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2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2" r:id="rId11"/>
    <p:sldId id="263" r:id="rId12"/>
    <p:sldId id="266" r:id="rId13"/>
    <p:sldId id="267" r:id="rId14"/>
    <p:sldId id="268" r:id="rId15"/>
    <p:sldId id="277" r:id="rId16"/>
    <p:sldId id="278" r:id="rId17"/>
    <p:sldId id="279" r:id="rId18"/>
    <p:sldId id="280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5" r:id="rId35"/>
    <p:sldId id="289" r:id="rId36"/>
    <p:sldId id="295" r:id="rId37"/>
    <p:sldId id="290" r:id="rId38"/>
    <p:sldId id="291" r:id="rId39"/>
    <p:sldId id="294" r:id="rId40"/>
    <p:sldId id="292" r:id="rId41"/>
    <p:sldId id="293" r:id="rId42"/>
    <p:sldId id="296" r:id="rId43"/>
    <p:sldId id="298" r:id="rId44"/>
    <p:sldId id="297" r:id="rId45"/>
    <p:sldId id="300" r:id="rId46"/>
    <p:sldId id="299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9" r:id="rId55"/>
    <p:sldId id="323" r:id="rId56"/>
    <p:sldId id="324" r:id="rId57"/>
    <p:sldId id="325" r:id="rId58"/>
    <p:sldId id="326" r:id="rId59"/>
    <p:sldId id="327" r:id="rId60"/>
    <p:sldId id="308" r:id="rId61"/>
    <p:sldId id="310" r:id="rId62"/>
    <p:sldId id="311" r:id="rId63"/>
    <p:sldId id="316" r:id="rId64"/>
    <p:sldId id="312" r:id="rId65"/>
    <p:sldId id="313" r:id="rId66"/>
    <p:sldId id="315" r:id="rId67"/>
    <p:sldId id="314" r:id="rId68"/>
    <p:sldId id="317" r:id="rId69"/>
    <p:sldId id="318" r:id="rId70"/>
    <p:sldId id="319" r:id="rId71"/>
    <p:sldId id="320" r:id="rId72"/>
    <p:sldId id="321" r:id="rId7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732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529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627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026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943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029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973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216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245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97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693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1BDD11-5C9D-4AE5-BE89-35755B3CC376}" type="datetimeFigureOut">
              <a:rPr lang="en-US" smtClean="0"/>
              <a:t>9/15/2019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44B3-D64B-4126-BC63-C439770364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7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Pigment and Hair Disorders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79572"/>
            <a:ext cx="9144000" cy="1278228"/>
          </a:xfrm>
        </p:spPr>
        <p:txBody>
          <a:bodyPr/>
          <a:lstStyle/>
          <a:p>
            <a:r>
              <a:rPr lang="en-US" dirty="0" smtClean="0"/>
              <a:t>Mohammed Al-Haddab,MD,FRCPC</a:t>
            </a:r>
          </a:p>
          <a:p>
            <a:r>
              <a:rPr lang="en-US" dirty="0" smtClean="0"/>
              <a:t>Assistant Professor, Consultant Dermatologist, Dermasurgeon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3929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Vitiligo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9867" y="2392295"/>
            <a:ext cx="10515600" cy="2540313"/>
          </a:xfrm>
        </p:spPr>
        <p:txBody>
          <a:bodyPr/>
          <a:lstStyle/>
          <a:p>
            <a:r>
              <a:rPr lang="en-US" dirty="0" smtClean="0"/>
              <a:t>Diagnosis usually clinically </a:t>
            </a:r>
          </a:p>
          <a:p>
            <a:r>
              <a:rPr lang="en-US" dirty="0" smtClean="0"/>
              <a:t>Wood’s lamp for early vitiligo, white person</a:t>
            </a:r>
          </a:p>
          <a:p>
            <a:r>
              <a:rPr lang="en-US" dirty="0" smtClean="0"/>
              <a:t>Pathology shows normal skin with no melanocytes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970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Differential Diagnosis of Vitiligo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Pityriasis alba</a:t>
            </a:r>
          </a:p>
          <a:p>
            <a:r>
              <a:rPr lang="en-US" dirty="0" smtClean="0"/>
              <a:t>leprosy</a:t>
            </a:r>
          </a:p>
          <a:p>
            <a:r>
              <a:rPr lang="en-US" dirty="0" smtClean="0"/>
              <a:t>Hypopigmented pityriasis Versicolor</a:t>
            </a:r>
          </a:p>
          <a:p>
            <a:r>
              <a:rPr lang="en-US" dirty="0" smtClean="0"/>
              <a:t>Discoid lupus erythematosus </a:t>
            </a:r>
          </a:p>
          <a:p>
            <a:r>
              <a:rPr lang="en-US" dirty="0" smtClean="0"/>
              <a:t>Post inflammatory hypopigmentation</a:t>
            </a:r>
          </a:p>
          <a:p>
            <a:r>
              <a:rPr lang="en-US" dirty="0" smtClean="0"/>
              <a:t>Mycosis fungoides</a:t>
            </a:r>
          </a:p>
          <a:p>
            <a:r>
              <a:rPr lang="en-US" dirty="0" smtClean="0"/>
              <a:t>Chemical leukoderma</a:t>
            </a:r>
          </a:p>
          <a:p>
            <a:r>
              <a:rPr lang="en-US" dirty="0" smtClean="0"/>
              <a:t>Nevus anemicus</a:t>
            </a:r>
          </a:p>
          <a:p>
            <a:r>
              <a:rPr lang="en-US" dirty="0" smtClean="0"/>
              <a:t>Nevus depigmentosus </a:t>
            </a:r>
          </a:p>
          <a:p>
            <a:r>
              <a:rPr lang="en-US" dirty="0" smtClean="0"/>
              <a:t>Hypomelanosis of Ito</a:t>
            </a:r>
          </a:p>
          <a:p>
            <a:r>
              <a:rPr lang="en-US" dirty="0" smtClean="0"/>
              <a:t>Piebaldism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5883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292" y="2730874"/>
            <a:ext cx="23274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www.healthsaline.com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3" y="110610"/>
            <a:ext cx="3757858" cy="258107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997282" y="2730874"/>
            <a:ext cx="1545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www.bmj.com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282" y="110610"/>
            <a:ext cx="3772333" cy="25810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46420" y="6246521"/>
            <a:ext cx="19504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www.mdedge.com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203" y="3189153"/>
            <a:ext cx="3807303" cy="305595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72210" y="6245111"/>
            <a:ext cx="21575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casereports.bmj.com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92" y="3209618"/>
            <a:ext cx="3757859" cy="2926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202304" y="6294684"/>
            <a:ext cx="20687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www.wikiwand.com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558" y="110610"/>
            <a:ext cx="3636703" cy="616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25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9557" y="3207893"/>
            <a:ext cx="3175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www.emedicine.medscape.com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7" y="100933"/>
            <a:ext cx="3896864" cy="310696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762534" y="6488668"/>
            <a:ext cx="317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www.pigmentinternational.com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57" y="3715637"/>
            <a:ext cx="5422006" cy="27730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465" y="3719595"/>
            <a:ext cx="5460542" cy="27690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216421" y="3207893"/>
            <a:ext cx="13867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www.ijhas.in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809" y="100933"/>
            <a:ext cx="3639312" cy="310696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219915" y="3207893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www.pcds.org.uk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915" y="100933"/>
            <a:ext cx="3358091" cy="3103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74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437" y="146001"/>
            <a:ext cx="8062174" cy="625936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017413" y="6488668"/>
            <a:ext cx="31745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www.pigmentinternational.com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2111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Inflammatory Hypopigmentation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Could happen after any inflammatory dermatosis </a:t>
            </a:r>
          </a:p>
          <a:p>
            <a:r>
              <a:rPr lang="en-US" dirty="0" smtClean="0"/>
              <a:t>Pityriasis versicolor hypopigmentation secondary to dicarboxylic acid</a:t>
            </a:r>
          </a:p>
          <a:p>
            <a:r>
              <a:rPr lang="en-US" dirty="0" smtClean="0"/>
              <a:t>Post chemical peel or laser</a:t>
            </a:r>
          </a:p>
          <a:p>
            <a:r>
              <a:rPr lang="en-US" dirty="0" smtClean="0"/>
              <a:t>Post intralesional corticosteroid injection</a:t>
            </a:r>
          </a:p>
          <a:p>
            <a:r>
              <a:rPr lang="en-US" dirty="0" smtClean="0"/>
              <a:t>Treatment: make up, tattoo, Excimer laser, NB-UVB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937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Pityriasis Alba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Macular scaly hypopigmented macules and patches in children</a:t>
            </a:r>
          </a:p>
          <a:p>
            <a:r>
              <a:rPr lang="en-US" dirty="0" smtClean="0"/>
              <a:t>Prevalence 5%</a:t>
            </a:r>
          </a:p>
          <a:p>
            <a:r>
              <a:rPr lang="en-US" dirty="0" smtClean="0"/>
              <a:t>Affects mostly face and neck</a:t>
            </a:r>
          </a:p>
          <a:p>
            <a:r>
              <a:rPr lang="en-US" dirty="0" smtClean="0"/>
              <a:t>Associated with atopic dermatitis and dry skin</a:t>
            </a:r>
          </a:p>
          <a:p>
            <a:r>
              <a:rPr lang="en-US" dirty="0" smtClean="0"/>
              <a:t>Ill defined margins, not itchy, fine scales</a:t>
            </a:r>
          </a:p>
          <a:p>
            <a:r>
              <a:rPr lang="en-US" dirty="0" smtClean="0"/>
              <a:t>Self limited</a:t>
            </a:r>
          </a:p>
          <a:p>
            <a:r>
              <a:rPr lang="en-US" dirty="0" smtClean="0"/>
              <a:t>Might be treated by topical corticosteroids, tacrolimus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272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Nevus Anemicus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Congenital, at birth pale whitish macule or patch &lt;10 cm</a:t>
            </a:r>
          </a:p>
          <a:p>
            <a:r>
              <a:rPr lang="en-US" dirty="0" smtClean="0"/>
              <a:t>No enhancement with Wood’s lamp</a:t>
            </a:r>
          </a:p>
          <a:p>
            <a:r>
              <a:rPr lang="en-US" dirty="0" smtClean="0"/>
              <a:t>After rubbing: no erythema while surrounding skin is red</a:t>
            </a:r>
          </a:p>
          <a:p>
            <a:r>
              <a:rPr lang="en-US" dirty="0" smtClean="0"/>
              <a:t>Blood vessels in the patch are more sensitive to catecholamines</a:t>
            </a:r>
          </a:p>
          <a:p>
            <a:r>
              <a:rPr lang="en-US" dirty="0" smtClean="0"/>
              <a:t>Pathology: normal skin</a:t>
            </a:r>
          </a:p>
          <a:p>
            <a:r>
              <a:rPr lang="en-US" dirty="0" smtClean="0"/>
              <a:t>No need for treatment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3278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Nevus Depigmentosus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Congenital, solitary depigmented patch </a:t>
            </a:r>
          </a:p>
          <a:p>
            <a:r>
              <a:rPr lang="en-US" dirty="0" smtClean="0"/>
              <a:t>Cutaneous mosaicisim with altered clones of melanocytes with decreased ability to produce melanin </a:t>
            </a:r>
          </a:p>
          <a:p>
            <a:r>
              <a:rPr lang="en-US" dirty="0" smtClean="0"/>
              <a:t>Stable</a:t>
            </a:r>
          </a:p>
          <a:p>
            <a:r>
              <a:rPr lang="en-US" dirty="0" smtClean="0"/>
              <a:t>Mostly in trunk and extremities</a:t>
            </a:r>
          </a:p>
          <a:p>
            <a:r>
              <a:rPr lang="en-US" dirty="0" smtClean="0"/>
              <a:t>Treatment: make up, tattoo, melanocyte transfer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937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Vitiligo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Face and trunk with good response</a:t>
            </a:r>
          </a:p>
          <a:p>
            <a:r>
              <a:rPr lang="en-US" dirty="0" smtClean="0"/>
              <a:t>Acral location or poliosis with poor response </a:t>
            </a:r>
          </a:p>
          <a:p>
            <a:r>
              <a:rPr lang="en-US" dirty="0" smtClean="0"/>
              <a:t>Sun protection: sun-avoidance, clothes, hats, sunscreens</a:t>
            </a:r>
          </a:p>
          <a:p>
            <a:r>
              <a:rPr lang="en-US" dirty="0" smtClean="0"/>
              <a:t>Make up</a:t>
            </a:r>
          </a:p>
          <a:p>
            <a:r>
              <a:rPr lang="en-US" dirty="0" smtClean="0"/>
              <a:t>Tattoo </a:t>
            </a:r>
          </a:p>
          <a:p>
            <a:r>
              <a:rPr lang="en-US" b="1" u="sng" dirty="0" smtClean="0"/>
              <a:t>Psychological Support </a:t>
            </a:r>
            <a:endParaRPr lang="en-US" b="1" u="sng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72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be familiar with physiology of melanocytes and skin color. </a:t>
            </a:r>
          </a:p>
          <a:p>
            <a:r>
              <a:rPr lang="en-US" dirty="0" smtClean="0"/>
              <a:t>To be familiar with common cutaneous pigment disorders, pathophysiology, clinical presentation and treatment</a:t>
            </a:r>
          </a:p>
          <a:p>
            <a:r>
              <a:rPr lang="en-US" dirty="0" smtClean="0"/>
              <a:t>To be familiar with physiology of hair follicle</a:t>
            </a:r>
          </a:p>
          <a:p>
            <a:r>
              <a:rPr lang="en-US" dirty="0" smtClean="0"/>
              <a:t>To be familiar with common hair disorders, both acquired and congenital, their presentation, investigation and management  </a:t>
            </a:r>
          </a:p>
          <a:p>
            <a:r>
              <a:rPr lang="en-US" dirty="0" smtClean="0"/>
              <a:t>Reference is the both the lecture and the TEXTBOOK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63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Vitiligo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Focal disease:</a:t>
            </a:r>
          </a:p>
          <a:p>
            <a:pPr>
              <a:buFontTx/>
              <a:buChar char="-"/>
            </a:pPr>
            <a:r>
              <a:rPr lang="en-US" dirty="0" smtClean="0"/>
              <a:t>Corticosteroids</a:t>
            </a:r>
          </a:p>
          <a:p>
            <a:pPr>
              <a:buFontTx/>
              <a:buChar char="-"/>
            </a:pPr>
            <a:r>
              <a:rPr lang="en-US" dirty="0" smtClean="0"/>
              <a:t>Tacrolimus </a:t>
            </a:r>
          </a:p>
          <a:p>
            <a:pPr>
              <a:buFontTx/>
              <a:buChar char="-"/>
            </a:pPr>
            <a:r>
              <a:rPr lang="en-US" dirty="0" smtClean="0"/>
              <a:t>8-MOP topical phototherapy </a:t>
            </a:r>
          </a:p>
          <a:p>
            <a:pPr>
              <a:buFontTx/>
              <a:buChar char="-"/>
            </a:pPr>
            <a:r>
              <a:rPr lang="en-US" dirty="0" smtClean="0"/>
              <a:t>Excimer laser</a:t>
            </a:r>
          </a:p>
          <a:p>
            <a:pPr>
              <a:buFontTx/>
              <a:buChar char="-"/>
            </a:pPr>
            <a:r>
              <a:rPr lang="en-US" dirty="0" smtClean="0"/>
              <a:t>NB-UVB</a:t>
            </a:r>
          </a:p>
          <a:p>
            <a:pPr>
              <a:buFontTx/>
              <a:buChar char="-"/>
            </a:pPr>
            <a:r>
              <a:rPr lang="en-US" dirty="0" smtClean="0"/>
              <a:t>Surgical: melanocytes transfer, blister graft, punch graft</a:t>
            </a:r>
          </a:p>
          <a:p>
            <a:pPr>
              <a:buFontTx/>
              <a:buChar char="-"/>
            </a:pPr>
            <a:r>
              <a:rPr lang="en-US" dirty="0" smtClean="0"/>
              <a:t>Experimental: topical JAK inhibitors (topical Ruxolitinib)</a:t>
            </a:r>
          </a:p>
        </p:txBody>
      </p:sp>
    </p:spTree>
    <p:extLst>
      <p:ext uri="{BB962C8B-B14F-4D97-AF65-F5344CB8AC3E}">
        <p14:creationId xmlns:p14="http://schemas.microsoft.com/office/powerpoint/2010/main" val="21185278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Vitiligo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Generalized:</a:t>
            </a:r>
          </a:p>
          <a:p>
            <a:pPr>
              <a:buFontTx/>
              <a:buChar char="-"/>
            </a:pPr>
            <a:r>
              <a:rPr lang="en-US" dirty="0" smtClean="0"/>
              <a:t>NB-UVB</a:t>
            </a:r>
          </a:p>
          <a:p>
            <a:pPr>
              <a:buFontTx/>
              <a:buChar char="-"/>
            </a:pPr>
            <a:r>
              <a:rPr lang="en-US" dirty="0" smtClean="0"/>
              <a:t>Oral PUVA</a:t>
            </a:r>
          </a:p>
          <a:p>
            <a:pPr>
              <a:buFontTx/>
              <a:buChar char="-"/>
            </a:pPr>
            <a:r>
              <a:rPr lang="en-US" dirty="0" smtClean="0"/>
              <a:t>Depigmentation with 20% monobenzylether of hydroquinone cream</a:t>
            </a:r>
          </a:p>
          <a:p>
            <a:pPr>
              <a:buFontTx/>
              <a:buChar char="-"/>
            </a:pPr>
            <a:r>
              <a:rPr lang="en-US" dirty="0" smtClean="0"/>
              <a:t>Depigmentation with Q-switched laser and cryotherapy </a:t>
            </a:r>
          </a:p>
          <a:p>
            <a:pPr>
              <a:buFontTx/>
              <a:buChar char="-"/>
            </a:pPr>
            <a:r>
              <a:rPr lang="en-US" dirty="0" smtClean="0"/>
              <a:t>Systemic therapy: oral corticosteroids, methotrexate, cyclosporine, mycophenolate mofetil, azathioprine</a:t>
            </a:r>
          </a:p>
          <a:p>
            <a:pPr>
              <a:buFontTx/>
              <a:buChar char="-"/>
            </a:pPr>
            <a:r>
              <a:rPr lang="en-US" dirty="0" smtClean="0"/>
              <a:t>JAK inhibitors orally with very high relapse rate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926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Melasma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Acquired symmetrical blotchy hyperpigmentation mostly on face</a:t>
            </a:r>
          </a:p>
          <a:p>
            <a:r>
              <a:rPr lang="en-US" dirty="0" smtClean="0"/>
              <a:t>Epidermal, dermal, mixed (most common)</a:t>
            </a:r>
          </a:p>
          <a:p>
            <a:r>
              <a:rPr lang="en-US" dirty="0" smtClean="0"/>
              <a:t>Mostly in young females(20-40), only 10% males</a:t>
            </a:r>
          </a:p>
          <a:p>
            <a:r>
              <a:rPr lang="en-US" dirty="0" smtClean="0"/>
              <a:t>Genetic predisposition, excessive sun exposure, pregnancy, oral contraceptives, hypothyroidism can trigger the disease</a:t>
            </a:r>
          </a:p>
          <a:p>
            <a:r>
              <a:rPr lang="en-US" dirty="0" smtClean="0"/>
              <a:t>Present as sharply marginated macules and patches with irregular borders on cheeks and forehead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2148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6339" y="3199188"/>
            <a:ext cx="14333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www.aad.org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8" y="342075"/>
            <a:ext cx="4486276" cy="28571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310648" y="3199188"/>
            <a:ext cx="2757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www.skinofcolorsociety.org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26" y="342075"/>
            <a:ext cx="4417453" cy="291357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6339" y="6321245"/>
            <a:ext cx="33788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www.aesthetics.venkatcenter.com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9" y="3568520"/>
            <a:ext cx="4486275" cy="275272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88427" y="6326662"/>
            <a:ext cx="29183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www.medicalnewstoday.com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27" y="3568520"/>
            <a:ext cx="4417453" cy="273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126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8839" y="6405622"/>
            <a:ext cx="157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www.ijdvl.com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69" y="51018"/>
            <a:ext cx="4739426" cy="635460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044" y="6488668"/>
            <a:ext cx="25894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www.semanticscholar.org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71403" cy="336975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68134"/>
            <a:ext cx="4471403" cy="332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452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Melasma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Sun protection</a:t>
            </a:r>
          </a:p>
          <a:p>
            <a:r>
              <a:rPr lang="en-US" dirty="0" smtClean="0"/>
              <a:t>Kligman’s formula: Hydroquinone+Tretinoin+corticosteroid</a:t>
            </a:r>
          </a:p>
          <a:p>
            <a:r>
              <a:rPr lang="en-US" dirty="0" smtClean="0"/>
              <a:t>Hydroquinone 4% cream</a:t>
            </a:r>
          </a:p>
          <a:p>
            <a:r>
              <a:rPr lang="en-US" dirty="0" smtClean="0"/>
              <a:t>Glycolic acid, azelaic acid, kojic acid</a:t>
            </a:r>
          </a:p>
          <a:p>
            <a:r>
              <a:rPr lang="en-US" dirty="0" smtClean="0"/>
              <a:t>Arbutin, mulberry extract, licorice </a:t>
            </a:r>
          </a:p>
          <a:p>
            <a:r>
              <a:rPr lang="en-US" dirty="0" smtClean="0"/>
              <a:t>Chemical peels: glycolic acid, TCA, phenol, resorcinol</a:t>
            </a:r>
          </a:p>
          <a:p>
            <a:r>
              <a:rPr lang="en-US" dirty="0" smtClean="0"/>
              <a:t>Fractional laser</a:t>
            </a:r>
          </a:p>
          <a:p>
            <a:r>
              <a:rPr lang="en-US" dirty="0" smtClean="0"/>
              <a:t>Oral tranexamic acid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7280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Post Inflammatory Hyperpigmentation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inflammatory disease can cause it</a:t>
            </a:r>
          </a:p>
          <a:p>
            <a:r>
              <a:rPr lang="en-US" dirty="0" smtClean="0"/>
              <a:t>Acne, eczema, psoriasis, trauma, laser hair removal, burns, etc.</a:t>
            </a:r>
            <a:endParaRPr lang="en-US" dirty="0"/>
          </a:p>
          <a:p>
            <a:r>
              <a:rPr lang="en-US" dirty="0" smtClean="0"/>
              <a:t>More severe with lichen planus</a:t>
            </a:r>
          </a:p>
          <a:p>
            <a:r>
              <a:rPr lang="en-US" dirty="0" smtClean="0"/>
              <a:t>Improve with time but may persist for years</a:t>
            </a:r>
            <a:endParaRPr lang="en-US" dirty="0"/>
          </a:p>
          <a:p>
            <a:r>
              <a:rPr lang="en-US" dirty="0" smtClean="0"/>
              <a:t>Treatment as melasma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210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Macular Amyloidosis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Reticulated brown patches mostly from excessive scratching and rubbing</a:t>
            </a:r>
          </a:p>
          <a:p>
            <a:r>
              <a:rPr lang="en-US" dirty="0" smtClean="0"/>
              <a:t>Affect young women</a:t>
            </a:r>
          </a:p>
          <a:p>
            <a:r>
              <a:rPr lang="en-US" dirty="0" smtClean="0"/>
              <a:t>Upper back, shins, arms</a:t>
            </a:r>
          </a:p>
          <a:p>
            <a:r>
              <a:rPr lang="en-US" dirty="0" smtClean="0"/>
              <a:t>Deposition of amyloid protein in papillary dermis</a:t>
            </a:r>
          </a:p>
          <a:p>
            <a:r>
              <a:rPr lang="en-US" dirty="0" smtClean="0"/>
              <a:t>Amyloid is derived from keratinocytes</a:t>
            </a:r>
          </a:p>
          <a:p>
            <a:r>
              <a:rPr lang="en-US" dirty="0" smtClean="0"/>
              <a:t>Not associated with systemic disease</a:t>
            </a:r>
          </a:p>
          <a:p>
            <a:r>
              <a:rPr lang="en-US" dirty="0" smtClean="0"/>
              <a:t>Treatment: control pruritus, topical corticosteroids, oral sedative antihistamines, bleaching agents, peels, laser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065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995987" y="3734873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www.pcds.org.uk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987" y="219075"/>
            <a:ext cx="6039587" cy="351579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7425" y="3838038"/>
            <a:ext cx="1505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www.e-ijd.org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25" y="219075"/>
            <a:ext cx="5007221" cy="3618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954" y="6488668"/>
            <a:ext cx="1685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cdn.ymaws.com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73" y="4104205"/>
            <a:ext cx="3484903" cy="24446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67425" y="6488668"/>
            <a:ext cx="15054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www.e-ijd.org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77" y="4200278"/>
            <a:ext cx="4121240" cy="2317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4420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048" y="2425745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Disorders of Hair Follicle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6616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Skin Pigment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Reduced hemoglobin: blue</a:t>
            </a:r>
          </a:p>
          <a:p>
            <a:r>
              <a:rPr lang="en-US" dirty="0" smtClean="0"/>
              <a:t>Oxyhemoglobin: red</a:t>
            </a:r>
          </a:p>
          <a:p>
            <a:r>
              <a:rPr lang="en-US" dirty="0" smtClean="0"/>
              <a:t>Carotenoids : yellow</a:t>
            </a:r>
          </a:p>
          <a:p>
            <a:r>
              <a:rPr lang="en-US" dirty="0" smtClean="0"/>
              <a:t>Melanin : brown</a:t>
            </a:r>
          </a:p>
          <a:p>
            <a:r>
              <a:rPr lang="en-US" dirty="0" smtClean="0"/>
              <a:t>Human skin color is classified according to Fitzpatrick skin phototype.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2137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Hair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7745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Anagen</a:t>
            </a:r>
          </a:p>
          <a:p>
            <a:pPr>
              <a:buFontTx/>
              <a:buChar char="-"/>
            </a:pPr>
            <a:r>
              <a:rPr lang="en-US" dirty="0" smtClean="0"/>
              <a:t>Growth phase</a:t>
            </a:r>
          </a:p>
          <a:p>
            <a:pPr>
              <a:buFontTx/>
              <a:buChar char="-"/>
            </a:pPr>
            <a:r>
              <a:rPr lang="en-US" dirty="0" smtClean="0"/>
              <a:t>Determines the ultimate length of the hair</a:t>
            </a:r>
          </a:p>
          <a:p>
            <a:pPr>
              <a:buFontTx/>
              <a:buChar char="-"/>
            </a:pPr>
            <a:r>
              <a:rPr lang="en-US" dirty="0" smtClean="0"/>
              <a:t>80-85% of hair</a:t>
            </a:r>
          </a:p>
          <a:p>
            <a:pPr>
              <a:buFontTx/>
              <a:buChar char="-"/>
            </a:pPr>
            <a:r>
              <a:rPr lang="en-US" dirty="0" smtClean="0"/>
              <a:t>3-6 years</a:t>
            </a:r>
          </a:p>
          <a:p>
            <a:pPr marL="0" indent="0">
              <a:buNone/>
            </a:pPr>
            <a:r>
              <a:rPr lang="en-US" b="1" dirty="0" smtClean="0"/>
              <a:t>Telogen</a:t>
            </a:r>
          </a:p>
          <a:p>
            <a:pPr>
              <a:buFontTx/>
              <a:buChar char="-"/>
            </a:pPr>
            <a:r>
              <a:rPr lang="en-US" dirty="0" smtClean="0"/>
              <a:t>Resting phase</a:t>
            </a:r>
          </a:p>
          <a:p>
            <a:pPr>
              <a:buFontTx/>
              <a:buChar char="-"/>
            </a:pPr>
            <a:r>
              <a:rPr lang="en-US" dirty="0" smtClean="0"/>
              <a:t>5-15%</a:t>
            </a:r>
          </a:p>
          <a:p>
            <a:pPr>
              <a:buFontTx/>
              <a:buChar char="-"/>
            </a:pPr>
            <a:r>
              <a:rPr lang="en-US" dirty="0" smtClean="0"/>
              <a:t>3-4 months</a:t>
            </a:r>
          </a:p>
          <a:p>
            <a:pPr marL="0" indent="0">
              <a:buNone/>
            </a:pPr>
            <a:r>
              <a:rPr lang="en-US" b="1" dirty="0" smtClean="0"/>
              <a:t>Catagen </a:t>
            </a:r>
          </a:p>
          <a:p>
            <a:pPr>
              <a:buFontTx/>
              <a:buChar char="-"/>
            </a:pPr>
            <a:r>
              <a:rPr lang="en-US" dirty="0" smtClean="0"/>
              <a:t>Transitional phase between anagen and telogen (apoptosis driven)</a:t>
            </a:r>
          </a:p>
          <a:p>
            <a:pPr>
              <a:buFontTx/>
              <a:buChar char="-"/>
            </a:pPr>
            <a:r>
              <a:rPr lang="en-US" dirty="0" smtClean="0"/>
              <a:t>1% of hair</a:t>
            </a:r>
          </a:p>
          <a:p>
            <a:pPr>
              <a:buFontTx/>
              <a:buChar char="-"/>
            </a:pPr>
            <a:r>
              <a:rPr lang="en-US" dirty="0" smtClean="0"/>
              <a:t>1-2 weeks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Exogen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550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10169" y="6270869"/>
            <a:ext cx="2129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www.viviscal.com.au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" y="390545"/>
            <a:ext cx="10844011" cy="588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865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66090" y="6283748"/>
            <a:ext cx="2298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www.pt.slideshare.net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495994"/>
            <a:ext cx="7676682" cy="5763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6083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369151" y="6309506"/>
            <a:ext cx="24173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www.sciencedirect.com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225" y="210636"/>
            <a:ext cx="7778840" cy="610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1610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9265"/>
            <a:ext cx="10515600" cy="3106983"/>
          </a:xfrm>
        </p:spPr>
        <p:txBody>
          <a:bodyPr/>
          <a:lstStyle/>
          <a:p>
            <a:r>
              <a:rPr lang="en-US" dirty="0" smtClean="0"/>
              <a:t>Lanugo hair: fetus, shed before birth</a:t>
            </a:r>
          </a:p>
          <a:p>
            <a:endParaRPr lang="en-US" dirty="0"/>
          </a:p>
          <a:p>
            <a:r>
              <a:rPr lang="en-US" dirty="0" smtClean="0"/>
              <a:t>Vellus hair: fine, non-pigmented hair</a:t>
            </a:r>
          </a:p>
          <a:p>
            <a:endParaRPr lang="en-US" dirty="0"/>
          </a:p>
          <a:p>
            <a:r>
              <a:rPr lang="en-US" dirty="0" smtClean="0"/>
              <a:t>Terminal hair: thick pigmented hair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40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Diagnosis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pull test: 6+ is positive</a:t>
            </a:r>
          </a:p>
          <a:p>
            <a:r>
              <a:rPr lang="en-US" dirty="0" smtClean="0"/>
              <a:t>Trichogram: 50 hair pull for anagen/telogen hair ratio</a:t>
            </a:r>
          </a:p>
          <a:p>
            <a:r>
              <a:rPr lang="en-US" dirty="0" smtClean="0"/>
              <a:t>Trichoscopy: dermatoscope</a:t>
            </a:r>
          </a:p>
          <a:p>
            <a:r>
              <a:rPr lang="en-US" dirty="0" smtClean="0"/>
              <a:t>Scalp biopsy</a:t>
            </a:r>
          </a:p>
          <a:p>
            <a:r>
              <a:rPr lang="en-US" dirty="0" smtClean="0"/>
              <a:t>Scanning Electron Microscopy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360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733588" y="6190734"/>
            <a:ext cx="2042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www.slideshare.net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57" y="348343"/>
            <a:ext cx="7574643" cy="568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0456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Male Pattern Hair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18371" cy="4351338"/>
          </a:xfrm>
        </p:spPr>
        <p:txBody>
          <a:bodyPr>
            <a:normAutofit/>
          </a:bodyPr>
          <a:lstStyle/>
          <a:p>
            <a:r>
              <a:rPr lang="en-US" dirty="0" smtClean="0"/>
              <a:t>Most common type in adult men</a:t>
            </a:r>
          </a:p>
          <a:p>
            <a:r>
              <a:rPr lang="en-US" dirty="0" smtClean="0"/>
              <a:t>Genetic predisposition and androgen hormones</a:t>
            </a:r>
          </a:p>
          <a:p>
            <a:r>
              <a:rPr lang="en-US" dirty="0" smtClean="0"/>
              <a:t>Susceptibility genes inherited from both mother and father</a:t>
            </a:r>
          </a:p>
          <a:p>
            <a:r>
              <a:rPr lang="en-US" dirty="0" smtClean="0"/>
              <a:t>Chinese and Japanese are less affected </a:t>
            </a:r>
          </a:p>
          <a:p>
            <a:r>
              <a:rPr lang="en-US" dirty="0" smtClean="0"/>
              <a:t>Genetic sensitivity of hair follicle receptors to Dihydrotestosterone(DHT)</a:t>
            </a:r>
          </a:p>
          <a:p>
            <a:r>
              <a:rPr lang="en-US" dirty="0" smtClean="0"/>
              <a:t>DHT decrease anagen phase from years to months or weeks</a:t>
            </a:r>
          </a:p>
          <a:p>
            <a:r>
              <a:rPr lang="en-US" dirty="0" smtClean="0"/>
              <a:t>DHT is regulated by 5 alpha reductase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718308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Male Pattern Hair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0260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Testosterone: growth of axillary &amp; pubic hair, sex drive, penis and scrotum growth, spermatogenesis</a:t>
            </a:r>
          </a:p>
          <a:p>
            <a:r>
              <a:rPr lang="en-US" dirty="0"/>
              <a:t>DHT in prostate and </a:t>
            </a:r>
            <a:r>
              <a:rPr lang="en-US" dirty="0" smtClean="0"/>
              <a:t>skin: </a:t>
            </a:r>
            <a:r>
              <a:rPr lang="en-US" dirty="0"/>
              <a:t>growth of hair, prostate, androgenic alopecia and </a:t>
            </a:r>
            <a:r>
              <a:rPr lang="en-US" dirty="0" smtClean="0"/>
              <a:t>acne</a:t>
            </a:r>
          </a:p>
          <a:p>
            <a:r>
              <a:rPr lang="en-US" dirty="0" smtClean="0"/>
              <a:t>Testosterone → 5alpha reductase I&amp;II→ DHT</a:t>
            </a:r>
          </a:p>
          <a:p>
            <a:r>
              <a:rPr lang="en-US" dirty="0" smtClean="0"/>
              <a:t>Type I 5 alpha reductase: sebaceous &amp;adrenal glands, kidney, liver</a:t>
            </a:r>
          </a:p>
          <a:p>
            <a:r>
              <a:rPr lang="en-US" dirty="0" smtClean="0"/>
              <a:t>Type II alpha reductase: scalp&amp;beard hair, seminal vesicle, prostate, epididymis, scrotum </a:t>
            </a:r>
          </a:p>
          <a:p>
            <a:r>
              <a:rPr lang="en-US" dirty="0" smtClean="0"/>
              <a:t>Finasteride</a:t>
            </a:r>
            <a:r>
              <a:rPr lang="en-US" dirty="0"/>
              <a:t> </a:t>
            </a:r>
            <a:r>
              <a:rPr lang="en-US" dirty="0" smtClean="0"/>
              <a:t>5 alpha reductase II inhibitor, has no affinity for androgen receptors (2% of patients might have reversible erectile dysfunction and decrease libido)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254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Male Pattern Hair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Hair miniaturization: </a:t>
            </a:r>
          </a:p>
          <a:p>
            <a:pPr marL="0" indent="0">
              <a:buNone/>
            </a:pPr>
            <a:r>
              <a:rPr lang="en-US" dirty="0" smtClean="0"/>
              <a:t>scalp hair grow in tufts of 3-4 hairs, in MPHL the tufts progressively lose hair, hair become finer with decrease length and diameter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Present as receding hair line and hair loss on frontal area and vertex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214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30" y="497996"/>
            <a:ext cx="10766737" cy="548988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508383" y="6257991"/>
            <a:ext cx="30189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www.steticsensediodolaser.es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3328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93193" y="6161704"/>
            <a:ext cx="28988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www.naturaltransplants.com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594" y="159657"/>
            <a:ext cx="8058754" cy="6487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9566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Minoxidil solution 2% and 5%</a:t>
            </a:r>
          </a:p>
          <a:p>
            <a:r>
              <a:rPr lang="en-US" dirty="0" smtClean="0"/>
              <a:t>Finasteride 1mg/d (type II 5 alpha reductase inhibitor)</a:t>
            </a:r>
          </a:p>
          <a:p>
            <a:r>
              <a:rPr lang="en-US" dirty="0" smtClean="0"/>
              <a:t>Dutasteride 2.5mg/d (type I &amp; II)</a:t>
            </a:r>
          </a:p>
          <a:p>
            <a:r>
              <a:rPr lang="en-US" dirty="0" smtClean="0"/>
              <a:t>Platelet rich plasma</a:t>
            </a:r>
          </a:p>
          <a:p>
            <a:r>
              <a:rPr lang="en-US" dirty="0" smtClean="0"/>
              <a:t>Hair transplant</a:t>
            </a:r>
          </a:p>
          <a:p>
            <a:r>
              <a:rPr lang="en-US" dirty="0" smtClean="0"/>
              <a:t>Hair piece</a:t>
            </a:r>
          </a:p>
          <a:p>
            <a:r>
              <a:rPr lang="en-US" dirty="0" smtClean="0"/>
              <a:t>Tattoo</a:t>
            </a:r>
          </a:p>
          <a:p>
            <a:r>
              <a:rPr lang="en-US" dirty="0" smtClean="0"/>
              <a:t>powder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4773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Female Pattern Hair Loss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40% of women ages 50 has some hair loss</a:t>
            </a:r>
          </a:p>
          <a:p>
            <a:r>
              <a:rPr lang="en-US" dirty="0" smtClean="0"/>
              <a:t>Diffuse thinning of hair due to shedding and decrease volume</a:t>
            </a:r>
          </a:p>
          <a:p>
            <a:r>
              <a:rPr lang="en-US" dirty="0" smtClean="0"/>
              <a:t>Genetic predisposition, polygenic, either parent</a:t>
            </a:r>
          </a:p>
          <a:p>
            <a:r>
              <a:rPr lang="en-US" dirty="0" smtClean="0"/>
              <a:t>Normal androgen level</a:t>
            </a:r>
          </a:p>
          <a:p>
            <a:r>
              <a:rPr lang="en-US" dirty="0" smtClean="0"/>
              <a:t>More common after menopause, ? Estrogen stimulate hair growth</a:t>
            </a:r>
          </a:p>
          <a:p>
            <a:r>
              <a:rPr lang="en-US" dirty="0" smtClean="0"/>
              <a:t>Comes in waves of severe hair shedding then normal shedding, but progress over time </a:t>
            </a:r>
          </a:p>
          <a:p>
            <a:r>
              <a:rPr lang="en-US" dirty="0" smtClean="0"/>
              <a:t>Psychological stress in women than men</a:t>
            </a:r>
          </a:p>
          <a:p>
            <a:r>
              <a:rPr lang="en-US" dirty="0" smtClean="0"/>
              <a:t>Polycystic </a:t>
            </a:r>
            <a:r>
              <a:rPr lang="en-US" dirty="0"/>
              <a:t>O</a:t>
            </a:r>
            <a:r>
              <a:rPr lang="en-US" dirty="0" smtClean="0"/>
              <a:t>varian Syndrome(PCOS), </a:t>
            </a:r>
            <a:r>
              <a:rPr lang="en-US" dirty="0"/>
              <a:t>C</a:t>
            </a:r>
            <a:r>
              <a:rPr lang="en-US" dirty="0" smtClean="0"/>
              <a:t>ongenital </a:t>
            </a:r>
            <a:r>
              <a:rPr lang="en-US" dirty="0"/>
              <a:t>A</a:t>
            </a:r>
            <a:r>
              <a:rPr lang="en-US" dirty="0" smtClean="0"/>
              <a:t>drenal Hyperplasia(CAH)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158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87374" y="6176220"/>
            <a:ext cx="23031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www.researchgate.net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47" y="2206172"/>
            <a:ext cx="11702664" cy="240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5746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Differential Diagnosis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Diffuse pattern alopecia areata</a:t>
            </a:r>
          </a:p>
          <a:p>
            <a:r>
              <a:rPr lang="en-US" dirty="0" smtClean="0"/>
              <a:t>Telogen effluvium </a:t>
            </a:r>
          </a:p>
          <a:p>
            <a:r>
              <a:rPr lang="en-US" dirty="0" smtClean="0"/>
              <a:t>Hair loss secondary to:</a:t>
            </a:r>
          </a:p>
          <a:p>
            <a:pPr marL="0" indent="0">
              <a:buNone/>
            </a:pPr>
            <a:r>
              <a:rPr lang="en-US" dirty="0" smtClean="0"/>
              <a:t> Systemic lupus erythematosus, thyroid disease, severe iron deficiency   anemia, or drugs</a:t>
            </a:r>
          </a:p>
        </p:txBody>
      </p:sp>
    </p:spTree>
    <p:extLst>
      <p:ext uri="{BB962C8B-B14F-4D97-AF65-F5344CB8AC3E}">
        <p14:creationId xmlns:p14="http://schemas.microsoft.com/office/powerpoint/2010/main" val="34425986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Trichogram </a:t>
            </a:r>
          </a:p>
          <a:p>
            <a:r>
              <a:rPr lang="en-US" dirty="0" smtClean="0"/>
              <a:t>CBC, Iron, Ferritin, TIBC</a:t>
            </a:r>
          </a:p>
          <a:p>
            <a:r>
              <a:rPr lang="en-US" dirty="0" smtClean="0"/>
              <a:t>LH/FSH</a:t>
            </a:r>
          </a:p>
          <a:p>
            <a:r>
              <a:rPr lang="en-US" dirty="0" smtClean="0"/>
              <a:t>DHEAS</a:t>
            </a:r>
          </a:p>
          <a:p>
            <a:r>
              <a:rPr lang="en-US" dirty="0" smtClean="0"/>
              <a:t>Prolactin </a:t>
            </a:r>
          </a:p>
          <a:p>
            <a:r>
              <a:rPr lang="en-US" dirty="0" smtClean="0"/>
              <a:t>Free testosterone</a:t>
            </a:r>
          </a:p>
          <a:p>
            <a:r>
              <a:rPr lang="en-US" dirty="0" smtClean="0"/>
              <a:t>Thyroid function test</a:t>
            </a:r>
          </a:p>
          <a:p>
            <a:r>
              <a:rPr lang="en-US" dirty="0" smtClean="0"/>
              <a:t>ANA</a:t>
            </a:r>
          </a:p>
          <a:p>
            <a:r>
              <a:rPr lang="en-US" dirty="0" smtClean="0"/>
              <a:t>Scalp biopsy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2395971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Minoxidil 2%, 5%(may cause hypertrichosis on face and neck)</a:t>
            </a:r>
          </a:p>
          <a:p>
            <a:r>
              <a:rPr lang="en-US" dirty="0" smtClean="0"/>
              <a:t>Finasteride and dutasteride</a:t>
            </a:r>
          </a:p>
          <a:p>
            <a:r>
              <a:rPr lang="en-US" dirty="0" smtClean="0"/>
              <a:t>Spironolactone and flutamide</a:t>
            </a:r>
          </a:p>
          <a:p>
            <a:r>
              <a:rPr lang="en-US" dirty="0" smtClean="0"/>
              <a:t>Cyproterone acetate</a:t>
            </a:r>
          </a:p>
          <a:p>
            <a:r>
              <a:rPr lang="en-US" dirty="0" smtClean="0"/>
              <a:t>Oral minoxidil 0.25mg/d + spironolactone 25mg/d in one study</a:t>
            </a:r>
          </a:p>
          <a:p>
            <a:r>
              <a:rPr lang="en-US" dirty="0" smtClean="0"/>
              <a:t>Hair spray, powder, hair piece</a:t>
            </a:r>
          </a:p>
          <a:p>
            <a:r>
              <a:rPr lang="en-US" dirty="0" smtClean="0"/>
              <a:t>Hair transplant</a:t>
            </a:r>
          </a:p>
          <a:p>
            <a:r>
              <a:rPr lang="en-US" dirty="0" smtClean="0"/>
              <a:t>?Platelet Rich </a:t>
            </a:r>
            <a:r>
              <a:rPr lang="en-US" dirty="0"/>
              <a:t>P</a:t>
            </a:r>
            <a:r>
              <a:rPr lang="en-US" dirty="0" smtClean="0"/>
              <a:t>lasma PRP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356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Alopecia Areata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Autoimmune with T-cells around hair follicles</a:t>
            </a:r>
          </a:p>
          <a:p>
            <a:r>
              <a:rPr lang="en-US" dirty="0" smtClean="0"/>
              <a:t>50% in childhood, 80% before age of 40</a:t>
            </a:r>
          </a:p>
          <a:p>
            <a:r>
              <a:rPr lang="en-US" dirty="0" smtClean="0"/>
              <a:t>Genetic predisposition, 10-20% positive family history</a:t>
            </a:r>
          </a:p>
          <a:p>
            <a:r>
              <a:rPr lang="en-US" dirty="0" smtClean="0"/>
              <a:t>Association with vitiligo, thyroid disease, atopic dermatitis and Down syndrome</a:t>
            </a:r>
          </a:p>
          <a:p>
            <a:r>
              <a:rPr lang="en-US" dirty="0" smtClean="0"/>
              <a:t>Triggers: viral infection, trauma, hormonal changes, severe emotional stress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80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Alopecia Areata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Patchy AA ( the most common)</a:t>
            </a:r>
          </a:p>
          <a:p>
            <a:pPr>
              <a:buFontTx/>
              <a:buChar char="-"/>
            </a:pPr>
            <a:r>
              <a:rPr lang="en-US" dirty="0" smtClean="0"/>
              <a:t>Patchy hair loss of scalp, beard, eyebrow, eyelash hair</a:t>
            </a:r>
          </a:p>
          <a:p>
            <a:pPr>
              <a:buFontTx/>
              <a:buChar char="-"/>
            </a:pPr>
            <a:r>
              <a:rPr lang="en-US" dirty="0" smtClean="0"/>
              <a:t>Sudden onset</a:t>
            </a:r>
          </a:p>
          <a:p>
            <a:pPr>
              <a:buFontTx/>
              <a:buChar char="-"/>
            </a:pPr>
            <a:r>
              <a:rPr lang="en-US" dirty="0" smtClean="0"/>
              <a:t>Progressively increase the size of the patch then stabilize </a:t>
            </a:r>
          </a:p>
          <a:p>
            <a:pPr>
              <a:buFontTx/>
              <a:buChar char="-"/>
            </a:pPr>
            <a:r>
              <a:rPr lang="en-US" dirty="0" smtClean="0"/>
              <a:t>Regrowth of hair spontaneously after months in many cases but my persist for years</a:t>
            </a:r>
          </a:p>
          <a:p>
            <a:pPr>
              <a:buFontTx/>
              <a:buChar char="-"/>
            </a:pPr>
            <a:r>
              <a:rPr lang="en-US" dirty="0" smtClean="0"/>
              <a:t>Regrowth of white hair then pigment comes back</a:t>
            </a:r>
          </a:p>
          <a:p>
            <a:pPr>
              <a:buFontTx/>
              <a:buChar char="-"/>
            </a:pPr>
            <a:r>
              <a:rPr lang="en-US" dirty="0" smtClean="0"/>
              <a:t>Exclamation marks are 2-3 mm broken hair with distal end broader than proximal </a:t>
            </a:r>
            <a:r>
              <a:rPr lang="en-US" sz="4400" b="1" dirty="0" smtClean="0"/>
              <a:t>! </a:t>
            </a:r>
            <a:r>
              <a:rPr lang="en-US" dirty="0" smtClean="0"/>
              <a:t>at the margin of the hairless patch</a:t>
            </a:r>
          </a:p>
          <a:p>
            <a:pPr>
              <a:buFontTx/>
              <a:buChar char="-"/>
            </a:pPr>
            <a:r>
              <a:rPr lang="en-US" dirty="0" smtClean="0"/>
              <a:t>Nail pitting and ridging in 10-50% of patients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1901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Alopecia Areata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Alopecia totalis: all scalp hair, 5%</a:t>
            </a:r>
          </a:p>
          <a:p>
            <a:r>
              <a:rPr lang="en-US" dirty="0" smtClean="0"/>
              <a:t>Alopecia universalis: whole body, 1%</a:t>
            </a:r>
          </a:p>
          <a:p>
            <a:r>
              <a:rPr lang="en-US" dirty="0" smtClean="0"/>
              <a:t>Ophiasis: occipital and lateral scalp</a:t>
            </a:r>
          </a:p>
          <a:p>
            <a:r>
              <a:rPr lang="en-US" dirty="0" smtClean="0"/>
              <a:t>Diffuse alopecia areata:</a:t>
            </a:r>
          </a:p>
          <a:p>
            <a:pPr>
              <a:buFontTx/>
              <a:buChar char="-"/>
            </a:pPr>
            <a:r>
              <a:rPr lang="en-US" dirty="0" smtClean="0"/>
              <a:t>Sudden diffuse thinning of hair</a:t>
            </a:r>
          </a:p>
          <a:p>
            <a:pPr>
              <a:buFontTx/>
              <a:buChar char="-"/>
            </a:pPr>
            <a:r>
              <a:rPr lang="en-US" dirty="0" smtClean="0"/>
              <a:t>Persisting hair turn grey</a:t>
            </a:r>
          </a:p>
          <a:p>
            <a:pPr>
              <a:buFontTx/>
              <a:buChar char="-"/>
            </a:pPr>
            <a:r>
              <a:rPr lang="en-US" dirty="0" smtClean="0"/>
              <a:t>Positive hair pull test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1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561" y="226434"/>
            <a:ext cx="8487178" cy="61717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19651" y="6028883"/>
            <a:ext cx="157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www.ijdvl.com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5199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397059" y="5015983"/>
            <a:ext cx="465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www.embellishmentshairrestorationstudio.com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955" y="142007"/>
            <a:ext cx="4509882" cy="482187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7983" y="6216795"/>
            <a:ext cx="303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www.newhorizonsatlanta.com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82" y="4291176"/>
            <a:ext cx="1428750" cy="1943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49611" y="3800185"/>
            <a:ext cx="320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www.daniwachs.wordpress.com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45" y="142008"/>
            <a:ext cx="2743633" cy="365817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905754" y="3668550"/>
            <a:ext cx="1515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www.scielo.br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979" y="94960"/>
            <a:ext cx="3543300" cy="3705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686" y="3982908"/>
            <a:ext cx="3469530" cy="260321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65043" y="6514132"/>
            <a:ext cx="157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www.ijdvl.com</a:t>
            </a:r>
          </a:p>
        </p:txBody>
      </p:sp>
    </p:spTree>
    <p:extLst>
      <p:ext uri="{BB962C8B-B14F-4D97-AF65-F5344CB8AC3E}">
        <p14:creationId xmlns:p14="http://schemas.microsoft.com/office/powerpoint/2010/main" val="182400539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Intralesional corticosteroids</a:t>
            </a:r>
          </a:p>
          <a:p>
            <a:r>
              <a:rPr lang="en-US" dirty="0" smtClean="0"/>
              <a:t>Minoxidil solution</a:t>
            </a:r>
          </a:p>
          <a:p>
            <a:r>
              <a:rPr lang="en-US" dirty="0" smtClean="0"/>
              <a:t>Dithranol</a:t>
            </a:r>
          </a:p>
          <a:p>
            <a:r>
              <a:rPr lang="en-US" dirty="0" smtClean="0"/>
              <a:t>Diphencyprone (DPCP)</a:t>
            </a:r>
          </a:p>
          <a:p>
            <a:r>
              <a:rPr lang="en-US" dirty="0" smtClean="0"/>
              <a:t>phototherapy</a:t>
            </a:r>
          </a:p>
          <a:p>
            <a:r>
              <a:rPr lang="en-US" dirty="0" smtClean="0"/>
              <a:t>Systemic corticosteroids, pulse therapy</a:t>
            </a:r>
          </a:p>
          <a:p>
            <a:r>
              <a:rPr lang="en-US" dirty="0" smtClean="0"/>
              <a:t>Methotrexate, azathioprine</a:t>
            </a:r>
          </a:p>
          <a:p>
            <a:r>
              <a:rPr lang="en-US" dirty="0" smtClean="0"/>
              <a:t>JAK inhibitors (Tofacetinib, </a:t>
            </a:r>
            <a:r>
              <a:rPr lang="en-US" dirty="0"/>
              <a:t>R</a:t>
            </a:r>
            <a:r>
              <a:rPr lang="en-US" dirty="0" smtClean="0"/>
              <a:t>uxolitinib)</a:t>
            </a:r>
          </a:p>
          <a:p>
            <a:r>
              <a:rPr lang="en-US" dirty="0" smtClean="0"/>
              <a:t>IL-15 may be a future target</a:t>
            </a:r>
          </a:p>
          <a:p>
            <a:r>
              <a:rPr lang="en-US" dirty="0" smtClean="0"/>
              <a:t>Artificial eyelashes, eyebrow tattoo, hair piece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183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Prognosis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76775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Single patch: 80% resolution in 1 year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b="1" dirty="0" smtClean="0"/>
              <a:t>Poor prognostic factors:</a:t>
            </a:r>
          </a:p>
          <a:p>
            <a:pPr>
              <a:buFontTx/>
              <a:buChar char="-"/>
            </a:pPr>
            <a:r>
              <a:rPr lang="en-US" dirty="0" smtClean="0"/>
              <a:t>Extensive disease</a:t>
            </a:r>
          </a:p>
          <a:p>
            <a:pPr>
              <a:buFontTx/>
              <a:buChar char="-"/>
            </a:pPr>
            <a:r>
              <a:rPr lang="en-US" dirty="0" smtClean="0"/>
              <a:t>Duration &gt;1 year</a:t>
            </a:r>
          </a:p>
          <a:p>
            <a:pPr>
              <a:buFontTx/>
              <a:buChar char="-"/>
            </a:pPr>
            <a:r>
              <a:rPr lang="en-US" dirty="0" smtClean="0"/>
              <a:t>Ophiasis pattern</a:t>
            </a:r>
          </a:p>
          <a:p>
            <a:pPr>
              <a:buFontTx/>
              <a:buChar char="-"/>
            </a:pPr>
            <a:r>
              <a:rPr lang="en-US" dirty="0" smtClean="0"/>
              <a:t>Nail involvement </a:t>
            </a:r>
          </a:p>
          <a:p>
            <a:pPr>
              <a:buFontTx/>
              <a:buChar char="-"/>
            </a:pPr>
            <a:r>
              <a:rPr lang="en-US" dirty="0" smtClean="0"/>
              <a:t>Childhood onset</a:t>
            </a:r>
          </a:p>
          <a:p>
            <a:pPr>
              <a:buFontTx/>
              <a:buChar char="-"/>
            </a:pPr>
            <a:r>
              <a:rPr lang="en-US" dirty="0" smtClean="0"/>
              <a:t>Positive family history</a:t>
            </a:r>
          </a:p>
          <a:p>
            <a:pPr>
              <a:buFontTx/>
              <a:buChar char="-"/>
            </a:pPr>
            <a:r>
              <a:rPr lang="en-US" dirty="0" smtClean="0"/>
              <a:t>Other concomitant autoimmune diseases</a:t>
            </a:r>
          </a:p>
          <a:p>
            <a:pPr>
              <a:buFontTx/>
              <a:buChar char="-"/>
            </a:pPr>
            <a:r>
              <a:rPr lang="en-US" dirty="0" smtClean="0"/>
              <a:t>Atopy</a:t>
            </a:r>
          </a:p>
          <a:p>
            <a:pPr>
              <a:buFontTx/>
              <a:buChar char="-"/>
            </a:pPr>
            <a:r>
              <a:rPr lang="en-US" dirty="0" smtClean="0"/>
              <a:t>Down syndrome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757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Telogen Effluvium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Temporary hair loss of telogen hair</a:t>
            </a:r>
          </a:p>
          <a:p>
            <a:r>
              <a:rPr lang="en-US" dirty="0" smtClean="0"/>
              <a:t>System shock: change anagen hair to telogen</a:t>
            </a:r>
          </a:p>
          <a:p>
            <a:r>
              <a:rPr lang="en-US" dirty="0" smtClean="0"/>
              <a:t>Up to 70% of anagen hair could be affected leading to severe hair loss</a:t>
            </a:r>
          </a:p>
          <a:p>
            <a:r>
              <a:rPr lang="en-US" dirty="0" smtClean="0"/>
              <a:t>Fever, surgery with general anesthesia, childbirth, severe emotional trauma, severe weight loss</a:t>
            </a:r>
          </a:p>
          <a:p>
            <a:r>
              <a:rPr lang="en-US" dirty="0" smtClean="0"/>
              <a:t>Drugs: heparin, warfarin, B-blockers, Ace-inhibitors, lithium, anticonvulsants(especially valproic acid)</a:t>
            </a:r>
          </a:p>
          <a:p>
            <a:r>
              <a:rPr lang="en-US" dirty="0" smtClean="0"/>
              <a:t>Might take 2 months after shock to start losing hair</a:t>
            </a:r>
          </a:p>
          <a:p>
            <a:r>
              <a:rPr lang="en-US" dirty="0" smtClean="0"/>
              <a:t>Usually last for 6-9 months with incomplete recovery</a:t>
            </a:r>
          </a:p>
          <a:p>
            <a:r>
              <a:rPr lang="en-US" dirty="0" smtClean="0"/>
              <a:t>Could be chronic, but doesn’t cause complete baldness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1247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95865" y="5900449"/>
            <a:ext cx="46596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www.embellishmentshairrestorationstudio.com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112937" y="5900449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www.clinicaladvisor.com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5865" y="867363"/>
            <a:ext cx="5715000" cy="502543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37" y="867363"/>
            <a:ext cx="6057098" cy="5025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49279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Tufted Hair Folliculitis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Folliculitis </a:t>
            </a:r>
            <a:r>
              <a:rPr lang="en-US" dirty="0" smtClean="0"/>
              <a:t>decalvans</a:t>
            </a:r>
            <a:endParaRPr lang="en-US" dirty="0" smtClean="0"/>
          </a:p>
          <a:p>
            <a:r>
              <a:rPr lang="en-US" dirty="0" smtClean="0"/>
              <a:t>Rare progressive, chronic scarring alopecia in adults</a:t>
            </a:r>
          </a:p>
          <a:p>
            <a:r>
              <a:rPr lang="en-US" dirty="0" smtClean="0"/>
              <a:t>Presence of 10-15 hairs emerging from single follicle opening</a:t>
            </a:r>
          </a:p>
          <a:p>
            <a:r>
              <a:rPr lang="en-US" dirty="0" smtClean="0"/>
              <a:t>Cause unknown, not contagious</a:t>
            </a:r>
          </a:p>
          <a:p>
            <a:r>
              <a:rPr lang="en-US" dirty="0" smtClean="0"/>
              <a:t>Positive culture of staphylococcus aureus, ? Role</a:t>
            </a:r>
          </a:p>
          <a:p>
            <a:r>
              <a:rPr lang="en-US" dirty="0" smtClean="0"/>
              <a:t>Could be associated with drugs: cyclosporine, </a:t>
            </a:r>
            <a:r>
              <a:rPr lang="en-US" dirty="0" smtClean="0"/>
              <a:t>lapatinib</a:t>
            </a:r>
            <a:endParaRPr lang="en-US" dirty="0" smtClean="0"/>
          </a:p>
          <a:p>
            <a:r>
              <a:rPr lang="en-US" dirty="0" smtClean="0"/>
              <a:t>Scarring hairless patches with hair tufts, tender, with swelling, crusts, and pus could be expressed form lesion</a:t>
            </a:r>
          </a:p>
          <a:p>
            <a:r>
              <a:rPr lang="en-US" dirty="0" smtClean="0"/>
              <a:t>Culture</a:t>
            </a:r>
            <a:r>
              <a:rPr lang="en-US" dirty="0"/>
              <a:t> </a:t>
            </a:r>
            <a:r>
              <a:rPr lang="en-US" dirty="0" smtClean="0"/>
              <a:t>and biopsy</a:t>
            </a:r>
          </a:p>
          <a:p>
            <a:r>
              <a:rPr lang="en-US" dirty="0" smtClean="0"/>
              <a:t>Hyperkeratosis, parakeratosis, hyperplastic epidermis, with follicular plugging and </a:t>
            </a:r>
            <a:r>
              <a:rPr lang="en-US" dirty="0" smtClean="0"/>
              <a:t>perifollicular</a:t>
            </a:r>
            <a:r>
              <a:rPr lang="en-US" dirty="0" smtClean="0"/>
              <a:t> mixed inflammatory infiltrate</a:t>
            </a:r>
          </a:p>
          <a:p>
            <a:r>
              <a:rPr lang="en-US" dirty="0" smtClean="0"/>
              <a:t>Antibiotics (</a:t>
            </a:r>
            <a:r>
              <a:rPr lang="en-US" dirty="0" smtClean="0"/>
              <a:t>clindamycine,rifampicin</a:t>
            </a:r>
            <a:r>
              <a:rPr lang="en-US" dirty="0" smtClean="0"/>
              <a:t>), I/L steroids, isotretinoin, surgery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523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04586" y="5662277"/>
            <a:ext cx="18644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www.danderm.dk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4586" y="1414127"/>
            <a:ext cx="5778991" cy="42481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8934" y="5662277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www.pcds.org.uk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34" y="1376027"/>
            <a:ext cx="5715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4333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Scarring Alopecia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Lichen </a:t>
            </a:r>
            <a:r>
              <a:rPr lang="en-US" dirty="0" smtClean="0"/>
              <a:t>planopilaris</a:t>
            </a:r>
            <a:r>
              <a:rPr lang="en-US" dirty="0" smtClean="0"/>
              <a:t> LPP</a:t>
            </a:r>
          </a:p>
          <a:p>
            <a:r>
              <a:rPr lang="en-US" dirty="0" smtClean="0"/>
              <a:t>Frontal </a:t>
            </a:r>
            <a:r>
              <a:rPr lang="en-US" dirty="0" smtClean="0"/>
              <a:t>fibrosing</a:t>
            </a:r>
            <a:r>
              <a:rPr lang="en-US" dirty="0" smtClean="0"/>
              <a:t> alopecia: post menopausal women</a:t>
            </a:r>
          </a:p>
          <a:p>
            <a:r>
              <a:rPr lang="en-US" dirty="0" smtClean="0"/>
              <a:t>Central centrifugal </a:t>
            </a:r>
            <a:r>
              <a:rPr lang="en-US" dirty="0" smtClean="0"/>
              <a:t>cicatricial</a:t>
            </a:r>
            <a:r>
              <a:rPr lang="en-US" dirty="0" smtClean="0"/>
              <a:t> alopecia</a:t>
            </a:r>
          </a:p>
          <a:p>
            <a:r>
              <a:rPr lang="en-US" dirty="0" smtClean="0"/>
              <a:t>Pseudopelade</a:t>
            </a:r>
            <a:r>
              <a:rPr lang="en-US" dirty="0" smtClean="0"/>
              <a:t>: non inflammatory</a:t>
            </a:r>
          </a:p>
          <a:p>
            <a:r>
              <a:rPr lang="en-US" dirty="0" smtClean="0"/>
              <a:t>Discoid lupus erythematosus of scalp</a:t>
            </a:r>
          </a:p>
          <a:p>
            <a:r>
              <a:rPr lang="en-US" dirty="0" smtClean="0"/>
              <a:t>Traction alopecia</a:t>
            </a:r>
          </a:p>
          <a:p>
            <a:r>
              <a:rPr lang="en-US" dirty="0" smtClean="0"/>
              <a:t>Trichotillomania: non-scarring psychiatric alopecia, might lead to scarring alopecia, different length of hairs, RBCs around hair bulb</a:t>
            </a:r>
          </a:p>
          <a:p>
            <a:r>
              <a:rPr lang="en-US" dirty="0" smtClean="0"/>
              <a:t>Acne </a:t>
            </a:r>
            <a:r>
              <a:rPr lang="en-US" dirty="0" smtClean="0"/>
              <a:t>keloidalis</a:t>
            </a:r>
            <a:r>
              <a:rPr lang="en-US" dirty="0" smtClean="0"/>
              <a:t> </a:t>
            </a:r>
            <a:r>
              <a:rPr lang="en-US" dirty="0" smtClean="0"/>
              <a:t>nuchae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980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450638" y="2456048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www.pcds.org.uk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243" y="100408"/>
            <a:ext cx="3621266" cy="235564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395627" y="2473834"/>
            <a:ext cx="3688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www.canadianhairlossfoundation.org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372" y="100408"/>
            <a:ext cx="3323470" cy="23556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7032" y="2473834"/>
            <a:ext cx="28642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www.skinandhairacademy.in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92" y="100408"/>
            <a:ext cx="3175000" cy="235564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5230" y="6272012"/>
            <a:ext cx="21270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www.healthline.com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30" y="3309592"/>
            <a:ext cx="3530962" cy="296242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528904" y="6272012"/>
            <a:ext cx="3312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rossinajulissablog.wordpress.com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904" y="3309592"/>
            <a:ext cx="3187700" cy="296242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607428" y="6272012"/>
            <a:ext cx="14977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www.self.com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316" y="3309592"/>
            <a:ext cx="3373120" cy="29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5746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06862" y="4470176"/>
            <a:ext cx="2372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www.msdmanuals.com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862" y="937519"/>
            <a:ext cx="5323911" cy="352507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43412" y="4470176"/>
            <a:ext cx="2480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www.clinicaladvisor.com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12" y="978730"/>
            <a:ext cx="6061212" cy="348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302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Vitiligo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Incidence 1%</a:t>
            </a:r>
          </a:p>
          <a:p>
            <a:r>
              <a:rPr lang="en-US" dirty="0" smtClean="0"/>
              <a:t>Early onset</a:t>
            </a:r>
          </a:p>
          <a:p>
            <a:r>
              <a:rPr lang="en-US" dirty="0" smtClean="0"/>
              <a:t>A chronic autoimmune disease with genetic predisposition</a:t>
            </a:r>
          </a:p>
          <a:p>
            <a:r>
              <a:rPr lang="en-US" dirty="0" smtClean="0"/>
              <a:t>Complete absence of melanocytes</a:t>
            </a:r>
          </a:p>
          <a:p>
            <a:r>
              <a:rPr lang="en-US" dirty="0" smtClean="0"/>
              <a:t>Could affect skin, hair, retina, but Iris color no change</a:t>
            </a:r>
          </a:p>
          <a:p>
            <a:r>
              <a:rPr lang="en-US" dirty="0" smtClean="0"/>
              <a:t>Rarely could be associated with: alopecia areata, thyroid disease, pernicious anemia, diabetes mellitus</a:t>
            </a:r>
          </a:p>
          <a:p>
            <a:r>
              <a:rPr lang="en-US" dirty="0" smtClean="0"/>
              <a:t>Koebner phenomenon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78425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Hirsutism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Male pattern hair growth in women</a:t>
            </a:r>
          </a:p>
          <a:p>
            <a:r>
              <a:rPr lang="en-US" dirty="0" smtClean="0"/>
              <a:t>Genetically determined, 10% of women affected</a:t>
            </a:r>
          </a:p>
          <a:p>
            <a:r>
              <a:rPr lang="en-US" dirty="0" smtClean="0"/>
              <a:t>Increase androgen and testosterone</a:t>
            </a:r>
          </a:p>
          <a:p>
            <a:r>
              <a:rPr lang="en-US" dirty="0" smtClean="0"/>
              <a:t>PCOS</a:t>
            </a:r>
          </a:p>
          <a:p>
            <a:r>
              <a:rPr lang="en-US" dirty="0" smtClean="0"/>
              <a:t>Weight gain </a:t>
            </a:r>
          </a:p>
          <a:p>
            <a:r>
              <a:rPr lang="en-US" dirty="0" smtClean="0"/>
              <a:t>Stopping oral contraceptives</a:t>
            </a:r>
          </a:p>
          <a:p>
            <a:r>
              <a:rPr lang="en-US" dirty="0" smtClean="0"/>
              <a:t>Cushing syndrome</a:t>
            </a:r>
          </a:p>
          <a:p>
            <a:r>
              <a:rPr lang="en-US" dirty="0" smtClean="0"/>
              <a:t>CAH ( 21 hydroxylase deficiency)</a:t>
            </a:r>
          </a:p>
          <a:p>
            <a:r>
              <a:rPr lang="en-US" dirty="0" smtClean="0"/>
              <a:t>Tumors of adrenal glands (almost always malignant)</a:t>
            </a:r>
          </a:p>
          <a:p>
            <a:r>
              <a:rPr lang="en-US" dirty="0" smtClean="0"/>
              <a:t>Ovarian tumors (arrhenoblastoma)</a:t>
            </a:r>
          </a:p>
          <a:p>
            <a:r>
              <a:rPr lang="en-US" dirty="0" smtClean="0"/>
              <a:t>Pituitary gland (ACTH dependent)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45763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Hirsutism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Androgen change anagen phase, dermal papilla size and dermal papilla cells activity (both keratinocytes &amp;melanocytes)</a:t>
            </a:r>
          </a:p>
          <a:p>
            <a:r>
              <a:rPr lang="en-US" dirty="0" smtClean="0"/>
              <a:t>Facial hair, below umbilicus, around nipple, upper back, inner thighs</a:t>
            </a:r>
          </a:p>
          <a:p>
            <a:r>
              <a:rPr lang="en-US" dirty="0" smtClean="0"/>
              <a:t>Associated findings: acanthosis nigricans, galactorrhea, striae, acne, virilization(increase muscle bulk&amp; size of clitoris, deep voice, baldness, menstrual irregularities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Oral corticosteroids are pure with no androgenic activity so it cause hypertrichosis but not hirsutism </a:t>
            </a:r>
          </a:p>
          <a:p>
            <a:endParaRPr lang="en-US" dirty="0"/>
          </a:p>
          <a:p>
            <a:r>
              <a:rPr lang="en-US" dirty="0" smtClean="0"/>
              <a:t>Ferriman-Gallaway scale: 9 area, from 1-4, hirsutism if score &gt;8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9490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77392" y="6488668"/>
            <a:ext cx="2314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www.women-info.com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685" y="304324"/>
            <a:ext cx="8577944" cy="611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8803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59309" y="6089134"/>
            <a:ext cx="200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www.gponline.com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309" y="3593584"/>
            <a:ext cx="3743325" cy="24955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696650" y="3504559"/>
            <a:ext cx="30062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kinleymbbsmed.blogspot.com</a:t>
            </a:r>
          </a:p>
        </p:txBody>
      </p:sp>
      <p:sp>
        <p:nvSpPr>
          <p:cNvPr id="5" name="Rectangle 4"/>
          <p:cNvSpPr/>
          <p:nvPr/>
        </p:nvSpPr>
        <p:spPr>
          <a:xfrm>
            <a:off x="330200" y="6089134"/>
            <a:ext cx="18052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www.pcds.org.uk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186" y="0"/>
            <a:ext cx="4599135" cy="33644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3504559"/>
            <a:ext cx="38100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83387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Investigation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Free testosterone, prolactin, thyroid function</a:t>
            </a:r>
          </a:p>
          <a:p>
            <a:r>
              <a:rPr lang="en-US" dirty="0" smtClean="0"/>
              <a:t>LH/FSH ratio: PCOS</a:t>
            </a:r>
          </a:p>
          <a:p>
            <a:r>
              <a:rPr lang="en-US" dirty="0" smtClean="0"/>
              <a:t>Dihydroepiandrosterone sulfate (DHEAS): </a:t>
            </a:r>
            <a:r>
              <a:rPr lang="en-US" u="sng" dirty="0" smtClean="0"/>
              <a:t>Adrenal</a:t>
            </a:r>
            <a:r>
              <a:rPr lang="en-US" dirty="0" smtClean="0"/>
              <a:t> (↑testo+↑DHEAS)</a:t>
            </a:r>
          </a:p>
          <a:p>
            <a:r>
              <a:rPr lang="en-US" dirty="0" smtClean="0"/>
              <a:t>Androstenedione: </a:t>
            </a:r>
            <a:r>
              <a:rPr lang="en-US" u="sng" dirty="0" smtClean="0"/>
              <a:t>Ovary</a:t>
            </a:r>
            <a:r>
              <a:rPr lang="en-US" dirty="0" smtClean="0"/>
              <a:t> (↑testo + normal DHEAS)</a:t>
            </a:r>
          </a:p>
          <a:p>
            <a:r>
              <a:rPr lang="en-US" dirty="0" smtClean="0"/>
              <a:t>17-hyroxyprogesterone: CAH</a:t>
            </a:r>
          </a:p>
          <a:p>
            <a:r>
              <a:rPr lang="en-US" dirty="0" smtClean="0"/>
              <a:t>Urinary and serum cortisol</a:t>
            </a:r>
          </a:p>
          <a:p>
            <a:r>
              <a:rPr lang="en-US" dirty="0" smtClean="0"/>
              <a:t>Dexamethasone suppression test: to exclude ACTH dependent hirsutism</a:t>
            </a:r>
          </a:p>
          <a:p>
            <a:r>
              <a:rPr lang="en-US" dirty="0" smtClean="0"/>
              <a:t>Prostate specific antigen(PSA): a marker for increase androgens </a:t>
            </a:r>
          </a:p>
          <a:p>
            <a:r>
              <a:rPr lang="en-US" dirty="0" smtClean="0"/>
              <a:t>U/S pelvis, CT-Scan, MRI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625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0"/>
            <a:ext cx="97971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120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75175"/>
          </a:xfrm>
        </p:spPr>
        <p:txBody>
          <a:bodyPr>
            <a:normAutofit fontScale="85000" lnSpcReduction="20000"/>
          </a:bodyPr>
          <a:lstStyle/>
          <a:p>
            <a:r>
              <a:rPr lang="en-US" u="sng" dirty="0" smtClean="0"/>
              <a:t>No drug is FDA approved for hirsutism</a:t>
            </a:r>
          </a:p>
          <a:p>
            <a:pPr marL="0" indent="0">
              <a:buNone/>
            </a:pPr>
            <a:endParaRPr lang="en-US" u="sng" dirty="0" smtClean="0"/>
          </a:p>
          <a:p>
            <a:r>
              <a:rPr lang="en-US" dirty="0" smtClean="0"/>
              <a:t>Treat the underlying cause</a:t>
            </a:r>
          </a:p>
          <a:p>
            <a:r>
              <a:rPr lang="en-US" dirty="0" smtClean="0"/>
              <a:t>Drugs are either decrease androgen production or inhibit androgens in the skin</a:t>
            </a:r>
          </a:p>
          <a:p>
            <a:r>
              <a:rPr lang="en-US" dirty="0" smtClean="0"/>
              <a:t>Spironolactone 50-200 mg/d (blocks androgen receptors)</a:t>
            </a:r>
          </a:p>
          <a:p>
            <a:r>
              <a:rPr lang="en-US" dirty="0" smtClean="0"/>
              <a:t>Flutamide 125mg/d (hepatitis)</a:t>
            </a:r>
          </a:p>
          <a:p>
            <a:r>
              <a:rPr lang="en-US" dirty="0" smtClean="0"/>
              <a:t>Oral contraceptives</a:t>
            </a:r>
          </a:p>
          <a:p>
            <a:r>
              <a:rPr lang="en-US" dirty="0" smtClean="0"/>
              <a:t>Cyproterone 50-200 mg x10 days per cycle</a:t>
            </a:r>
          </a:p>
          <a:p>
            <a:r>
              <a:rPr lang="en-US" dirty="0" smtClean="0"/>
              <a:t>Metformin</a:t>
            </a:r>
          </a:p>
          <a:p>
            <a:r>
              <a:rPr lang="en-US" dirty="0" smtClean="0"/>
              <a:t>Finasteride </a:t>
            </a:r>
          </a:p>
          <a:p>
            <a:r>
              <a:rPr lang="en-US" dirty="0" smtClean="0"/>
              <a:t>Corticosteroids (ACTH dependent hirsutism)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0509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61316" y="6442872"/>
            <a:ext cx="27306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www.reproductivefacts.org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188653"/>
            <a:ext cx="10421257" cy="6254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50875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Hypertrichosis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Excessive growth of lanugo, vellus, or terminal hair</a:t>
            </a:r>
          </a:p>
          <a:p>
            <a:r>
              <a:rPr lang="en-US" dirty="0" smtClean="0"/>
              <a:t>Congenital or acquired</a:t>
            </a:r>
          </a:p>
          <a:p>
            <a:r>
              <a:rPr lang="en-US" dirty="0" smtClean="0"/>
              <a:t>Generalized hypertrichosis: porphyria cutanea tarda, malnutrition, malignancy, hypothyroidism, drugs(minoxidil, cyclosporine, phenytoin, androgenic steroids)</a:t>
            </a:r>
          </a:p>
          <a:p>
            <a:endParaRPr lang="en-US" dirty="0"/>
          </a:p>
          <a:p>
            <a:r>
              <a:rPr lang="en-US" dirty="0" smtClean="0"/>
              <a:t>Localized: increased vascularity, chronic itching and rubbing, topical minoxidil, topical corticosteroids, PUVA</a:t>
            </a:r>
            <a:endParaRPr lang="en-US" dirty="0"/>
          </a:p>
          <a:p>
            <a:r>
              <a:rPr lang="en-US" dirty="0" smtClean="0"/>
              <a:t>Nevoid hypertrichosis: spina bifida </a:t>
            </a:r>
          </a:p>
          <a:p>
            <a:r>
              <a:rPr lang="en-US" dirty="0" smtClean="0"/>
              <a:t>Hypertrichosis associated with nevi: congenital melanocytic nevus, Becker’s nevus, vascular malformation</a:t>
            </a:r>
          </a:p>
          <a:p>
            <a:r>
              <a:rPr lang="en-US" dirty="0"/>
              <a:t>Trichomegaly </a:t>
            </a:r>
            <a:r>
              <a:rPr lang="en-US" dirty="0" smtClean="0"/>
              <a:t>(Bimatoprost</a:t>
            </a:r>
            <a:r>
              <a:rPr lang="en-US" dirty="0"/>
              <a:t>, </a:t>
            </a:r>
            <a:r>
              <a:rPr lang="en-US" dirty="0" smtClean="0"/>
              <a:t>Erlotinib</a:t>
            </a:r>
            <a:r>
              <a:rPr lang="en-US" dirty="0"/>
              <a:t>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40150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Hypertrichosis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 Congenital hypertrichosis lanuginosa</a:t>
            </a:r>
          </a:p>
          <a:p>
            <a:pPr>
              <a:buFontTx/>
              <a:buChar char="-"/>
            </a:pPr>
            <a:r>
              <a:rPr lang="en-US" dirty="0" smtClean="0"/>
              <a:t>Only 50 cases reported</a:t>
            </a:r>
          </a:p>
          <a:p>
            <a:pPr>
              <a:buFontTx/>
              <a:buChar char="-"/>
            </a:pPr>
            <a:r>
              <a:rPr lang="en-US" dirty="0" smtClean="0"/>
              <a:t>Hair grow up to 2 year of age</a:t>
            </a:r>
          </a:p>
          <a:p>
            <a:pPr>
              <a:buFontTx/>
              <a:buChar char="-"/>
            </a:pPr>
            <a:r>
              <a:rPr lang="en-US" dirty="0" smtClean="0"/>
              <a:t>Most will lose the hair with time</a:t>
            </a:r>
          </a:p>
          <a:p>
            <a:pPr>
              <a:buFontTx/>
              <a:buChar char="-"/>
            </a:pPr>
            <a:r>
              <a:rPr lang="en-US" dirty="0" smtClean="0"/>
              <a:t>No associated abnormalities</a:t>
            </a:r>
          </a:p>
          <a:p>
            <a:pPr>
              <a:buFontTx/>
              <a:buChar char="-"/>
            </a:pPr>
            <a:r>
              <a:rPr lang="en-US" dirty="0" smtClean="0"/>
              <a:t>Palms, soles, glans penis, mucous membrane, labia minor are spared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b="1" dirty="0" smtClean="0"/>
              <a:t> Ambras syndrome </a:t>
            </a:r>
            <a:r>
              <a:rPr lang="en-US" dirty="0" smtClean="0"/>
              <a:t>(werewolf syndrome)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171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Vitiligo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Ivory white macules and patches with sharp convex margins</a:t>
            </a:r>
          </a:p>
          <a:p>
            <a:r>
              <a:rPr lang="en-US" dirty="0" smtClean="0"/>
              <a:t>Slowly progressive or present abruptly then stabilize with time</a:t>
            </a:r>
          </a:p>
          <a:p>
            <a:r>
              <a:rPr lang="en-US" dirty="0" smtClean="0"/>
              <a:t>Focal</a:t>
            </a:r>
          </a:p>
          <a:p>
            <a:r>
              <a:rPr lang="en-US" dirty="0"/>
              <a:t>S</a:t>
            </a:r>
            <a:r>
              <a:rPr lang="en-US" dirty="0" smtClean="0"/>
              <a:t>egmental</a:t>
            </a:r>
          </a:p>
          <a:p>
            <a:r>
              <a:rPr lang="en-US" dirty="0"/>
              <a:t>G</a:t>
            </a:r>
            <a:r>
              <a:rPr lang="en-US" dirty="0" smtClean="0"/>
              <a:t>eneralized (commonest)</a:t>
            </a:r>
          </a:p>
          <a:p>
            <a:r>
              <a:rPr lang="en-US" dirty="0" smtClean="0"/>
              <a:t>Trichrome</a:t>
            </a:r>
          </a:p>
          <a:p>
            <a:r>
              <a:rPr lang="en-US" dirty="0" smtClean="0"/>
              <a:t>Acral </a:t>
            </a:r>
          </a:p>
          <a:p>
            <a:r>
              <a:rPr lang="en-US" dirty="0" smtClean="0"/>
              <a:t>Poliosis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8363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477678" y="6488668"/>
            <a:ext cx="15708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www.ijdvl.com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413829" cy="35510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5296" y="0"/>
            <a:ext cx="3346704" cy="50109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918" y="3666249"/>
            <a:ext cx="4869168" cy="319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36296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502399" y="6488668"/>
            <a:ext cx="2025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www.pinterest.com</a:t>
            </a:r>
          </a:p>
        </p:txBody>
      </p:sp>
      <p:sp>
        <p:nvSpPr>
          <p:cNvPr id="3" name="Rectangle 2"/>
          <p:cNvSpPr/>
          <p:nvPr/>
        </p:nvSpPr>
        <p:spPr>
          <a:xfrm>
            <a:off x="406624" y="6165725"/>
            <a:ext cx="1770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www.maxmag.gr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399" y="116114"/>
            <a:ext cx="5080000" cy="6418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99" y="1377696"/>
            <a:ext cx="5852830" cy="4471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17053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67228" y="2005239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Questions ????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089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16" y="539253"/>
            <a:ext cx="5241701" cy="435471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2551" y="4893972"/>
            <a:ext cx="22257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www.metro.co.uk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074" y="539253"/>
            <a:ext cx="5452696" cy="435471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84074" y="4928453"/>
            <a:ext cx="23397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www.dermrounds.com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26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14" y="767231"/>
            <a:ext cx="4803662" cy="381764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90014" y="4584878"/>
            <a:ext cx="21395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www.medscape.com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785" y="767231"/>
            <a:ext cx="4720920" cy="381764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17785" y="4584878"/>
            <a:ext cx="14878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www.jaad.org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5715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2126</Words>
  <Application>Microsoft Office PowerPoint</Application>
  <PresentationFormat>Widescreen</PresentationFormat>
  <Paragraphs>414</Paragraphs>
  <Slides>72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76" baseType="lpstr">
      <vt:lpstr>Arial</vt:lpstr>
      <vt:lpstr>Calibri</vt:lpstr>
      <vt:lpstr>Calibri Light</vt:lpstr>
      <vt:lpstr>Office Theme</vt:lpstr>
      <vt:lpstr>Pigment and Hair Disorders </vt:lpstr>
      <vt:lpstr>Objectives </vt:lpstr>
      <vt:lpstr>Skin Pigment </vt:lpstr>
      <vt:lpstr>PowerPoint Presentation</vt:lpstr>
      <vt:lpstr>PowerPoint Presentation</vt:lpstr>
      <vt:lpstr>Vitiligo </vt:lpstr>
      <vt:lpstr>Vitiligo </vt:lpstr>
      <vt:lpstr>PowerPoint Presentation</vt:lpstr>
      <vt:lpstr>PowerPoint Presentation</vt:lpstr>
      <vt:lpstr>Vitiligo </vt:lpstr>
      <vt:lpstr>Differential Diagnosis of Vitiligo </vt:lpstr>
      <vt:lpstr>PowerPoint Presentation</vt:lpstr>
      <vt:lpstr>PowerPoint Presentation</vt:lpstr>
      <vt:lpstr>PowerPoint Presentation</vt:lpstr>
      <vt:lpstr>Post Inflammatory Hypopigmentation</vt:lpstr>
      <vt:lpstr>Pityriasis Alba</vt:lpstr>
      <vt:lpstr>Nevus Anemicus </vt:lpstr>
      <vt:lpstr>Nevus Depigmentosus </vt:lpstr>
      <vt:lpstr>Vitiligo Management </vt:lpstr>
      <vt:lpstr>Vitiligo Management </vt:lpstr>
      <vt:lpstr>Vitiligo Management </vt:lpstr>
      <vt:lpstr>Melasma </vt:lpstr>
      <vt:lpstr>PowerPoint Presentation</vt:lpstr>
      <vt:lpstr>PowerPoint Presentation</vt:lpstr>
      <vt:lpstr>Melasma Management </vt:lpstr>
      <vt:lpstr>Post Inflammatory Hyperpigmentation</vt:lpstr>
      <vt:lpstr>Macular Amyloidosis </vt:lpstr>
      <vt:lpstr>PowerPoint Presentation</vt:lpstr>
      <vt:lpstr>Disorders of Hair Follicle</vt:lpstr>
      <vt:lpstr>Hair Cycle</vt:lpstr>
      <vt:lpstr>PowerPoint Presentation</vt:lpstr>
      <vt:lpstr>PowerPoint Presentation</vt:lpstr>
      <vt:lpstr>PowerPoint Presentation</vt:lpstr>
      <vt:lpstr>Types of Hair</vt:lpstr>
      <vt:lpstr>Diagnosis </vt:lpstr>
      <vt:lpstr>PowerPoint Presentation</vt:lpstr>
      <vt:lpstr>Male Pattern Hair Loss</vt:lpstr>
      <vt:lpstr>Male Pattern Hair Loss</vt:lpstr>
      <vt:lpstr>Male Pattern Hair Loss</vt:lpstr>
      <vt:lpstr>PowerPoint Presentation</vt:lpstr>
      <vt:lpstr>Management </vt:lpstr>
      <vt:lpstr>Female Pattern Hair Loss</vt:lpstr>
      <vt:lpstr>PowerPoint Presentation</vt:lpstr>
      <vt:lpstr>Differential Diagnosis </vt:lpstr>
      <vt:lpstr>Investigation </vt:lpstr>
      <vt:lpstr>Management </vt:lpstr>
      <vt:lpstr>Alopecia Areata</vt:lpstr>
      <vt:lpstr>Alopecia Areata</vt:lpstr>
      <vt:lpstr>Alopecia Areata</vt:lpstr>
      <vt:lpstr>PowerPoint Presentation</vt:lpstr>
      <vt:lpstr>Management </vt:lpstr>
      <vt:lpstr>Prognosis </vt:lpstr>
      <vt:lpstr>Telogen Effluvium </vt:lpstr>
      <vt:lpstr>PowerPoint Presentation</vt:lpstr>
      <vt:lpstr>Tufted Hair Folliculitis</vt:lpstr>
      <vt:lpstr>PowerPoint Presentation</vt:lpstr>
      <vt:lpstr>Scarring Alopecia</vt:lpstr>
      <vt:lpstr>PowerPoint Presentation</vt:lpstr>
      <vt:lpstr>PowerPoint Presentation</vt:lpstr>
      <vt:lpstr>Hirsutism </vt:lpstr>
      <vt:lpstr>Hirsutism </vt:lpstr>
      <vt:lpstr>PowerPoint Presentation</vt:lpstr>
      <vt:lpstr>PowerPoint Presentation</vt:lpstr>
      <vt:lpstr>Investigation </vt:lpstr>
      <vt:lpstr>PowerPoint Presentation</vt:lpstr>
      <vt:lpstr>Management </vt:lpstr>
      <vt:lpstr>PowerPoint Presentation</vt:lpstr>
      <vt:lpstr>Hypertrichosis </vt:lpstr>
      <vt:lpstr>Hypertrichosis </vt:lpstr>
      <vt:lpstr>PowerPoint Presentation</vt:lpstr>
      <vt:lpstr>PowerPoint Presentation</vt:lpstr>
      <vt:lpstr>Questions ????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Pigment and Hair Disorders</dc:title>
  <dc:creator>mohammed alhaddab</dc:creator>
  <cp:lastModifiedBy>mohammed alhaddab</cp:lastModifiedBy>
  <cp:revision>50</cp:revision>
  <dcterms:created xsi:type="dcterms:W3CDTF">2019-09-07T20:10:48Z</dcterms:created>
  <dcterms:modified xsi:type="dcterms:W3CDTF">2019-09-15T17:27:26Z</dcterms:modified>
</cp:coreProperties>
</file>