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6" r:id="rId8"/>
    <p:sldId id="262" r:id="rId9"/>
    <p:sldId id="263" r:id="rId10"/>
    <p:sldId id="306" r:id="rId11"/>
    <p:sldId id="264" r:id="rId12"/>
    <p:sldId id="307" r:id="rId13"/>
    <p:sldId id="265" r:id="rId14"/>
    <p:sldId id="318" r:id="rId15"/>
    <p:sldId id="268" r:id="rId16"/>
    <p:sldId id="269" r:id="rId17"/>
    <p:sldId id="308" r:id="rId18"/>
    <p:sldId id="270" r:id="rId19"/>
    <p:sldId id="309" r:id="rId20"/>
    <p:sldId id="271" r:id="rId21"/>
    <p:sldId id="272" r:id="rId22"/>
    <p:sldId id="273" r:id="rId23"/>
    <p:sldId id="274" r:id="rId24"/>
    <p:sldId id="275" r:id="rId25"/>
    <p:sldId id="276" r:id="rId26"/>
    <p:sldId id="278" r:id="rId27"/>
    <p:sldId id="279" r:id="rId28"/>
    <p:sldId id="280" r:id="rId29"/>
    <p:sldId id="281" r:id="rId30"/>
    <p:sldId id="282" r:id="rId31"/>
    <p:sldId id="283" r:id="rId32"/>
    <p:sldId id="310" r:id="rId33"/>
    <p:sldId id="315" r:id="rId34"/>
    <p:sldId id="311" r:id="rId35"/>
    <p:sldId id="284" r:id="rId36"/>
    <p:sldId id="285" r:id="rId37"/>
    <p:sldId id="316" r:id="rId38"/>
    <p:sldId id="286" r:id="rId39"/>
    <p:sldId id="287" r:id="rId40"/>
    <p:sldId id="312" r:id="rId41"/>
    <p:sldId id="288" r:id="rId42"/>
    <p:sldId id="313" r:id="rId43"/>
    <p:sldId id="289" r:id="rId44"/>
    <p:sldId id="290" r:id="rId45"/>
    <p:sldId id="314" r:id="rId46"/>
    <p:sldId id="291" r:id="rId47"/>
    <p:sldId id="317" r:id="rId48"/>
    <p:sldId id="292" r:id="rId49"/>
    <p:sldId id="2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1"/>
    <p:restoredTop sz="84043"/>
  </p:normalViewPr>
  <p:slideViewPr>
    <p:cSldViewPr snapToGrid="0" snapToObjects="1">
      <p:cViewPr>
        <p:scale>
          <a:sx n="110" d="100"/>
          <a:sy n="110" d="100"/>
        </p:scale>
        <p:origin x="18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svg"/><Relationship Id="rId1"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B4C3B-629A-47A9-91ED-806A9D585FC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24AA9C1-3246-4566-8FE5-5D62CA19F9E7}">
      <dgm:prSet/>
      <dgm:spPr/>
      <dgm:t>
        <a:bodyPr/>
        <a:lstStyle/>
        <a:p>
          <a:r>
            <a:rPr lang="en-US" dirty="0"/>
            <a:t> </a:t>
          </a:r>
          <a:r>
            <a:rPr lang="en-US" dirty="0" err="1"/>
            <a:t>Exanthematous</a:t>
          </a:r>
          <a:r>
            <a:rPr lang="en-US" dirty="0"/>
            <a:t> eruptions</a:t>
          </a:r>
        </a:p>
      </dgm:t>
    </dgm:pt>
    <dgm:pt modelId="{BC293B01-0A4B-470A-8440-B4502EC3CFA4}" type="parTrans" cxnId="{7F36B21C-6D08-44A2-AAAF-E74D9AC7BAC1}">
      <dgm:prSet/>
      <dgm:spPr/>
      <dgm:t>
        <a:bodyPr/>
        <a:lstStyle/>
        <a:p>
          <a:endParaRPr lang="en-US"/>
        </a:p>
      </dgm:t>
    </dgm:pt>
    <dgm:pt modelId="{5C6BB74D-9AAC-4DA0-BCC3-7BEB1B5CC636}" type="sibTrans" cxnId="{7F36B21C-6D08-44A2-AAAF-E74D9AC7BAC1}">
      <dgm:prSet/>
      <dgm:spPr/>
      <dgm:t>
        <a:bodyPr/>
        <a:lstStyle/>
        <a:p>
          <a:endParaRPr lang="en-US"/>
        </a:p>
      </dgm:t>
    </dgm:pt>
    <dgm:pt modelId="{92092919-D6FA-48AE-962B-7D7DDA774E80}">
      <dgm:prSet/>
      <dgm:spPr/>
      <dgm:t>
        <a:bodyPr/>
        <a:lstStyle/>
        <a:p>
          <a:r>
            <a:rPr lang="en-US" dirty="0"/>
            <a:t>Urticaria</a:t>
          </a:r>
        </a:p>
      </dgm:t>
    </dgm:pt>
    <dgm:pt modelId="{E9BCB3F8-2849-4408-B691-94329512B899}" type="parTrans" cxnId="{EB2391FB-DF2C-47C9-9880-43629E3A4208}">
      <dgm:prSet/>
      <dgm:spPr/>
      <dgm:t>
        <a:bodyPr/>
        <a:lstStyle/>
        <a:p>
          <a:endParaRPr lang="en-US"/>
        </a:p>
      </dgm:t>
    </dgm:pt>
    <dgm:pt modelId="{140FF119-E92A-451C-B6FF-63D6CE1103D8}" type="sibTrans" cxnId="{EB2391FB-DF2C-47C9-9880-43629E3A4208}">
      <dgm:prSet/>
      <dgm:spPr/>
      <dgm:t>
        <a:bodyPr/>
        <a:lstStyle/>
        <a:p>
          <a:endParaRPr lang="en-US"/>
        </a:p>
      </dgm:t>
    </dgm:pt>
    <dgm:pt modelId="{6E7C993E-E9BF-4811-AE52-F28A1F8274AC}">
      <dgm:prSet/>
      <dgm:spPr/>
      <dgm:t>
        <a:bodyPr/>
        <a:lstStyle/>
        <a:p>
          <a:r>
            <a:rPr lang="en-US" dirty="0"/>
            <a:t>Anaphylaxis</a:t>
          </a:r>
        </a:p>
      </dgm:t>
    </dgm:pt>
    <dgm:pt modelId="{82362FD4-CFFF-44EB-B3B0-733C1CC51CF9}" type="parTrans" cxnId="{5015B3B0-6477-4B8F-8BBD-BCA74B73DC22}">
      <dgm:prSet/>
      <dgm:spPr/>
      <dgm:t>
        <a:bodyPr/>
        <a:lstStyle/>
        <a:p>
          <a:endParaRPr lang="en-US"/>
        </a:p>
      </dgm:t>
    </dgm:pt>
    <dgm:pt modelId="{DB0407A0-56A3-4875-832B-2B4724E7D439}" type="sibTrans" cxnId="{5015B3B0-6477-4B8F-8BBD-BCA74B73DC22}">
      <dgm:prSet/>
      <dgm:spPr/>
      <dgm:t>
        <a:bodyPr/>
        <a:lstStyle/>
        <a:p>
          <a:endParaRPr lang="en-US"/>
        </a:p>
      </dgm:t>
    </dgm:pt>
    <dgm:pt modelId="{BBEBF600-CC5D-4C99-9158-C4EE88BD9689}">
      <dgm:prSet/>
      <dgm:spPr/>
      <dgm:t>
        <a:bodyPr/>
        <a:lstStyle/>
        <a:p>
          <a:r>
            <a:rPr lang="en-US" dirty="0"/>
            <a:t>Fixed drug eruption</a:t>
          </a:r>
        </a:p>
      </dgm:t>
    </dgm:pt>
    <dgm:pt modelId="{F7FB0A28-3D39-4C44-B121-A3E1861325DB}" type="parTrans" cxnId="{11B1B77B-D62D-4EC0-943A-0DD6DE091517}">
      <dgm:prSet/>
      <dgm:spPr/>
      <dgm:t>
        <a:bodyPr/>
        <a:lstStyle/>
        <a:p>
          <a:endParaRPr lang="en-US"/>
        </a:p>
      </dgm:t>
    </dgm:pt>
    <dgm:pt modelId="{79299EB3-008E-406B-9413-2765BCB985C6}" type="sibTrans" cxnId="{11B1B77B-D62D-4EC0-943A-0DD6DE091517}">
      <dgm:prSet/>
      <dgm:spPr/>
      <dgm:t>
        <a:bodyPr/>
        <a:lstStyle/>
        <a:p>
          <a:endParaRPr lang="en-US"/>
        </a:p>
      </dgm:t>
    </dgm:pt>
    <dgm:pt modelId="{EF11C76F-4183-468D-83BE-C0C4E7A98C2A}">
      <dgm:prSet/>
      <dgm:spPr/>
      <dgm:t>
        <a:bodyPr/>
        <a:lstStyle/>
        <a:p>
          <a:r>
            <a:rPr lang="en-US" dirty="0"/>
            <a:t>Acute generalized </a:t>
          </a:r>
          <a:r>
            <a:rPr lang="en-US" dirty="0" err="1"/>
            <a:t>exanthematous</a:t>
          </a:r>
          <a:r>
            <a:rPr lang="en-US" dirty="0"/>
            <a:t> pustulosis (AGEP)</a:t>
          </a:r>
        </a:p>
      </dgm:t>
    </dgm:pt>
    <dgm:pt modelId="{D97BB9C4-FB06-42DA-A2F2-C8EEDE7B1800}" type="parTrans" cxnId="{781E9965-2242-4FBC-9120-B5A391360D5D}">
      <dgm:prSet/>
      <dgm:spPr/>
      <dgm:t>
        <a:bodyPr/>
        <a:lstStyle/>
        <a:p>
          <a:endParaRPr lang="en-US"/>
        </a:p>
      </dgm:t>
    </dgm:pt>
    <dgm:pt modelId="{8BC56206-0094-4C74-8248-0CFFC42CEC5B}" type="sibTrans" cxnId="{781E9965-2242-4FBC-9120-B5A391360D5D}">
      <dgm:prSet/>
      <dgm:spPr/>
      <dgm:t>
        <a:bodyPr/>
        <a:lstStyle/>
        <a:p>
          <a:endParaRPr lang="en-US"/>
        </a:p>
      </dgm:t>
    </dgm:pt>
    <dgm:pt modelId="{C2E533A0-53D7-45AC-8094-52627F972D56}">
      <dgm:prSet/>
      <dgm:spPr/>
      <dgm:t>
        <a:bodyPr/>
        <a:lstStyle/>
        <a:p>
          <a:r>
            <a:rPr lang="en-US" dirty="0"/>
            <a:t>Drug reaction with eosinophilia and systemic symptoms (DRESS)</a:t>
          </a:r>
        </a:p>
      </dgm:t>
    </dgm:pt>
    <dgm:pt modelId="{FE2191A5-A36F-46A9-9F00-74F9BAE5D4C0}" type="parTrans" cxnId="{6453A2D6-61E7-4DA6-9087-0FD1913CC7B5}">
      <dgm:prSet/>
      <dgm:spPr/>
      <dgm:t>
        <a:bodyPr/>
        <a:lstStyle/>
        <a:p>
          <a:endParaRPr lang="en-US"/>
        </a:p>
      </dgm:t>
    </dgm:pt>
    <dgm:pt modelId="{A4F6FB7A-DEE5-42B2-8C50-6546032BDAED}" type="sibTrans" cxnId="{6453A2D6-61E7-4DA6-9087-0FD1913CC7B5}">
      <dgm:prSet/>
      <dgm:spPr/>
      <dgm:t>
        <a:bodyPr/>
        <a:lstStyle/>
        <a:p>
          <a:endParaRPr lang="en-US"/>
        </a:p>
      </dgm:t>
    </dgm:pt>
    <dgm:pt modelId="{A654C0C0-6AB5-47E8-B339-BE5384E87178}">
      <dgm:prSet/>
      <dgm:spPr/>
      <dgm:t>
        <a:bodyPr/>
        <a:lstStyle/>
        <a:p>
          <a:r>
            <a:rPr lang="en-US" dirty="0"/>
            <a:t>Stevens-Johnson syndrome (SJS)</a:t>
          </a:r>
        </a:p>
      </dgm:t>
    </dgm:pt>
    <dgm:pt modelId="{A7F231C8-1DCE-4135-BD7A-AE76F0581B64}" type="parTrans" cxnId="{1C97B86B-302E-4E29-95CC-79B92F6CF984}">
      <dgm:prSet/>
      <dgm:spPr/>
      <dgm:t>
        <a:bodyPr/>
        <a:lstStyle/>
        <a:p>
          <a:endParaRPr lang="en-US"/>
        </a:p>
      </dgm:t>
    </dgm:pt>
    <dgm:pt modelId="{2254D0FD-FFD4-4BEB-9C72-D70276AB5E8C}" type="sibTrans" cxnId="{1C97B86B-302E-4E29-95CC-79B92F6CF984}">
      <dgm:prSet/>
      <dgm:spPr/>
      <dgm:t>
        <a:bodyPr/>
        <a:lstStyle/>
        <a:p>
          <a:endParaRPr lang="en-US"/>
        </a:p>
      </dgm:t>
    </dgm:pt>
    <dgm:pt modelId="{F56EC4DA-F902-4DD8-B0FF-9DBBC204DFC9}">
      <dgm:prSet/>
      <dgm:spPr/>
      <dgm:t>
        <a:bodyPr/>
        <a:lstStyle/>
        <a:p>
          <a:r>
            <a:rPr lang="en-US" dirty="0"/>
            <a:t>Toxic epidermal necrolysis (TEN)</a:t>
          </a:r>
        </a:p>
      </dgm:t>
    </dgm:pt>
    <dgm:pt modelId="{C3F6AE24-67DF-4503-8604-CC51A30021F9}" type="parTrans" cxnId="{A4ECE07C-432A-4C27-BD7B-4A67F6A73B85}">
      <dgm:prSet/>
      <dgm:spPr/>
      <dgm:t>
        <a:bodyPr/>
        <a:lstStyle/>
        <a:p>
          <a:endParaRPr lang="en-US"/>
        </a:p>
      </dgm:t>
    </dgm:pt>
    <dgm:pt modelId="{4A1F75F3-4F54-485B-8447-EC02D9588ACB}" type="sibTrans" cxnId="{A4ECE07C-432A-4C27-BD7B-4A67F6A73B85}">
      <dgm:prSet/>
      <dgm:spPr/>
      <dgm:t>
        <a:bodyPr/>
        <a:lstStyle/>
        <a:p>
          <a:endParaRPr lang="en-US"/>
        </a:p>
      </dgm:t>
    </dgm:pt>
    <dgm:pt modelId="{5D994301-A59F-A34D-9DA9-160EA396508F}" type="pres">
      <dgm:prSet presAssocID="{815B4C3B-629A-47A9-91ED-806A9D585FCE}" presName="diagram" presStyleCnt="0">
        <dgm:presLayoutVars>
          <dgm:dir/>
          <dgm:resizeHandles val="exact"/>
        </dgm:presLayoutVars>
      </dgm:prSet>
      <dgm:spPr/>
    </dgm:pt>
    <dgm:pt modelId="{A5D56F57-C5C8-2742-B61A-3F77D2561146}" type="pres">
      <dgm:prSet presAssocID="{524AA9C1-3246-4566-8FE5-5D62CA19F9E7}" presName="node" presStyleLbl="node1" presStyleIdx="0" presStyleCnt="8">
        <dgm:presLayoutVars>
          <dgm:bulletEnabled val="1"/>
        </dgm:presLayoutVars>
      </dgm:prSet>
      <dgm:spPr/>
    </dgm:pt>
    <dgm:pt modelId="{4F413DAF-AFCC-EE4B-B264-5CFF318F7112}" type="pres">
      <dgm:prSet presAssocID="{5C6BB74D-9AAC-4DA0-BCC3-7BEB1B5CC636}" presName="sibTrans" presStyleCnt="0"/>
      <dgm:spPr/>
    </dgm:pt>
    <dgm:pt modelId="{3CB5FA0B-D8AB-D944-923B-C52A5E475964}" type="pres">
      <dgm:prSet presAssocID="{92092919-D6FA-48AE-962B-7D7DDA774E80}" presName="node" presStyleLbl="node1" presStyleIdx="1" presStyleCnt="8">
        <dgm:presLayoutVars>
          <dgm:bulletEnabled val="1"/>
        </dgm:presLayoutVars>
      </dgm:prSet>
      <dgm:spPr/>
    </dgm:pt>
    <dgm:pt modelId="{58285F6C-6FA7-D643-A635-2D46BE15E990}" type="pres">
      <dgm:prSet presAssocID="{140FF119-E92A-451C-B6FF-63D6CE1103D8}" presName="sibTrans" presStyleCnt="0"/>
      <dgm:spPr/>
    </dgm:pt>
    <dgm:pt modelId="{4316C044-AE0E-1C43-B734-CDB374F994A8}" type="pres">
      <dgm:prSet presAssocID="{6E7C993E-E9BF-4811-AE52-F28A1F8274AC}" presName="node" presStyleLbl="node1" presStyleIdx="2" presStyleCnt="8">
        <dgm:presLayoutVars>
          <dgm:bulletEnabled val="1"/>
        </dgm:presLayoutVars>
      </dgm:prSet>
      <dgm:spPr/>
    </dgm:pt>
    <dgm:pt modelId="{9C6DC464-72CB-1E40-B7AE-9577CC917B9B}" type="pres">
      <dgm:prSet presAssocID="{DB0407A0-56A3-4875-832B-2B4724E7D439}" presName="sibTrans" presStyleCnt="0"/>
      <dgm:spPr/>
    </dgm:pt>
    <dgm:pt modelId="{63FABFE9-804C-C744-A6B0-AEF11F430F8B}" type="pres">
      <dgm:prSet presAssocID="{BBEBF600-CC5D-4C99-9158-C4EE88BD9689}" presName="node" presStyleLbl="node1" presStyleIdx="3" presStyleCnt="8">
        <dgm:presLayoutVars>
          <dgm:bulletEnabled val="1"/>
        </dgm:presLayoutVars>
      </dgm:prSet>
      <dgm:spPr/>
    </dgm:pt>
    <dgm:pt modelId="{F089E01D-89BB-EC48-87C7-AE7880421323}" type="pres">
      <dgm:prSet presAssocID="{79299EB3-008E-406B-9413-2765BCB985C6}" presName="sibTrans" presStyleCnt="0"/>
      <dgm:spPr/>
    </dgm:pt>
    <dgm:pt modelId="{751B5D21-81A9-BF40-B024-AD68C85B92DC}" type="pres">
      <dgm:prSet presAssocID="{EF11C76F-4183-468D-83BE-C0C4E7A98C2A}" presName="node" presStyleLbl="node1" presStyleIdx="4" presStyleCnt="8">
        <dgm:presLayoutVars>
          <dgm:bulletEnabled val="1"/>
        </dgm:presLayoutVars>
      </dgm:prSet>
      <dgm:spPr/>
    </dgm:pt>
    <dgm:pt modelId="{DD575E7A-8357-6841-9064-0465391B8D4B}" type="pres">
      <dgm:prSet presAssocID="{8BC56206-0094-4C74-8248-0CFFC42CEC5B}" presName="sibTrans" presStyleCnt="0"/>
      <dgm:spPr/>
    </dgm:pt>
    <dgm:pt modelId="{557BFC99-B6D6-524B-8333-43AD0AA1D041}" type="pres">
      <dgm:prSet presAssocID="{C2E533A0-53D7-45AC-8094-52627F972D56}" presName="node" presStyleLbl="node1" presStyleIdx="5" presStyleCnt="8">
        <dgm:presLayoutVars>
          <dgm:bulletEnabled val="1"/>
        </dgm:presLayoutVars>
      </dgm:prSet>
      <dgm:spPr/>
    </dgm:pt>
    <dgm:pt modelId="{FD4088DA-5BB1-6541-8E16-43E769918644}" type="pres">
      <dgm:prSet presAssocID="{A4F6FB7A-DEE5-42B2-8C50-6546032BDAED}" presName="sibTrans" presStyleCnt="0"/>
      <dgm:spPr/>
    </dgm:pt>
    <dgm:pt modelId="{456ED9EF-1544-D744-AF8F-2C2CE210D68E}" type="pres">
      <dgm:prSet presAssocID="{A654C0C0-6AB5-47E8-B339-BE5384E87178}" presName="node" presStyleLbl="node1" presStyleIdx="6" presStyleCnt="8">
        <dgm:presLayoutVars>
          <dgm:bulletEnabled val="1"/>
        </dgm:presLayoutVars>
      </dgm:prSet>
      <dgm:spPr/>
    </dgm:pt>
    <dgm:pt modelId="{FE6BE47B-BFAC-3F46-93B7-000E984F3883}" type="pres">
      <dgm:prSet presAssocID="{2254D0FD-FFD4-4BEB-9C72-D70276AB5E8C}" presName="sibTrans" presStyleCnt="0"/>
      <dgm:spPr/>
    </dgm:pt>
    <dgm:pt modelId="{CF5FDFFD-CFEF-6342-B2EE-BFB2FBC30D74}" type="pres">
      <dgm:prSet presAssocID="{F56EC4DA-F902-4DD8-B0FF-9DBBC204DFC9}" presName="node" presStyleLbl="node1" presStyleIdx="7" presStyleCnt="8">
        <dgm:presLayoutVars>
          <dgm:bulletEnabled val="1"/>
        </dgm:presLayoutVars>
      </dgm:prSet>
      <dgm:spPr/>
    </dgm:pt>
  </dgm:ptLst>
  <dgm:cxnLst>
    <dgm:cxn modelId="{7F36B21C-6D08-44A2-AAAF-E74D9AC7BAC1}" srcId="{815B4C3B-629A-47A9-91ED-806A9D585FCE}" destId="{524AA9C1-3246-4566-8FE5-5D62CA19F9E7}" srcOrd="0" destOrd="0" parTransId="{BC293B01-0A4B-470A-8440-B4502EC3CFA4}" sibTransId="{5C6BB74D-9AAC-4DA0-BCC3-7BEB1B5CC636}"/>
    <dgm:cxn modelId="{2366232A-5BEB-A04E-AAE7-84DEC6488DC2}" type="presOf" srcId="{6E7C993E-E9BF-4811-AE52-F28A1F8274AC}" destId="{4316C044-AE0E-1C43-B734-CDB374F994A8}" srcOrd="0" destOrd="0" presId="urn:microsoft.com/office/officeart/2005/8/layout/default"/>
    <dgm:cxn modelId="{FB377642-B176-DC41-ADCB-E81B613048B5}" type="presOf" srcId="{524AA9C1-3246-4566-8FE5-5D62CA19F9E7}" destId="{A5D56F57-C5C8-2742-B61A-3F77D2561146}" srcOrd="0" destOrd="0" presId="urn:microsoft.com/office/officeart/2005/8/layout/default"/>
    <dgm:cxn modelId="{39A36E4A-A163-1643-9A2C-CDD97DC647EA}" type="presOf" srcId="{92092919-D6FA-48AE-962B-7D7DDA774E80}" destId="{3CB5FA0B-D8AB-D944-923B-C52A5E475964}" srcOrd="0" destOrd="0" presId="urn:microsoft.com/office/officeart/2005/8/layout/default"/>
    <dgm:cxn modelId="{781E9965-2242-4FBC-9120-B5A391360D5D}" srcId="{815B4C3B-629A-47A9-91ED-806A9D585FCE}" destId="{EF11C76F-4183-468D-83BE-C0C4E7A98C2A}" srcOrd="4" destOrd="0" parTransId="{D97BB9C4-FB06-42DA-A2F2-C8EEDE7B1800}" sibTransId="{8BC56206-0094-4C74-8248-0CFFC42CEC5B}"/>
    <dgm:cxn modelId="{1C97B86B-302E-4E29-95CC-79B92F6CF984}" srcId="{815B4C3B-629A-47A9-91ED-806A9D585FCE}" destId="{A654C0C0-6AB5-47E8-B339-BE5384E87178}" srcOrd="6" destOrd="0" parTransId="{A7F231C8-1DCE-4135-BD7A-AE76F0581B64}" sibTransId="{2254D0FD-FFD4-4BEB-9C72-D70276AB5E8C}"/>
    <dgm:cxn modelId="{11B1B77B-D62D-4EC0-943A-0DD6DE091517}" srcId="{815B4C3B-629A-47A9-91ED-806A9D585FCE}" destId="{BBEBF600-CC5D-4C99-9158-C4EE88BD9689}" srcOrd="3" destOrd="0" parTransId="{F7FB0A28-3D39-4C44-B121-A3E1861325DB}" sibTransId="{79299EB3-008E-406B-9413-2765BCB985C6}"/>
    <dgm:cxn modelId="{A4ECE07C-432A-4C27-BD7B-4A67F6A73B85}" srcId="{815B4C3B-629A-47A9-91ED-806A9D585FCE}" destId="{F56EC4DA-F902-4DD8-B0FF-9DBBC204DFC9}" srcOrd="7" destOrd="0" parTransId="{C3F6AE24-67DF-4503-8604-CC51A30021F9}" sibTransId="{4A1F75F3-4F54-485B-8447-EC02D9588ACB}"/>
    <dgm:cxn modelId="{2250D37E-BC2A-6E40-AAA2-27AACD21583F}" type="presOf" srcId="{815B4C3B-629A-47A9-91ED-806A9D585FCE}" destId="{5D994301-A59F-A34D-9DA9-160EA396508F}" srcOrd="0" destOrd="0" presId="urn:microsoft.com/office/officeart/2005/8/layout/default"/>
    <dgm:cxn modelId="{96310981-F1DA-0440-8670-51F2BFC9C9BB}" type="presOf" srcId="{BBEBF600-CC5D-4C99-9158-C4EE88BD9689}" destId="{63FABFE9-804C-C744-A6B0-AEF11F430F8B}" srcOrd="0" destOrd="0" presId="urn:microsoft.com/office/officeart/2005/8/layout/default"/>
    <dgm:cxn modelId="{5DAAC684-D85D-F745-8D06-4853AAC9F875}" type="presOf" srcId="{EF11C76F-4183-468D-83BE-C0C4E7A98C2A}" destId="{751B5D21-81A9-BF40-B024-AD68C85B92DC}" srcOrd="0" destOrd="0" presId="urn:microsoft.com/office/officeart/2005/8/layout/default"/>
    <dgm:cxn modelId="{EC0DE688-3B03-FB4B-8CE0-FB0996C03651}" type="presOf" srcId="{F56EC4DA-F902-4DD8-B0FF-9DBBC204DFC9}" destId="{CF5FDFFD-CFEF-6342-B2EE-BFB2FBC30D74}" srcOrd="0" destOrd="0" presId="urn:microsoft.com/office/officeart/2005/8/layout/default"/>
    <dgm:cxn modelId="{5015B3B0-6477-4B8F-8BBD-BCA74B73DC22}" srcId="{815B4C3B-629A-47A9-91ED-806A9D585FCE}" destId="{6E7C993E-E9BF-4811-AE52-F28A1F8274AC}" srcOrd="2" destOrd="0" parTransId="{82362FD4-CFFF-44EB-B3B0-733C1CC51CF9}" sibTransId="{DB0407A0-56A3-4875-832B-2B4724E7D439}"/>
    <dgm:cxn modelId="{5BBC44CE-027C-014C-8214-700DC074EC28}" type="presOf" srcId="{C2E533A0-53D7-45AC-8094-52627F972D56}" destId="{557BFC99-B6D6-524B-8333-43AD0AA1D041}" srcOrd="0" destOrd="0" presId="urn:microsoft.com/office/officeart/2005/8/layout/default"/>
    <dgm:cxn modelId="{6453A2D6-61E7-4DA6-9087-0FD1913CC7B5}" srcId="{815B4C3B-629A-47A9-91ED-806A9D585FCE}" destId="{C2E533A0-53D7-45AC-8094-52627F972D56}" srcOrd="5" destOrd="0" parTransId="{FE2191A5-A36F-46A9-9F00-74F9BAE5D4C0}" sibTransId="{A4F6FB7A-DEE5-42B2-8C50-6546032BDAED}"/>
    <dgm:cxn modelId="{FCE774E2-9EAA-F442-BAE0-E4ADFDA641D3}" type="presOf" srcId="{A654C0C0-6AB5-47E8-B339-BE5384E87178}" destId="{456ED9EF-1544-D744-AF8F-2C2CE210D68E}" srcOrd="0" destOrd="0" presId="urn:microsoft.com/office/officeart/2005/8/layout/default"/>
    <dgm:cxn modelId="{EB2391FB-DF2C-47C9-9880-43629E3A4208}" srcId="{815B4C3B-629A-47A9-91ED-806A9D585FCE}" destId="{92092919-D6FA-48AE-962B-7D7DDA774E80}" srcOrd="1" destOrd="0" parTransId="{E9BCB3F8-2849-4408-B691-94329512B899}" sibTransId="{140FF119-E92A-451C-B6FF-63D6CE1103D8}"/>
    <dgm:cxn modelId="{2C75AF85-3F78-F342-9A68-1E666F31AD2D}" type="presParOf" srcId="{5D994301-A59F-A34D-9DA9-160EA396508F}" destId="{A5D56F57-C5C8-2742-B61A-3F77D2561146}" srcOrd="0" destOrd="0" presId="urn:microsoft.com/office/officeart/2005/8/layout/default"/>
    <dgm:cxn modelId="{F6197C8F-4AA5-2842-B378-29528A0CF632}" type="presParOf" srcId="{5D994301-A59F-A34D-9DA9-160EA396508F}" destId="{4F413DAF-AFCC-EE4B-B264-5CFF318F7112}" srcOrd="1" destOrd="0" presId="urn:microsoft.com/office/officeart/2005/8/layout/default"/>
    <dgm:cxn modelId="{8043FD4A-E0FE-334D-8243-C957A78493C0}" type="presParOf" srcId="{5D994301-A59F-A34D-9DA9-160EA396508F}" destId="{3CB5FA0B-D8AB-D944-923B-C52A5E475964}" srcOrd="2" destOrd="0" presId="urn:microsoft.com/office/officeart/2005/8/layout/default"/>
    <dgm:cxn modelId="{121C438D-5280-7A4F-8650-AE63F0158A0E}" type="presParOf" srcId="{5D994301-A59F-A34D-9DA9-160EA396508F}" destId="{58285F6C-6FA7-D643-A635-2D46BE15E990}" srcOrd="3" destOrd="0" presId="urn:microsoft.com/office/officeart/2005/8/layout/default"/>
    <dgm:cxn modelId="{BCCAB3AA-0F9E-794F-B69B-10BD36A833BE}" type="presParOf" srcId="{5D994301-A59F-A34D-9DA9-160EA396508F}" destId="{4316C044-AE0E-1C43-B734-CDB374F994A8}" srcOrd="4" destOrd="0" presId="urn:microsoft.com/office/officeart/2005/8/layout/default"/>
    <dgm:cxn modelId="{E728EF68-44D1-4A43-BD9C-09E2205DF133}" type="presParOf" srcId="{5D994301-A59F-A34D-9DA9-160EA396508F}" destId="{9C6DC464-72CB-1E40-B7AE-9577CC917B9B}" srcOrd="5" destOrd="0" presId="urn:microsoft.com/office/officeart/2005/8/layout/default"/>
    <dgm:cxn modelId="{7C201B69-DD40-C54C-B4A6-5CBB3B4FDF21}" type="presParOf" srcId="{5D994301-A59F-A34D-9DA9-160EA396508F}" destId="{63FABFE9-804C-C744-A6B0-AEF11F430F8B}" srcOrd="6" destOrd="0" presId="urn:microsoft.com/office/officeart/2005/8/layout/default"/>
    <dgm:cxn modelId="{841C8E70-0C40-3240-8118-C7EF05DE9ECD}" type="presParOf" srcId="{5D994301-A59F-A34D-9DA9-160EA396508F}" destId="{F089E01D-89BB-EC48-87C7-AE7880421323}" srcOrd="7" destOrd="0" presId="urn:microsoft.com/office/officeart/2005/8/layout/default"/>
    <dgm:cxn modelId="{F0EA2416-B191-584A-82C8-7218C839ED45}" type="presParOf" srcId="{5D994301-A59F-A34D-9DA9-160EA396508F}" destId="{751B5D21-81A9-BF40-B024-AD68C85B92DC}" srcOrd="8" destOrd="0" presId="urn:microsoft.com/office/officeart/2005/8/layout/default"/>
    <dgm:cxn modelId="{4877C0BD-7534-0F4C-8472-8A6699AA543A}" type="presParOf" srcId="{5D994301-A59F-A34D-9DA9-160EA396508F}" destId="{DD575E7A-8357-6841-9064-0465391B8D4B}" srcOrd="9" destOrd="0" presId="urn:microsoft.com/office/officeart/2005/8/layout/default"/>
    <dgm:cxn modelId="{238FE0EF-91B0-724A-9472-73D90034DB87}" type="presParOf" srcId="{5D994301-A59F-A34D-9DA9-160EA396508F}" destId="{557BFC99-B6D6-524B-8333-43AD0AA1D041}" srcOrd="10" destOrd="0" presId="urn:microsoft.com/office/officeart/2005/8/layout/default"/>
    <dgm:cxn modelId="{52667577-C5C2-0C41-A525-42006CEBB581}" type="presParOf" srcId="{5D994301-A59F-A34D-9DA9-160EA396508F}" destId="{FD4088DA-5BB1-6541-8E16-43E769918644}" srcOrd="11" destOrd="0" presId="urn:microsoft.com/office/officeart/2005/8/layout/default"/>
    <dgm:cxn modelId="{44ED0650-EFF6-0345-BC56-4CCF2EED7CFA}" type="presParOf" srcId="{5D994301-A59F-A34D-9DA9-160EA396508F}" destId="{456ED9EF-1544-D744-AF8F-2C2CE210D68E}" srcOrd="12" destOrd="0" presId="urn:microsoft.com/office/officeart/2005/8/layout/default"/>
    <dgm:cxn modelId="{F6DA044D-6ABA-3849-89EE-E7FF23AF7DDC}" type="presParOf" srcId="{5D994301-A59F-A34D-9DA9-160EA396508F}" destId="{FE6BE47B-BFAC-3F46-93B7-000E984F3883}" srcOrd="13" destOrd="0" presId="urn:microsoft.com/office/officeart/2005/8/layout/default"/>
    <dgm:cxn modelId="{CCCBCC14-0E06-C04B-A53C-EB20507BD0DF}" type="presParOf" srcId="{5D994301-A59F-A34D-9DA9-160EA396508F}" destId="{CF5FDFFD-CFEF-6342-B2EE-BFB2FBC30D7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5BBAED-F224-443A-B66A-61D63CF157DE}"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CCC470-A98F-4105-8B56-D7D88CE6A84F}">
      <dgm:prSet/>
      <dgm:spPr/>
      <dgm:t>
        <a:bodyPr/>
        <a:lstStyle/>
        <a:p>
          <a:pPr>
            <a:defRPr cap="all"/>
          </a:pPr>
          <a:r>
            <a:rPr lang="en-US" dirty="0"/>
            <a:t>Acute generalized </a:t>
          </a:r>
          <a:r>
            <a:rPr lang="en-US" dirty="0" err="1"/>
            <a:t>exanthematous</a:t>
          </a:r>
          <a:r>
            <a:rPr lang="en-US" dirty="0"/>
            <a:t> pustulosis (AGEP)</a:t>
          </a:r>
        </a:p>
      </dgm:t>
    </dgm:pt>
    <dgm:pt modelId="{8915ECF6-F2C4-47FE-AFCF-CE844CB39F70}" type="parTrans" cxnId="{79F2C281-1623-43F5-AFCC-5190F8405B41}">
      <dgm:prSet/>
      <dgm:spPr/>
      <dgm:t>
        <a:bodyPr/>
        <a:lstStyle/>
        <a:p>
          <a:endParaRPr lang="en-US"/>
        </a:p>
      </dgm:t>
    </dgm:pt>
    <dgm:pt modelId="{0F5E573C-D213-4937-94D8-6B2956005772}" type="sibTrans" cxnId="{79F2C281-1623-43F5-AFCC-5190F8405B41}">
      <dgm:prSet/>
      <dgm:spPr/>
      <dgm:t>
        <a:bodyPr/>
        <a:lstStyle/>
        <a:p>
          <a:endParaRPr lang="en-US"/>
        </a:p>
      </dgm:t>
    </dgm:pt>
    <dgm:pt modelId="{B9915A62-5946-44CD-B27A-6624AB2EB6BB}">
      <dgm:prSet/>
      <dgm:spPr/>
      <dgm:t>
        <a:bodyPr/>
        <a:lstStyle/>
        <a:p>
          <a:pPr>
            <a:defRPr cap="all"/>
          </a:pPr>
          <a:r>
            <a:rPr lang="en-US" dirty="0"/>
            <a:t>Sweet’s syndrome (Acute febrile neutrophilic dermatosis)</a:t>
          </a:r>
        </a:p>
      </dgm:t>
    </dgm:pt>
    <dgm:pt modelId="{F3046211-928F-47B7-8EF9-8C2777687BFD}" type="parTrans" cxnId="{028ABFC5-DCCE-4FC2-A973-579E12E40CBA}">
      <dgm:prSet/>
      <dgm:spPr/>
      <dgm:t>
        <a:bodyPr/>
        <a:lstStyle/>
        <a:p>
          <a:endParaRPr lang="en-US"/>
        </a:p>
      </dgm:t>
    </dgm:pt>
    <dgm:pt modelId="{02F87DDF-F95B-484E-BA90-1C044457A959}" type="sibTrans" cxnId="{028ABFC5-DCCE-4FC2-A973-579E12E40CBA}">
      <dgm:prSet/>
      <dgm:spPr/>
      <dgm:t>
        <a:bodyPr/>
        <a:lstStyle/>
        <a:p>
          <a:endParaRPr lang="en-US"/>
        </a:p>
      </dgm:t>
    </dgm:pt>
    <dgm:pt modelId="{5CB87DAF-7941-4DC3-9D1A-14DE879F2AAC}" type="pres">
      <dgm:prSet presAssocID="{D15BBAED-F224-443A-B66A-61D63CF157DE}" presName="root" presStyleCnt="0">
        <dgm:presLayoutVars>
          <dgm:dir/>
          <dgm:resizeHandles val="exact"/>
        </dgm:presLayoutVars>
      </dgm:prSet>
      <dgm:spPr/>
    </dgm:pt>
    <dgm:pt modelId="{3F62890E-A9C8-4AEC-A6F7-8CBC9BA63469}" type="pres">
      <dgm:prSet presAssocID="{08CCC470-A98F-4105-8B56-D7D88CE6A84F}" presName="compNode" presStyleCnt="0"/>
      <dgm:spPr/>
    </dgm:pt>
    <dgm:pt modelId="{67B14088-5C2D-459D-BBBC-7108A258C107}" type="pres">
      <dgm:prSet presAssocID="{08CCC470-A98F-4105-8B56-D7D88CE6A84F}" presName="iconBgRect" presStyleLbl="bgShp" presStyleIdx="0" presStyleCnt="2"/>
      <dgm:spPr/>
    </dgm:pt>
    <dgm:pt modelId="{5587EAC6-5F16-49F4-95D2-39CC2DC603B2}" type="pres">
      <dgm:prSet presAssocID="{08CCC470-A98F-4105-8B56-D7D88CE6A84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BF982836-25B9-40FA-9AF1-13D53682CD90}" type="pres">
      <dgm:prSet presAssocID="{08CCC470-A98F-4105-8B56-D7D88CE6A84F}" presName="spaceRect" presStyleCnt="0"/>
      <dgm:spPr/>
    </dgm:pt>
    <dgm:pt modelId="{88A610CF-3322-442B-8DAA-75CEE9BC09BC}" type="pres">
      <dgm:prSet presAssocID="{08CCC470-A98F-4105-8B56-D7D88CE6A84F}" presName="textRect" presStyleLbl="revTx" presStyleIdx="0" presStyleCnt="2">
        <dgm:presLayoutVars>
          <dgm:chMax val="1"/>
          <dgm:chPref val="1"/>
        </dgm:presLayoutVars>
      </dgm:prSet>
      <dgm:spPr/>
    </dgm:pt>
    <dgm:pt modelId="{D5826324-DC8E-474B-987D-E198B932806B}" type="pres">
      <dgm:prSet presAssocID="{0F5E573C-D213-4937-94D8-6B2956005772}" presName="sibTrans" presStyleCnt="0"/>
      <dgm:spPr/>
    </dgm:pt>
    <dgm:pt modelId="{B77DBB85-7DBF-4FF8-934B-DC91D5C26E64}" type="pres">
      <dgm:prSet presAssocID="{B9915A62-5946-44CD-B27A-6624AB2EB6BB}" presName="compNode" presStyleCnt="0"/>
      <dgm:spPr/>
    </dgm:pt>
    <dgm:pt modelId="{08484A29-7909-4573-9A19-CB311E34CBBC}" type="pres">
      <dgm:prSet presAssocID="{B9915A62-5946-44CD-B27A-6624AB2EB6BB}" presName="iconBgRect" presStyleLbl="bgShp" presStyleIdx="1" presStyleCnt="2"/>
      <dgm:spPr/>
    </dgm:pt>
    <dgm:pt modelId="{7D299CDA-34C6-411F-A277-CCED0F28FBF5}" type="pres">
      <dgm:prSet presAssocID="{B9915A62-5946-44CD-B27A-6624AB2EB6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4037F8F0-D6CF-4D48-B728-3DE05DE083CC}" type="pres">
      <dgm:prSet presAssocID="{B9915A62-5946-44CD-B27A-6624AB2EB6BB}" presName="spaceRect" presStyleCnt="0"/>
      <dgm:spPr/>
    </dgm:pt>
    <dgm:pt modelId="{F55E0B1D-B39A-4A42-849D-ECAED3C9EF2D}" type="pres">
      <dgm:prSet presAssocID="{B9915A62-5946-44CD-B27A-6624AB2EB6BB}" presName="textRect" presStyleLbl="revTx" presStyleIdx="1" presStyleCnt="2">
        <dgm:presLayoutVars>
          <dgm:chMax val="1"/>
          <dgm:chPref val="1"/>
        </dgm:presLayoutVars>
      </dgm:prSet>
      <dgm:spPr/>
    </dgm:pt>
  </dgm:ptLst>
  <dgm:cxnLst>
    <dgm:cxn modelId="{8B7B1356-F943-4D12-92BD-2B06D0C81330}" type="presOf" srcId="{D15BBAED-F224-443A-B66A-61D63CF157DE}" destId="{5CB87DAF-7941-4DC3-9D1A-14DE879F2AAC}" srcOrd="0" destOrd="0" presId="urn:microsoft.com/office/officeart/2018/5/layout/IconCircleLabelList"/>
    <dgm:cxn modelId="{E906CB7D-9596-47CB-9677-2C7E342D1DB3}" type="presOf" srcId="{B9915A62-5946-44CD-B27A-6624AB2EB6BB}" destId="{F55E0B1D-B39A-4A42-849D-ECAED3C9EF2D}" srcOrd="0" destOrd="0" presId="urn:microsoft.com/office/officeart/2018/5/layout/IconCircleLabelList"/>
    <dgm:cxn modelId="{79F2C281-1623-43F5-AFCC-5190F8405B41}" srcId="{D15BBAED-F224-443A-B66A-61D63CF157DE}" destId="{08CCC470-A98F-4105-8B56-D7D88CE6A84F}" srcOrd="0" destOrd="0" parTransId="{8915ECF6-F2C4-47FE-AFCF-CE844CB39F70}" sibTransId="{0F5E573C-D213-4937-94D8-6B2956005772}"/>
    <dgm:cxn modelId="{9C1E508B-E3B5-4541-9BE9-25A62CBA9C29}" type="presOf" srcId="{08CCC470-A98F-4105-8B56-D7D88CE6A84F}" destId="{88A610CF-3322-442B-8DAA-75CEE9BC09BC}" srcOrd="0" destOrd="0" presId="urn:microsoft.com/office/officeart/2018/5/layout/IconCircleLabelList"/>
    <dgm:cxn modelId="{028ABFC5-DCCE-4FC2-A973-579E12E40CBA}" srcId="{D15BBAED-F224-443A-B66A-61D63CF157DE}" destId="{B9915A62-5946-44CD-B27A-6624AB2EB6BB}" srcOrd="1" destOrd="0" parTransId="{F3046211-928F-47B7-8EF9-8C2777687BFD}" sibTransId="{02F87DDF-F95B-484E-BA90-1C044457A959}"/>
    <dgm:cxn modelId="{28AA9CBB-BBBC-47A2-A7D7-3B14533B5751}" type="presParOf" srcId="{5CB87DAF-7941-4DC3-9D1A-14DE879F2AAC}" destId="{3F62890E-A9C8-4AEC-A6F7-8CBC9BA63469}" srcOrd="0" destOrd="0" presId="urn:microsoft.com/office/officeart/2018/5/layout/IconCircleLabelList"/>
    <dgm:cxn modelId="{292510A4-29F9-48DB-B557-4F6C4E226306}" type="presParOf" srcId="{3F62890E-A9C8-4AEC-A6F7-8CBC9BA63469}" destId="{67B14088-5C2D-459D-BBBC-7108A258C107}" srcOrd="0" destOrd="0" presId="urn:microsoft.com/office/officeart/2018/5/layout/IconCircleLabelList"/>
    <dgm:cxn modelId="{A8F43A2D-F54C-4326-97FE-27FA6ADB1DFB}" type="presParOf" srcId="{3F62890E-A9C8-4AEC-A6F7-8CBC9BA63469}" destId="{5587EAC6-5F16-49F4-95D2-39CC2DC603B2}" srcOrd="1" destOrd="0" presId="urn:microsoft.com/office/officeart/2018/5/layout/IconCircleLabelList"/>
    <dgm:cxn modelId="{40B8E283-B071-460E-A908-EBBD0889ACAE}" type="presParOf" srcId="{3F62890E-A9C8-4AEC-A6F7-8CBC9BA63469}" destId="{BF982836-25B9-40FA-9AF1-13D53682CD90}" srcOrd="2" destOrd="0" presId="urn:microsoft.com/office/officeart/2018/5/layout/IconCircleLabelList"/>
    <dgm:cxn modelId="{3A326C99-48D1-43C7-ADC3-E2621F5A4144}" type="presParOf" srcId="{3F62890E-A9C8-4AEC-A6F7-8CBC9BA63469}" destId="{88A610CF-3322-442B-8DAA-75CEE9BC09BC}" srcOrd="3" destOrd="0" presId="urn:microsoft.com/office/officeart/2018/5/layout/IconCircleLabelList"/>
    <dgm:cxn modelId="{7EEFE591-621B-4EE5-80A9-279C18AC579E}" type="presParOf" srcId="{5CB87DAF-7941-4DC3-9D1A-14DE879F2AAC}" destId="{D5826324-DC8E-474B-987D-E198B932806B}" srcOrd="1" destOrd="0" presId="urn:microsoft.com/office/officeart/2018/5/layout/IconCircleLabelList"/>
    <dgm:cxn modelId="{12C0E4A7-AE2B-48B5-BB6A-0855CEB3E66D}" type="presParOf" srcId="{5CB87DAF-7941-4DC3-9D1A-14DE879F2AAC}" destId="{B77DBB85-7DBF-4FF8-934B-DC91D5C26E64}" srcOrd="2" destOrd="0" presId="urn:microsoft.com/office/officeart/2018/5/layout/IconCircleLabelList"/>
    <dgm:cxn modelId="{1A83BE83-E3FF-486B-9427-E51E75E839BF}" type="presParOf" srcId="{B77DBB85-7DBF-4FF8-934B-DC91D5C26E64}" destId="{08484A29-7909-4573-9A19-CB311E34CBBC}" srcOrd="0" destOrd="0" presId="urn:microsoft.com/office/officeart/2018/5/layout/IconCircleLabelList"/>
    <dgm:cxn modelId="{56601E2B-ECC7-4378-8F6F-E3B7DFEE3F94}" type="presParOf" srcId="{B77DBB85-7DBF-4FF8-934B-DC91D5C26E64}" destId="{7D299CDA-34C6-411F-A277-CCED0F28FBF5}" srcOrd="1" destOrd="0" presId="urn:microsoft.com/office/officeart/2018/5/layout/IconCircleLabelList"/>
    <dgm:cxn modelId="{2DF53072-0F74-4C79-947F-DD1549403431}" type="presParOf" srcId="{B77DBB85-7DBF-4FF8-934B-DC91D5C26E64}" destId="{4037F8F0-D6CF-4D48-B728-3DE05DE083CC}" srcOrd="2" destOrd="0" presId="urn:microsoft.com/office/officeart/2018/5/layout/IconCircleLabelList"/>
    <dgm:cxn modelId="{0F4F714F-4BA7-4E6E-AA10-38D0B89C90CD}" type="presParOf" srcId="{B77DBB85-7DBF-4FF8-934B-DC91D5C26E64}" destId="{F55E0B1D-B39A-4A42-849D-ECAED3C9EF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56F57-C5C8-2742-B61A-3F77D2561146}">
      <dsp:nvSpPr>
        <dsp:cNvPr id="0" name=""/>
        <dsp:cNvSpPr/>
      </dsp:nvSpPr>
      <dsp:spPr>
        <a:xfrm>
          <a:off x="2964" y="36907"/>
          <a:ext cx="2351960" cy="14111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200" kern="1200" dirty="0" err="1"/>
            <a:t>Exanthematous</a:t>
          </a:r>
          <a:r>
            <a:rPr lang="en-US" sz="2200" kern="1200" dirty="0"/>
            <a:t> eruptions</a:t>
          </a:r>
        </a:p>
      </dsp:txBody>
      <dsp:txXfrm>
        <a:off x="2964" y="36907"/>
        <a:ext cx="2351960" cy="1411176"/>
      </dsp:txXfrm>
    </dsp:sp>
    <dsp:sp modelId="{3CB5FA0B-D8AB-D944-923B-C52A5E475964}">
      <dsp:nvSpPr>
        <dsp:cNvPr id="0" name=""/>
        <dsp:cNvSpPr/>
      </dsp:nvSpPr>
      <dsp:spPr>
        <a:xfrm>
          <a:off x="2590121" y="36907"/>
          <a:ext cx="2351960" cy="1411176"/>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Urticaria</a:t>
          </a:r>
        </a:p>
      </dsp:txBody>
      <dsp:txXfrm>
        <a:off x="2590121" y="36907"/>
        <a:ext cx="2351960" cy="1411176"/>
      </dsp:txXfrm>
    </dsp:sp>
    <dsp:sp modelId="{4316C044-AE0E-1C43-B734-CDB374F994A8}">
      <dsp:nvSpPr>
        <dsp:cNvPr id="0" name=""/>
        <dsp:cNvSpPr/>
      </dsp:nvSpPr>
      <dsp:spPr>
        <a:xfrm>
          <a:off x="5177278" y="36907"/>
          <a:ext cx="2351960" cy="1411176"/>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Anaphylaxis</a:t>
          </a:r>
        </a:p>
      </dsp:txBody>
      <dsp:txXfrm>
        <a:off x="5177278" y="36907"/>
        <a:ext cx="2351960" cy="1411176"/>
      </dsp:txXfrm>
    </dsp:sp>
    <dsp:sp modelId="{63FABFE9-804C-C744-A6B0-AEF11F430F8B}">
      <dsp:nvSpPr>
        <dsp:cNvPr id="0" name=""/>
        <dsp:cNvSpPr/>
      </dsp:nvSpPr>
      <dsp:spPr>
        <a:xfrm>
          <a:off x="7764434" y="36907"/>
          <a:ext cx="2351960" cy="1411176"/>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Fixed drug eruption</a:t>
          </a:r>
        </a:p>
      </dsp:txBody>
      <dsp:txXfrm>
        <a:off x="7764434" y="36907"/>
        <a:ext cx="2351960" cy="1411176"/>
      </dsp:txXfrm>
    </dsp:sp>
    <dsp:sp modelId="{751B5D21-81A9-BF40-B024-AD68C85B92DC}">
      <dsp:nvSpPr>
        <dsp:cNvPr id="0" name=""/>
        <dsp:cNvSpPr/>
      </dsp:nvSpPr>
      <dsp:spPr>
        <a:xfrm>
          <a:off x="2964" y="1683280"/>
          <a:ext cx="2351960" cy="1411176"/>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Acute generalized </a:t>
          </a:r>
          <a:r>
            <a:rPr lang="en-US" sz="2200" kern="1200" dirty="0" err="1"/>
            <a:t>exanthematous</a:t>
          </a:r>
          <a:r>
            <a:rPr lang="en-US" sz="2200" kern="1200" dirty="0"/>
            <a:t> pustulosis (AGEP)</a:t>
          </a:r>
        </a:p>
      </dsp:txBody>
      <dsp:txXfrm>
        <a:off x="2964" y="1683280"/>
        <a:ext cx="2351960" cy="1411176"/>
      </dsp:txXfrm>
    </dsp:sp>
    <dsp:sp modelId="{557BFC99-B6D6-524B-8333-43AD0AA1D041}">
      <dsp:nvSpPr>
        <dsp:cNvPr id="0" name=""/>
        <dsp:cNvSpPr/>
      </dsp:nvSpPr>
      <dsp:spPr>
        <a:xfrm>
          <a:off x="2590121" y="1683280"/>
          <a:ext cx="2351960" cy="1411176"/>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Drug reaction with eosinophilia and systemic symptoms (DRESS)</a:t>
          </a:r>
        </a:p>
      </dsp:txBody>
      <dsp:txXfrm>
        <a:off x="2590121" y="1683280"/>
        <a:ext cx="2351960" cy="1411176"/>
      </dsp:txXfrm>
    </dsp:sp>
    <dsp:sp modelId="{456ED9EF-1544-D744-AF8F-2C2CE210D68E}">
      <dsp:nvSpPr>
        <dsp:cNvPr id="0" name=""/>
        <dsp:cNvSpPr/>
      </dsp:nvSpPr>
      <dsp:spPr>
        <a:xfrm>
          <a:off x="5177278" y="1683280"/>
          <a:ext cx="2351960" cy="1411176"/>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Stevens-Johnson syndrome (SJS)</a:t>
          </a:r>
        </a:p>
      </dsp:txBody>
      <dsp:txXfrm>
        <a:off x="5177278" y="1683280"/>
        <a:ext cx="2351960" cy="1411176"/>
      </dsp:txXfrm>
    </dsp:sp>
    <dsp:sp modelId="{CF5FDFFD-CFEF-6342-B2EE-BFB2FBC30D74}">
      <dsp:nvSpPr>
        <dsp:cNvPr id="0" name=""/>
        <dsp:cNvSpPr/>
      </dsp:nvSpPr>
      <dsp:spPr>
        <a:xfrm>
          <a:off x="7764434" y="1683280"/>
          <a:ext cx="2351960" cy="141117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Toxic epidermal necrolysis (TEN)</a:t>
          </a:r>
        </a:p>
      </dsp:txBody>
      <dsp:txXfrm>
        <a:off x="7764434" y="1683280"/>
        <a:ext cx="2351960" cy="1411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14088-5C2D-459D-BBBC-7108A258C107}">
      <dsp:nvSpPr>
        <dsp:cNvPr id="0" name=""/>
        <dsp:cNvSpPr/>
      </dsp:nvSpPr>
      <dsp:spPr>
        <a:xfrm>
          <a:off x="540080" y="1674238"/>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7EAC6-5F16-49F4-95D2-39CC2DC603B2}">
      <dsp:nvSpPr>
        <dsp:cNvPr id="0" name=""/>
        <dsp:cNvSpPr/>
      </dsp:nvSpPr>
      <dsp:spPr>
        <a:xfrm>
          <a:off x="898393" y="2032551"/>
          <a:ext cx="964687" cy="96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A610CF-3322-442B-8DAA-75CEE9BC09BC}">
      <dsp:nvSpPr>
        <dsp:cNvPr id="0" name=""/>
        <dsp:cNvSpPr/>
      </dsp:nvSpPr>
      <dsp:spPr>
        <a:xfrm>
          <a:off x="2612" y="3879238"/>
          <a:ext cx="27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Acute generalized </a:t>
          </a:r>
          <a:r>
            <a:rPr lang="en-US" sz="1700" kern="1200" dirty="0" err="1"/>
            <a:t>exanthematous</a:t>
          </a:r>
          <a:r>
            <a:rPr lang="en-US" sz="1700" kern="1200" dirty="0"/>
            <a:t> pustulosis (AGEP)</a:t>
          </a:r>
        </a:p>
      </dsp:txBody>
      <dsp:txXfrm>
        <a:off x="2612" y="3879238"/>
        <a:ext cx="2756250" cy="720000"/>
      </dsp:txXfrm>
    </dsp:sp>
    <dsp:sp modelId="{08484A29-7909-4573-9A19-CB311E34CBBC}">
      <dsp:nvSpPr>
        <dsp:cNvPr id="0" name=""/>
        <dsp:cNvSpPr/>
      </dsp:nvSpPr>
      <dsp:spPr>
        <a:xfrm>
          <a:off x="3778674" y="1674238"/>
          <a:ext cx="1681312" cy="16813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99CDA-34C6-411F-A277-CCED0F28FBF5}">
      <dsp:nvSpPr>
        <dsp:cNvPr id="0" name=""/>
        <dsp:cNvSpPr/>
      </dsp:nvSpPr>
      <dsp:spPr>
        <a:xfrm>
          <a:off x="4136987" y="2032551"/>
          <a:ext cx="964687" cy="96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E0B1D-B39A-4A42-849D-ECAED3C9EF2D}">
      <dsp:nvSpPr>
        <dsp:cNvPr id="0" name=""/>
        <dsp:cNvSpPr/>
      </dsp:nvSpPr>
      <dsp:spPr>
        <a:xfrm>
          <a:off x="3241205" y="3879238"/>
          <a:ext cx="27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Sweet’s syndrome (Acute febrile neutrophilic dermatosis)</a:t>
          </a:r>
        </a:p>
      </dsp:txBody>
      <dsp:txXfrm>
        <a:off x="3241205" y="3879238"/>
        <a:ext cx="275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D6303-DA38-EB4A-B795-F597A768B5FB}" type="datetimeFigureOut">
              <a:rPr lang="en-US" smtClean="0"/>
              <a:t>9/10/19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A4797-EC4F-D944-8BFB-9503DB2EE8D8}" type="slidenum">
              <a:rPr lang="en-US" smtClean="0"/>
              <a:t>‹#›</a:t>
            </a:fld>
            <a:endParaRPr lang="en-US"/>
          </a:p>
        </p:txBody>
      </p:sp>
    </p:spTree>
    <p:extLst>
      <p:ext uri="{BB962C8B-B14F-4D97-AF65-F5344CB8AC3E}">
        <p14:creationId xmlns:p14="http://schemas.microsoft.com/office/powerpoint/2010/main" val="240603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6</a:t>
            </a:fld>
            <a:endParaRPr lang="en-US"/>
          </a:p>
        </p:txBody>
      </p:sp>
    </p:spTree>
    <p:extLst>
      <p:ext uri="{BB962C8B-B14F-4D97-AF65-F5344CB8AC3E}">
        <p14:creationId xmlns:p14="http://schemas.microsoft.com/office/powerpoint/2010/main" val="1088313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32</a:t>
            </a:fld>
            <a:endParaRPr lang="en-US"/>
          </a:p>
        </p:txBody>
      </p:sp>
    </p:spTree>
    <p:extLst>
      <p:ext uri="{BB962C8B-B14F-4D97-AF65-F5344CB8AC3E}">
        <p14:creationId xmlns:p14="http://schemas.microsoft.com/office/powerpoint/2010/main" val="304768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33</a:t>
            </a:fld>
            <a:endParaRPr lang="en-US"/>
          </a:p>
        </p:txBody>
      </p:sp>
    </p:spTree>
    <p:extLst>
      <p:ext uri="{BB962C8B-B14F-4D97-AF65-F5344CB8AC3E}">
        <p14:creationId xmlns:p14="http://schemas.microsoft.com/office/powerpoint/2010/main" val="49618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34</a:t>
            </a:fld>
            <a:endParaRPr lang="en-US"/>
          </a:p>
        </p:txBody>
      </p:sp>
    </p:spTree>
    <p:extLst>
      <p:ext uri="{BB962C8B-B14F-4D97-AF65-F5344CB8AC3E}">
        <p14:creationId xmlns:p14="http://schemas.microsoft.com/office/powerpoint/2010/main" val="366134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Heparin-induced thrombocytopenia with thrombosis syndrome.</a:t>
            </a:r>
          </a:p>
          <a:p>
            <a:r>
              <a:rPr lang="en-US" dirty="0"/>
              <a:t>A Ischemia and necrosis of the foot. B Petechiae due to thrombocytopenia and an irregular area of cutaneous necrosis due to thrombosis.</a:t>
            </a:r>
          </a:p>
        </p:txBody>
      </p:sp>
      <p:sp>
        <p:nvSpPr>
          <p:cNvPr id="4" name="Slide Number Placeholder 3"/>
          <p:cNvSpPr>
            <a:spLocks noGrp="1"/>
          </p:cNvSpPr>
          <p:nvPr>
            <p:ph type="sldNum" sz="quarter" idx="5"/>
          </p:nvPr>
        </p:nvSpPr>
        <p:spPr/>
        <p:txBody>
          <a:bodyPr/>
          <a:lstStyle/>
          <a:p>
            <a:fld id="{49DA4797-EC4F-D944-8BFB-9503DB2EE8D8}" type="slidenum">
              <a:rPr lang="en-US" smtClean="0"/>
              <a:t>40</a:t>
            </a:fld>
            <a:endParaRPr lang="en-US"/>
          </a:p>
        </p:txBody>
      </p:sp>
    </p:spTree>
    <p:extLst>
      <p:ext uri="{BB962C8B-B14F-4D97-AF65-F5344CB8AC3E}">
        <p14:creationId xmlns:p14="http://schemas.microsoft.com/office/powerpoint/2010/main" val="287539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Serum sickness due to </a:t>
            </a:r>
            <a:r>
              <a:rPr lang="en-US" sz="1200" b="0" kern="1200" dirty="0" err="1">
                <a:solidFill>
                  <a:schemeClr val="tx1"/>
                </a:solidFill>
                <a:effectLst/>
                <a:latin typeface="+mn-lt"/>
                <a:ea typeface="+mn-ea"/>
                <a:cs typeface="+mn-cs"/>
              </a:rPr>
              <a:t>antithymocyte</a:t>
            </a:r>
            <a:r>
              <a:rPr lang="en-US" sz="1200" b="0" kern="1200" dirty="0">
                <a:solidFill>
                  <a:schemeClr val="tx1"/>
                </a:solidFill>
                <a:effectLst/>
                <a:latin typeface="+mn-lt"/>
                <a:ea typeface="+mn-ea"/>
                <a:cs typeface="+mn-cs"/>
              </a:rPr>
              <a:t> globulin.</a:t>
            </a:r>
          </a:p>
          <a:p>
            <a:r>
              <a:rPr lang="en-US" dirty="0"/>
              <a:t>The purpuric lesions are due to small vessel vasculitis in this patient with aplastic anemia.</a:t>
            </a:r>
          </a:p>
        </p:txBody>
      </p:sp>
      <p:sp>
        <p:nvSpPr>
          <p:cNvPr id="4" name="Slide Number Placeholder 3"/>
          <p:cNvSpPr>
            <a:spLocks noGrp="1"/>
          </p:cNvSpPr>
          <p:nvPr>
            <p:ph type="sldNum" sz="quarter" idx="5"/>
          </p:nvPr>
        </p:nvSpPr>
        <p:spPr/>
        <p:txBody>
          <a:bodyPr/>
          <a:lstStyle/>
          <a:p>
            <a:fld id="{49DA4797-EC4F-D944-8BFB-9503DB2EE8D8}" type="slidenum">
              <a:rPr lang="en-US" smtClean="0"/>
              <a:t>42</a:t>
            </a:fld>
            <a:endParaRPr lang="en-US"/>
          </a:p>
        </p:txBody>
      </p:sp>
    </p:spTree>
    <p:extLst>
      <p:ext uri="{BB962C8B-B14F-4D97-AF65-F5344CB8AC3E}">
        <p14:creationId xmlns:p14="http://schemas.microsoft.com/office/powerpoint/2010/main" val="161268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Psoriasiform eruptions due to TNF-</a:t>
            </a:r>
            <a:r>
              <a:rPr lang="el-GR" sz="1200" b="0" kern="1200" dirty="0">
                <a:solidFill>
                  <a:schemeClr val="tx1"/>
                </a:solidFill>
                <a:effectLst/>
                <a:latin typeface="+mn-lt"/>
                <a:ea typeface="+mn-ea"/>
                <a:cs typeface="+mn-cs"/>
              </a:rPr>
              <a:t>α </a:t>
            </a:r>
            <a:r>
              <a:rPr lang="en-US" sz="1200" b="0" kern="1200" dirty="0">
                <a:solidFill>
                  <a:schemeClr val="tx1"/>
                </a:solidFill>
                <a:effectLst/>
                <a:latin typeface="+mn-lt"/>
                <a:ea typeface="+mn-ea"/>
                <a:cs typeface="+mn-cs"/>
              </a:rPr>
              <a:t>inhibitors.</a:t>
            </a:r>
          </a:p>
          <a:p>
            <a:r>
              <a:rPr lang="en-US" dirty="0"/>
              <a:t>A Widespread </a:t>
            </a:r>
            <a:r>
              <a:rPr lang="en-US" dirty="0" err="1"/>
              <a:t>papulosquamous</a:t>
            </a:r>
            <a:r>
              <a:rPr lang="en-US" dirty="0"/>
              <a:t> lesions in a patient being treated with infliximab for gastrointestinal GVHD. Histologically, there was no evidence of cutaneous GVHD. B Sterile pustulosis of the plantar surface developed in this patient with rheumatoid arthritis who had received infliximab for the previous 5 years. Neither patient had had a reduction in immunosuppression prior to the onset of the psoriasiform eruption.</a:t>
            </a:r>
          </a:p>
        </p:txBody>
      </p:sp>
      <p:sp>
        <p:nvSpPr>
          <p:cNvPr id="4" name="Slide Number Placeholder 3"/>
          <p:cNvSpPr>
            <a:spLocks noGrp="1"/>
          </p:cNvSpPr>
          <p:nvPr>
            <p:ph type="sldNum" sz="quarter" idx="5"/>
          </p:nvPr>
        </p:nvSpPr>
        <p:spPr/>
        <p:txBody>
          <a:bodyPr/>
          <a:lstStyle/>
          <a:p>
            <a:fld id="{49DA4797-EC4F-D944-8BFB-9503DB2EE8D8}" type="slidenum">
              <a:rPr lang="en-US" smtClean="0"/>
              <a:t>45</a:t>
            </a:fld>
            <a:endParaRPr lang="en-US"/>
          </a:p>
        </p:txBody>
      </p:sp>
    </p:spTree>
    <p:extLst>
      <p:ext uri="{BB962C8B-B14F-4D97-AF65-F5344CB8AC3E}">
        <p14:creationId xmlns:p14="http://schemas.microsoft.com/office/powerpoint/2010/main" val="3575037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Gray–violet discoloration of the face due to amiodarone.</a:t>
            </a:r>
          </a:p>
          <a:p>
            <a:r>
              <a:rPr lang="en-US" dirty="0"/>
              <a:t>Biopsy specimens demonstrate yellow–brown granules within dermal macrophages. Note sparing of the lower eyelid.</a:t>
            </a:r>
          </a:p>
        </p:txBody>
      </p:sp>
      <p:sp>
        <p:nvSpPr>
          <p:cNvPr id="4" name="Slide Number Placeholder 3"/>
          <p:cNvSpPr>
            <a:spLocks noGrp="1"/>
          </p:cNvSpPr>
          <p:nvPr>
            <p:ph type="sldNum" sz="quarter" idx="5"/>
          </p:nvPr>
        </p:nvSpPr>
        <p:spPr/>
        <p:txBody>
          <a:bodyPr/>
          <a:lstStyle/>
          <a:p>
            <a:fld id="{49DA4797-EC4F-D944-8BFB-9503DB2EE8D8}" type="slidenum">
              <a:rPr lang="en-US" smtClean="0"/>
              <a:t>49</a:t>
            </a:fld>
            <a:endParaRPr lang="en-US"/>
          </a:p>
        </p:txBody>
      </p:sp>
    </p:spTree>
    <p:extLst>
      <p:ext uri="{BB962C8B-B14F-4D97-AF65-F5344CB8AC3E}">
        <p14:creationId xmlns:p14="http://schemas.microsoft.com/office/powerpoint/2010/main" val="47217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Numerous pink papules on the trunk due to a cephalosporin (A). Confluence of lesions on the trunk (B) and annular plaques on the forehead (C) secondary to phenobarbital.</a:t>
            </a:r>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7</a:t>
            </a:fld>
            <a:endParaRPr lang="en-US"/>
          </a:p>
        </p:txBody>
      </p:sp>
    </p:spTree>
    <p:extLst>
      <p:ext uri="{BB962C8B-B14F-4D97-AF65-F5344CB8AC3E}">
        <p14:creationId xmlns:p14="http://schemas.microsoft.com/office/powerpoint/2010/main" val="25152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Urticaria secondary to penicillin.</a:t>
            </a:r>
          </a:p>
          <a:p>
            <a:r>
              <a:rPr lang="en-US" dirty="0"/>
              <a:t>Several of the lesions have a figurate appearance.</a:t>
            </a:r>
          </a:p>
        </p:txBody>
      </p:sp>
      <p:sp>
        <p:nvSpPr>
          <p:cNvPr id="4" name="Slide Number Placeholder 3"/>
          <p:cNvSpPr>
            <a:spLocks noGrp="1"/>
          </p:cNvSpPr>
          <p:nvPr>
            <p:ph type="sldNum" sz="quarter" idx="5"/>
          </p:nvPr>
        </p:nvSpPr>
        <p:spPr/>
        <p:txBody>
          <a:bodyPr/>
          <a:lstStyle/>
          <a:p>
            <a:fld id="{49DA4797-EC4F-D944-8BFB-9503DB2EE8D8}" type="slidenum">
              <a:rPr lang="en-US" smtClean="0"/>
              <a:t>10</a:t>
            </a:fld>
            <a:endParaRPr lang="en-US"/>
          </a:p>
        </p:txBody>
      </p:sp>
    </p:spTree>
    <p:extLst>
      <p:ext uri="{BB962C8B-B14F-4D97-AF65-F5344CB8AC3E}">
        <p14:creationId xmlns:p14="http://schemas.microsoft.com/office/powerpoint/2010/main" val="259929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Phototoxic reaction in a patient receiving methotrexate.</a:t>
            </a:r>
          </a:p>
          <a:p>
            <a:r>
              <a:rPr lang="en-US" dirty="0"/>
              <a:t>The erythema and bullae are obviously limited to sun-exposed sites and resemble an exaggerated sunburn. Patients on methotrexate can also experience a “sunburn-recall” phenomenon.</a:t>
            </a:r>
          </a:p>
        </p:txBody>
      </p:sp>
      <p:sp>
        <p:nvSpPr>
          <p:cNvPr id="4" name="Slide Number Placeholder 3"/>
          <p:cNvSpPr>
            <a:spLocks noGrp="1"/>
          </p:cNvSpPr>
          <p:nvPr>
            <p:ph type="sldNum" sz="quarter" idx="5"/>
          </p:nvPr>
        </p:nvSpPr>
        <p:spPr/>
        <p:txBody>
          <a:bodyPr/>
          <a:lstStyle/>
          <a:p>
            <a:fld id="{49DA4797-EC4F-D944-8BFB-9503DB2EE8D8}" type="slidenum">
              <a:rPr lang="en-US" smtClean="0"/>
              <a:t>17</a:t>
            </a:fld>
            <a:endParaRPr lang="en-US"/>
          </a:p>
        </p:txBody>
      </p:sp>
    </p:spTree>
    <p:extLst>
      <p:ext uri="{BB962C8B-B14F-4D97-AF65-F5344CB8AC3E}">
        <p14:creationId xmlns:p14="http://schemas.microsoft.com/office/powerpoint/2010/main" val="16205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err="1">
                <a:solidFill>
                  <a:schemeClr val="tx1"/>
                </a:solidFill>
                <a:effectLst/>
                <a:latin typeface="+mn-lt"/>
                <a:ea typeface="+mn-ea"/>
                <a:cs typeface="+mn-cs"/>
              </a:rPr>
              <a:t>Photolichenoid</a:t>
            </a:r>
            <a:r>
              <a:rPr lang="en-US" sz="1200" b="0" kern="1200" dirty="0">
                <a:solidFill>
                  <a:schemeClr val="tx1"/>
                </a:solidFill>
                <a:effectLst/>
                <a:latin typeface="+mn-lt"/>
                <a:ea typeface="+mn-ea"/>
                <a:cs typeface="+mn-cs"/>
              </a:rPr>
              <a:t> drug eruption due to hydrochlorothiazide.</a:t>
            </a:r>
          </a:p>
          <a:p>
            <a:r>
              <a:rPr lang="en-US" dirty="0"/>
              <a:t>The lesions favored the extensor surfaces of the forearms.</a:t>
            </a:r>
          </a:p>
        </p:txBody>
      </p:sp>
      <p:sp>
        <p:nvSpPr>
          <p:cNvPr id="4" name="Slide Number Placeholder 3"/>
          <p:cNvSpPr>
            <a:spLocks noGrp="1"/>
          </p:cNvSpPr>
          <p:nvPr>
            <p:ph type="sldNum" sz="quarter" idx="5"/>
          </p:nvPr>
        </p:nvSpPr>
        <p:spPr/>
        <p:txBody>
          <a:bodyPr/>
          <a:lstStyle/>
          <a:p>
            <a:fld id="{49DA4797-EC4F-D944-8BFB-9503DB2EE8D8}" type="slidenum">
              <a:rPr lang="en-US" smtClean="0"/>
              <a:t>19</a:t>
            </a:fld>
            <a:endParaRPr lang="en-US"/>
          </a:p>
        </p:txBody>
      </p:sp>
    </p:spTree>
    <p:extLst>
      <p:ext uri="{BB962C8B-B14F-4D97-AF65-F5344CB8AC3E}">
        <p14:creationId xmlns:p14="http://schemas.microsoft.com/office/powerpoint/2010/main" val="477230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Acute generalized </a:t>
            </a:r>
            <a:r>
              <a:rPr lang="en-US" sz="1200" b="0" kern="1200" dirty="0" err="1">
                <a:solidFill>
                  <a:schemeClr val="tx1"/>
                </a:solidFill>
                <a:effectLst/>
                <a:latin typeface="+mn-lt"/>
                <a:ea typeface="+mn-ea"/>
                <a:cs typeface="+mn-cs"/>
              </a:rPr>
              <a:t>exanthematous</a:t>
            </a:r>
            <a:r>
              <a:rPr lang="en-US" sz="1200" b="0" kern="1200" dirty="0">
                <a:solidFill>
                  <a:schemeClr val="tx1"/>
                </a:solidFill>
                <a:effectLst/>
                <a:latin typeface="+mn-lt"/>
                <a:ea typeface="+mn-ea"/>
                <a:cs typeface="+mn-cs"/>
              </a:rPr>
              <a:t> pustulosis (AGEP).</a:t>
            </a:r>
          </a:p>
          <a:p>
            <a:r>
              <a:rPr lang="en-US" dirty="0"/>
              <a:t>A A positive patch test result 4 days following the application of 0.75% metronidazole in a patient with a previous pustular drug eruption to that medication. Diffuse erythema of the buttock (due to cephalosporin, B) and face (due to metronidazole, C) studded with sterile pustules. Spongiform pustules are seen within the epidermis of </a:t>
            </a:r>
            <a:r>
              <a:rPr lang="en-US" dirty="0" err="1"/>
              <a:t>lesional</a:t>
            </a:r>
            <a:r>
              <a:rPr lang="en-US" dirty="0"/>
              <a:t> skin (D).</a:t>
            </a:r>
          </a:p>
        </p:txBody>
      </p:sp>
      <p:sp>
        <p:nvSpPr>
          <p:cNvPr id="4" name="Slide Number Placeholder 3"/>
          <p:cNvSpPr>
            <a:spLocks noGrp="1"/>
          </p:cNvSpPr>
          <p:nvPr>
            <p:ph type="sldNum" sz="quarter" idx="5"/>
          </p:nvPr>
        </p:nvSpPr>
        <p:spPr/>
        <p:txBody>
          <a:bodyPr/>
          <a:lstStyle/>
          <a:p>
            <a:fld id="{49DA4797-EC4F-D944-8BFB-9503DB2EE8D8}" type="slidenum">
              <a:rPr lang="en-US" smtClean="0"/>
              <a:t>24</a:t>
            </a:fld>
            <a:endParaRPr lang="en-US"/>
          </a:p>
        </p:txBody>
      </p:sp>
    </p:spTree>
    <p:extLst>
      <p:ext uri="{BB962C8B-B14F-4D97-AF65-F5344CB8AC3E}">
        <p14:creationId xmlns:p14="http://schemas.microsoft.com/office/powerpoint/2010/main" val="311223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A4797-EC4F-D944-8BFB-9503DB2EE8D8}" type="slidenum">
              <a:rPr lang="en-US" smtClean="0"/>
              <a:t>27</a:t>
            </a:fld>
            <a:endParaRPr lang="en-US"/>
          </a:p>
        </p:txBody>
      </p:sp>
    </p:spTree>
    <p:extLst>
      <p:ext uri="{BB962C8B-B14F-4D97-AF65-F5344CB8AC3E}">
        <p14:creationId xmlns:p14="http://schemas.microsoft.com/office/powerpoint/2010/main" val="82182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Drug reaction with eosinophilia and systemic symptoms (DRESS)/drug-induced hypersensitivity syndrome (DIHS).</a:t>
            </a:r>
          </a:p>
          <a:p>
            <a:r>
              <a:rPr lang="en-US" dirty="0"/>
              <a:t>Multiple edematous papules are present.</a:t>
            </a:r>
          </a:p>
        </p:txBody>
      </p:sp>
      <p:sp>
        <p:nvSpPr>
          <p:cNvPr id="4" name="Slide Number Placeholder 3"/>
          <p:cNvSpPr>
            <a:spLocks noGrp="1"/>
          </p:cNvSpPr>
          <p:nvPr>
            <p:ph type="sldNum" sz="quarter" idx="5"/>
          </p:nvPr>
        </p:nvSpPr>
        <p:spPr/>
        <p:txBody>
          <a:bodyPr/>
          <a:lstStyle/>
          <a:p>
            <a:fld id="{49DA4797-EC4F-D944-8BFB-9503DB2EE8D8}" type="slidenum">
              <a:rPr lang="en-US" smtClean="0"/>
              <a:t>28</a:t>
            </a:fld>
            <a:endParaRPr lang="en-US"/>
          </a:p>
        </p:txBody>
      </p:sp>
    </p:spTree>
    <p:extLst>
      <p:ext uri="{BB962C8B-B14F-4D97-AF65-F5344CB8AC3E}">
        <p14:creationId xmlns:p14="http://schemas.microsoft.com/office/powerpoint/2010/main" val="322020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 Fixed drug eruptions.</a:t>
            </a:r>
          </a:p>
          <a:p>
            <a:r>
              <a:rPr lang="en-US" dirty="0"/>
              <a:t>Well-demarcated erythematous (A) to violet–brown plaques that can develop a detached epidermis (B), bulla (C) or erosion (D,E) centrally. As lesions heal, circular or oval areas of hyperpigmentation are commonly seen (F). Histologically, serous crust, a few necrotic keratinocytes, mild vacuolar changes at the dermal–epidermal junction, papillary dermal edema and </a:t>
            </a:r>
            <a:r>
              <a:rPr lang="en-US" dirty="0" err="1"/>
              <a:t>melanophages</a:t>
            </a:r>
            <a:r>
              <a:rPr lang="en-US" dirty="0"/>
              <a:t> can be seen as well as a mononuclear infiltrate (G). Responsible drugs were phenolphthalein (A), naproxen (B), ciprofloxacin (D), allopurinol (E) and trimethoprim–sulfamethoxazole (F).</a:t>
            </a:r>
          </a:p>
        </p:txBody>
      </p:sp>
      <p:sp>
        <p:nvSpPr>
          <p:cNvPr id="4" name="Slide Number Placeholder 3"/>
          <p:cNvSpPr>
            <a:spLocks noGrp="1"/>
          </p:cNvSpPr>
          <p:nvPr>
            <p:ph type="sldNum" sz="quarter" idx="5"/>
          </p:nvPr>
        </p:nvSpPr>
        <p:spPr/>
        <p:txBody>
          <a:bodyPr/>
          <a:lstStyle/>
          <a:p>
            <a:fld id="{49DA4797-EC4F-D944-8BFB-9503DB2EE8D8}" type="slidenum">
              <a:rPr lang="en-US" smtClean="0"/>
              <a:t>31</a:t>
            </a:fld>
            <a:endParaRPr lang="en-US"/>
          </a:p>
        </p:txBody>
      </p:sp>
    </p:spTree>
    <p:extLst>
      <p:ext uri="{BB962C8B-B14F-4D97-AF65-F5344CB8AC3E}">
        <p14:creationId xmlns:p14="http://schemas.microsoft.com/office/powerpoint/2010/main" val="82451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150C-454E-5342-9C05-733258AE90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4B48EF-8508-3942-A0B5-D81407C58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B4AB06-CC4A-464A-9B49-AF3816E34387}"/>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326E10B8-CFA9-9246-9F2F-79624EEDF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CFCC8-2480-6C49-AD58-21A23A59444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322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270-AF80-AF41-9CEF-F6A09568AC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D31EAF-020C-644A-8455-857E78987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34AF-E108-314F-88EC-7D401B5F23B0}"/>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C49FBD14-FCE6-9947-98B3-1DB8EECCE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18E6DE-560D-1B4F-A361-144B36CDB8A1}"/>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0083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D867F-4294-0D4C-8796-69B5C4431D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05AA1-24B4-B741-825A-D43D7E0EBC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B43E9-7B44-D542-B174-42E4F7F909B1}"/>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654A61CE-B70B-A44A-A4AE-8C18C8D0A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02430-0FF7-0F4C-BE86-F64E4A8F11CE}"/>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8748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8CCD-6821-3144-8811-1A6B67A5E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68A26-DE52-5848-98E5-F12AE6E76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932AA-CE21-A744-A172-ED2F47E725BE}"/>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91DFA397-9590-6B44-A4D5-EE8B2CEF4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D4197-79AC-1346-8505-FA778203448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8391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4F92-E038-2943-A829-12DAF8E5A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FC29DF-2893-7048-84EE-C5FC4FCB7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E4A445-8815-DD47-865A-BB8A0065B3D2}"/>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D3F118A8-2DFC-8D44-8D26-F73C565EA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61755-055D-9A45-AE18-D982E7994788}"/>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211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F278-82F8-5541-BDF4-378926014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77615-4DAB-4445-AB23-4564810E1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C7516-B8C1-6F44-B70F-BE0D7B2FC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60B0E5-37FF-BC44-9279-4AF0CB334AB6}"/>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6" name="Footer Placeholder 5">
            <a:extLst>
              <a:ext uri="{FF2B5EF4-FFF2-40B4-BE49-F238E27FC236}">
                <a16:creationId xmlns:a16="http://schemas.microsoft.com/office/drawing/2014/main" id="{2AF81238-EA1B-D34C-B5D3-35C10499B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C6F34B-2186-F945-9A04-AC93DAB6CCD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399405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F440-33CE-BD47-ACBF-FEF5756022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128E89-D837-0F47-AD36-E1989F735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DAC788-F827-FF4C-9A0A-53805714D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E892BD-99AB-464B-8B7F-F15979442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E1DFEB-3903-FB4A-AB4F-57A1015871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FDC6ED-AC3B-9041-BF3F-29618063208E}"/>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8" name="Footer Placeholder 7">
            <a:extLst>
              <a:ext uri="{FF2B5EF4-FFF2-40B4-BE49-F238E27FC236}">
                <a16:creationId xmlns:a16="http://schemas.microsoft.com/office/drawing/2014/main" id="{E2624EF5-DACE-C641-AF64-43B08AA8F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AEC2CE-2CC1-4B44-A834-4411B07EAB55}"/>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1693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3C3B-78F3-764F-8FED-B52455BDB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12CA7A-1CC0-F64C-A579-6BC5BD2D93A7}"/>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4" name="Footer Placeholder 3">
            <a:extLst>
              <a:ext uri="{FF2B5EF4-FFF2-40B4-BE49-F238E27FC236}">
                <a16:creationId xmlns:a16="http://schemas.microsoft.com/office/drawing/2014/main" id="{4887A0C3-D9DA-F14D-8D58-A4E88E7E6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93F9A1-A462-F044-9880-50F7F47E976F}"/>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221882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3D005-0A3C-5345-BAE6-203AF7A3F53F}"/>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3" name="Footer Placeholder 2">
            <a:extLst>
              <a:ext uri="{FF2B5EF4-FFF2-40B4-BE49-F238E27FC236}">
                <a16:creationId xmlns:a16="http://schemas.microsoft.com/office/drawing/2014/main" id="{D5DEDA73-E8C2-1E45-8CA3-A24E75D0F2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46A2E-7BDB-6043-AA60-90EEA395F4C6}"/>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20916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357A-A1D0-0C48-BC04-29D61AD2B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57D968-2D1F-1E49-A8AB-4C7822474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4E90D7-283C-5D48-A1DC-A2C37BE69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1273-AFFD-A344-A4B2-DA09EF65024A}"/>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6" name="Footer Placeholder 5">
            <a:extLst>
              <a:ext uri="{FF2B5EF4-FFF2-40B4-BE49-F238E27FC236}">
                <a16:creationId xmlns:a16="http://schemas.microsoft.com/office/drawing/2014/main" id="{C00C5208-448A-2544-AAAD-84F551843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BA17F-62B5-4743-8605-5AE916A233A9}"/>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416194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00D4-AA69-C942-8406-A7C70B3F4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A485E8-8796-7341-88C7-506B3195D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A36B92-0F59-5B4C-9CB8-934E8B853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E1FD9-9EB6-AF4E-AD41-DB45353C2277}"/>
              </a:ext>
            </a:extLst>
          </p:cNvPr>
          <p:cNvSpPr>
            <a:spLocks noGrp="1"/>
          </p:cNvSpPr>
          <p:nvPr>
            <p:ph type="dt" sz="half" idx="10"/>
          </p:nvPr>
        </p:nvSpPr>
        <p:spPr/>
        <p:txBody>
          <a:bodyPr/>
          <a:lstStyle/>
          <a:p>
            <a:fld id="{A603AB3D-76B5-D842-88AF-A1AA6108EB7A}" type="datetimeFigureOut">
              <a:rPr lang="en-US" smtClean="0"/>
              <a:t>9/10/19</a:t>
            </a:fld>
            <a:endParaRPr lang="en-US"/>
          </a:p>
        </p:txBody>
      </p:sp>
      <p:sp>
        <p:nvSpPr>
          <p:cNvPr id="6" name="Footer Placeholder 5">
            <a:extLst>
              <a:ext uri="{FF2B5EF4-FFF2-40B4-BE49-F238E27FC236}">
                <a16:creationId xmlns:a16="http://schemas.microsoft.com/office/drawing/2014/main" id="{F63C736E-43DB-0348-8787-BD5D5C83C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EB640-B684-F840-8727-33FB557F174D}"/>
              </a:ext>
            </a:extLst>
          </p:cNvPr>
          <p:cNvSpPr>
            <a:spLocks noGrp="1"/>
          </p:cNvSpPr>
          <p:nvPr>
            <p:ph type="sldNum" sz="quarter" idx="12"/>
          </p:nvPr>
        </p:nvSpPr>
        <p:spPr/>
        <p:txBody>
          <a:bodyPr/>
          <a:lstStyle/>
          <a:p>
            <a:fld id="{DC25A0B7-E4E4-B240-9D8A-31983B393754}" type="slidenum">
              <a:rPr lang="en-US" smtClean="0"/>
              <a:t>‹#›</a:t>
            </a:fld>
            <a:endParaRPr lang="en-US"/>
          </a:p>
        </p:txBody>
      </p:sp>
    </p:spTree>
    <p:extLst>
      <p:ext uri="{BB962C8B-B14F-4D97-AF65-F5344CB8AC3E}">
        <p14:creationId xmlns:p14="http://schemas.microsoft.com/office/powerpoint/2010/main" val="1023539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CDEFA-E3C6-6D44-B5D0-5F0012029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49D00-6F8E-0548-9355-201A1BFAD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26D14-1595-2C46-9F3F-1FE452FA4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3AB3D-76B5-D842-88AF-A1AA6108EB7A}" type="datetimeFigureOut">
              <a:rPr lang="en-US" smtClean="0"/>
              <a:t>9/10/19</a:t>
            </a:fld>
            <a:endParaRPr lang="en-US"/>
          </a:p>
        </p:txBody>
      </p:sp>
      <p:sp>
        <p:nvSpPr>
          <p:cNvPr id="5" name="Footer Placeholder 4">
            <a:extLst>
              <a:ext uri="{FF2B5EF4-FFF2-40B4-BE49-F238E27FC236}">
                <a16:creationId xmlns:a16="http://schemas.microsoft.com/office/drawing/2014/main" id="{C3E0AA7D-878C-6748-B5E0-C102A0D8E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5BF0D-6EBF-3140-AB03-5B043430A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A0B7-E4E4-B240-9D8A-31983B393754}" type="slidenum">
              <a:rPr lang="en-US" smtClean="0"/>
              <a:t>‹#›</a:t>
            </a:fld>
            <a:endParaRPr lang="en-US"/>
          </a:p>
        </p:txBody>
      </p:sp>
    </p:spTree>
    <p:extLst>
      <p:ext uri="{BB962C8B-B14F-4D97-AF65-F5344CB8AC3E}">
        <p14:creationId xmlns:p14="http://schemas.microsoft.com/office/powerpoint/2010/main" val="2350016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EB55E-E446-D348-9A63-CAB51D33118C}"/>
              </a:ext>
            </a:extLst>
          </p:cNvPr>
          <p:cNvSpPr>
            <a:spLocks noGrp="1"/>
          </p:cNvSpPr>
          <p:nvPr>
            <p:ph type="ctrTitle"/>
          </p:nvPr>
        </p:nvSpPr>
        <p:spPr>
          <a:xfrm>
            <a:off x="5297762" y="1053711"/>
            <a:ext cx="5638994" cy="1424446"/>
          </a:xfrm>
        </p:spPr>
        <p:txBody>
          <a:bodyPr vert="horz" lIns="91440" tIns="45720" rIns="91440" bIns="45720" rtlCol="0" anchor="ctr">
            <a:normAutofit/>
          </a:bodyPr>
          <a:lstStyle/>
          <a:p>
            <a:r>
              <a:rPr lang="en-US" sz="4400" dirty="0">
                <a:solidFill>
                  <a:srgbClr val="FFFFFF"/>
                </a:solidFill>
              </a:rPr>
              <a:t>Drug Eruptions</a:t>
            </a:r>
          </a:p>
        </p:txBody>
      </p:sp>
      <p:pic>
        <p:nvPicPr>
          <p:cNvPr id="5" name="Picture 4" descr="A close up of a person&#10;&#10;Description automatically generated">
            <a:extLst>
              <a:ext uri="{FF2B5EF4-FFF2-40B4-BE49-F238E27FC236}">
                <a16:creationId xmlns:a16="http://schemas.microsoft.com/office/drawing/2014/main" id="{535974F6-97DD-2741-A389-83C61DF9D75B}"/>
              </a:ext>
            </a:extLst>
          </p:cNvPr>
          <p:cNvPicPr>
            <a:picLocks noChangeAspect="1"/>
          </p:cNvPicPr>
          <p:nvPr/>
        </p:nvPicPr>
        <p:blipFill rotWithShape="1">
          <a:blip r:embed="rId2"/>
          <a:srcRect r="2" b="17314"/>
          <a:stretch/>
        </p:blipFill>
        <p:spPr>
          <a:xfrm>
            <a:off x="597550" y="127322"/>
            <a:ext cx="3413278" cy="3839947"/>
          </a:xfrm>
          <a:prstGeom prst="rect">
            <a:avLst/>
          </a:prstGeom>
        </p:spPr>
      </p:pic>
      <p:cxnSp>
        <p:nvCxnSpPr>
          <p:cNvPr id="14"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6F4B1AD-8080-034B-ADDD-033D27F07C5A}"/>
              </a:ext>
            </a:extLst>
          </p:cNvPr>
          <p:cNvPicPr>
            <a:picLocks noChangeAspect="1"/>
          </p:cNvPicPr>
          <p:nvPr/>
        </p:nvPicPr>
        <p:blipFill>
          <a:blip r:embed="rId3"/>
          <a:stretch>
            <a:fillRect/>
          </a:stretch>
        </p:blipFill>
        <p:spPr>
          <a:xfrm>
            <a:off x="85387" y="4132382"/>
            <a:ext cx="4374496" cy="2449717"/>
          </a:xfrm>
          <a:prstGeom prst="rect">
            <a:avLst/>
          </a:prstGeom>
        </p:spPr>
      </p:pic>
      <p:sp>
        <p:nvSpPr>
          <p:cNvPr id="3" name="Subtitle 2">
            <a:extLst>
              <a:ext uri="{FF2B5EF4-FFF2-40B4-BE49-F238E27FC236}">
                <a16:creationId xmlns:a16="http://schemas.microsoft.com/office/drawing/2014/main" id="{488B3BA8-D98D-344B-AC02-CE3F019DC334}"/>
              </a:ext>
            </a:extLst>
          </p:cNvPr>
          <p:cNvSpPr>
            <a:spLocks noGrp="1"/>
          </p:cNvSpPr>
          <p:nvPr>
            <p:ph type="subTitle" idx="1"/>
          </p:nvPr>
        </p:nvSpPr>
        <p:spPr>
          <a:xfrm>
            <a:off x="5023011" y="3024193"/>
            <a:ext cx="6296688" cy="2987543"/>
          </a:xfrm>
        </p:spPr>
        <p:txBody>
          <a:bodyPr vert="horz" lIns="91440" tIns="45720" rIns="91440" bIns="45720" rtlCol="0" anchor="t">
            <a:normAutofit/>
          </a:bodyPr>
          <a:lstStyle/>
          <a:p>
            <a:r>
              <a:rPr lang="en-US" sz="3600" dirty="0">
                <a:solidFill>
                  <a:srgbClr val="FFFFFF"/>
                </a:solidFill>
              </a:rPr>
              <a:t>Abdulaziz Madani, M.D</a:t>
            </a:r>
          </a:p>
          <a:p>
            <a:r>
              <a:rPr lang="en-US" dirty="0">
                <a:solidFill>
                  <a:srgbClr val="FFFFFF"/>
                </a:solidFill>
              </a:rPr>
              <a:t>Assistant professor, consultant</a:t>
            </a:r>
          </a:p>
          <a:p>
            <a:r>
              <a:rPr lang="en-US" dirty="0">
                <a:solidFill>
                  <a:srgbClr val="FFFFFF"/>
                </a:solidFill>
              </a:rPr>
              <a:t>Department of Dermatology, College of medicine</a:t>
            </a:r>
          </a:p>
          <a:p>
            <a:r>
              <a:rPr lang="en-US" dirty="0">
                <a:solidFill>
                  <a:srgbClr val="FFFFFF"/>
                </a:solidFill>
              </a:rPr>
              <a:t>King Saud university</a:t>
            </a:r>
          </a:p>
        </p:txBody>
      </p:sp>
    </p:spTree>
    <p:extLst>
      <p:ext uri="{BB962C8B-B14F-4D97-AF65-F5344CB8AC3E}">
        <p14:creationId xmlns:p14="http://schemas.microsoft.com/office/powerpoint/2010/main" val="59849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pple, indoor&#10;&#10;Description automatically generated">
            <a:extLst>
              <a:ext uri="{FF2B5EF4-FFF2-40B4-BE49-F238E27FC236}">
                <a16:creationId xmlns:a16="http://schemas.microsoft.com/office/drawing/2014/main" id="{C6D4265C-060B-C942-ACF2-30634E20DF75}"/>
              </a:ext>
            </a:extLst>
          </p:cNvPr>
          <p:cNvPicPr>
            <a:picLocks noChangeAspect="1"/>
          </p:cNvPicPr>
          <p:nvPr/>
        </p:nvPicPr>
        <p:blipFill>
          <a:blip r:embed="rId3"/>
          <a:stretch>
            <a:fillRect/>
          </a:stretch>
        </p:blipFill>
        <p:spPr>
          <a:xfrm>
            <a:off x="1823803" y="0"/>
            <a:ext cx="8544393" cy="6858000"/>
          </a:xfrm>
          <a:prstGeom prst="rect">
            <a:avLst/>
          </a:prstGeom>
        </p:spPr>
      </p:pic>
    </p:spTree>
    <p:extLst>
      <p:ext uri="{BB962C8B-B14F-4D97-AF65-F5344CB8AC3E}">
        <p14:creationId xmlns:p14="http://schemas.microsoft.com/office/powerpoint/2010/main" val="339484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4FA1CE-8892-9047-BA25-D1B70F794776}"/>
              </a:ext>
            </a:extLst>
          </p:cNvPr>
          <p:cNvSpPr>
            <a:spLocks noGrp="1"/>
          </p:cNvSpPr>
          <p:nvPr>
            <p:ph type="title"/>
          </p:nvPr>
        </p:nvSpPr>
        <p:spPr>
          <a:xfrm>
            <a:off x="640079" y="2053641"/>
            <a:ext cx="3669161" cy="2760098"/>
          </a:xfrm>
        </p:spPr>
        <p:txBody>
          <a:bodyPr>
            <a:normAutofit/>
          </a:bodyPr>
          <a:lstStyle/>
          <a:p>
            <a:pPr algn="ctr" rtl="1"/>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4745D2F1-59D3-CD46-BCB3-6D5CA1F9DAEC}"/>
              </a:ext>
            </a:extLst>
          </p:cNvPr>
          <p:cNvSpPr>
            <a:spLocks noGrp="1"/>
          </p:cNvSpPr>
          <p:nvPr>
            <p:ph idx="1"/>
          </p:nvPr>
        </p:nvSpPr>
        <p:spPr>
          <a:xfrm>
            <a:off x="6090574" y="451413"/>
            <a:ext cx="5306084" cy="6227179"/>
          </a:xfrm>
        </p:spPr>
        <p:txBody>
          <a:bodyPr anchor="ctr">
            <a:normAutofit/>
          </a:bodyPr>
          <a:lstStyle/>
          <a:p>
            <a:r>
              <a:rPr lang="en-US" sz="2400" b="1" u="sng" dirty="0">
                <a:solidFill>
                  <a:srgbClr val="000000"/>
                </a:solidFill>
              </a:rPr>
              <a:t>Angioedema:</a:t>
            </a:r>
          </a:p>
          <a:p>
            <a:pPr>
              <a:buFontTx/>
              <a:buChar char="-"/>
            </a:pPr>
            <a:r>
              <a:rPr lang="en-US" sz="2000" dirty="0">
                <a:solidFill>
                  <a:srgbClr val="000000"/>
                </a:solidFill>
              </a:rPr>
              <a:t>Transient edema of the dermal, subcutaneous and submucosal tissue.</a:t>
            </a:r>
          </a:p>
          <a:p>
            <a:pPr>
              <a:buFontTx/>
              <a:buChar char="-"/>
            </a:pPr>
            <a:r>
              <a:rPr lang="en-US" sz="2000" dirty="0">
                <a:solidFill>
                  <a:srgbClr val="000000"/>
                </a:solidFill>
              </a:rPr>
              <a:t>Associated with urticaria in 50% of cases.</a:t>
            </a:r>
          </a:p>
          <a:p>
            <a:pPr>
              <a:buFontTx/>
              <a:buChar char="-"/>
            </a:pPr>
            <a:r>
              <a:rPr lang="en-US" sz="2000" dirty="0">
                <a:solidFill>
                  <a:srgbClr val="000000"/>
                </a:solidFill>
              </a:rPr>
              <a:t>May be complicated by life-threatening anaphylaxis.</a:t>
            </a:r>
          </a:p>
          <a:p>
            <a:pPr>
              <a:buFontTx/>
              <a:buChar char="-"/>
            </a:pPr>
            <a:r>
              <a:rPr lang="en-US" sz="2000" u="sng" dirty="0">
                <a:solidFill>
                  <a:srgbClr val="000000"/>
                </a:solidFill>
              </a:rPr>
              <a:t>ACE inhibitors  </a:t>
            </a:r>
            <a:r>
              <a:rPr lang="en-US" sz="2000" dirty="0">
                <a:solidFill>
                  <a:srgbClr val="000000"/>
                </a:solidFill>
              </a:rPr>
              <a:t>(1 day to several years after starting)</a:t>
            </a:r>
          </a:p>
          <a:p>
            <a:pPr>
              <a:buFontTx/>
              <a:buChar char="-"/>
            </a:pPr>
            <a:r>
              <a:rPr lang="en-US" sz="2000" dirty="0">
                <a:solidFill>
                  <a:srgbClr val="000000"/>
                </a:solidFill>
              </a:rPr>
              <a:t>Usually on the face (eyelids, lips), less often on genitals and extremities.</a:t>
            </a:r>
          </a:p>
          <a:p>
            <a:pPr>
              <a:buFontTx/>
              <a:buChar char="-"/>
            </a:pPr>
            <a:r>
              <a:rPr lang="en-US" sz="2000" dirty="0">
                <a:solidFill>
                  <a:srgbClr val="000000"/>
                </a:solidFill>
              </a:rPr>
              <a:t>Unilateral or asymmetric.</a:t>
            </a:r>
          </a:p>
          <a:p>
            <a:pPr>
              <a:buFontTx/>
              <a:buChar char="-"/>
            </a:pPr>
            <a:r>
              <a:rPr lang="en-US" sz="2000" dirty="0">
                <a:solidFill>
                  <a:srgbClr val="000000"/>
                </a:solidFill>
              </a:rPr>
              <a:t>Can involve the larynx, epiglottis, oropharynx and intestinal wall.</a:t>
            </a:r>
          </a:p>
          <a:p>
            <a:pPr>
              <a:buFontTx/>
              <a:buChar char="-"/>
            </a:pPr>
            <a:r>
              <a:rPr lang="en-US" sz="2000" dirty="0">
                <a:solidFill>
                  <a:srgbClr val="000000"/>
                </a:solidFill>
              </a:rPr>
              <a:t>ACE inhibitors, </a:t>
            </a:r>
            <a:r>
              <a:rPr lang="en-US" sz="2000" dirty="0" err="1">
                <a:solidFill>
                  <a:srgbClr val="000000"/>
                </a:solidFill>
              </a:rPr>
              <a:t>Penicillins</a:t>
            </a:r>
            <a:r>
              <a:rPr lang="en-US" sz="2000" dirty="0">
                <a:solidFill>
                  <a:srgbClr val="000000"/>
                </a:solidFill>
              </a:rPr>
              <a:t> and NSAIDs.</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1546508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 smiling for the camera&#10;&#10;Description automatically generated">
            <a:extLst>
              <a:ext uri="{FF2B5EF4-FFF2-40B4-BE49-F238E27FC236}">
                <a16:creationId xmlns:a16="http://schemas.microsoft.com/office/drawing/2014/main" id="{B981D6A7-2F8D-0142-A5EA-59F0CBA986F9}"/>
              </a:ext>
            </a:extLst>
          </p:cNvPr>
          <p:cNvPicPr>
            <a:picLocks noChangeAspect="1"/>
          </p:cNvPicPr>
          <p:nvPr/>
        </p:nvPicPr>
        <p:blipFill>
          <a:blip r:embed="rId2"/>
          <a:stretch>
            <a:fillRect/>
          </a:stretch>
        </p:blipFill>
        <p:spPr>
          <a:xfrm>
            <a:off x="3645443" y="0"/>
            <a:ext cx="4901113" cy="6858000"/>
          </a:xfrm>
          <a:prstGeom prst="rect">
            <a:avLst/>
          </a:prstGeom>
        </p:spPr>
      </p:pic>
    </p:spTree>
    <p:extLst>
      <p:ext uri="{BB962C8B-B14F-4D97-AF65-F5344CB8AC3E}">
        <p14:creationId xmlns:p14="http://schemas.microsoft.com/office/powerpoint/2010/main" val="363033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323D44-5369-6A48-9C57-EE3C6294A865}"/>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06C2F0DA-3401-0B4A-81EC-DD904325DEA8}"/>
              </a:ext>
            </a:extLst>
          </p:cNvPr>
          <p:cNvSpPr>
            <a:spLocks noGrp="1"/>
          </p:cNvSpPr>
          <p:nvPr>
            <p:ph idx="1"/>
          </p:nvPr>
        </p:nvSpPr>
        <p:spPr>
          <a:xfrm>
            <a:off x="5851389" y="381965"/>
            <a:ext cx="6082110" cy="6285053"/>
          </a:xfrm>
        </p:spPr>
        <p:txBody>
          <a:bodyPr anchor="ctr">
            <a:normAutofit/>
          </a:bodyPr>
          <a:lstStyle/>
          <a:p>
            <a:r>
              <a:rPr lang="en-US" sz="2400" b="1" u="sng" dirty="0">
                <a:solidFill>
                  <a:srgbClr val="000000"/>
                </a:solidFill>
              </a:rPr>
              <a:t>Anaphylaxis:</a:t>
            </a:r>
          </a:p>
          <a:p>
            <a:pPr>
              <a:buFontTx/>
              <a:buChar char="-"/>
            </a:pPr>
            <a:r>
              <a:rPr lang="en-US" sz="2000" dirty="0">
                <a:solidFill>
                  <a:srgbClr val="000000"/>
                </a:solidFill>
              </a:rPr>
              <a:t>An acute life-threatening reaction that can results from exposure to a number of drugs.</a:t>
            </a:r>
          </a:p>
          <a:p>
            <a:pPr>
              <a:buFontTx/>
              <a:buChar char="-"/>
            </a:pPr>
            <a:r>
              <a:rPr lang="en-US" sz="2000" dirty="0">
                <a:solidFill>
                  <a:srgbClr val="000000"/>
                </a:solidFill>
              </a:rPr>
              <a:t>Penicillin (1 per 5000)</a:t>
            </a:r>
          </a:p>
          <a:p>
            <a:pPr>
              <a:buFontTx/>
              <a:buChar char="-"/>
            </a:pPr>
            <a:r>
              <a:rPr lang="en-US" sz="2000" dirty="0">
                <a:solidFill>
                  <a:srgbClr val="000000"/>
                </a:solidFill>
              </a:rPr>
              <a:t>Combines skin with systemic manifestations (hypotension, tachycardia).</a:t>
            </a:r>
          </a:p>
          <a:p>
            <a:pPr>
              <a:buFontTx/>
              <a:buChar char="-"/>
            </a:pPr>
            <a:r>
              <a:rPr lang="en-US" sz="2000" dirty="0">
                <a:solidFill>
                  <a:srgbClr val="000000"/>
                </a:solidFill>
              </a:rPr>
              <a:t>Serious cases tend to appear within minutes and more common with parenteral administration as compared to oral ingestion.</a:t>
            </a:r>
          </a:p>
          <a:p>
            <a:pPr marL="0" indent="0">
              <a:buNone/>
            </a:pPr>
            <a:endParaRPr lang="en-US" sz="2000" dirty="0">
              <a:solidFill>
                <a:srgbClr val="000000"/>
              </a:solidFill>
            </a:endParaRPr>
          </a:p>
          <a:p>
            <a:pPr>
              <a:buFontTx/>
              <a:buChar char="-"/>
            </a:pPr>
            <a:r>
              <a:rPr lang="en-US" sz="2000" b="1" u="sng" dirty="0">
                <a:solidFill>
                  <a:srgbClr val="000000"/>
                </a:solidFill>
              </a:rPr>
              <a:t>Treatment</a:t>
            </a:r>
            <a:r>
              <a:rPr lang="en-US" sz="2000" dirty="0">
                <a:solidFill>
                  <a:srgbClr val="000000"/>
                </a:solidFill>
              </a:rPr>
              <a:t>: </a:t>
            </a:r>
          </a:p>
          <a:p>
            <a:r>
              <a:rPr lang="en-US" sz="2000" dirty="0">
                <a:solidFill>
                  <a:srgbClr val="000000"/>
                </a:solidFill>
              </a:rPr>
              <a:t>Discontinue drug and strict avoidance in the future.</a:t>
            </a:r>
          </a:p>
          <a:p>
            <a:r>
              <a:rPr lang="en-US" sz="2000" dirty="0">
                <a:solidFill>
                  <a:srgbClr val="000000"/>
                </a:solidFill>
              </a:rPr>
              <a:t>Systemic steroids</a:t>
            </a:r>
          </a:p>
          <a:p>
            <a:r>
              <a:rPr lang="en-US" sz="2000" dirty="0" err="1">
                <a:solidFill>
                  <a:srgbClr val="000000"/>
                </a:solidFill>
              </a:rPr>
              <a:t>SubQ</a:t>
            </a:r>
            <a:r>
              <a:rPr lang="en-US" sz="2000" dirty="0">
                <a:solidFill>
                  <a:srgbClr val="000000"/>
                </a:solidFill>
              </a:rPr>
              <a:t> epinephrine in cases of life-threatening angioedema or anaphylaxis.</a:t>
            </a:r>
          </a:p>
        </p:txBody>
      </p:sp>
    </p:spTree>
    <p:extLst>
      <p:ext uri="{BB962C8B-B14F-4D97-AF65-F5344CB8AC3E}">
        <p14:creationId xmlns:p14="http://schemas.microsoft.com/office/powerpoint/2010/main" val="774110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3B0701-F7BD-3A47-B7E7-AEA20D4030B9}"/>
              </a:ext>
            </a:extLst>
          </p:cNvPr>
          <p:cNvSpPr>
            <a:spLocks noGrp="1"/>
          </p:cNvSpPr>
          <p:nvPr>
            <p:ph type="ctrTitle"/>
          </p:nvPr>
        </p:nvSpPr>
        <p:spPr>
          <a:xfrm>
            <a:off x="3045368" y="2043663"/>
            <a:ext cx="6105194" cy="2031055"/>
          </a:xfrm>
        </p:spPr>
        <p:txBody>
          <a:bodyPr>
            <a:normAutofit/>
          </a:bodyPr>
          <a:lstStyle/>
          <a:p>
            <a:br>
              <a:rPr lang="en-US" b="1" dirty="0">
                <a:solidFill>
                  <a:srgbClr val="FFFFFF"/>
                </a:solidFill>
              </a:rPr>
            </a:br>
            <a:r>
              <a:rPr lang="en-US" b="1" dirty="0">
                <a:solidFill>
                  <a:srgbClr val="FFFFFF"/>
                </a:solidFill>
              </a:rPr>
              <a:t>Photosensitivity</a:t>
            </a:r>
          </a:p>
        </p:txBody>
      </p:sp>
    </p:spTree>
    <p:extLst>
      <p:ext uri="{BB962C8B-B14F-4D97-AF65-F5344CB8AC3E}">
        <p14:creationId xmlns:p14="http://schemas.microsoft.com/office/powerpoint/2010/main" val="64582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B5A26A-3374-2440-8FCE-636CB73421C9}"/>
              </a:ext>
            </a:extLst>
          </p:cNvPr>
          <p:cNvSpPr>
            <a:spLocks noGrp="1"/>
          </p:cNvSpPr>
          <p:nvPr>
            <p:ph type="title"/>
          </p:nvPr>
        </p:nvSpPr>
        <p:spPr>
          <a:xfrm>
            <a:off x="640079" y="2053641"/>
            <a:ext cx="3669161" cy="2760098"/>
          </a:xfrm>
        </p:spPr>
        <p:txBody>
          <a:bodyPr>
            <a:normAutofit/>
          </a:bodyPr>
          <a:lstStyle/>
          <a:p>
            <a:r>
              <a:rPr lang="en-US" sz="4100" b="1" dirty="0">
                <a:solidFill>
                  <a:srgbClr val="FFFFFF"/>
                </a:solidFill>
              </a:rPr>
              <a:t>Photosensitivity</a:t>
            </a:r>
          </a:p>
        </p:txBody>
      </p:sp>
      <p:sp>
        <p:nvSpPr>
          <p:cNvPr id="3" name="Content Placeholder 2">
            <a:extLst>
              <a:ext uri="{FF2B5EF4-FFF2-40B4-BE49-F238E27FC236}">
                <a16:creationId xmlns:a16="http://schemas.microsoft.com/office/drawing/2014/main" id="{2C66DDC3-618A-354C-B8A1-F550A3DE57A3}"/>
              </a:ext>
            </a:extLst>
          </p:cNvPr>
          <p:cNvSpPr>
            <a:spLocks noGrp="1"/>
          </p:cNvSpPr>
          <p:nvPr>
            <p:ph idx="1"/>
          </p:nvPr>
        </p:nvSpPr>
        <p:spPr>
          <a:xfrm>
            <a:off x="6090574" y="801865"/>
            <a:ext cx="5306084" cy="5679957"/>
          </a:xfrm>
        </p:spPr>
        <p:txBody>
          <a:bodyPr anchor="ctr">
            <a:normAutofit/>
          </a:bodyPr>
          <a:lstStyle/>
          <a:p>
            <a:r>
              <a:rPr lang="en-US" sz="2400" dirty="0">
                <a:solidFill>
                  <a:srgbClr val="000000"/>
                </a:solidFill>
              </a:rPr>
              <a:t>Cutaneous photosensitivity may be:</a:t>
            </a:r>
          </a:p>
          <a:p>
            <a:pPr>
              <a:buFontTx/>
              <a:buChar char="-"/>
            </a:pPr>
            <a:r>
              <a:rPr lang="en-US" sz="2400" dirty="0">
                <a:solidFill>
                  <a:srgbClr val="000000"/>
                </a:solidFill>
              </a:rPr>
              <a:t>Idiopathic</a:t>
            </a:r>
          </a:p>
          <a:p>
            <a:pPr>
              <a:buFontTx/>
              <a:buChar char="-"/>
            </a:pPr>
            <a:r>
              <a:rPr lang="en-US" sz="2400" dirty="0">
                <a:solidFill>
                  <a:srgbClr val="000000"/>
                </a:solidFill>
              </a:rPr>
              <a:t>Due to endogenous photosensitizers (Porphyrins)</a:t>
            </a:r>
          </a:p>
          <a:p>
            <a:pPr>
              <a:buFontTx/>
              <a:buChar char="-"/>
            </a:pPr>
            <a:r>
              <a:rPr lang="en-US" sz="2400" dirty="0">
                <a:solidFill>
                  <a:srgbClr val="000000"/>
                </a:solidFill>
              </a:rPr>
              <a:t>Due to Exogenous photosensitizers (Medications)</a:t>
            </a:r>
          </a:p>
          <a:p>
            <a:pPr marL="0" indent="0">
              <a:buNone/>
            </a:pPr>
            <a:endParaRPr lang="en-US" sz="2400" dirty="0">
              <a:solidFill>
                <a:srgbClr val="000000"/>
              </a:solidFill>
            </a:endParaRPr>
          </a:p>
          <a:p>
            <a:r>
              <a:rPr lang="en-US" sz="2400" dirty="0">
                <a:solidFill>
                  <a:srgbClr val="000000"/>
                </a:solidFill>
              </a:rPr>
              <a:t>The photosensitivity drug reactions are classically divided into 2 major types:</a:t>
            </a:r>
          </a:p>
          <a:p>
            <a:pPr marL="0" indent="0">
              <a:buNone/>
            </a:pPr>
            <a:r>
              <a:rPr lang="en-US" sz="2400" dirty="0">
                <a:solidFill>
                  <a:srgbClr val="FF0000"/>
                </a:solidFill>
              </a:rPr>
              <a:t>1- Phototoxic (more common)</a:t>
            </a:r>
          </a:p>
          <a:p>
            <a:pPr marL="0" indent="0">
              <a:buNone/>
            </a:pPr>
            <a:r>
              <a:rPr lang="en-US" sz="2400" dirty="0">
                <a:solidFill>
                  <a:srgbClr val="FF0000"/>
                </a:solidFill>
              </a:rPr>
              <a:t>2- Photoallergic </a:t>
            </a:r>
          </a:p>
        </p:txBody>
      </p:sp>
    </p:spTree>
    <p:extLst>
      <p:ext uri="{BB962C8B-B14F-4D97-AF65-F5344CB8AC3E}">
        <p14:creationId xmlns:p14="http://schemas.microsoft.com/office/powerpoint/2010/main" val="209296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DBC215-6035-5B47-BF10-87F90B1789E2}"/>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Phototoxicity</a:t>
            </a:r>
          </a:p>
        </p:txBody>
      </p:sp>
      <p:sp>
        <p:nvSpPr>
          <p:cNvPr id="3" name="Content Placeholder 2">
            <a:extLst>
              <a:ext uri="{FF2B5EF4-FFF2-40B4-BE49-F238E27FC236}">
                <a16:creationId xmlns:a16="http://schemas.microsoft.com/office/drawing/2014/main" id="{D6887437-A06E-DF4A-99E6-27227CB45432}"/>
              </a:ext>
            </a:extLst>
          </p:cNvPr>
          <p:cNvSpPr>
            <a:spLocks noGrp="1"/>
          </p:cNvSpPr>
          <p:nvPr>
            <p:ph idx="1"/>
          </p:nvPr>
        </p:nvSpPr>
        <p:spPr>
          <a:xfrm>
            <a:off x="5932412" y="347241"/>
            <a:ext cx="6082110" cy="6400799"/>
          </a:xfrm>
        </p:spPr>
        <p:txBody>
          <a:bodyPr anchor="ctr">
            <a:normAutofit/>
          </a:bodyPr>
          <a:lstStyle/>
          <a:p>
            <a:pPr>
              <a:lnSpc>
                <a:spcPct val="100000"/>
              </a:lnSpc>
            </a:pPr>
            <a:r>
              <a:rPr lang="en-US" sz="2000" dirty="0">
                <a:solidFill>
                  <a:srgbClr val="000000"/>
                </a:solidFill>
              </a:rPr>
              <a:t>Fairly common and predictable.</a:t>
            </a:r>
          </a:p>
          <a:p>
            <a:pPr>
              <a:lnSpc>
                <a:spcPct val="100000"/>
              </a:lnSpc>
            </a:pPr>
            <a:r>
              <a:rPr lang="en-US" sz="2000" dirty="0">
                <a:solidFill>
                  <a:srgbClr val="000000"/>
                </a:solidFill>
              </a:rPr>
              <a:t>Can occur in any person who receives a sufficient amount of a phototoxic drug together with sufficient exposure to UVR.</a:t>
            </a:r>
          </a:p>
          <a:p>
            <a:pPr>
              <a:lnSpc>
                <a:spcPct val="100000"/>
              </a:lnSpc>
            </a:pPr>
            <a:r>
              <a:rPr lang="en-US" sz="2000" dirty="0">
                <a:solidFill>
                  <a:srgbClr val="000000"/>
                </a:solidFill>
              </a:rPr>
              <a:t>Clinically: an exaggerated sunburn in a shorter than expected time.</a:t>
            </a:r>
          </a:p>
          <a:p>
            <a:pPr>
              <a:lnSpc>
                <a:spcPct val="100000"/>
              </a:lnSpc>
            </a:pPr>
            <a:r>
              <a:rPr lang="en-US" sz="2000" dirty="0">
                <a:solidFill>
                  <a:srgbClr val="000000"/>
                </a:solidFill>
              </a:rPr>
              <a:t>Limited to sun-exposed areas and followed by hyperpigmentation.</a:t>
            </a:r>
          </a:p>
          <a:p>
            <a:pPr>
              <a:lnSpc>
                <a:spcPct val="100000"/>
              </a:lnSpc>
            </a:pPr>
            <a:r>
              <a:rPr lang="en-US" sz="2000" dirty="0">
                <a:solidFill>
                  <a:srgbClr val="000000"/>
                </a:solidFill>
              </a:rPr>
              <a:t>Most common drugs: </a:t>
            </a:r>
            <a:r>
              <a:rPr lang="en-US" sz="2000" u="sng" dirty="0">
                <a:solidFill>
                  <a:srgbClr val="000000"/>
                </a:solidFill>
              </a:rPr>
              <a:t>Tetracyclines</a:t>
            </a:r>
            <a:r>
              <a:rPr lang="en-US" sz="2000" dirty="0">
                <a:solidFill>
                  <a:srgbClr val="000000"/>
                </a:solidFill>
              </a:rPr>
              <a:t> (doxycycline), </a:t>
            </a:r>
            <a:r>
              <a:rPr lang="en-US" sz="2000" u="sng" dirty="0">
                <a:solidFill>
                  <a:srgbClr val="000000"/>
                </a:solidFill>
              </a:rPr>
              <a:t>NSAIDs</a:t>
            </a:r>
            <a:r>
              <a:rPr lang="en-US" sz="2000" dirty="0">
                <a:solidFill>
                  <a:srgbClr val="000000"/>
                </a:solidFill>
              </a:rPr>
              <a:t>, </a:t>
            </a:r>
            <a:r>
              <a:rPr lang="en-US" sz="2000" u="sng" dirty="0">
                <a:solidFill>
                  <a:srgbClr val="000000"/>
                </a:solidFill>
              </a:rPr>
              <a:t>Fluoroquinolones</a:t>
            </a:r>
            <a:r>
              <a:rPr lang="en-US" sz="2000" dirty="0">
                <a:solidFill>
                  <a:srgbClr val="000000"/>
                </a:solidFill>
              </a:rPr>
              <a:t>.</a:t>
            </a:r>
          </a:p>
          <a:p>
            <a:pPr>
              <a:lnSpc>
                <a:spcPct val="100000"/>
              </a:lnSpc>
            </a:pPr>
            <a:r>
              <a:rPr lang="en-US" sz="2000" dirty="0" err="1">
                <a:solidFill>
                  <a:srgbClr val="000000"/>
                </a:solidFill>
              </a:rPr>
              <a:t>Administring</a:t>
            </a:r>
            <a:r>
              <a:rPr lang="en-US" sz="2000" dirty="0">
                <a:solidFill>
                  <a:srgbClr val="000000"/>
                </a:solidFill>
              </a:rPr>
              <a:t> a short half-life drug in the evening decreases the risk.</a:t>
            </a:r>
          </a:p>
          <a:p>
            <a:endParaRPr lang="en-US" sz="2000" dirty="0">
              <a:solidFill>
                <a:srgbClr val="000000"/>
              </a:solidFill>
            </a:endParaRPr>
          </a:p>
        </p:txBody>
      </p:sp>
    </p:spTree>
    <p:extLst>
      <p:ext uri="{BB962C8B-B14F-4D97-AF65-F5344CB8AC3E}">
        <p14:creationId xmlns:p14="http://schemas.microsoft.com/office/powerpoint/2010/main" val="60818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 man, clothing&#10;&#10;Description automatically generated">
            <a:extLst>
              <a:ext uri="{FF2B5EF4-FFF2-40B4-BE49-F238E27FC236}">
                <a16:creationId xmlns:a16="http://schemas.microsoft.com/office/drawing/2014/main" id="{49F5DF5D-14CF-404F-92ED-DC00313E5564}"/>
              </a:ext>
            </a:extLst>
          </p:cNvPr>
          <p:cNvPicPr>
            <a:picLocks noChangeAspect="1"/>
          </p:cNvPicPr>
          <p:nvPr/>
        </p:nvPicPr>
        <p:blipFill rotWithShape="1">
          <a:blip r:embed="rId3"/>
          <a:srcRect t="12109"/>
          <a:stretch/>
        </p:blipFill>
        <p:spPr>
          <a:xfrm>
            <a:off x="20" y="10"/>
            <a:ext cx="12191980" cy="6857990"/>
          </a:xfrm>
          <a:prstGeom prst="rect">
            <a:avLst/>
          </a:prstGeom>
        </p:spPr>
      </p:pic>
    </p:spTree>
    <p:extLst>
      <p:ext uri="{BB962C8B-B14F-4D97-AF65-F5344CB8AC3E}">
        <p14:creationId xmlns:p14="http://schemas.microsoft.com/office/powerpoint/2010/main" val="253348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95E544-73A1-B846-B847-B2B63666EF1F}"/>
              </a:ext>
            </a:extLst>
          </p:cNvPr>
          <p:cNvSpPr>
            <a:spLocks noGrp="1"/>
          </p:cNvSpPr>
          <p:nvPr>
            <p:ph type="title"/>
          </p:nvPr>
        </p:nvSpPr>
        <p:spPr>
          <a:xfrm>
            <a:off x="640079" y="2053641"/>
            <a:ext cx="3669161" cy="2760098"/>
          </a:xfrm>
        </p:spPr>
        <p:txBody>
          <a:bodyPr>
            <a:normAutofit/>
          </a:bodyPr>
          <a:lstStyle/>
          <a:p>
            <a:r>
              <a:rPr lang="en-US" b="1">
                <a:solidFill>
                  <a:srgbClr val="FFFFFF"/>
                </a:solidFill>
              </a:rPr>
              <a:t>Photoallergy</a:t>
            </a:r>
          </a:p>
        </p:txBody>
      </p:sp>
      <p:sp>
        <p:nvSpPr>
          <p:cNvPr id="3" name="Content Placeholder 2">
            <a:extLst>
              <a:ext uri="{FF2B5EF4-FFF2-40B4-BE49-F238E27FC236}">
                <a16:creationId xmlns:a16="http://schemas.microsoft.com/office/drawing/2014/main" id="{02E19593-5282-164E-A8E5-1520B702214F}"/>
              </a:ext>
            </a:extLst>
          </p:cNvPr>
          <p:cNvSpPr>
            <a:spLocks noGrp="1"/>
          </p:cNvSpPr>
          <p:nvPr>
            <p:ph idx="1"/>
          </p:nvPr>
        </p:nvSpPr>
        <p:spPr>
          <a:xfrm>
            <a:off x="5787342" y="335665"/>
            <a:ext cx="6204030" cy="6389225"/>
          </a:xfrm>
        </p:spPr>
        <p:txBody>
          <a:bodyPr anchor="ctr">
            <a:normAutofit/>
          </a:bodyPr>
          <a:lstStyle/>
          <a:p>
            <a:pPr>
              <a:lnSpc>
                <a:spcPct val="100000"/>
              </a:lnSpc>
            </a:pPr>
            <a:r>
              <a:rPr lang="en-US" sz="2000" dirty="0">
                <a:solidFill>
                  <a:srgbClr val="000000"/>
                </a:solidFill>
              </a:rPr>
              <a:t>Occur as a result of cell-mediated hypersensitivity (to an allergen activated or produced by the effect of light on a drug).</a:t>
            </a:r>
          </a:p>
          <a:p>
            <a:pPr>
              <a:lnSpc>
                <a:spcPct val="100000"/>
              </a:lnSpc>
            </a:pPr>
            <a:r>
              <a:rPr lang="en-US" sz="2000" dirty="0">
                <a:solidFill>
                  <a:srgbClr val="000000"/>
                </a:solidFill>
              </a:rPr>
              <a:t>UVR is required to convert the drug into an immunologically active compound (Photo-allergen) that induces the immune response.</a:t>
            </a:r>
          </a:p>
          <a:p>
            <a:pPr>
              <a:lnSpc>
                <a:spcPct val="100000"/>
              </a:lnSpc>
            </a:pPr>
            <a:r>
              <a:rPr lang="en-US" sz="2000" dirty="0">
                <a:solidFill>
                  <a:srgbClr val="000000"/>
                </a:solidFill>
              </a:rPr>
              <a:t>More chronic than phototoxic.</a:t>
            </a:r>
          </a:p>
          <a:p>
            <a:pPr>
              <a:lnSpc>
                <a:spcPct val="100000"/>
              </a:lnSpc>
            </a:pPr>
            <a:r>
              <a:rPr lang="en-US" sz="2000" dirty="0">
                <a:solidFill>
                  <a:srgbClr val="000000"/>
                </a:solidFill>
              </a:rPr>
              <a:t>Clinically: Pruritic and resemble dermatitis or lichen planus but primarily in sun-exposed sites.</a:t>
            </a:r>
          </a:p>
          <a:p>
            <a:pPr>
              <a:lnSpc>
                <a:spcPct val="100000"/>
              </a:lnSpc>
            </a:pPr>
            <a:r>
              <a:rPr lang="en-US" sz="2000" dirty="0">
                <a:solidFill>
                  <a:srgbClr val="000000"/>
                </a:solidFill>
              </a:rPr>
              <a:t>Most common drugs: Thiazide diuretics, Sulfonamides antibiotics, Sulfonylureas and phenothiazines (all contain sulfur)</a:t>
            </a:r>
          </a:p>
          <a:p>
            <a:pPr>
              <a:lnSpc>
                <a:spcPct val="100000"/>
              </a:lnSpc>
            </a:pPr>
            <a:r>
              <a:rPr lang="en-US" sz="2000" dirty="0">
                <a:solidFill>
                  <a:srgbClr val="000000"/>
                </a:solidFill>
              </a:rPr>
              <a:t>Tx: Drug withdrawal, Topical steroids, physical barriers, reduce sun exposure + broad-spectrum sunscreens.</a:t>
            </a:r>
          </a:p>
        </p:txBody>
      </p:sp>
    </p:spTree>
    <p:extLst>
      <p:ext uri="{BB962C8B-B14F-4D97-AF65-F5344CB8AC3E}">
        <p14:creationId xmlns:p14="http://schemas.microsoft.com/office/powerpoint/2010/main" val="218729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ofa&#10;&#10;Description automatically generated">
            <a:extLst>
              <a:ext uri="{FF2B5EF4-FFF2-40B4-BE49-F238E27FC236}">
                <a16:creationId xmlns:a16="http://schemas.microsoft.com/office/drawing/2014/main" id="{CFAAEDB6-A86B-344C-83F2-487E96BA2D97}"/>
              </a:ext>
            </a:extLst>
          </p:cNvPr>
          <p:cNvPicPr>
            <a:picLocks noChangeAspect="1"/>
          </p:cNvPicPr>
          <p:nvPr/>
        </p:nvPicPr>
        <p:blipFill rotWithShape="1">
          <a:blip r:embed="rId3"/>
          <a:srcRect t="6699" b="12944"/>
          <a:stretch/>
        </p:blipFill>
        <p:spPr>
          <a:xfrm>
            <a:off x="20" y="10"/>
            <a:ext cx="12191980" cy="6857990"/>
          </a:xfrm>
          <a:prstGeom prst="rect">
            <a:avLst/>
          </a:prstGeom>
        </p:spPr>
      </p:pic>
    </p:spTree>
    <p:extLst>
      <p:ext uri="{BB962C8B-B14F-4D97-AF65-F5344CB8AC3E}">
        <p14:creationId xmlns:p14="http://schemas.microsoft.com/office/powerpoint/2010/main" val="224785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2D6822-25EC-2041-BC65-0001864B610E}"/>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Introduction</a:t>
            </a:r>
          </a:p>
        </p:txBody>
      </p:sp>
      <p:sp>
        <p:nvSpPr>
          <p:cNvPr id="3" name="Content Placeholder 2">
            <a:extLst>
              <a:ext uri="{FF2B5EF4-FFF2-40B4-BE49-F238E27FC236}">
                <a16:creationId xmlns:a16="http://schemas.microsoft.com/office/drawing/2014/main" id="{380E0C6C-7AE3-CF4D-B1B1-BD42C4C9E70B}"/>
              </a:ext>
            </a:extLst>
          </p:cNvPr>
          <p:cNvSpPr>
            <a:spLocks noGrp="1"/>
          </p:cNvSpPr>
          <p:nvPr>
            <p:ph idx="1"/>
          </p:nvPr>
        </p:nvSpPr>
        <p:spPr>
          <a:xfrm>
            <a:off x="6090574" y="801866"/>
            <a:ext cx="5306084" cy="5230634"/>
          </a:xfrm>
        </p:spPr>
        <p:txBody>
          <a:bodyPr anchor="ctr">
            <a:normAutofit fontScale="92500"/>
          </a:bodyPr>
          <a:lstStyle/>
          <a:p>
            <a:r>
              <a:rPr lang="en-US" sz="2400" dirty="0">
                <a:solidFill>
                  <a:srgbClr val="000000"/>
                </a:solidFill>
              </a:rPr>
              <a:t>The skin is one of the most common targets for adverse drug reactions.</a:t>
            </a:r>
          </a:p>
          <a:p>
            <a:r>
              <a:rPr lang="en-US" sz="2400" dirty="0">
                <a:solidFill>
                  <a:srgbClr val="000000"/>
                </a:solidFill>
              </a:rPr>
              <a:t>1-5% of patients receiving antibiotics and anticonvulsants may develop a drug eruption.</a:t>
            </a:r>
          </a:p>
          <a:p>
            <a:r>
              <a:rPr lang="en-US" sz="2400" dirty="0">
                <a:solidFill>
                  <a:srgbClr val="000000"/>
                </a:solidFill>
              </a:rPr>
              <a:t>~2% of all drug-induced skin reactions are considered ‘’serious’’</a:t>
            </a:r>
          </a:p>
          <a:p>
            <a:r>
              <a:rPr lang="en-US" sz="2400" dirty="0">
                <a:solidFill>
                  <a:srgbClr val="000000"/>
                </a:solidFill>
              </a:rPr>
              <a:t>Skin reactions to drugs are responsible for ~3% of all disabling injuries that occur during hospitalizations.</a:t>
            </a:r>
          </a:p>
          <a:p>
            <a:r>
              <a:rPr lang="en-US" sz="2400" dirty="0">
                <a:solidFill>
                  <a:srgbClr val="000000"/>
                </a:solidFill>
              </a:rPr>
              <a:t>Either due to:</a:t>
            </a:r>
          </a:p>
          <a:p>
            <a:pPr>
              <a:buFontTx/>
              <a:buChar char="-"/>
            </a:pPr>
            <a:r>
              <a:rPr lang="en-US" sz="2400" dirty="0">
                <a:solidFill>
                  <a:srgbClr val="000000"/>
                </a:solidFill>
              </a:rPr>
              <a:t>Immunologic response</a:t>
            </a:r>
          </a:p>
          <a:p>
            <a:pPr>
              <a:buFontTx/>
              <a:buChar char="-"/>
            </a:pPr>
            <a:r>
              <a:rPr lang="en-US" sz="2400" dirty="0">
                <a:solidFill>
                  <a:srgbClr val="000000"/>
                </a:solidFill>
              </a:rPr>
              <a:t>Non-immunologic (Overdose, side effect, drug-drug interaction, metabolism…</a:t>
            </a:r>
            <a:r>
              <a:rPr lang="en-US" sz="2400" dirty="0" err="1">
                <a:solidFill>
                  <a:srgbClr val="000000"/>
                </a:solidFill>
              </a:rPr>
              <a:t>etc</a:t>
            </a:r>
            <a:r>
              <a:rPr lang="en-US" sz="2400" dirty="0">
                <a:solidFill>
                  <a:srgbClr val="000000"/>
                </a:solidFill>
              </a:rPr>
              <a:t>)</a:t>
            </a:r>
          </a:p>
          <a:p>
            <a:pPr marL="0" indent="0">
              <a:buNone/>
            </a:pPr>
            <a:endParaRPr lang="en-US" sz="2400" dirty="0">
              <a:solidFill>
                <a:srgbClr val="000000"/>
              </a:solidFill>
            </a:endParaRPr>
          </a:p>
        </p:txBody>
      </p:sp>
    </p:spTree>
    <p:extLst>
      <p:ext uri="{BB962C8B-B14F-4D97-AF65-F5344CB8AC3E}">
        <p14:creationId xmlns:p14="http://schemas.microsoft.com/office/powerpoint/2010/main" val="3166429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DF5909-654B-924C-8BB7-325BAE4028C9}"/>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Vasculitis</a:t>
            </a:r>
          </a:p>
        </p:txBody>
      </p:sp>
      <p:sp>
        <p:nvSpPr>
          <p:cNvPr id="3" name="Content Placeholder 2">
            <a:extLst>
              <a:ext uri="{FF2B5EF4-FFF2-40B4-BE49-F238E27FC236}">
                <a16:creationId xmlns:a16="http://schemas.microsoft.com/office/drawing/2014/main" id="{B8BEB23A-0B6D-AB46-8FD8-275F2A3098C5}"/>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~10% of the cases are due to drugs.</a:t>
            </a:r>
          </a:p>
          <a:p>
            <a:r>
              <a:rPr lang="en-US" sz="2400">
                <a:solidFill>
                  <a:srgbClr val="000000"/>
                </a:solidFill>
              </a:rPr>
              <a:t>Clinically: Purpuric papules on the lower extremities.</a:t>
            </a:r>
          </a:p>
          <a:p>
            <a:r>
              <a:rPr lang="en-US" sz="2400">
                <a:solidFill>
                  <a:srgbClr val="000000"/>
                </a:solidFill>
              </a:rPr>
              <a:t>Systemic involvement is very unusual.</a:t>
            </a:r>
          </a:p>
          <a:p>
            <a:r>
              <a:rPr lang="en-US" sz="2400">
                <a:solidFill>
                  <a:srgbClr val="000000"/>
                </a:solidFill>
              </a:rPr>
              <a:t>Occurs 7-21 days after drug administration and less than 3 days following re-challenge.</a:t>
            </a:r>
          </a:p>
          <a:p>
            <a:r>
              <a:rPr lang="en-US" sz="2400">
                <a:solidFill>
                  <a:srgbClr val="000000"/>
                </a:solidFill>
              </a:rPr>
              <a:t>Most common drugs: Penicillins, NSAIDs, Sulfonamides and cephalosporins.</a:t>
            </a:r>
          </a:p>
        </p:txBody>
      </p:sp>
    </p:spTree>
    <p:extLst>
      <p:ext uri="{BB962C8B-B14F-4D97-AF65-F5344CB8AC3E}">
        <p14:creationId xmlns:p14="http://schemas.microsoft.com/office/powerpoint/2010/main" val="2735599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indoor, pink, apple&#10;&#10;Description automatically generated">
            <a:extLst>
              <a:ext uri="{FF2B5EF4-FFF2-40B4-BE49-F238E27FC236}">
                <a16:creationId xmlns:a16="http://schemas.microsoft.com/office/drawing/2014/main" id="{4CCDF63B-2834-F74E-ABBD-56B9D7636923}"/>
              </a:ext>
            </a:extLst>
          </p:cNvPr>
          <p:cNvPicPr>
            <a:picLocks noGrp="1" noChangeAspect="1"/>
          </p:cNvPicPr>
          <p:nvPr>
            <p:ph idx="1"/>
          </p:nvPr>
        </p:nvPicPr>
        <p:blipFill>
          <a:blip r:embed="rId2"/>
          <a:stretch>
            <a:fillRect/>
          </a:stretch>
        </p:blipFill>
        <p:spPr>
          <a:xfrm>
            <a:off x="3632200" y="-83296"/>
            <a:ext cx="4572000" cy="7024592"/>
          </a:xfrm>
          <a:solidFill>
            <a:schemeClr val="tx1"/>
          </a:solidFill>
        </p:spPr>
      </p:pic>
    </p:spTree>
    <p:extLst>
      <p:ext uri="{BB962C8B-B14F-4D97-AF65-F5344CB8AC3E}">
        <p14:creationId xmlns:p14="http://schemas.microsoft.com/office/powerpoint/2010/main" val="2947169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440D8C-D100-2643-9CB0-1D2E6C6F2B22}"/>
              </a:ext>
            </a:extLst>
          </p:cNvPr>
          <p:cNvSpPr>
            <a:spLocks noGrp="1"/>
          </p:cNvSpPr>
          <p:nvPr>
            <p:ph type="title"/>
          </p:nvPr>
        </p:nvSpPr>
        <p:spPr>
          <a:xfrm>
            <a:off x="640079" y="2023236"/>
            <a:ext cx="3659777" cy="2820908"/>
          </a:xfrm>
        </p:spPr>
        <p:txBody>
          <a:bodyPr>
            <a:normAutofit/>
          </a:bodyPr>
          <a:lstStyle/>
          <a:p>
            <a:pPr algn="ctr"/>
            <a:r>
              <a:rPr lang="en-US" sz="4000" b="1" dirty="0">
                <a:solidFill>
                  <a:srgbClr val="FFFFFF"/>
                </a:solidFill>
              </a:rPr>
              <a:t>Neutrophilic drug eruptions</a:t>
            </a:r>
          </a:p>
        </p:txBody>
      </p:sp>
      <p:graphicFrame>
        <p:nvGraphicFramePr>
          <p:cNvPr id="5" name="Content Placeholder 2">
            <a:extLst>
              <a:ext uri="{FF2B5EF4-FFF2-40B4-BE49-F238E27FC236}">
                <a16:creationId xmlns:a16="http://schemas.microsoft.com/office/drawing/2014/main" id="{0D555408-908E-482F-91DF-DD59E8AE9C84}"/>
              </a:ext>
            </a:extLst>
          </p:cNvPr>
          <p:cNvGraphicFramePr>
            <a:graphicFrameLocks noGrp="1"/>
          </p:cNvGraphicFramePr>
          <p:nvPr>
            <p:ph idx="1"/>
            <p:extLst>
              <p:ext uri="{D42A27DB-BD31-4B8C-83A1-F6EECF244321}">
                <p14:modId xmlns:p14="http://schemas.microsoft.com/office/powerpoint/2010/main" val="1223279820"/>
              </p:ext>
            </p:extLst>
          </p:nvPr>
        </p:nvGraphicFramePr>
        <p:xfrm>
          <a:off x="5759810" y="266218"/>
          <a:ext cx="6000068" cy="6273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522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25CF02-4855-294A-BF73-3AE6A99D2D7A}"/>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Acute generalized </a:t>
            </a:r>
            <a:r>
              <a:rPr lang="en-US" sz="3700" b="1" dirty="0" err="1">
                <a:solidFill>
                  <a:srgbClr val="FFFFFF"/>
                </a:solidFill>
              </a:rPr>
              <a:t>exanthematous</a:t>
            </a:r>
            <a:r>
              <a:rPr lang="en-US" sz="3700" b="1" dirty="0">
                <a:solidFill>
                  <a:srgbClr val="FFFFFF"/>
                </a:solidFill>
              </a:rPr>
              <a:t> pustulosis (AGEP)</a:t>
            </a:r>
          </a:p>
        </p:txBody>
      </p:sp>
      <p:sp>
        <p:nvSpPr>
          <p:cNvPr id="3" name="Content Placeholder 2">
            <a:extLst>
              <a:ext uri="{FF2B5EF4-FFF2-40B4-BE49-F238E27FC236}">
                <a16:creationId xmlns:a16="http://schemas.microsoft.com/office/drawing/2014/main" id="{7836921B-CEF8-5545-8D65-3AA2FA743D30}"/>
              </a:ext>
            </a:extLst>
          </p:cNvPr>
          <p:cNvSpPr>
            <a:spLocks noGrp="1"/>
          </p:cNvSpPr>
          <p:nvPr>
            <p:ph idx="1"/>
          </p:nvPr>
        </p:nvSpPr>
        <p:spPr>
          <a:xfrm>
            <a:off x="5752617" y="347241"/>
            <a:ext cx="6250329" cy="6412373"/>
          </a:xfrm>
        </p:spPr>
        <p:txBody>
          <a:bodyPr anchor="ctr">
            <a:normAutofit/>
          </a:bodyPr>
          <a:lstStyle/>
          <a:p>
            <a:pPr>
              <a:lnSpc>
                <a:spcPct val="150000"/>
              </a:lnSpc>
            </a:pPr>
            <a:r>
              <a:rPr lang="en-US" sz="1800" dirty="0">
                <a:solidFill>
                  <a:srgbClr val="000000"/>
                </a:solidFill>
              </a:rPr>
              <a:t>Acute febrile drug eruption.</a:t>
            </a:r>
          </a:p>
          <a:p>
            <a:pPr>
              <a:lnSpc>
                <a:spcPct val="110000"/>
              </a:lnSpc>
            </a:pPr>
            <a:r>
              <a:rPr lang="en-US" sz="1800" dirty="0">
                <a:solidFill>
                  <a:srgbClr val="000000"/>
                </a:solidFill>
              </a:rPr>
              <a:t>Numerous small, non-follicular, sterile pustules, arising within large areas of edematous erythema.</a:t>
            </a:r>
          </a:p>
          <a:p>
            <a:pPr>
              <a:lnSpc>
                <a:spcPct val="150000"/>
              </a:lnSpc>
            </a:pPr>
            <a:r>
              <a:rPr lang="en-US" sz="1800" dirty="0">
                <a:solidFill>
                  <a:srgbClr val="000000"/>
                </a:solidFill>
              </a:rPr>
              <a:t>More than 90% of cases are drug-induced.</a:t>
            </a:r>
          </a:p>
          <a:p>
            <a:pPr>
              <a:lnSpc>
                <a:spcPct val="150000"/>
              </a:lnSpc>
            </a:pPr>
            <a:r>
              <a:rPr lang="en-US" sz="1800" dirty="0">
                <a:solidFill>
                  <a:srgbClr val="000000"/>
                </a:solidFill>
              </a:rPr>
              <a:t>The onset is usually within 2 days of starting the medication.</a:t>
            </a:r>
          </a:p>
          <a:p>
            <a:pPr>
              <a:lnSpc>
                <a:spcPct val="100000"/>
              </a:lnSpc>
            </a:pPr>
            <a:r>
              <a:rPr lang="en-US" sz="1800" dirty="0">
                <a:solidFill>
                  <a:srgbClr val="000000"/>
                </a:solidFill>
              </a:rPr>
              <a:t>Lesions begin on the face or intertriginous zones (groin, axillae) and then disseminate within a few hours.</a:t>
            </a:r>
          </a:p>
          <a:p>
            <a:pPr>
              <a:lnSpc>
                <a:spcPct val="100000"/>
              </a:lnSpc>
            </a:pPr>
            <a:r>
              <a:rPr lang="en-US" sz="1800" dirty="0">
                <a:solidFill>
                  <a:srgbClr val="000000"/>
                </a:solidFill>
              </a:rPr>
              <a:t>The lesions last for 1 to 2 weeks and are followed by a superficial desquamation.</a:t>
            </a:r>
          </a:p>
          <a:p>
            <a:pPr>
              <a:lnSpc>
                <a:spcPct val="150000"/>
              </a:lnSpc>
            </a:pPr>
            <a:r>
              <a:rPr lang="en-US" sz="1800" dirty="0" err="1">
                <a:solidFill>
                  <a:srgbClr val="000000"/>
                </a:solidFill>
              </a:rPr>
              <a:t>DDx</a:t>
            </a:r>
            <a:r>
              <a:rPr lang="en-US" sz="1800" dirty="0">
                <a:solidFill>
                  <a:srgbClr val="000000"/>
                </a:solidFill>
              </a:rPr>
              <a:t>: Acute pustular psoriasis</a:t>
            </a:r>
          </a:p>
          <a:p>
            <a:pPr>
              <a:lnSpc>
                <a:spcPct val="150000"/>
              </a:lnSpc>
            </a:pPr>
            <a:r>
              <a:rPr lang="en-US" sz="1800" dirty="0">
                <a:solidFill>
                  <a:srgbClr val="000000"/>
                </a:solidFill>
              </a:rPr>
              <a:t>Drugs: </a:t>
            </a:r>
            <a:r>
              <a:rPr lang="en-US" sz="1800" u="sng" dirty="0">
                <a:solidFill>
                  <a:srgbClr val="000000"/>
                </a:solidFill>
              </a:rPr>
              <a:t>Antibiotics</a:t>
            </a:r>
            <a:r>
              <a:rPr lang="en-US" sz="1800" dirty="0">
                <a:solidFill>
                  <a:srgbClr val="000000"/>
                </a:solidFill>
              </a:rPr>
              <a:t> (Beta-lactam and macrolides), </a:t>
            </a:r>
            <a:r>
              <a:rPr lang="en-US" sz="1800" u="sng" dirty="0">
                <a:solidFill>
                  <a:srgbClr val="000000"/>
                </a:solidFill>
              </a:rPr>
              <a:t>CCB</a:t>
            </a:r>
            <a:r>
              <a:rPr lang="en-US" sz="1800" dirty="0">
                <a:solidFill>
                  <a:srgbClr val="000000"/>
                </a:solidFill>
              </a:rPr>
              <a:t> and </a:t>
            </a:r>
            <a:r>
              <a:rPr lang="en-US" sz="1800" u="sng" dirty="0">
                <a:solidFill>
                  <a:srgbClr val="000000"/>
                </a:solidFill>
              </a:rPr>
              <a:t>Antimalarials</a:t>
            </a:r>
            <a:r>
              <a:rPr lang="en-US" sz="1800" dirty="0">
                <a:solidFill>
                  <a:srgbClr val="000000"/>
                </a:solidFill>
              </a:rPr>
              <a:t>.</a:t>
            </a:r>
          </a:p>
        </p:txBody>
      </p:sp>
    </p:spTree>
    <p:extLst>
      <p:ext uri="{BB962C8B-B14F-4D97-AF65-F5344CB8AC3E}">
        <p14:creationId xmlns:p14="http://schemas.microsoft.com/office/powerpoint/2010/main" val="21302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ns face&#10;&#10;Description automatically generated">
            <a:extLst>
              <a:ext uri="{FF2B5EF4-FFF2-40B4-BE49-F238E27FC236}">
                <a16:creationId xmlns:a16="http://schemas.microsoft.com/office/drawing/2014/main" id="{98263325-CFE5-5D48-AD75-A3838DF6BDA0}"/>
              </a:ext>
            </a:extLst>
          </p:cNvPr>
          <p:cNvPicPr>
            <a:picLocks noChangeAspect="1"/>
          </p:cNvPicPr>
          <p:nvPr/>
        </p:nvPicPr>
        <p:blipFill>
          <a:blip r:embed="rId3"/>
          <a:stretch>
            <a:fillRect/>
          </a:stretch>
        </p:blipFill>
        <p:spPr>
          <a:xfrm>
            <a:off x="0" y="0"/>
            <a:ext cx="6400800" cy="6858000"/>
          </a:xfrm>
          <a:prstGeom prst="rect">
            <a:avLst/>
          </a:prstGeom>
        </p:spPr>
      </p:pic>
      <p:pic>
        <p:nvPicPr>
          <p:cNvPr id="13" name="Picture 12" descr="A close up of a tattoo&#10;&#10;Description automatically generated">
            <a:extLst>
              <a:ext uri="{FF2B5EF4-FFF2-40B4-BE49-F238E27FC236}">
                <a16:creationId xmlns:a16="http://schemas.microsoft.com/office/drawing/2014/main" id="{D16F17A9-6AAE-3540-816E-67C3BA2C1A15}"/>
              </a:ext>
            </a:extLst>
          </p:cNvPr>
          <p:cNvPicPr>
            <a:picLocks noChangeAspect="1"/>
          </p:cNvPicPr>
          <p:nvPr/>
        </p:nvPicPr>
        <p:blipFill>
          <a:blip r:embed="rId4"/>
          <a:stretch>
            <a:fillRect/>
          </a:stretch>
        </p:blipFill>
        <p:spPr>
          <a:xfrm>
            <a:off x="6400800" y="0"/>
            <a:ext cx="5791200" cy="6858000"/>
          </a:xfrm>
          <a:prstGeom prst="rect">
            <a:avLst/>
          </a:prstGeom>
        </p:spPr>
      </p:pic>
    </p:spTree>
    <p:extLst>
      <p:ext uri="{BB962C8B-B14F-4D97-AF65-F5344CB8AC3E}">
        <p14:creationId xmlns:p14="http://schemas.microsoft.com/office/powerpoint/2010/main" val="2034600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C47B68-BC08-8442-B3BE-22F3056BE653}"/>
              </a:ext>
            </a:extLst>
          </p:cNvPr>
          <p:cNvSpPr>
            <a:spLocks noGrp="1"/>
          </p:cNvSpPr>
          <p:nvPr>
            <p:ph type="title"/>
          </p:nvPr>
        </p:nvSpPr>
        <p:spPr>
          <a:xfrm>
            <a:off x="408725" y="2163809"/>
            <a:ext cx="3669161" cy="2760098"/>
          </a:xfrm>
        </p:spPr>
        <p:txBody>
          <a:bodyPr>
            <a:normAutofit/>
          </a:bodyPr>
          <a:lstStyle/>
          <a:p>
            <a:pPr algn="ctr"/>
            <a:r>
              <a:rPr lang="en-US" sz="3700" b="1" dirty="0">
                <a:solidFill>
                  <a:srgbClr val="FFFFFF"/>
                </a:solidFill>
              </a:rPr>
              <a:t>Sweet’s syndrome (Acute febrile neutrophilic dermatosis)</a:t>
            </a:r>
            <a:br>
              <a:rPr lang="en-US" sz="3700" b="1" dirty="0">
                <a:solidFill>
                  <a:srgbClr val="FFFFFF"/>
                </a:solidFill>
              </a:rPr>
            </a:br>
            <a:endParaRPr lang="en-US" sz="3700" b="1" dirty="0">
              <a:solidFill>
                <a:srgbClr val="FFFFFF"/>
              </a:solidFill>
            </a:endParaRPr>
          </a:p>
        </p:txBody>
      </p:sp>
      <p:sp>
        <p:nvSpPr>
          <p:cNvPr id="3" name="Content Placeholder 2">
            <a:extLst>
              <a:ext uri="{FF2B5EF4-FFF2-40B4-BE49-F238E27FC236}">
                <a16:creationId xmlns:a16="http://schemas.microsoft.com/office/drawing/2014/main" id="{00AED354-E8F7-1A4B-BB5C-C06EC85BB2E1}"/>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This syndrome is characterized by fever, peripheral blood neutrophilia, and painful erythematous plaques that favor the face and upper extremities.</a:t>
            </a:r>
          </a:p>
          <a:p>
            <a:endParaRPr lang="en-US" sz="2400" dirty="0">
              <a:solidFill>
                <a:srgbClr val="000000"/>
              </a:solidFill>
            </a:endParaRPr>
          </a:p>
          <a:p>
            <a:endParaRPr lang="en-US" sz="2400" dirty="0">
              <a:solidFill>
                <a:srgbClr val="000000"/>
              </a:solidFill>
            </a:endParaRPr>
          </a:p>
          <a:p>
            <a:r>
              <a:rPr lang="en-US" sz="2400" dirty="0">
                <a:solidFill>
                  <a:srgbClr val="000000"/>
                </a:solidFill>
              </a:rPr>
              <a:t>Drugs represent &lt;5% of all cases and starts about a week after the onset of drug administration.</a:t>
            </a:r>
          </a:p>
        </p:txBody>
      </p:sp>
    </p:spTree>
    <p:extLst>
      <p:ext uri="{BB962C8B-B14F-4D97-AF65-F5344CB8AC3E}">
        <p14:creationId xmlns:p14="http://schemas.microsoft.com/office/powerpoint/2010/main" val="2517428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0E611C-0D16-DB46-8234-4BDF089582B8}"/>
              </a:ext>
            </a:extLst>
          </p:cNvPr>
          <p:cNvSpPr>
            <a:spLocks noGrp="1"/>
          </p:cNvSpPr>
          <p:nvPr>
            <p:ph type="title"/>
          </p:nvPr>
        </p:nvSpPr>
        <p:spPr>
          <a:xfrm>
            <a:off x="640079" y="2053641"/>
            <a:ext cx="3669161" cy="2760098"/>
          </a:xfrm>
        </p:spPr>
        <p:txBody>
          <a:bodyPr>
            <a:normAutofit/>
          </a:bodyPr>
          <a:lstStyle/>
          <a:p>
            <a:pPr algn="ctr"/>
            <a:r>
              <a:rPr lang="en-US" sz="3700" b="1" dirty="0">
                <a:solidFill>
                  <a:srgbClr val="FFFFFF"/>
                </a:solidFill>
              </a:rPr>
              <a:t>Drug reaction with eosinophilia and systemic symptoms (DRESS) </a:t>
            </a:r>
          </a:p>
        </p:txBody>
      </p:sp>
      <p:sp>
        <p:nvSpPr>
          <p:cNvPr id="3" name="Content Placeholder 2">
            <a:extLst>
              <a:ext uri="{FF2B5EF4-FFF2-40B4-BE49-F238E27FC236}">
                <a16:creationId xmlns:a16="http://schemas.microsoft.com/office/drawing/2014/main" id="{C518E941-15A9-A540-9C1A-660296BBA107}"/>
              </a:ext>
            </a:extLst>
          </p:cNvPr>
          <p:cNvSpPr>
            <a:spLocks noGrp="1"/>
          </p:cNvSpPr>
          <p:nvPr>
            <p:ph idx="1"/>
          </p:nvPr>
        </p:nvSpPr>
        <p:spPr>
          <a:xfrm>
            <a:off x="5787343" y="396607"/>
            <a:ext cx="6192454" cy="6290631"/>
          </a:xfrm>
        </p:spPr>
        <p:txBody>
          <a:bodyPr anchor="ctr">
            <a:normAutofit/>
          </a:bodyPr>
          <a:lstStyle/>
          <a:p>
            <a:r>
              <a:rPr lang="en-US" sz="2000" dirty="0">
                <a:solidFill>
                  <a:srgbClr val="000000"/>
                </a:solidFill>
              </a:rPr>
              <a:t>AKA Drug-induced hypersensitivity syndrome (DIHS)</a:t>
            </a:r>
          </a:p>
          <a:p>
            <a:r>
              <a:rPr lang="en-US" sz="2000" dirty="0">
                <a:solidFill>
                  <a:srgbClr val="000000"/>
                </a:solidFill>
              </a:rPr>
              <a:t>Due to alteration in the metabolism of drugs + immune mechanisms.</a:t>
            </a:r>
          </a:p>
          <a:p>
            <a:r>
              <a:rPr lang="en-US" sz="2000" dirty="0">
                <a:solidFill>
                  <a:srgbClr val="000000"/>
                </a:solidFill>
              </a:rPr>
              <a:t>Possible role for viruses HHV-6 and HHV-7?</a:t>
            </a:r>
          </a:p>
          <a:p>
            <a:r>
              <a:rPr lang="en-US" sz="2000" dirty="0">
                <a:solidFill>
                  <a:srgbClr val="000000"/>
                </a:solidFill>
              </a:rPr>
              <a:t>Drugs: </a:t>
            </a:r>
            <a:r>
              <a:rPr lang="en-US" sz="2000" u="sng" dirty="0">
                <a:solidFill>
                  <a:srgbClr val="000000"/>
                </a:solidFill>
              </a:rPr>
              <a:t>Anticonvulsants</a:t>
            </a:r>
            <a:r>
              <a:rPr lang="en-US" sz="2000" dirty="0">
                <a:solidFill>
                  <a:srgbClr val="000000"/>
                </a:solidFill>
              </a:rPr>
              <a:t> (phenobarbital, Carbamazepine and phenytoin) and </a:t>
            </a:r>
            <a:r>
              <a:rPr lang="en-US" sz="2000" u="sng" dirty="0">
                <a:solidFill>
                  <a:srgbClr val="000000"/>
                </a:solidFill>
              </a:rPr>
              <a:t>sulfonamides</a:t>
            </a:r>
            <a:r>
              <a:rPr lang="en-US" sz="2000" dirty="0">
                <a:solidFill>
                  <a:srgbClr val="000000"/>
                </a:solidFill>
              </a:rPr>
              <a:t>.</a:t>
            </a:r>
          </a:p>
          <a:p>
            <a:pPr marL="0" indent="0">
              <a:buNone/>
            </a:pPr>
            <a:endParaRPr lang="en-US" sz="2000" dirty="0">
              <a:solidFill>
                <a:srgbClr val="000000"/>
              </a:solidFill>
            </a:endParaRPr>
          </a:p>
          <a:p>
            <a:r>
              <a:rPr lang="en-US" sz="2000" b="1" u="sng" dirty="0">
                <a:solidFill>
                  <a:srgbClr val="000000"/>
                </a:solidFill>
              </a:rPr>
              <a:t>Clinically: </a:t>
            </a:r>
          </a:p>
          <a:p>
            <a:pPr>
              <a:buFontTx/>
              <a:buChar char="-"/>
            </a:pPr>
            <a:r>
              <a:rPr lang="en-US" sz="2000" dirty="0">
                <a:solidFill>
                  <a:srgbClr val="000000"/>
                </a:solidFill>
              </a:rPr>
              <a:t>Starts </a:t>
            </a:r>
            <a:r>
              <a:rPr lang="en-US" sz="2000" u="sng" dirty="0">
                <a:solidFill>
                  <a:srgbClr val="000000"/>
                </a:solidFill>
              </a:rPr>
              <a:t>2-6 weeks </a:t>
            </a:r>
            <a:r>
              <a:rPr lang="en-US" sz="2000" dirty="0">
                <a:solidFill>
                  <a:srgbClr val="000000"/>
                </a:solidFill>
              </a:rPr>
              <a:t>after drug initiation.</a:t>
            </a:r>
          </a:p>
          <a:p>
            <a:pPr>
              <a:buFontTx/>
              <a:buChar char="-"/>
            </a:pPr>
            <a:r>
              <a:rPr lang="en-US" sz="2000" dirty="0">
                <a:solidFill>
                  <a:srgbClr val="000000"/>
                </a:solidFill>
              </a:rPr>
              <a:t>Fever (85%) and a cutaneous eruption (75%) are the most common symptoms.</a:t>
            </a:r>
          </a:p>
          <a:p>
            <a:pPr>
              <a:buFontTx/>
              <a:buChar char="-"/>
            </a:pPr>
            <a:r>
              <a:rPr lang="en-US" sz="2000" dirty="0">
                <a:solidFill>
                  <a:srgbClr val="000000"/>
                </a:solidFill>
              </a:rPr>
              <a:t>Begins as a morbilliform eruption, which later becomes edematous, with follicular accentuation.</a:t>
            </a:r>
          </a:p>
          <a:p>
            <a:pPr>
              <a:buFontTx/>
              <a:buChar char="-"/>
            </a:pPr>
            <a:r>
              <a:rPr lang="en-US" sz="2000" dirty="0">
                <a:solidFill>
                  <a:srgbClr val="000000"/>
                </a:solidFill>
              </a:rPr>
              <a:t>The face, upper trunk and extremities are the initial sites of involvement.</a:t>
            </a:r>
          </a:p>
          <a:p>
            <a:pPr>
              <a:buFontTx/>
              <a:buChar char="-"/>
            </a:pPr>
            <a:r>
              <a:rPr lang="en-US" sz="2000" u="sng" dirty="0">
                <a:solidFill>
                  <a:srgbClr val="000000"/>
                </a:solidFill>
              </a:rPr>
              <a:t>Edema of the face </a:t>
            </a:r>
            <a:r>
              <a:rPr lang="en-US" sz="2000" dirty="0">
                <a:solidFill>
                  <a:srgbClr val="000000"/>
                </a:solidFill>
              </a:rPr>
              <a:t>is a hallmark of DRESS.</a:t>
            </a:r>
          </a:p>
          <a:p>
            <a:pPr marL="0" indent="0">
              <a:buNone/>
            </a:pPr>
            <a:endParaRPr lang="en-US" sz="1700" dirty="0">
              <a:solidFill>
                <a:srgbClr val="000000"/>
              </a:solidFill>
            </a:endParaRPr>
          </a:p>
        </p:txBody>
      </p:sp>
    </p:spTree>
    <p:extLst>
      <p:ext uri="{BB962C8B-B14F-4D97-AF65-F5344CB8AC3E}">
        <p14:creationId xmlns:p14="http://schemas.microsoft.com/office/powerpoint/2010/main" val="2291628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3E26D0-2B2E-9745-BCC1-971014FDFF71}"/>
              </a:ext>
            </a:extLst>
          </p:cNvPr>
          <p:cNvSpPr>
            <a:spLocks noGrp="1"/>
          </p:cNvSpPr>
          <p:nvPr>
            <p:ph type="title"/>
          </p:nvPr>
        </p:nvSpPr>
        <p:spPr>
          <a:xfrm>
            <a:off x="350712" y="2048951"/>
            <a:ext cx="3669161" cy="2760098"/>
          </a:xfrm>
        </p:spPr>
        <p:txBody>
          <a:bodyPr>
            <a:normAutofit/>
          </a:bodyPr>
          <a:lstStyle/>
          <a:p>
            <a:pPr algn="ctr"/>
            <a:r>
              <a:rPr lang="en-US" b="1" dirty="0">
                <a:solidFill>
                  <a:srgbClr val="FFFFFF"/>
                </a:solidFill>
              </a:rPr>
              <a:t>DRESS</a:t>
            </a:r>
          </a:p>
        </p:txBody>
      </p:sp>
      <p:sp>
        <p:nvSpPr>
          <p:cNvPr id="3" name="Content Placeholder 2">
            <a:extLst>
              <a:ext uri="{FF2B5EF4-FFF2-40B4-BE49-F238E27FC236}">
                <a16:creationId xmlns:a16="http://schemas.microsoft.com/office/drawing/2014/main" id="{A5A8775D-EB14-4A43-8899-AE028366F1F6}"/>
              </a:ext>
            </a:extLst>
          </p:cNvPr>
          <p:cNvSpPr>
            <a:spLocks noGrp="1"/>
          </p:cNvSpPr>
          <p:nvPr>
            <p:ph idx="1"/>
          </p:nvPr>
        </p:nvSpPr>
        <p:spPr>
          <a:xfrm>
            <a:off x="6096000" y="393540"/>
            <a:ext cx="5652304" cy="6285052"/>
          </a:xfrm>
        </p:spPr>
        <p:txBody>
          <a:bodyPr anchor="ctr">
            <a:normAutofit/>
          </a:bodyPr>
          <a:lstStyle/>
          <a:p>
            <a:r>
              <a:rPr lang="en-US" sz="2000" dirty="0">
                <a:solidFill>
                  <a:srgbClr val="000000"/>
                </a:solidFill>
              </a:rPr>
              <a:t>Lymph nodes are often enlarged.</a:t>
            </a:r>
          </a:p>
          <a:p>
            <a:r>
              <a:rPr lang="en-US" sz="2000" u="sng" dirty="0">
                <a:solidFill>
                  <a:srgbClr val="000000"/>
                </a:solidFill>
              </a:rPr>
              <a:t>The most common and most severe site of visceral involvement is the liver</a:t>
            </a:r>
            <a:r>
              <a:rPr lang="en-US" sz="2000" dirty="0">
                <a:solidFill>
                  <a:srgbClr val="000000"/>
                </a:solidFill>
              </a:rPr>
              <a:t> (majority of deaths associated with this syndrome.</a:t>
            </a:r>
          </a:p>
          <a:p>
            <a:r>
              <a:rPr lang="en-US" sz="2000" dirty="0">
                <a:solidFill>
                  <a:srgbClr val="000000"/>
                </a:solidFill>
              </a:rPr>
              <a:t>Other organs involved: Heart, lungs, kidneys and thyroid.</a:t>
            </a:r>
          </a:p>
          <a:p>
            <a:r>
              <a:rPr lang="en-US" sz="2000" u="sng" dirty="0">
                <a:solidFill>
                  <a:srgbClr val="000000"/>
                </a:solidFill>
              </a:rPr>
              <a:t>Prominent eosinophilia </a:t>
            </a:r>
            <a:r>
              <a:rPr lang="en-US" sz="2000" dirty="0">
                <a:solidFill>
                  <a:srgbClr val="000000"/>
                </a:solidFill>
              </a:rPr>
              <a:t>is a very characteristic feature.</a:t>
            </a:r>
          </a:p>
          <a:p>
            <a:pPr marL="0" indent="0">
              <a:buNone/>
            </a:pPr>
            <a:endParaRPr lang="en-US" sz="2000" dirty="0">
              <a:solidFill>
                <a:srgbClr val="000000"/>
              </a:solidFill>
            </a:endParaRPr>
          </a:p>
          <a:p>
            <a:r>
              <a:rPr lang="en-US" sz="2000" b="1" u="sng" dirty="0">
                <a:solidFill>
                  <a:srgbClr val="000000"/>
                </a:solidFill>
              </a:rPr>
              <a:t>Treatment:</a:t>
            </a:r>
          </a:p>
          <a:p>
            <a:pPr>
              <a:buFontTx/>
              <a:buChar char="-"/>
            </a:pPr>
            <a:r>
              <a:rPr lang="en-US" sz="2000" dirty="0">
                <a:solidFill>
                  <a:srgbClr val="000000"/>
                </a:solidFill>
              </a:rPr>
              <a:t>Early withdrawal the offending drug. (may not be sufficient for obtaining a full recovery)</a:t>
            </a:r>
          </a:p>
          <a:p>
            <a:pPr>
              <a:buFontTx/>
              <a:buChar char="-"/>
            </a:pPr>
            <a:r>
              <a:rPr lang="en-US" sz="2000" dirty="0">
                <a:solidFill>
                  <a:srgbClr val="000000"/>
                </a:solidFill>
              </a:rPr>
              <a:t>Topical steroids for mild cases.</a:t>
            </a:r>
          </a:p>
          <a:p>
            <a:pPr>
              <a:buFontTx/>
              <a:buChar char="-"/>
            </a:pPr>
            <a:r>
              <a:rPr lang="en-US" sz="2000" dirty="0">
                <a:solidFill>
                  <a:srgbClr val="000000"/>
                </a:solidFill>
              </a:rPr>
              <a:t>Systemic steroids for life-threatening heart and lung involvement.</a:t>
            </a:r>
          </a:p>
          <a:p>
            <a:pPr>
              <a:buFontTx/>
              <a:buChar char="-"/>
            </a:pPr>
            <a:endParaRPr lang="en-US" sz="2000" dirty="0">
              <a:solidFill>
                <a:srgbClr val="000000"/>
              </a:solidFill>
            </a:endParaRPr>
          </a:p>
          <a:p>
            <a:pPr>
              <a:buFontTx/>
              <a:buChar char="-"/>
            </a:pPr>
            <a:endParaRPr lang="en-US" sz="2000" dirty="0">
              <a:solidFill>
                <a:srgbClr val="000000"/>
              </a:solidFill>
            </a:endParaRPr>
          </a:p>
        </p:txBody>
      </p:sp>
    </p:spTree>
    <p:extLst>
      <p:ext uri="{BB962C8B-B14F-4D97-AF65-F5344CB8AC3E}">
        <p14:creationId xmlns:p14="http://schemas.microsoft.com/office/powerpoint/2010/main" val="839931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person making a face for the camera&#10;&#10;Description automatically generated">
            <a:extLst>
              <a:ext uri="{FF2B5EF4-FFF2-40B4-BE49-F238E27FC236}">
                <a16:creationId xmlns:a16="http://schemas.microsoft.com/office/drawing/2014/main" id="{BE42B4EF-1FE5-D44B-BC81-5665AF6ABC43}"/>
              </a:ext>
            </a:extLst>
          </p:cNvPr>
          <p:cNvPicPr>
            <a:picLocks noChangeAspect="1"/>
          </p:cNvPicPr>
          <p:nvPr/>
        </p:nvPicPr>
        <p:blipFill>
          <a:blip r:embed="rId3"/>
          <a:stretch>
            <a:fillRect/>
          </a:stretch>
        </p:blipFill>
        <p:spPr>
          <a:xfrm>
            <a:off x="3798943" y="0"/>
            <a:ext cx="4594114" cy="6858000"/>
          </a:xfrm>
          <a:prstGeom prst="rect">
            <a:avLst/>
          </a:prstGeom>
        </p:spPr>
      </p:pic>
    </p:spTree>
    <p:extLst>
      <p:ext uri="{BB962C8B-B14F-4D97-AF65-F5344CB8AC3E}">
        <p14:creationId xmlns:p14="http://schemas.microsoft.com/office/powerpoint/2010/main" val="2969088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F2809-4106-484E-92D1-8E75037D04AC}"/>
              </a:ext>
            </a:extLst>
          </p:cNvPr>
          <p:cNvSpPr>
            <a:spLocks noGrp="1"/>
          </p:cNvSpPr>
          <p:nvPr>
            <p:ph type="title"/>
          </p:nvPr>
        </p:nvSpPr>
        <p:spPr>
          <a:xfrm>
            <a:off x="838200" y="963877"/>
            <a:ext cx="3494362" cy="4930246"/>
          </a:xfrm>
        </p:spPr>
        <p:txBody>
          <a:bodyPr>
            <a:normAutofit/>
          </a:bodyPr>
          <a:lstStyle/>
          <a:p>
            <a:pPr algn="ctr"/>
            <a:r>
              <a:rPr lang="en-US" b="1" dirty="0">
                <a:solidFill>
                  <a:schemeClr val="accent1"/>
                </a:solidFill>
              </a:rPr>
              <a:t>Bullous Eruptions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187FB0-7B13-E54F-B9D1-9E22ACC8A035}"/>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Fixed drug eruption</a:t>
            </a:r>
          </a:p>
          <a:p>
            <a:r>
              <a:rPr lang="en-US" sz="2400" dirty="0"/>
              <a:t>Linear IgA bullous dermatosis</a:t>
            </a:r>
          </a:p>
          <a:p>
            <a:r>
              <a:rPr lang="en-US" sz="2400" dirty="0"/>
              <a:t>Drug-induced bullous pemphigoid</a:t>
            </a:r>
          </a:p>
          <a:p>
            <a:r>
              <a:rPr lang="en-US" sz="2400" dirty="0"/>
              <a:t>Drug-induced pemphigus</a:t>
            </a:r>
          </a:p>
          <a:p>
            <a:r>
              <a:rPr lang="en-US" sz="2400" dirty="0"/>
              <a:t>Steven-Johnson syndrome and TEN</a:t>
            </a:r>
          </a:p>
        </p:txBody>
      </p:sp>
    </p:spTree>
    <p:extLst>
      <p:ext uri="{BB962C8B-B14F-4D97-AF65-F5344CB8AC3E}">
        <p14:creationId xmlns:p14="http://schemas.microsoft.com/office/powerpoint/2010/main" val="3047875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D5FA7-5BA1-8940-933C-E8923EA47961}"/>
              </a:ext>
            </a:extLst>
          </p:cNvPr>
          <p:cNvSpPr>
            <a:spLocks noGrp="1"/>
          </p:cNvSpPr>
          <p:nvPr>
            <p:ph type="title"/>
          </p:nvPr>
        </p:nvSpPr>
        <p:spPr>
          <a:xfrm>
            <a:off x="838200" y="631825"/>
            <a:ext cx="10515600" cy="1325563"/>
          </a:xfrm>
        </p:spPr>
        <p:txBody>
          <a:bodyPr>
            <a:normAutofit/>
          </a:bodyPr>
          <a:lstStyle/>
          <a:p>
            <a:pPr algn="ctr"/>
            <a:r>
              <a:rPr lang="en-US" b="1" dirty="0"/>
              <a:t>Diagnostic approach for drug eruptions</a:t>
            </a:r>
          </a:p>
        </p:txBody>
      </p:sp>
      <p:sp>
        <p:nvSpPr>
          <p:cNvPr id="3" name="Content Placeholder 2">
            <a:extLst>
              <a:ext uri="{FF2B5EF4-FFF2-40B4-BE49-F238E27FC236}">
                <a16:creationId xmlns:a16="http://schemas.microsoft.com/office/drawing/2014/main" id="{A2137B9D-D8BD-BF4A-BC98-A244FC55DA3A}"/>
              </a:ext>
            </a:extLst>
          </p:cNvPr>
          <p:cNvSpPr>
            <a:spLocks noGrp="1"/>
          </p:cNvSpPr>
          <p:nvPr>
            <p:ph idx="1"/>
          </p:nvPr>
        </p:nvSpPr>
        <p:spPr>
          <a:xfrm>
            <a:off x="838200" y="2057399"/>
            <a:ext cx="10515600" cy="4168775"/>
          </a:xfrm>
        </p:spPr>
        <p:txBody>
          <a:bodyPr>
            <a:normAutofit/>
          </a:bodyPr>
          <a:lstStyle/>
          <a:p>
            <a:r>
              <a:rPr lang="en-US" sz="2200" b="1" dirty="0"/>
              <a:t>Clinical characteristics</a:t>
            </a:r>
          </a:p>
          <a:p>
            <a:pPr>
              <a:buFontTx/>
              <a:buChar char="-"/>
            </a:pPr>
            <a:r>
              <a:rPr lang="en-US" sz="2200" dirty="0"/>
              <a:t>Type of primary lesion</a:t>
            </a:r>
          </a:p>
          <a:p>
            <a:pPr>
              <a:buFontTx/>
              <a:buChar char="-"/>
            </a:pPr>
            <a:r>
              <a:rPr lang="en-US" sz="2200" dirty="0"/>
              <a:t>Distribution and number of lesions</a:t>
            </a:r>
          </a:p>
          <a:p>
            <a:pPr>
              <a:buFontTx/>
              <a:buChar char="-"/>
            </a:pPr>
            <a:r>
              <a:rPr lang="en-US" sz="2200" dirty="0"/>
              <a:t>Mucous membrane involvement, facial edema</a:t>
            </a:r>
          </a:p>
          <a:p>
            <a:pPr>
              <a:buFontTx/>
              <a:buChar char="-"/>
            </a:pPr>
            <a:r>
              <a:rPr lang="en-US" sz="2200" dirty="0"/>
              <a:t>Associated signs and symptoms.</a:t>
            </a:r>
          </a:p>
          <a:p>
            <a:r>
              <a:rPr lang="en-US" sz="2200" b="1" dirty="0"/>
              <a:t>Chronological factors</a:t>
            </a:r>
          </a:p>
          <a:p>
            <a:pPr>
              <a:buFontTx/>
              <a:buChar char="-"/>
            </a:pPr>
            <a:r>
              <a:rPr lang="en-US" sz="2200" dirty="0"/>
              <a:t>Document all drugs to which the patient has been exposed</a:t>
            </a:r>
          </a:p>
          <a:p>
            <a:pPr>
              <a:buFontTx/>
              <a:buChar char="-"/>
            </a:pPr>
            <a:r>
              <a:rPr lang="en-US" sz="2200" dirty="0"/>
              <a:t>Date of eruption, time interval..</a:t>
            </a:r>
          </a:p>
          <a:p>
            <a:r>
              <a:rPr lang="en-US" sz="2200" b="1" dirty="0"/>
              <a:t>Literature search</a:t>
            </a:r>
          </a:p>
        </p:txBody>
      </p:sp>
    </p:spTree>
    <p:extLst>
      <p:ext uri="{BB962C8B-B14F-4D97-AF65-F5344CB8AC3E}">
        <p14:creationId xmlns:p14="http://schemas.microsoft.com/office/powerpoint/2010/main" val="697803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FB9E82-5033-704A-8415-CBAB28AAE65C}"/>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Fixed drug eruption</a:t>
            </a:r>
          </a:p>
        </p:txBody>
      </p:sp>
      <p:sp>
        <p:nvSpPr>
          <p:cNvPr id="3" name="Content Placeholder 2">
            <a:extLst>
              <a:ext uri="{FF2B5EF4-FFF2-40B4-BE49-F238E27FC236}">
                <a16:creationId xmlns:a16="http://schemas.microsoft.com/office/drawing/2014/main" id="{139174F3-A2E6-914D-9547-3F8095338346}"/>
              </a:ext>
            </a:extLst>
          </p:cNvPr>
          <p:cNvSpPr>
            <a:spLocks noGrp="1"/>
          </p:cNvSpPr>
          <p:nvPr>
            <p:ph idx="1"/>
          </p:nvPr>
        </p:nvSpPr>
        <p:spPr>
          <a:xfrm>
            <a:off x="5717894" y="216131"/>
            <a:ext cx="6331352" cy="6641869"/>
          </a:xfrm>
        </p:spPr>
        <p:txBody>
          <a:bodyPr anchor="ctr">
            <a:normAutofit/>
          </a:bodyPr>
          <a:lstStyle/>
          <a:p>
            <a:pPr>
              <a:lnSpc>
                <a:spcPct val="120000"/>
              </a:lnSpc>
            </a:pPr>
            <a:r>
              <a:rPr lang="en-US" sz="1800" dirty="0">
                <a:solidFill>
                  <a:srgbClr val="000000"/>
                </a:solidFill>
              </a:rPr>
              <a:t>Lesions develop </a:t>
            </a:r>
            <a:r>
              <a:rPr lang="en-US" sz="1800" u="sng" dirty="0">
                <a:solidFill>
                  <a:srgbClr val="000000"/>
                </a:solidFill>
              </a:rPr>
              <a:t>1-2 weeks after </a:t>
            </a:r>
            <a:r>
              <a:rPr lang="en-US" sz="1800" dirty="0">
                <a:solidFill>
                  <a:srgbClr val="000000"/>
                </a:solidFill>
              </a:rPr>
              <a:t>a first exposure and within </a:t>
            </a:r>
            <a:r>
              <a:rPr lang="en-US" sz="1800" u="sng" dirty="0">
                <a:solidFill>
                  <a:srgbClr val="000000"/>
                </a:solidFill>
              </a:rPr>
              <a:t>24 hours within subsequent exposures</a:t>
            </a:r>
            <a:r>
              <a:rPr lang="en-US" sz="1800" dirty="0">
                <a:solidFill>
                  <a:srgbClr val="000000"/>
                </a:solidFill>
              </a:rPr>
              <a:t>.</a:t>
            </a:r>
          </a:p>
          <a:p>
            <a:pPr>
              <a:lnSpc>
                <a:spcPct val="120000"/>
              </a:lnSpc>
            </a:pPr>
            <a:r>
              <a:rPr lang="en-US" sz="1800" dirty="0">
                <a:solidFill>
                  <a:srgbClr val="000000"/>
                </a:solidFill>
              </a:rPr>
              <a:t>One or a few round, sharply demarcated, erythematous and edematous plaques are seen.</a:t>
            </a:r>
          </a:p>
          <a:p>
            <a:pPr>
              <a:lnSpc>
                <a:spcPct val="110000"/>
              </a:lnSpc>
            </a:pPr>
            <a:r>
              <a:rPr lang="en-US" sz="1800" dirty="0">
                <a:solidFill>
                  <a:srgbClr val="000000"/>
                </a:solidFill>
              </a:rPr>
              <a:t>Sometimes a dusky, violaceous hue and a central blister may be seen</a:t>
            </a:r>
          </a:p>
          <a:p>
            <a:pPr>
              <a:lnSpc>
                <a:spcPct val="150000"/>
              </a:lnSpc>
            </a:pPr>
            <a:r>
              <a:rPr lang="en-US" sz="1800" dirty="0">
                <a:solidFill>
                  <a:srgbClr val="000000"/>
                </a:solidFill>
              </a:rPr>
              <a:t>Favors the </a:t>
            </a:r>
            <a:r>
              <a:rPr lang="en-US" sz="1800" u="sng" dirty="0">
                <a:solidFill>
                  <a:srgbClr val="000000"/>
                </a:solidFill>
              </a:rPr>
              <a:t>lips, face, hands, feet and genitalia</a:t>
            </a:r>
            <a:r>
              <a:rPr lang="en-US" sz="1800" dirty="0">
                <a:solidFill>
                  <a:srgbClr val="000000"/>
                </a:solidFill>
              </a:rPr>
              <a:t>.</a:t>
            </a:r>
          </a:p>
          <a:p>
            <a:pPr>
              <a:lnSpc>
                <a:spcPct val="110000"/>
              </a:lnSpc>
            </a:pPr>
            <a:r>
              <a:rPr lang="en-US" sz="1800" dirty="0">
                <a:solidFill>
                  <a:srgbClr val="000000"/>
                </a:solidFill>
              </a:rPr>
              <a:t>The lesions progressively fade over several days (leaving PIH behind).</a:t>
            </a:r>
          </a:p>
          <a:p>
            <a:pPr>
              <a:lnSpc>
                <a:spcPct val="110000"/>
              </a:lnSpc>
            </a:pPr>
            <a:r>
              <a:rPr lang="en-US" sz="1800" dirty="0">
                <a:solidFill>
                  <a:srgbClr val="000000"/>
                </a:solidFill>
              </a:rPr>
              <a:t>Lesions recur at exactly the </a:t>
            </a:r>
            <a:r>
              <a:rPr lang="en-US" sz="1800" u="sng" dirty="0">
                <a:solidFill>
                  <a:srgbClr val="000000"/>
                </a:solidFill>
              </a:rPr>
              <a:t>same sites </a:t>
            </a:r>
            <a:r>
              <a:rPr lang="en-US" sz="1800" dirty="0">
                <a:solidFill>
                  <a:srgbClr val="000000"/>
                </a:solidFill>
              </a:rPr>
              <a:t>upon re-administration of the drug.</a:t>
            </a:r>
          </a:p>
          <a:p>
            <a:pPr>
              <a:lnSpc>
                <a:spcPct val="150000"/>
              </a:lnSpc>
            </a:pPr>
            <a:r>
              <a:rPr lang="en-US" sz="1800" dirty="0">
                <a:solidFill>
                  <a:srgbClr val="000000"/>
                </a:solidFill>
              </a:rPr>
              <a:t>There is a generalized form of FDE (similar clinically to EM/SJS).</a:t>
            </a:r>
          </a:p>
          <a:p>
            <a:pPr>
              <a:lnSpc>
                <a:spcPct val="110000"/>
              </a:lnSpc>
            </a:pPr>
            <a:r>
              <a:rPr lang="en-US" sz="1800" dirty="0">
                <a:solidFill>
                  <a:srgbClr val="000000"/>
                </a:solidFill>
              </a:rPr>
              <a:t>A </a:t>
            </a:r>
            <a:r>
              <a:rPr lang="en-US" sz="1800" u="sng" dirty="0">
                <a:solidFill>
                  <a:srgbClr val="000000"/>
                </a:solidFill>
              </a:rPr>
              <a:t>non-pigmenting</a:t>
            </a:r>
            <a:r>
              <a:rPr lang="en-US" sz="1800" dirty="0">
                <a:solidFill>
                  <a:srgbClr val="000000"/>
                </a:solidFill>
              </a:rPr>
              <a:t> variant of FDE occurs mainly with </a:t>
            </a:r>
            <a:r>
              <a:rPr lang="en-US" sz="1800" u="sng" dirty="0">
                <a:solidFill>
                  <a:srgbClr val="000000"/>
                </a:solidFill>
              </a:rPr>
              <a:t>pseudoephedrine</a:t>
            </a:r>
            <a:r>
              <a:rPr lang="en-US" sz="1800" dirty="0">
                <a:solidFill>
                  <a:srgbClr val="000000"/>
                </a:solidFill>
              </a:rPr>
              <a:t>.</a:t>
            </a:r>
          </a:p>
          <a:p>
            <a:pPr>
              <a:lnSpc>
                <a:spcPct val="100000"/>
              </a:lnSpc>
            </a:pPr>
            <a:r>
              <a:rPr lang="en-US" sz="1800" dirty="0">
                <a:solidFill>
                  <a:srgbClr val="000000"/>
                </a:solidFill>
              </a:rPr>
              <a:t>Drugs: Sulfonamides, NSAIDs, Barbiturates, Tetracyclines and Carbamazepine.</a:t>
            </a:r>
          </a:p>
          <a:p>
            <a:pPr marL="0" indent="0">
              <a:buNone/>
            </a:pPr>
            <a:endParaRPr lang="en-US" sz="1700" dirty="0">
              <a:solidFill>
                <a:srgbClr val="000000"/>
              </a:solidFill>
            </a:endParaRPr>
          </a:p>
        </p:txBody>
      </p:sp>
    </p:spTree>
    <p:extLst>
      <p:ext uri="{BB962C8B-B14F-4D97-AF65-F5344CB8AC3E}">
        <p14:creationId xmlns:p14="http://schemas.microsoft.com/office/powerpoint/2010/main" val="280195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C70BA-4C7A-904F-8823-26D7260FF615}"/>
              </a:ext>
            </a:extLst>
          </p:cNvPr>
          <p:cNvPicPr>
            <a:picLocks noChangeAspect="1"/>
          </p:cNvPicPr>
          <p:nvPr/>
        </p:nvPicPr>
        <p:blipFill rotWithShape="1">
          <a:blip r:embed="rId3"/>
          <a:srcRect t="7065" r="-1" b="3777"/>
          <a:stretch/>
        </p:blipFill>
        <p:spPr>
          <a:xfrm>
            <a:off x="20" y="10"/>
            <a:ext cx="6095980" cy="6857990"/>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F69ED263-55F4-4649-A683-E4657C30639B}"/>
              </a:ext>
            </a:extLst>
          </p:cNvPr>
          <p:cNvPicPr>
            <a:picLocks noChangeAspect="1"/>
          </p:cNvPicPr>
          <p:nvPr/>
        </p:nvPicPr>
        <p:blipFill rotWithShape="1">
          <a:blip r:embed="rId4"/>
          <a:srcRect l="13174" r="7048"/>
          <a:stretch/>
        </p:blipFill>
        <p:spPr>
          <a:xfrm>
            <a:off x="6096000" y="10"/>
            <a:ext cx="6096000" cy="6857990"/>
          </a:xfrm>
          <a:prstGeom prst="rect">
            <a:avLst/>
          </a:prstGeom>
        </p:spPr>
      </p:pic>
    </p:spTree>
    <p:extLst>
      <p:ext uri="{BB962C8B-B14F-4D97-AF65-F5344CB8AC3E}">
        <p14:creationId xmlns:p14="http://schemas.microsoft.com/office/powerpoint/2010/main" val="3344441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tattoo&#10;&#10;Description automatically generated">
            <a:extLst>
              <a:ext uri="{FF2B5EF4-FFF2-40B4-BE49-F238E27FC236}">
                <a16:creationId xmlns:a16="http://schemas.microsoft.com/office/drawing/2014/main" id="{08912074-441C-8C4E-8037-A0B75B6A98CF}"/>
              </a:ext>
            </a:extLst>
          </p:cNvPr>
          <p:cNvPicPr>
            <a:picLocks noChangeAspect="1"/>
          </p:cNvPicPr>
          <p:nvPr/>
        </p:nvPicPr>
        <p:blipFill rotWithShape="1">
          <a:blip r:embed="rId3"/>
          <a:srcRect t="12413" b="2681"/>
          <a:stretch/>
        </p:blipFill>
        <p:spPr>
          <a:xfrm>
            <a:off x="20" y="10"/>
            <a:ext cx="12191980" cy="6857990"/>
          </a:xfrm>
          <a:prstGeom prst="rect">
            <a:avLst/>
          </a:prstGeom>
        </p:spPr>
      </p:pic>
    </p:spTree>
    <p:extLst>
      <p:ext uri="{BB962C8B-B14F-4D97-AF65-F5344CB8AC3E}">
        <p14:creationId xmlns:p14="http://schemas.microsoft.com/office/powerpoint/2010/main" val="4060591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A0D5B4DB-6E57-7347-8041-9A0C39534B73}"/>
              </a:ext>
            </a:extLst>
          </p:cNvPr>
          <p:cNvPicPr>
            <a:picLocks noChangeAspect="1"/>
          </p:cNvPicPr>
          <p:nvPr/>
        </p:nvPicPr>
        <p:blipFill>
          <a:blip r:embed="rId3"/>
          <a:stretch>
            <a:fillRect/>
          </a:stretch>
        </p:blipFill>
        <p:spPr>
          <a:xfrm>
            <a:off x="2371899" y="0"/>
            <a:ext cx="7448202" cy="6883537"/>
          </a:xfrm>
          <a:prstGeom prst="rect">
            <a:avLst/>
          </a:prstGeom>
        </p:spPr>
      </p:pic>
    </p:spTree>
    <p:extLst>
      <p:ext uri="{BB962C8B-B14F-4D97-AF65-F5344CB8AC3E}">
        <p14:creationId xmlns:p14="http://schemas.microsoft.com/office/powerpoint/2010/main" val="2241742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man, indoor, wall&#10;&#10;Description automatically generated">
            <a:extLst>
              <a:ext uri="{FF2B5EF4-FFF2-40B4-BE49-F238E27FC236}">
                <a16:creationId xmlns:a16="http://schemas.microsoft.com/office/drawing/2014/main" id="{562C8007-1BA9-6649-9B05-F4B7AEFDDAAA}"/>
              </a:ext>
            </a:extLst>
          </p:cNvPr>
          <p:cNvPicPr>
            <a:picLocks noChangeAspect="1"/>
          </p:cNvPicPr>
          <p:nvPr/>
        </p:nvPicPr>
        <p:blipFill rotWithShape="1">
          <a:blip r:embed="rId3"/>
          <a:srcRect l="7259" r="14963" b="-1"/>
          <a:stretch/>
        </p:blipFill>
        <p:spPr>
          <a:xfrm>
            <a:off x="20" y="10"/>
            <a:ext cx="6095980" cy="6857990"/>
          </a:xfrm>
          <a:prstGeom prst="rect">
            <a:avLst/>
          </a:prstGeom>
        </p:spPr>
      </p:pic>
      <p:pic>
        <p:nvPicPr>
          <p:cNvPr id="3" name="Picture 2" descr="A close up of food&#10;&#10;Description automatically generated">
            <a:extLst>
              <a:ext uri="{FF2B5EF4-FFF2-40B4-BE49-F238E27FC236}">
                <a16:creationId xmlns:a16="http://schemas.microsoft.com/office/drawing/2014/main" id="{CB4C18A5-7281-2C40-A45C-1AB9D762B932}"/>
              </a:ext>
            </a:extLst>
          </p:cNvPr>
          <p:cNvPicPr>
            <a:picLocks noChangeAspect="1"/>
          </p:cNvPicPr>
          <p:nvPr/>
        </p:nvPicPr>
        <p:blipFill rotWithShape="1">
          <a:blip r:embed="rId4"/>
          <a:srcRect l="8888" r="8889" b="-1"/>
          <a:stretch/>
        </p:blipFill>
        <p:spPr>
          <a:xfrm>
            <a:off x="6096000" y="10"/>
            <a:ext cx="6096000" cy="6857990"/>
          </a:xfrm>
          <a:prstGeom prst="rect">
            <a:avLst/>
          </a:prstGeom>
        </p:spPr>
      </p:pic>
    </p:spTree>
    <p:extLst>
      <p:ext uri="{BB962C8B-B14F-4D97-AF65-F5344CB8AC3E}">
        <p14:creationId xmlns:p14="http://schemas.microsoft.com/office/powerpoint/2010/main" val="61476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F4C490-CA48-3149-AE0E-15A53548CAA4}"/>
              </a:ext>
            </a:extLst>
          </p:cNvPr>
          <p:cNvSpPr>
            <a:spLocks noGrp="1"/>
          </p:cNvSpPr>
          <p:nvPr>
            <p:ph type="title"/>
          </p:nvPr>
        </p:nvSpPr>
        <p:spPr>
          <a:xfrm>
            <a:off x="643467" y="640080"/>
            <a:ext cx="3096427" cy="5613236"/>
          </a:xfrm>
        </p:spPr>
        <p:txBody>
          <a:bodyPr anchor="ctr">
            <a:normAutofit/>
          </a:bodyPr>
          <a:lstStyle/>
          <a:p>
            <a:pPr algn="ctr"/>
            <a:r>
              <a:rPr lang="en-US" sz="4100" b="1" dirty="0">
                <a:solidFill>
                  <a:srgbClr val="FFFFFF"/>
                </a:solidFill>
              </a:rPr>
              <a:t>Symmetrical drug-induced intertriginous and flexural exanthema (SDRIFE)</a:t>
            </a:r>
          </a:p>
        </p:txBody>
      </p:sp>
      <p:sp>
        <p:nvSpPr>
          <p:cNvPr id="3" name="Content Placeholder 2">
            <a:extLst>
              <a:ext uri="{FF2B5EF4-FFF2-40B4-BE49-F238E27FC236}">
                <a16:creationId xmlns:a16="http://schemas.microsoft.com/office/drawing/2014/main" id="{BFC5C030-22CD-F341-988E-4FCCF4FD8145}"/>
              </a:ext>
            </a:extLst>
          </p:cNvPr>
          <p:cNvSpPr>
            <a:spLocks noGrp="1"/>
          </p:cNvSpPr>
          <p:nvPr>
            <p:ph idx="1"/>
          </p:nvPr>
        </p:nvSpPr>
        <p:spPr>
          <a:xfrm>
            <a:off x="4230477" y="182880"/>
            <a:ext cx="7866043" cy="3246119"/>
          </a:xfrm>
        </p:spPr>
        <p:txBody>
          <a:bodyPr anchor="ctr">
            <a:normAutofit/>
          </a:bodyPr>
          <a:lstStyle/>
          <a:p>
            <a:pPr>
              <a:lnSpc>
                <a:spcPct val="100000"/>
              </a:lnSpc>
            </a:pPr>
            <a:r>
              <a:rPr lang="en-US" sz="2200" dirty="0"/>
              <a:t>Sharply demarcated, symmetrical areas of erythema over the anogenital region after exposure to systemic drugs.</a:t>
            </a:r>
          </a:p>
          <a:p>
            <a:pPr>
              <a:lnSpc>
                <a:spcPct val="200000"/>
              </a:lnSpc>
            </a:pPr>
            <a:r>
              <a:rPr lang="en-US" sz="2200" u="sng" dirty="0"/>
              <a:t>Aminopenicillin &amp; Cephalosporin </a:t>
            </a:r>
            <a:r>
              <a:rPr lang="en-US" sz="2200" dirty="0"/>
              <a:t>are the most common drugs.</a:t>
            </a:r>
          </a:p>
          <a:p>
            <a:pPr>
              <a:lnSpc>
                <a:spcPct val="200000"/>
              </a:lnSpc>
            </a:pPr>
            <a:r>
              <a:rPr lang="en-US" sz="2200" dirty="0"/>
              <a:t>There is usually involvement of </a:t>
            </a:r>
            <a:r>
              <a:rPr lang="en-US" sz="2200" u="sng" dirty="0"/>
              <a:t>at least one flexural site</a:t>
            </a:r>
            <a:r>
              <a:rPr lang="en-US" sz="2200" dirty="0"/>
              <a:t>.</a:t>
            </a:r>
          </a:p>
        </p:txBody>
      </p:sp>
      <p:pic>
        <p:nvPicPr>
          <p:cNvPr id="5" name="Picture 4" descr="A picture containing screenshot&#10;&#10;Description automatically generated">
            <a:extLst>
              <a:ext uri="{FF2B5EF4-FFF2-40B4-BE49-F238E27FC236}">
                <a16:creationId xmlns:a16="http://schemas.microsoft.com/office/drawing/2014/main" id="{40AC454E-8FDD-1647-BDA3-0E7DC4504177}"/>
              </a:ext>
            </a:extLst>
          </p:cNvPr>
          <p:cNvPicPr>
            <a:picLocks noChangeAspect="1"/>
          </p:cNvPicPr>
          <p:nvPr/>
        </p:nvPicPr>
        <p:blipFill>
          <a:blip r:embed="rId2"/>
          <a:stretch>
            <a:fillRect/>
          </a:stretch>
        </p:blipFill>
        <p:spPr>
          <a:xfrm>
            <a:off x="4059935" y="3733033"/>
            <a:ext cx="8116104" cy="2942086"/>
          </a:xfrm>
          <a:prstGeom prst="rect">
            <a:avLst/>
          </a:prstGeom>
        </p:spPr>
      </p:pic>
    </p:spTree>
    <p:extLst>
      <p:ext uri="{BB962C8B-B14F-4D97-AF65-F5344CB8AC3E}">
        <p14:creationId xmlns:p14="http://schemas.microsoft.com/office/powerpoint/2010/main" val="303759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E9AD7FE1-C5BB-814E-B124-B06059ADB835}"/>
              </a:ext>
            </a:extLst>
          </p:cNvPr>
          <p:cNvPicPr>
            <a:picLocks noChangeAspect="1"/>
          </p:cNvPicPr>
          <p:nvPr/>
        </p:nvPicPr>
        <p:blipFill rotWithShape="1">
          <a:blip r:embed="rId2"/>
          <a:srcRect r="3112" b="1"/>
          <a:stretch/>
        </p:blipFill>
        <p:spPr>
          <a:xfrm>
            <a:off x="20" y="10"/>
            <a:ext cx="12191980" cy="6857990"/>
          </a:xfrm>
          <a:prstGeom prst="rect">
            <a:avLst/>
          </a:prstGeom>
        </p:spPr>
      </p:pic>
    </p:spTree>
    <p:extLst>
      <p:ext uri="{BB962C8B-B14F-4D97-AF65-F5344CB8AC3E}">
        <p14:creationId xmlns:p14="http://schemas.microsoft.com/office/powerpoint/2010/main" val="1708211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32404D0A-A27F-7C47-91D6-CE3EB1B096D4}"/>
              </a:ext>
            </a:extLst>
          </p:cNvPr>
          <p:cNvPicPr>
            <a:picLocks noChangeAspect="1"/>
          </p:cNvPicPr>
          <p:nvPr/>
        </p:nvPicPr>
        <p:blipFill rotWithShape="1">
          <a:blip r:embed="rId2"/>
          <a:srcRect t="9295" b="8887"/>
          <a:stretch/>
        </p:blipFill>
        <p:spPr>
          <a:xfrm>
            <a:off x="20" y="10"/>
            <a:ext cx="12191980" cy="6857990"/>
          </a:xfrm>
          <a:prstGeom prst="rect">
            <a:avLst/>
          </a:prstGeom>
        </p:spPr>
      </p:pic>
    </p:spTree>
    <p:extLst>
      <p:ext uri="{BB962C8B-B14F-4D97-AF65-F5344CB8AC3E}">
        <p14:creationId xmlns:p14="http://schemas.microsoft.com/office/powerpoint/2010/main" val="1816433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B4297-7857-A44B-91D6-F37863CE0C13}"/>
              </a:ext>
            </a:extLst>
          </p:cNvPr>
          <p:cNvSpPr>
            <a:spLocks noGrp="1"/>
          </p:cNvSpPr>
          <p:nvPr>
            <p:ph type="title"/>
          </p:nvPr>
        </p:nvSpPr>
        <p:spPr>
          <a:xfrm>
            <a:off x="838200" y="963877"/>
            <a:ext cx="3494362" cy="4930246"/>
          </a:xfrm>
        </p:spPr>
        <p:txBody>
          <a:bodyPr>
            <a:normAutofit/>
          </a:bodyPr>
          <a:lstStyle/>
          <a:p>
            <a:pPr algn="ctr"/>
            <a:r>
              <a:rPr lang="en-US" dirty="0">
                <a:solidFill>
                  <a:schemeClr val="accent1"/>
                </a:solidFill>
              </a:rPr>
              <a:t>Others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9235A8-B91E-8C41-BCAD-AB55C19E05E1}"/>
              </a:ext>
            </a:extLst>
          </p:cNvPr>
          <p:cNvSpPr>
            <a:spLocks noGrp="1"/>
          </p:cNvSpPr>
          <p:nvPr>
            <p:ph idx="1"/>
          </p:nvPr>
        </p:nvSpPr>
        <p:spPr>
          <a:xfrm>
            <a:off x="4976031" y="963877"/>
            <a:ext cx="6377769" cy="4930246"/>
          </a:xfrm>
        </p:spPr>
        <p:txBody>
          <a:bodyPr anchor="ctr">
            <a:normAutofit/>
          </a:bodyPr>
          <a:lstStyle/>
          <a:p>
            <a:r>
              <a:rPr lang="en-US" sz="2400" dirty="0">
                <a:solidFill>
                  <a:srgbClr val="FF0000"/>
                </a:solidFill>
              </a:rPr>
              <a:t>Anticoagulant-induced skin necrosis</a:t>
            </a:r>
          </a:p>
          <a:p>
            <a:r>
              <a:rPr lang="en-US" sz="2400" dirty="0">
                <a:solidFill>
                  <a:srgbClr val="FF0000"/>
                </a:solidFill>
              </a:rPr>
              <a:t>Serum sickness-like eruption</a:t>
            </a:r>
          </a:p>
          <a:p>
            <a:r>
              <a:rPr lang="en-US" sz="2400" dirty="0">
                <a:solidFill>
                  <a:srgbClr val="FF0000"/>
                </a:solidFill>
              </a:rPr>
              <a:t>Drug-induced lupus</a:t>
            </a:r>
          </a:p>
          <a:p>
            <a:r>
              <a:rPr lang="en-US" sz="2400" dirty="0">
                <a:solidFill>
                  <a:srgbClr val="FF0000"/>
                </a:solidFill>
              </a:rPr>
              <a:t>Drug-induced psoriasis</a:t>
            </a:r>
          </a:p>
          <a:p>
            <a:r>
              <a:rPr lang="en-US" sz="2400" dirty="0">
                <a:solidFill>
                  <a:srgbClr val="FF0000"/>
                </a:solidFill>
              </a:rPr>
              <a:t>Acneiform eruptions</a:t>
            </a:r>
          </a:p>
          <a:p>
            <a:r>
              <a:rPr lang="en-US" sz="2400" dirty="0">
                <a:solidFill>
                  <a:srgbClr val="FF0000"/>
                </a:solidFill>
              </a:rPr>
              <a:t>Pigmentary changes</a:t>
            </a:r>
          </a:p>
          <a:p>
            <a:r>
              <a:rPr lang="en-US" sz="2400" dirty="0" err="1"/>
              <a:t>Pseudolymphoma</a:t>
            </a:r>
            <a:endParaRPr lang="en-US" sz="2400" dirty="0"/>
          </a:p>
          <a:p>
            <a:r>
              <a:rPr lang="en-US" sz="2400" dirty="0"/>
              <a:t>Chemotherapy reactions</a:t>
            </a:r>
          </a:p>
          <a:p>
            <a:endParaRPr lang="en-US" sz="2400" dirty="0"/>
          </a:p>
        </p:txBody>
      </p:sp>
    </p:spTree>
    <p:extLst>
      <p:ext uri="{BB962C8B-B14F-4D97-AF65-F5344CB8AC3E}">
        <p14:creationId xmlns:p14="http://schemas.microsoft.com/office/powerpoint/2010/main" val="3609714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43" name="Rectangle 42">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DC36618-3CDE-F843-8036-A6F3A6724AAD}"/>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Anticoagulant-induced skin necrosis</a:t>
            </a:r>
          </a:p>
        </p:txBody>
      </p:sp>
      <p:sp>
        <p:nvSpPr>
          <p:cNvPr id="3" name="Content Placeholder 2">
            <a:extLst>
              <a:ext uri="{FF2B5EF4-FFF2-40B4-BE49-F238E27FC236}">
                <a16:creationId xmlns:a16="http://schemas.microsoft.com/office/drawing/2014/main" id="{4B8687CA-4C03-0645-965D-C2891F7E091D}"/>
              </a:ext>
            </a:extLst>
          </p:cNvPr>
          <p:cNvSpPr>
            <a:spLocks noGrp="1"/>
          </p:cNvSpPr>
          <p:nvPr>
            <p:ph idx="1"/>
          </p:nvPr>
        </p:nvSpPr>
        <p:spPr>
          <a:xfrm>
            <a:off x="4983163" y="14287"/>
            <a:ext cx="7078661" cy="6829425"/>
          </a:xfrm>
        </p:spPr>
        <p:txBody>
          <a:bodyPr anchor="ctr">
            <a:normAutofit/>
          </a:bodyPr>
          <a:lstStyle/>
          <a:p>
            <a:pPr>
              <a:lnSpc>
                <a:spcPct val="100000"/>
              </a:lnSpc>
            </a:pPr>
            <a:r>
              <a:rPr lang="en-US" sz="2000" dirty="0"/>
              <a:t>Rare, sometimes life-threatening.</a:t>
            </a:r>
          </a:p>
          <a:p>
            <a:pPr>
              <a:lnSpc>
                <a:spcPct val="100000"/>
              </a:lnSpc>
            </a:pPr>
            <a:r>
              <a:rPr lang="en-US" sz="2000" dirty="0"/>
              <a:t>Induced by Warfarin or Heparin.</a:t>
            </a:r>
          </a:p>
          <a:p>
            <a:pPr>
              <a:lnSpc>
                <a:spcPct val="100000"/>
              </a:lnSpc>
            </a:pPr>
            <a:r>
              <a:rPr lang="en-US" sz="2000" dirty="0"/>
              <a:t>Begins 2 to 5 days after therapy.</a:t>
            </a:r>
          </a:p>
          <a:p>
            <a:pPr>
              <a:lnSpc>
                <a:spcPct val="100000"/>
              </a:lnSpc>
            </a:pPr>
            <a:r>
              <a:rPr lang="en-US" sz="2000" dirty="0"/>
              <a:t>Erythematous, painful plaques evolve into hemorrhagic blisters and necrotic ulcers.</a:t>
            </a:r>
          </a:p>
          <a:p>
            <a:pPr>
              <a:lnSpc>
                <a:spcPct val="100000"/>
              </a:lnSpc>
            </a:pPr>
            <a:r>
              <a:rPr lang="en-US" sz="2000" dirty="0"/>
              <a:t>Mainly over the breasts, thighs and buttocks.</a:t>
            </a:r>
          </a:p>
          <a:p>
            <a:pPr>
              <a:lnSpc>
                <a:spcPct val="100000"/>
              </a:lnSpc>
            </a:pPr>
            <a:r>
              <a:rPr lang="en-US" sz="2000" dirty="0"/>
              <a:t>Patients with hereditary deficiency of protein C are at highest risk.</a:t>
            </a:r>
          </a:p>
          <a:p>
            <a:pPr>
              <a:lnSpc>
                <a:spcPct val="100000"/>
              </a:lnSpc>
            </a:pPr>
            <a:r>
              <a:rPr lang="en-US" sz="2000" dirty="0"/>
              <a:t>Tx: Discontinue warfarin &amp; start Vitamin K + I.V infusion of protein C.</a:t>
            </a:r>
          </a:p>
        </p:txBody>
      </p:sp>
    </p:spTree>
    <p:extLst>
      <p:ext uri="{BB962C8B-B14F-4D97-AF65-F5344CB8AC3E}">
        <p14:creationId xmlns:p14="http://schemas.microsoft.com/office/powerpoint/2010/main" val="377311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C07152-EC5E-2C48-B4D4-A81EF8A21F50}"/>
              </a:ext>
            </a:extLst>
          </p:cNvPr>
          <p:cNvSpPr>
            <a:spLocks noGrp="1"/>
          </p:cNvSpPr>
          <p:nvPr>
            <p:ph type="title"/>
          </p:nvPr>
        </p:nvSpPr>
        <p:spPr>
          <a:xfrm>
            <a:off x="1711510" y="714186"/>
            <a:ext cx="9833548" cy="1325563"/>
          </a:xfrm>
        </p:spPr>
        <p:txBody>
          <a:bodyPr>
            <a:normAutofit/>
          </a:bodyPr>
          <a:lstStyle/>
          <a:p>
            <a:pPr algn="ctr"/>
            <a:r>
              <a:rPr lang="en-US" sz="4800" b="1" dirty="0">
                <a:solidFill>
                  <a:srgbClr val="FFFFFF"/>
                </a:solidFill>
              </a:rPr>
              <a:t>Major drug-induced eruptions	</a:t>
            </a:r>
          </a:p>
        </p:txBody>
      </p:sp>
      <p:graphicFrame>
        <p:nvGraphicFramePr>
          <p:cNvPr id="5" name="Content Placeholder 2">
            <a:extLst>
              <a:ext uri="{FF2B5EF4-FFF2-40B4-BE49-F238E27FC236}">
                <a16:creationId xmlns:a16="http://schemas.microsoft.com/office/drawing/2014/main" id="{7215082B-0F0E-45F4-874A-6AE29E5D88BD}"/>
              </a:ext>
            </a:extLst>
          </p:cNvPr>
          <p:cNvGraphicFramePr>
            <a:graphicFrameLocks noGrp="1"/>
          </p:cNvGraphicFramePr>
          <p:nvPr>
            <p:ph idx="1"/>
            <p:extLst>
              <p:ext uri="{D42A27DB-BD31-4B8C-83A1-F6EECF244321}">
                <p14:modId xmlns:p14="http://schemas.microsoft.com/office/powerpoint/2010/main" val="210253365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2434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red&#10;&#10;Description automatically generated">
            <a:extLst>
              <a:ext uri="{FF2B5EF4-FFF2-40B4-BE49-F238E27FC236}">
                <a16:creationId xmlns:a16="http://schemas.microsoft.com/office/drawing/2014/main" id="{37EFB850-9277-1840-A58D-D0FC81712161}"/>
              </a:ext>
            </a:extLst>
          </p:cNvPr>
          <p:cNvPicPr>
            <a:picLocks noChangeAspect="1"/>
          </p:cNvPicPr>
          <p:nvPr/>
        </p:nvPicPr>
        <p:blipFill>
          <a:blip r:embed="rId3"/>
          <a:stretch>
            <a:fillRect/>
          </a:stretch>
        </p:blipFill>
        <p:spPr>
          <a:xfrm>
            <a:off x="1" y="0"/>
            <a:ext cx="5852160" cy="6858000"/>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E3C69AF7-0EE2-304F-B2EE-87554580CEEF}"/>
              </a:ext>
            </a:extLst>
          </p:cNvPr>
          <p:cNvPicPr>
            <a:picLocks noChangeAspect="1"/>
          </p:cNvPicPr>
          <p:nvPr/>
        </p:nvPicPr>
        <p:blipFill>
          <a:blip r:embed="rId4"/>
          <a:stretch>
            <a:fillRect/>
          </a:stretch>
        </p:blipFill>
        <p:spPr>
          <a:xfrm>
            <a:off x="5852161" y="0"/>
            <a:ext cx="6339839" cy="6858000"/>
          </a:xfrm>
          <a:prstGeom prst="rect">
            <a:avLst/>
          </a:prstGeom>
        </p:spPr>
      </p:pic>
    </p:spTree>
    <p:extLst>
      <p:ext uri="{BB962C8B-B14F-4D97-AF65-F5344CB8AC3E}">
        <p14:creationId xmlns:p14="http://schemas.microsoft.com/office/powerpoint/2010/main" val="1789967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8F870DC-5D68-C346-ACE5-4E87D785333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Serum sickness-like eruption</a:t>
            </a:r>
          </a:p>
        </p:txBody>
      </p:sp>
      <p:sp>
        <p:nvSpPr>
          <p:cNvPr id="3" name="Content Placeholder 2">
            <a:extLst>
              <a:ext uri="{FF2B5EF4-FFF2-40B4-BE49-F238E27FC236}">
                <a16:creationId xmlns:a16="http://schemas.microsoft.com/office/drawing/2014/main" id="{553BAE7B-85C3-F947-92E4-48285401A818}"/>
              </a:ext>
            </a:extLst>
          </p:cNvPr>
          <p:cNvSpPr>
            <a:spLocks noGrp="1"/>
          </p:cNvSpPr>
          <p:nvPr>
            <p:ph idx="1"/>
          </p:nvPr>
        </p:nvSpPr>
        <p:spPr>
          <a:xfrm>
            <a:off x="5120639" y="266701"/>
            <a:ext cx="6941185" cy="6416732"/>
          </a:xfrm>
        </p:spPr>
        <p:txBody>
          <a:bodyPr anchor="ctr">
            <a:normAutofit/>
          </a:bodyPr>
          <a:lstStyle/>
          <a:p>
            <a:pPr>
              <a:lnSpc>
                <a:spcPct val="150000"/>
              </a:lnSpc>
            </a:pPr>
            <a:r>
              <a:rPr lang="en-US" sz="2000" dirty="0"/>
              <a:t>Mainly in children</a:t>
            </a:r>
          </a:p>
          <a:p>
            <a:pPr>
              <a:lnSpc>
                <a:spcPct val="150000"/>
              </a:lnSpc>
            </a:pPr>
            <a:r>
              <a:rPr lang="en-US" sz="2000" dirty="0"/>
              <a:t>Fever, Arthralgias, arthritis, rash and lymphadenopathy.</a:t>
            </a:r>
          </a:p>
          <a:p>
            <a:pPr>
              <a:lnSpc>
                <a:spcPct val="150000"/>
              </a:lnSpc>
            </a:pPr>
            <a:r>
              <a:rPr lang="en-US" sz="2000" u="sng" dirty="0"/>
              <a:t>1 to 3 weeks </a:t>
            </a:r>
            <a:r>
              <a:rPr lang="en-US" sz="2000" dirty="0"/>
              <a:t>after drug exposure.</a:t>
            </a:r>
          </a:p>
          <a:p>
            <a:pPr>
              <a:lnSpc>
                <a:spcPct val="100000"/>
              </a:lnSpc>
            </a:pPr>
            <a:r>
              <a:rPr lang="en-US" sz="2000" dirty="0"/>
              <a:t>Unlike true serum sickness, hypocomplementemia, vasculitis and renal disease are absent.</a:t>
            </a:r>
          </a:p>
          <a:p>
            <a:pPr>
              <a:lnSpc>
                <a:spcPct val="150000"/>
              </a:lnSpc>
            </a:pPr>
            <a:r>
              <a:rPr lang="en-US" sz="2000" dirty="0"/>
              <a:t>Occurs in approximately 1 in 2000 children given </a:t>
            </a:r>
            <a:r>
              <a:rPr lang="en-US" sz="2000" u="sng" dirty="0"/>
              <a:t>cefaclor.</a:t>
            </a:r>
          </a:p>
        </p:txBody>
      </p:sp>
    </p:spTree>
    <p:extLst>
      <p:ext uri="{BB962C8B-B14F-4D97-AF65-F5344CB8AC3E}">
        <p14:creationId xmlns:p14="http://schemas.microsoft.com/office/powerpoint/2010/main" val="383734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and white sign&#10;&#10;Description automatically generated">
            <a:extLst>
              <a:ext uri="{FF2B5EF4-FFF2-40B4-BE49-F238E27FC236}">
                <a16:creationId xmlns:a16="http://schemas.microsoft.com/office/drawing/2014/main" id="{A8E4630A-F8F2-BA40-9897-23E73A8C6D59}"/>
              </a:ext>
            </a:extLst>
          </p:cNvPr>
          <p:cNvPicPr>
            <a:picLocks noChangeAspect="1"/>
          </p:cNvPicPr>
          <p:nvPr/>
        </p:nvPicPr>
        <p:blipFill rotWithShape="1">
          <a:blip r:embed="rId3"/>
          <a:srcRect t="742" b="13380"/>
          <a:stretch/>
        </p:blipFill>
        <p:spPr>
          <a:xfrm>
            <a:off x="20" y="10"/>
            <a:ext cx="12191980" cy="6857990"/>
          </a:xfrm>
          <a:prstGeom prst="rect">
            <a:avLst/>
          </a:prstGeom>
        </p:spPr>
      </p:pic>
    </p:spTree>
    <p:extLst>
      <p:ext uri="{BB962C8B-B14F-4D97-AF65-F5344CB8AC3E}">
        <p14:creationId xmlns:p14="http://schemas.microsoft.com/office/powerpoint/2010/main" val="4159776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6F92B214-DAA6-744E-BA71-F6E002B22FBF}"/>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Lupus</a:t>
            </a:r>
          </a:p>
        </p:txBody>
      </p:sp>
      <p:sp>
        <p:nvSpPr>
          <p:cNvPr id="3" name="Content Placeholder 2">
            <a:extLst>
              <a:ext uri="{FF2B5EF4-FFF2-40B4-BE49-F238E27FC236}">
                <a16:creationId xmlns:a16="http://schemas.microsoft.com/office/drawing/2014/main" id="{9E825BC3-6B56-A542-B0B9-D9B7600172A1}"/>
              </a:ext>
            </a:extLst>
          </p:cNvPr>
          <p:cNvSpPr>
            <a:spLocks noGrp="1"/>
          </p:cNvSpPr>
          <p:nvPr>
            <p:ph idx="1"/>
          </p:nvPr>
        </p:nvSpPr>
        <p:spPr>
          <a:xfrm>
            <a:off x="4765133" y="133004"/>
            <a:ext cx="6993480" cy="6400800"/>
          </a:xfrm>
        </p:spPr>
        <p:txBody>
          <a:bodyPr anchor="ctr">
            <a:normAutofit/>
          </a:bodyPr>
          <a:lstStyle/>
          <a:p>
            <a:r>
              <a:rPr lang="en-US" sz="2000" b="1" u="sng" dirty="0"/>
              <a:t>Drug-induced systemic lupus:</a:t>
            </a:r>
          </a:p>
          <a:p>
            <a:pPr marL="0" indent="0">
              <a:buNone/>
            </a:pPr>
            <a:r>
              <a:rPr lang="en-US" sz="2000" dirty="0"/>
              <a:t>- Fever, weight loss, pericarditis and pulmonary inflammation.</a:t>
            </a:r>
          </a:p>
          <a:p>
            <a:pPr marL="0" indent="0">
              <a:buNone/>
            </a:pPr>
            <a:r>
              <a:rPr lang="en-US" sz="2000" dirty="0"/>
              <a:t>- Skin involvement is rare but includes: malar-erythema, photo eruption and discoid lesions.</a:t>
            </a:r>
          </a:p>
          <a:p>
            <a:pPr marL="0" indent="0">
              <a:buNone/>
            </a:pPr>
            <a:r>
              <a:rPr lang="en-US" sz="2000" dirty="0"/>
              <a:t>- Vasculitis, renal and neurologic involvement is </a:t>
            </a:r>
            <a:r>
              <a:rPr lang="en-US" sz="2000" u="sng" dirty="0"/>
              <a:t>rare</a:t>
            </a:r>
            <a:r>
              <a:rPr lang="en-US" sz="2000" dirty="0"/>
              <a:t>.</a:t>
            </a:r>
          </a:p>
          <a:p>
            <a:pPr marL="0" indent="0">
              <a:buNone/>
            </a:pPr>
            <a:r>
              <a:rPr lang="en-US" sz="2000" dirty="0"/>
              <a:t>- Starts over a year after the medication is initiated.</a:t>
            </a:r>
          </a:p>
          <a:p>
            <a:pPr marL="0" indent="0">
              <a:buNone/>
            </a:pPr>
            <a:r>
              <a:rPr lang="en-US" sz="2000" dirty="0"/>
              <a:t>- </a:t>
            </a:r>
            <a:r>
              <a:rPr lang="en-US" sz="2000" u="sng" dirty="0"/>
              <a:t>+</a:t>
            </a:r>
            <a:r>
              <a:rPr lang="en-US" sz="2000" u="sng" dirty="0" err="1"/>
              <a:t>ve</a:t>
            </a:r>
            <a:r>
              <a:rPr lang="en-US" sz="2000" u="sng" dirty="0"/>
              <a:t> anti-histone Abs in 95% of cases</a:t>
            </a:r>
            <a:r>
              <a:rPr lang="en-US" sz="2000" dirty="0"/>
              <a:t>. (-</a:t>
            </a:r>
            <a:r>
              <a:rPr lang="en-US" sz="2000" dirty="0" err="1"/>
              <a:t>ve</a:t>
            </a:r>
            <a:r>
              <a:rPr lang="en-US" sz="2000" dirty="0"/>
              <a:t> DsDNA)</a:t>
            </a:r>
          </a:p>
          <a:p>
            <a:pPr marL="0" indent="0">
              <a:buNone/>
            </a:pPr>
            <a:r>
              <a:rPr lang="en-US" sz="2000" dirty="0"/>
              <a:t>- Clinical symptoms resolve within 4 to 6 weeks.</a:t>
            </a:r>
          </a:p>
          <a:p>
            <a:pPr>
              <a:buFontTx/>
              <a:buChar char="-"/>
            </a:pPr>
            <a:r>
              <a:rPr lang="en-US" sz="2000" dirty="0"/>
              <a:t>Procainamide, hydralazine, chlorpromazine, isoniazid, methyldopa, quinidine, D-penicillamine and Minocycline.</a:t>
            </a:r>
          </a:p>
          <a:p>
            <a:pPr marL="0" indent="0">
              <a:buNone/>
            </a:pPr>
            <a:endParaRPr lang="en-US" sz="2000" dirty="0"/>
          </a:p>
          <a:p>
            <a:r>
              <a:rPr lang="en-US" sz="2000" b="1" u="sng" dirty="0"/>
              <a:t>Drug induced subcutaneous lupus:</a:t>
            </a:r>
          </a:p>
          <a:p>
            <a:pPr>
              <a:buFontTx/>
              <a:buChar char="-"/>
            </a:pPr>
            <a:r>
              <a:rPr lang="en-US" sz="2000" dirty="0"/>
              <a:t>Psoriasiform and annular lesions on the upper trunk and extensor arms.</a:t>
            </a:r>
          </a:p>
          <a:p>
            <a:pPr>
              <a:buFontTx/>
              <a:buChar char="-"/>
            </a:pPr>
            <a:r>
              <a:rPr lang="en-US" sz="2000" dirty="0"/>
              <a:t>Hydrochlorothiazide, CCBs, Terbinafine, NSAIDs, Griseofulvin.</a:t>
            </a:r>
          </a:p>
          <a:p>
            <a:pPr>
              <a:buFontTx/>
              <a:buChar char="-"/>
            </a:pPr>
            <a:r>
              <a:rPr lang="en-US" sz="2000" dirty="0"/>
              <a:t>Resolution of the rash may or may not occur after discontinuation of the responsible drug.</a:t>
            </a:r>
          </a:p>
        </p:txBody>
      </p:sp>
    </p:spTree>
    <p:extLst>
      <p:ext uri="{BB962C8B-B14F-4D97-AF65-F5344CB8AC3E}">
        <p14:creationId xmlns:p14="http://schemas.microsoft.com/office/powerpoint/2010/main" val="3461686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11BBABD-3A21-8E40-B657-470FAAD14261}"/>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Drug-induced Psoriasis</a:t>
            </a:r>
          </a:p>
        </p:txBody>
      </p:sp>
      <p:sp>
        <p:nvSpPr>
          <p:cNvPr id="3" name="Content Placeholder 2">
            <a:extLst>
              <a:ext uri="{FF2B5EF4-FFF2-40B4-BE49-F238E27FC236}">
                <a16:creationId xmlns:a16="http://schemas.microsoft.com/office/drawing/2014/main" id="{9628D45F-47E0-4E43-919E-42FB2950FD3C}"/>
              </a:ext>
            </a:extLst>
          </p:cNvPr>
          <p:cNvSpPr>
            <a:spLocks noGrp="1"/>
          </p:cNvSpPr>
          <p:nvPr>
            <p:ph idx="1"/>
          </p:nvPr>
        </p:nvSpPr>
        <p:spPr>
          <a:xfrm>
            <a:off x="4853129" y="376237"/>
            <a:ext cx="6999145" cy="6163459"/>
          </a:xfrm>
        </p:spPr>
        <p:txBody>
          <a:bodyPr anchor="ctr">
            <a:normAutofit/>
          </a:bodyPr>
          <a:lstStyle/>
          <a:p>
            <a:pPr marL="0" indent="0">
              <a:buNone/>
            </a:pPr>
            <a:r>
              <a:rPr lang="en-US" sz="2400" dirty="0"/>
              <a:t>Drugs can affect a patient in 3 different ways:</a:t>
            </a:r>
          </a:p>
          <a:p>
            <a:pPr marL="514350" indent="-514350">
              <a:buAutoNum type="arabicParenR"/>
            </a:pPr>
            <a:r>
              <a:rPr lang="en-US" sz="2400" dirty="0"/>
              <a:t>Exacerbation of pre-existing psoriasis</a:t>
            </a:r>
          </a:p>
          <a:p>
            <a:pPr marL="514350" indent="-514350">
              <a:buAutoNum type="arabicParenR"/>
            </a:pPr>
            <a:r>
              <a:rPr lang="en-US" sz="2400" dirty="0"/>
              <a:t>Induction of lesions of psoriasis in clinically normal skin in a patient w psoriasis.</a:t>
            </a:r>
          </a:p>
          <a:p>
            <a:pPr marL="514350" indent="-514350">
              <a:buAutoNum type="arabicParenR"/>
            </a:pPr>
            <a:r>
              <a:rPr lang="en-US" sz="2400" dirty="0"/>
              <a:t>De novo psoriasis.</a:t>
            </a:r>
          </a:p>
          <a:p>
            <a:pPr marL="0" indent="0">
              <a:buNone/>
            </a:pPr>
            <a:endParaRPr lang="en-US" sz="2400" dirty="0"/>
          </a:p>
          <a:p>
            <a:pPr>
              <a:lnSpc>
                <a:spcPct val="110000"/>
              </a:lnSpc>
            </a:pPr>
            <a:r>
              <a:rPr lang="en-US" sz="2400" dirty="0"/>
              <a:t>Terbinafine, NSAIDs, Antimalarials, ACE inhibitors, Lithium and B-blockers.</a:t>
            </a:r>
          </a:p>
          <a:p>
            <a:pPr>
              <a:lnSpc>
                <a:spcPct val="150000"/>
              </a:lnSpc>
            </a:pPr>
            <a:r>
              <a:rPr lang="en-US" sz="2400" dirty="0"/>
              <a:t>TNF-induced Psoriasis.</a:t>
            </a:r>
          </a:p>
          <a:p>
            <a:pPr>
              <a:lnSpc>
                <a:spcPct val="100000"/>
              </a:lnSpc>
            </a:pPr>
            <a:r>
              <a:rPr lang="en-US" sz="2400" dirty="0"/>
              <a:t>Lesions of drug-induced psoriasis usually regress within weeks to a few months of discontinuing the inciting drug.</a:t>
            </a:r>
          </a:p>
        </p:txBody>
      </p:sp>
    </p:spTree>
    <p:extLst>
      <p:ext uri="{BB962C8B-B14F-4D97-AF65-F5344CB8AC3E}">
        <p14:creationId xmlns:p14="http://schemas.microsoft.com/office/powerpoint/2010/main" val="160155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3C135CAC-2AE1-A948-8EC5-F65A705B215E}"/>
              </a:ext>
            </a:extLst>
          </p:cNvPr>
          <p:cNvPicPr>
            <a:picLocks noChangeAspect="1"/>
          </p:cNvPicPr>
          <p:nvPr/>
        </p:nvPicPr>
        <p:blipFill rotWithShape="1">
          <a:blip r:embed="rId3"/>
          <a:srcRect t="8163"/>
          <a:stretch/>
        </p:blipFill>
        <p:spPr>
          <a:xfrm>
            <a:off x="20" y="10"/>
            <a:ext cx="12191980" cy="6857990"/>
          </a:xfrm>
          <a:prstGeom prst="rect">
            <a:avLst/>
          </a:prstGeom>
        </p:spPr>
      </p:pic>
    </p:spTree>
    <p:extLst>
      <p:ext uri="{BB962C8B-B14F-4D97-AF65-F5344CB8AC3E}">
        <p14:creationId xmlns:p14="http://schemas.microsoft.com/office/powerpoint/2010/main" val="1960047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3A6CECC0-AC44-F949-88FD-3D0F55717553}"/>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Acneiform eruptions</a:t>
            </a:r>
          </a:p>
        </p:txBody>
      </p:sp>
      <p:sp>
        <p:nvSpPr>
          <p:cNvPr id="3" name="Content Placeholder 2">
            <a:extLst>
              <a:ext uri="{FF2B5EF4-FFF2-40B4-BE49-F238E27FC236}">
                <a16:creationId xmlns:a16="http://schemas.microsoft.com/office/drawing/2014/main" id="{C3DB6C7D-94B2-2F42-96D0-5FE5DA5C9F93}"/>
              </a:ext>
            </a:extLst>
          </p:cNvPr>
          <p:cNvSpPr>
            <a:spLocks noGrp="1"/>
          </p:cNvSpPr>
          <p:nvPr>
            <p:ph idx="1"/>
          </p:nvPr>
        </p:nvSpPr>
        <p:spPr>
          <a:xfrm>
            <a:off x="4959351" y="804672"/>
            <a:ext cx="7102474" cy="5248656"/>
          </a:xfrm>
        </p:spPr>
        <p:txBody>
          <a:bodyPr anchor="ctr">
            <a:normAutofit/>
          </a:bodyPr>
          <a:lstStyle/>
          <a:p>
            <a:r>
              <a:rPr lang="en-US" dirty="0"/>
              <a:t>Represent ~1% of drug-induced skin eruptions.</a:t>
            </a:r>
          </a:p>
          <a:p>
            <a:endParaRPr lang="en-US" dirty="0"/>
          </a:p>
          <a:p>
            <a:r>
              <a:rPr lang="en-US" dirty="0"/>
              <a:t>Clinically, just like acne but </a:t>
            </a:r>
            <a:r>
              <a:rPr lang="en-US" u="sng" dirty="0" err="1"/>
              <a:t>comedones</a:t>
            </a:r>
            <a:r>
              <a:rPr lang="en-US" u="sng" dirty="0"/>
              <a:t> are absent.</a:t>
            </a:r>
          </a:p>
          <a:p>
            <a:endParaRPr lang="en-US" dirty="0"/>
          </a:p>
          <a:p>
            <a:r>
              <a:rPr lang="en-US" u="sng" dirty="0"/>
              <a:t>Corticosteroids</a:t>
            </a:r>
            <a:r>
              <a:rPr lang="en-US" dirty="0"/>
              <a:t>, Androgens, hydantoins, lithium, progestin-containing OCPs.</a:t>
            </a:r>
          </a:p>
        </p:txBody>
      </p:sp>
    </p:spTree>
    <p:extLst>
      <p:ext uri="{BB962C8B-B14F-4D97-AF65-F5344CB8AC3E}">
        <p14:creationId xmlns:p14="http://schemas.microsoft.com/office/powerpoint/2010/main" val="1931437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tattoo&#10;&#10;Description automatically generated">
            <a:extLst>
              <a:ext uri="{FF2B5EF4-FFF2-40B4-BE49-F238E27FC236}">
                <a16:creationId xmlns:a16="http://schemas.microsoft.com/office/drawing/2014/main" id="{9212D76B-7AFD-2347-A830-4DB01E208611}"/>
              </a:ext>
            </a:extLst>
          </p:cNvPr>
          <p:cNvPicPr>
            <a:picLocks noChangeAspect="1"/>
          </p:cNvPicPr>
          <p:nvPr/>
        </p:nvPicPr>
        <p:blipFill rotWithShape="1">
          <a:blip r:embed="rId2"/>
          <a:srcRect b="16667"/>
          <a:stretch/>
        </p:blipFill>
        <p:spPr>
          <a:xfrm>
            <a:off x="20" y="10"/>
            <a:ext cx="12191980" cy="6857990"/>
          </a:xfrm>
          <a:prstGeom prst="rect">
            <a:avLst/>
          </a:prstGeom>
        </p:spPr>
      </p:pic>
    </p:spTree>
    <p:extLst>
      <p:ext uri="{BB962C8B-B14F-4D97-AF65-F5344CB8AC3E}">
        <p14:creationId xmlns:p14="http://schemas.microsoft.com/office/powerpoint/2010/main" val="705086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2B6A043-72AA-AA4E-B4BC-B4C9F8133DE9}"/>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Pigmentary changes</a:t>
            </a:r>
          </a:p>
        </p:txBody>
      </p:sp>
      <p:sp>
        <p:nvSpPr>
          <p:cNvPr id="3" name="Content Placeholder 2">
            <a:extLst>
              <a:ext uri="{FF2B5EF4-FFF2-40B4-BE49-F238E27FC236}">
                <a16:creationId xmlns:a16="http://schemas.microsoft.com/office/drawing/2014/main" id="{F460C117-191D-9443-9EDF-AF336D5F5840}"/>
              </a:ext>
            </a:extLst>
          </p:cNvPr>
          <p:cNvSpPr>
            <a:spLocks noGrp="1"/>
          </p:cNvSpPr>
          <p:nvPr>
            <p:ph idx="1"/>
          </p:nvPr>
        </p:nvSpPr>
        <p:spPr>
          <a:xfrm>
            <a:off x="4822826" y="376238"/>
            <a:ext cx="7153274" cy="6128734"/>
          </a:xfrm>
        </p:spPr>
        <p:txBody>
          <a:bodyPr anchor="ctr">
            <a:normAutofit/>
          </a:bodyPr>
          <a:lstStyle/>
          <a:p>
            <a:r>
              <a:rPr lang="en-US" sz="3200" u="sng" dirty="0"/>
              <a:t>Hyperpigmentation:</a:t>
            </a:r>
          </a:p>
          <a:p>
            <a:pPr marL="0" indent="0">
              <a:buNone/>
            </a:pPr>
            <a:r>
              <a:rPr lang="en-US" dirty="0"/>
              <a:t>Usually more pronounced in sun-exposed areas.</a:t>
            </a:r>
          </a:p>
          <a:p>
            <a:pPr>
              <a:buFontTx/>
              <a:buChar char="-"/>
            </a:pPr>
            <a:r>
              <a:rPr lang="en-US" dirty="0"/>
              <a:t>Minocycline</a:t>
            </a:r>
          </a:p>
          <a:p>
            <a:pPr>
              <a:buFontTx/>
              <a:buChar char="-"/>
            </a:pPr>
            <a:r>
              <a:rPr lang="en-US" dirty="0"/>
              <a:t>Antimalarials</a:t>
            </a:r>
          </a:p>
          <a:p>
            <a:pPr>
              <a:buFontTx/>
              <a:buChar char="-"/>
            </a:pPr>
            <a:r>
              <a:rPr lang="en-US" dirty="0"/>
              <a:t>Amiodarone</a:t>
            </a:r>
          </a:p>
          <a:p>
            <a:pPr>
              <a:buFontTx/>
              <a:buChar char="-"/>
            </a:pPr>
            <a:r>
              <a:rPr lang="en-US" dirty="0"/>
              <a:t>Silver, gold and arsenic</a:t>
            </a:r>
          </a:p>
          <a:p>
            <a:pPr>
              <a:buFontTx/>
              <a:buChar char="-"/>
            </a:pPr>
            <a:r>
              <a:rPr lang="en-US" dirty="0"/>
              <a:t>Bleomycin</a:t>
            </a:r>
          </a:p>
          <a:p>
            <a:pPr marL="0" indent="0">
              <a:buNone/>
            </a:pPr>
            <a:endParaRPr lang="en-US" dirty="0"/>
          </a:p>
          <a:p>
            <a:r>
              <a:rPr lang="en-US" sz="3200" u="sng" dirty="0"/>
              <a:t>Hypopigmentation:</a:t>
            </a:r>
          </a:p>
          <a:p>
            <a:pPr marL="0" indent="0">
              <a:buNone/>
            </a:pPr>
            <a:r>
              <a:rPr lang="en-US" dirty="0"/>
              <a:t>- Chronic use of topical steroids</a:t>
            </a:r>
          </a:p>
        </p:txBody>
      </p:sp>
    </p:spTree>
    <p:extLst>
      <p:ext uri="{BB962C8B-B14F-4D97-AF65-F5344CB8AC3E}">
        <p14:creationId xmlns:p14="http://schemas.microsoft.com/office/powerpoint/2010/main" val="283562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toiletry, indoor, cosmetic&#10;&#10;Description automatically generated">
            <a:extLst>
              <a:ext uri="{FF2B5EF4-FFF2-40B4-BE49-F238E27FC236}">
                <a16:creationId xmlns:a16="http://schemas.microsoft.com/office/drawing/2014/main" id="{3F970821-B52A-724F-98BA-48B2A0454764}"/>
              </a:ext>
            </a:extLst>
          </p:cNvPr>
          <p:cNvPicPr>
            <a:picLocks noGrp="1" noChangeAspect="1"/>
          </p:cNvPicPr>
          <p:nvPr>
            <p:ph idx="1"/>
          </p:nvPr>
        </p:nvPicPr>
        <p:blipFill rotWithShape="1">
          <a:blip r:embed="rId3"/>
          <a:srcRect t="4077" b="11337"/>
          <a:stretch/>
        </p:blipFill>
        <p:spPr>
          <a:xfrm>
            <a:off x="20" y="10"/>
            <a:ext cx="12191980" cy="6857990"/>
          </a:xfrm>
          <a:prstGeom prst="rect">
            <a:avLst/>
          </a:prstGeom>
        </p:spPr>
      </p:pic>
    </p:spTree>
    <p:extLst>
      <p:ext uri="{BB962C8B-B14F-4D97-AF65-F5344CB8AC3E}">
        <p14:creationId xmlns:p14="http://schemas.microsoft.com/office/powerpoint/2010/main" val="1248950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72D7F9-7892-B249-AE98-3811DCEBF994}"/>
              </a:ext>
            </a:extLst>
          </p:cNvPr>
          <p:cNvSpPr>
            <a:spLocks noGrp="1"/>
          </p:cNvSpPr>
          <p:nvPr>
            <p:ph type="title"/>
          </p:nvPr>
        </p:nvSpPr>
        <p:spPr>
          <a:xfrm>
            <a:off x="640079" y="2053641"/>
            <a:ext cx="3669161" cy="2760098"/>
          </a:xfrm>
        </p:spPr>
        <p:txBody>
          <a:bodyPr>
            <a:normAutofit/>
          </a:bodyPr>
          <a:lstStyle/>
          <a:p>
            <a:r>
              <a:rPr lang="en-US" b="1" dirty="0" err="1">
                <a:solidFill>
                  <a:srgbClr val="FFFFFF"/>
                </a:solidFill>
              </a:rPr>
              <a:t>Exanthematous</a:t>
            </a:r>
            <a:r>
              <a:rPr lang="en-US" b="1" dirty="0">
                <a:solidFill>
                  <a:srgbClr val="FFFFFF"/>
                </a:solidFill>
              </a:rPr>
              <a:t> Drug Eruptions</a:t>
            </a:r>
          </a:p>
        </p:txBody>
      </p:sp>
      <p:sp>
        <p:nvSpPr>
          <p:cNvPr id="3" name="Content Placeholder 2">
            <a:extLst>
              <a:ext uri="{FF2B5EF4-FFF2-40B4-BE49-F238E27FC236}">
                <a16:creationId xmlns:a16="http://schemas.microsoft.com/office/drawing/2014/main" id="{25511E22-F652-DE41-AFC1-9B566401C6A1}"/>
              </a:ext>
            </a:extLst>
          </p:cNvPr>
          <p:cNvSpPr>
            <a:spLocks noGrp="1"/>
          </p:cNvSpPr>
          <p:nvPr>
            <p:ph idx="1"/>
          </p:nvPr>
        </p:nvSpPr>
        <p:spPr>
          <a:xfrm>
            <a:off x="5888217" y="232757"/>
            <a:ext cx="6082110" cy="6434050"/>
          </a:xfrm>
        </p:spPr>
        <p:txBody>
          <a:bodyPr anchor="ctr">
            <a:normAutofit/>
          </a:bodyPr>
          <a:lstStyle/>
          <a:p>
            <a:pPr>
              <a:lnSpc>
                <a:spcPct val="100000"/>
              </a:lnSpc>
            </a:pPr>
            <a:r>
              <a:rPr lang="en-US" sz="2100" dirty="0">
                <a:solidFill>
                  <a:srgbClr val="000000"/>
                </a:solidFill>
              </a:rPr>
              <a:t>The </a:t>
            </a:r>
            <a:r>
              <a:rPr lang="en-US" sz="2100" u="sng" dirty="0">
                <a:solidFill>
                  <a:srgbClr val="000000"/>
                </a:solidFill>
              </a:rPr>
              <a:t>most common </a:t>
            </a:r>
            <a:r>
              <a:rPr lang="en-US" sz="2100" dirty="0">
                <a:solidFill>
                  <a:srgbClr val="000000"/>
                </a:solidFill>
              </a:rPr>
              <a:t>drug reaction affecting the skin.</a:t>
            </a:r>
          </a:p>
          <a:p>
            <a:pPr>
              <a:lnSpc>
                <a:spcPct val="100000"/>
              </a:lnSpc>
            </a:pPr>
            <a:r>
              <a:rPr lang="en-US" sz="2100" dirty="0">
                <a:solidFill>
                  <a:srgbClr val="000000"/>
                </a:solidFill>
              </a:rPr>
              <a:t>Classically begins </a:t>
            </a:r>
            <a:r>
              <a:rPr lang="en-US" sz="2100" u="sng" dirty="0">
                <a:solidFill>
                  <a:srgbClr val="000000"/>
                </a:solidFill>
              </a:rPr>
              <a:t>7 to 14 </a:t>
            </a:r>
            <a:r>
              <a:rPr lang="en-US" sz="2100" dirty="0">
                <a:solidFill>
                  <a:srgbClr val="000000"/>
                </a:solidFill>
              </a:rPr>
              <a:t>days after the start of a new medication.</a:t>
            </a:r>
          </a:p>
          <a:p>
            <a:pPr>
              <a:lnSpc>
                <a:spcPct val="100000"/>
              </a:lnSpc>
            </a:pPr>
            <a:r>
              <a:rPr lang="en-US" sz="2100" dirty="0">
                <a:solidFill>
                  <a:srgbClr val="000000"/>
                </a:solidFill>
              </a:rPr>
              <a:t>Begins as erythematous macules (symmetric) that sometimes becomes palpable.</a:t>
            </a:r>
          </a:p>
          <a:p>
            <a:pPr>
              <a:lnSpc>
                <a:spcPct val="100000"/>
              </a:lnSpc>
            </a:pPr>
            <a:r>
              <a:rPr lang="en-US" sz="2100" dirty="0">
                <a:solidFill>
                  <a:srgbClr val="000000"/>
                </a:solidFill>
              </a:rPr>
              <a:t>Begins on the trunk and upper extremities and progressively becomes confluent.</a:t>
            </a:r>
          </a:p>
          <a:p>
            <a:pPr>
              <a:lnSpc>
                <a:spcPct val="100000"/>
              </a:lnSpc>
            </a:pPr>
            <a:r>
              <a:rPr lang="en-US" sz="2100" dirty="0">
                <a:solidFill>
                  <a:srgbClr val="000000"/>
                </a:solidFill>
              </a:rPr>
              <a:t>Mucous membranes are usually </a:t>
            </a:r>
            <a:r>
              <a:rPr lang="en-US" sz="2100" u="sng" dirty="0">
                <a:solidFill>
                  <a:srgbClr val="000000"/>
                </a:solidFill>
              </a:rPr>
              <a:t>spared</a:t>
            </a:r>
            <a:r>
              <a:rPr lang="en-US" sz="2100" dirty="0">
                <a:solidFill>
                  <a:srgbClr val="000000"/>
                </a:solidFill>
              </a:rPr>
              <a:t>.</a:t>
            </a:r>
          </a:p>
          <a:p>
            <a:pPr>
              <a:lnSpc>
                <a:spcPct val="100000"/>
              </a:lnSpc>
            </a:pPr>
            <a:r>
              <a:rPr lang="en-US" sz="2100" dirty="0">
                <a:solidFill>
                  <a:srgbClr val="000000"/>
                </a:solidFill>
              </a:rPr>
              <a:t>Pruritis and low-grade fever and often present.</a:t>
            </a:r>
          </a:p>
          <a:p>
            <a:pPr>
              <a:lnSpc>
                <a:spcPct val="100000"/>
              </a:lnSpc>
            </a:pPr>
            <a:r>
              <a:rPr lang="en-US" sz="2100" dirty="0">
                <a:solidFill>
                  <a:srgbClr val="000000"/>
                </a:solidFill>
              </a:rPr>
              <a:t>The eruption disappears spontaneously after 1-2 weeks without complications.</a:t>
            </a:r>
          </a:p>
          <a:p>
            <a:pPr>
              <a:lnSpc>
                <a:spcPct val="100000"/>
              </a:lnSpc>
            </a:pPr>
            <a:r>
              <a:rPr lang="en-US" sz="2100" dirty="0">
                <a:solidFill>
                  <a:srgbClr val="000000"/>
                </a:solidFill>
              </a:rPr>
              <a:t>The following classes of drugs have a significantly higher incidence: </a:t>
            </a:r>
            <a:r>
              <a:rPr lang="en-US" sz="2100" u="sng" dirty="0">
                <a:solidFill>
                  <a:srgbClr val="000000"/>
                </a:solidFill>
              </a:rPr>
              <a:t>Aminopenicillins, Sulfonamides, Cephalosporins and anticonvulsants</a:t>
            </a:r>
            <a:r>
              <a:rPr lang="en-US" sz="2100" dirty="0">
                <a:solidFill>
                  <a:srgbClr val="000000"/>
                </a:solidFill>
              </a:rPr>
              <a:t>.</a:t>
            </a:r>
          </a:p>
        </p:txBody>
      </p:sp>
    </p:spTree>
    <p:extLst>
      <p:ext uri="{BB962C8B-B14F-4D97-AF65-F5344CB8AC3E}">
        <p14:creationId xmlns:p14="http://schemas.microsoft.com/office/powerpoint/2010/main" val="3874545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56EF91AA-0E14-FC46-B4F5-D0C37F0AAE65}"/>
              </a:ext>
            </a:extLst>
          </p:cNvPr>
          <p:cNvPicPr>
            <a:picLocks noChangeAspect="1"/>
          </p:cNvPicPr>
          <p:nvPr/>
        </p:nvPicPr>
        <p:blipFill rotWithShape="1">
          <a:blip r:embed="rId3"/>
          <a:srcRect r="2" b="17314"/>
          <a:stretch/>
        </p:blipFill>
        <p:spPr>
          <a:xfrm>
            <a:off x="20" y="10"/>
            <a:ext cx="6095980" cy="6857990"/>
          </a:xfrm>
          <a:prstGeom prst="rect">
            <a:avLst/>
          </a:prstGeom>
        </p:spPr>
      </p:pic>
      <p:pic>
        <p:nvPicPr>
          <p:cNvPr id="5" name="Content Placeholder 4">
            <a:extLst>
              <a:ext uri="{FF2B5EF4-FFF2-40B4-BE49-F238E27FC236}">
                <a16:creationId xmlns:a16="http://schemas.microsoft.com/office/drawing/2014/main" id="{03DC5A92-1950-5C4B-8355-AF374838A69F}"/>
              </a:ext>
            </a:extLst>
          </p:cNvPr>
          <p:cNvPicPr>
            <a:picLocks noGrp="1" noChangeAspect="1"/>
          </p:cNvPicPr>
          <p:nvPr>
            <p:ph idx="4294967295"/>
          </p:nvPr>
        </p:nvPicPr>
        <p:blipFill rotWithShape="1">
          <a:blip r:embed="rId4"/>
          <a:srcRect t="5156" r="2" b="11595"/>
          <a:stretch/>
        </p:blipFill>
        <p:spPr>
          <a:xfrm>
            <a:off x="6096000" y="10"/>
            <a:ext cx="6096000" cy="6857990"/>
          </a:xfrm>
          <a:prstGeom prst="rect">
            <a:avLst/>
          </a:prstGeom>
        </p:spPr>
      </p:pic>
    </p:spTree>
    <p:extLst>
      <p:ext uri="{BB962C8B-B14F-4D97-AF65-F5344CB8AC3E}">
        <p14:creationId xmlns:p14="http://schemas.microsoft.com/office/powerpoint/2010/main" val="116483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C7E722E4-082F-1B42-83F8-E9A6FE3496BB}"/>
              </a:ext>
            </a:extLst>
          </p:cNvPr>
          <p:cNvPicPr>
            <a:picLocks noChangeAspect="1"/>
          </p:cNvPicPr>
          <p:nvPr/>
        </p:nvPicPr>
        <p:blipFill rotWithShape="1">
          <a:blip r:embed="rId3"/>
          <a:srcRect t="5734" b="11240"/>
          <a:stretch/>
        </p:blipFill>
        <p:spPr>
          <a:xfrm>
            <a:off x="20" y="10"/>
            <a:ext cx="12191980" cy="6857990"/>
          </a:xfrm>
          <a:prstGeom prst="rect">
            <a:avLst/>
          </a:prstGeom>
        </p:spPr>
      </p:pic>
    </p:spTree>
    <p:extLst>
      <p:ext uri="{BB962C8B-B14F-4D97-AF65-F5344CB8AC3E}">
        <p14:creationId xmlns:p14="http://schemas.microsoft.com/office/powerpoint/2010/main" val="112162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F6291E-B3FA-954F-9A76-AD4E833445F3}"/>
              </a:ext>
            </a:extLst>
          </p:cNvPr>
          <p:cNvSpPr>
            <a:spLocks noGrp="1"/>
          </p:cNvSpPr>
          <p:nvPr>
            <p:ph type="title"/>
          </p:nvPr>
        </p:nvSpPr>
        <p:spPr>
          <a:xfrm>
            <a:off x="640079" y="2053641"/>
            <a:ext cx="3669161" cy="2760098"/>
          </a:xfrm>
        </p:spPr>
        <p:txBody>
          <a:bodyPr>
            <a:normAutofit/>
          </a:bodyPr>
          <a:lstStyle/>
          <a:p>
            <a:pPr algn="ctr"/>
            <a:r>
              <a:rPr lang="en-US" b="1" dirty="0" err="1">
                <a:solidFill>
                  <a:srgbClr val="FFFFFF"/>
                </a:solidFill>
              </a:rPr>
              <a:t>Exanthematous</a:t>
            </a:r>
            <a:r>
              <a:rPr lang="en-US" b="1" dirty="0">
                <a:solidFill>
                  <a:srgbClr val="FFFFFF"/>
                </a:solidFill>
              </a:rPr>
              <a:t> Drug Eruptions</a:t>
            </a:r>
            <a:endParaRPr lang="en-US" dirty="0">
              <a:solidFill>
                <a:srgbClr val="FFFFFF"/>
              </a:solidFill>
            </a:endParaRPr>
          </a:p>
        </p:txBody>
      </p:sp>
      <p:sp>
        <p:nvSpPr>
          <p:cNvPr id="3" name="Content Placeholder 2">
            <a:extLst>
              <a:ext uri="{FF2B5EF4-FFF2-40B4-BE49-F238E27FC236}">
                <a16:creationId xmlns:a16="http://schemas.microsoft.com/office/drawing/2014/main" id="{E8CCD8F4-6ECF-BC41-AF86-5AF5E500B2CE}"/>
              </a:ext>
            </a:extLst>
          </p:cNvPr>
          <p:cNvSpPr>
            <a:spLocks noGrp="1"/>
          </p:cNvSpPr>
          <p:nvPr>
            <p:ph idx="1"/>
          </p:nvPr>
        </p:nvSpPr>
        <p:spPr>
          <a:xfrm>
            <a:off x="6090574" y="335665"/>
            <a:ext cx="5900798" cy="6285053"/>
          </a:xfrm>
        </p:spPr>
        <p:txBody>
          <a:bodyPr anchor="ctr">
            <a:normAutofit/>
          </a:bodyPr>
          <a:lstStyle/>
          <a:p>
            <a:r>
              <a:rPr lang="en-US" sz="2000" b="1" u="sng" dirty="0">
                <a:solidFill>
                  <a:srgbClr val="000000"/>
                </a:solidFill>
              </a:rPr>
              <a:t>Always look for the following:</a:t>
            </a:r>
          </a:p>
          <a:p>
            <a:pPr>
              <a:buFontTx/>
              <a:buChar char="-"/>
            </a:pPr>
            <a:r>
              <a:rPr lang="en-US" sz="1600" dirty="0">
                <a:solidFill>
                  <a:srgbClr val="000000"/>
                </a:solidFill>
              </a:rPr>
              <a:t>Edema of the face + blood eosinophilia (DRESS)</a:t>
            </a:r>
          </a:p>
          <a:p>
            <a:pPr>
              <a:buFontTx/>
              <a:buChar char="-"/>
            </a:pPr>
            <a:r>
              <a:rPr lang="en-US" sz="1600" dirty="0">
                <a:solidFill>
                  <a:srgbClr val="000000"/>
                </a:solidFill>
              </a:rPr>
              <a:t>Mucous membrane lesions or painful dusky skin (SJS, TEN)</a:t>
            </a:r>
          </a:p>
          <a:p>
            <a:pPr marL="0" indent="0">
              <a:buNone/>
            </a:pPr>
            <a:endParaRPr lang="en-US" sz="1600" dirty="0">
              <a:solidFill>
                <a:srgbClr val="000000"/>
              </a:solidFill>
            </a:endParaRPr>
          </a:p>
          <a:p>
            <a:r>
              <a:rPr lang="en-US" sz="2000" b="1" u="sng" dirty="0">
                <a:solidFill>
                  <a:srgbClr val="000000"/>
                </a:solidFill>
              </a:rPr>
              <a:t>Histology:</a:t>
            </a:r>
          </a:p>
          <a:p>
            <a:pPr>
              <a:buFontTx/>
              <a:buChar char="-"/>
            </a:pPr>
            <a:r>
              <a:rPr lang="en-US" sz="1600" dirty="0">
                <a:solidFill>
                  <a:srgbClr val="000000"/>
                </a:solidFill>
              </a:rPr>
              <a:t>Nonspecific changes, eosinophils may be present.</a:t>
            </a:r>
          </a:p>
          <a:p>
            <a:pPr>
              <a:buFontTx/>
              <a:buChar char="-"/>
            </a:pPr>
            <a:endParaRPr lang="en-US" sz="1600" dirty="0">
              <a:solidFill>
                <a:srgbClr val="000000"/>
              </a:solidFill>
            </a:endParaRPr>
          </a:p>
          <a:p>
            <a:r>
              <a:rPr lang="en-US" sz="2000" b="1" u="sng" dirty="0">
                <a:solidFill>
                  <a:srgbClr val="000000"/>
                </a:solidFill>
              </a:rPr>
              <a:t>The major </a:t>
            </a:r>
            <a:r>
              <a:rPr lang="en-US" sz="2000" b="1" u="sng" dirty="0" err="1">
                <a:solidFill>
                  <a:srgbClr val="000000"/>
                </a:solidFill>
              </a:rPr>
              <a:t>DDx</a:t>
            </a:r>
            <a:r>
              <a:rPr lang="en-US" sz="2000" b="1" u="sng" dirty="0">
                <a:solidFill>
                  <a:srgbClr val="000000"/>
                </a:solidFill>
              </a:rPr>
              <a:t> </a:t>
            </a:r>
          </a:p>
          <a:p>
            <a:r>
              <a:rPr lang="en-US" sz="1600" dirty="0">
                <a:solidFill>
                  <a:srgbClr val="000000"/>
                </a:solidFill>
              </a:rPr>
              <a:t>Viral exanthem (often indistinguishable)</a:t>
            </a:r>
          </a:p>
          <a:p>
            <a:pPr>
              <a:buFontTx/>
              <a:buChar char="-"/>
            </a:pPr>
            <a:r>
              <a:rPr lang="en-US" sz="1600" dirty="0">
                <a:solidFill>
                  <a:srgbClr val="000000"/>
                </a:solidFill>
              </a:rPr>
              <a:t>Drug etiology favored in adults, viral favored in pediatric patients.</a:t>
            </a:r>
          </a:p>
          <a:p>
            <a:pPr>
              <a:buFontTx/>
              <a:buChar char="-"/>
            </a:pPr>
            <a:r>
              <a:rPr lang="en-US" sz="1600" dirty="0">
                <a:solidFill>
                  <a:srgbClr val="000000"/>
                </a:solidFill>
              </a:rPr>
              <a:t>The presence of peripheral blood eosinophilia favors a drug reaction.</a:t>
            </a:r>
          </a:p>
          <a:p>
            <a:pPr marL="0" indent="0">
              <a:buNone/>
            </a:pPr>
            <a:endParaRPr lang="en-US" sz="1600" dirty="0">
              <a:solidFill>
                <a:srgbClr val="000000"/>
              </a:solidFill>
            </a:endParaRPr>
          </a:p>
          <a:p>
            <a:r>
              <a:rPr lang="en-US" sz="2000" b="1" u="sng" dirty="0">
                <a:solidFill>
                  <a:srgbClr val="000000"/>
                </a:solidFill>
              </a:rPr>
              <a:t>Treatment:</a:t>
            </a:r>
          </a:p>
          <a:p>
            <a:pPr>
              <a:buFontTx/>
              <a:buChar char="-"/>
            </a:pPr>
            <a:r>
              <a:rPr lang="en-US" sz="1600" dirty="0">
                <a:solidFill>
                  <a:srgbClr val="000000"/>
                </a:solidFill>
              </a:rPr>
              <a:t>Supportive</a:t>
            </a:r>
          </a:p>
          <a:p>
            <a:pPr>
              <a:buFontTx/>
              <a:buChar char="-"/>
            </a:pPr>
            <a:r>
              <a:rPr lang="en-US" sz="1600" dirty="0">
                <a:solidFill>
                  <a:srgbClr val="000000"/>
                </a:solidFill>
              </a:rPr>
              <a:t>Discontinue the offending drug. (risk vs benefit)</a:t>
            </a:r>
          </a:p>
          <a:p>
            <a:pPr>
              <a:buFontTx/>
              <a:buChar char="-"/>
            </a:pPr>
            <a:r>
              <a:rPr lang="en-US" sz="1600" dirty="0">
                <a:solidFill>
                  <a:srgbClr val="000000"/>
                </a:solidFill>
              </a:rPr>
              <a:t>Topical </a:t>
            </a:r>
            <a:r>
              <a:rPr lang="en-US" sz="1600" dirty="0" err="1">
                <a:solidFill>
                  <a:srgbClr val="000000"/>
                </a:solidFill>
              </a:rPr>
              <a:t>antipruritics</a:t>
            </a:r>
            <a:r>
              <a:rPr lang="en-US" sz="1600" dirty="0">
                <a:solidFill>
                  <a:srgbClr val="000000"/>
                </a:solidFill>
              </a:rPr>
              <a:t> and corticosteroids may help to alleviate pruritis.</a:t>
            </a:r>
          </a:p>
        </p:txBody>
      </p:sp>
    </p:spTree>
    <p:extLst>
      <p:ext uri="{BB962C8B-B14F-4D97-AF65-F5344CB8AC3E}">
        <p14:creationId xmlns:p14="http://schemas.microsoft.com/office/powerpoint/2010/main" val="35104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B9131C-32FE-A74A-8C46-9A695AC6CF17}"/>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rPr>
              <a:t>Urticaria, Angioedema and Anaphylaxis</a:t>
            </a:r>
          </a:p>
        </p:txBody>
      </p:sp>
      <p:sp>
        <p:nvSpPr>
          <p:cNvPr id="3" name="Content Placeholder 2">
            <a:extLst>
              <a:ext uri="{FF2B5EF4-FFF2-40B4-BE49-F238E27FC236}">
                <a16:creationId xmlns:a16="http://schemas.microsoft.com/office/drawing/2014/main" id="{E27CE894-2CDB-194B-8C48-317211F4EEE5}"/>
              </a:ext>
            </a:extLst>
          </p:cNvPr>
          <p:cNvSpPr>
            <a:spLocks noGrp="1"/>
          </p:cNvSpPr>
          <p:nvPr>
            <p:ph idx="1"/>
          </p:nvPr>
        </p:nvSpPr>
        <p:spPr>
          <a:xfrm>
            <a:off x="5845215" y="266218"/>
            <a:ext cx="6192455" cy="6308202"/>
          </a:xfrm>
        </p:spPr>
        <p:txBody>
          <a:bodyPr anchor="ctr">
            <a:normAutofit/>
          </a:bodyPr>
          <a:lstStyle/>
          <a:p>
            <a:r>
              <a:rPr lang="en-US" sz="2400" b="1" u="sng" dirty="0">
                <a:solidFill>
                  <a:srgbClr val="000000"/>
                </a:solidFill>
              </a:rPr>
              <a:t>Urticaria:</a:t>
            </a:r>
          </a:p>
          <a:p>
            <a:pPr>
              <a:lnSpc>
                <a:spcPct val="100000"/>
              </a:lnSpc>
              <a:buFontTx/>
              <a:buChar char="-"/>
            </a:pPr>
            <a:r>
              <a:rPr lang="en-US" sz="1900" dirty="0">
                <a:solidFill>
                  <a:srgbClr val="000000"/>
                </a:solidFill>
              </a:rPr>
              <a:t>Transient erythematous and edematous papules and plaques that are usually associated with pruritis.</a:t>
            </a:r>
          </a:p>
          <a:p>
            <a:pPr>
              <a:lnSpc>
                <a:spcPct val="100000"/>
              </a:lnSpc>
              <a:buFontTx/>
              <a:buChar char="-"/>
            </a:pPr>
            <a:r>
              <a:rPr lang="en-US" sz="1900" dirty="0">
                <a:solidFill>
                  <a:srgbClr val="000000"/>
                </a:solidFill>
              </a:rPr>
              <a:t>They can appear anywhere in the body including </a:t>
            </a:r>
            <a:r>
              <a:rPr lang="en-US" sz="1900" dirty="0" err="1">
                <a:solidFill>
                  <a:srgbClr val="000000"/>
                </a:solidFill>
              </a:rPr>
              <a:t>palms,soles</a:t>
            </a:r>
            <a:r>
              <a:rPr lang="en-US" sz="1900" dirty="0">
                <a:solidFill>
                  <a:srgbClr val="000000"/>
                </a:solidFill>
              </a:rPr>
              <a:t> and scalp.</a:t>
            </a:r>
          </a:p>
          <a:p>
            <a:pPr>
              <a:lnSpc>
                <a:spcPct val="100000"/>
              </a:lnSpc>
              <a:buFontTx/>
              <a:buChar char="-"/>
            </a:pPr>
            <a:r>
              <a:rPr lang="en-US" sz="1900" dirty="0">
                <a:solidFill>
                  <a:srgbClr val="000000"/>
                </a:solidFill>
              </a:rPr>
              <a:t>Duration is usually a few hours to 24 hours.</a:t>
            </a:r>
          </a:p>
          <a:p>
            <a:pPr>
              <a:lnSpc>
                <a:spcPct val="100000"/>
              </a:lnSpc>
              <a:buFontTx/>
              <a:buChar char="-"/>
            </a:pPr>
            <a:r>
              <a:rPr lang="en-US" sz="1900" dirty="0">
                <a:solidFill>
                  <a:srgbClr val="000000"/>
                </a:solidFill>
              </a:rPr>
              <a:t>Skin is normal after they resolve.</a:t>
            </a:r>
          </a:p>
          <a:p>
            <a:pPr>
              <a:lnSpc>
                <a:spcPct val="100000"/>
              </a:lnSpc>
              <a:buFontTx/>
              <a:buChar char="-"/>
            </a:pPr>
            <a:r>
              <a:rPr lang="en-US" sz="1900" dirty="0">
                <a:solidFill>
                  <a:srgbClr val="000000"/>
                </a:solidFill>
              </a:rPr>
              <a:t>Acute: Less than 6 weeks. Chronic: Persist longer.</a:t>
            </a:r>
          </a:p>
          <a:p>
            <a:pPr>
              <a:lnSpc>
                <a:spcPct val="100000"/>
              </a:lnSpc>
              <a:buFontTx/>
              <a:buChar char="-"/>
            </a:pPr>
            <a:r>
              <a:rPr lang="en-US" sz="1900" dirty="0">
                <a:solidFill>
                  <a:srgbClr val="000000"/>
                </a:solidFill>
              </a:rPr>
              <a:t>Drugs associated with &lt;10% of all cases of urticaria (acute &gt; chronic)</a:t>
            </a:r>
          </a:p>
          <a:p>
            <a:pPr>
              <a:lnSpc>
                <a:spcPct val="100000"/>
              </a:lnSpc>
              <a:buFontTx/>
              <a:buChar char="-"/>
            </a:pPr>
            <a:r>
              <a:rPr lang="en-US" sz="1900" dirty="0">
                <a:solidFill>
                  <a:srgbClr val="000000"/>
                </a:solidFill>
              </a:rPr>
              <a:t>Mostly antibiotics (</a:t>
            </a:r>
            <a:r>
              <a:rPr lang="en-US" sz="1900" dirty="0" err="1">
                <a:solidFill>
                  <a:srgbClr val="000000"/>
                </a:solidFill>
              </a:rPr>
              <a:t>Penicillins</a:t>
            </a:r>
            <a:r>
              <a:rPr lang="en-US" sz="1900" dirty="0">
                <a:solidFill>
                  <a:srgbClr val="000000"/>
                </a:solidFill>
              </a:rPr>
              <a:t>, cephalosporins).</a:t>
            </a:r>
          </a:p>
          <a:p>
            <a:pPr>
              <a:lnSpc>
                <a:spcPct val="100000"/>
              </a:lnSpc>
              <a:buFontTx/>
              <a:buChar char="-"/>
            </a:pPr>
            <a:r>
              <a:rPr lang="en-US" sz="1900" dirty="0">
                <a:solidFill>
                  <a:srgbClr val="000000"/>
                </a:solidFill>
              </a:rPr>
              <a:t>Tx: Discontinue drug, Antihistamines.</a:t>
            </a:r>
          </a:p>
        </p:txBody>
      </p:sp>
    </p:spTree>
    <p:extLst>
      <p:ext uri="{BB962C8B-B14F-4D97-AF65-F5344CB8AC3E}">
        <p14:creationId xmlns:p14="http://schemas.microsoft.com/office/powerpoint/2010/main" val="3766619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2211</Words>
  <Application>Microsoft Macintosh PowerPoint</Application>
  <PresentationFormat>Widescreen</PresentationFormat>
  <Paragraphs>285</Paragraphs>
  <Slides>49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Drug Eruptions</vt:lpstr>
      <vt:lpstr>Introduction</vt:lpstr>
      <vt:lpstr>Diagnostic approach for drug eruptions</vt:lpstr>
      <vt:lpstr>Major drug-induced eruptions </vt:lpstr>
      <vt:lpstr>Exanthematous Drug Eruptions</vt:lpstr>
      <vt:lpstr>PowerPoint Presentation</vt:lpstr>
      <vt:lpstr>PowerPoint Presentation</vt:lpstr>
      <vt:lpstr>Exanthematous Drug Eruptions</vt:lpstr>
      <vt:lpstr>Urticaria, Angioedema and Anaphylaxis</vt:lpstr>
      <vt:lpstr>PowerPoint Presentation</vt:lpstr>
      <vt:lpstr>Urticaria, Angioedema and Anaphylaxis</vt:lpstr>
      <vt:lpstr>PowerPoint Presentation</vt:lpstr>
      <vt:lpstr>Urticaria, Angioedema and Anaphylaxis</vt:lpstr>
      <vt:lpstr> Photosensitivity</vt:lpstr>
      <vt:lpstr>Photosensitivity</vt:lpstr>
      <vt:lpstr>Phototoxicity</vt:lpstr>
      <vt:lpstr>PowerPoint Presentation</vt:lpstr>
      <vt:lpstr>Photoallergy</vt:lpstr>
      <vt:lpstr>PowerPoint Presentation</vt:lpstr>
      <vt:lpstr>Vasculitis</vt:lpstr>
      <vt:lpstr>PowerPoint Presentation</vt:lpstr>
      <vt:lpstr>Neutrophilic drug eruptions</vt:lpstr>
      <vt:lpstr>Acute generalized exanthematous pustulosis (AGEP)</vt:lpstr>
      <vt:lpstr>PowerPoint Presentation</vt:lpstr>
      <vt:lpstr>Sweet’s syndrome (Acute febrile neutrophilic dermatosis) </vt:lpstr>
      <vt:lpstr>Drug reaction with eosinophilia and systemic symptoms (DRESS) </vt:lpstr>
      <vt:lpstr>DRESS</vt:lpstr>
      <vt:lpstr>PowerPoint Presentation</vt:lpstr>
      <vt:lpstr>Bullous Eruptions</vt:lpstr>
      <vt:lpstr>Fixed drug eruption</vt:lpstr>
      <vt:lpstr>PowerPoint Presentation</vt:lpstr>
      <vt:lpstr>PowerPoint Presentation</vt:lpstr>
      <vt:lpstr>PowerPoint Presentation</vt:lpstr>
      <vt:lpstr>PowerPoint Presentation</vt:lpstr>
      <vt:lpstr>Symmetrical drug-induced intertriginous and flexural exanthema (SDRIFE)</vt:lpstr>
      <vt:lpstr>PowerPoint Presentation</vt:lpstr>
      <vt:lpstr>PowerPoint Presentation</vt:lpstr>
      <vt:lpstr>Others</vt:lpstr>
      <vt:lpstr>Anticoagulant-induced skin necrosis</vt:lpstr>
      <vt:lpstr>PowerPoint Presentation</vt:lpstr>
      <vt:lpstr>Serum sickness-like eruption</vt:lpstr>
      <vt:lpstr>PowerPoint Presentation</vt:lpstr>
      <vt:lpstr>Drug-induced Lupus</vt:lpstr>
      <vt:lpstr>Drug-induced Psoriasis</vt:lpstr>
      <vt:lpstr>PowerPoint Presentation</vt:lpstr>
      <vt:lpstr>Acneiform eruptions</vt:lpstr>
      <vt:lpstr>PowerPoint Presentation</vt:lpstr>
      <vt:lpstr>Pigmentary changes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Eruptions</dc:title>
  <dc:creator>Abdulaziz Madani</dc:creator>
  <cp:lastModifiedBy>Abdulaziz Madani</cp:lastModifiedBy>
  <cp:revision>4</cp:revision>
  <dcterms:created xsi:type="dcterms:W3CDTF">2019-09-11T18:19:39Z</dcterms:created>
  <dcterms:modified xsi:type="dcterms:W3CDTF">2019-09-11T21:03:53Z</dcterms:modified>
</cp:coreProperties>
</file>