
<file path=[Content_Types].xml><?xml version="1.0" encoding="utf-8"?>
<Types xmlns="http://schemas.openxmlformats.org/package/2006/content-types">
  <Default ContentType="image/jpeg" Extension="JPG"/>
  <Default ContentType="image/x-emf" Extension="emf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sldIdLst>
    <p:sldId r:id="rId5" id="256"/>
    <p:sldId r:id="rId6" id="257"/>
    <p:sldId r:id="rId7" id="258"/>
    <p:sldId r:id="rId8" id="259"/>
    <p:sldId r:id="rId9" id="260"/>
    <p:sldId r:id="rId10" id="261"/>
    <p:sldId r:id="rId11" id="262"/>
    <p:sldId r:id="rId12" id="263"/>
    <p:sldId r:id="rId13" id="264"/>
    <p:sldId r:id="rId14" id="265"/>
    <p:sldId r:id="rId15" id="266"/>
    <p:sldId r:id="rId16" id="267"/>
    <p:sldId r:id="rId17" id="268"/>
    <p:sldId r:id="rId18" id="269"/>
    <p:sldId r:id="rId19" id="270"/>
    <p:sldId r:id="rId20" id="271"/>
    <p:sldId r:id="rId21" id="272"/>
    <p:sldId r:id="rId22" id="273"/>
    <p:sldId r:id="rId23" id="274"/>
    <p:sldId r:id="rId24" id="275"/>
    <p:sldId r:id="rId25" id="276"/>
    <p:sldId r:id="rId26" id="277"/>
    <p:sldId r:id="rId27" id="278"/>
    <p:sldId r:id="rId28" id="279"/>
    <p:sldId r:id="rId29" id="280"/>
    <p:sldId r:id="rId30" id="281"/>
    <p:sldId r:id="rId31" id="282"/>
    <p:sldId r:id="rId32" id="283"/>
    <p:sldId r:id="rId33" id="284"/>
    <p:sldId r:id="rId34" id="285"/>
    <p:sldId r:id="rId35" id="286"/>
    <p:sldId r:id="rId36" id="287"/>
    <p:sldId r:id="rId37" id="288"/>
  </p:sldIdLst>
  <p:sldSz cx="12192000" cy="6858000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lastView="sldThumbnailView">
  <p:normalViewPr horzBarState="maximized">
    <p:restoredLeft autoAdjust="0" sz="15976"/>
    <p:restoredTop sz="94660"/>
  </p:normalViewPr>
  <p:slideViewPr>
    <p:cSldViewPr snapToGrid="0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70"/>
          <a:sy d="100" n="70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500" y="68"/>
      </p:cViewPr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" n="1"/>
        <a:sy d="1" n="1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s/slide1.xml" Type="http://schemas.openxmlformats.org/officeDocument/2006/relationships/slide"></Relationship><Relationship Id="rId6" Target="slides/slide2.xml" Type="http://schemas.openxmlformats.org/officeDocument/2006/relationships/slide"></Relationship><Relationship Id="rId7" Target="slides/slide3.xml" Type="http://schemas.openxmlformats.org/officeDocument/2006/relationships/slide"></Relationship><Relationship Id="rId8" Target="slides/slide4.xml" Type="http://schemas.openxmlformats.org/officeDocument/2006/relationships/slide"></Relationship><Relationship Id="rId9" Target="slides/slide5.xml" Type="http://schemas.openxmlformats.org/officeDocument/2006/relationships/slide"></Relationship><Relationship Id="rId10" Target="slides/slide6.xml" Type="http://schemas.openxmlformats.org/officeDocument/2006/relationships/slide"></Relationship><Relationship Id="rId11" Target="slides/slide7.xml" Type="http://schemas.openxmlformats.org/officeDocument/2006/relationships/slide"></Relationship><Relationship Id="rId12" Target="slides/slide8.xml" Type="http://schemas.openxmlformats.org/officeDocument/2006/relationships/slide"></Relationship><Relationship Id="rId13" Target="slides/slide9.xml" Type="http://schemas.openxmlformats.org/officeDocument/2006/relationships/slide"></Relationship><Relationship Id="rId14" Target="slides/slide10.xml" Type="http://schemas.openxmlformats.org/officeDocument/2006/relationships/slide"></Relationship><Relationship Id="rId15" Target="slides/slide11.xml" Type="http://schemas.openxmlformats.org/officeDocument/2006/relationships/slide"></Relationship><Relationship Id="rId16" Target="slides/slide12.xml" Type="http://schemas.openxmlformats.org/officeDocument/2006/relationships/slide"></Relationship><Relationship Id="rId17" Target="slides/slide13.xml" Type="http://schemas.openxmlformats.org/officeDocument/2006/relationships/slide"></Relationship><Relationship Id="rId18" Target="slides/slide14.xml" Type="http://schemas.openxmlformats.org/officeDocument/2006/relationships/slide"></Relationship><Relationship Id="rId19" Target="slides/slide15.xml" Type="http://schemas.openxmlformats.org/officeDocument/2006/relationships/slide"></Relationship><Relationship Id="rId20" Target="slides/slide16.xml" Type="http://schemas.openxmlformats.org/officeDocument/2006/relationships/slide"></Relationship><Relationship Id="rId21" Target="slides/slide17.xml" Type="http://schemas.openxmlformats.org/officeDocument/2006/relationships/slide"></Relationship><Relationship Id="rId22" Target="slides/slide18.xml" Type="http://schemas.openxmlformats.org/officeDocument/2006/relationships/slide"></Relationship><Relationship Id="rId23" Target="slides/slide19.xml" Type="http://schemas.openxmlformats.org/officeDocument/2006/relationships/slide"></Relationship><Relationship Id="rId24" Target="slides/slide20.xml" Type="http://schemas.openxmlformats.org/officeDocument/2006/relationships/slide"></Relationship><Relationship Id="rId25" Target="slides/slide21.xml" Type="http://schemas.openxmlformats.org/officeDocument/2006/relationships/slide"></Relationship><Relationship Id="rId26" Target="slides/slide22.xml" Type="http://schemas.openxmlformats.org/officeDocument/2006/relationships/slide"></Relationship><Relationship Id="rId27" Target="slides/slide23.xml" Type="http://schemas.openxmlformats.org/officeDocument/2006/relationships/slide"></Relationship><Relationship Id="rId28" Target="slides/slide24.xml" Type="http://schemas.openxmlformats.org/officeDocument/2006/relationships/slide"></Relationship><Relationship Id="rId29" Target="slides/slide25.xml" Type="http://schemas.openxmlformats.org/officeDocument/2006/relationships/slide"></Relationship><Relationship Id="rId30" Target="slides/slide26.xml" Type="http://schemas.openxmlformats.org/officeDocument/2006/relationships/slide"></Relationship><Relationship Id="rId31" Target="slides/slide27.xml" Type="http://schemas.openxmlformats.org/officeDocument/2006/relationships/slide"></Relationship><Relationship Id="rId32" Target="slides/slide28.xml" Type="http://schemas.openxmlformats.org/officeDocument/2006/relationships/slide"></Relationship><Relationship Id="rId33" Target="slides/slide29.xml" Type="http://schemas.openxmlformats.org/officeDocument/2006/relationships/slide"></Relationship><Relationship Id="rId34" Target="slides/slide30.xml" Type="http://schemas.openxmlformats.org/officeDocument/2006/relationships/slide"></Relationship><Relationship Id="rId35" Target="slides/slide31.xml" Type="http://schemas.openxmlformats.org/officeDocument/2006/relationships/slide"></Relationship><Relationship Id="rId36" Target="slides/slide32.xml" Type="http://schemas.openxmlformats.org/officeDocument/2006/relationships/slide"></Relationship><Relationship Id="rId37" Target="slides/slide33.xml" Type="http://schemas.openxmlformats.org/officeDocument/2006/relationships/slide"></Relationship><Relationship Id="rId38" Target="theme/theme1.xml" Type="http://schemas.openxmlformats.org/officeDocument/2006/relationships/theme"></Relationship></Relationship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0" y="1122363"/>
            <a:ext cx="9144000" cy="2387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0" y="3602038"/>
            <a:ext cx="9144000" cy="1655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7ABFC5-11BC-421D-BF4D-D88CCC2146D1}" type="datetimeFigureOut">
              <a:rPr lang="en-US" smtClean="0">
                <a:uFillTx/>
              </a:rPr>
              <a:t>9/18/2019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1E025B-2885-4B03-B8A0-39532573685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7ABFC5-11BC-421D-BF4D-D88CCC2146D1}" type="datetimeFigureOut">
              <a:rPr lang="en-US" smtClean="0">
                <a:uFillTx/>
              </a:rPr>
              <a:t>9/18/2019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1E025B-2885-4B03-B8A0-39532573685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724900" y="365125"/>
            <a:ext cx="2628900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125"/>
            <a:ext cx="7734300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7ABFC5-11BC-421D-BF4D-D88CCC2146D1}" type="datetimeFigureOut">
              <a:rPr lang="en-US" smtClean="0">
                <a:uFillTx/>
              </a:rPr>
              <a:t>9/18/2019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1E025B-2885-4B03-B8A0-39532573685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7ABFC5-11BC-421D-BF4D-D88CCC2146D1}" type="datetimeFigureOut">
              <a:rPr lang="en-US" smtClean="0">
                <a:uFillTx/>
              </a:rPr>
              <a:t>9/18/2019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1E025B-2885-4B03-B8A0-39532573685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850" y="1709738"/>
            <a:ext cx="10515600" cy="285273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850" y="4589463"/>
            <a:ext cx="105156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7ABFC5-11BC-421D-BF4D-D88CCC2146D1}" type="datetimeFigureOut">
              <a:rPr lang="en-US" smtClean="0">
                <a:uFillTx/>
              </a:rPr>
              <a:t>9/18/2019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1E025B-2885-4B03-B8A0-39532573685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825625"/>
            <a:ext cx="51816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1825625"/>
            <a:ext cx="51816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7ABFC5-11BC-421D-BF4D-D88CCC2146D1}" type="datetimeFigureOut">
              <a:rPr lang="en-US" smtClean="0">
                <a:uFillTx/>
              </a:rPr>
              <a:t>9/18/2019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1E025B-2885-4B03-B8A0-39532573685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365125"/>
            <a:ext cx="10515600" cy="1325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1681163"/>
            <a:ext cx="5157787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2505075"/>
            <a:ext cx="5157787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1681163"/>
            <a:ext cx="5183188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2505075"/>
            <a:ext cx="5183188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7ABFC5-11BC-421D-BF4D-D88CCC2146D1}" type="datetimeFigureOut">
              <a:rPr lang="en-US" smtClean="0">
                <a:uFillTx/>
              </a:rPr>
              <a:t>9/18/2019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1E025B-2885-4B03-B8A0-39532573685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7ABFC5-11BC-421D-BF4D-D88CCC2146D1}" type="datetimeFigureOut">
              <a:rPr lang="en-US" smtClean="0">
                <a:uFillTx/>
              </a:rPr>
              <a:t>9/18/2019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1E025B-2885-4B03-B8A0-39532573685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7ABFC5-11BC-421D-BF4D-D88CCC2146D1}" type="datetimeFigureOut">
              <a:rPr lang="en-US" smtClean="0">
                <a:uFillTx/>
              </a:rPr>
              <a:t>9/18/2019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1E025B-2885-4B03-B8A0-39532573685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457200"/>
            <a:ext cx="3932237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83188" y="987425"/>
            <a:ext cx="617220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2057400"/>
            <a:ext cx="3932237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7ABFC5-11BC-421D-BF4D-D88CCC2146D1}" type="datetimeFigureOut">
              <a:rPr lang="en-US" smtClean="0">
                <a:uFillTx/>
              </a:rPr>
              <a:t>9/18/2019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1E025B-2885-4B03-B8A0-39532573685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457200"/>
            <a:ext cx="3932237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83188" y="987425"/>
            <a:ext cx="617220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2057400"/>
            <a:ext cx="3932237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4F7ABFC5-11BC-421D-BF4D-D88CCC2146D1}" type="datetimeFigureOut">
              <a:rPr lang="en-US" smtClean="0">
                <a:uFillTx/>
              </a:rPr>
              <a:t>9/18/2019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D1E025B-2885-4B03-B8A0-39532573685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125"/>
            <a:ext cx="10515600" cy="13255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825625"/>
            <a:ext cx="10515600" cy="435133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4F7ABFC5-11BC-421D-BF4D-D88CCC2146D1}" type="datetimeFigureOut">
              <a:rPr lang="en-US" smtClean="0">
                <a:uFillTx/>
              </a:rPr>
              <a:t>9/18/2019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D1E025B-2885-4B03-B8A0-39532573685E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7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1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2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7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2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G" Type="http://schemas.openxmlformats.org/officeDocument/2006/relationships/image"></Relationship></Relationships>
</file>

<file path=ppt/slides/_rels/slide3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.emf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.emf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 smtClean="0">
                <a:solidFill>
                  <a:srgbClr val="FF0000"/>
                </a:solidFill>
                <a:uFillTx/>
                <a:latin typeface="+mn-lt"/>
              </a:rPr>
              <a:t>CUTANEOUS MARKERS OF SELECTED IMPORTANT CONNECTIVE TISSUE DISEASES</a:t>
            </a:r>
            <a:endParaRPr b="1" dirty="0" lang="en-US">
              <a:solidFill>
                <a:srgbClr val="FF0000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301113"/>
            <a:ext cx="105156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ctr" indent="0" marL="0">
              <a:buNone/>
            </a:pPr>
            <a:r>
              <a:rPr b="1" dirty="0" lang="en-US" smtClean="0" sz="3200">
                <a:uFillTx/>
              </a:rPr>
              <a:t>Dr. Sami N. Alsuwaidan</a:t>
            </a:r>
          </a:p>
          <a:p>
            <a:pPr algn="ctr" indent="0" marL="0">
              <a:buNone/>
            </a:pPr>
            <a:r>
              <a:rPr b="1" dirty="0" lang="en-US" smtClean="0" sz="2400">
                <a:uFillTx/>
              </a:rPr>
              <a:t>President, Saudi Society of Dermatology &amp; Dermatologic Surgery</a:t>
            </a:r>
          </a:p>
          <a:p>
            <a:pPr algn="ctr" indent="0" marL="0">
              <a:buNone/>
            </a:pPr>
            <a:r>
              <a:rPr b="1" dirty="0" lang="en-US" smtClean="0" sz="2400">
                <a:uFillTx/>
              </a:rPr>
              <a:t>Consultant in Dermatology &amp; Cutaneous Laser Surgery</a:t>
            </a:r>
          </a:p>
          <a:p>
            <a:pPr algn="ctr" indent="0" marL="0">
              <a:buNone/>
            </a:pPr>
            <a:r>
              <a:rPr b="1" dirty="0" lang="en-US" smtClean="0" sz="2400">
                <a:uFillTx/>
              </a:rPr>
              <a:t>College of Medicine, King </a:t>
            </a:r>
            <a:r>
              <a:rPr b="1" dirty="0" lang="en-US" sz="2400">
                <a:uFillTx/>
              </a:rPr>
              <a:t>S</a:t>
            </a:r>
            <a:r>
              <a:rPr b="1" dirty="0" lang="en-US" smtClean="0" sz="2400">
                <a:uFillTx/>
              </a:rPr>
              <a:t>aud </a:t>
            </a:r>
            <a:r>
              <a:rPr b="1" dirty="0" lang="en-US" smtClean="0" sz="2400">
                <a:uFillTx/>
              </a:rPr>
              <a:t>University</a:t>
            </a:r>
            <a:endParaRPr b="1" dirty="0" lang="en-US" smtClean="0" sz="2400">
              <a:uFillTx/>
            </a:endParaRPr>
          </a:p>
          <a:p>
            <a:pPr algn="ctr" indent="0" marL="0">
              <a:buNone/>
            </a:pPr>
            <a:endParaRPr b="1" dirty="0" lang="en-US" sz="24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 algn="ctr"/>
            <a:r>
              <a:rPr b="1" dirty="0" lang="en-US" sz="3200">
                <a:solidFill>
                  <a:srgbClr val="0000CC"/>
                </a:solidFill>
                <a:uFillTx/>
                <a:latin typeface="+mn-lt"/>
              </a:rPr>
              <a:t>THE AMERICAN COLLEGE OF RHEUMATOLOGY 1982 REVISED CRITERIA FOR CLASSIFICATION OF</a:t>
            </a:r>
            <a:br>
              <a:rPr b="1" dirty="0" lang="en-US" sz="3200">
                <a:solidFill>
                  <a:srgbClr val="0000CC"/>
                </a:solidFill>
                <a:uFillTx/>
                <a:latin typeface="+mn-lt"/>
              </a:rPr>
            </a:br>
            <a:r>
              <a:rPr b="1" dirty="0" lang="en-US" sz="3200">
                <a:solidFill>
                  <a:srgbClr val="0000CC"/>
                </a:solidFill>
                <a:uFillTx/>
                <a:latin typeface="+mn-lt"/>
              </a:rPr>
              <a:t>SYSTEMIC LUPUS ERYTHEMATOSUS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715897"/>
            <a:ext cx="10902696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 indent="0" marL="0">
              <a:buNone/>
            </a:pPr>
            <a:r>
              <a:rPr b="1" dirty="0" lang="en-US" sz="1600">
                <a:solidFill>
                  <a:srgbClr val="FF0000"/>
                </a:solidFill>
                <a:uFillTx/>
              </a:rPr>
              <a:t>1. Malar rash </a:t>
            </a:r>
            <a:endParaRPr b="1" dirty="0" lang="en-US" smtClean="0" sz="1600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mtClean="0" sz="1600">
                <a:uFillTx/>
              </a:rPr>
              <a:t>	Fixed </a:t>
            </a:r>
            <a:r>
              <a:rPr b="1" dirty="0" lang="en-US" sz="1600">
                <a:uFillTx/>
              </a:rPr>
              <a:t>erythema, flat or raised, over the malar eminences, tending to </a:t>
            </a:r>
            <a:r>
              <a:rPr b="1" dirty="0" lang="en-US" smtClean="0" sz="1600">
                <a:uFillTx/>
              </a:rPr>
              <a:t>spare the </a:t>
            </a:r>
            <a:r>
              <a:rPr b="1" dirty="0" lang="en-US" sz="1600">
                <a:uFillTx/>
              </a:rPr>
              <a:t>nasolabial folds</a:t>
            </a:r>
          </a:p>
          <a:p>
            <a:pPr indent="0" marL="0">
              <a:buNone/>
            </a:pPr>
            <a:r>
              <a:rPr b="1" dirty="0" lang="en-US" sz="1600">
                <a:solidFill>
                  <a:srgbClr val="FF0000"/>
                </a:solidFill>
                <a:uFillTx/>
              </a:rPr>
              <a:t>2. Discoid </a:t>
            </a:r>
            <a:r>
              <a:rPr b="1" dirty="0" lang="en-US" smtClean="0" sz="1600">
                <a:solidFill>
                  <a:srgbClr val="FF0000"/>
                </a:solidFill>
                <a:uFillTx/>
              </a:rPr>
              <a:t>rash</a:t>
            </a:r>
          </a:p>
          <a:p>
            <a:pPr indent="0" marL="0">
              <a:buNone/>
            </a:pPr>
            <a:r>
              <a:rPr b="1" dirty="0" lang="en-US" smtClean="0" sz="1600">
                <a:uFillTx/>
              </a:rPr>
              <a:t>	Erythematous </a:t>
            </a:r>
            <a:r>
              <a:rPr b="1" dirty="0" lang="en-US" sz="1600">
                <a:uFillTx/>
              </a:rPr>
              <a:t>raised patches with adherent keratotic scaling and </a:t>
            </a:r>
            <a:r>
              <a:rPr b="1" dirty="0" lang="en-US" smtClean="0" sz="1600">
                <a:uFillTx/>
              </a:rPr>
              <a:t>follicular plugging</a:t>
            </a:r>
            <a:r>
              <a:rPr b="1" dirty="0" lang="en-US" sz="1600">
                <a:uFillTx/>
              </a:rPr>
              <a:t>; atrophic scarring may occur in </a:t>
            </a:r>
            <a:r>
              <a:rPr b="1" dirty="0" lang="en-US" smtClean="0" sz="1600">
                <a:uFillTx/>
              </a:rPr>
              <a:t>	older </a:t>
            </a:r>
            <a:r>
              <a:rPr b="1" dirty="0" lang="en-US" sz="1600">
                <a:uFillTx/>
              </a:rPr>
              <a:t>lesions</a:t>
            </a:r>
          </a:p>
          <a:p>
            <a:pPr indent="0" marL="0">
              <a:buNone/>
            </a:pPr>
            <a:r>
              <a:rPr b="1" dirty="0" lang="en-US" sz="1600">
                <a:solidFill>
                  <a:srgbClr val="FF0000"/>
                </a:solidFill>
                <a:uFillTx/>
              </a:rPr>
              <a:t>3. Photosensitivity Skin rash </a:t>
            </a:r>
            <a:endParaRPr b="1" dirty="0" lang="en-US" smtClean="0" sz="1600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mtClean="0" sz="1600">
                <a:uFillTx/>
              </a:rPr>
              <a:t>	as </a:t>
            </a:r>
            <a:r>
              <a:rPr b="1" dirty="0" lang="en-US" sz="1600">
                <a:uFillTx/>
              </a:rPr>
              <a:t>a result of unusual reaction to sunlight, by patient history </a:t>
            </a:r>
            <a:r>
              <a:rPr b="1" dirty="0" lang="en-US" smtClean="0" sz="1600">
                <a:uFillTx/>
              </a:rPr>
              <a:t>or physician </a:t>
            </a:r>
            <a:r>
              <a:rPr b="1" dirty="0" lang="en-US" sz="1600">
                <a:uFillTx/>
              </a:rPr>
              <a:t>observation</a:t>
            </a:r>
          </a:p>
          <a:p>
            <a:pPr indent="0" marL="0">
              <a:buNone/>
            </a:pPr>
            <a:r>
              <a:rPr b="1" dirty="0" lang="en-US" sz="1600">
                <a:solidFill>
                  <a:srgbClr val="FF0000"/>
                </a:solidFill>
                <a:uFillTx/>
              </a:rPr>
              <a:t>4. Oral ulcers </a:t>
            </a:r>
            <a:endParaRPr b="1" dirty="0" lang="en-US" smtClean="0" sz="1600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mtClean="0" sz="1600">
                <a:uFillTx/>
              </a:rPr>
              <a:t>	Oral </a:t>
            </a:r>
            <a:r>
              <a:rPr b="1" dirty="0" lang="en-US" sz="1600">
                <a:uFillTx/>
              </a:rPr>
              <a:t>or nasopharyngeal ulceration, usually painless, observed by physician</a:t>
            </a:r>
          </a:p>
          <a:p>
            <a:pPr indent="0" marL="0">
              <a:buNone/>
            </a:pPr>
            <a:r>
              <a:rPr b="1" dirty="0" lang="en-US" sz="1600">
                <a:solidFill>
                  <a:srgbClr val="FF0000"/>
                </a:solidFill>
                <a:uFillTx/>
              </a:rPr>
              <a:t>5. Arthritis </a:t>
            </a:r>
            <a:endParaRPr b="1" dirty="0" lang="en-US" smtClean="0" sz="1600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mtClean="0" sz="1600">
                <a:uFillTx/>
              </a:rPr>
              <a:t>	Non-erosive </a:t>
            </a:r>
            <a:r>
              <a:rPr b="1" dirty="0" lang="en-US" sz="1600">
                <a:uFillTx/>
              </a:rPr>
              <a:t>arthritis involving two or more peripheral joints, </a:t>
            </a:r>
            <a:r>
              <a:rPr b="1" dirty="0" lang="en-US" smtClean="0" sz="1600">
                <a:uFillTx/>
              </a:rPr>
              <a:t>characterized by </a:t>
            </a:r>
            <a:r>
              <a:rPr b="1" dirty="0" lang="en-US" sz="1600">
                <a:uFillTx/>
              </a:rPr>
              <a:t>tenderness, swelling or effusion</a:t>
            </a:r>
          </a:p>
          <a:p>
            <a:pPr indent="0" marL="0">
              <a:buNone/>
            </a:pPr>
            <a:r>
              <a:rPr b="1" dirty="0" lang="en-US" sz="1600">
                <a:solidFill>
                  <a:srgbClr val="FF0000"/>
                </a:solidFill>
                <a:uFillTx/>
              </a:rPr>
              <a:t>6. </a:t>
            </a:r>
            <a:r>
              <a:rPr b="1" dirty="0" err="1" lang="en-US" smtClean="0" sz="1600">
                <a:solidFill>
                  <a:srgbClr val="FF0000"/>
                </a:solidFill>
                <a:uFillTx/>
              </a:rPr>
              <a:t>Serositis</a:t>
            </a:r>
            <a:endParaRPr b="1" dirty="0" lang="en-US" smtClean="0" sz="1600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z="1600">
                <a:uFillTx/>
              </a:rPr>
              <a:t>	</a:t>
            </a:r>
            <a:r>
              <a:rPr b="1" dirty="0" lang="en-US" smtClean="0" sz="1600">
                <a:uFillTx/>
              </a:rPr>
              <a:t>a</a:t>
            </a:r>
            <a:r>
              <a:rPr b="1" dirty="0" lang="en-US" sz="1600">
                <a:uFillTx/>
              </a:rPr>
              <a:t>) </a:t>
            </a:r>
            <a:r>
              <a:rPr b="1" dirty="0" err="1" lang="en-US" sz="1600">
                <a:uFillTx/>
              </a:rPr>
              <a:t>Pleuritis</a:t>
            </a:r>
            <a:r>
              <a:rPr b="1" dirty="0" lang="en-US" sz="1600">
                <a:uFillTx/>
              </a:rPr>
              <a:t> – convincing history of pleuritic pain, rubbing heard by </a:t>
            </a:r>
            <a:r>
              <a:rPr b="1" dirty="0" lang="en-US" smtClean="0" sz="1600">
                <a:uFillTx/>
              </a:rPr>
              <a:t>a physician</a:t>
            </a:r>
            <a:r>
              <a:rPr b="1" dirty="0" lang="en-US" sz="1600">
                <a:uFillTx/>
              </a:rPr>
              <a:t>, or evidence of pleural </a:t>
            </a:r>
            <a:r>
              <a:rPr b="1" dirty="0" lang="en-US" smtClean="0" sz="1600">
                <a:uFillTx/>
              </a:rPr>
              <a:t>effusion </a:t>
            </a:r>
            <a:r>
              <a:rPr b="1" dirty="0" i="1" lang="en-US" smtClean="0" sz="1600">
                <a:uFillTx/>
              </a:rPr>
              <a:t>OR</a:t>
            </a:r>
            <a:endParaRPr b="1" dirty="0" i="1" lang="en-US" sz="1600">
              <a:uFillTx/>
            </a:endParaRPr>
          </a:p>
          <a:p>
            <a:pPr indent="0" marL="0">
              <a:buNone/>
            </a:pPr>
            <a:r>
              <a:rPr b="1" dirty="0" lang="en-US" smtClean="0" sz="1600">
                <a:uFillTx/>
              </a:rPr>
              <a:t>	b</a:t>
            </a:r>
            <a:r>
              <a:rPr b="1" dirty="0" lang="en-US" sz="1600">
                <a:uFillTx/>
              </a:rPr>
              <a:t>) Pericarditis – documented by ECG, rub or evidence of pericardial effusion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10000"/>
          </a:bodyPr>
          <a:lstStyle/>
          <a:p>
            <a:pPr indent="0" marL="0">
              <a:buNone/>
            </a:pPr>
            <a:r>
              <a:rPr b="1" dirty="0" lang="en-US">
                <a:solidFill>
                  <a:srgbClr val="FF0000"/>
                </a:solidFill>
                <a:uFillTx/>
              </a:rPr>
              <a:t>7. Renal </a:t>
            </a:r>
            <a:r>
              <a:rPr b="1" dirty="0" lang="en-US" smtClean="0">
                <a:solidFill>
                  <a:srgbClr val="FF0000"/>
                </a:solidFill>
                <a:uFillTx/>
              </a:rPr>
              <a:t>disorder</a:t>
            </a:r>
          </a:p>
          <a:p>
            <a:pPr indent="0" marL="0">
              <a:buNone/>
            </a:pPr>
            <a:r>
              <a:rPr b="1" dirty="0" lang="en-US">
                <a:uFillTx/>
              </a:rPr>
              <a:t>	</a:t>
            </a:r>
            <a:r>
              <a:rPr b="1" dirty="0" lang="en-US" smtClean="0">
                <a:uFillTx/>
              </a:rPr>
              <a:t>a</a:t>
            </a:r>
            <a:r>
              <a:rPr b="1" dirty="0" lang="en-US">
                <a:uFillTx/>
              </a:rPr>
              <a:t>) Persistent proteinuria greater than 0.5 g/day or greater than 3+ </a:t>
            </a:r>
            <a:r>
              <a:rPr b="1" dirty="0" lang="en-US" smtClean="0">
                <a:uFillTx/>
              </a:rPr>
              <a:t>if 	quantitation </a:t>
            </a:r>
            <a:r>
              <a:rPr b="1" dirty="0" lang="en-US">
                <a:uFillTx/>
              </a:rPr>
              <a:t>not </a:t>
            </a:r>
            <a:r>
              <a:rPr b="1" dirty="0" lang="en-US" smtClean="0">
                <a:uFillTx/>
              </a:rPr>
              <a:t>performed </a:t>
            </a:r>
            <a:r>
              <a:rPr b="1" dirty="0" i="1" lang="en-US" smtClean="0">
                <a:uFillTx/>
              </a:rPr>
              <a:t>OR</a:t>
            </a:r>
            <a:endParaRPr b="1" dirty="0" i="1" lang="en-US"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	b</a:t>
            </a:r>
            <a:r>
              <a:rPr b="1" dirty="0" lang="en-US">
                <a:uFillTx/>
              </a:rPr>
              <a:t>) Cellular casts – may be red cell, hemoglobin, granular, tubular or </a:t>
            </a:r>
            <a:r>
              <a:rPr b="1" dirty="0" lang="en-US" smtClean="0">
                <a:uFillTx/>
              </a:rPr>
              <a:t>	mixed</a:t>
            </a:r>
            <a:endParaRPr b="1" dirty="0" lang="en-US">
              <a:uFillTx/>
            </a:endParaRPr>
          </a:p>
          <a:p>
            <a:pPr indent="0" marL="0">
              <a:buNone/>
            </a:pPr>
            <a:r>
              <a:rPr b="1" dirty="0" lang="en-US">
                <a:solidFill>
                  <a:srgbClr val="FF0000"/>
                </a:solidFill>
                <a:uFillTx/>
              </a:rPr>
              <a:t>8. </a:t>
            </a:r>
            <a:r>
              <a:rPr b="1" dirty="0" lang="en-US" smtClean="0">
                <a:solidFill>
                  <a:srgbClr val="FF0000"/>
                </a:solidFill>
                <a:uFillTx/>
              </a:rPr>
              <a:t>Neurologic disorder</a:t>
            </a:r>
            <a:endParaRPr b="1" dirty="0" lang="en-US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	a</a:t>
            </a:r>
            <a:r>
              <a:rPr b="1" dirty="0" lang="en-US">
                <a:uFillTx/>
              </a:rPr>
              <a:t>) Seizures – in the absence of offending drugs or known </a:t>
            </a:r>
            <a:r>
              <a:rPr b="1" dirty="0" lang="en-US" smtClean="0">
                <a:uFillTx/>
              </a:rPr>
              <a:t>metabolic 	derangements</a:t>
            </a:r>
            <a:r>
              <a:rPr b="1" dirty="0" lang="en-US">
                <a:uFillTx/>
              </a:rPr>
              <a:t>, e.g. uremia, ketoacidosis or electrolyte imbalance</a:t>
            </a:r>
          </a:p>
          <a:p>
            <a:pPr indent="0" marL="0">
              <a:buNone/>
            </a:pPr>
            <a:r>
              <a:rPr b="1" dirty="0" i="1" lang="en-US" smtClean="0">
                <a:uFillTx/>
              </a:rPr>
              <a:t>	OR</a:t>
            </a:r>
            <a:endParaRPr b="1" dirty="0" i="1" lang="en-US"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	b</a:t>
            </a:r>
            <a:r>
              <a:rPr b="1" dirty="0" lang="en-US">
                <a:uFillTx/>
              </a:rPr>
              <a:t>) Psychosis – in the absence of offending drugs or known </a:t>
            </a:r>
            <a:r>
              <a:rPr b="1" dirty="0" lang="en-US" smtClean="0">
                <a:uFillTx/>
              </a:rPr>
              <a:t>metabolic 	derangements</a:t>
            </a:r>
            <a:r>
              <a:rPr b="1" dirty="0" lang="en-US">
                <a:uFillTx/>
              </a:rPr>
              <a:t>, e.g. uremia, ketoacidosis or electrolyte imbalance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 algn="ctr"/>
            <a:r>
              <a:rPr b="1" dirty="0" lang="en-US" sz="3200">
                <a:solidFill>
                  <a:srgbClr val="0000CC"/>
                </a:solidFill>
                <a:uFillTx/>
                <a:latin typeface="+mn-lt"/>
              </a:rPr>
              <a:t>THE AMERICAN COLLEGE OF RHEUMATOLOGY 1982 REVISED CRITERIA FOR CLASSIFICATION OF</a:t>
            </a:r>
            <a:br>
              <a:rPr b="1" dirty="0" lang="en-US" sz="3200">
                <a:solidFill>
                  <a:srgbClr val="0000CC"/>
                </a:solidFill>
                <a:uFillTx/>
                <a:latin typeface="+mn-lt"/>
              </a:rPr>
            </a:br>
            <a:r>
              <a:rPr b="1" dirty="0" lang="en-US" sz="3200">
                <a:solidFill>
                  <a:srgbClr val="0000CC"/>
                </a:solidFill>
                <a:uFillTx/>
                <a:latin typeface="+mn-lt"/>
              </a:rPr>
              <a:t>SYSTEMIC LUPUS ERYTHEMATOSUS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10000"/>
          </a:bodyPr>
          <a:lstStyle/>
          <a:p>
            <a:pPr indent="0" marL="0">
              <a:buNone/>
            </a:pPr>
            <a:r>
              <a:rPr b="1" dirty="0" lang="en-US">
                <a:solidFill>
                  <a:srgbClr val="FF0000"/>
                </a:solidFill>
                <a:uFillTx/>
              </a:rPr>
              <a:t>9. </a:t>
            </a:r>
            <a:r>
              <a:rPr b="1" dirty="0" lang="en-US" smtClean="0">
                <a:solidFill>
                  <a:srgbClr val="FF0000"/>
                </a:solidFill>
                <a:uFillTx/>
              </a:rPr>
              <a:t>Hematologic disorder</a:t>
            </a:r>
            <a:endParaRPr b="1" dirty="0" lang="en-US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	a</a:t>
            </a:r>
            <a:r>
              <a:rPr b="1" dirty="0" lang="en-US">
                <a:uFillTx/>
              </a:rPr>
              <a:t>) Hemolytic anemia with </a:t>
            </a:r>
            <a:r>
              <a:rPr b="1" dirty="0" err="1" lang="en-US">
                <a:uFillTx/>
              </a:rPr>
              <a:t>reticulocytosis</a:t>
            </a:r>
            <a:endParaRPr b="1" dirty="0" lang="en-US">
              <a:uFillTx/>
            </a:endParaRPr>
          </a:p>
          <a:p>
            <a:pPr indent="0" marL="0">
              <a:buNone/>
            </a:pPr>
            <a:r>
              <a:rPr b="1" dirty="0" i="1" lang="en-US" smtClean="0">
                <a:uFillTx/>
              </a:rPr>
              <a:t>	OR</a:t>
            </a:r>
            <a:endParaRPr b="1" dirty="0" i="1" lang="en-US"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	b</a:t>
            </a:r>
            <a:r>
              <a:rPr b="1" dirty="0" lang="en-US">
                <a:uFillTx/>
              </a:rPr>
              <a:t>) Leukopenia – less than 4000/mm3 total WBC on two or more </a:t>
            </a:r>
            <a:r>
              <a:rPr b="1" dirty="0" lang="en-US" smtClean="0">
                <a:uFillTx/>
              </a:rPr>
              <a:t>	occasions</a:t>
            </a:r>
            <a:endParaRPr b="1" dirty="0" lang="en-US">
              <a:uFillTx/>
            </a:endParaRPr>
          </a:p>
          <a:p>
            <a:pPr indent="0" marL="0">
              <a:buNone/>
            </a:pPr>
            <a:r>
              <a:rPr b="1" dirty="0" i="1" lang="en-US" smtClean="0">
                <a:uFillTx/>
              </a:rPr>
              <a:t>	OR</a:t>
            </a:r>
            <a:endParaRPr b="1" dirty="0" i="1" lang="en-US"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	c</a:t>
            </a:r>
            <a:r>
              <a:rPr b="1" dirty="0" lang="en-US">
                <a:uFillTx/>
              </a:rPr>
              <a:t>) Lymphopenia – less than 1500/mm3 on two or more occasions</a:t>
            </a:r>
          </a:p>
          <a:p>
            <a:pPr indent="0" marL="0">
              <a:buNone/>
            </a:pPr>
            <a:r>
              <a:rPr b="1" dirty="0" i="1" lang="en-US" smtClean="0">
                <a:uFillTx/>
              </a:rPr>
              <a:t>	OR</a:t>
            </a:r>
            <a:endParaRPr b="1" dirty="0" i="1" lang="en-US"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	d</a:t>
            </a:r>
            <a:r>
              <a:rPr b="1" dirty="0" lang="en-US">
                <a:uFillTx/>
              </a:rPr>
              <a:t>) Thrombocytopenia – less than 100 000/mm3 in the absence of </a:t>
            </a:r>
            <a:r>
              <a:rPr b="1" dirty="0" lang="en-US" smtClean="0">
                <a:uFillTx/>
              </a:rPr>
              <a:t>	offending drugs</a:t>
            </a:r>
            <a:endParaRPr b="1"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 algn="ctr"/>
            <a:r>
              <a:rPr b="1" dirty="0" lang="en-US" sz="3200">
                <a:solidFill>
                  <a:srgbClr val="0000CC"/>
                </a:solidFill>
                <a:uFillTx/>
                <a:latin typeface="+mn-lt"/>
              </a:rPr>
              <a:t>THE AMERICAN COLLEGE OF RHEUMATOLOGY 1982 REVISED CRITERIA FOR CLASSIFICATION OF</a:t>
            </a:r>
            <a:br>
              <a:rPr b="1" dirty="0" lang="en-US" sz="3200">
                <a:solidFill>
                  <a:srgbClr val="0000CC"/>
                </a:solidFill>
                <a:uFillTx/>
                <a:latin typeface="+mn-lt"/>
              </a:rPr>
            </a:br>
            <a:r>
              <a:rPr b="1" dirty="0" lang="en-US" sz="3200">
                <a:solidFill>
                  <a:srgbClr val="0000CC"/>
                </a:solidFill>
                <a:uFillTx/>
                <a:latin typeface="+mn-lt"/>
              </a:rPr>
              <a:t>SYSTEMIC LUPUS ERYTHEMATOSUS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77500" lnSpcReduction="20000"/>
          </a:bodyPr>
          <a:lstStyle/>
          <a:p>
            <a:pPr indent="0" marL="0">
              <a:buNone/>
            </a:pPr>
            <a:r>
              <a:rPr b="1" dirty="0" lang="en-US">
                <a:solidFill>
                  <a:srgbClr val="FF0000"/>
                </a:solidFill>
                <a:uFillTx/>
              </a:rPr>
              <a:t>10. </a:t>
            </a:r>
            <a:r>
              <a:rPr b="1" dirty="0" lang="en-US" smtClean="0">
                <a:solidFill>
                  <a:srgbClr val="FF0000"/>
                </a:solidFill>
                <a:uFillTx/>
              </a:rPr>
              <a:t>Immunologic disorder</a:t>
            </a:r>
            <a:endParaRPr b="1" dirty="0" lang="en-US">
              <a:solidFill>
                <a:srgbClr val="FF0000"/>
              </a:solidFill>
              <a:uFillTx/>
            </a:endParaRPr>
          </a:p>
          <a:p>
            <a:r>
              <a:rPr b="1" dirty="0" lang="en-US">
                <a:uFillTx/>
              </a:rPr>
              <a:t>a) Anti-DNA antibody to native DNA in abnormal titer</a:t>
            </a:r>
          </a:p>
          <a:p>
            <a:r>
              <a:rPr b="1" dirty="0" i="1" lang="en-US">
                <a:uFillTx/>
              </a:rPr>
              <a:t>OR</a:t>
            </a:r>
          </a:p>
          <a:p>
            <a:r>
              <a:rPr b="1" dirty="0" lang="en-US">
                <a:uFillTx/>
              </a:rPr>
              <a:t>b) Anti-Sm: presence of antibody to Sm nuclear antigen</a:t>
            </a:r>
          </a:p>
          <a:p>
            <a:r>
              <a:rPr b="1" dirty="0" i="1" lang="en-US">
                <a:uFillTx/>
              </a:rPr>
              <a:t>OR</a:t>
            </a:r>
          </a:p>
          <a:p>
            <a:r>
              <a:rPr b="1" dirty="0" lang="en-US">
                <a:uFillTx/>
              </a:rPr>
              <a:t>c) Positive finding of antiphospholipid antibodies based on: (1) </a:t>
            </a:r>
            <a:r>
              <a:rPr b="1" dirty="0" lang="en-US" smtClean="0">
                <a:uFillTx/>
              </a:rPr>
              <a:t>an abnormal </a:t>
            </a:r>
            <a:r>
              <a:rPr b="1" dirty="0" lang="en-US">
                <a:uFillTx/>
              </a:rPr>
              <a:t>serum level of IgG or IgM </a:t>
            </a:r>
            <a:r>
              <a:rPr b="1" dirty="0" err="1" lang="en-US">
                <a:uFillTx/>
              </a:rPr>
              <a:t>anticardiolipin</a:t>
            </a:r>
            <a:r>
              <a:rPr b="1" dirty="0" lang="en-US">
                <a:uFillTx/>
              </a:rPr>
              <a:t> antibodies; (2) a </a:t>
            </a:r>
            <a:r>
              <a:rPr b="1" dirty="0" lang="en-US" smtClean="0">
                <a:uFillTx/>
              </a:rPr>
              <a:t>positive test </a:t>
            </a:r>
            <a:r>
              <a:rPr b="1" dirty="0" lang="en-US">
                <a:uFillTx/>
              </a:rPr>
              <a:t>result for lupus anticoagulant using standard methods; or (3) </a:t>
            </a:r>
            <a:r>
              <a:rPr b="1" dirty="0" lang="en-US" smtClean="0">
                <a:uFillTx/>
              </a:rPr>
              <a:t>a false-positive </a:t>
            </a:r>
            <a:r>
              <a:rPr b="1" dirty="0" lang="en-US">
                <a:uFillTx/>
              </a:rPr>
              <a:t>serologic test for syphilis known to be positive for at least </a:t>
            </a:r>
            <a:r>
              <a:rPr b="1" dirty="0" lang="en-US" smtClean="0">
                <a:uFillTx/>
              </a:rPr>
              <a:t>6 months </a:t>
            </a:r>
            <a:r>
              <a:rPr b="1" dirty="0" lang="en-US">
                <a:uFillTx/>
              </a:rPr>
              <a:t>and confirmed by </a:t>
            </a:r>
            <a:r>
              <a:rPr b="1" dirty="0" i="1" lang="en-US">
                <a:uFillTx/>
              </a:rPr>
              <a:t>Treponema pallidum </a:t>
            </a:r>
            <a:r>
              <a:rPr b="1" dirty="0" lang="en-US">
                <a:uFillTx/>
              </a:rPr>
              <a:t>immobilization or </a:t>
            </a:r>
            <a:r>
              <a:rPr b="1" dirty="0" err="1" lang="en-US" smtClean="0">
                <a:uFillTx/>
              </a:rPr>
              <a:t>fluorescenttreponemal</a:t>
            </a:r>
            <a:r>
              <a:rPr b="1" dirty="0" lang="en-US" smtClean="0">
                <a:uFillTx/>
              </a:rPr>
              <a:t> </a:t>
            </a:r>
            <a:r>
              <a:rPr b="1" dirty="0" lang="en-US">
                <a:uFillTx/>
              </a:rPr>
              <a:t>antibody absorption test (FTA-ABS)</a:t>
            </a:r>
          </a:p>
          <a:p>
            <a:pPr indent="0" marL="0">
              <a:buNone/>
            </a:pPr>
            <a:r>
              <a:rPr b="1" dirty="0" lang="en-US">
                <a:solidFill>
                  <a:srgbClr val="FF0000"/>
                </a:solidFill>
                <a:uFillTx/>
              </a:rPr>
              <a:t>11. </a:t>
            </a:r>
            <a:r>
              <a:rPr b="1" dirty="0" lang="en-US" smtClean="0">
                <a:solidFill>
                  <a:srgbClr val="FF0000"/>
                </a:solidFill>
                <a:uFillTx/>
              </a:rPr>
              <a:t>Antinuclear antibody</a:t>
            </a:r>
            <a:endParaRPr b="1" dirty="0" lang="en-US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>
                <a:uFillTx/>
              </a:rPr>
              <a:t>An abnormal titer of antinuclear antibody by immunofluorescence (or </a:t>
            </a:r>
            <a:r>
              <a:rPr b="1" dirty="0" lang="en-US" smtClean="0">
                <a:uFillTx/>
              </a:rPr>
              <a:t>an equivalent </a:t>
            </a:r>
            <a:r>
              <a:rPr b="1" dirty="0" lang="en-US">
                <a:uFillTx/>
              </a:rPr>
              <a:t>assay) at any point in time and in the absence of drugs known </a:t>
            </a:r>
            <a:r>
              <a:rPr b="1" dirty="0" lang="en-US" smtClean="0">
                <a:uFillTx/>
              </a:rPr>
              <a:t>to be </a:t>
            </a:r>
            <a:r>
              <a:rPr b="1" dirty="0" lang="en-US">
                <a:uFillTx/>
              </a:rPr>
              <a:t>associated with “drug-induced lupus” </a:t>
            </a:r>
            <a:r>
              <a:rPr b="1" dirty="0" lang="en-US" smtClean="0">
                <a:uFillTx/>
              </a:rPr>
              <a:t>syndrome.</a:t>
            </a:r>
            <a:endParaRPr b="1"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 algn="ctr"/>
            <a:r>
              <a:rPr b="1" dirty="0" lang="en-US" sz="3200">
                <a:solidFill>
                  <a:srgbClr val="0000CC"/>
                </a:solidFill>
                <a:uFillTx/>
                <a:latin typeface="+mn-lt"/>
              </a:rPr>
              <a:t>THE AMERICAN COLLEGE OF RHEUMATOLOGY 1982 REVISED CRITERIA FOR CLASSIFICATION OF</a:t>
            </a:r>
            <a:br>
              <a:rPr b="1" dirty="0" lang="en-US" sz="3200">
                <a:solidFill>
                  <a:srgbClr val="0000CC"/>
                </a:solidFill>
                <a:uFillTx/>
                <a:latin typeface="+mn-lt"/>
              </a:rPr>
            </a:br>
            <a:r>
              <a:rPr b="1" dirty="0" lang="en-US" sz="3200">
                <a:solidFill>
                  <a:srgbClr val="0000CC"/>
                </a:solidFill>
                <a:uFillTx/>
                <a:latin typeface="+mn-lt"/>
              </a:rPr>
              <a:t>SYSTEMIC LUPUS ERYTHEMATOSUS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>
                <a:solidFill>
                  <a:srgbClr val="0000CC"/>
                </a:solidFill>
                <a:uFillTx/>
                <a:latin typeface="+mn-lt"/>
              </a:rPr>
              <a:t>THERAPY OF CUTANEOUS LUPUS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indent="0" marL="0">
              <a:buNone/>
            </a:pPr>
            <a:r>
              <a:rPr b="1" dirty="0" lang="en-US">
                <a:solidFill>
                  <a:srgbClr val="FF0000"/>
                </a:solidFill>
                <a:uFillTx/>
              </a:rPr>
              <a:t>LOCAL THERAPY</a:t>
            </a:r>
          </a:p>
          <a:p>
            <a:r>
              <a:rPr b="1" dirty="0" lang="en-US">
                <a:uFillTx/>
              </a:rPr>
              <a:t>Sun </a:t>
            </a:r>
            <a:r>
              <a:rPr b="1" dirty="0" lang="en-US" smtClean="0">
                <a:uFillTx/>
              </a:rPr>
              <a:t>protection</a:t>
            </a:r>
            <a:endParaRPr b="1" dirty="0" lang="en-US">
              <a:uFillTx/>
            </a:endParaRPr>
          </a:p>
          <a:p>
            <a:r>
              <a:rPr b="1" dirty="0" lang="en-US">
                <a:uFillTx/>
              </a:rPr>
              <a:t>Topical and </a:t>
            </a:r>
            <a:r>
              <a:rPr b="1" dirty="0" err="1" lang="en-US">
                <a:uFillTx/>
              </a:rPr>
              <a:t>intralesional</a:t>
            </a:r>
            <a:r>
              <a:rPr b="1" dirty="0" lang="en-US">
                <a:uFillTx/>
              </a:rPr>
              <a:t> </a:t>
            </a:r>
            <a:r>
              <a:rPr b="1" dirty="0" lang="en-US" smtClean="0">
                <a:uFillTx/>
              </a:rPr>
              <a:t>corticosteroids</a:t>
            </a:r>
            <a:endParaRPr b="1" dirty="0" lang="en-US">
              <a:uFillTx/>
            </a:endParaRPr>
          </a:p>
          <a:p>
            <a:r>
              <a:rPr b="1" dirty="0" lang="en-US">
                <a:uFillTx/>
              </a:rPr>
              <a:t>Topical </a:t>
            </a:r>
            <a:r>
              <a:rPr b="1" dirty="0" err="1" lang="en-US">
                <a:uFillTx/>
              </a:rPr>
              <a:t>calcineurin</a:t>
            </a:r>
            <a:r>
              <a:rPr b="1" dirty="0" lang="en-US">
                <a:uFillTx/>
              </a:rPr>
              <a:t> </a:t>
            </a:r>
            <a:r>
              <a:rPr b="1" dirty="0" lang="en-US" smtClean="0">
                <a:uFillTx/>
              </a:rPr>
              <a:t>inhibitors</a:t>
            </a:r>
            <a:endParaRPr b="1" dirty="0" lang="en-US">
              <a:uFillTx/>
            </a:endParaRPr>
          </a:p>
          <a:p>
            <a:r>
              <a:rPr b="1" dirty="0" lang="en-US">
                <a:uFillTx/>
              </a:rPr>
              <a:t>Topical </a:t>
            </a:r>
            <a:r>
              <a:rPr b="1" dirty="0" err="1" lang="en-US" smtClean="0">
                <a:uFillTx/>
              </a:rPr>
              <a:t>retinoids</a:t>
            </a:r>
            <a:endParaRPr b="1"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indent="0" marL="0">
              <a:buNone/>
            </a:pPr>
            <a:r>
              <a:rPr b="1" dirty="0" lang="en-US">
                <a:solidFill>
                  <a:srgbClr val="FF0000"/>
                </a:solidFill>
                <a:uFillTx/>
              </a:rPr>
              <a:t>SYSTEMIC ANTIMALARIAL THERAPY</a:t>
            </a:r>
          </a:p>
          <a:p>
            <a:r>
              <a:rPr b="1" dirty="0" lang="en-US">
                <a:uFillTx/>
              </a:rPr>
              <a:t>Hydroxychloroquine (200 mg </a:t>
            </a:r>
            <a:r>
              <a:rPr b="1" dirty="0" err="1" lang="en-US">
                <a:uFillTx/>
              </a:rPr>
              <a:t>po</a:t>
            </a:r>
            <a:r>
              <a:rPr b="1" dirty="0" lang="en-US">
                <a:uFillTx/>
              </a:rPr>
              <a:t> </a:t>
            </a:r>
            <a:r>
              <a:rPr b="1" dirty="0" err="1" lang="en-US">
                <a:uFillTx/>
              </a:rPr>
              <a:t>qd</a:t>
            </a:r>
            <a:r>
              <a:rPr b="1" dirty="0" lang="en-US">
                <a:uFillTx/>
              </a:rPr>
              <a:t>–bid in adults; up to 6.5 mg/kg ideal body</a:t>
            </a:r>
          </a:p>
          <a:p>
            <a:r>
              <a:rPr b="1" dirty="0" lang="en-US">
                <a:uFillTx/>
              </a:rPr>
              <a:t>weight/day</a:t>
            </a:r>
            <a:r>
              <a:rPr b="1" dirty="0" lang="en-US" smtClean="0">
                <a:uFillTx/>
              </a:rPr>
              <a:t>)</a:t>
            </a:r>
            <a:endParaRPr b="1" dirty="0" lang="en-US">
              <a:uFillTx/>
            </a:endParaRPr>
          </a:p>
          <a:p>
            <a:r>
              <a:rPr b="1" dirty="0" lang="en-US">
                <a:uFillTx/>
              </a:rPr>
              <a:t>Chloroquine (125–250 </a:t>
            </a:r>
            <a:r>
              <a:rPr b="1" dirty="0" err="1" lang="en-US">
                <a:uFillTx/>
              </a:rPr>
              <a:t>po</a:t>
            </a:r>
            <a:r>
              <a:rPr b="1" dirty="0" lang="en-US">
                <a:uFillTx/>
              </a:rPr>
              <a:t> </a:t>
            </a:r>
            <a:r>
              <a:rPr b="1" dirty="0" err="1" lang="en-US">
                <a:uFillTx/>
              </a:rPr>
              <a:t>qd</a:t>
            </a:r>
            <a:r>
              <a:rPr b="1" dirty="0" lang="en-US">
                <a:uFillTx/>
              </a:rPr>
              <a:t> in adults; up to 3.5–4 mg/kg ideal body weight/day</a:t>
            </a:r>
            <a:r>
              <a:rPr b="1" dirty="0" lang="en-US" smtClean="0">
                <a:uFillTx/>
              </a:rPr>
              <a:t>)</a:t>
            </a:r>
            <a:endParaRPr b="1" dirty="0" lang="en-US">
              <a:uFillTx/>
            </a:endParaRPr>
          </a:p>
          <a:p>
            <a:r>
              <a:rPr b="1" dirty="0" lang="it-IT">
                <a:uFillTx/>
              </a:rPr>
              <a:t>Quinacrine (100 mg po qd</a:t>
            </a:r>
            <a:r>
              <a:rPr b="1" dirty="0" lang="it-IT" smtClean="0">
                <a:uFillTx/>
              </a:rPr>
              <a:t>)</a:t>
            </a:r>
            <a:endParaRPr b="1" dirty="0" lang="it-IT">
              <a:uFillTx/>
            </a:endParaRPr>
          </a:p>
          <a:p>
            <a:r>
              <a:rPr b="1" dirty="0" lang="en-US">
                <a:uFillTx/>
              </a:rPr>
              <a:t>Combination of hydroxychloroquine or chloroquine and </a:t>
            </a:r>
            <a:r>
              <a:rPr b="1" dirty="0" err="1" lang="en-US" smtClean="0">
                <a:uFillTx/>
              </a:rPr>
              <a:t>quinacrine</a:t>
            </a:r>
            <a:endParaRPr b="1"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>
                <a:solidFill>
                  <a:srgbClr val="0000CC"/>
                </a:solidFill>
                <a:uFillTx/>
                <a:latin typeface="+mn-lt"/>
              </a:rPr>
              <a:t>THERAPY OF CUTANEOUS LUPUS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77500" lnSpcReduction="20000"/>
          </a:bodyPr>
          <a:lstStyle/>
          <a:p>
            <a:pPr indent="0" marL="0">
              <a:buNone/>
            </a:pPr>
            <a:r>
              <a:rPr b="1" dirty="0" lang="en-US">
                <a:solidFill>
                  <a:srgbClr val="FF0000"/>
                </a:solidFill>
                <a:uFillTx/>
              </a:rPr>
              <a:t>SYSTEMIC THERAPY FOR ANTIMALARIAL-RESISTANT CUTANEOUS DISEASE</a:t>
            </a:r>
          </a:p>
          <a:p>
            <a:r>
              <a:rPr b="1" dirty="0" err="1" lang="fr-FR">
                <a:uFillTx/>
              </a:rPr>
              <a:t>Retinoids</a:t>
            </a:r>
            <a:r>
              <a:rPr b="1" dirty="0" lang="fr-FR">
                <a:uFillTx/>
              </a:rPr>
              <a:t> (</a:t>
            </a:r>
            <a:r>
              <a:rPr b="1" dirty="0" err="1" lang="fr-FR">
                <a:uFillTx/>
              </a:rPr>
              <a:t>e.g</a:t>
            </a:r>
            <a:r>
              <a:rPr b="1" dirty="0" lang="fr-FR">
                <a:uFillTx/>
              </a:rPr>
              <a:t>. </a:t>
            </a:r>
            <a:r>
              <a:rPr b="1" dirty="0" err="1" lang="fr-FR">
                <a:uFillTx/>
              </a:rPr>
              <a:t>acitretin</a:t>
            </a:r>
            <a:r>
              <a:rPr b="1" dirty="0" lang="fr-FR">
                <a:uFillTx/>
              </a:rPr>
              <a:t>, </a:t>
            </a:r>
            <a:r>
              <a:rPr b="1" dirty="0" err="1" lang="fr-FR">
                <a:uFillTx/>
              </a:rPr>
              <a:t>isotretinoin</a:t>
            </a:r>
            <a:r>
              <a:rPr b="1" dirty="0" lang="fr-FR" smtClean="0">
                <a:uFillTx/>
              </a:rPr>
              <a:t>)</a:t>
            </a:r>
            <a:endParaRPr b="1" dirty="0" lang="fr-FR">
              <a:uFillTx/>
            </a:endParaRPr>
          </a:p>
          <a:p>
            <a:r>
              <a:rPr b="1" dirty="0" lang="en-US">
                <a:uFillTx/>
              </a:rPr>
              <a:t>Thalidomide (50–100 mg </a:t>
            </a:r>
            <a:r>
              <a:rPr b="1" dirty="0" err="1" lang="en-US">
                <a:uFillTx/>
              </a:rPr>
              <a:t>po</a:t>
            </a:r>
            <a:r>
              <a:rPr b="1" dirty="0" lang="en-US">
                <a:uFillTx/>
              </a:rPr>
              <a:t> </a:t>
            </a:r>
            <a:r>
              <a:rPr b="1" dirty="0" err="1" lang="en-US">
                <a:uFillTx/>
              </a:rPr>
              <a:t>qd</a:t>
            </a:r>
            <a:r>
              <a:rPr b="1" dirty="0" lang="en-US">
                <a:uFillTx/>
              </a:rPr>
              <a:t> for clearing and, if necessary, 25–50 mg </a:t>
            </a:r>
            <a:r>
              <a:rPr b="1" dirty="0" err="1" lang="en-US">
                <a:uFillTx/>
              </a:rPr>
              <a:t>po</a:t>
            </a:r>
            <a:endParaRPr b="1" dirty="0" lang="en-US"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	</a:t>
            </a:r>
            <a:r>
              <a:rPr b="1" dirty="0" err="1" lang="en-US" smtClean="0">
                <a:uFillTx/>
              </a:rPr>
              <a:t>qd</a:t>
            </a:r>
            <a:r>
              <a:rPr b="1" dirty="0" lang="en-US" smtClean="0">
                <a:uFillTx/>
              </a:rPr>
              <a:t>–twice </a:t>
            </a:r>
            <a:r>
              <a:rPr b="1" dirty="0" lang="en-US">
                <a:uFillTx/>
              </a:rPr>
              <a:t>weekly for maintenance</a:t>
            </a:r>
            <a:r>
              <a:rPr b="1" dirty="0" lang="en-US" smtClean="0">
                <a:uFillTx/>
              </a:rPr>
              <a:t>)</a:t>
            </a:r>
            <a:endParaRPr b="1" dirty="0" lang="en-US">
              <a:uFillTx/>
            </a:endParaRPr>
          </a:p>
          <a:p>
            <a:r>
              <a:rPr b="1" dirty="0" err="1" lang="en-US">
                <a:uFillTx/>
              </a:rPr>
              <a:t>Dapsone</a:t>
            </a:r>
            <a:r>
              <a:rPr b="1" dirty="0" lang="en-US">
                <a:uFillTx/>
              </a:rPr>
              <a:t> (primarily for bullous eruption of SLE</a:t>
            </a:r>
            <a:r>
              <a:rPr b="1" dirty="0" lang="en-US" smtClean="0">
                <a:uFillTx/>
              </a:rPr>
              <a:t>)</a:t>
            </a:r>
            <a:endParaRPr b="1" dirty="0" lang="en-US">
              <a:uFillTx/>
            </a:endParaRPr>
          </a:p>
          <a:p>
            <a:r>
              <a:rPr b="1" dirty="0" lang="en-US">
                <a:uFillTx/>
              </a:rPr>
              <a:t>Immunosuppressive agents (e.g. mycophenolate </a:t>
            </a:r>
            <a:r>
              <a:rPr b="1" dirty="0" err="1" lang="en-US">
                <a:uFillTx/>
              </a:rPr>
              <a:t>mofetil</a:t>
            </a:r>
            <a:r>
              <a:rPr b="1" dirty="0" lang="en-US">
                <a:uFillTx/>
              </a:rPr>
              <a:t>, azathioprine</a:t>
            </a:r>
            <a:r>
              <a:rPr b="1" dirty="0" lang="en-US" smtClean="0">
                <a:uFillTx/>
              </a:rPr>
              <a:t>)</a:t>
            </a:r>
            <a:endParaRPr b="1" dirty="0" lang="en-US">
              <a:uFillTx/>
            </a:endParaRPr>
          </a:p>
          <a:p>
            <a:r>
              <a:rPr b="1" dirty="0" lang="en-US" smtClean="0">
                <a:uFillTx/>
              </a:rPr>
              <a:t>Sulfasalazine</a:t>
            </a:r>
            <a:endParaRPr b="1" dirty="0" lang="en-US">
              <a:uFillTx/>
            </a:endParaRPr>
          </a:p>
          <a:p>
            <a:r>
              <a:rPr b="1" dirty="0" err="1" lang="en-US" smtClean="0">
                <a:uFillTx/>
              </a:rPr>
              <a:t>Clofazimine</a:t>
            </a:r>
            <a:endParaRPr b="1" dirty="0" lang="en-US">
              <a:uFillTx/>
            </a:endParaRPr>
          </a:p>
          <a:p>
            <a:r>
              <a:rPr b="1" dirty="0" lang="en-US">
                <a:uFillTx/>
              </a:rPr>
              <a:t>Systemic </a:t>
            </a:r>
            <a:r>
              <a:rPr b="1" dirty="0" lang="en-US" smtClean="0">
                <a:uFillTx/>
              </a:rPr>
              <a:t>corticosteroids</a:t>
            </a:r>
            <a:endParaRPr b="1" dirty="0" lang="en-US">
              <a:uFillTx/>
            </a:endParaRPr>
          </a:p>
          <a:p>
            <a:r>
              <a:rPr b="1" dirty="0" lang="fr-FR">
                <a:uFillTx/>
              </a:rPr>
              <a:t>Immune </a:t>
            </a:r>
            <a:r>
              <a:rPr b="1" dirty="0" err="1" lang="fr-FR">
                <a:uFillTx/>
              </a:rPr>
              <a:t>response</a:t>
            </a:r>
            <a:r>
              <a:rPr b="1" dirty="0" lang="fr-FR">
                <a:uFillTx/>
              </a:rPr>
              <a:t> </a:t>
            </a:r>
            <a:r>
              <a:rPr b="1" dirty="0" err="1" lang="fr-FR">
                <a:uFillTx/>
              </a:rPr>
              <a:t>modifiers</a:t>
            </a:r>
            <a:r>
              <a:rPr b="1" dirty="0" lang="fr-FR">
                <a:uFillTx/>
              </a:rPr>
              <a:t> (</a:t>
            </a:r>
            <a:r>
              <a:rPr b="1" dirty="0" err="1" lang="fr-FR">
                <a:uFillTx/>
              </a:rPr>
              <a:t>e.g</a:t>
            </a:r>
            <a:r>
              <a:rPr b="1" dirty="0" lang="fr-FR">
                <a:uFillTx/>
              </a:rPr>
              <a:t>., </a:t>
            </a:r>
            <a:r>
              <a:rPr b="1" dirty="0" err="1" lang="fr-FR">
                <a:uFillTx/>
              </a:rPr>
              <a:t>rituximab</a:t>
            </a:r>
            <a:r>
              <a:rPr b="1" dirty="0" lang="fr-FR">
                <a:uFillTx/>
              </a:rPr>
              <a:t>, </a:t>
            </a:r>
            <a:r>
              <a:rPr b="1" dirty="0" err="1" lang="fr-FR">
                <a:uFillTx/>
              </a:rPr>
              <a:t>abatacept</a:t>
            </a:r>
            <a:r>
              <a:rPr b="1" dirty="0" lang="fr-FR">
                <a:uFillTx/>
              </a:rPr>
              <a:t>,* </a:t>
            </a:r>
            <a:r>
              <a:rPr b="1" dirty="0" err="1" lang="fr-FR">
                <a:uFillTx/>
              </a:rPr>
              <a:t>belimumab</a:t>
            </a:r>
            <a:r>
              <a:rPr b="1" dirty="0" lang="fr-FR">
                <a:uFillTx/>
              </a:rPr>
              <a:t>, anti-IL-6 Ab,</a:t>
            </a:r>
          </a:p>
          <a:p>
            <a:r>
              <a:rPr b="1" dirty="0" lang="en-US">
                <a:uFillTx/>
              </a:rPr>
              <a:t>anti-IL-10 Ab</a:t>
            </a:r>
            <a:r>
              <a:rPr b="1" dirty="0" lang="en-US" smtClean="0">
                <a:uFillTx/>
              </a:rPr>
              <a:t>)</a:t>
            </a:r>
            <a:endParaRPr b="1"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>
                <a:solidFill>
                  <a:srgbClr val="0000CC"/>
                </a:solidFill>
                <a:uFillTx/>
                <a:latin typeface="+mn-lt"/>
              </a:rPr>
              <a:t>THERAPY OF CUTANEOUS LUPUS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 sz="7200">
                <a:solidFill>
                  <a:srgbClr val="0000CC"/>
                </a:solidFill>
                <a:uFillTx/>
                <a:latin typeface="+mn-lt"/>
              </a:rPr>
              <a:t>DERMATOMYOSITIS</a:t>
            </a:r>
            <a:endParaRPr b="1" dirty="0" lang="en-US" sz="7200">
              <a:solidFill>
                <a:srgbClr val="0000CC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ub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  <a:t>DERMATOMYOSITIS</a:t>
            </a:r>
            <a:endParaRPr b="1" dirty="0" lang="en-US">
              <a:solidFill>
                <a:srgbClr val="0000CC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862201"/>
            <a:ext cx="105156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indent="0" marL="0">
              <a:buNone/>
            </a:pPr>
            <a:r>
              <a:rPr b="1" dirty="0" lang="en-US" smtClean="0" sz="3200">
                <a:uFillTx/>
              </a:rPr>
              <a:t>Dermatomyositis is </a:t>
            </a:r>
            <a:r>
              <a:rPr b="1" dirty="0" lang="en-US" sz="3200">
                <a:uFillTx/>
              </a:rPr>
              <a:t>classified as one of the idiopathic inflammatory myopathies. </a:t>
            </a:r>
            <a:endParaRPr b="1" dirty="0" lang="en-US" smtClean="0" sz="3200">
              <a:uFillTx/>
            </a:endParaRPr>
          </a:p>
          <a:p>
            <a:pPr indent="0" marL="0">
              <a:buNone/>
            </a:pPr>
            <a:r>
              <a:rPr b="1" dirty="0" lang="en-US" smtClean="0" sz="3200">
                <a:uFillTx/>
              </a:rPr>
              <a:t>Is </a:t>
            </a:r>
            <a:r>
              <a:rPr b="1" dirty="0" lang="en-US" sz="3200">
                <a:uFillTx/>
              </a:rPr>
              <a:t>a disease of presumed </a:t>
            </a:r>
            <a:r>
              <a:rPr b="1" dirty="0" lang="en-US" sz="3200">
                <a:solidFill>
                  <a:srgbClr val="FF0000"/>
                </a:solidFill>
                <a:uFillTx/>
              </a:rPr>
              <a:t>autoimmune pathogenesis </a:t>
            </a:r>
            <a:r>
              <a:rPr b="1" dirty="0" lang="en-US" smtClean="0" sz="3200">
                <a:uFillTx/>
              </a:rPr>
              <a:t>that presents </a:t>
            </a:r>
            <a:r>
              <a:rPr b="1" dirty="0" lang="en-US" sz="3200">
                <a:uFillTx/>
              </a:rPr>
              <a:t>with a symmetric, proximal extensor inflammatory </a:t>
            </a:r>
            <a:r>
              <a:rPr b="1" dirty="0" lang="en-US" smtClean="0" sz="3200">
                <a:uFillTx/>
              </a:rPr>
              <a:t>myopathy and </a:t>
            </a:r>
            <a:r>
              <a:rPr b="1" dirty="0" lang="en-US" sz="3200">
                <a:uFillTx/>
              </a:rPr>
              <a:t>a characteristic cutaneous eruption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ctr"/>
            <a: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  <a:t>CLASSIFICATION </a:t>
            </a:r>
            <a:r>
              <a:rPr b="1" dirty="0" lang="en-US">
                <a:solidFill>
                  <a:srgbClr val="0000CC"/>
                </a:solidFill>
                <a:uFillTx/>
                <a:latin typeface="+mn-lt"/>
              </a:rPr>
              <a:t>SYSTEM </a:t>
            </a:r>
            <a: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  <a:t>FORDERMATOMYOSITIS</a:t>
            </a:r>
            <a:endParaRPr b="1" dirty="0" lang="en-US">
              <a:solidFill>
                <a:srgbClr val="0000CC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70000" lnSpcReduction="20000"/>
          </a:bodyPr>
          <a:lstStyle/>
          <a:p>
            <a:pPr indent="0" marL="0">
              <a:buNone/>
            </a:pPr>
            <a:r>
              <a:rPr b="1" dirty="0" lang="en-US" smtClean="0" sz="3000">
                <a:solidFill>
                  <a:srgbClr val="FF0000"/>
                </a:solidFill>
                <a:uFillTx/>
              </a:rPr>
              <a:t>Adult-onset</a:t>
            </a:r>
            <a:endParaRPr b="1" dirty="0" lang="en-US" sz="3000">
              <a:solidFill>
                <a:srgbClr val="FF0000"/>
              </a:solidFill>
              <a:uFillTx/>
            </a:endParaRPr>
          </a:p>
          <a:p>
            <a:r>
              <a:rPr b="1" dirty="0" lang="en-US" sz="3000">
                <a:uFillTx/>
              </a:rPr>
              <a:t>Classic DM</a:t>
            </a:r>
          </a:p>
          <a:p>
            <a:r>
              <a:rPr b="1" dirty="0" lang="en-US" sz="3000">
                <a:uFillTx/>
              </a:rPr>
              <a:t>Classic DM with malignancy</a:t>
            </a:r>
          </a:p>
          <a:p>
            <a:r>
              <a:rPr b="1" dirty="0" lang="en-US" sz="3000">
                <a:uFillTx/>
              </a:rPr>
              <a:t>Classic DM as part of an overlapping connective tissue disorder</a:t>
            </a:r>
          </a:p>
          <a:p>
            <a:r>
              <a:rPr b="1" dirty="0" lang="en-US" sz="3000">
                <a:uFillTx/>
              </a:rPr>
              <a:t>Clinically </a:t>
            </a:r>
            <a:r>
              <a:rPr b="1" dirty="0" err="1" lang="en-US" sz="3000">
                <a:uFillTx/>
              </a:rPr>
              <a:t>amyopathic</a:t>
            </a:r>
            <a:r>
              <a:rPr b="1" dirty="0" lang="en-US" sz="3000">
                <a:uFillTx/>
              </a:rPr>
              <a:t> DM*</a:t>
            </a:r>
          </a:p>
          <a:p>
            <a:r>
              <a:rPr b="1" dirty="0" err="1" lang="en-US" sz="3000">
                <a:uFillTx/>
              </a:rPr>
              <a:t>Amyopathic</a:t>
            </a:r>
            <a:r>
              <a:rPr b="1" dirty="0" lang="en-US" sz="3000">
                <a:uFillTx/>
              </a:rPr>
              <a:t> DM</a:t>
            </a:r>
          </a:p>
          <a:p>
            <a:r>
              <a:rPr b="1" dirty="0" err="1" lang="en-US" sz="3000">
                <a:uFillTx/>
              </a:rPr>
              <a:t>Hypomyopathic</a:t>
            </a:r>
            <a:r>
              <a:rPr b="1" dirty="0" lang="en-US" sz="3000">
                <a:uFillTx/>
              </a:rPr>
              <a:t> DM</a:t>
            </a:r>
          </a:p>
          <a:p>
            <a:pPr indent="0" marL="0">
              <a:buNone/>
            </a:pPr>
            <a:r>
              <a:rPr b="1" dirty="0" lang="en-US" sz="3000">
                <a:solidFill>
                  <a:srgbClr val="FF0000"/>
                </a:solidFill>
                <a:uFillTx/>
              </a:rPr>
              <a:t>Juvenile-onset</a:t>
            </a:r>
          </a:p>
          <a:p>
            <a:r>
              <a:rPr b="1" dirty="0" lang="en-US" sz="3000">
                <a:uFillTx/>
              </a:rPr>
              <a:t>Classic DM</a:t>
            </a:r>
          </a:p>
          <a:p>
            <a:r>
              <a:rPr b="1" dirty="0" lang="en-US" sz="3000">
                <a:uFillTx/>
              </a:rPr>
              <a:t>Clinically </a:t>
            </a:r>
            <a:r>
              <a:rPr b="1" dirty="0" err="1" lang="en-US" sz="3000">
                <a:uFillTx/>
              </a:rPr>
              <a:t>amyopathic</a:t>
            </a:r>
            <a:r>
              <a:rPr b="1" dirty="0" lang="en-US" sz="3000">
                <a:uFillTx/>
              </a:rPr>
              <a:t> DM</a:t>
            </a:r>
          </a:p>
          <a:p>
            <a:r>
              <a:rPr b="1" dirty="0" err="1" lang="en-US" sz="3000">
                <a:uFillTx/>
              </a:rPr>
              <a:t>Amyopathic</a:t>
            </a:r>
            <a:r>
              <a:rPr b="1" dirty="0" lang="en-US" sz="3000">
                <a:uFillTx/>
              </a:rPr>
              <a:t> DM</a:t>
            </a:r>
          </a:p>
          <a:p>
            <a:r>
              <a:rPr b="1" dirty="0" err="1" lang="en-US" sz="3000">
                <a:uFillTx/>
              </a:rPr>
              <a:t>Hypomyopathic</a:t>
            </a:r>
            <a:r>
              <a:rPr b="1" dirty="0" lang="en-US" sz="3000">
                <a:uFillTx/>
              </a:rPr>
              <a:t> </a:t>
            </a:r>
            <a:r>
              <a:rPr b="1" dirty="0" lang="en-US" smtClean="0" sz="3000">
                <a:uFillTx/>
              </a:rPr>
              <a:t>DM</a:t>
            </a:r>
            <a:endParaRPr b="1" dirty="0" lang="en-US" sz="30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 sz="6600">
                <a:solidFill>
                  <a:srgbClr val="0000CC"/>
                </a:solidFill>
                <a:uFillTx/>
                <a:latin typeface="+mn-lt"/>
              </a:rPr>
              <a:t>SYSTEMIC LUPUS ERYTHEMATOSUS (SLE)</a:t>
            </a:r>
            <a:endParaRPr b="1" dirty="0" lang="en-US" sz="6600">
              <a:solidFill>
                <a:srgbClr val="0000CC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ubtitle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>
                <a:solidFill>
                  <a:srgbClr val="0000CC"/>
                </a:solidFill>
                <a:uFillTx/>
                <a:latin typeface="+mn-lt"/>
              </a:rPr>
              <a:t>CUTANEOUS MANIFESTATIONS OF </a:t>
            </a:r>
            <a: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  <a:t>DERMATOMYOSITIS </a:t>
            </a:r>
            <a:r>
              <a:rPr b="1" dirty="0" lang="en-US" smtClean="0">
                <a:solidFill>
                  <a:srgbClr val="FF0000"/>
                </a:solidFill>
                <a:uFillTx/>
                <a:latin typeface="+mn-lt"/>
              </a:rPr>
              <a:t>(common)</a:t>
            </a:r>
            <a:endParaRPr b="1" dirty="0" lang="en-US">
              <a:solidFill>
                <a:srgbClr val="FF0000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lnSpcReduction="10000"/>
          </a:bodyPr>
          <a:lstStyle/>
          <a:p>
            <a:r>
              <a:rPr b="1" dirty="0" lang="en-US">
                <a:uFillTx/>
              </a:rPr>
              <a:t>Heliotrope </a:t>
            </a:r>
            <a:r>
              <a:rPr b="1" dirty="0" lang="en-US" smtClean="0">
                <a:uFillTx/>
              </a:rPr>
              <a:t>sign</a:t>
            </a:r>
            <a:endParaRPr b="1" dirty="0" lang="en-US">
              <a:uFillTx/>
            </a:endParaRPr>
          </a:p>
          <a:p>
            <a:r>
              <a:rPr b="1" dirty="0" lang="en-US">
                <a:uFillTx/>
              </a:rPr>
              <a:t>Eyelid </a:t>
            </a:r>
            <a:r>
              <a:rPr b="1" dirty="0" lang="en-US" smtClean="0">
                <a:uFillTx/>
              </a:rPr>
              <a:t>edema</a:t>
            </a:r>
            <a:endParaRPr b="1" dirty="0" lang="en-US">
              <a:uFillTx/>
            </a:endParaRPr>
          </a:p>
          <a:p>
            <a:r>
              <a:rPr b="1" dirty="0" err="1" lang="en-US">
                <a:uFillTx/>
              </a:rPr>
              <a:t>Gottron’s</a:t>
            </a:r>
            <a:r>
              <a:rPr b="1" dirty="0" lang="en-US">
                <a:uFillTx/>
              </a:rPr>
              <a:t> </a:t>
            </a:r>
            <a:r>
              <a:rPr b="1" dirty="0" lang="en-US" smtClean="0">
                <a:uFillTx/>
              </a:rPr>
              <a:t>papules</a:t>
            </a:r>
            <a:endParaRPr b="1" dirty="0" lang="en-US">
              <a:uFillTx/>
            </a:endParaRPr>
          </a:p>
          <a:p>
            <a:r>
              <a:rPr b="1" dirty="0" err="1" lang="en-US">
                <a:uFillTx/>
              </a:rPr>
              <a:t>Gottron’s</a:t>
            </a:r>
            <a:r>
              <a:rPr b="1" dirty="0" lang="en-US">
                <a:uFillTx/>
              </a:rPr>
              <a:t> </a:t>
            </a:r>
            <a:r>
              <a:rPr b="1" dirty="0" lang="en-US" smtClean="0">
                <a:uFillTx/>
              </a:rPr>
              <a:t>sign</a:t>
            </a:r>
            <a:endParaRPr b="1" dirty="0" lang="en-US">
              <a:uFillTx/>
            </a:endParaRPr>
          </a:p>
          <a:p>
            <a:r>
              <a:rPr b="1" dirty="0" err="1" lang="en-US">
                <a:uFillTx/>
              </a:rPr>
              <a:t>Photodistributed</a:t>
            </a:r>
            <a:r>
              <a:rPr b="1" dirty="0" lang="en-US">
                <a:uFillTx/>
              </a:rPr>
              <a:t> </a:t>
            </a:r>
            <a:r>
              <a:rPr b="1" dirty="0" err="1" lang="en-US" smtClean="0">
                <a:uFillTx/>
              </a:rPr>
              <a:t>poikiloderma</a:t>
            </a:r>
            <a:r>
              <a:rPr b="1" dirty="0" lang="en-US" smtClean="0">
                <a:uFillTx/>
              </a:rPr>
              <a:t> (includes </a:t>
            </a:r>
            <a:r>
              <a:rPr b="1" dirty="0" lang="en-US">
                <a:uFillTx/>
              </a:rPr>
              <a:t>facial </a:t>
            </a:r>
            <a:r>
              <a:rPr b="1" dirty="0" lang="en-US" smtClean="0">
                <a:uFillTx/>
              </a:rPr>
              <a:t>erythema)</a:t>
            </a:r>
            <a:endParaRPr b="1" dirty="0" lang="en-US">
              <a:uFillTx/>
            </a:endParaRPr>
          </a:p>
          <a:p>
            <a:r>
              <a:rPr b="1" dirty="0" lang="en-US">
                <a:uFillTx/>
              </a:rPr>
              <a:t>Scalp </a:t>
            </a:r>
            <a:r>
              <a:rPr b="1" dirty="0" err="1" lang="en-US" smtClean="0">
                <a:uFillTx/>
              </a:rPr>
              <a:t>poikiloderma</a:t>
            </a:r>
            <a:endParaRPr b="1" dirty="0" lang="en-US">
              <a:uFillTx/>
            </a:endParaRPr>
          </a:p>
          <a:p>
            <a:r>
              <a:rPr b="1" dirty="0" lang="en-US">
                <a:uFillTx/>
              </a:rPr>
              <a:t>Non-scarring alopecia</a:t>
            </a:r>
          </a:p>
          <a:p>
            <a:r>
              <a:rPr b="1" dirty="0" lang="en-US">
                <a:uFillTx/>
              </a:rPr>
              <a:t>Nail fold changes (includes </a:t>
            </a:r>
            <a:r>
              <a:rPr b="1" dirty="0" lang="en-US" smtClean="0">
                <a:uFillTx/>
              </a:rPr>
              <a:t>ragged cuticles</a:t>
            </a:r>
            <a:r>
              <a:rPr b="1" dirty="0" lang="en-US">
                <a:uFillTx/>
              </a:rPr>
              <a:t>, nail fold </a:t>
            </a:r>
            <a:r>
              <a:rPr b="1" dirty="0" err="1" lang="en-US" smtClean="0">
                <a:uFillTx/>
              </a:rPr>
              <a:t>telangiectasias</a:t>
            </a:r>
            <a:r>
              <a:rPr b="1" dirty="0" lang="en-US" smtClean="0">
                <a:uFillTx/>
              </a:rPr>
              <a:t>)</a:t>
            </a:r>
            <a:endParaRPr b="1" dirty="0" lang="en-US">
              <a:uFillTx/>
            </a:endParaRPr>
          </a:p>
          <a:p>
            <a:r>
              <a:rPr b="1" dirty="0" lang="en-US">
                <a:uFillTx/>
              </a:rPr>
              <a:t>Calcinosis cutis (especially in </a:t>
            </a:r>
            <a:r>
              <a:rPr b="1" dirty="0" lang="en-US" smtClean="0">
                <a:uFillTx/>
              </a:rPr>
              <a:t>juvenile dermatomyositis</a:t>
            </a:r>
            <a:r>
              <a:rPr b="1" dirty="0" lang="en-US">
                <a:uFillTx/>
              </a:rPr>
              <a:t>)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>
                <a:solidFill>
                  <a:srgbClr val="0000CC"/>
                </a:solidFill>
                <a:uFillTx/>
                <a:latin typeface="+mn-lt"/>
              </a:rPr>
              <a:t>CUTANEOUS MANIFESTATIONS OF </a:t>
            </a:r>
            <a: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  <a:t>DERMATOMYOSITIS </a:t>
            </a:r>
            <a:r>
              <a:rPr b="1" dirty="0" lang="en-US" smtClean="0">
                <a:solidFill>
                  <a:srgbClr val="FF0000"/>
                </a:solidFill>
                <a:uFillTx/>
                <a:latin typeface="+mn-lt"/>
              </a:rPr>
              <a:t>(uncommon)</a:t>
            </a:r>
            <a:endParaRPr b="1" dirty="0" lang="en-US">
              <a:solidFill>
                <a:srgbClr val="FF0000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20000"/>
          </a:bodyPr>
          <a:lstStyle/>
          <a:p>
            <a:r>
              <a:rPr b="1" dirty="0" lang="en-US">
                <a:uFillTx/>
              </a:rPr>
              <a:t>Cutaneous erosions or </a:t>
            </a:r>
            <a:r>
              <a:rPr b="1" dirty="0" lang="en-US" smtClean="0">
                <a:uFillTx/>
              </a:rPr>
              <a:t>ulcerations</a:t>
            </a:r>
            <a:endParaRPr b="1" dirty="0" lang="en-US">
              <a:uFillTx/>
            </a:endParaRPr>
          </a:p>
          <a:p>
            <a:r>
              <a:rPr b="1" dirty="0" lang="en-US">
                <a:uFillTx/>
              </a:rPr>
              <a:t>Holster sign (</a:t>
            </a:r>
            <a:r>
              <a:rPr b="1" dirty="0" err="1" lang="en-US">
                <a:uFillTx/>
              </a:rPr>
              <a:t>poikiloderma</a:t>
            </a:r>
            <a:r>
              <a:rPr b="1" dirty="0" lang="en-US">
                <a:uFillTx/>
              </a:rPr>
              <a:t> of </a:t>
            </a:r>
            <a:r>
              <a:rPr b="1" dirty="0" lang="en-US" smtClean="0">
                <a:uFillTx/>
              </a:rPr>
              <a:t>the lateral </a:t>
            </a:r>
            <a:r>
              <a:rPr b="1" dirty="0" lang="en-US">
                <a:uFillTx/>
              </a:rPr>
              <a:t>thighs)</a:t>
            </a:r>
          </a:p>
          <a:p>
            <a:r>
              <a:rPr b="1" dirty="0" lang="en-US">
                <a:uFillTx/>
              </a:rPr>
              <a:t>Flagellate </a:t>
            </a:r>
            <a:r>
              <a:rPr b="1" dirty="0" lang="en-US" smtClean="0">
                <a:uFillTx/>
              </a:rPr>
              <a:t>erythema</a:t>
            </a:r>
            <a:endParaRPr b="1" dirty="0" lang="en-US">
              <a:uFillTx/>
            </a:endParaRPr>
          </a:p>
          <a:p>
            <a:r>
              <a:rPr b="1" dirty="0" err="1" lang="en-US">
                <a:uFillTx/>
              </a:rPr>
              <a:t>Vesicobullous</a:t>
            </a:r>
            <a:r>
              <a:rPr b="1" dirty="0" lang="en-US">
                <a:uFillTx/>
              </a:rPr>
              <a:t> lesions</a:t>
            </a:r>
          </a:p>
          <a:p>
            <a:r>
              <a:rPr b="1" dirty="0" lang="en-US">
                <a:uFillTx/>
              </a:rPr>
              <a:t>Exfoliative erythroderma</a:t>
            </a:r>
          </a:p>
          <a:p>
            <a:r>
              <a:rPr b="1" dirty="0" lang="en-US">
                <a:uFillTx/>
              </a:rPr>
              <a:t>Panniculitis</a:t>
            </a:r>
          </a:p>
          <a:p>
            <a:r>
              <a:rPr b="1" dirty="0" lang="en-US">
                <a:uFillTx/>
              </a:rPr>
              <a:t>Gingival </a:t>
            </a:r>
            <a:r>
              <a:rPr b="1" dirty="0" err="1" lang="en-US">
                <a:uFillTx/>
              </a:rPr>
              <a:t>telangiectasias</a:t>
            </a:r>
            <a:endParaRPr b="1" dirty="0" lang="en-US">
              <a:uFillTx/>
            </a:endParaRPr>
          </a:p>
          <a:p>
            <a:r>
              <a:rPr b="1" dirty="0" lang="en-US">
                <a:uFillTx/>
              </a:rPr>
              <a:t>Pustular eruption of the elbows </a:t>
            </a:r>
            <a:r>
              <a:rPr b="1" dirty="0" lang="en-US" smtClean="0">
                <a:uFillTx/>
              </a:rPr>
              <a:t>and knees</a:t>
            </a:r>
            <a:endParaRPr b="1" dirty="0" lang="en-US">
              <a:uFillTx/>
            </a:endParaRPr>
          </a:p>
          <a:p>
            <a:r>
              <a:rPr b="1" dirty="0" lang="en-US">
                <a:uFillTx/>
              </a:rPr>
              <a:t>Lipoatrophy (especially in </a:t>
            </a:r>
            <a:r>
              <a:rPr b="1" dirty="0" lang="en-US" smtClean="0">
                <a:uFillTx/>
              </a:rPr>
              <a:t>juvenile dermatomyositis</a:t>
            </a:r>
            <a:r>
              <a:rPr b="1" dirty="0" lang="en-US">
                <a:uFillTx/>
              </a:rPr>
              <a:t>)</a:t>
            </a:r>
          </a:p>
          <a:p>
            <a:r>
              <a:rPr b="1" dirty="0" lang="en-US">
                <a:uFillTx/>
              </a:rPr>
              <a:t>Small vessel vasculitis (especially </a:t>
            </a:r>
            <a:r>
              <a:rPr b="1" dirty="0" lang="en-US" smtClean="0">
                <a:uFillTx/>
              </a:rPr>
              <a:t>in juvenile </a:t>
            </a:r>
            <a:r>
              <a:rPr b="1" dirty="0" lang="en-US">
                <a:uFillTx/>
              </a:rPr>
              <a:t>dermatomyositis)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>
                <a:solidFill>
                  <a:srgbClr val="0000CC"/>
                </a:solidFill>
                <a:uFillTx/>
                <a:latin typeface="+mn-lt"/>
              </a:rPr>
              <a:t>EVALUATION OF THE PATIENT WITH DERMATOMYOSITIS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indent="0" marL="0">
              <a:buNone/>
            </a:pPr>
            <a:r>
              <a:rPr b="1" dirty="0" lang="en-US" smtClean="0">
                <a:solidFill>
                  <a:srgbClr val="FF0000"/>
                </a:solidFill>
                <a:uFillTx/>
              </a:rPr>
              <a:t>HISTORY</a:t>
            </a:r>
            <a:endParaRPr b="1" dirty="0" lang="en-US" smtClean="0">
              <a:uFillTx/>
            </a:endParaRPr>
          </a:p>
          <a:p>
            <a:pPr indent="0" marL="0">
              <a:buNone/>
            </a:pPr>
            <a:r>
              <a:rPr b="1" dirty="0" lang="en-US">
                <a:uFillTx/>
              </a:rPr>
              <a:t>I</a:t>
            </a:r>
            <a:r>
              <a:rPr b="1" dirty="0" lang="en-US" smtClean="0">
                <a:uFillTx/>
              </a:rPr>
              <a:t>ncluding </a:t>
            </a:r>
            <a:r>
              <a:rPr b="1" dirty="0" lang="en-US">
                <a:uFillTx/>
              </a:rPr>
              <a:t>potential triggers </a:t>
            </a:r>
            <a:r>
              <a:rPr b="1" dirty="0" lang="en-US" smtClean="0">
                <a:uFillTx/>
              </a:rPr>
              <a:t>and </a:t>
            </a:r>
            <a:r>
              <a:rPr b="1" dirty="0" lang="en-US">
                <a:uFillTx/>
              </a:rPr>
              <a:t>previous </a:t>
            </a:r>
            <a:r>
              <a:rPr b="1" dirty="0" lang="en-US" smtClean="0">
                <a:uFillTx/>
              </a:rPr>
              <a:t>malignancies, and </a:t>
            </a:r>
            <a:r>
              <a:rPr b="1" dirty="0" lang="en-US">
                <a:uFillTx/>
              </a:rPr>
              <a:t>a review of systems</a:t>
            </a:r>
          </a:p>
          <a:p>
            <a:pPr indent="0" marL="0">
              <a:buNone/>
            </a:pPr>
            <a:r>
              <a:rPr b="1" dirty="0" lang="en-US" smtClean="0">
                <a:solidFill>
                  <a:srgbClr val="FF0000"/>
                </a:solidFill>
                <a:uFillTx/>
              </a:rPr>
              <a:t>PHYSICAL EXAMINATION</a:t>
            </a:r>
            <a:endParaRPr b="1" dirty="0" lang="en-US" smtClean="0">
              <a:uFillTx/>
            </a:endParaRPr>
          </a:p>
          <a:p>
            <a:pPr indent="0" marL="0">
              <a:buNone/>
            </a:pPr>
            <a:r>
              <a:rPr b="1" dirty="0" lang="en-US">
                <a:uFillTx/>
              </a:rPr>
              <a:t>S</a:t>
            </a:r>
            <a:r>
              <a:rPr b="1" dirty="0" lang="en-US" smtClean="0">
                <a:uFillTx/>
              </a:rPr>
              <a:t>kin</a:t>
            </a:r>
            <a:r>
              <a:rPr b="1" dirty="0" lang="en-US">
                <a:uFillTx/>
              </a:rPr>
              <a:t>, muscle and complete </a:t>
            </a:r>
            <a:r>
              <a:rPr b="1" dirty="0" lang="en-US" smtClean="0">
                <a:uFillTx/>
              </a:rPr>
              <a:t>general examination</a:t>
            </a:r>
            <a:endParaRPr b="1" dirty="0" lang="en-US">
              <a:uFillTx/>
            </a:endParaRPr>
          </a:p>
          <a:p>
            <a:r>
              <a:rPr b="1" dirty="0" lang="en-US">
                <a:uFillTx/>
              </a:rPr>
              <a:t>(including, in adults, breast and </a:t>
            </a:r>
            <a:r>
              <a:rPr b="1" dirty="0" lang="en-US" smtClean="0">
                <a:uFillTx/>
              </a:rPr>
              <a:t>pelvic </a:t>
            </a:r>
            <a:r>
              <a:rPr b="1" dirty="0" lang="en-US">
                <a:uFillTx/>
              </a:rPr>
              <a:t>[women], testicular and prostate [men],</a:t>
            </a:r>
          </a:p>
          <a:p>
            <a:r>
              <a:rPr b="1" dirty="0" lang="en-US">
                <a:uFillTx/>
              </a:rPr>
              <a:t>and rectal [both sexes</a:t>
            </a:r>
            <a:r>
              <a:rPr b="1" dirty="0" lang="en-US" smtClean="0">
                <a:uFillTx/>
              </a:rPr>
              <a:t>]</a:t>
            </a:r>
            <a:endParaRPr b="1"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>
                <a:solidFill>
                  <a:srgbClr val="0000CC"/>
                </a:solidFill>
                <a:uFillTx/>
                <a:latin typeface="+mn-lt"/>
              </a:rPr>
              <a:t>EVALUATION OF THE PATIENT WITH DERMATOMYOSITIS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indent="0" marL="0">
              <a:buNone/>
            </a:pPr>
            <a:r>
              <a:rPr b="1" dirty="0" lang="en-US">
                <a:solidFill>
                  <a:srgbClr val="FF0000"/>
                </a:solidFill>
                <a:uFillTx/>
              </a:rPr>
              <a:t>Laboratory evaluation</a:t>
            </a:r>
          </a:p>
          <a:p>
            <a:pPr indent="0" marL="0">
              <a:buNone/>
            </a:pPr>
            <a:r>
              <a:rPr b="1" dirty="0" lang="en-US">
                <a:uFillTx/>
              </a:rPr>
              <a:t>• </a:t>
            </a:r>
            <a:r>
              <a:rPr b="1" dirty="0" i="1" lang="en-US">
                <a:uFillTx/>
              </a:rPr>
              <a:t>Cutaneous – </a:t>
            </a:r>
            <a:r>
              <a:rPr b="1" dirty="0" lang="en-US">
                <a:uFillTx/>
              </a:rPr>
              <a:t>Skin </a:t>
            </a:r>
            <a:r>
              <a:rPr b="1" dirty="0" lang="en-US" smtClean="0">
                <a:uFillTx/>
              </a:rPr>
              <a:t>biopsy</a:t>
            </a:r>
            <a:endParaRPr b="1" dirty="0" lang="en-US">
              <a:uFillTx/>
            </a:endParaRPr>
          </a:p>
          <a:p>
            <a:pPr indent="0" marL="0">
              <a:buNone/>
            </a:pPr>
            <a:r>
              <a:rPr b="1" dirty="0" lang="en-US">
                <a:uFillTx/>
              </a:rPr>
              <a:t>• </a:t>
            </a:r>
            <a:r>
              <a:rPr b="1" dirty="0" i="1" lang="en-US">
                <a:uFillTx/>
              </a:rPr>
              <a:t>Muscle – </a:t>
            </a:r>
            <a:endParaRPr b="1" dirty="0" i="1" lang="en-US" smtClean="0"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• </a:t>
            </a:r>
            <a:r>
              <a:rPr b="1" dirty="0" lang="en-US">
                <a:uFillTx/>
              </a:rPr>
              <a:t>Serum </a:t>
            </a:r>
            <a:r>
              <a:rPr b="1" dirty="0" err="1" lang="en-US">
                <a:uFillTx/>
              </a:rPr>
              <a:t>creatine</a:t>
            </a:r>
            <a:r>
              <a:rPr b="1" dirty="0" lang="en-US">
                <a:uFillTx/>
              </a:rPr>
              <a:t> kinase, </a:t>
            </a:r>
            <a:r>
              <a:rPr b="1" dirty="0" lang="en-US" smtClean="0">
                <a:uFillTx/>
              </a:rPr>
              <a:t>serum aldolase</a:t>
            </a:r>
            <a:r>
              <a:rPr b="1" dirty="0" lang="en-US">
                <a:uFillTx/>
              </a:rPr>
              <a:t>, occasionally urine </a:t>
            </a:r>
            <a:r>
              <a:rPr b="1" dirty="0" err="1" lang="en-US">
                <a:uFillTx/>
              </a:rPr>
              <a:t>creatine</a:t>
            </a:r>
            <a:r>
              <a:rPr b="1" dirty="0" lang="en-US">
                <a:uFillTx/>
              </a:rPr>
              <a:t>†</a:t>
            </a:r>
          </a:p>
          <a:p>
            <a:pPr indent="0" marL="0">
              <a:buNone/>
            </a:pPr>
            <a:r>
              <a:rPr b="1" dirty="0" lang="en-US">
                <a:uFillTx/>
              </a:rPr>
              <a:t>• Electromyography (EMG</a:t>
            </a:r>
            <a:r>
              <a:rPr b="1" dirty="0" lang="en-US" smtClean="0">
                <a:uFillTx/>
              </a:rPr>
              <a:t>);</a:t>
            </a:r>
          </a:p>
          <a:p>
            <a:r>
              <a:rPr b="1" dirty="0" lang="en-US" smtClean="0">
                <a:uFillTx/>
              </a:rPr>
              <a:t>Muscle biopsy</a:t>
            </a:r>
            <a:r>
              <a:rPr b="1" dirty="0" lang="en-US">
                <a:uFillTx/>
              </a:rPr>
              <a:t>; </a:t>
            </a:r>
            <a:endParaRPr b="1" dirty="0" lang="en-US" smtClean="0">
              <a:uFillTx/>
            </a:endParaRPr>
          </a:p>
          <a:p>
            <a:r>
              <a:rPr b="1" dirty="0" lang="en-US" smtClean="0">
                <a:uFillTx/>
              </a:rPr>
              <a:t>MRI </a:t>
            </a:r>
            <a:r>
              <a:rPr b="1" dirty="0" lang="en-US">
                <a:uFillTx/>
              </a:rPr>
              <a:t>or U/S (if EMG or </a:t>
            </a:r>
            <a:r>
              <a:rPr b="1" dirty="0" lang="en-US" smtClean="0">
                <a:uFillTx/>
              </a:rPr>
              <a:t>muscle biopsy </a:t>
            </a:r>
            <a:r>
              <a:rPr b="1" dirty="0" lang="en-US">
                <a:uFillTx/>
              </a:rPr>
              <a:t>are </a:t>
            </a:r>
            <a:r>
              <a:rPr b="1" dirty="0" lang="en-US" smtClean="0">
                <a:uFillTx/>
              </a:rPr>
              <a:t>negative)</a:t>
            </a:r>
          </a:p>
          <a:p>
            <a:r>
              <a:rPr b="1" dirty="0" lang="en-US" smtClean="0">
                <a:solidFill>
                  <a:srgbClr val="FFC000"/>
                </a:solidFill>
                <a:uFillTx/>
              </a:rPr>
              <a:t>SEROLOGY (ANTIBODIES)?!</a:t>
            </a:r>
            <a:endParaRPr b="1" dirty="0" lang="en-US">
              <a:solidFill>
                <a:srgbClr val="FFC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>
                <a:solidFill>
                  <a:srgbClr val="0000CC"/>
                </a:solidFill>
                <a:uFillTx/>
                <a:latin typeface="+mn-lt"/>
              </a:rPr>
              <a:t>EVALUATION OF THE PATIENT WITH DERMATOMYOSITIS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 lnSpcReduction="20000"/>
          </a:bodyPr>
          <a:lstStyle/>
          <a:p>
            <a:pPr indent="0" marL="0">
              <a:buNone/>
            </a:pPr>
            <a:r>
              <a:rPr b="1" dirty="0" lang="en-US">
                <a:solidFill>
                  <a:srgbClr val="FF0000"/>
                </a:solidFill>
                <a:uFillTx/>
              </a:rPr>
              <a:t>• </a:t>
            </a:r>
            <a:r>
              <a:rPr b="1" dirty="0" i="1" lang="en-US">
                <a:solidFill>
                  <a:srgbClr val="FF0000"/>
                </a:solidFill>
                <a:uFillTx/>
              </a:rPr>
              <a:t>Pulmonary – </a:t>
            </a:r>
            <a:endParaRPr b="1" dirty="0" i="1" lang="en-US" smtClean="0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• </a:t>
            </a:r>
            <a:r>
              <a:rPr b="1" dirty="0" lang="en-US">
                <a:uFillTx/>
              </a:rPr>
              <a:t>Pulmonary function tests (PFTs) </a:t>
            </a:r>
            <a:r>
              <a:rPr b="1" dirty="0" lang="en-US" smtClean="0">
                <a:uFillTx/>
              </a:rPr>
              <a:t>with CO </a:t>
            </a:r>
            <a:r>
              <a:rPr b="1" dirty="0" lang="en-US">
                <a:uFillTx/>
              </a:rPr>
              <a:t>diffusion</a:t>
            </a:r>
          </a:p>
          <a:p>
            <a:pPr indent="0" marL="0">
              <a:buNone/>
            </a:pPr>
            <a:r>
              <a:rPr b="1" dirty="0" lang="en-US">
                <a:uFillTx/>
              </a:rPr>
              <a:t>• Chest X-ray and/or </a:t>
            </a:r>
            <a:r>
              <a:rPr b="1" dirty="0" lang="en-US" smtClean="0">
                <a:uFillTx/>
              </a:rPr>
              <a:t>high-resolution chest </a:t>
            </a:r>
            <a:r>
              <a:rPr b="1" dirty="0" lang="en-US">
                <a:uFillTx/>
              </a:rPr>
              <a:t>CT</a:t>
            </a:r>
          </a:p>
          <a:p>
            <a:pPr indent="0" marL="0">
              <a:buNone/>
            </a:pPr>
            <a:r>
              <a:rPr b="1" dirty="0" lang="en-US">
                <a:solidFill>
                  <a:srgbClr val="FF0000"/>
                </a:solidFill>
                <a:uFillTx/>
              </a:rPr>
              <a:t>• </a:t>
            </a:r>
            <a:r>
              <a:rPr b="1" dirty="0" i="1" lang="en-US">
                <a:solidFill>
                  <a:srgbClr val="FF0000"/>
                </a:solidFill>
                <a:uFillTx/>
              </a:rPr>
              <a:t>Cardiac – </a:t>
            </a:r>
            <a:endParaRPr b="1" dirty="0" i="1" lang="en-US" smtClean="0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• </a:t>
            </a:r>
            <a:r>
              <a:rPr b="1" dirty="0" lang="en-US">
                <a:uFillTx/>
              </a:rPr>
              <a:t>Electrocardiogram (EKG)</a:t>
            </a:r>
          </a:p>
          <a:p>
            <a:pPr indent="0" marL="0">
              <a:buNone/>
            </a:pPr>
            <a:r>
              <a:rPr b="1" dirty="0" lang="en-US">
                <a:uFillTx/>
              </a:rPr>
              <a:t>• If symptomatic, </a:t>
            </a:r>
            <a:r>
              <a:rPr b="1" dirty="0" lang="en-US" smtClean="0">
                <a:uFillTx/>
              </a:rPr>
              <a:t>echocardiogram and/or </a:t>
            </a:r>
            <a:r>
              <a:rPr b="1" dirty="0" err="1" lang="en-US">
                <a:uFillTx/>
              </a:rPr>
              <a:t>Holter</a:t>
            </a:r>
            <a:r>
              <a:rPr b="1" dirty="0" lang="en-US">
                <a:uFillTx/>
              </a:rPr>
              <a:t> monitor</a:t>
            </a:r>
          </a:p>
          <a:p>
            <a:pPr indent="0" marL="0">
              <a:buNone/>
            </a:pPr>
            <a:r>
              <a:rPr b="1" dirty="0" lang="en-US">
                <a:solidFill>
                  <a:srgbClr val="FF0000"/>
                </a:solidFill>
                <a:uFillTx/>
              </a:rPr>
              <a:t>• </a:t>
            </a:r>
            <a:r>
              <a:rPr b="1" dirty="0" i="1" lang="en-US">
                <a:solidFill>
                  <a:srgbClr val="FF0000"/>
                </a:solidFill>
                <a:uFillTx/>
              </a:rPr>
              <a:t>Esophageal – </a:t>
            </a:r>
            <a:endParaRPr b="1" dirty="0" i="1" lang="en-US" smtClean="0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• </a:t>
            </a:r>
            <a:r>
              <a:rPr b="1" dirty="0" lang="en-US">
                <a:uFillTx/>
              </a:rPr>
              <a:t>If symptoms, barium swallow</a:t>
            </a:r>
          </a:p>
          <a:p>
            <a:pPr indent="0" marL="0">
              <a:buNone/>
            </a:pPr>
            <a:r>
              <a:rPr b="1" dirty="0" lang="en-US">
                <a:uFillTx/>
              </a:rPr>
              <a:t>• </a:t>
            </a:r>
            <a:r>
              <a:rPr b="1" dirty="0" i="1" lang="en-US">
                <a:uFillTx/>
              </a:rPr>
              <a:t>General – </a:t>
            </a:r>
            <a:endParaRPr b="1" dirty="0" i="1" lang="en-US" smtClean="0"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Complete </a:t>
            </a:r>
            <a:r>
              <a:rPr b="1" dirty="0" lang="en-US">
                <a:uFillTx/>
              </a:rPr>
              <a:t>blood count, </a:t>
            </a:r>
            <a:r>
              <a:rPr b="1" dirty="0" lang="en-US" smtClean="0">
                <a:uFillTx/>
              </a:rPr>
              <a:t>comprehensive metabolic </a:t>
            </a:r>
            <a:r>
              <a:rPr b="1" dirty="0" lang="en-US">
                <a:uFillTx/>
              </a:rPr>
              <a:t>panel with fasting levels </a:t>
            </a:r>
            <a:r>
              <a:rPr b="1" dirty="0" lang="en-US" smtClean="0">
                <a:uFillTx/>
              </a:rPr>
              <a:t>of glucose </a:t>
            </a:r>
            <a:r>
              <a:rPr b="1" dirty="0" lang="en-US">
                <a:uFillTx/>
              </a:rPr>
              <a:t>and lipids‡, </a:t>
            </a:r>
            <a:r>
              <a:rPr b="1" dirty="0" lang="en-US" smtClean="0">
                <a:uFillTx/>
              </a:rPr>
              <a:t>autoantibody panel</a:t>
            </a:r>
            <a:endParaRPr b="1"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>
                <a:solidFill>
                  <a:srgbClr val="0000CC"/>
                </a:solidFill>
                <a:uFillTx/>
                <a:latin typeface="+mn-lt"/>
              </a:rPr>
              <a:t>EVALUATION OF THE PATIENT WITH DERMATOMYOSITIS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 indent="0" marL="0">
              <a:buNone/>
            </a:pPr>
            <a:r>
              <a:rPr b="1" dirty="0" i="1" lang="en-US" sz="2000">
                <a:solidFill>
                  <a:srgbClr val="FF0000"/>
                </a:solidFill>
                <a:uFillTx/>
              </a:rPr>
              <a:t>Malignancy screen (adults</a:t>
            </a:r>
            <a:r>
              <a:rPr b="1" dirty="0" i="1" lang="en-US" smtClean="0" sz="2000">
                <a:solidFill>
                  <a:srgbClr val="FF0000"/>
                </a:solidFill>
                <a:uFillTx/>
              </a:rPr>
              <a:t>)</a:t>
            </a:r>
            <a:r>
              <a:rPr b="1" dirty="0" lang="en-US" sz="2000">
                <a:solidFill>
                  <a:srgbClr val="FF0000"/>
                </a:solidFill>
                <a:uFillTx/>
              </a:rPr>
              <a:t> </a:t>
            </a:r>
            <a:endParaRPr b="1" dirty="0" lang="en-US" smtClean="0" sz="2000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mtClean="0" sz="2000">
                <a:uFillTx/>
              </a:rPr>
              <a:t>• </a:t>
            </a:r>
            <a:r>
              <a:rPr b="1" dirty="0" lang="en-US" sz="2000">
                <a:uFillTx/>
              </a:rPr>
              <a:t>Urinalysis, stool occult blood testing</a:t>
            </a:r>
          </a:p>
          <a:p>
            <a:pPr indent="0" marL="0">
              <a:buNone/>
            </a:pPr>
            <a:r>
              <a:rPr b="1" dirty="0" lang="en-US" sz="2000">
                <a:uFillTx/>
              </a:rPr>
              <a:t>• Serum prostate-specific </a:t>
            </a:r>
            <a:r>
              <a:rPr b="1" dirty="0" lang="en-US" smtClean="0" sz="2000">
                <a:uFillTx/>
              </a:rPr>
              <a:t>antigen (PSA</a:t>
            </a:r>
            <a:r>
              <a:rPr b="1" dirty="0" lang="en-US" sz="2000">
                <a:uFillTx/>
              </a:rPr>
              <a:t>) [men]</a:t>
            </a:r>
          </a:p>
          <a:p>
            <a:pPr indent="0" marL="0">
              <a:buNone/>
            </a:pPr>
            <a:r>
              <a:rPr b="1" dirty="0" lang="en-US" sz="2000">
                <a:uFillTx/>
              </a:rPr>
              <a:t>• Serum CA125 [women]</a:t>
            </a:r>
          </a:p>
          <a:p>
            <a:pPr indent="0" marL="0">
              <a:buNone/>
            </a:pPr>
            <a:r>
              <a:rPr b="1" dirty="0" lang="en-US" sz="2000">
                <a:uFillTx/>
              </a:rPr>
              <a:t>• Mammogram and transvaginal </a:t>
            </a:r>
            <a:r>
              <a:rPr b="1" dirty="0" lang="en-US" smtClean="0" sz="2000">
                <a:uFillTx/>
              </a:rPr>
              <a:t>pelvic U/S </a:t>
            </a:r>
            <a:r>
              <a:rPr b="1" dirty="0" lang="en-US" sz="2000">
                <a:uFillTx/>
              </a:rPr>
              <a:t>[women]</a:t>
            </a:r>
          </a:p>
          <a:p>
            <a:pPr indent="0" marL="0">
              <a:buNone/>
            </a:pPr>
            <a:r>
              <a:rPr b="1" dirty="0" lang="en-US" sz="2000">
                <a:uFillTx/>
              </a:rPr>
              <a:t>• CT of chest, abdomen and pelvis</a:t>
            </a:r>
          </a:p>
          <a:p>
            <a:pPr indent="0" marL="0">
              <a:buNone/>
            </a:pPr>
            <a:r>
              <a:rPr b="1" dirty="0" lang="en-US" sz="2000">
                <a:uFillTx/>
              </a:rPr>
              <a:t>• Colonoscopy, if age-appropriate, </a:t>
            </a:r>
            <a:r>
              <a:rPr b="1" dirty="0" lang="en-US" smtClean="0" sz="2000">
                <a:uFillTx/>
              </a:rPr>
              <a:t>iron deficiency </a:t>
            </a:r>
            <a:r>
              <a:rPr b="1" dirty="0" lang="en-US" sz="2000">
                <a:uFillTx/>
              </a:rPr>
              <a:t>anemia, occult blood </a:t>
            </a:r>
            <a:r>
              <a:rPr b="1" dirty="0" lang="en-US" smtClean="0" sz="2000">
                <a:uFillTx/>
              </a:rPr>
              <a:t>in stool</a:t>
            </a:r>
            <a:r>
              <a:rPr b="1" dirty="0" lang="en-US" sz="2000">
                <a:uFillTx/>
              </a:rPr>
              <a:t>, or symptoms</a:t>
            </a:r>
          </a:p>
          <a:p>
            <a:pPr indent="0" marL="0">
              <a:buNone/>
            </a:pPr>
            <a:r>
              <a:rPr b="1" dirty="0" lang="en-US" sz="2000">
                <a:uFillTx/>
              </a:rPr>
              <a:t>• Upper endoscopy – if </a:t>
            </a:r>
            <a:r>
              <a:rPr b="1" dirty="0" lang="en-US" smtClean="0" sz="2000">
                <a:uFillTx/>
              </a:rPr>
              <a:t>colonoscopy negative </a:t>
            </a:r>
            <a:r>
              <a:rPr b="1" dirty="0" lang="en-US" sz="2000">
                <a:uFillTx/>
              </a:rPr>
              <a:t>in the setting of </a:t>
            </a:r>
            <a:r>
              <a:rPr b="1" dirty="0" lang="en-US" smtClean="0" sz="2000">
                <a:uFillTx/>
              </a:rPr>
              <a:t>iron deficiency </a:t>
            </a:r>
            <a:r>
              <a:rPr b="1" dirty="0" lang="en-US" sz="2000">
                <a:uFillTx/>
              </a:rPr>
              <a:t>anemia, occult blood </a:t>
            </a:r>
            <a:r>
              <a:rPr b="1" dirty="0" lang="en-US" smtClean="0" sz="2000">
                <a:uFillTx/>
              </a:rPr>
              <a:t>in stool</a:t>
            </a:r>
            <a:r>
              <a:rPr b="1" dirty="0" lang="en-US" sz="2000">
                <a:uFillTx/>
              </a:rPr>
              <a:t>, or symptoms</a:t>
            </a:r>
          </a:p>
          <a:p>
            <a:pPr indent="0" marL="0">
              <a:buNone/>
            </a:pPr>
            <a:r>
              <a:rPr b="1" dirty="0" lang="en-US" sz="2000">
                <a:uFillTx/>
              </a:rPr>
              <a:t>• If planning chronic </a:t>
            </a:r>
            <a:r>
              <a:rPr b="1" dirty="0" lang="en-US" smtClean="0" sz="2000">
                <a:uFillTx/>
              </a:rPr>
              <a:t>systemic Corticosteroids DEXA </a:t>
            </a:r>
            <a:r>
              <a:rPr b="1" dirty="0" lang="en-US" sz="2000">
                <a:uFillTx/>
              </a:rPr>
              <a:t>bone density scan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00533"/>
            <a:ext cx="10515600" cy="1325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  <a:t>TREATMENT (CUTANEOUS)</a:t>
            </a:r>
            <a:endParaRPr b="1" dirty="0" lang="en-US">
              <a:solidFill>
                <a:srgbClr val="0000CC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533017"/>
            <a:ext cx="105156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r>
              <a:rPr b="1" dirty="0" lang="en-US" smtClean="0" sz="1800">
                <a:solidFill>
                  <a:srgbClr val="FF0000"/>
                </a:solidFill>
                <a:uFillTx/>
              </a:rPr>
              <a:t>Sunscreens </a:t>
            </a:r>
            <a:r>
              <a:rPr b="1" dirty="0" lang="en-US" sz="1800">
                <a:solidFill>
                  <a:srgbClr val="FF0000"/>
                </a:solidFill>
                <a:uFillTx/>
              </a:rPr>
              <a:t>(high sun protection factor including protection against UVA</a:t>
            </a:r>
            <a:r>
              <a:rPr b="1" dirty="0" lang="en-US" smtClean="0" sz="1800">
                <a:solidFill>
                  <a:srgbClr val="FF0000"/>
                </a:solidFill>
                <a:uFillTx/>
              </a:rPr>
              <a:t>)</a:t>
            </a:r>
            <a:endParaRPr b="1" dirty="0" lang="en-US" sz="1800">
              <a:solidFill>
                <a:srgbClr val="FF0000"/>
              </a:solidFill>
              <a:uFillTx/>
            </a:endParaRPr>
          </a:p>
          <a:p>
            <a:r>
              <a:rPr b="1" dirty="0" lang="en-US" sz="1800">
                <a:solidFill>
                  <a:srgbClr val="FF0000"/>
                </a:solidFill>
                <a:uFillTx/>
              </a:rPr>
              <a:t>Topical </a:t>
            </a:r>
            <a:r>
              <a:rPr b="1" dirty="0" lang="en-US" smtClean="0" sz="1800">
                <a:solidFill>
                  <a:srgbClr val="FF0000"/>
                </a:solidFill>
                <a:uFillTx/>
              </a:rPr>
              <a:t>corticosteroids</a:t>
            </a:r>
            <a:endParaRPr b="1" dirty="0" lang="en-US" sz="1800">
              <a:solidFill>
                <a:srgbClr val="FF0000"/>
              </a:solidFill>
              <a:uFillTx/>
            </a:endParaRPr>
          </a:p>
          <a:p>
            <a:r>
              <a:rPr b="1" dirty="0" lang="en-US" sz="1800">
                <a:solidFill>
                  <a:srgbClr val="FF0000"/>
                </a:solidFill>
                <a:uFillTx/>
              </a:rPr>
              <a:t>Topical </a:t>
            </a:r>
            <a:r>
              <a:rPr b="1" dirty="0" lang="en-US" smtClean="0" sz="1800">
                <a:solidFill>
                  <a:srgbClr val="FF0000"/>
                </a:solidFill>
                <a:uFillTx/>
              </a:rPr>
              <a:t>tacrolimus</a:t>
            </a:r>
            <a:endParaRPr b="1" dirty="0" lang="en-US" sz="1800">
              <a:solidFill>
                <a:srgbClr val="FF0000"/>
              </a:solidFill>
              <a:uFillTx/>
            </a:endParaRPr>
          </a:p>
          <a:p>
            <a:r>
              <a:rPr b="1" dirty="0" lang="en-US" sz="1800">
                <a:solidFill>
                  <a:srgbClr val="FF0000"/>
                </a:solidFill>
                <a:uFillTx/>
              </a:rPr>
              <a:t>Hydroxychloroquine (200 mg twice daily; increased frequency of drug </a:t>
            </a:r>
            <a:r>
              <a:rPr b="1" dirty="0" lang="en-US" smtClean="0" sz="1800">
                <a:solidFill>
                  <a:srgbClr val="FF0000"/>
                </a:solidFill>
                <a:uFillTx/>
              </a:rPr>
              <a:t>eruptions in </a:t>
            </a:r>
            <a:r>
              <a:rPr b="1" dirty="0" lang="en-US" sz="1800">
                <a:solidFill>
                  <a:srgbClr val="FF0000"/>
                </a:solidFill>
                <a:uFillTx/>
              </a:rPr>
              <a:t>patients with dermatomyositis</a:t>
            </a:r>
            <a:r>
              <a:rPr b="1" dirty="0" lang="en-US" smtClean="0" sz="1800">
                <a:solidFill>
                  <a:srgbClr val="FF0000"/>
                </a:solidFill>
                <a:uFillTx/>
              </a:rPr>
              <a:t>)</a:t>
            </a:r>
            <a:endParaRPr b="1" dirty="0" lang="en-US" sz="1800">
              <a:solidFill>
                <a:srgbClr val="FF0000"/>
              </a:solidFill>
              <a:uFillTx/>
            </a:endParaRPr>
          </a:p>
          <a:p>
            <a:r>
              <a:rPr b="1" dirty="0" lang="en-US" sz="1800">
                <a:uFillTx/>
              </a:rPr>
              <a:t>Hydroxychloroquine (200 mg twice daily) plus </a:t>
            </a:r>
            <a:r>
              <a:rPr b="1" dirty="0" err="1" lang="en-US" sz="1800">
                <a:uFillTx/>
              </a:rPr>
              <a:t>quinacrine</a:t>
            </a:r>
            <a:r>
              <a:rPr b="1" dirty="0" lang="en-US" sz="1800">
                <a:uFillTx/>
              </a:rPr>
              <a:t> (100 mg/day</a:t>
            </a:r>
            <a:r>
              <a:rPr b="1" dirty="0" lang="en-US" smtClean="0" sz="1800">
                <a:uFillTx/>
              </a:rPr>
              <a:t>)</a:t>
            </a:r>
            <a:endParaRPr b="1" dirty="0" lang="en-US" sz="1800">
              <a:uFillTx/>
            </a:endParaRPr>
          </a:p>
          <a:p>
            <a:r>
              <a:rPr b="1" dirty="0" lang="en-US" sz="1800">
                <a:uFillTx/>
              </a:rPr>
              <a:t>Low-dose weekly methotrexate (5–15 mg weekly</a:t>
            </a:r>
            <a:r>
              <a:rPr b="1" dirty="0" lang="en-US" smtClean="0" sz="1800">
                <a:uFillTx/>
              </a:rPr>
              <a:t>)</a:t>
            </a:r>
            <a:endParaRPr b="1" dirty="0" lang="en-US" sz="1800">
              <a:uFillTx/>
            </a:endParaRPr>
          </a:p>
          <a:p>
            <a:r>
              <a:rPr b="1" dirty="0" lang="en-US" sz="1800">
                <a:uFillTx/>
              </a:rPr>
              <a:t>Mycophenolate </a:t>
            </a:r>
            <a:r>
              <a:rPr b="1" dirty="0" err="1" lang="en-US" smtClean="0" sz="1800">
                <a:uFillTx/>
              </a:rPr>
              <a:t>mofetil</a:t>
            </a:r>
            <a:endParaRPr b="1" dirty="0" lang="en-US" sz="1800">
              <a:uFillTx/>
            </a:endParaRPr>
          </a:p>
          <a:p>
            <a:r>
              <a:rPr b="1" dirty="0" lang="en-US" sz="1800">
                <a:uFillTx/>
              </a:rPr>
              <a:t>High-dose </a:t>
            </a:r>
            <a:r>
              <a:rPr b="1" dirty="0" err="1" lang="en-US" sz="1800">
                <a:uFillTx/>
              </a:rPr>
              <a:t>IVIg</a:t>
            </a:r>
            <a:r>
              <a:rPr b="1" dirty="0" lang="en-US" sz="1800">
                <a:uFillTx/>
              </a:rPr>
              <a:t> (2 g/kg/month</a:t>
            </a:r>
            <a:r>
              <a:rPr b="1" dirty="0" lang="en-US" smtClean="0" sz="1800">
                <a:uFillTx/>
              </a:rPr>
              <a:t>)</a:t>
            </a:r>
            <a:endParaRPr b="1" dirty="0" lang="en-US" sz="1800">
              <a:uFillTx/>
            </a:endParaRPr>
          </a:p>
          <a:p>
            <a:r>
              <a:rPr b="1" dirty="0" err="1" lang="en-US" smtClean="0" sz="1800">
                <a:uFillTx/>
              </a:rPr>
              <a:t>Retinoids</a:t>
            </a:r>
            <a:r>
              <a:rPr b="1" dirty="0" lang="en-US" smtClean="0" sz="1800">
                <a:uFillTx/>
              </a:rPr>
              <a:t>, </a:t>
            </a:r>
            <a:r>
              <a:rPr b="1" dirty="0" err="1" lang="en-US" smtClean="0" sz="1800">
                <a:uFillTx/>
              </a:rPr>
              <a:t>Dapsone</a:t>
            </a:r>
            <a:r>
              <a:rPr b="1" dirty="0" lang="en-US" smtClean="0" sz="1800">
                <a:uFillTx/>
              </a:rPr>
              <a:t>, Thalidomide</a:t>
            </a:r>
            <a:endParaRPr b="1" dirty="0" lang="en-US" sz="1800">
              <a:uFillTx/>
            </a:endParaRPr>
          </a:p>
          <a:p>
            <a:r>
              <a:rPr b="1" dirty="0" err="1" lang="en-US" smtClean="0" sz="1800">
                <a:uFillTx/>
              </a:rPr>
              <a:t>Leflunomide</a:t>
            </a:r>
            <a:endParaRPr b="1" dirty="0" lang="en-US" sz="1800">
              <a:uFillTx/>
            </a:endParaRPr>
          </a:p>
          <a:p>
            <a:r>
              <a:rPr b="1" dirty="0" lang="nl-NL" sz="1800">
                <a:uFillTx/>
              </a:rPr>
              <a:t>Antiestrogens (e.g. tamoxifen, anastrazole</a:t>
            </a:r>
            <a:r>
              <a:rPr b="1" dirty="0" lang="nl-NL" smtClean="0" sz="1800">
                <a:uFillTx/>
              </a:rPr>
              <a:t>)</a:t>
            </a:r>
            <a:endParaRPr b="1" dirty="0" lang="nl-NL" sz="1800">
              <a:uFillTx/>
            </a:endParaRPr>
          </a:p>
          <a:p>
            <a:r>
              <a:rPr b="1" dirty="0" lang="en-US" sz="1800">
                <a:uFillTx/>
              </a:rPr>
              <a:t>TNF-</a:t>
            </a:r>
            <a:r>
              <a:rPr b="1" dirty="0" lang="el-GR" sz="1800">
                <a:uFillTx/>
              </a:rPr>
              <a:t>α </a:t>
            </a:r>
            <a:r>
              <a:rPr b="1" dirty="0" lang="en-US" sz="1800">
                <a:uFillTx/>
              </a:rPr>
              <a:t>inhibitors (e.g. infliximab, </a:t>
            </a:r>
            <a:r>
              <a:rPr b="1" dirty="0" err="1" lang="en-US" sz="1800">
                <a:uFillTx/>
              </a:rPr>
              <a:t>etanercept</a:t>
            </a:r>
            <a:r>
              <a:rPr b="1" dirty="0" lang="en-US" smtClean="0" sz="1800">
                <a:uFillTx/>
              </a:rPr>
              <a:t>)</a:t>
            </a:r>
            <a:endParaRPr b="1" dirty="0" lang="en-US" sz="1800">
              <a:uFillTx/>
            </a:endParaRPr>
          </a:p>
          <a:p>
            <a:r>
              <a:rPr b="1" dirty="0" lang="en-US" smtClean="0" sz="1800">
                <a:uFillTx/>
              </a:rPr>
              <a:t>Rituximab</a:t>
            </a:r>
            <a:endParaRPr b="1" dirty="0" lang="en-US" sz="1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 sz="8000">
                <a:solidFill>
                  <a:srgbClr val="0000CC"/>
                </a:solidFill>
                <a:uFillTx/>
                <a:latin typeface="+mn-lt"/>
              </a:rPr>
              <a:t>SCLERODERMA</a:t>
            </a:r>
            <a:endParaRPr b="1" dirty="0" lang="en-US" sz="8000">
              <a:solidFill>
                <a:srgbClr val="0000CC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ub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  <a:t>SCLERODERMA</a:t>
            </a:r>
            <a:endParaRPr b="1" dirty="0" lang="en-US">
              <a:solidFill>
                <a:srgbClr val="0000CC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uFillTx/>
              </a:rPr>
              <a:t>SCLERODERMA</a:t>
            </a:r>
          </a:p>
          <a:p>
            <a:r>
              <a:rPr b="1" dirty="0" lang="en-US" smtClean="0">
                <a:uFillTx/>
              </a:rPr>
              <a:t>SYSTEMIC SCLEROSIS</a:t>
            </a:r>
          </a:p>
          <a:p>
            <a:r>
              <a:rPr b="1" dirty="0" lang="en-US" smtClean="0">
                <a:uFillTx/>
              </a:rPr>
              <a:t>PROGRESSIVE SYSTEMIC SCLEROSIS</a:t>
            </a:r>
          </a:p>
          <a:p>
            <a:r>
              <a:rPr b="1" dirty="0" lang="en-US" smtClean="0">
                <a:uFillTx/>
              </a:rPr>
              <a:t>ACROSCLEROSIS</a:t>
            </a:r>
          </a:p>
          <a:p>
            <a:r>
              <a:rPr b="1" dirty="0" lang="en-US" smtClean="0">
                <a:uFillTx/>
              </a:rPr>
              <a:t>CREST SYNDROME</a:t>
            </a:r>
          </a:p>
          <a:p>
            <a:r>
              <a:rPr b="1" dirty="0" lang="en-US" smtClean="0">
                <a:uFillTx/>
              </a:rPr>
              <a:t>LOCALIZED SCLERODERMA</a:t>
            </a:r>
          </a:p>
          <a:p>
            <a:r>
              <a:rPr b="1" dirty="0" lang="en-US" smtClean="0">
                <a:uFillTx/>
              </a:rPr>
              <a:t>LINERAR MORPHEA</a:t>
            </a:r>
          </a:p>
          <a:p>
            <a:r>
              <a:rPr b="1" dirty="0" lang="en-US" smtClean="0">
                <a:uFillTx/>
              </a:rPr>
              <a:t>MORPHEA</a:t>
            </a:r>
            <a:endParaRPr b="1"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  <a:t>SYSTEMIC SCLEROSIS</a:t>
            </a:r>
            <a:endParaRPr b="1" dirty="0" lang="en-US">
              <a:solidFill>
                <a:srgbClr val="0000CC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>
                <a:uFillTx/>
              </a:rPr>
              <a:t>Systemic sclerosis (</a:t>
            </a:r>
            <a:r>
              <a:rPr b="1" dirty="0" err="1" lang="en-US">
                <a:uFillTx/>
              </a:rPr>
              <a:t>SSc</a:t>
            </a:r>
            <a:r>
              <a:rPr b="1" dirty="0" lang="en-US">
                <a:uFillTx/>
              </a:rPr>
              <a:t>, scleroderma) is an autoimmune </a:t>
            </a:r>
            <a:r>
              <a:rPr b="1" dirty="0" lang="en-US" smtClean="0">
                <a:uFillTx/>
              </a:rPr>
              <a:t>connective tissue </a:t>
            </a:r>
            <a:r>
              <a:rPr b="1" dirty="0" lang="en-US">
                <a:uFillTx/>
              </a:rPr>
              <a:t>disease </a:t>
            </a:r>
            <a:r>
              <a:rPr b="1" dirty="0" lang="en-US" smtClean="0">
                <a:uFillTx/>
              </a:rPr>
              <a:t>of </a:t>
            </a:r>
            <a:r>
              <a:rPr b="1" dirty="0" lang="en-US">
                <a:uFillTx/>
              </a:rPr>
              <a:t>unknown etiology that affects the </a:t>
            </a:r>
            <a:r>
              <a:rPr b="1" dirty="0" lang="en-US" smtClean="0">
                <a:uFillTx/>
              </a:rPr>
              <a:t>skin, blood </a:t>
            </a:r>
            <a:r>
              <a:rPr b="1" dirty="0" lang="en-US">
                <a:uFillTx/>
              </a:rPr>
              <a:t>vessels and internal organs. The name </a:t>
            </a:r>
            <a:r>
              <a:rPr b="1" dirty="0" i="1" lang="en-US">
                <a:uFillTx/>
              </a:rPr>
              <a:t>systemic sclerosis </a:t>
            </a:r>
            <a:r>
              <a:rPr b="1" dirty="0" lang="en-US" smtClean="0">
                <a:uFillTx/>
              </a:rPr>
              <a:t>is meant </a:t>
            </a:r>
            <a:r>
              <a:rPr b="1" dirty="0" lang="en-US">
                <a:uFillTx/>
              </a:rPr>
              <a:t>to convey the systemic nature of the disease, which has </a:t>
            </a:r>
            <a:r>
              <a:rPr b="1" dirty="0" lang="en-US" smtClean="0">
                <a:uFillTx/>
              </a:rPr>
              <a:t>two major </a:t>
            </a:r>
            <a:r>
              <a:rPr b="1" dirty="0" lang="en-US">
                <a:uFillTx/>
              </a:rPr>
              <a:t>clinical subtypes: </a:t>
            </a:r>
            <a:r>
              <a:rPr b="1" dirty="0" i="1" lang="en-US">
                <a:solidFill>
                  <a:srgbClr val="FF0000"/>
                </a:solidFill>
                <a:uFillTx/>
              </a:rPr>
              <a:t>limited </a:t>
            </a:r>
            <a:r>
              <a:rPr b="1" dirty="0" lang="en-US">
                <a:solidFill>
                  <a:srgbClr val="FF0000"/>
                </a:solidFill>
                <a:uFillTx/>
              </a:rPr>
              <a:t>and </a:t>
            </a:r>
            <a:r>
              <a:rPr b="1" dirty="0" i="1" lang="en-US">
                <a:solidFill>
                  <a:srgbClr val="FF0000"/>
                </a:solidFill>
                <a:uFillTx/>
              </a:rPr>
              <a:t>diffuse</a:t>
            </a:r>
            <a:r>
              <a:rPr b="1" dirty="0" lang="en-US">
                <a:uFillTx/>
              </a:rPr>
              <a:t>. </a:t>
            </a:r>
            <a:endParaRPr b="1" dirty="0" lang="en-US" smtClean="0">
              <a:uFillTx/>
            </a:endParaRPr>
          </a:p>
          <a:p>
            <a:r>
              <a:rPr b="1" dirty="0" lang="en-US" smtClean="0">
                <a:solidFill>
                  <a:srgbClr val="FF0000"/>
                </a:solidFill>
                <a:uFillTx/>
              </a:rPr>
              <a:t>Limited </a:t>
            </a:r>
            <a:r>
              <a:rPr b="1" dirty="0" err="1" lang="en-US">
                <a:solidFill>
                  <a:srgbClr val="FF0000"/>
                </a:solidFill>
                <a:uFillTx/>
              </a:rPr>
              <a:t>SSc</a:t>
            </a:r>
            <a:r>
              <a:rPr b="1" dirty="0" lang="en-US">
                <a:solidFill>
                  <a:srgbClr val="FF0000"/>
                </a:solidFill>
                <a:uFillTx/>
              </a:rPr>
              <a:t> </a:t>
            </a:r>
            <a:r>
              <a:rPr b="1" dirty="0" lang="en-US">
                <a:uFillTx/>
              </a:rPr>
              <a:t>is </a:t>
            </a:r>
            <a:r>
              <a:rPr b="1" dirty="0" lang="en-US" smtClean="0">
                <a:uFillTx/>
              </a:rPr>
              <a:t>characterized by </a:t>
            </a:r>
            <a:r>
              <a:rPr b="1" dirty="0" lang="en-US">
                <a:uFillTx/>
              </a:rPr>
              <a:t>fibrotic skin changes that are limited to the fingers, hands </a:t>
            </a:r>
            <a:r>
              <a:rPr b="1" dirty="0" lang="en-US" smtClean="0">
                <a:uFillTx/>
              </a:rPr>
              <a:t>and face </a:t>
            </a:r>
            <a:r>
              <a:rPr b="1" dirty="0" lang="en-US">
                <a:uFillTx/>
              </a:rPr>
              <a:t>and includes the </a:t>
            </a:r>
            <a:r>
              <a:rPr b="1" dirty="0" lang="en-US">
                <a:solidFill>
                  <a:srgbClr val="FFC000"/>
                </a:solidFill>
                <a:uFillTx/>
              </a:rPr>
              <a:t>CREST syndrome</a:t>
            </a:r>
            <a:r>
              <a:rPr b="1" dirty="0" lang="en-US">
                <a:uFillTx/>
              </a:rPr>
              <a:t>. </a:t>
            </a:r>
            <a:endParaRPr b="1" dirty="0" lang="en-US" smtClean="0">
              <a:uFillTx/>
            </a:endParaRPr>
          </a:p>
          <a:p>
            <a:r>
              <a:rPr b="1" dirty="0" lang="en-US" smtClean="0">
                <a:solidFill>
                  <a:srgbClr val="FF0000"/>
                </a:solidFill>
                <a:uFillTx/>
              </a:rPr>
              <a:t>In </a:t>
            </a:r>
            <a:r>
              <a:rPr b="1" dirty="0" lang="en-US">
                <a:solidFill>
                  <a:srgbClr val="FF0000"/>
                </a:solidFill>
                <a:uFillTx/>
              </a:rPr>
              <a:t>diffuse </a:t>
            </a:r>
            <a:r>
              <a:rPr b="1" dirty="0" err="1" lang="en-US">
                <a:solidFill>
                  <a:srgbClr val="FF0000"/>
                </a:solidFill>
                <a:uFillTx/>
              </a:rPr>
              <a:t>SSc</a:t>
            </a:r>
            <a:r>
              <a:rPr b="1" dirty="0" lang="en-US">
                <a:uFillTx/>
              </a:rPr>
              <a:t>, </a:t>
            </a:r>
            <a:r>
              <a:rPr b="1" dirty="0" lang="en-US" smtClean="0">
                <a:uFillTx/>
              </a:rPr>
              <a:t>generalized fibrotic </a:t>
            </a:r>
            <a:r>
              <a:rPr b="1" dirty="0" lang="en-US">
                <a:uFillTx/>
              </a:rPr>
              <a:t>skin changes are seen and they usually start in the fingers </a:t>
            </a:r>
            <a:r>
              <a:rPr b="1" dirty="0" lang="en-US" smtClean="0">
                <a:uFillTx/>
              </a:rPr>
              <a:t>and hands </a:t>
            </a:r>
            <a:r>
              <a:rPr b="1" dirty="0" lang="en-US">
                <a:uFillTx/>
              </a:rPr>
              <a:t>but spread to involve the forearms, arms, trunk, face and </a:t>
            </a:r>
            <a:r>
              <a:rPr b="1" dirty="0" lang="en-US" smtClean="0">
                <a:uFillTx/>
              </a:rPr>
              <a:t>lower extremities</a:t>
            </a:r>
            <a:r>
              <a:rPr b="1" dirty="0" lang="en-US">
                <a:uFillTx/>
              </a:rPr>
              <a:t>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  <a:t>TYPES OF CUTANEOUS LUPUS</a:t>
            </a:r>
            <a:endParaRPr b="1" dirty="0" lang="en-US">
              <a:solidFill>
                <a:srgbClr val="0000CC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85000" lnSpcReduction="20000"/>
          </a:bodyPr>
          <a:lstStyle/>
          <a:p>
            <a:pPr indent="0" marL="0">
              <a:buNone/>
            </a:pPr>
            <a:r>
              <a:rPr b="1" dirty="0" lang="en-US">
                <a:solidFill>
                  <a:srgbClr val="FFC000"/>
                </a:solidFill>
                <a:uFillTx/>
              </a:rPr>
              <a:t>There are several variants of cutaneous lupus, defined in part </a:t>
            </a:r>
            <a:r>
              <a:rPr b="1" dirty="0" lang="en-US" smtClean="0">
                <a:solidFill>
                  <a:srgbClr val="FFC000"/>
                </a:solidFill>
                <a:uFillTx/>
              </a:rPr>
              <a:t>by the </a:t>
            </a:r>
            <a:r>
              <a:rPr b="1" dirty="0" lang="en-US">
                <a:solidFill>
                  <a:srgbClr val="FFC000"/>
                </a:solidFill>
                <a:uFillTx/>
              </a:rPr>
              <a:t>location and depth of the inflammatory infiltrate</a:t>
            </a:r>
          </a:p>
          <a:p>
            <a:pPr indent="0" marL="0">
              <a:buNone/>
            </a:pPr>
            <a:r>
              <a:rPr b="1" dirty="0" lang="en-US" smtClean="0">
                <a:solidFill>
                  <a:srgbClr val="FF0000"/>
                </a:solidFill>
                <a:uFillTx/>
              </a:rPr>
              <a:t>Acute </a:t>
            </a:r>
            <a:r>
              <a:rPr b="1" dirty="0" lang="en-US">
                <a:solidFill>
                  <a:srgbClr val="FF0000"/>
                </a:solidFill>
                <a:uFillTx/>
              </a:rPr>
              <a:t>cutaneous lupus </a:t>
            </a:r>
            <a:endParaRPr b="1" dirty="0" lang="en-US" smtClean="0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involves </a:t>
            </a:r>
            <a:r>
              <a:rPr b="1" dirty="0" lang="en-US">
                <a:uFillTx/>
              </a:rPr>
              <a:t>primarily the epidermis and </a:t>
            </a:r>
            <a:r>
              <a:rPr b="1" dirty="0" lang="en-US" smtClean="0">
                <a:uFillTx/>
              </a:rPr>
              <a:t>upper dermis </a:t>
            </a:r>
            <a:r>
              <a:rPr b="1" dirty="0" lang="en-US">
                <a:uFillTx/>
              </a:rPr>
              <a:t>and is usually associated with systemic disease</a:t>
            </a:r>
          </a:p>
          <a:p>
            <a:pPr indent="0" marL="0">
              <a:buNone/>
            </a:pPr>
            <a:r>
              <a:rPr b="1" dirty="0" lang="en-US" smtClean="0">
                <a:solidFill>
                  <a:srgbClr val="FF0000"/>
                </a:solidFill>
                <a:uFillTx/>
              </a:rPr>
              <a:t>Subacute </a:t>
            </a:r>
            <a:r>
              <a:rPr b="1" dirty="0" lang="en-US">
                <a:solidFill>
                  <a:srgbClr val="FF0000"/>
                </a:solidFill>
                <a:uFillTx/>
              </a:rPr>
              <a:t>cutaneous lupus </a:t>
            </a:r>
            <a:endParaRPr b="1" dirty="0" lang="en-US" smtClean="0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involves </a:t>
            </a:r>
            <a:r>
              <a:rPr b="1" dirty="0" lang="en-US">
                <a:uFillTx/>
              </a:rPr>
              <a:t>primarily the epidermis </a:t>
            </a:r>
            <a:r>
              <a:rPr b="1" dirty="0" lang="en-US" smtClean="0">
                <a:uFillTx/>
              </a:rPr>
              <a:t>and upper </a:t>
            </a:r>
            <a:r>
              <a:rPr b="1" dirty="0" lang="en-US">
                <a:uFillTx/>
              </a:rPr>
              <a:t>dermis and is associated with anti-Ro/SSA </a:t>
            </a:r>
            <a:r>
              <a:rPr b="1" dirty="0" lang="en-US" smtClean="0">
                <a:uFillTx/>
              </a:rPr>
              <a:t>autoantibodies and </a:t>
            </a:r>
            <a:r>
              <a:rPr b="1" dirty="0" lang="en-US">
                <a:uFillTx/>
              </a:rPr>
              <a:t>photosensitivity; the majority of patients do not </a:t>
            </a:r>
            <a:r>
              <a:rPr b="1" dirty="0" lang="en-US" smtClean="0">
                <a:uFillTx/>
              </a:rPr>
              <a:t>have significant </a:t>
            </a:r>
            <a:r>
              <a:rPr b="1" dirty="0" lang="en-US">
                <a:uFillTx/>
              </a:rPr>
              <a:t>systemic </a:t>
            </a:r>
            <a:r>
              <a:rPr b="1" dirty="0" lang="en-US" smtClean="0">
                <a:uFillTx/>
              </a:rPr>
              <a:t>disease</a:t>
            </a:r>
          </a:p>
          <a:p>
            <a:pPr indent="0" marL="0">
              <a:buNone/>
            </a:pPr>
            <a:r>
              <a:rPr b="1" dirty="0" lang="en-US" smtClean="0">
                <a:solidFill>
                  <a:srgbClr val="FF0000"/>
                </a:solidFill>
                <a:uFillTx/>
              </a:rPr>
              <a:t>Discoid </a:t>
            </a:r>
            <a:r>
              <a:rPr b="1" dirty="0" lang="en-US">
                <a:solidFill>
                  <a:srgbClr val="FF0000"/>
                </a:solidFill>
                <a:uFillTx/>
              </a:rPr>
              <a:t>lesions of lupus </a:t>
            </a:r>
            <a:endParaRPr b="1" dirty="0" lang="en-US" smtClean="0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involve </a:t>
            </a:r>
            <a:r>
              <a:rPr b="1" dirty="0" lang="en-US">
                <a:uFillTx/>
              </a:rPr>
              <a:t>the epidermis, upper and </a:t>
            </a:r>
            <a:r>
              <a:rPr b="1" dirty="0" lang="en-US" smtClean="0">
                <a:uFillTx/>
              </a:rPr>
              <a:t>lower dermis</a:t>
            </a:r>
            <a:r>
              <a:rPr b="1" dirty="0" lang="en-US">
                <a:uFillTx/>
              </a:rPr>
              <a:t>, and adnexal structures, and they can scar; the majority </a:t>
            </a:r>
            <a:r>
              <a:rPr b="1" dirty="0" lang="en-US" smtClean="0">
                <a:uFillTx/>
              </a:rPr>
              <a:t>of patients </a:t>
            </a:r>
            <a:r>
              <a:rPr b="1" dirty="0" lang="en-US">
                <a:uFillTx/>
              </a:rPr>
              <a:t>do not have significant systemic disease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  <a:t>SCLERODERMA</a:t>
            </a:r>
            <a:endParaRPr b="1" dirty="0" lang="en-US">
              <a:solidFill>
                <a:srgbClr val="0000CC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834769"/>
            <a:ext cx="105156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 sz="3200">
                <a:uFillTx/>
              </a:rPr>
              <a:t>More common in females</a:t>
            </a:r>
          </a:p>
          <a:p>
            <a:r>
              <a:rPr b="1" dirty="0" lang="en-US" smtClean="0" sz="3200">
                <a:uFillTx/>
              </a:rPr>
              <a:t>30-50 years</a:t>
            </a:r>
          </a:p>
          <a:p>
            <a:r>
              <a:rPr b="1" dirty="0" lang="en-US" smtClean="0" sz="3200">
                <a:uFillTx/>
              </a:rPr>
              <a:t>Not hereditary (but could be familial)</a:t>
            </a:r>
          </a:p>
          <a:p>
            <a:r>
              <a:rPr b="1" dirty="0" lang="en-US" smtClean="0" sz="3200">
                <a:uFillTx/>
              </a:rPr>
              <a:t>Not invariably progressive and fatal!!</a:t>
            </a:r>
            <a:endParaRPr b="1" dirty="0" lang="en-US" sz="32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31236" y="506414"/>
            <a:ext cx="8591172" cy="5499956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  <a:t>WORK UP</a:t>
            </a:r>
            <a:endParaRPr b="1" dirty="0" lang="en-US">
              <a:solidFill>
                <a:srgbClr val="0000CC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 sz="3200">
                <a:uFillTx/>
              </a:rPr>
              <a:t>Skin biopsy (histopathology)</a:t>
            </a:r>
          </a:p>
          <a:p>
            <a:r>
              <a:rPr b="1" dirty="0" lang="en-US" smtClean="0" sz="3200">
                <a:uFillTx/>
              </a:rPr>
              <a:t>Serology (auto antibodies)</a:t>
            </a:r>
          </a:p>
          <a:p>
            <a:pPr lvl="1"/>
            <a:r>
              <a:rPr b="1" dirty="0" lang="en-US" smtClean="0" sz="3200">
                <a:uFillTx/>
              </a:rPr>
              <a:t>n RNP</a:t>
            </a:r>
          </a:p>
          <a:p>
            <a:pPr lvl="1"/>
            <a:r>
              <a:rPr b="1" dirty="0" lang="en-US" smtClean="0" sz="3200">
                <a:uFillTx/>
              </a:rPr>
              <a:t>RNA polymerase T (</a:t>
            </a:r>
            <a:r>
              <a:rPr b="1" dirty="0" err="1" lang="en-US" smtClean="0" sz="3200">
                <a:uFillTx/>
              </a:rPr>
              <a:t>Scl</a:t>
            </a:r>
            <a:r>
              <a:rPr b="1" dirty="0" lang="en-US" smtClean="0" sz="3200">
                <a:uFillTx/>
              </a:rPr>
              <a:t> 70)</a:t>
            </a:r>
          </a:p>
          <a:p>
            <a:pPr lvl="1"/>
            <a:r>
              <a:rPr b="1" dirty="0" lang="en-US" smtClean="0" sz="3200">
                <a:uFillTx/>
              </a:rPr>
              <a:t>Centromeres</a:t>
            </a:r>
          </a:p>
          <a:p>
            <a:pPr lvl="1"/>
            <a:r>
              <a:rPr b="1" dirty="0" lang="en-US" smtClean="0" sz="3200">
                <a:uFillTx/>
              </a:rPr>
              <a:t>Polymerase I</a:t>
            </a:r>
          </a:p>
          <a:p>
            <a:pPr lvl="1"/>
            <a:endParaRPr b="1" dirty="0" lang="en-US" sz="32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  <a:t>TREATMENT</a:t>
            </a:r>
            <a:endParaRPr b="1" dirty="0" lang="en-US">
              <a:solidFill>
                <a:srgbClr val="0000CC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 sz="3200">
                <a:uFillTx/>
              </a:rPr>
              <a:t>RAYNAUD’S PHENOMENON </a:t>
            </a:r>
          </a:p>
          <a:p>
            <a:r>
              <a:rPr b="1" dirty="0" lang="en-US" smtClean="0" sz="3200">
                <a:uFillTx/>
              </a:rPr>
              <a:t>CUTANEOUS ULCERS</a:t>
            </a:r>
          </a:p>
          <a:p>
            <a:r>
              <a:rPr b="1" dirty="0" lang="en-US" smtClean="0" sz="3200">
                <a:uFillTx/>
              </a:rPr>
              <a:t>FIBROSIS</a:t>
            </a:r>
          </a:p>
          <a:p>
            <a:r>
              <a:rPr b="1" dirty="0" lang="en-US" smtClean="0" sz="3200">
                <a:uFillTx/>
              </a:rPr>
              <a:t>MORPHEA</a:t>
            </a:r>
          </a:p>
          <a:p>
            <a:r>
              <a:rPr b="1" dirty="0" lang="en-US" smtClean="0" sz="3200">
                <a:uFillTx/>
              </a:rPr>
              <a:t>OTHER SKIN ISSUES</a:t>
            </a:r>
          </a:p>
          <a:p>
            <a:r>
              <a:rPr b="1" dirty="0" lang="en-US" smtClean="0" sz="3200">
                <a:uFillTx/>
              </a:rPr>
              <a:t>INTERNAL ORGANS</a:t>
            </a:r>
            <a:endParaRPr b="1" dirty="0" lang="en-US" sz="32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  <a:t>TYPES OF CUTANEOUS LUPUS</a:t>
            </a:r>
            <a:endParaRPr b="1" dirty="0" lang="en-US">
              <a:solidFill>
                <a:srgbClr val="0000CC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indent="0" marL="0">
              <a:buNone/>
            </a:pPr>
            <a:r>
              <a:rPr b="1" dirty="0" lang="en-US">
                <a:solidFill>
                  <a:srgbClr val="FF0000"/>
                </a:solidFill>
                <a:uFillTx/>
              </a:rPr>
              <a:t>Lupus erythematosus </a:t>
            </a:r>
            <a:r>
              <a:rPr b="1" dirty="0" err="1" lang="en-US">
                <a:solidFill>
                  <a:srgbClr val="FF0000"/>
                </a:solidFill>
                <a:uFillTx/>
              </a:rPr>
              <a:t>tumidus</a:t>
            </a:r>
            <a:r>
              <a:rPr b="1" dirty="0" lang="en-US">
                <a:solidFill>
                  <a:srgbClr val="FF0000"/>
                </a:solidFill>
                <a:uFillTx/>
              </a:rPr>
              <a:t> </a:t>
            </a:r>
            <a:endParaRPr b="1" dirty="0" lang="en-US" smtClean="0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Involves </a:t>
            </a:r>
            <a:r>
              <a:rPr b="1" dirty="0" lang="en-US">
                <a:uFillTx/>
              </a:rPr>
              <a:t>the dermis but there is </a:t>
            </a:r>
            <a:r>
              <a:rPr b="1" dirty="0" lang="en-US" smtClean="0">
                <a:uFillTx/>
              </a:rPr>
              <a:t>no prominent </a:t>
            </a:r>
            <a:r>
              <a:rPr b="1" dirty="0" lang="en-US">
                <a:uFillTx/>
              </a:rPr>
              <a:t>epidermal or adnexal involvement</a:t>
            </a:r>
          </a:p>
          <a:p>
            <a:pPr indent="0" marL="0">
              <a:buNone/>
            </a:pPr>
            <a:r>
              <a:rPr b="1" dirty="0" lang="en-US" smtClean="0">
                <a:solidFill>
                  <a:srgbClr val="FF0000"/>
                </a:solidFill>
                <a:uFillTx/>
              </a:rPr>
              <a:t>Lupus </a:t>
            </a:r>
            <a:r>
              <a:rPr b="1" dirty="0" lang="en-US">
                <a:solidFill>
                  <a:srgbClr val="FF0000"/>
                </a:solidFill>
                <a:uFillTx/>
              </a:rPr>
              <a:t>panniculitis </a:t>
            </a:r>
            <a:endParaRPr b="1" dirty="0" lang="en-US" smtClean="0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>
                <a:uFillTx/>
              </a:rPr>
              <a:t>I</a:t>
            </a:r>
            <a:r>
              <a:rPr b="1" dirty="0" lang="en-US" smtClean="0">
                <a:uFillTx/>
              </a:rPr>
              <a:t>nvolves </a:t>
            </a:r>
            <a:r>
              <a:rPr b="1" dirty="0" lang="en-US">
                <a:uFillTx/>
              </a:rPr>
              <a:t>the subcutaneous tissue and </a:t>
            </a:r>
            <a:r>
              <a:rPr b="1" dirty="0" lang="en-US" smtClean="0">
                <a:uFillTx/>
              </a:rPr>
              <a:t>may result </a:t>
            </a:r>
            <a:r>
              <a:rPr b="1" dirty="0" lang="en-US">
                <a:uFillTx/>
              </a:rPr>
              <a:t>in disfiguring depressed scars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ctr"/>
            <a:r>
              <a:rPr b="1" dirty="0" lang="en-US" sz="3600">
                <a:solidFill>
                  <a:srgbClr val="0000CC"/>
                </a:solidFill>
                <a:uFillTx/>
                <a:latin typeface="+mn-lt"/>
              </a:rPr>
              <a:t>CUTANEOUS FINDINGS (</a:t>
            </a:r>
            <a:r>
              <a:rPr b="1" dirty="0" lang="en-US" smtClean="0" sz="3600">
                <a:solidFill>
                  <a:srgbClr val="0000CC"/>
                </a:solidFill>
                <a:uFillTx/>
                <a:latin typeface="+mn-lt"/>
              </a:rPr>
              <a:t>NON-SPECIFIC) </a:t>
            </a:r>
            <a:br>
              <a:rPr b="1" dirty="0" lang="en-US" smtClean="0" sz="3600">
                <a:solidFill>
                  <a:srgbClr val="0000CC"/>
                </a:solidFill>
                <a:uFillTx/>
                <a:latin typeface="+mn-lt"/>
              </a:rPr>
            </a:br>
            <a:r>
              <a:rPr b="1" dirty="0" lang="en-US" smtClean="0" sz="3600">
                <a:solidFill>
                  <a:srgbClr val="0000CC"/>
                </a:solidFill>
                <a:uFillTx/>
                <a:latin typeface="+mn-lt"/>
              </a:rPr>
              <a:t>OF SYSTEMIC </a:t>
            </a:r>
            <a:r>
              <a:rPr b="1" dirty="0" lang="en-US" sz="3600">
                <a:solidFill>
                  <a:srgbClr val="0000CC"/>
                </a:solidFill>
                <a:uFillTx/>
                <a:latin typeface="+mn-lt"/>
              </a:rPr>
              <a:t>LUPUS ERYTHEMATOSUS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1707" y="1630478"/>
            <a:ext cx="105156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r>
              <a:rPr b="1" dirty="0" lang="en-US" sz="1400">
                <a:uFillTx/>
              </a:rPr>
              <a:t>Diffuse non-scarring alopecia</a:t>
            </a:r>
          </a:p>
          <a:p>
            <a:r>
              <a:rPr b="1" dirty="0" lang="en-US" sz="1400">
                <a:uFillTx/>
              </a:rPr>
              <a:t>Raynaud’s phenomenon</a:t>
            </a:r>
          </a:p>
          <a:p>
            <a:r>
              <a:rPr b="1" dirty="0" err="1" lang="en-US" sz="1400">
                <a:uFillTx/>
              </a:rPr>
              <a:t>Nailfold</a:t>
            </a:r>
            <a:r>
              <a:rPr b="1" dirty="0" lang="en-US" sz="1400">
                <a:uFillTx/>
              </a:rPr>
              <a:t> </a:t>
            </a:r>
            <a:r>
              <a:rPr b="1" dirty="0" err="1" lang="en-US" sz="1400">
                <a:uFillTx/>
              </a:rPr>
              <a:t>telangiectasias</a:t>
            </a:r>
            <a:r>
              <a:rPr b="1" dirty="0" lang="en-US" sz="1400">
                <a:uFillTx/>
              </a:rPr>
              <a:t> and erythema</a:t>
            </a:r>
          </a:p>
          <a:p>
            <a:r>
              <a:rPr b="1" dirty="0" lang="en-US" smtClean="0" sz="1400">
                <a:solidFill>
                  <a:srgbClr val="FF0000"/>
                </a:solidFill>
                <a:uFillTx/>
              </a:rPr>
              <a:t>Vasculitis:</a:t>
            </a:r>
            <a:endParaRPr b="1" dirty="0" lang="en-US" sz="1400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z="1400">
                <a:uFillTx/>
              </a:rPr>
              <a:t>	</a:t>
            </a:r>
            <a:r>
              <a:rPr b="1" dirty="0" lang="en-US" smtClean="0" sz="1400">
                <a:uFillTx/>
              </a:rPr>
              <a:t>Urticarial </a:t>
            </a:r>
            <a:r>
              <a:rPr b="1" dirty="0" lang="en-US" sz="1400">
                <a:uFillTx/>
              </a:rPr>
              <a:t>vasculitis</a:t>
            </a:r>
          </a:p>
          <a:p>
            <a:pPr indent="0" marL="0">
              <a:buNone/>
            </a:pPr>
            <a:r>
              <a:rPr b="1" dirty="0" lang="en-US" sz="1400">
                <a:uFillTx/>
              </a:rPr>
              <a:t>	</a:t>
            </a:r>
            <a:r>
              <a:rPr b="1" dirty="0" lang="en-US" smtClean="0" sz="1400">
                <a:uFillTx/>
              </a:rPr>
              <a:t>Small </a:t>
            </a:r>
            <a:r>
              <a:rPr b="1" dirty="0" lang="en-US" sz="1400">
                <a:uFillTx/>
              </a:rPr>
              <a:t>vessel vasculitis (e.g. palpable purpura)</a:t>
            </a:r>
          </a:p>
          <a:p>
            <a:pPr indent="0" marL="0">
              <a:buNone/>
            </a:pPr>
            <a:r>
              <a:rPr b="1" dirty="0" lang="en-US" sz="1400">
                <a:uFillTx/>
              </a:rPr>
              <a:t>	</a:t>
            </a:r>
            <a:r>
              <a:rPr b="1" dirty="0" err="1" lang="en-US" smtClean="0" sz="1400">
                <a:uFillTx/>
              </a:rPr>
              <a:t>Polyarteritis</a:t>
            </a:r>
            <a:r>
              <a:rPr b="1" dirty="0" lang="en-US" smtClean="0" sz="1400">
                <a:uFillTx/>
              </a:rPr>
              <a:t> </a:t>
            </a:r>
            <a:r>
              <a:rPr b="1" dirty="0" err="1" lang="en-US" sz="1400">
                <a:uFillTx/>
              </a:rPr>
              <a:t>nodosa</a:t>
            </a:r>
            <a:r>
              <a:rPr b="1" dirty="0" lang="en-US" sz="1400">
                <a:uFillTx/>
              </a:rPr>
              <a:t>-like lesions</a:t>
            </a:r>
          </a:p>
          <a:p>
            <a:pPr indent="0" marL="0">
              <a:buNone/>
            </a:pPr>
            <a:r>
              <a:rPr b="1" dirty="0" lang="en-US" sz="1400">
                <a:uFillTx/>
              </a:rPr>
              <a:t>	</a:t>
            </a:r>
            <a:r>
              <a:rPr b="1" dirty="0" lang="en-US" smtClean="0" sz="1400">
                <a:uFillTx/>
              </a:rPr>
              <a:t>Ulcerations</a:t>
            </a:r>
            <a:endParaRPr b="1" dirty="0" lang="en-US" sz="1400">
              <a:uFillTx/>
            </a:endParaRPr>
          </a:p>
          <a:p>
            <a:r>
              <a:rPr b="1" dirty="0" lang="en-US" sz="1400">
                <a:solidFill>
                  <a:srgbClr val="FF0000"/>
                </a:solidFill>
                <a:uFillTx/>
              </a:rPr>
              <a:t>Cutaneous signs of antiphospholipid </a:t>
            </a:r>
            <a:r>
              <a:rPr b="1" dirty="0" lang="en-US" smtClean="0" sz="1400">
                <a:solidFill>
                  <a:srgbClr val="FF0000"/>
                </a:solidFill>
                <a:uFillTx/>
              </a:rPr>
              <a:t>syndrome:</a:t>
            </a:r>
            <a:endParaRPr b="1" dirty="0" lang="en-US" sz="1400">
              <a:solidFill>
                <a:srgbClr val="FF0000"/>
              </a:solidFill>
              <a:uFillTx/>
            </a:endParaRPr>
          </a:p>
          <a:p>
            <a:pPr indent="0" marL="0">
              <a:buNone/>
            </a:pPr>
            <a:r>
              <a:rPr b="1" dirty="0" lang="en-US" sz="1400">
                <a:uFillTx/>
              </a:rPr>
              <a:t>	</a:t>
            </a:r>
            <a:r>
              <a:rPr b="1" dirty="0" lang="en-US" smtClean="0" sz="1400">
                <a:uFillTx/>
              </a:rPr>
              <a:t>Livedo </a:t>
            </a:r>
            <a:r>
              <a:rPr b="1" dirty="0" lang="en-US" sz="1400">
                <a:uFillTx/>
              </a:rPr>
              <a:t>reticularis</a:t>
            </a:r>
          </a:p>
          <a:p>
            <a:pPr indent="0" marL="0">
              <a:buNone/>
            </a:pPr>
            <a:r>
              <a:rPr b="1" dirty="0" lang="en-US" sz="1400">
                <a:uFillTx/>
              </a:rPr>
              <a:t>	</a:t>
            </a:r>
            <a:r>
              <a:rPr b="1" dirty="0" lang="en-US" smtClean="0" sz="1400">
                <a:uFillTx/>
              </a:rPr>
              <a:t>Ulcerations</a:t>
            </a:r>
            <a:endParaRPr b="1" dirty="0" lang="en-US" sz="1400">
              <a:uFillTx/>
            </a:endParaRPr>
          </a:p>
          <a:p>
            <a:pPr indent="0" marL="0">
              <a:buNone/>
            </a:pPr>
            <a:r>
              <a:rPr b="1" dirty="0" lang="en-US" sz="1400">
                <a:uFillTx/>
              </a:rPr>
              <a:t>	</a:t>
            </a:r>
            <a:r>
              <a:rPr b="1" dirty="0" err="1" lang="en-US" smtClean="0" sz="1400">
                <a:uFillTx/>
              </a:rPr>
              <a:t>Acrocyanosis</a:t>
            </a:r>
            <a:endParaRPr b="1" dirty="0" lang="en-US" sz="1400">
              <a:uFillTx/>
            </a:endParaRPr>
          </a:p>
          <a:p>
            <a:pPr indent="0" marL="0">
              <a:buNone/>
            </a:pPr>
            <a:r>
              <a:rPr b="1" dirty="0" lang="en-US" sz="1400">
                <a:uFillTx/>
              </a:rPr>
              <a:t>	</a:t>
            </a:r>
            <a:r>
              <a:rPr b="1" dirty="0" err="1" lang="en-US" smtClean="0" sz="1400">
                <a:uFillTx/>
              </a:rPr>
              <a:t>Atrophie</a:t>
            </a:r>
            <a:r>
              <a:rPr b="1" dirty="0" lang="en-US" smtClean="0" sz="1400">
                <a:uFillTx/>
              </a:rPr>
              <a:t> </a:t>
            </a:r>
            <a:r>
              <a:rPr b="1" dirty="0" lang="en-US" sz="1400">
                <a:uFillTx/>
              </a:rPr>
              <a:t>blanche-like </a:t>
            </a:r>
            <a:r>
              <a:rPr b="1" dirty="0" lang="en-US" smtClean="0" sz="1400">
                <a:uFillTx/>
              </a:rPr>
              <a:t>lesions</a:t>
            </a:r>
            <a:endParaRPr b="1" dirty="0" lang="en-US" sz="1400">
              <a:uFillTx/>
            </a:endParaRPr>
          </a:p>
          <a:p>
            <a:r>
              <a:rPr b="1" dirty="0" lang="en-US" sz="1400">
                <a:uFillTx/>
              </a:rPr>
              <a:t>Livedoid </a:t>
            </a:r>
            <a:r>
              <a:rPr b="1" dirty="0" err="1" lang="en-US" sz="1400">
                <a:uFillTx/>
              </a:rPr>
              <a:t>vasculopathy</a:t>
            </a:r>
            <a:endParaRPr b="1" dirty="0" lang="en-US" sz="1400">
              <a:uFillTx/>
            </a:endParaRPr>
          </a:p>
          <a:p>
            <a:r>
              <a:rPr b="1" dirty="0" lang="en-US" sz="1400">
                <a:uFillTx/>
              </a:rPr>
              <a:t>Palmar erythema</a:t>
            </a:r>
          </a:p>
          <a:p>
            <a:r>
              <a:rPr b="1" dirty="0" err="1" lang="en-US" sz="1400">
                <a:uFillTx/>
              </a:rPr>
              <a:t>Papular</a:t>
            </a:r>
            <a:r>
              <a:rPr b="1" dirty="0" lang="en-US" sz="1400">
                <a:uFillTx/>
              </a:rPr>
              <a:t> and nodular mucinosis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b="1" dirty="0" lang="en-US">
                <a:solidFill>
                  <a:srgbClr val="0000CC"/>
                </a:solidFill>
                <a:uFillTx/>
                <a:latin typeface="+mn-lt"/>
              </a:rPr>
              <a:t>EVALUATION FOR SYSTEMIC LUPUS ERYTHEMATOSUS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77500" lnSpcReduction="20000"/>
          </a:bodyPr>
          <a:lstStyle/>
          <a:p>
            <a:r>
              <a:rPr b="1" dirty="0" lang="en-US">
                <a:solidFill>
                  <a:srgbClr val="FF0000"/>
                </a:solidFill>
                <a:uFillTx/>
              </a:rPr>
              <a:t>HISTORY</a:t>
            </a:r>
          </a:p>
          <a:p>
            <a:r>
              <a:rPr b="1" dirty="0" lang="en-US">
                <a:solidFill>
                  <a:srgbClr val="FF0000"/>
                </a:solidFill>
                <a:uFillTx/>
              </a:rPr>
              <a:t>PHYSICAL EXAMINATION</a:t>
            </a:r>
          </a:p>
          <a:p>
            <a:pPr indent="0" marL="0">
              <a:buNone/>
            </a:pPr>
            <a:r>
              <a:rPr b="1" dirty="0" lang="en-US" smtClean="0">
                <a:uFillTx/>
              </a:rPr>
              <a:t>	• </a:t>
            </a:r>
            <a:r>
              <a:rPr b="1" dirty="0" lang="en-US">
                <a:uFillTx/>
              </a:rPr>
              <a:t>Specific cutaneous </a:t>
            </a:r>
            <a:r>
              <a:rPr b="1" dirty="0" lang="en-US" smtClean="0">
                <a:uFillTx/>
              </a:rPr>
              <a:t>lesions</a:t>
            </a:r>
            <a:endParaRPr b="1" dirty="0" lang="en-US"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	• </a:t>
            </a:r>
            <a:r>
              <a:rPr b="1" dirty="0" lang="en-US">
                <a:uFillTx/>
              </a:rPr>
              <a:t>Nonspecific cutaneous </a:t>
            </a:r>
            <a:r>
              <a:rPr b="1" dirty="0" lang="en-US" smtClean="0">
                <a:uFillTx/>
              </a:rPr>
              <a:t>lesions</a:t>
            </a:r>
            <a:endParaRPr b="1" dirty="0" lang="en-US">
              <a:uFillTx/>
            </a:endParaRPr>
          </a:p>
          <a:p>
            <a:pPr indent="0" marL="0">
              <a:buNone/>
            </a:pPr>
            <a:r>
              <a:rPr b="1" dirty="0" lang="en-US" smtClean="0">
                <a:uFillTx/>
              </a:rPr>
              <a:t>	• </a:t>
            </a:r>
            <a:r>
              <a:rPr b="1" dirty="0" lang="en-US">
                <a:uFillTx/>
              </a:rPr>
              <a:t>Lymphadenopathy, arthritis</a:t>
            </a:r>
          </a:p>
          <a:p>
            <a:r>
              <a:rPr b="1" dirty="0" lang="en-US">
                <a:solidFill>
                  <a:srgbClr val="FF0000"/>
                </a:solidFill>
                <a:uFillTx/>
              </a:rPr>
              <a:t>LABORATORY TESTS</a:t>
            </a:r>
          </a:p>
          <a:p>
            <a:pPr indent="0" marL="0">
              <a:buNone/>
            </a:pPr>
            <a:r>
              <a:rPr b="1" dirty="0" lang="en-US" smtClean="0">
                <a:uFillTx/>
              </a:rPr>
              <a:t>	• </a:t>
            </a:r>
            <a:r>
              <a:rPr b="1" dirty="0" lang="en-US">
                <a:uFillTx/>
              </a:rPr>
              <a:t>ANA with profile (anti-dsDNA, -Sm)</a:t>
            </a:r>
          </a:p>
          <a:p>
            <a:pPr indent="0" marL="0">
              <a:buNone/>
            </a:pPr>
            <a:r>
              <a:rPr b="1" dirty="0" lang="en-US" smtClean="0">
                <a:uFillTx/>
              </a:rPr>
              <a:t>	• </a:t>
            </a:r>
            <a:r>
              <a:rPr b="1" dirty="0" lang="en-US">
                <a:uFillTx/>
              </a:rPr>
              <a:t>Urinalysis</a:t>
            </a:r>
          </a:p>
          <a:p>
            <a:pPr indent="0" marL="0">
              <a:buNone/>
            </a:pPr>
            <a:r>
              <a:rPr b="1" dirty="0" lang="en-US" smtClean="0">
                <a:uFillTx/>
              </a:rPr>
              <a:t>	• </a:t>
            </a:r>
            <a:r>
              <a:rPr b="1" dirty="0" lang="en-US">
                <a:uFillTx/>
              </a:rPr>
              <a:t>CBC with differential, platelet count</a:t>
            </a:r>
          </a:p>
          <a:p>
            <a:pPr indent="0" marL="0">
              <a:buNone/>
            </a:pPr>
            <a:r>
              <a:rPr b="1" dirty="0" lang="en-US" smtClean="0">
                <a:uFillTx/>
              </a:rPr>
              <a:t>	• </a:t>
            </a:r>
            <a:r>
              <a:rPr b="1" dirty="0" lang="en-US">
                <a:uFillTx/>
              </a:rPr>
              <a:t>Chemistries (BUN, creatinine)</a:t>
            </a:r>
          </a:p>
          <a:p>
            <a:pPr indent="0" marL="0">
              <a:buNone/>
            </a:pPr>
            <a:r>
              <a:rPr b="1" dirty="0" lang="en-US" smtClean="0">
                <a:uFillTx/>
              </a:rPr>
              <a:t>	• </a:t>
            </a:r>
            <a:r>
              <a:rPr b="1" dirty="0" lang="en-US">
                <a:uFillTx/>
              </a:rPr>
              <a:t>Erythrocyte sedimentation rate</a:t>
            </a:r>
          </a:p>
          <a:p>
            <a:pPr indent="0" marL="0">
              <a:buNone/>
            </a:pPr>
            <a:r>
              <a:rPr b="1" dirty="0" lang="en-US" smtClean="0">
                <a:uFillTx/>
              </a:rPr>
              <a:t>	• </a:t>
            </a:r>
            <a:r>
              <a:rPr b="1" dirty="0" lang="en-US">
                <a:uFillTx/>
              </a:rPr>
              <a:t>Complement levels (C3, C4)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125"/>
            <a:ext cx="10515600" cy="9424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algn="ctr"/>
            <a: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  <a:t/>
            </a:r>
            <a:b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</a:br>
            <a: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  <a:t>PATHOGENESIS</a:t>
            </a:r>
            <a:br>
              <a:rPr b="1" dirty="0" lang="en-US" smtClean="0">
                <a:solidFill>
                  <a:srgbClr val="0000CC"/>
                </a:solidFill>
                <a:uFillTx/>
                <a:latin typeface="+mn-lt"/>
              </a:rPr>
            </a:br>
            <a:endParaRPr b="1" dirty="0" lang="en-US">
              <a:solidFill>
                <a:srgbClr val="0000CC"/>
              </a:solidFill>
              <a:uFillTx/>
              <a:latin typeface="+mn-l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368425"/>
            <a:ext cx="105156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 indent="0" marL="0">
              <a:buNone/>
            </a:pPr>
            <a:r>
              <a:rPr b="1" dirty="0" lang="en-US" smtClean="0" sz="3200">
                <a:uFillTx/>
              </a:rPr>
              <a:t>The </a:t>
            </a:r>
            <a:r>
              <a:rPr b="1" dirty="0" lang="en-US" sz="3200">
                <a:uFillTx/>
              </a:rPr>
              <a:t>pathogenesis of cutaneous LE is complex, and it involves an </a:t>
            </a:r>
            <a:r>
              <a:rPr b="1" dirty="0" lang="en-US" smtClean="0" sz="3200">
                <a:uFillTx/>
              </a:rPr>
              <a:t>interaction between </a:t>
            </a:r>
            <a:r>
              <a:rPr b="1" dirty="0" lang="en-US" sz="3200">
                <a:solidFill>
                  <a:srgbClr val="FF0000"/>
                </a:solidFill>
                <a:uFillTx/>
              </a:rPr>
              <a:t>genetic</a:t>
            </a:r>
            <a:r>
              <a:rPr b="1" dirty="0" lang="en-US" sz="3200">
                <a:uFillTx/>
              </a:rPr>
              <a:t> and </a:t>
            </a:r>
            <a:r>
              <a:rPr b="1" dirty="0" lang="en-US" sz="3200">
                <a:solidFill>
                  <a:srgbClr val="FF0000"/>
                </a:solidFill>
                <a:uFillTx/>
              </a:rPr>
              <a:t>environmental factors</a:t>
            </a:r>
            <a:r>
              <a:rPr b="1" dirty="0" lang="en-US" sz="3200">
                <a:uFillTx/>
              </a:rPr>
              <a:t>. The latter </a:t>
            </a:r>
            <a:r>
              <a:rPr b="1" dirty="0" lang="en-US" smtClean="0" sz="3200">
                <a:uFillTx/>
              </a:rPr>
              <a:t>include ultraviolet </a:t>
            </a:r>
            <a:r>
              <a:rPr b="1" dirty="0" lang="en-US" sz="3200">
                <a:uFillTx/>
              </a:rPr>
              <a:t>radiation (UVR), medications, and possibly viruses. </a:t>
            </a:r>
            <a:r>
              <a:rPr b="1" dirty="0" lang="en-US" smtClean="0" sz="3200">
                <a:uFillTx/>
              </a:rPr>
              <a:t>This interplay </a:t>
            </a:r>
            <a:r>
              <a:rPr b="1" dirty="0" lang="en-US" sz="3200">
                <a:uFillTx/>
              </a:rPr>
              <a:t>triggers a complex inflammatory cascade of cytokine, </a:t>
            </a:r>
            <a:r>
              <a:rPr b="1" dirty="0" lang="en-US" smtClean="0" sz="3200">
                <a:uFillTx/>
              </a:rPr>
              <a:t>chemokine and </a:t>
            </a:r>
            <a:r>
              <a:rPr b="1" dirty="0" lang="en-US" sz="3200">
                <a:uFillTx/>
              </a:rPr>
              <a:t>inflammatory cell responses that include cells residing </a:t>
            </a:r>
            <a:r>
              <a:rPr b="1" dirty="0" lang="en-US" smtClean="0" sz="3200">
                <a:uFillTx/>
              </a:rPr>
              <a:t>within as </a:t>
            </a:r>
            <a:r>
              <a:rPr b="1" dirty="0" lang="en-US" sz="3200">
                <a:uFillTx/>
              </a:rPr>
              <a:t>well as recruited to the skin. Overall, the lichenoid tissue </a:t>
            </a:r>
            <a:r>
              <a:rPr b="1" dirty="0" lang="en-US" smtClean="0" sz="3200">
                <a:uFillTx/>
              </a:rPr>
              <a:t>reaction, defined </a:t>
            </a:r>
            <a:r>
              <a:rPr b="1" dirty="0" lang="en-US" sz="3200">
                <a:uFillTx/>
              </a:rPr>
              <a:t>as epidermal basal cell damage and a band-like </a:t>
            </a:r>
            <a:r>
              <a:rPr b="1" dirty="0" lang="en-US" smtClean="0" sz="3200">
                <a:uFillTx/>
              </a:rPr>
              <a:t>lymphocytic infiltrate </a:t>
            </a:r>
            <a:r>
              <a:rPr b="1" dirty="0" lang="en-US" sz="3200">
                <a:uFillTx/>
              </a:rPr>
              <a:t>in the upper dermis, characterizes most subsets of </a:t>
            </a:r>
            <a:r>
              <a:rPr b="1" dirty="0" lang="en-US" smtClean="0" sz="3200">
                <a:uFillTx/>
              </a:rPr>
              <a:t>cutaneous LE</a:t>
            </a:r>
            <a:r>
              <a:rPr b="1" dirty="0" lang="en-US" sz="3200">
                <a:uFillTx/>
              </a:rPr>
              <a:t>.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85083" y="100585"/>
            <a:ext cx="8719621" cy="6522816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90660" y="219456"/>
            <a:ext cx="8523270" cy="6419088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1314</Words>
  <Application>Microsoft Office PowerPoint</Application>
  <PresentationFormat>Widescreen</PresentationFormat>
  <Paragraphs>238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CUTANEOUS MARKERS OF SELECTED IMPORTANT CONNECTIVE TISSUE DISEASES</vt:lpstr>
      <vt:lpstr>SYSTEMIC LUPUS ERYTHEMATOSUS (SLE)</vt:lpstr>
      <vt:lpstr>TYPES OF CUTANEOUS LUPUS</vt:lpstr>
      <vt:lpstr>TYPES OF CUTANEOUS LUPUS</vt:lpstr>
      <vt:lpstr>CUTANEOUS FINDINGS (NON-SPECIFIC)  OF SYSTEMIC LUPUS ERYTHEMATOSUS</vt:lpstr>
      <vt:lpstr>EVALUATION FOR SYSTEMIC LUPUS ERYTHEMATOSUS</vt:lpstr>
      <vt:lpstr> PATHOGENESIS </vt:lpstr>
      <vt:lpstr>PowerPoint Presentation</vt:lpstr>
      <vt:lpstr>PowerPoint Presentation</vt:lpstr>
      <vt:lpstr>THE AMERICAN COLLEGE OF RHEUMATOLOGY 1982 REVISED CRITERIA FOR CLASSIFICATION OF SYSTEMIC LUPUS ERYTHEMATOSUS</vt:lpstr>
      <vt:lpstr>THE AMERICAN COLLEGE OF RHEUMATOLOGY 1982 REVISED CRITERIA FOR CLASSIFICATION OF SYSTEMIC LUPUS ERYTHEMATOSUS</vt:lpstr>
      <vt:lpstr>THE AMERICAN COLLEGE OF RHEUMATOLOGY 1982 REVISED CRITERIA FOR CLASSIFICATION OF SYSTEMIC LUPUS ERYTHEMATOSUS</vt:lpstr>
      <vt:lpstr>THE AMERICAN COLLEGE OF RHEUMATOLOGY 1982 REVISED CRITERIA FOR CLASSIFICATION OF SYSTEMIC LUPUS ERYTHEMATOSUS</vt:lpstr>
      <vt:lpstr>THERAPY OF CUTANEOUS LUPUS</vt:lpstr>
      <vt:lpstr>THERAPY OF CUTANEOUS LUPUS</vt:lpstr>
      <vt:lpstr>THERAPY OF CUTANEOUS LUPUS</vt:lpstr>
      <vt:lpstr>DERMATOMYOSITIS</vt:lpstr>
      <vt:lpstr>DERMATOMYOSITIS</vt:lpstr>
      <vt:lpstr>CLASSIFICATION SYSTEM FORDERMATOMYOSITIS</vt:lpstr>
      <vt:lpstr>CUTANEOUS MANIFESTATIONS OF DERMATOMYOSITIS (common)</vt:lpstr>
      <vt:lpstr>CUTANEOUS MANIFESTATIONS OF DERMATOMYOSITIS (uncommon)</vt:lpstr>
      <vt:lpstr>EVALUATION OF THE PATIENT WITH DERMATOMYOSITIS</vt:lpstr>
      <vt:lpstr>EVALUATION OF THE PATIENT WITH DERMATOMYOSITIS</vt:lpstr>
      <vt:lpstr>EVALUATION OF THE PATIENT WITH DERMATOMYOSITIS</vt:lpstr>
      <vt:lpstr>EVALUATION OF THE PATIENT WITH DERMATOMYOSITIS</vt:lpstr>
      <vt:lpstr>TREATMENT (CUTANEOUS)</vt:lpstr>
      <vt:lpstr>SCLERODERMA</vt:lpstr>
      <vt:lpstr>SCLERODERMA</vt:lpstr>
      <vt:lpstr>SYSTEMIC SCLEROSIS</vt:lpstr>
      <vt:lpstr>SCLERODERMA</vt:lpstr>
      <vt:lpstr>PowerPoint Presentation</vt:lpstr>
      <vt:lpstr>WORK UP</vt:lpstr>
      <vt:lpstr>TREATMENT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</dc:title>
  <dc:creator>Sami Alsuwaidan</dc:creator>
  <cp:lastModifiedBy>Sami Alsuwaidan</cp:lastModifiedBy>
  <cp:revision>43</cp:revision>
  <dcterms:created xsi:type="dcterms:W3CDTF">2019-09-10T22:34:30Z</dcterms:created>
  <dcterms:modified xsi:type="dcterms:W3CDTF">2019-09-18T12:22:03Z</dcterms:modified>
</cp:coreProperties>
</file>