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46" r:id="rId20"/>
    <p:sldId id="408" r:id="rId21"/>
    <p:sldId id="342" r:id="rId22"/>
    <p:sldId id="343" r:id="rId23"/>
    <p:sldId id="350" r:id="rId24"/>
    <p:sldId id="275" r:id="rId25"/>
    <p:sldId id="347" r:id="rId26"/>
    <p:sldId id="360" r:id="rId27"/>
    <p:sldId id="344" r:id="rId28"/>
    <p:sldId id="345" r:id="rId29"/>
    <p:sldId id="361" r:id="rId30"/>
    <p:sldId id="362" r:id="rId31"/>
    <p:sldId id="364" r:id="rId32"/>
    <p:sldId id="363" r:id="rId33"/>
    <p:sldId id="280" r:id="rId34"/>
    <p:sldId id="365" r:id="rId35"/>
    <p:sldId id="282" r:id="rId36"/>
    <p:sldId id="366" r:id="rId37"/>
    <p:sldId id="284" r:id="rId38"/>
    <p:sldId id="367" r:id="rId39"/>
    <p:sldId id="286" r:id="rId40"/>
    <p:sldId id="368" r:id="rId41"/>
    <p:sldId id="369" r:id="rId42"/>
    <p:sldId id="289" r:id="rId43"/>
    <p:sldId id="290" r:id="rId44"/>
    <p:sldId id="370" r:id="rId45"/>
    <p:sldId id="292" r:id="rId46"/>
    <p:sldId id="293" r:id="rId47"/>
    <p:sldId id="371" r:id="rId48"/>
    <p:sldId id="372" r:id="rId49"/>
    <p:sldId id="373" r:id="rId50"/>
    <p:sldId id="374" r:id="rId51"/>
    <p:sldId id="375" r:id="rId52"/>
    <p:sldId id="376" r:id="rId53"/>
    <p:sldId id="377" r:id="rId54"/>
    <p:sldId id="378" r:id="rId55"/>
    <p:sldId id="379" r:id="rId56"/>
    <p:sldId id="380" r:id="rId57"/>
    <p:sldId id="381" r:id="rId58"/>
    <p:sldId id="382" r:id="rId59"/>
    <p:sldId id="302" r:id="rId60"/>
    <p:sldId id="303" r:id="rId61"/>
    <p:sldId id="383" r:id="rId62"/>
    <p:sldId id="384" r:id="rId63"/>
    <p:sldId id="385" r:id="rId64"/>
    <p:sldId id="386" r:id="rId65"/>
    <p:sldId id="387" r:id="rId66"/>
    <p:sldId id="388" r:id="rId67"/>
    <p:sldId id="389" r:id="rId68"/>
    <p:sldId id="311" r:id="rId69"/>
    <p:sldId id="354" r:id="rId70"/>
    <p:sldId id="390" r:id="rId71"/>
    <p:sldId id="313" r:id="rId72"/>
    <p:sldId id="356" r:id="rId73"/>
    <p:sldId id="391" r:id="rId74"/>
    <p:sldId id="392" r:id="rId75"/>
    <p:sldId id="358" r:id="rId76"/>
    <p:sldId id="393" r:id="rId77"/>
    <p:sldId id="317" r:id="rId78"/>
    <p:sldId id="318" r:id="rId79"/>
    <p:sldId id="394" r:id="rId80"/>
    <p:sldId id="321" r:id="rId81"/>
    <p:sldId id="320" r:id="rId82"/>
    <p:sldId id="395" r:id="rId83"/>
    <p:sldId id="322" r:id="rId84"/>
    <p:sldId id="396" r:id="rId85"/>
    <p:sldId id="397" r:id="rId86"/>
    <p:sldId id="357" r:id="rId87"/>
    <p:sldId id="398" r:id="rId88"/>
    <p:sldId id="399" r:id="rId89"/>
    <p:sldId id="400" r:id="rId90"/>
    <p:sldId id="401" r:id="rId91"/>
    <p:sldId id="329" r:id="rId92"/>
    <p:sldId id="330" r:id="rId93"/>
    <p:sldId id="332" r:id="rId94"/>
    <p:sldId id="333" r:id="rId95"/>
    <p:sldId id="331" r:id="rId96"/>
    <p:sldId id="402" r:id="rId97"/>
    <p:sldId id="403" r:id="rId98"/>
    <p:sldId id="336" r:id="rId99"/>
    <p:sldId id="404" r:id="rId100"/>
    <p:sldId id="405" r:id="rId101"/>
    <p:sldId id="406" r:id="rId102"/>
    <p:sldId id="339" r:id="rId103"/>
    <p:sldId id="341" r:id="rId104"/>
    <p:sldId id="407"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27"/>
  </p:normalViewPr>
  <p:slideViewPr>
    <p:cSldViewPr snapToGrid="0" snapToObjects="1">
      <p:cViewPr varScale="1">
        <p:scale>
          <a:sx n="64" d="100"/>
          <a:sy n="64" d="100"/>
        </p:scale>
        <p:origin x="90" y="3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70EDB-9AC9-9146-A5D6-9D43369EB27E}" type="datetimeFigureOut">
              <a:rPr lang="en-US" smtClean="0"/>
              <a:t>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4E436-8DD0-8B45-80C1-D50B8996E9B5}" type="slidenum">
              <a:rPr lang="en-US" smtClean="0"/>
              <a:t>‹#›</a:t>
            </a:fld>
            <a:endParaRPr lang="en-US"/>
          </a:p>
        </p:txBody>
      </p:sp>
    </p:spTree>
    <p:extLst>
      <p:ext uri="{BB962C8B-B14F-4D97-AF65-F5344CB8AC3E}">
        <p14:creationId xmlns:p14="http://schemas.microsoft.com/office/powerpoint/2010/main" val="4160191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60645F-3BBC-4CE7-B1FF-6E387834C6FD}" type="slidenum">
              <a:rPr lang="en-US" smtClean="0"/>
              <a:pPr/>
              <a:t>26</a:t>
            </a:fld>
            <a:endParaRPr lang="en-US"/>
          </a:p>
        </p:txBody>
      </p:sp>
    </p:spTree>
    <p:extLst>
      <p:ext uri="{BB962C8B-B14F-4D97-AF65-F5344CB8AC3E}">
        <p14:creationId xmlns:p14="http://schemas.microsoft.com/office/powerpoint/2010/main" val="1180217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60645F-3BBC-4CE7-B1FF-6E387834C6FD}" type="slidenum">
              <a:rPr lang="en-US" smtClean="0"/>
              <a:pPr/>
              <a:t>53</a:t>
            </a:fld>
            <a:endParaRPr lang="en-US"/>
          </a:p>
        </p:txBody>
      </p:sp>
    </p:spTree>
    <p:extLst>
      <p:ext uri="{BB962C8B-B14F-4D97-AF65-F5344CB8AC3E}">
        <p14:creationId xmlns:p14="http://schemas.microsoft.com/office/powerpoint/2010/main" val="71224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60645F-3BBC-4CE7-B1FF-6E387834C6FD}" type="slidenum">
              <a:rPr lang="en-US" smtClean="0"/>
              <a:pPr/>
              <a:t>71</a:t>
            </a:fld>
            <a:endParaRPr lang="en-US"/>
          </a:p>
        </p:txBody>
      </p:sp>
    </p:spTree>
    <p:extLst>
      <p:ext uri="{BB962C8B-B14F-4D97-AF65-F5344CB8AC3E}">
        <p14:creationId xmlns:p14="http://schemas.microsoft.com/office/powerpoint/2010/main" val="2488453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D8BE9837-8104-B24C-A876-0AD59A7F9970}" type="datetimeFigureOut">
              <a:rPr lang="en-US" smtClean="0"/>
              <a:t>1/2/2020</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13826063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8BE9837-8104-B24C-A876-0AD59A7F9970}" type="datetimeFigureOut">
              <a:rPr lang="en-US" smtClean="0"/>
              <a:t>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160217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BE9837-8104-B24C-A876-0AD59A7F9970}"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3801768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BE9837-8104-B24C-A876-0AD59A7F9970}"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2621354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BE9837-8104-B24C-A876-0AD59A7F9970}"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4146737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BE9837-8104-B24C-A876-0AD59A7F9970}"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3018208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BE9837-8104-B24C-A876-0AD59A7F9970}"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2429503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BE9837-8104-B24C-A876-0AD59A7F9970}"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66457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BE9837-8104-B24C-A876-0AD59A7F9970}"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2499894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normAutofit/>
          </a:bodyPr>
          <a:lstStyle>
            <a:lvl1pPr algn="ctr">
              <a:defRPr sz="4000" b="1">
                <a:solidFill>
                  <a:schemeClr val="accent5">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nchor="ctr"/>
          <a:lstStyle>
            <a:lvl1pPr>
              <a:defRPr sz="24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BE9837-8104-B24C-A876-0AD59A7F9970}"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2029712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BE9837-8104-B24C-A876-0AD59A7F9970}"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177765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BE9837-8104-B24C-A876-0AD59A7F9970}" type="datetimeFigureOut">
              <a:rPr lang="en-US" smtClean="0"/>
              <a:t>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443940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BE9837-8104-B24C-A876-0AD59A7F9970}" type="datetimeFigureOut">
              <a:rPr lang="en-US" smtClean="0"/>
              <a:t>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4264002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BE9837-8104-B24C-A876-0AD59A7F9970}" type="datetimeFigureOut">
              <a:rPr lang="en-US" smtClean="0"/>
              <a:t>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284974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D8BE9837-8104-B24C-A876-0AD59A7F9970}" type="datetimeFigureOut">
              <a:rPr lang="en-US" smtClean="0"/>
              <a:t>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3156814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8BE9837-8104-B24C-A876-0AD59A7F9970}" type="datetimeFigureOut">
              <a:rPr lang="en-US" smtClean="0"/>
              <a:t>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3543267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8BE9837-8104-B24C-A876-0AD59A7F9970}" type="datetimeFigureOut">
              <a:rPr lang="en-US" smtClean="0"/>
              <a:t>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4A003-D668-2F48-A5D7-ECF25FAA8847}" type="slidenum">
              <a:rPr lang="en-US" smtClean="0"/>
              <a:t>‹#›</a:t>
            </a:fld>
            <a:endParaRPr lang="en-US"/>
          </a:p>
        </p:txBody>
      </p:sp>
    </p:spTree>
    <p:extLst>
      <p:ext uri="{BB962C8B-B14F-4D97-AF65-F5344CB8AC3E}">
        <p14:creationId xmlns:p14="http://schemas.microsoft.com/office/powerpoint/2010/main" val="1074458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8BE9837-8104-B24C-A876-0AD59A7F9970}" type="datetimeFigureOut">
              <a:rPr lang="en-US" smtClean="0"/>
              <a:t>1/2/2020</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334A003-D668-2F48-A5D7-ECF25FAA8847}" type="slidenum">
              <a:rPr lang="en-US" smtClean="0"/>
              <a:t>‹#›</a:t>
            </a:fld>
            <a:endParaRPr lang="en-US"/>
          </a:p>
        </p:txBody>
      </p:sp>
    </p:spTree>
    <p:extLst>
      <p:ext uri="{BB962C8B-B14F-4D97-AF65-F5344CB8AC3E}">
        <p14:creationId xmlns:p14="http://schemas.microsoft.com/office/powerpoint/2010/main" val="248899542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bg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google.com.sa/url?sa=i&amp;rct=j&amp;q=&amp;esrc=s&amp;source=images&amp;cd=&amp;ved=2ahUKEwjw8b-9mdzkAhVtxYUKHXCaD9YQjRx6BAgBEAQ&amp;url=https://www.differencebetween.com/difference-between-sebaceous-and-vs-sweat-glands/&amp;psig=AOvVaw0FEfPvfqdfAHS2XHlrUgc4&amp;ust=1568958660114529" TargetMode="Externa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s://www.ncbi.nlm.nih.gov/pmc/articles/PMC313350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google.com.sa/url?sa=i&amp;rct=j&amp;q=&amp;esrc=s&amp;source=images&amp;cd=&amp;ved=&amp;url=https://blackhead-0.blogspot.com/2019/01/69-how-to-get-rid-of-deep-blackhead-in.html&amp;psig=AOvVaw0F6G7gdBa8nAfOo35WpXYK&amp;ust=1569466920943482" TargetMode="Externa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hyperlink" Target="https://www.google.com.sa/url?sa=i&amp;rct=j&amp;q=&amp;esrc=s&amp;source=images&amp;cd=&amp;ved=2ahUKEwj82NTF_urkAhXLzYUKHcXdAoMQjRx6BAgBEAQ&amp;url=https://www.insider.com/best-blackhead-videos-of-the-year-2018-9&amp;psig=AOvVaw0Yva48cho9SWSiPsphal_l&amp;ust=1569467026799819"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ncbi.nlm.nih.gov/pmc/articles/PMC4802552/"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https://www.ncbi.nlm.nih.gov/pmc/articles/PMC2921746/" TargetMode="Externa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C1819C-2594-564D-B71D-B4003E836382}"/>
              </a:ext>
            </a:extLst>
          </p:cNvPr>
          <p:cNvSpPr>
            <a:spLocks noGrp="1"/>
          </p:cNvSpPr>
          <p:nvPr>
            <p:ph type="ctrTitle"/>
          </p:nvPr>
        </p:nvSpPr>
        <p:spPr/>
        <p:txBody>
          <a:bodyPr/>
          <a:lstStyle/>
          <a:p>
            <a:pPr algn="l"/>
            <a:r>
              <a:rPr lang="en-US" b="1" dirty="0">
                <a:solidFill>
                  <a:schemeClr val="tx1">
                    <a:lumMod val="95000"/>
                  </a:schemeClr>
                </a:solidFill>
                <a:latin typeface="Arial" panose="020B0604020202020204" pitchFamily="34" charset="0"/>
                <a:cs typeface="Arial" panose="020B0604020202020204" pitchFamily="34" charset="0"/>
              </a:rPr>
              <a:t>ACNE  AND  ACNE  RELATED DISORDERS</a:t>
            </a:r>
            <a:endParaRPr lang="en-US" dirty="0">
              <a:solidFill>
                <a:schemeClr val="tx1">
                  <a:lumMod val="95000"/>
                </a:schemeClr>
              </a:solidFill>
            </a:endParaRPr>
          </a:p>
        </p:txBody>
      </p:sp>
    </p:spTree>
    <p:extLst>
      <p:ext uri="{BB962C8B-B14F-4D97-AF65-F5344CB8AC3E}">
        <p14:creationId xmlns:p14="http://schemas.microsoft.com/office/powerpoint/2010/main" val="1903098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719E06-E454-8B47-B1E1-7E6256D1D3AB}"/>
              </a:ext>
            </a:extLst>
          </p:cNvPr>
          <p:cNvSpPr>
            <a:spLocks noGrp="1"/>
          </p:cNvSpPr>
          <p:nvPr>
            <p:ph type="title"/>
          </p:nvPr>
        </p:nvSpPr>
        <p:spPr>
          <a:xfrm>
            <a:off x="685801" y="2628405"/>
            <a:ext cx="10131425" cy="1456267"/>
          </a:xfrm>
        </p:spPr>
        <p:txBody>
          <a:bodyPr/>
          <a:lstStyle/>
          <a:p>
            <a:pPr algn="ctr"/>
            <a:r>
              <a:rPr lang="en-US" b="1" dirty="0">
                <a:solidFill>
                  <a:schemeClr val="accent5">
                    <a:lumMod val="50000"/>
                  </a:schemeClr>
                </a:solidFill>
              </a:rPr>
              <a:t>Types of acne according to the onset</a:t>
            </a:r>
          </a:p>
        </p:txBody>
      </p:sp>
    </p:spTree>
    <p:extLst>
      <p:ext uri="{BB962C8B-B14F-4D97-AF65-F5344CB8AC3E}">
        <p14:creationId xmlns:p14="http://schemas.microsoft.com/office/powerpoint/2010/main" val="8792945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EFB0B0B-FA62-C343-AA09-96B2C8014B52}"/>
              </a:ext>
            </a:extLst>
          </p:cNvPr>
          <p:cNvSpPr>
            <a:spLocks noGrp="1"/>
          </p:cNvSpPr>
          <p:nvPr>
            <p:ph idx="1"/>
          </p:nvPr>
        </p:nvSpPr>
        <p:spPr>
          <a:xfrm>
            <a:off x="685801" y="593767"/>
            <a:ext cx="10131425" cy="5197434"/>
          </a:xfrm>
        </p:spPr>
        <p:txBody>
          <a:bodyPr>
            <a:normAutofit lnSpcReduction="10000"/>
          </a:bodyPr>
          <a:lstStyle/>
          <a:p>
            <a:pPr marL="0" indent="0">
              <a:buNone/>
            </a:pPr>
            <a:r>
              <a:rPr lang="en-US" b="1" dirty="0"/>
              <a:t>B-Topical treatments</a:t>
            </a:r>
          </a:p>
          <a:p>
            <a:pPr marL="0" indent="0">
              <a:buNone/>
            </a:pPr>
            <a:r>
              <a:rPr lang="en-US" dirty="0"/>
              <a:t>-Clindamycin</a:t>
            </a:r>
          </a:p>
          <a:p>
            <a:pPr marL="0" indent="0">
              <a:buNone/>
            </a:pPr>
            <a:r>
              <a:rPr lang="en-US" dirty="0"/>
              <a:t>-</a:t>
            </a:r>
            <a:r>
              <a:rPr lang="en-US" dirty="0" err="1"/>
              <a:t>Fusidic</a:t>
            </a:r>
            <a:r>
              <a:rPr lang="en-US" dirty="0"/>
              <a:t> acid</a:t>
            </a:r>
          </a:p>
          <a:p>
            <a:pPr marL="0" indent="0">
              <a:buNone/>
            </a:pPr>
            <a:r>
              <a:rPr lang="en-US" dirty="0"/>
              <a:t>-Benzoyl peroxide associated to clindamycin </a:t>
            </a:r>
          </a:p>
          <a:p>
            <a:pPr marL="0" indent="0">
              <a:buNone/>
            </a:pPr>
            <a:r>
              <a:rPr lang="en-US" dirty="0"/>
              <a:t>-Intralesional steroid</a:t>
            </a:r>
          </a:p>
          <a:p>
            <a:pPr marL="0" indent="0">
              <a:buNone/>
            </a:pPr>
            <a:r>
              <a:rPr lang="en-US" dirty="0"/>
              <a:t> </a:t>
            </a:r>
          </a:p>
          <a:p>
            <a:pPr marL="0" indent="0">
              <a:buNone/>
            </a:pPr>
            <a:r>
              <a:rPr lang="en-US" b="1" dirty="0"/>
              <a:t>C-Systemic treatment</a:t>
            </a:r>
          </a:p>
          <a:p>
            <a:pPr marL="0" indent="0">
              <a:buNone/>
            </a:pPr>
            <a:r>
              <a:rPr lang="en-US" dirty="0"/>
              <a:t>-Antibiotics (minocycline , doxycycline and Rifampicin associated to clindamycin</a:t>
            </a:r>
          </a:p>
          <a:p>
            <a:pPr marL="0" indent="0">
              <a:buNone/>
            </a:pPr>
            <a:r>
              <a:rPr lang="en-US" dirty="0"/>
              <a:t>-Isotretinoin or Acitretin</a:t>
            </a:r>
          </a:p>
          <a:p>
            <a:pPr marL="0" indent="0">
              <a:buNone/>
            </a:pPr>
            <a:r>
              <a:rPr lang="en-US" dirty="0"/>
              <a:t>-Biologic </a:t>
            </a:r>
            <a:r>
              <a:rPr lang="en-US" dirty="0" err="1"/>
              <a:t>treatmen</a:t>
            </a:r>
            <a:r>
              <a:rPr lang="en-US" dirty="0"/>
              <a:t> (infliximab, adalimumab)</a:t>
            </a:r>
          </a:p>
          <a:p>
            <a:pPr marL="0" indent="0">
              <a:buNone/>
            </a:pPr>
            <a:endParaRPr lang="en-US" dirty="0"/>
          </a:p>
        </p:txBody>
      </p:sp>
    </p:spTree>
    <p:extLst>
      <p:ext uri="{BB962C8B-B14F-4D97-AF65-F5344CB8AC3E}">
        <p14:creationId xmlns:p14="http://schemas.microsoft.com/office/powerpoint/2010/main" val="37948050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97E5164-65B5-084E-AB17-8C2CEFA0F84A}"/>
              </a:ext>
            </a:extLst>
          </p:cNvPr>
          <p:cNvSpPr>
            <a:spLocks noGrp="1"/>
          </p:cNvSpPr>
          <p:nvPr>
            <p:ph idx="1"/>
          </p:nvPr>
        </p:nvSpPr>
        <p:spPr>
          <a:xfrm>
            <a:off x="685801" y="225631"/>
            <a:ext cx="10131425" cy="6234546"/>
          </a:xfrm>
        </p:spPr>
        <p:txBody>
          <a:bodyPr/>
          <a:lstStyle/>
          <a:p>
            <a:pPr marL="0" indent="0">
              <a:buNone/>
            </a:pPr>
            <a:r>
              <a:rPr lang="en-US" b="1" dirty="0"/>
              <a:t>D-SURGICAL TREATMENT</a:t>
            </a:r>
          </a:p>
          <a:p>
            <a:pPr marL="0" indent="0">
              <a:buNone/>
            </a:pPr>
            <a:r>
              <a:rPr lang="en-US" dirty="0"/>
              <a:t>-Incision and drainage of abscess better avoided</a:t>
            </a:r>
          </a:p>
          <a:p>
            <a:pPr marL="0" indent="0">
              <a:buNone/>
            </a:pPr>
            <a:r>
              <a:rPr lang="en-US" dirty="0"/>
              <a:t>-Excision of sinus tracts and chronic nodules</a:t>
            </a:r>
          </a:p>
          <a:p>
            <a:pPr marL="0" indent="0">
              <a:buNone/>
            </a:pPr>
            <a:r>
              <a:rPr lang="en-US" dirty="0"/>
              <a:t>-Complete excision of the area with or without grafting.</a:t>
            </a:r>
          </a:p>
          <a:p>
            <a:pPr marL="0" indent="0">
              <a:buNone/>
            </a:pPr>
            <a:r>
              <a:rPr lang="en-US" dirty="0"/>
              <a:t>-CO2 laser</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9965037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5816600" cy="6858000"/>
          </a:xfrm>
          <a:prstGeom prst="rect">
            <a:avLst/>
          </a:prstGeom>
          <a:ln w="12700" cap="flat">
            <a:noFill/>
            <a:miter lim="400000"/>
          </a:ln>
          <a:effectLst/>
        </p:spPr>
      </p:pic>
      <p:pic>
        <p:nvPicPr>
          <p:cNvPr id="3" name="officeArt object"/>
          <p:cNvPicPr/>
          <p:nvPr/>
        </p:nvPicPr>
        <p:blipFill>
          <a:blip r:embed="rId3">
            <a:extLst/>
          </a:blip>
          <a:stretch>
            <a:fillRect/>
          </a:stretch>
        </p:blipFill>
        <p:spPr>
          <a:xfrm>
            <a:off x="5297714" y="0"/>
            <a:ext cx="6894286" cy="6858000"/>
          </a:xfrm>
          <a:prstGeom prst="rect">
            <a:avLst/>
          </a:prstGeom>
          <a:ln w="12700" cap="flat">
            <a:noFill/>
            <a:miter lim="400000"/>
          </a:ln>
          <a:effectLst/>
        </p:spPr>
      </p:pic>
    </p:spTree>
    <p:extLst>
      <p:ext uri="{BB962C8B-B14F-4D97-AF65-F5344CB8AC3E}">
        <p14:creationId xmlns:p14="http://schemas.microsoft.com/office/powerpoint/2010/main" val="26615418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12192000" cy="6858000"/>
          </a:xfrm>
          <a:prstGeom prst="rect">
            <a:avLst/>
          </a:prstGeom>
          <a:ln w="12700" cap="flat">
            <a:noFill/>
            <a:miter lim="400000"/>
          </a:ln>
          <a:effectLst/>
        </p:spPr>
      </p:pic>
    </p:spTree>
    <p:extLst>
      <p:ext uri="{BB962C8B-B14F-4D97-AF65-F5344CB8AC3E}">
        <p14:creationId xmlns:p14="http://schemas.microsoft.com/office/powerpoint/2010/main" val="14583331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1BBA29-CA5F-9E49-AE51-AE42AF451846}"/>
              </a:ext>
            </a:extLst>
          </p:cNvPr>
          <p:cNvSpPr>
            <a:spLocks noGrp="1"/>
          </p:cNvSpPr>
          <p:nvPr>
            <p:ph type="title"/>
          </p:nvPr>
        </p:nvSpPr>
        <p:spPr>
          <a:xfrm>
            <a:off x="721427" y="1191490"/>
            <a:ext cx="10131425" cy="4081153"/>
          </a:xfrm>
        </p:spPr>
        <p:txBody>
          <a:bodyPr>
            <a:normAutofit/>
          </a:bodyPr>
          <a:lstStyle/>
          <a:p>
            <a:pPr algn="ctr"/>
            <a:r>
              <a:rPr lang="en-US" sz="8000" b="1" dirty="0">
                <a:solidFill>
                  <a:schemeClr val="tx1"/>
                </a:solidFill>
              </a:rPr>
              <a:t>Thank you</a:t>
            </a:r>
          </a:p>
        </p:txBody>
      </p:sp>
    </p:spTree>
    <p:extLst>
      <p:ext uri="{BB962C8B-B14F-4D97-AF65-F5344CB8AC3E}">
        <p14:creationId xmlns:p14="http://schemas.microsoft.com/office/powerpoint/2010/main" val="3125449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4C8786-1C29-2744-BE1C-DD43E679DD02}"/>
              </a:ext>
            </a:extLst>
          </p:cNvPr>
          <p:cNvSpPr>
            <a:spLocks noGrp="1"/>
          </p:cNvSpPr>
          <p:nvPr>
            <p:ph type="title"/>
          </p:nvPr>
        </p:nvSpPr>
        <p:spPr>
          <a:xfrm>
            <a:off x="685801" y="419595"/>
            <a:ext cx="9847612" cy="815439"/>
          </a:xfrm>
        </p:spPr>
        <p:txBody>
          <a:bodyPr>
            <a:noAutofit/>
          </a:bodyPr>
          <a:lstStyle/>
          <a:p>
            <a:r>
              <a:rPr lang="en-US" sz="3200" dirty="0"/>
              <a:t> Acne vulgaris </a:t>
            </a:r>
            <a:br>
              <a:rPr lang="en-US" sz="3200" dirty="0"/>
            </a:br>
            <a:r>
              <a:rPr lang="en-US" sz="3200" dirty="0"/>
              <a:t>      (acne of the adolescent)</a:t>
            </a:r>
          </a:p>
        </p:txBody>
      </p:sp>
      <p:sp>
        <p:nvSpPr>
          <p:cNvPr id="3" name="Content Placeholder 2">
            <a:extLst>
              <a:ext uri="{FF2B5EF4-FFF2-40B4-BE49-F238E27FC236}">
                <a16:creationId xmlns="" xmlns:a16="http://schemas.microsoft.com/office/drawing/2014/main" id="{7FA1A8C4-89E6-9047-8D71-14ADD08A9962}"/>
              </a:ext>
            </a:extLst>
          </p:cNvPr>
          <p:cNvSpPr>
            <a:spLocks noGrp="1"/>
          </p:cNvSpPr>
          <p:nvPr>
            <p:ph idx="1"/>
          </p:nvPr>
        </p:nvSpPr>
        <p:spPr>
          <a:xfrm>
            <a:off x="685801" y="1116281"/>
            <a:ext cx="10131425" cy="5652654"/>
          </a:xfrm>
        </p:spPr>
        <p:txBody>
          <a:bodyPr>
            <a:normAutofit/>
          </a:bodyPr>
          <a:lstStyle/>
          <a:p>
            <a:pPr marL="0" indent="0">
              <a:buNone/>
            </a:pPr>
            <a:r>
              <a:rPr lang="en-US" sz="2000" dirty="0"/>
              <a:t>Epidemiology :</a:t>
            </a:r>
            <a:endParaRPr lang="en-US" sz="2000" i="1" dirty="0"/>
          </a:p>
          <a:p>
            <a:r>
              <a:rPr lang="en-US" sz="2000" dirty="0"/>
              <a:t>Most common type of acne</a:t>
            </a:r>
          </a:p>
          <a:p>
            <a:r>
              <a:rPr lang="en-US" sz="2000" dirty="0"/>
              <a:t>85% prevalence rates in those aged 12-24 years </a:t>
            </a:r>
          </a:p>
          <a:p>
            <a:r>
              <a:rPr lang="en-US" sz="2000" dirty="0"/>
              <a:t>Has a peak incidence in 14-17-year-old girls and in 16-19-year-old boys</a:t>
            </a:r>
          </a:p>
          <a:p>
            <a:r>
              <a:rPr lang="en-US" sz="2000" dirty="0"/>
              <a:t>Women have a high prevalence and incidence when compared with men, especially after 25 years of age</a:t>
            </a:r>
          </a:p>
          <a:p>
            <a:r>
              <a:rPr lang="en-US" sz="2000" dirty="0"/>
              <a:t>Acne often persists into adulthood, with 26% of women and 12% of men reporting acne in their 40s.(late-onset acne) </a:t>
            </a:r>
          </a:p>
          <a:p>
            <a:r>
              <a:rPr lang="en-US" sz="2000" dirty="0"/>
              <a:t>About 20% of the affected individuals develop severe acne which results in scarring.</a:t>
            </a:r>
          </a:p>
          <a:p>
            <a:r>
              <a:rPr lang="en-US" sz="2000" dirty="0"/>
              <a:t>Asians and Africans tend to develop severe acne</a:t>
            </a:r>
          </a:p>
        </p:txBody>
      </p:sp>
    </p:spTree>
    <p:extLst>
      <p:ext uri="{BB962C8B-B14F-4D97-AF65-F5344CB8AC3E}">
        <p14:creationId xmlns:p14="http://schemas.microsoft.com/office/powerpoint/2010/main" val="2206494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preview">
            <a:extLst>
              <a:ext uri="{FF2B5EF4-FFF2-40B4-BE49-F238E27FC236}">
                <a16:creationId xmlns="" xmlns:a16="http://schemas.microsoft.com/office/drawing/2014/main" id="{5ED68BD0-8C84-ED42-ABE4-A825C4C62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10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026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2D0DB7-BCFE-3543-9477-5DD8B74BCA46}"/>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 xmlns:a16="http://schemas.microsoft.com/office/drawing/2014/main" id="{169072FF-7840-1543-B633-0B7A5FBE8599}"/>
              </a:ext>
            </a:extLst>
          </p:cNvPr>
          <p:cNvSpPr>
            <a:spLocks noGrp="1"/>
          </p:cNvSpPr>
          <p:nvPr>
            <p:ph idx="1"/>
          </p:nvPr>
        </p:nvSpPr>
        <p:spPr>
          <a:xfrm>
            <a:off x="685801" y="2142067"/>
            <a:ext cx="10548256" cy="4472489"/>
          </a:xfrm>
        </p:spPr>
        <p:txBody>
          <a:bodyPr>
            <a:normAutofit fontScale="70000" lnSpcReduction="20000"/>
          </a:bodyPr>
          <a:lstStyle/>
          <a:p>
            <a:pPr marL="0" indent="0">
              <a:buNone/>
            </a:pPr>
            <a:r>
              <a:rPr lang="en-US" dirty="0" smtClean="0"/>
              <a:t>-Acne </a:t>
            </a:r>
            <a:r>
              <a:rPr lang="en-US" dirty="0"/>
              <a:t>commonly affects:</a:t>
            </a:r>
          </a:p>
          <a:p>
            <a:pPr marL="0" indent="0">
              <a:buNone/>
            </a:pPr>
            <a:r>
              <a:rPr lang="en-US" dirty="0"/>
              <a:t>1- face</a:t>
            </a:r>
          </a:p>
          <a:p>
            <a:pPr marL="0" indent="0">
              <a:buNone/>
            </a:pPr>
            <a:r>
              <a:rPr lang="en-US" dirty="0"/>
              <a:t>2-shoulders</a:t>
            </a:r>
          </a:p>
          <a:p>
            <a:pPr marL="0" indent="0">
              <a:buNone/>
            </a:pPr>
            <a:r>
              <a:rPr lang="en-US" dirty="0"/>
              <a:t>3-upper part of the chest and </a:t>
            </a:r>
            <a:r>
              <a:rPr lang="en-US" dirty="0" smtClean="0"/>
              <a:t>back</a:t>
            </a:r>
          </a:p>
          <a:p>
            <a:pPr marL="0" indent="0">
              <a:buNone/>
            </a:pPr>
            <a:endParaRPr lang="en-US" dirty="0"/>
          </a:p>
          <a:p>
            <a:pPr marL="0" indent="0">
              <a:buNone/>
            </a:pPr>
            <a:r>
              <a:rPr lang="en-US" dirty="0" smtClean="0"/>
              <a:t>-Has </a:t>
            </a:r>
            <a:r>
              <a:rPr lang="en-US" dirty="0"/>
              <a:t>pleomorphic appearance: </a:t>
            </a:r>
          </a:p>
          <a:p>
            <a:pPr marL="0" indent="0">
              <a:buNone/>
            </a:pPr>
            <a:r>
              <a:rPr lang="en-US" dirty="0"/>
              <a:t>1-primary skin lesions </a:t>
            </a:r>
          </a:p>
          <a:p>
            <a:pPr marL="0" indent="0">
              <a:buNone/>
            </a:pPr>
            <a:r>
              <a:rPr lang="en-US" dirty="0"/>
              <a:t>2-secondary skin </a:t>
            </a:r>
            <a:r>
              <a:rPr lang="en-US" dirty="0" smtClean="0"/>
              <a:t>lesions</a:t>
            </a:r>
          </a:p>
          <a:p>
            <a:pPr marL="0" indent="0">
              <a:buNone/>
            </a:pPr>
            <a:endParaRPr lang="en-US" dirty="0"/>
          </a:p>
          <a:p>
            <a:pPr marL="0" indent="0">
              <a:buNone/>
            </a:pPr>
            <a:r>
              <a:rPr lang="en-US" sz="5100" dirty="0" smtClean="0">
                <a:solidFill>
                  <a:schemeClr val="accent5">
                    <a:lumMod val="50000"/>
                  </a:schemeClr>
                </a:solidFill>
              </a:rPr>
              <a:t>primary</a:t>
            </a:r>
            <a:r>
              <a:rPr lang="en-US" dirty="0"/>
              <a:t>: non-inflammatory and inflammatory lesions</a:t>
            </a:r>
          </a:p>
          <a:p>
            <a:pPr marL="0" indent="0">
              <a:buNone/>
            </a:pPr>
            <a:r>
              <a:rPr lang="en-US" dirty="0"/>
              <a:t>-clinical features of primary lesions: </a:t>
            </a:r>
            <a:r>
              <a:rPr lang="en-US" dirty="0" err="1"/>
              <a:t>hyperseborrhea</a:t>
            </a:r>
            <a:r>
              <a:rPr lang="en-US" dirty="0"/>
              <a:t>, open and closed </a:t>
            </a:r>
            <a:r>
              <a:rPr lang="en-US" dirty="0" err="1"/>
              <a:t>comedones</a:t>
            </a:r>
            <a:r>
              <a:rPr lang="en-US" dirty="0"/>
              <a:t>, </a:t>
            </a:r>
            <a:endParaRPr lang="en-US" dirty="0" smtClean="0"/>
          </a:p>
          <a:p>
            <a:pPr marL="0" indent="0">
              <a:buNone/>
            </a:pPr>
            <a:r>
              <a:rPr lang="en-US" dirty="0" smtClean="0"/>
              <a:t>papules</a:t>
            </a:r>
            <a:r>
              <a:rPr lang="en-US" dirty="0"/>
              <a:t>, pustules and nodules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51168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47C0253-B47D-DA47-9EE4-E64381844195}"/>
              </a:ext>
            </a:extLst>
          </p:cNvPr>
          <p:cNvSpPr>
            <a:spLocks noGrp="1"/>
          </p:cNvSpPr>
          <p:nvPr>
            <p:ph idx="1"/>
          </p:nvPr>
        </p:nvSpPr>
        <p:spPr>
          <a:xfrm>
            <a:off x="700644" y="641269"/>
            <a:ext cx="10116582" cy="5149932"/>
          </a:xfrm>
        </p:spPr>
        <p:txBody>
          <a:bodyPr>
            <a:normAutofit fontScale="92500" lnSpcReduction="20000"/>
          </a:bodyPr>
          <a:lstStyle/>
          <a:p>
            <a:pPr marL="0" indent="0">
              <a:buNone/>
            </a:pPr>
            <a:r>
              <a:rPr lang="en-US" sz="3200" b="1" dirty="0" smtClean="0">
                <a:solidFill>
                  <a:srgbClr val="C00000"/>
                </a:solidFill>
                <a:latin typeface="Arial" panose="020B0604020202020204" pitchFamily="34" charset="0"/>
                <a:cs typeface="Arial" panose="020B0604020202020204" pitchFamily="34" charset="0"/>
              </a:rPr>
              <a:t>1-Comedones:</a:t>
            </a:r>
            <a:r>
              <a:rPr lang="en-US" sz="2800" b="1" dirty="0" smtClean="0">
                <a:latin typeface="Arial" panose="020B0604020202020204" pitchFamily="34" charset="0"/>
                <a:cs typeface="Arial" panose="020B0604020202020204" pitchFamily="34" charset="0"/>
              </a:rPr>
              <a:t> </a:t>
            </a:r>
          </a:p>
          <a:p>
            <a:pPr marL="0" indent="0">
              <a:buNone/>
            </a:pPr>
            <a:r>
              <a:rPr lang="en-US" sz="2800" b="1" dirty="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Hyperkeratotic </a:t>
            </a:r>
            <a:r>
              <a:rPr lang="en-US" b="1" dirty="0">
                <a:latin typeface="Arial" panose="020B0604020202020204" pitchFamily="34" charset="0"/>
                <a:cs typeface="Arial" panose="020B0604020202020204" pitchFamily="34" charset="0"/>
              </a:rPr>
              <a:t>plug made of sebum and keratin in follicular canal.</a:t>
            </a:r>
          </a:p>
          <a:p>
            <a:r>
              <a:rPr lang="it-IT" b="1" dirty="0">
                <a:latin typeface="Arial" panose="020B0604020202020204" pitchFamily="34" charset="0"/>
                <a:cs typeface="Arial" panose="020B0604020202020204" pitchFamily="34" charset="0"/>
              </a:rPr>
              <a:t>A-</a:t>
            </a:r>
            <a:r>
              <a:rPr lang="it-IT" b="1" dirty="0" err="1">
                <a:latin typeface="Arial" panose="020B0604020202020204" pitchFamily="34" charset="0"/>
                <a:cs typeface="Arial" panose="020B0604020202020204" pitchFamily="34" charset="0"/>
              </a:rPr>
              <a:t>Microcomedone</a:t>
            </a:r>
            <a:r>
              <a:rPr lang="it-IT"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1-Closed </a:t>
            </a:r>
            <a:r>
              <a:rPr lang="en-US" b="1" dirty="0" err="1">
                <a:latin typeface="Arial" panose="020B0604020202020204" pitchFamily="34" charset="0"/>
                <a:cs typeface="Arial" panose="020B0604020202020204" pitchFamily="34" charset="0"/>
              </a:rPr>
              <a:t>Comedo</a:t>
            </a:r>
            <a:r>
              <a:rPr lang="en-US" b="1" dirty="0">
                <a:latin typeface="Arial" panose="020B0604020202020204" pitchFamily="34" charset="0"/>
                <a:cs typeface="Arial" panose="020B0604020202020204" pitchFamily="34" charset="0"/>
              </a:rPr>
              <a:t> ( Whitehead):Closed follicular orifice, accumulation of sebum and keratin</a:t>
            </a:r>
          </a:p>
          <a:p>
            <a:r>
              <a:rPr lang="en-US" b="1" dirty="0">
                <a:latin typeface="Arial" panose="020B0604020202020204" pitchFamily="34" charset="0"/>
                <a:cs typeface="Arial" panose="020B0604020202020204" pitchFamily="34" charset="0"/>
              </a:rPr>
              <a:t>2-Open </a:t>
            </a:r>
            <a:r>
              <a:rPr lang="en-US" b="1" dirty="0" err="1">
                <a:latin typeface="Arial" panose="020B0604020202020204" pitchFamily="34" charset="0"/>
                <a:cs typeface="Arial" panose="020B0604020202020204" pitchFamily="34" charset="0"/>
              </a:rPr>
              <a:t>Comedo</a:t>
            </a:r>
            <a:r>
              <a:rPr lang="en-US" b="1" dirty="0">
                <a:latin typeface="Arial" panose="020B0604020202020204" pitchFamily="34" charset="0"/>
                <a:cs typeface="Arial" panose="020B0604020202020204" pitchFamily="34" charset="0"/>
              </a:rPr>
              <a:t> ( Blackhead):Opened follicular orifice packed with melanin and oxidized lipids</a:t>
            </a:r>
          </a:p>
          <a:p>
            <a:r>
              <a:rPr lang="it-IT" b="1" dirty="0">
                <a:latin typeface="Arial" panose="020B0604020202020204" pitchFamily="34" charset="0"/>
                <a:cs typeface="Arial" panose="020B0604020202020204" pitchFamily="34" charset="0"/>
              </a:rPr>
              <a:t>B-Macrocomedone</a:t>
            </a:r>
            <a:r>
              <a:rPr lang="it-IT" b="1" dirty="0" smtClean="0">
                <a:latin typeface="Arial" panose="020B0604020202020204" pitchFamily="34" charset="0"/>
                <a:cs typeface="Arial" panose="020B0604020202020204" pitchFamily="34" charset="0"/>
              </a:rPr>
              <a:t>:</a:t>
            </a:r>
          </a:p>
          <a:p>
            <a:pPr marL="0" indent="0">
              <a:buNone/>
            </a:pPr>
            <a:endParaRPr lang="it-IT" b="1" dirty="0">
              <a:latin typeface="Arial" panose="020B0604020202020204" pitchFamily="34" charset="0"/>
              <a:cs typeface="Arial" panose="020B0604020202020204" pitchFamily="34" charset="0"/>
            </a:endParaRPr>
          </a:p>
          <a:p>
            <a:pPr marL="0" indent="0">
              <a:buNone/>
            </a:pPr>
            <a:r>
              <a:rPr lang="it-IT" sz="2800" b="1" dirty="0">
                <a:solidFill>
                  <a:srgbClr val="C00000"/>
                </a:solidFill>
                <a:latin typeface="Arial" panose="020B0604020202020204" pitchFamily="34" charset="0"/>
                <a:cs typeface="Arial" panose="020B0604020202020204" pitchFamily="34" charset="0"/>
              </a:rPr>
              <a:t>2</a:t>
            </a:r>
            <a:r>
              <a:rPr lang="en-US" sz="2800" b="1" dirty="0">
                <a:solidFill>
                  <a:srgbClr val="C00000"/>
                </a:solidFill>
                <a:latin typeface="Arial" panose="020B0604020202020204" pitchFamily="34" charset="0"/>
                <a:cs typeface="Arial" panose="020B0604020202020204" pitchFamily="34" charset="0"/>
              </a:rPr>
              <a:t>-Papules and pustules</a:t>
            </a:r>
            <a:r>
              <a:rPr lang="en-US" sz="2800" b="1" dirty="0" smtClean="0">
                <a:solidFill>
                  <a:srgbClr val="C00000"/>
                </a:solidFill>
                <a:latin typeface="Arial" panose="020B0604020202020204" pitchFamily="34" charset="0"/>
                <a:cs typeface="Arial" panose="020B0604020202020204" pitchFamily="34" charset="0"/>
              </a:rPr>
              <a:t>:</a:t>
            </a:r>
          </a:p>
          <a:p>
            <a:pPr marL="0" indent="0">
              <a:buNone/>
            </a:pPr>
            <a:endParaRPr lang="en-US" sz="2800" b="1" dirty="0">
              <a:solidFill>
                <a:srgbClr val="C00000"/>
              </a:solidFill>
              <a:latin typeface="Arial" panose="020B0604020202020204" pitchFamily="34" charset="0"/>
              <a:cs typeface="Arial" panose="020B0604020202020204" pitchFamily="34" charset="0"/>
            </a:endParaRPr>
          </a:p>
          <a:p>
            <a:pPr marL="0" indent="0">
              <a:buNone/>
            </a:pPr>
            <a:r>
              <a:rPr lang="en-US" sz="3200" b="1" dirty="0" smtClean="0">
                <a:solidFill>
                  <a:srgbClr val="C00000"/>
                </a:solidFill>
                <a:latin typeface="Arial" panose="020B0604020202020204" pitchFamily="34" charset="0"/>
                <a:cs typeface="Arial" panose="020B0604020202020204" pitchFamily="34" charset="0"/>
              </a:rPr>
              <a:t>3-Nodules:</a:t>
            </a:r>
            <a:endParaRPr lang="en-US" sz="28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966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a:extLst>
              <a:ext uri="{FF2B5EF4-FFF2-40B4-BE49-F238E27FC236}">
                <a16:creationId xmlns="" xmlns:a16="http://schemas.microsoft.com/office/drawing/2014/main" id="{56A84BE5-273B-544B-A2E7-895B41E6BBC3}"/>
              </a:ext>
            </a:extLst>
          </p:cNvPr>
          <p:cNvPicPr/>
          <p:nvPr/>
        </p:nvPicPr>
        <p:blipFill>
          <a:blip r:embed="rId2">
            <a:extLst/>
          </a:blip>
          <a:stretch>
            <a:fillRect/>
          </a:stretch>
        </p:blipFill>
        <p:spPr>
          <a:xfrm>
            <a:off x="1" y="0"/>
            <a:ext cx="12192000" cy="6858000"/>
          </a:xfrm>
          <a:prstGeom prst="rect">
            <a:avLst/>
          </a:prstGeom>
          <a:ln w="12700" cap="flat">
            <a:noFill/>
            <a:miter lim="400000"/>
          </a:ln>
          <a:effectLst/>
        </p:spPr>
      </p:pic>
    </p:spTree>
    <p:extLst>
      <p:ext uri="{BB962C8B-B14F-4D97-AF65-F5344CB8AC3E}">
        <p14:creationId xmlns:p14="http://schemas.microsoft.com/office/powerpoint/2010/main" val="1367966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preview">
            <a:extLst>
              <a:ext uri="{FF2B5EF4-FFF2-40B4-BE49-F238E27FC236}">
                <a16:creationId xmlns="" xmlns:a16="http://schemas.microsoft.com/office/drawing/2014/main" id="{13BDADF0-F30C-DB47-968A-321F2FBB1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12192000"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254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5D6E08-35A8-D040-BCD4-BB49F4003CF6}"/>
              </a:ext>
            </a:extLst>
          </p:cNvPr>
          <p:cNvSpPr>
            <a:spLocks noGrp="1"/>
          </p:cNvSpPr>
          <p:nvPr>
            <p:ph type="title"/>
          </p:nvPr>
        </p:nvSpPr>
        <p:spPr/>
        <p:txBody>
          <a:bodyPr/>
          <a:lstStyle/>
          <a:p>
            <a:pPr algn="l"/>
            <a:r>
              <a:rPr lang="en-US" dirty="0"/>
              <a:t> Secondary acne lesions:  </a:t>
            </a:r>
          </a:p>
        </p:txBody>
      </p:sp>
      <p:sp>
        <p:nvSpPr>
          <p:cNvPr id="3" name="Content Placeholder 2">
            <a:extLst>
              <a:ext uri="{FF2B5EF4-FFF2-40B4-BE49-F238E27FC236}">
                <a16:creationId xmlns="" xmlns:a16="http://schemas.microsoft.com/office/drawing/2014/main" id="{4ED1B8E2-9E51-C846-ACD1-2880E5E0363D}"/>
              </a:ext>
            </a:extLst>
          </p:cNvPr>
          <p:cNvSpPr>
            <a:spLocks noGrp="1"/>
          </p:cNvSpPr>
          <p:nvPr>
            <p:ph idx="1"/>
          </p:nvPr>
        </p:nvSpPr>
        <p:spPr/>
        <p:txBody>
          <a:bodyPr/>
          <a:lstStyle/>
          <a:p>
            <a:pPr marL="0" indent="0">
              <a:buNone/>
            </a:pPr>
            <a:r>
              <a:rPr lang="en-US" dirty="0"/>
              <a:t>1-Abscesses </a:t>
            </a:r>
          </a:p>
          <a:p>
            <a:pPr marL="0" indent="0">
              <a:buNone/>
            </a:pPr>
            <a:r>
              <a:rPr lang="en-US" dirty="0"/>
              <a:t>2-Cysts</a:t>
            </a:r>
          </a:p>
          <a:p>
            <a:pPr marL="0" indent="0">
              <a:buNone/>
            </a:pPr>
            <a:r>
              <a:rPr lang="en-US" dirty="0"/>
              <a:t>3-Post-inflammatory hyperpigmentation</a:t>
            </a:r>
          </a:p>
          <a:p>
            <a:pPr marL="0" indent="0">
              <a:buNone/>
            </a:pPr>
            <a:r>
              <a:rPr lang="en-US" dirty="0"/>
              <a:t>4-Excoriations </a:t>
            </a:r>
          </a:p>
          <a:p>
            <a:pPr marL="0" indent="0">
              <a:buNone/>
            </a:pPr>
            <a:r>
              <a:rPr lang="en-US" dirty="0"/>
              <a:t>5-Scars</a:t>
            </a:r>
          </a:p>
          <a:p>
            <a:pPr marL="0" indent="0">
              <a:buNone/>
            </a:pPr>
            <a:endParaRPr lang="en-US" dirty="0"/>
          </a:p>
        </p:txBody>
      </p:sp>
    </p:spTree>
    <p:extLst>
      <p:ext uri="{BB962C8B-B14F-4D97-AF65-F5344CB8AC3E}">
        <p14:creationId xmlns:p14="http://schemas.microsoft.com/office/powerpoint/2010/main" val="4185230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7503459" cy="6858000"/>
          </a:xfrm>
          <a:prstGeom prst="rect">
            <a:avLst/>
          </a:prstGeom>
          <a:ln w="12700" cap="flat">
            <a:noFill/>
            <a:miter lim="400000"/>
          </a:ln>
          <a:effectLst/>
        </p:spPr>
      </p:pic>
      <p:pic>
        <p:nvPicPr>
          <p:cNvPr id="3" name="officeArt object"/>
          <p:cNvPicPr/>
          <p:nvPr/>
        </p:nvPicPr>
        <p:blipFill>
          <a:blip r:embed="rId3">
            <a:extLst/>
          </a:blip>
          <a:stretch>
            <a:fillRect/>
          </a:stretch>
        </p:blipFill>
        <p:spPr>
          <a:xfrm>
            <a:off x="6118412" y="0"/>
            <a:ext cx="6212539" cy="6857999"/>
          </a:xfrm>
          <a:prstGeom prst="rect">
            <a:avLst/>
          </a:prstGeom>
          <a:ln w="12700" cap="flat">
            <a:noFill/>
            <a:miter lim="400000"/>
          </a:ln>
          <a:effectLst/>
        </p:spPr>
      </p:pic>
    </p:spTree>
    <p:extLst>
      <p:ext uri="{BB962C8B-B14F-4D97-AF65-F5344CB8AC3E}">
        <p14:creationId xmlns:p14="http://schemas.microsoft.com/office/powerpoint/2010/main" val="1046601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22" y="11875"/>
            <a:ext cx="60304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089" y="0"/>
            <a:ext cx="62889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181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نتيجة بحث الصور عن ‪sebaceous glands‬‏">
            <a:hlinkClick r:id="rId2"/>
            <a:extLst>
              <a:ext uri="{FF2B5EF4-FFF2-40B4-BE49-F238E27FC236}">
                <a16:creationId xmlns="" xmlns:a16="http://schemas.microsoft.com/office/drawing/2014/main" id="{0E0B5D5A-5C7C-8443-84DD-E1129E503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846" y="1"/>
            <a:ext cx="668215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igure 2">
            <a:hlinkClick r:id="rId4"/>
            <a:extLst>
              <a:ext uri="{FF2B5EF4-FFF2-40B4-BE49-F238E27FC236}">
                <a16:creationId xmlns="" xmlns:a16="http://schemas.microsoft.com/office/drawing/2014/main" id="{DCB61A3B-11C0-3F44-839D-95443664CB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5509846"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41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صورة ذات صلة">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76477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نتيجة بحث الصور عن ‪macrocomedones treatmen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5771" y="0"/>
            <a:ext cx="68362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291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522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4909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ebMaterial/ShowPic/9670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882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ebMaterial/ShowPic/9670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0"/>
            <a:ext cx="476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7984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6804212" cy="6858000"/>
          </a:xfrm>
          <a:prstGeom prst="rect">
            <a:avLst/>
          </a:prstGeom>
          <a:ln w="12700" cap="flat">
            <a:noFill/>
            <a:miter lim="400000"/>
          </a:ln>
          <a:effectLst/>
        </p:spPr>
      </p:pic>
      <p:pic>
        <p:nvPicPr>
          <p:cNvPr id="3" name="officeArt object"/>
          <p:cNvPicPr/>
          <p:nvPr/>
        </p:nvPicPr>
        <p:blipFill>
          <a:blip r:embed="rId3">
            <a:extLst/>
          </a:blip>
          <a:stretch>
            <a:fillRect/>
          </a:stretch>
        </p:blipFill>
        <p:spPr>
          <a:xfrm>
            <a:off x="6158753" y="0"/>
            <a:ext cx="6199094" cy="6857999"/>
          </a:xfrm>
          <a:prstGeom prst="rect">
            <a:avLst/>
          </a:prstGeom>
          <a:ln w="12700" cap="flat">
            <a:noFill/>
            <a:miter lim="400000"/>
          </a:ln>
          <a:effectLst/>
        </p:spPr>
      </p:pic>
    </p:spTree>
    <p:extLst>
      <p:ext uri="{BB962C8B-B14F-4D97-AF65-F5344CB8AC3E}">
        <p14:creationId xmlns:p14="http://schemas.microsoft.com/office/powerpoint/2010/main" val="286996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154" y="0"/>
            <a:ext cx="65628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291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000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0433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4338" y="0"/>
            <a:ext cx="67876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4317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331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1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0385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929AD4-D143-FD4F-B70E-5E20CC9173BF}"/>
              </a:ext>
            </a:extLst>
          </p:cNvPr>
          <p:cNvSpPr>
            <a:spLocks noGrp="1"/>
          </p:cNvSpPr>
          <p:nvPr>
            <p:ph type="title"/>
          </p:nvPr>
        </p:nvSpPr>
        <p:spPr/>
        <p:txBody>
          <a:bodyPr/>
          <a:lstStyle/>
          <a:p>
            <a:r>
              <a:rPr lang="en-US" dirty="0"/>
              <a:t>Scoring systems in acne vulgaris</a:t>
            </a:r>
          </a:p>
        </p:txBody>
      </p:sp>
      <p:sp>
        <p:nvSpPr>
          <p:cNvPr id="3" name="Content Placeholder 2">
            <a:extLst>
              <a:ext uri="{FF2B5EF4-FFF2-40B4-BE49-F238E27FC236}">
                <a16:creationId xmlns="" xmlns:a16="http://schemas.microsoft.com/office/drawing/2014/main" id="{F8D5E166-194C-134C-AF81-9BB0F6862301}"/>
              </a:ext>
            </a:extLst>
          </p:cNvPr>
          <p:cNvSpPr>
            <a:spLocks noGrp="1"/>
          </p:cNvSpPr>
          <p:nvPr>
            <p:ph idx="1"/>
          </p:nvPr>
        </p:nvSpPr>
        <p:spPr/>
        <p:txBody>
          <a:bodyPr>
            <a:normAutofit fontScale="92500" lnSpcReduction="10000"/>
          </a:bodyPr>
          <a:lstStyle/>
          <a:p>
            <a:pPr marL="0" indent="0">
              <a:buNone/>
            </a:pPr>
            <a:r>
              <a:rPr lang="en-US" dirty="0" smtClean="0"/>
              <a:t>-Grading </a:t>
            </a:r>
            <a:r>
              <a:rPr lang="en-US" dirty="0"/>
              <a:t>versus lesion counting </a:t>
            </a:r>
          </a:p>
          <a:p>
            <a:pPr marL="0" indent="0">
              <a:buNone/>
            </a:pPr>
            <a:r>
              <a:rPr lang="en-US" dirty="0" smtClean="0"/>
              <a:t>-simple </a:t>
            </a:r>
            <a:r>
              <a:rPr lang="en-US" dirty="0"/>
              <a:t>grading system:</a:t>
            </a:r>
          </a:p>
          <a:p>
            <a:r>
              <a:rPr lang="en-US" dirty="0"/>
              <a:t>Grade 1: </a:t>
            </a:r>
            <a:r>
              <a:rPr lang="en-US" dirty="0" err="1"/>
              <a:t>Comedones</a:t>
            </a:r>
            <a:r>
              <a:rPr lang="en-US" dirty="0"/>
              <a:t>, occasional papules.</a:t>
            </a:r>
          </a:p>
          <a:p>
            <a:r>
              <a:rPr lang="en-US" dirty="0"/>
              <a:t>Grade 2: Papules, </a:t>
            </a:r>
            <a:r>
              <a:rPr lang="en-US" dirty="0" err="1"/>
              <a:t>comedones</a:t>
            </a:r>
            <a:r>
              <a:rPr lang="en-US" dirty="0"/>
              <a:t>, few pustules.</a:t>
            </a:r>
          </a:p>
          <a:p>
            <a:r>
              <a:rPr lang="en-US" dirty="0"/>
              <a:t>Grade 3: Predominant pustules, nodules, abscesses.</a:t>
            </a:r>
          </a:p>
          <a:p>
            <a:r>
              <a:rPr lang="en-US" dirty="0"/>
              <a:t>Grade 4: Mainly cysts, abscesses, widespread scarring</a:t>
            </a:r>
            <a:r>
              <a:rPr lang="en-US" dirty="0" smtClean="0"/>
              <a:t>.</a:t>
            </a:r>
          </a:p>
          <a:p>
            <a:pPr marL="0" indent="0">
              <a:buNone/>
            </a:pPr>
            <a:endParaRPr lang="en-US" dirty="0"/>
          </a:p>
          <a:p>
            <a:pPr marL="0" indent="0">
              <a:buNone/>
            </a:pPr>
            <a:r>
              <a:rPr lang="en-US" dirty="0" smtClean="0"/>
              <a:t>-</a:t>
            </a:r>
            <a:r>
              <a:rPr lang="en-US" dirty="0" err="1" smtClean="0"/>
              <a:t>mild,moderate,severe</a:t>
            </a:r>
            <a:r>
              <a:rPr lang="en-US" dirty="0" smtClean="0"/>
              <a:t>:</a:t>
            </a:r>
            <a:endParaRPr lang="en-US" dirty="0"/>
          </a:p>
          <a:p>
            <a:endParaRPr lang="en-US" dirty="0"/>
          </a:p>
          <a:p>
            <a:endParaRPr lang="en-US" dirty="0"/>
          </a:p>
        </p:txBody>
      </p:sp>
    </p:spTree>
    <p:extLst>
      <p:ext uri="{BB962C8B-B14F-4D97-AF65-F5344CB8AC3E}">
        <p14:creationId xmlns:p14="http://schemas.microsoft.com/office/powerpoint/2010/main" val="1916916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5EE1EE-293F-0E48-9C39-5E7939F4D641}"/>
              </a:ext>
            </a:extLst>
          </p:cNvPr>
          <p:cNvSpPr>
            <a:spLocks noGrp="1"/>
          </p:cNvSpPr>
          <p:nvPr>
            <p:ph type="title"/>
          </p:nvPr>
        </p:nvSpPr>
        <p:spPr/>
        <p:txBody>
          <a:bodyPr/>
          <a:lstStyle/>
          <a:p>
            <a:r>
              <a:rPr lang="de-DE" dirty="0">
                <a:latin typeface="Arial" panose="020B0604020202020204" pitchFamily="34" charset="0"/>
                <a:ea typeface="Arial Unicode MS" panose="020B0604020202020204" pitchFamily="34" charset="-128"/>
                <a:cs typeface="Arial" panose="020B0604020202020204" pitchFamily="34" charset="0"/>
              </a:rPr>
              <a:t>OBJECTIVE OF THE LECTURE:</a:t>
            </a:r>
            <a:r>
              <a:rPr lang="en-US" dirty="0">
                <a:latin typeface="Arial" panose="020B0604020202020204" pitchFamily="34" charset="0"/>
                <a:ea typeface="Arial Unicode MS" panose="020B0604020202020204" pitchFamily="34" charset="-128"/>
                <a:cs typeface="Arial" panose="020B0604020202020204" pitchFamily="34" charset="0"/>
              </a:rPr>
              <a:t/>
            </a:r>
            <a:br>
              <a:rPr lang="en-US" dirty="0">
                <a:latin typeface="Arial" panose="020B0604020202020204" pitchFamily="34" charset="0"/>
                <a:ea typeface="Arial Unicode MS" panose="020B0604020202020204" pitchFamily="34" charset="-128"/>
                <a:cs typeface="Arial" panose="020B0604020202020204" pitchFamily="34" charset="0"/>
              </a:rPr>
            </a:br>
            <a:endParaRPr lang="en-US" dirty="0"/>
          </a:p>
        </p:txBody>
      </p:sp>
      <p:sp>
        <p:nvSpPr>
          <p:cNvPr id="3" name="Content Placeholder 2">
            <a:extLst>
              <a:ext uri="{FF2B5EF4-FFF2-40B4-BE49-F238E27FC236}">
                <a16:creationId xmlns="" xmlns:a16="http://schemas.microsoft.com/office/drawing/2014/main" id="{37AD0EA1-27DF-2242-BB4C-E5EC0B0BCD79}"/>
              </a:ext>
            </a:extLst>
          </p:cNvPr>
          <p:cNvSpPr>
            <a:spLocks noGrp="1"/>
          </p:cNvSpPr>
          <p:nvPr>
            <p:ph idx="1"/>
          </p:nvPr>
        </p:nvSpPr>
        <p:spPr>
          <a:xfrm>
            <a:off x="685801" y="1436915"/>
            <a:ext cx="10131425" cy="5225142"/>
          </a:xfrm>
        </p:spPr>
        <p:txBody>
          <a:bodyPr>
            <a:normAutofit/>
          </a:bodyPr>
          <a:lstStyle/>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Lst>
            </a:pPr>
            <a:r>
              <a:rPr lang="en-US" sz="2400" dirty="0">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To know the multiple pathogenetic mechanisms causing acne</a:t>
            </a:r>
          </a:p>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Lst>
            </a:pPr>
            <a:r>
              <a:rPr lang="en-US" sz="2400" dirty="0">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To recognize the clinical features of acne.</a:t>
            </a:r>
          </a:p>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Lst>
            </a:pPr>
            <a:r>
              <a:rPr lang="en-US" sz="2400" dirty="0">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To differentiate acne from other </a:t>
            </a:r>
            <a:r>
              <a:rPr lang="en-US" sz="2400" dirty="0" err="1">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acniform</a:t>
            </a:r>
            <a:r>
              <a:rPr lang="en-US" sz="2400" dirty="0">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 eruptions such as rosacea.</a:t>
            </a:r>
          </a:p>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Lst>
            </a:pPr>
            <a:r>
              <a:rPr lang="en-US" sz="2400" dirty="0">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To know the different types of treatment</a:t>
            </a:r>
          </a:p>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Lst>
            </a:pPr>
            <a:r>
              <a:rPr lang="en-US" sz="2400" dirty="0">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To recognize the clinical features of rosacea, it</a:t>
            </a:r>
            <a:r>
              <a:rPr lang="de-DE" sz="2400" dirty="0">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a:t>
            </a:r>
            <a:r>
              <a:rPr lang="en-US" sz="2400" dirty="0">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s variable types, differential diagnosis and treatment.</a:t>
            </a:r>
          </a:p>
          <a:p>
            <a:pPr>
              <a:lnSpc>
                <a:spcPct val="15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Lst>
            </a:pPr>
            <a:r>
              <a:rPr lang="en-US" sz="2400" dirty="0">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To recognize the features of hidradenitis </a:t>
            </a:r>
            <a:r>
              <a:rPr lang="en-US" sz="2400" dirty="0" err="1">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supprativa</a:t>
            </a:r>
            <a:r>
              <a:rPr lang="en-US" sz="2400" dirty="0">
                <a:solidFill>
                  <a:schemeClr val="tx1">
                    <a:lumMod val="95000"/>
                  </a:schemeClr>
                </a:solidFill>
                <a:latin typeface="Arial" panose="020B0604020202020204" pitchFamily="34" charset="0"/>
                <a:ea typeface="Arial Unicode MS" panose="020B0604020202020204" pitchFamily="34" charset="-128"/>
                <a:cs typeface="Arial" panose="020B0604020202020204" pitchFamily="34" charset="0"/>
              </a:rPr>
              <a:t> and treatment.</a:t>
            </a:r>
          </a:p>
          <a:p>
            <a:pPr>
              <a:lnSpc>
                <a:spcPct val="150000"/>
              </a:lnSpc>
            </a:pPr>
            <a:endParaRPr lang="en-US" sz="2400" dirty="0">
              <a:solidFill>
                <a:schemeClr val="tx1">
                  <a:lumMod val="95000"/>
                </a:schemeClr>
              </a:solidFill>
            </a:endParaRPr>
          </a:p>
        </p:txBody>
      </p:sp>
    </p:spTree>
    <p:extLst>
      <p:ext uri="{BB962C8B-B14F-4D97-AF65-F5344CB8AC3E}">
        <p14:creationId xmlns:p14="http://schemas.microsoft.com/office/powerpoint/2010/main" val="1594173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rotWithShape="1">
          <a:blip r:embed="rId2">
            <a:extLst/>
          </a:blip>
          <a:srcRect l="5171" t="12889" r="1113" b="35333"/>
          <a:stretch/>
        </p:blipFill>
        <p:spPr>
          <a:xfrm>
            <a:off x="0" y="0"/>
            <a:ext cx="12192000" cy="6858000"/>
          </a:xfrm>
          <a:prstGeom prst="rect">
            <a:avLst/>
          </a:prstGeom>
          <a:ln w="12700" cap="flat">
            <a:noFill/>
            <a:miter lim="400000"/>
          </a:ln>
          <a:effectLst/>
        </p:spPr>
      </p:pic>
    </p:spTree>
    <p:extLst>
      <p:ext uri="{BB962C8B-B14F-4D97-AF65-F5344CB8AC3E}">
        <p14:creationId xmlns:p14="http://schemas.microsoft.com/office/powerpoint/2010/main" val="8070825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E5A530-C1F4-544B-ADCB-0AD37DECC942}"/>
              </a:ext>
            </a:extLst>
          </p:cNvPr>
          <p:cNvSpPr>
            <a:spLocks noGrp="1"/>
          </p:cNvSpPr>
          <p:nvPr>
            <p:ph type="title"/>
          </p:nvPr>
        </p:nvSpPr>
        <p:spPr>
          <a:xfrm>
            <a:off x="768928" y="2319647"/>
            <a:ext cx="10131425" cy="1456267"/>
          </a:xfrm>
        </p:spPr>
        <p:txBody>
          <a:bodyPr>
            <a:normAutofit/>
          </a:bodyPr>
          <a:lstStyle/>
          <a:p>
            <a:pPr algn="ctr"/>
            <a:r>
              <a:rPr lang="en-US" sz="4800" b="1" dirty="0">
                <a:solidFill>
                  <a:schemeClr val="accent5">
                    <a:lumMod val="50000"/>
                  </a:schemeClr>
                </a:solidFill>
              </a:rPr>
              <a:t>ACNE SUBTYPES</a:t>
            </a:r>
          </a:p>
        </p:txBody>
      </p:sp>
    </p:spTree>
    <p:extLst>
      <p:ext uri="{BB962C8B-B14F-4D97-AF65-F5344CB8AC3E}">
        <p14:creationId xmlns:p14="http://schemas.microsoft.com/office/powerpoint/2010/main" val="5254699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F5E30D-375F-1E49-A891-F9993EAC3AAA}"/>
              </a:ext>
            </a:extLst>
          </p:cNvPr>
          <p:cNvSpPr>
            <a:spLocks noGrp="1"/>
          </p:cNvSpPr>
          <p:nvPr>
            <p:ph type="title"/>
          </p:nvPr>
        </p:nvSpPr>
        <p:spPr/>
        <p:txBody>
          <a:bodyPr>
            <a:normAutofit/>
          </a:bodyPr>
          <a:lstStyle/>
          <a:p>
            <a:r>
              <a:rPr lang="en-US" dirty="0"/>
              <a:t>A-Neonatal Acne</a:t>
            </a:r>
          </a:p>
        </p:txBody>
      </p:sp>
      <p:sp>
        <p:nvSpPr>
          <p:cNvPr id="3" name="Content Placeholder 2">
            <a:extLst>
              <a:ext uri="{FF2B5EF4-FFF2-40B4-BE49-F238E27FC236}">
                <a16:creationId xmlns="" xmlns:a16="http://schemas.microsoft.com/office/drawing/2014/main" id="{E2B01F7D-07D2-1A41-8249-2A428047CF77}"/>
              </a:ext>
            </a:extLst>
          </p:cNvPr>
          <p:cNvSpPr>
            <a:spLocks noGrp="1"/>
          </p:cNvSpPr>
          <p:nvPr>
            <p:ph idx="1"/>
          </p:nvPr>
        </p:nvSpPr>
        <p:spPr>
          <a:xfrm>
            <a:off x="685801" y="1710047"/>
            <a:ext cx="10131425" cy="4572000"/>
          </a:xfrm>
        </p:spPr>
        <p:txBody>
          <a:bodyPr>
            <a:normAutofit/>
          </a:bodyPr>
          <a:lstStyle/>
          <a:p>
            <a:r>
              <a:rPr lang="en-US" dirty="0"/>
              <a:t>Onset between 0-6 w of age.</a:t>
            </a:r>
          </a:p>
          <a:p>
            <a:r>
              <a:rPr lang="en-US" dirty="0"/>
              <a:t>Most commonly in boys</a:t>
            </a:r>
          </a:p>
          <a:p>
            <a:r>
              <a:rPr lang="en-US" dirty="0"/>
              <a:t>Affect up to 20% of newborn</a:t>
            </a:r>
          </a:p>
          <a:p>
            <a:r>
              <a:rPr lang="en-US" dirty="0"/>
              <a:t>Presents as </a:t>
            </a:r>
            <a:r>
              <a:rPr lang="en-US" dirty="0" err="1"/>
              <a:t>comedones</a:t>
            </a:r>
            <a:r>
              <a:rPr lang="en-US" dirty="0"/>
              <a:t> and small </a:t>
            </a:r>
            <a:r>
              <a:rPr lang="en-US" dirty="0" err="1"/>
              <a:t>papulopustules</a:t>
            </a:r>
            <a:r>
              <a:rPr lang="en-US" dirty="0"/>
              <a:t> on the cheeks and nasal bridge </a:t>
            </a:r>
          </a:p>
          <a:p>
            <a:r>
              <a:rPr lang="en-US" dirty="0"/>
              <a:t>Due to the self- limited and benign nature of neonatal acne and acneiform eruptions, the use of a gentle daily cleanser and water is all that is required therapeutically.</a:t>
            </a:r>
          </a:p>
          <a:p>
            <a:r>
              <a:rPr lang="en-US" dirty="0"/>
              <a:t>Topical retinoid with or without benzoyl peroxide</a:t>
            </a:r>
          </a:p>
        </p:txBody>
      </p:sp>
    </p:spTree>
    <p:extLst>
      <p:ext uri="{BB962C8B-B14F-4D97-AF65-F5344CB8AC3E}">
        <p14:creationId xmlns:p14="http://schemas.microsoft.com/office/powerpoint/2010/main" val="5833899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5942965" cy="6858000"/>
          </a:xfrm>
          <a:prstGeom prst="rect">
            <a:avLst/>
          </a:prstGeom>
          <a:ln w="12700" cap="flat">
            <a:noFill/>
            <a:miter lim="400000"/>
          </a:ln>
          <a:effectLst/>
        </p:spPr>
      </p:pic>
      <p:pic>
        <p:nvPicPr>
          <p:cNvPr id="5122" name="Picture 2" descr="https://www.aafp.org/afp/2008/0101/afp20080101p47-f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964" y="0"/>
            <a:ext cx="624903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565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95D964-EB87-904A-88DB-B1F4F8E542B9}"/>
              </a:ext>
            </a:extLst>
          </p:cNvPr>
          <p:cNvSpPr>
            <a:spLocks noGrp="1"/>
          </p:cNvSpPr>
          <p:nvPr>
            <p:ph type="title"/>
          </p:nvPr>
        </p:nvSpPr>
        <p:spPr>
          <a:xfrm>
            <a:off x="685800" y="87086"/>
            <a:ext cx="10131425" cy="1456267"/>
          </a:xfrm>
        </p:spPr>
        <p:txBody>
          <a:bodyPr/>
          <a:lstStyle/>
          <a:p>
            <a:r>
              <a:rPr lang="en-US" dirty="0"/>
              <a:t>B- Infantile Acne:</a:t>
            </a:r>
          </a:p>
        </p:txBody>
      </p:sp>
      <p:sp>
        <p:nvSpPr>
          <p:cNvPr id="3" name="Content Placeholder 2">
            <a:extLst>
              <a:ext uri="{FF2B5EF4-FFF2-40B4-BE49-F238E27FC236}">
                <a16:creationId xmlns="" xmlns:a16="http://schemas.microsoft.com/office/drawing/2014/main" id="{B60D22FA-2087-0243-9ADB-3B02A22B588B}"/>
              </a:ext>
            </a:extLst>
          </p:cNvPr>
          <p:cNvSpPr>
            <a:spLocks noGrp="1"/>
          </p:cNvSpPr>
          <p:nvPr>
            <p:ph idx="1"/>
          </p:nvPr>
        </p:nvSpPr>
        <p:spPr>
          <a:xfrm>
            <a:off x="685801" y="1294411"/>
            <a:ext cx="10131425" cy="5296394"/>
          </a:xfrm>
        </p:spPr>
        <p:txBody>
          <a:bodyPr>
            <a:normAutofit fontScale="85000" lnSpcReduction="20000"/>
          </a:bodyPr>
          <a:lstStyle/>
          <a:p>
            <a:r>
              <a:rPr lang="en-US" dirty="0"/>
              <a:t>Affects less than 2% of infants </a:t>
            </a:r>
          </a:p>
          <a:p>
            <a:r>
              <a:rPr lang="en-US" dirty="0"/>
              <a:t>Anytime between 6 weeks and 12 months</a:t>
            </a:r>
          </a:p>
          <a:p>
            <a:r>
              <a:rPr lang="en-US" dirty="0"/>
              <a:t>Male predominance</a:t>
            </a:r>
          </a:p>
          <a:p>
            <a:r>
              <a:rPr lang="en-US" dirty="0"/>
              <a:t>Genetic predisposition and heightened sebaceous gland activity in response to normal levels of circulating androgens</a:t>
            </a:r>
          </a:p>
          <a:p>
            <a:r>
              <a:rPr lang="en-US" dirty="0"/>
              <a:t>In rare cases, infantile acne can be a sign androgen-secreting (or corticosteroid-secreting) disorder.</a:t>
            </a:r>
          </a:p>
          <a:p>
            <a:r>
              <a:rPr lang="en-US" dirty="0"/>
              <a:t>Closed and open </a:t>
            </a:r>
            <a:r>
              <a:rPr lang="en-US" dirty="0" err="1"/>
              <a:t>comedones</a:t>
            </a:r>
            <a:r>
              <a:rPr lang="en-US" dirty="0"/>
              <a:t>, papules, pustules, nodules, and cysts</a:t>
            </a:r>
          </a:p>
          <a:p>
            <a:r>
              <a:rPr lang="en-US" dirty="0"/>
              <a:t>Commonly over face</a:t>
            </a:r>
          </a:p>
          <a:p>
            <a:r>
              <a:rPr lang="en-US" dirty="0"/>
              <a:t>Have a moderate course at best requiring no treatment, resolving within 6 to 12 months</a:t>
            </a:r>
          </a:p>
          <a:p>
            <a:r>
              <a:rPr lang="en-US" dirty="0"/>
              <a:t>Topical retinoid or benzoyl peroxide with topical antibiotic (e.g., erythromycin or clindamycin) </a:t>
            </a:r>
          </a:p>
          <a:p>
            <a:r>
              <a:rPr lang="en-US" dirty="0"/>
              <a:t>In sever cases</a:t>
            </a:r>
            <a:r>
              <a:rPr lang="en-US" dirty="0" smtClean="0"/>
              <a:t>: oral </a:t>
            </a:r>
            <a:r>
              <a:rPr lang="en-US" dirty="0"/>
              <a:t>erythromycin. If the patient has a resistant strain of Propionibacterium acne, then we can used sulfamethoxazole-trimethoprim.</a:t>
            </a:r>
          </a:p>
        </p:txBody>
      </p:sp>
    </p:spTree>
    <p:extLst>
      <p:ext uri="{BB962C8B-B14F-4D97-AF65-F5344CB8AC3E}">
        <p14:creationId xmlns:p14="http://schemas.microsoft.com/office/powerpoint/2010/main" val="30578146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7100048" cy="6858000"/>
          </a:xfrm>
          <a:prstGeom prst="rect">
            <a:avLst/>
          </a:prstGeom>
          <a:ln w="12700" cap="flat">
            <a:noFill/>
            <a:miter lim="400000"/>
          </a:ln>
          <a:effectLst/>
        </p:spPr>
      </p:pic>
      <p:pic>
        <p:nvPicPr>
          <p:cNvPr id="5122" name="Picture 2" descr="An external file that holds a picture, illustration, etc.&#10;Object name is 188e540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926" y="1"/>
            <a:ext cx="672465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3622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C25D3E-EB53-E04B-89EB-79E6EB36A71F}"/>
              </a:ext>
            </a:extLst>
          </p:cNvPr>
          <p:cNvSpPr>
            <a:spLocks noGrp="1"/>
          </p:cNvSpPr>
          <p:nvPr>
            <p:ph type="title"/>
          </p:nvPr>
        </p:nvSpPr>
        <p:spPr/>
        <p:txBody>
          <a:bodyPr/>
          <a:lstStyle/>
          <a:p>
            <a:r>
              <a:rPr lang="en-US" dirty="0"/>
              <a:t>C-Childhood acne:</a:t>
            </a:r>
          </a:p>
        </p:txBody>
      </p:sp>
      <p:sp>
        <p:nvSpPr>
          <p:cNvPr id="3" name="Content Placeholder 2">
            <a:extLst>
              <a:ext uri="{FF2B5EF4-FFF2-40B4-BE49-F238E27FC236}">
                <a16:creationId xmlns="" xmlns:a16="http://schemas.microsoft.com/office/drawing/2014/main" id="{6BE6D969-94A4-7642-BBF4-AA87C1CA0685}"/>
              </a:ext>
            </a:extLst>
          </p:cNvPr>
          <p:cNvSpPr>
            <a:spLocks noGrp="1"/>
          </p:cNvSpPr>
          <p:nvPr>
            <p:ph idx="1"/>
          </p:nvPr>
        </p:nvSpPr>
        <p:spPr/>
        <p:txBody>
          <a:bodyPr/>
          <a:lstStyle/>
          <a:p>
            <a:r>
              <a:rPr lang="en-US" dirty="0"/>
              <a:t>Between the ages of 1 and 8 years</a:t>
            </a:r>
          </a:p>
          <a:p>
            <a:r>
              <a:rPr lang="en-US" dirty="0"/>
              <a:t>More in boys.</a:t>
            </a:r>
          </a:p>
          <a:p>
            <a:r>
              <a:rPr lang="en-US" dirty="0"/>
              <a:t>May be the first sign of puberty.</a:t>
            </a:r>
          </a:p>
          <a:p>
            <a:r>
              <a:rPr lang="en-US" dirty="0"/>
              <a:t>Consider possibility of underlying condition such as polycystic ovary syndrome or late onset congenital adrenal hyperplasia</a:t>
            </a:r>
          </a:p>
          <a:p>
            <a:r>
              <a:rPr lang="en-US" dirty="0"/>
              <a:t>Clinical features and Treatment is similar to the adolescent  algorithms</a:t>
            </a:r>
          </a:p>
          <a:p>
            <a:endParaRPr lang="en-US" dirty="0"/>
          </a:p>
          <a:p>
            <a:endParaRPr lang="en-US" dirty="0"/>
          </a:p>
        </p:txBody>
      </p:sp>
    </p:spTree>
    <p:extLst>
      <p:ext uri="{BB962C8B-B14F-4D97-AF65-F5344CB8AC3E}">
        <p14:creationId xmlns:p14="http://schemas.microsoft.com/office/powerpoint/2010/main" val="39979616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5942965" cy="6858000"/>
          </a:xfrm>
          <a:prstGeom prst="rect">
            <a:avLst/>
          </a:prstGeom>
          <a:ln w="12700" cap="flat">
            <a:noFill/>
            <a:miter lim="400000"/>
          </a:ln>
          <a:effectLst/>
        </p:spPr>
      </p:pic>
      <p:pic>
        <p:nvPicPr>
          <p:cNvPr id="6146" name="Picture 2" descr="FigureÂ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0"/>
            <a:ext cx="65756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215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CE2010-00CA-F94F-9AA6-48030032172C}"/>
              </a:ext>
            </a:extLst>
          </p:cNvPr>
          <p:cNvSpPr>
            <a:spLocks noGrp="1"/>
          </p:cNvSpPr>
          <p:nvPr>
            <p:ph type="title"/>
          </p:nvPr>
        </p:nvSpPr>
        <p:spPr/>
        <p:txBody>
          <a:bodyPr/>
          <a:lstStyle/>
          <a:p>
            <a:r>
              <a:rPr lang="en-US" dirty="0"/>
              <a:t>D-Adult Acne:</a:t>
            </a:r>
          </a:p>
        </p:txBody>
      </p:sp>
      <p:sp>
        <p:nvSpPr>
          <p:cNvPr id="3" name="Content Placeholder 2">
            <a:extLst>
              <a:ext uri="{FF2B5EF4-FFF2-40B4-BE49-F238E27FC236}">
                <a16:creationId xmlns="" xmlns:a16="http://schemas.microsoft.com/office/drawing/2014/main" id="{E0C4385C-0A5C-7140-8ED5-AB2E856A3DB4}"/>
              </a:ext>
            </a:extLst>
          </p:cNvPr>
          <p:cNvSpPr>
            <a:spLocks noGrp="1"/>
          </p:cNvSpPr>
          <p:nvPr>
            <p:ph idx="1"/>
          </p:nvPr>
        </p:nvSpPr>
        <p:spPr/>
        <p:txBody>
          <a:bodyPr>
            <a:normAutofit lnSpcReduction="10000"/>
          </a:bodyPr>
          <a:lstStyle/>
          <a:p>
            <a:r>
              <a:rPr lang="en-US" dirty="0"/>
              <a:t>More in female</a:t>
            </a:r>
          </a:p>
          <a:p>
            <a:r>
              <a:rPr lang="en-US" dirty="0"/>
              <a:t>35.2 percent, 26.3 percent, and 15.3 percent among women:30 to 39 years, 40 to 49 years, and 50 years and older</a:t>
            </a:r>
          </a:p>
          <a:p>
            <a:r>
              <a:rPr lang="en-US" dirty="0"/>
              <a:t>Smoking</a:t>
            </a:r>
          </a:p>
          <a:p>
            <a:r>
              <a:rPr lang="en-US" dirty="0"/>
              <a:t>IF associated with hirsutism, irregular periods evaluate for hyper secretion of ovarian androgens (e.g. Polycystic ovary syndrome).</a:t>
            </a:r>
          </a:p>
          <a:p>
            <a:r>
              <a:rPr lang="en-US" dirty="0"/>
              <a:t>Two subtypes of adult acne are recognized: persistent(70%) and late-onset(30%)</a:t>
            </a:r>
          </a:p>
          <a:p>
            <a:endParaRPr lang="en-US" dirty="0"/>
          </a:p>
          <a:p>
            <a:endParaRPr lang="en-US" dirty="0"/>
          </a:p>
        </p:txBody>
      </p:sp>
    </p:spTree>
    <p:extLst>
      <p:ext uri="{BB962C8B-B14F-4D97-AF65-F5344CB8AC3E}">
        <p14:creationId xmlns:p14="http://schemas.microsoft.com/office/powerpoint/2010/main" val="3285200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1" y="-1"/>
            <a:ext cx="12192000" cy="7073153"/>
          </a:xfrm>
          <a:prstGeom prst="rect">
            <a:avLst/>
          </a:prstGeom>
          <a:ln w="12700" cap="flat">
            <a:noFill/>
            <a:miter lim="400000"/>
          </a:ln>
          <a:effectLst/>
        </p:spPr>
      </p:pic>
    </p:spTree>
    <p:extLst>
      <p:ext uri="{BB962C8B-B14F-4D97-AF65-F5344CB8AC3E}">
        <p14:creationId xmlns:p14="http://schemas.microsoft.com/office/powerpoint/2010/main" val="1575514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440DBA-6A22-9A4F-BA9E-1FF4EA558550}"/>
              </a:ext>
            </a:extLst>
          </p:cNvPr>
          <p:cNvSpPr>
            <a:spLocks noGrp="1"/>
          </p:cNvSpPr>
          <p:nvPr>
            <p:ph type="title"/>
          </p:nvPr>
        </p:nvSpPr>
        <p:spPr/>
        <p:txBody>
          <a:bodyPr/>
          <a:lstStyle/>
          <a:p>
            <a:pPr algn="ctr"/>
            <a:r>
              <a:rPr lang="de-DE" b="1" dirty="0">
                <a:solidFill>
                  <a:schemeClr val="bg1">
                    <a:lumMod val="95000"/>
                    <a:lumOff val="5000"/>
                  </a:schemeClr>
                </a:solidFill>
                <a:latin typeface="Arial" panose="020B0604020202020204" pitchFamily="34" charset="0"/>
                <a:cs typeface="Arial" panose="020B0604020202020204" pitchFamily="34" charset="0"/>
              </a:rPr>
              <a:t> </a:t>
            </a:r>
            <a:r>
              <a:rPr lang="de-DE" sz="4000" b="1" dirty="0">
                <a:latin typeface="Arial" panose="020B0604020202020204" pitchFamily="34" charset="0"/>
                <a:cs typeface="Arial" panose="020B0604020202020204" pitchFamily="34" charset="0"/>
              </a:rPr>
              <a:t>ACNE</a:t>
            </a:r>
            <a:r>
              <a:rPr lang="de-DE" b="1" dirty="0">
                <a:solidFill>
                  <a:srgbClr val="C00000"/>
                </a:solidFill>
                <a:latin typeface="Arial" panose="020B0604020202020204" pitchFamily="34" charset="0"/>
                <a:cs typeface="Arial" panose="020B0604020202020204" pitchFamily="34" charset="0"/>
              </a:rPr>
              <a:t> </a:t>
            </a:r>
            <a:endParaRPr lang="en-US" dirty="0"/>
          </a:p>
        </p:txBody>
      </p:sp>
      <p:sp>
        <p:nvSpPr>
          <p:cNvPr id="3" name="Content Placeholder 2">
            <a:extLst>
              <a:ext uri="{FF2B5EF4-FFF2-40B4-BE49-F238E27FC236}">
                <a16:creationId xmlns="" xmlns:a16="http://schemas.microsoft.com/office/drawing/2014/main" id="{729F75E7-6506-6B40-B482-C47F1DCD2DBD}"/>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Is a chronic inflammatory skin disease affecting the pilosebaceous unit.</a:t>
            </a:r>
          </a:p>
          <a:p>
            <a:r>
              <a:rPr lang="en-US" sz="2400" dirty="0" smtClean="0">
                <a:latin typeface="Arial" panose="020B0604020202020204" pitchFamily="34" charset="0"/>
                <a:cs typeface="Arial" panose="020B0604020202020204" pitchFamily="34" charset="0"/>
              </a:rPr>
              <a:t>Affects around </a:t>
            </a:r>
            <a:r>
              <a:rPr lang="en-US" sz="2400" dirty="0">
                <a:latin typeface="Arial" panose="020B0604020202020204" pitchFamily="34" charset="0"/>
                <a:cs typeface="Arial" panose="020B0604020202020204" pitchFamily="34" charset="0"/>
              </a:rPr>
              <a:t>85% of the population at some point in their lives.</a:t>
            </a:r>
          </a:p>
          <a:p>
            <a:r>
              <a:rPr lang="en-US" sz="2400" dirty="0">
                <a:latin typeface="Arial" panose="020B0604020202020204" pitchFamily="34" charset="0"/>
                <a:cs typeface="Arial" panose="020B0604020202020204" pitchFamily="34" charset="0"/>
              </a:rPr>
              <a:t>Occurs mostly during adolescence</a:t>
            </a:r>
          </a:p>
          <a:p>
            <a:endParaRPr lang="en-US" sz="2400" dirty="0"/>
          </a:p>
        </p:txBody>
      </p:sp>
    </p:spTree>
    <p:extLst>
      <p:ext uri="{BB962C8B-B14F-4D97-AF65-F5344CB8AC3E}">
        <p14:creationId xmlns:p14="http://schemas.microsoft.com/office/powerpoint/2010/main" val="28383059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A39139-1275-814B-B114-3F8DD91B7071}"/>
              </a:ext>
            </a:extLst>
          </p:cNvPr>
          <p:cNvSpPr>
            <a:spLocks noGrp="1"/>
          </p:cNvSpPr>
          <p:nvPr>
            <p:ph type="title"/>
          </p:nvPr>
        </p:nvSpPr>
        <p:spPr>
          <a:xfrm>
            <a:off x="685799" y="4595751"/>
            <a:ext cx="10131427" cy="1411455"/>
          </a:xfrm>
        </p:spPr>
        <p:txBody>
          <a:bodyPr>
            <a:normAutofit fontScale="90000"/>
          </a:bodyPr>
          <a:lstStyle/>
          <a:p>
            <a:r>
              <a:rPr lang="en-US" b="1" dirty="0">
                <a:solidFill>
                  <a:schemeClr val="bg1">
                    <a:lumMod val="95000"/>
                    <a:lumOff val="5000"/>
                  </a:schemeClr>
                </a:solidFill>
              </a:rPr>
              <a:t>The classical presentation of adult acne consists of inflammatory papulopustular lesions in the lower half of the face specially jawline</a:t>
            </a:r>
            <a:r>
              <a:rPr lang="en-US" dirty="0">
                <a:solidFill>
                  <a:schemeClr val="accent5">
                    <a:lumMod val="50000"/>
                  </a:schemeClr>
                </a:solidFill>
              </a:rPr>
              <a:t/>
            </a:r>
            <a:br>
              <a:rPr lang="en-US" dirty="0">
                <a:solidFill>
                  <a:schemeClr val="accent5">
                    <a:lumMod val="50000"/>
                  </a:schemeClr>
                </a:solidFill>
              </a:rPr>
            </a:br>
            <a:endParaRPr lang="en-US" dirty="0">
              <a:solidFill>
                <a:schemeClr val="accent5">
                  <a:lumMod val="50000"/>
                </a:schemeClr>
              </a:solidFill>
            </a:endParaRPr>
          </a:p>
        </p:txBody>
      </p:sp>
      <p:pic>
        <p:nvPicPr>
          <p:cNvPr id="5" name="officeArt object">
            <a:extLst>
              <a:ext uri="{FF2B5EF4-FFF2-40B4-BE49-F238E27FC236}">
                <a16:creationId xmlns="" xmlns:a16="http://schemas.microsoft.com/office/drawing/2014/main" id="{6AFD420B-6D6E-B643-B8B3-34007E6C6E8F}"/>
              </a:ext>
            </a:extLst>
          </p:cNvPr>
          <p:cNvPicPr>
            <a:picLocks noGrp="1"/>
          </p:cNvPicPr>
          <p:nvPr>
            <p:ph type="pic" idx="1"/>
          </p:nvPr>
        </p:nvPicPr>
        <p:blipFill>
          <a:blip r:embed="rId2">
            <a:extLst/>
          </a:blip>
          <a:srcRect t="8573" b="8573"/>
          <a:stretch>
            <a:fillRect/>
          </a:stretch>
        </p:blipFill>
        <p:spPr>
          <a:prstGeom prst="rect">
            <a:avLst/>
          </a:prstGeom>
          <a:ln w="12700" cap="flat">
            <a:noFill/>
            <a:miter lim="400000"/>
          </a:ln>
          <a:effectLst/>
        </p:spPr>
      </p:pic>
    </p:spTree>
    <p:extLst>
      <p:ext uri="{BB962C8B-B14F-4D97-AF65-F5344CB8AC3E}">
        <p14:creationId xmlns:p14="http://schemas.microsoft.com/office/powerpoint/2010/main" val="13810059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1666E4-C606-7B46-9029-17C8B8DFAB05}"/>
              </a:ext>
            </a:extLst>
          </p:cNvPr>
          <p:cNvSpPr>
            <a:spLocks noGrp="1"/>
          </p:cNvSpPr>
          <p:nvPr>
            <p:ph type="title"/>
          </p:nvPr>
        </p:nvSpPr>
        <p:spPr>
          <a:xfrm>
            <a:off x="685801" y="0"/>
            <a:ext cx="10131425" cy="1456267"/>
          </a:xfrm>
        </p:spPr>
        <p:txBody>
          <a:bodyPr/>
          <a:lstStyle/>
          <a:p>
            <a:r>
              <a:rPr lang="en-US" dirty="0"/>
              <a:t>E-Acne </a:t>
            </a:r>
            <a:r>
              <a:rPr lang="en-US" dirty="0" err="1"/>
              <a:t>Conglobata</a:t>
            </a:r>
            <a:r>
              <a:rPr lang="en-US" dirty="0"/>
              <a:t>:</a:t>
            </a:r>
          </a:p>
        </p:txBody>
      </p:sp>
      <p:sp>
        <p:nvSpPr>
          <p:cNvPr id="3" name="Content Placeholder 2">
            <a:extLst>
              <a:ext uri="{FF2B5EF4-FFF2-40B4-BE49-F238E27FC236}">
                <a16:creationId xmlns="" xmlns:a16="http://schemas.microsoft.com/office/drawing/2014/main" id="{57356989-BEEA-DC46-ACF6-CF2865C4397F}"/>
              </a:ext>
            </a:extLst>
          </p:cNvPr>
          <p:cNvSpPr>
            <a:spLocks noGrp="1"/>
          </p:cNvSpPr>
          <p:nvPr>
            <p:ph idx="1"/>
          </p:nvPr>
        </p:nvSpPr>
        <p:spPr>
          <a:xfrm>
            <a:off x="685801" y="1456267"/>
            <a:ext cx="10131425" cy="5401734"/>
          </a:xfrm>
        </p:spPr>
        <p:txBody>
          <a:bodyPr>
            <a:normAutofit fontScale="92500" lnSpcReduction="10000"/>
          </a:bodyPr>
          <a:lstStyle/>
          <a:p>
            <a:r>
              <a:rPr lang="en-US" dirty="0"/>
              <a:t>A rare but severe form of acne</a:t>
            </a:r>
          </a:p>
          <a:p>
            <a:r>
              <a:rPr lang="en-US" dirty="0"/>
              <a:t>Men &gt; women</a:t>
            </a:r>
          </a:p>
          <a:p>
            <a:r>
              <a:rPr lang="en-US" dirty="0"/>
              <a:t>Second and third decade of life</a:t>
            </a:r>
          </a:p>
          <a:p>
            <a:r>
              <a:rPr lang="en-US" dirty="0"/>
              <a:t>Believed that Propionibacterium acnes may play an important role in the disease by changing its reactivity as an antigen. The hypersensitivity to this antigen induces an intense immunological reaction that presents with a chronic inflammatory state.</a:t>
            </a:r>
          </a:p>
          <a:p>
            <a:r>
              <a:rPr lang="en-US" dirty="0"/>
              <a:t>Paired or aggregates of blackheads on the trunk, neck, upper arms, and buttocks.</a:t>
            </a:r>
          </a:p>
          <a:p>
            <a:r>
              <a:rPr lang="en-US" dirty="0"/>
              <a:t>Highly inflammatory lesions: nodules, abscesses, draining sinuses, over the back and chest .</a:t>
            </a:r>
          </a:p>
          <a:p>
            <a:r>
              <a:rPr lang="en-US" dirty="0"/>
              <a:t>Heals with scars (Depressed or Keloidal).</a:t>
            </a:r>
          </a:p>
          <a:p>
            <a:r>
              <a:rPr lang="en-US" dirty="0"/>
              <a:t>Isotretinoin for 20 to 28 weeks or in some cases even longer. Some experts even recommend the use of oral prednisone (1 mg/kg/d) for 14 to 28 days.</a:t>
            </a:r>
          </a:p>
          <a:p>
            <a:endParaRPr lang="en-US" dirty="0"/>
          </a:p>
          <a:p>
            <a:endParaRPr lang="en-US" dirty="0"/>
          </a:p>
        </p:txBody>
      </p:sp>
    </p:spTree>
    <p:extLst>
      <p:ext uri="{BB962C8B-B14F-4D97-AF65-F5344CB8AC3E}">
        <p14:creationId xmlns:p14="http://schemas.microsoft.com/office/powerpoint/2010/main" val="2814114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officeArt object"/>
          <p:cNvPicPr>
            <a:picLocks noGrp="1"/>
          </p:cNvPicPr>
          <p:nvPr>
            <p:ph idx="1"/>
          </p:nvPr>
        </p:nvPicPr>
        <p:blipFill>
          <a:blip r:embed="rId2">
            <a:extLst/>
          </a:blip>
          <a:stretch>
            <a:fillRect/>
          </a:stretch>
        </p:blipFill>
        <p:spPr>
          <a:xfrm>
            <a:off x="0" y="0"/>
            <a:ext cx="6373905" cy="6858000"/>
          </a:xfrm>
          <a:prstGeom prst="rect">
            <a:avLst/>
          </a:prstGeom>
          <a:ln w="12700" cap="flat">
            <a:noFill/>
            <a:miter lim="400000"/>
          </a:ln>
          <a:effectLst/>
        </p:spPr>
      </p:pic>
      <p:sp>
        <p:nvSpPr>
          <p:cNvPr id="4" name="Text Placeholder 3"/>
          <p:cNvSpPr>
            <a:spLocks noGrp="1"/>
          </p:cNvSpPr>
          <p:nvPr>
            <p:ph type="body" sz="half" idx="2"/>
          </p:nvPr>
        </p:nvSpPr>
        <p:spPr>
          <a:xfrm>
            <a:off x="7085012" y="685800"/>
            <a:ext cx="3657600" cy="5405717"/>
          </a:xfrm>
        </p:spPr>
        <p:txBody>
          <a:bodyPr/>
          <a:lstStyle/>
          <a:p>
            <a:endParaRPr lang="en-US" dirty="0"/>
          </a:p>
        </p:txBody>
      </p:sp>
      <p:pic>
        <p:nvPicPr>
          <p:cNvPr id="6" name="officeArt object"/>
          <p:cNvPicPr/>
          <p:nvPr/>
        </p:nvPicPr>
        <p:blipFill>
          <a:blip r:embed="rId3">
            <a:extLst/>
          </a:blip>
          <a:stretch>
            <a:fillRect/>
          </a:stretch>
        </p:blipFill>
        <p:spPr>
          <a:xfrm>
            <a:off x="6373905" y="0"/>
            <a:ext cx="5942965" cy="6858000"/>
          </a:xfrm>
          <a:prstGeom prst="rect">
            <a:avLst/>
          </a:prstGeom>
          <a:ln w="12700" cap="flat">
            <a:noFill/>
            <a:miter lim="400000"/>
          </a:ln>
          <a:effectLst/>
        </p:spPr>
      </p:pic>
    </p:spTree>
    <p:extLst>
      <p:ext uri="{BB962C8B-B14F-4D97-AF65-F5344CB8AC3E}">
        <p14:creationId xmlns:p14="http://schemas.microsoft.com/office/powerpoint/2010/main" val="24826125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officeArt object"/>
          <p:cNvPicPr>
            <a:picLocks noGrp="1"/>
          </p:cNvPicPr>
          <p:nvPr>
            <p:ph idx="1"/>
          </p:nvPr>
        </p:nvPicPr>
        <p:blipFill>
          <a:blip r:embed="rId2">
            <a:extLst/>
          </a:blip>
          <a:stretch>
            <a:fillRect/>
          </a:stretch>
        </p:blipFill>
        <p:spPr>
          <a:xfrm>
            <a:off x="0" y="0"/>
            <a:ext cx="7085012" cy="7167282"/>
          </a:xfrm>
          <a:prstGeom prst="rect">
            <a:avLst/>
          </a:prstGeom>
          <a:ln w="12700" cap="flat">
            <a:noFill/>
            <a:miter lim="400000"/>
          </a:ln>
          <a:effectLst/>
        </p:spPr>
      </p:pic>
      <p:sp>
        <p:nvSpPr>
          <p:cNvPr id="4" name="Text Placeholder 3"/>
          <p:cNvSpPr>
            <a:spLocks noGrp="1"/>
          </p:cNvSpPr>
          <p:nvPr>
            <p:ph type="body" sz="half" idx="2"/>
          </p:nvPr>
        </p:nvSpPr>
        <p:spPr/>
        <p:txBody>
          <a:bodyPr/>
          <a:lstStyle/>
          <a:p>
            <a:endParaRPr lang="en-US" dirty="0"/>
          </a:p>
        </p:txBody>
      </p:sp>
      <p:pic>
        <p:nvPicPr>
          <p:cNvPr id="7" name="Picture 2" descr="http://www.scielo.br/img/revistas/abd/v86n4s1/en_a01fi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152401"/>
            <a:ext cx="6004559" cy="704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6288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AD31C2-50AA-B44E-9181-954FFB4D0714}"/>
              </a:ext>
            </a:extLst>
          </p:cNvPr>
          <p:cNvSpPr>
            <a:spLocks noGrp="1"/>
          </p:cNvSpPr>
          <p:nvPr>
            <p:ph type="title"/>
          </p:nvPr>
        </p:nvSpPr>
        <p:spPr>
          <a:xfrm>
            <a:off x="685800" y="0"/>
            <a:ext cx="10131425" cy="1456267"/>
          </a:xfrm>
        </p:spPr>
        <p:txBody>
          <a:bodyPr/>
          <a:lstStyle/>
          <a:p>
            <a:r>
              <a:rPr lang="en-US" dirty="0"/>
              <a:t>F-Drug Induced Acne:</a:t>
            </a:r>
          </a:p>
        </p:txBody>
      </p:sp>
      <p:sp>
        <p:nvSpPr>
          <p:cNvPr id="3" name="Content Placeholder 2">
            <a:extLst>
              <a:ext uri="{FF2B5EF4-FFF2-40B4-BE49-F238E27FC236}">
                <a16:creationId xmlns="" xmlns:a16="http://schemas.microsoft.com/office/drawing/2014/main" id="{7D8F2259-F48C-E346-9046-0408F454A359}"/>
              </a:ext>
            </a:extLst>
          </p:cNvPr>
          <p:cNvSpPr>
            <a:spLocks noGrp="1"/>
          </p:cNvSpPr>
          <p:nvPr>
            <p:ph idx="1"/>
          </p:nvPr>
        </p:nvSpPr>
        <p:spPr>
          <a:xfrm>
            <a:off x="578923" y="1281367"/>
            <a:ext cx="10131425" cy="803014"/>
          </a:xfrm>
        </p:spPr>
        <p:txBody>
          <a:bodyPr>
            <a:normAutofit fontScale="92500" lnSpcReduction="20000"/>
          </a:bodyPr>
          <a:lstStyle/>
          <a:p>
            <a:r>
              <a:rPr lang="en-US" dirty="0"/>
              <a:t>The characteristic feature: absence of </a:t>
            </a:r>
            <a:r>
              <a:rPr lang="en-US" dirty="0" err="1"/>
              <a:t>comedons</a:t>
            </a:r>
            <a:r>
              <a:rPr lang="en-US" dirty="0"/>
              <a:t> and monomorphic lesions as small pustules and papules .</a:t>
            </a:r>
          </a:p>
          <a:p>
            <a:pPr marL="0" indent="0">
              <a:buNone/>
            </a:pPr>
            <a:endParaRPr lang="en-US" dirty="0"/>
          </a:p>
        </p:txBody>
      </p:sp>
      <p:graphicFrame>
        <p:nvGraphicFramePr>
          <p:cNvPr id="4" name="Table 3">
            <a:extLst>
              <a:ext uri="{FF2B5EF4-FFF2-40B4-BE49-F238E27FC236}">
                <a16:creationId xmlns="" xmlns:a16="http://schemas.microsoft.com/office/drawing/2014/main" id="{3BA47C27-E4A0-7345-93D9-C7D3F1ABDFD1}"/>
              </a:ext>
            </a:extLst>
          </p:cNvPr>
          <p:cNvGraphicFramePr>
            <a:graphicFrameLocks noGrp="1"/>
          </p:cNvGraphicFramePr>
          <p:nvPr>
            <p:extLst>
              <p:ext uri="{D42A27DB-BD31-4B8C-83A1-F6EECF244321}">
                <p14:modId xmlns:p14="http://schemas.microsoft.com/office/powerpoint/2010/main" val="3759934415"/>
              </p:ext>
            </p:extLst>
          </p:nvPr>
        </p:nvGraphicFramePr>
        <p:xfrm>
          <a:off x="0" y="1888281"/>
          <a:ext cx="2380129" cy="4964465"/>
        </p:xfrm>
        <a:graphic>
          <a:graphicData uri="http://schemas.openxmlformats.org/drawingml/2006/table">
            <a:tbl>
              <a:tblPr firstRow="1" firstCol="1" bandRow="1">
                <a:tableStyleId>{5C22544A-7EE6-4342-B048-85BDC9FD1C3A}</a:tableStyleId>
              </a:tblPr>
              <a:tblGrid>
                <a:gridCol w="1280407">
                  <a:extLst>
                    <a:ext uri="{9D8B030D-6E8A-4147-A177-3AD203B41FA5}">
                      <a16:colId xmlns="" xmlns:a16="http://schemas.microsoft.com/office/drawing/2014/main" val="20000"/>
                    </a:ext>
                  </a:extLst>
                </a:gridCol>
                <a:gridCol w="1099722">
                  <a:extLst>
                    <a:ext uri="{9D8B030D-6E8A-4147-A177-3AD203B41FA5}">
                      <a16:colId xmlns="" xmlns:a16="http://schemas.microsoft.com/office/drawing/2014/main" val="20001"/>
                    </a:ext>
                  </a:extLst>
                </a:gridCol>
              </a:tblGrid>
              <a:tr h="327671">
                <a:tc>
                  <a:txBody>
                    <a:bodyPr/>
                    <a:lstStyle/>
                    <a:p>
                      <a:pPr marL="0" marR="0">
                        <a:spcBef>
                          <a:spcPts val="0"/>
                        </a:spcBef>
                        <a:spcAft>
                          <a:spcPts val="0"/>
                        </a:spcAft>
                        <a:tabLst>
                          <a:tab pos="355600" algn="l"/>
                          <a:tab pos="711200" algn="l"/>
                          <a:tab pos="1066800" algn="l"/>
                        </a:tabLst>
                      </a:pPr>
                      <a:r>
                        <a:rPr lang="en-US" sz="900" dirty="0">
                          <a:ln>
                            <a:noFill/>
                          </a:ln>
                          <a:effectLst/>
                        </a:rPr>
                        <a:t>Class of agent</a:t>
                      </a:r>
                      <a:endParaRPr lang="en-US" sz="500" dirty="0">
                        <a:ln>
                          <a:noFill/>
                        </a:ln>
                        <a:solidFill>
                          <a:srgbClr val="000000"/>
                        </a:solidFill>
                        <a:effectLst/>
                        <a:latin typeface="Helvetica Neue"/>
                        <a:ea typeface="Helvetica Neue"/>
                        <a:cs typeface="Helvetica Neue"/>
                      </a:endParaRPr>
                    </a:p>
                  </a:txBody>
                  <a:tcPr marL="31887" marR="31887" marT="6377" marB="6377"/>
                </a:tc>
                <a:tc>
                  <a:txBody>
                    <a:bodyPr/>
                    <a:lstStyle/>
                    <a:p>
                      <a:pPr marL="0" marR="0">
                        <a:spcBef>
                          <a:spcPts val="0"/>
                        </a:spcBef>
                        <a:spcAft>
                          <a:spcPts val="0"/>
                        </a:spcAft>
                        <a:tabLst>
                          <a:tab pos="355600" algn="l"/>
                          <a:tab pos="711200" algn="l"/>
                          <a:tab pos="1066800" algn="l"/>
                        </a:tabLst>
                      </a:pPr>
                      <a:r>
                        <a:rPr lang="en-US" sz="900">
                          <a:ln>
                            <a:noFill/>
                          </a:ln>
                          <a:effectLst/>
                        </a:rPr>
                        <a:t>Examples</a:t>
                      </a:r>
                      <a:endParaRPr lang="en-US" sz="500">
                        <a:ln>
                          <a:noFill/>
                        </a:ln>
                        <a:solidFill>
                          <a:srgbClr val="000000"/>
                        </a:solidFill>
                        <a:effectLst/>
                        <a:latin typeface="Helvetica Neue"/>
                        <a:ea typeface="Helvetica Neue"/>
                        <a:cs typeface="Helvetica Neue"/>
                      </a:endParaRPr>
                    </a:p>
                  </a:txBody>
                  <a:tcPr marL="31887" marR="31887" marT="6377" marB="6377"/>
                </a:tc>
                <a:extLst>
                  <a:ext uri="{0D108BD9-81ED-4DB2-BD59-A6C34878D82A}">
                    <a16:rowId xmlns="" xmlns:a16="http://schemas.microsoft.com/office/drawing/2014/main" val="10000"/>
                  </a:ext>
                </a:extLst>
              </a:tr>
              <a:tr h="171114">
                <a:tc>
                  <a:txBody>
                    <a:bodyPr/>
                    <a:lstStyle/>
                    <a:p>
                      <a:pPr marL="0" marR="0">
                        <a:spcBef>
                          <a:spcPts val="0"/>
                        </a:spcBef>
                        <a:spcAft>
                          <a:spcPts val="0"/>
                        </a:spcAft>
                        <a:tabLst>
                          <a:tab pos="355600" algn="l"/>
                          <a:tab pos="711200" algn="l"/>
                          <a:tab pos="1066800" algn="l"/>
                        </a:tabLst>
                      </a:pPr>
                      <a:r>
                        <a:rPr lang="en-US" sz="900">
                          <a:ln>
                            <a:noFill/>
                          </a:ln>
                          <a:effectLst/>
                        </a:rPr>
                        <a:t>Hormones</a:t>
                      </a:r>
                      <a:endParaRPr lang="en-US" sz="500">
                        <a:ln>
                          <a:noFill/>
                        </a:ln>
                        <a:solidFill>
                          <a:srgbClr val="000000"/>
                        </a:solidFill>
                        <a:effectLst/>
                        <a:latin typeface="Helvetica Neue"/>
                        <a:ea typeface="Helvetica Neue"/>
                        <a:cs typeface="Helvetica Neue"/>
                      </a:endParaRPr>
                    </a:p>
                  </a:txBody>
                  <a:tcPr marL="31887" marR="31887" marT="6377" marB="6377"/>
                </a:tc>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1887" marR="31887" marT="6377" marB="6377"/>
                </a:tc>
                <a:extLst>
                  <a:ext uri="{0D108BD9-81ED-4DB2-BD59-A6C34878D82A}">
                    <a16:rowId xmlns="" xmlns:a16="http://schemas.microsoft.com/office/drawing/2014/main" val="10001"/>
                  </a:ext>
                </a:extLst>
              </a:tr>
              <a:tr h="797341">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1887" marR="31887" marT="6377" marB="6377"/>
                </a:tc>
                <a:tc>
                  <a:txBody>
                    <a:bodyPr/>
                    <a:lstStyle/>
                    <a:p>
                      <a:pPr marL="0" marR="0">
                        <a:spcBef>
                          <a:spcPts val="0"/>
                        </a:spcBef>
                        <a:spcAft>
                          <a:spcPts val="0"/>
                        </a:spcAft>
                        <a:tabLst>
                          <a:tab pos="355600" algn="l"/>
                          <a:tab pos="711200" algn="l"/>
                          <a:tab pos="1066800" algn="l"/>
                        </a:tabLst>
                      </a:pPr>
                      <a:r>
                        <a:rPr lang="en-US" sz="900">
                          <a:ln>
                            <a:noFill/>
                          </a:ln>
                          <a:effectLst/>
                        </a:rPr>
                        <a:t>Corticosteroids and corticotropin</a:t>
                      </a:r>
                      <a:endParaRPr lang="en-US" sz="500">
                        <a:ln>
                          <a:noFill/>
                        </a:ln>
                        <a:solidFill>
                          <a:srgbClr val="000000"/>
                        </a:solidFill>
                        <a:effectLst/>
                        <a:latin typeface="Helvetica Neue"/>
                        <a:ea typeface="Helvetica Neue"/>
                        <a:cs typeface="Helvetica Neue"/>
                      </a:endParaRPr>
                    </a:p>
                  </a:txBody>
                  <a:tcPr marL="31887" marR="31887" marT="6377" marB="6377"/>
                </a:tc>
                <a:extLst>
                  <a:ext uri="{0D108BD9-81ED-4DB2-BD59-A6C34878D82A}">
                    <a16:rowId xmlns="" xmlns:a16="http://schemas.microsoft.com/office/drawing/2014/main" val="10002"/>
                  </a:ext>
                </a:extLst>
              </a:tr>
              <a:tr h="1105203">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1887" marR="31887" marT="6377" marB="6377"/>
                </a:tc>
                <a:tc>
                  <a:txBody>
                    <a:bodyPr/>
                    <a:lstStyle/>
                    <a:p>
                      <a:pPr marL="0" marR="0">
                        <a:spcBef>
                          <a:spcPts val="0"/>
                        </a:spcBef>
                        <a:spcAft>
                          <a:spcPts val="0"/>
                        </a:spcAft>
                        <a:tabLst>
                          <a:tab pos="355600" algn="l"/>
                          <a:tab pos="711200" algn="l"/>
                          <a:tab pos="1066800" algn="l"/>
                        </a:tabLst>
                      </a:pPr>
                      <a:r>
                        <a:rPr lang="en-US" sz="900" dirty="0">
                          <a:ln>
                            <a:noFill/>
                          </a:ln>
                          <a:effectLst/>
                        </a:rPr>
                        <a:t>Androgens and anabolic Steroid medications</a:t>
                      </a:r>
                      <a:endParaRPr lang="en-US" sz="500" dirty="0">
                        <a:ln>
                          <a:noFill/>
                        </a:ln>
                        <a:solidFill>
                          <a:srgbClr val="000000"/>
                        </a:solidFill>
                        <a:effectLst/>
                        <a:latin typeface="Helvetica Neue"/>
                        <a:ea typeface="Helvetica Neue"/>
                        <a:cs typeface="Helvetica Neue"/>
                      </a:endParaRPr>
                    </a:p>
                  </a:txBody>
                  <a:tcPr marL="31887" marR="31887" marT="6377" marB="6377"/>
                </a:tc>
                <a:extLst>
                  <a:ext uri="{0D108BD9-81ED-4DB2-BD59-A6C34878D82A}">
                    <a16:rowId xmlns="" xmlns:a16="http://schemas.microsoft.com/office/drawing/2014/main" val="10003"/>
                  </a:ext>
                </a:extLst>
              </a:tr>
              <a:tr h="953897">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1887" marR="31887" marT="6377" marB="6377"/>
                </a:tc>
                <a:tc>
                  <a:txBody>
                    <a:bodyPr/>
                    <a:lstStyle/>
                    <a:p>
                      <a:pPr marL="0" marR="0">
                        <a:spcBef>
                          <a:spcPts val="0"/>
                        </a:spcBef>
                        <a:spcAft>
                          <a:spcPts val="0"/>
                        </a:spcAft>
                        <a:tabLst>
                          <a:tab pos="355600" algn="l"/>
                          <a:tab pos="711200" algn="l"/>
                          <a:tab pos="1066800" algn="l"/>
                        </a:tabLst>
                      </a:pPr>
                      <a:r>
                        <a:rPr lang="en-US" sz="900">
                          <a:ln>
                            <a:noFill/>
                          </a:ln>
                          <a:effectLst/>
                        </a:rPr>
                        <a:t>Hormonal contraceptive medications</a:t>
                      </a:r>
                      <a:endParaRPr lang="en-US" sz="500">
                        <a:ln>
                          <a:noFill/>
                        </a:ln>
                        <a:solidFill>
                          <a:srgbClr val="000000"/>
                        </a:solidFill>
                        <a:effectLst/>
                        <a:latin typeface="Helvetica Neue"/>
                        <a:ea typeface="Helvetica Neue"/>
                        <a:cs typeface="Helvetica Neue"/>
                      </a:endParaRPr>
                    </a:p>
                  </a:txBody>
                  <a:tcPr marL="31887" marR="31887" marT="6377" marB="6377"/>
                </a:tc>
                <a:extLst>
                  <a:ext uri="{0D108BD9-81ED-4DB2-BD59-A6C34878D82A}">
                    <a16:rowId xmlns="" xmlns:a16="http://schemas.microsoft.com/office/drawing/2014/main" val="10004"/>
                  </a:ext>
                </a:extLst>
              </a:tr>
              <a:tr h="640784">
                <a:tc>
                  <a:txBody>
                    <a:bodyPr/>
                    <a:lstStyle/>
                    <a:p>
                      <a:pPr marL="0" marR="0">
                        <a:spcBef>
                          <a:spcPts val="0"/>
                        </a:spcBef>
                        <a:spcAft>
                          <a:spcPts val="0"/>
                        </a:spcAft>
                        <a:tabLst>
                          <a:tab pos="355600" algn="l"/>
                          <a:tab pos="711200" algn="l"/>
                          <a:tab pos="1066800" algn="l"/>
                        </a:tabLst>
                      </a:pPr>
                      <a:r>
                        <a:rPr lang="en-US" sz="900">
                          <a:ln>
                            <a:noFill/>
                          </a:ln>
                          <a:effectLst/>
                        </a:rPr>
                        <a:t>Neuropsychotherapeutic drugs</a:t>
                      </a:r>
                      <a:endParaRPr lang="en-US" sz="500">
                        <a:ln>
                          <a:noFill/>
                        </a:ln>
                        <a:solidFill>
                          <a:srgbClr val="000000"/>
                        </a:solidFill>
                        <a:effectLst/>
                        <a:latin typeface="Helvetica Neue"/>
                        <a:ea typeface="Helvetica Neue"/>
                        <a:cs typeface="Helvetica Neue"/>
                      </a:endParaRPr>
                    </a:p>
                  </a:txBody>
                  <a:tcPr marL="31887" marR="31887" marT="6377" marB="6377"/>
                </a:tc>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1887" marR="31887" marT="6377" marB="6377"/>
                </a:tc>
                <a:extLst>
                  <a:ext uri="{0D108BD9-81ED-4DB2-BD59-A6C34878D82A}">
                    <a16:rowId xmlns="" xmlns:a16="http://schemas.microsoft.com/office/drawing/2014/main" val="10005"/>
                  </a:ext>
                </a:extLst>
              </a:tr>
              <a:tr h="797341">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1887" marR="31887" marT="6377" marB="6377"/>
                </a:tc>
                <a:tc>
                  <a:txBody>
                    <a:bodyPr/>
                    <a:lstStyle/>
                    <a:p>
                      <a:pPr marL="0" marR="0">
                        <a:spcBef>
                          <a:spcPts val="0"/>
                        </a:spcBef>
                        <a:spcAft>
                          <a:spcPts val="0"/>
                        </a:spcAft>
                        <a:tabLst>
                          <a:tab pos="355600" algn="l"/>
                          <a:tab pos="711200" algn="l"/>
                          <a:tab pos="1066800" algn="l"/>
                        </a:tabLst>
                      </a:pPr>
                      <a:r>
                        <a:rPr lang="en-US" sz="900">
                          <a:ln>
                            <a:noFill/>
                          </a:ln>
                          <a:effectLst/>
                        </a:rPr>
                        <a:t>Tricyclic antidepressant medications</a:t>
                      </a:r>
                      <a:endParaRPr lang="en-US" sz="500">
                        <a:ln>
                          <a:noFill/>
                        </a:ln>
                        <a:solidFill>
                          <a:srgbClr val="000000"/>
                        </a:solidFill>
                        <a:effectLst/>
                        <a:latin typeface="Helvetica Neue"/>
                        <a:ea typeface="Helvetica Neue"/>
                        <a:cs typeface="Helvetica Neue"/>
                      </a:endParaRPr>
                    </a:p>
                  </a:txBody>
                  <a:tcPr marL="31887" marR="31887" marT="6377" marB="6377"/>
                </a:tc>
                <a:extLst>
                  <a:ext uri="{0D108BD9-81ED-4DB2-BD59-A6C34878D82A}">
                    <a16:rowId xmlns="" xmlns:a16="http://schemas.microsoft.com/office/drawing/2014/main" val="10006"/>
                  </a:ext>
                </a:extLst>
              </a:tr>
              <a:tr h="171114">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1887" marR="31887" marT="6377" marB="6377"/>
                </a:tc>
                <a:tc>
                  <a:txBody>
                    <a:bodyPr/>
                    <a:lstStyle/>
                    <a:p>
                      <a:pPr marL="0" marR="0">
                        <a:spcBef>
                          <a:spcPts val="0"/>
                        </a:spcBef>
                        <a:spcAft>
                          <a:spcPts val="0"/>
                        </a:spcAft>
                        <a:tabLst>
                          <a:tab pos="355600" algn="l"/>
                          <a:tab pos="711200" algn="l"/>
                          <a:tab pos="1066800" algn="l"/>
                        </a:tabLst>
                      </a:pPr>
                      <a:r>
                        <a:rPr lang="en-US" sz="900" dirty="0">
                          <a:ln>
                            <a:noFill/>
                          </a:ln>
                          <a:effectLst/>
                        </a:rPr>
                        <a:t>Lithium</a:t>
                      </a:r>
                      <a:endParaRPr lang="en-US" sz="500" dirty="0">
                        <a:ln>
                          <a:noFill/>
                        </a:ln>
                        <a:solidFill>
                          <a:srgbClr val="000000"/>
                        </a:solidFill>
                        <a:effectLst/>
                        <a:latin typeface="Helvetica Neue"/>
                        <a:ea typeface="Helvetica Neue"/>
                        <a:cs typeface="Helvetica Neue"/>
                      </a:endParaRPr>
                    </a:p>
                  </a:txBody>
                  <a:tcPr marL="31887" marR="31887" marT="6377" marB="6377"/>
                </a:tc>
                <a:extLst>
                  <a:ext uri="{0D108BD9-81ED-4DB2-BD59-A6C34878D82A}">
                    <a16:rowId xmlns="" xmlns:a16="http://schemas.microsoft.com/office/drawing/2014/main" val="10007"/>
                  </a:ext>
                </a:extLst>
              </a:tr>
            </a:tbl>
          </a:graphicData>
        </a:graphic>
      </p:graphicFrame>
      <p:graphicFrame>
        <p:nvGraphicFramePr>
          <p:cNvPr id="5" name="Table 4">
            <a:extLst>
              <a:ext uri="{FF2B5EF4-FFF2-40B4-BE49-F238E27FC236}">
                <a16:creationId xmlns="" xmlns:a16="http://schemas.microsoft.com/office/drawing/2014/main" id="{BEDBA1B2-32D0-C44C-B334-E0B42084846F}"/>
              </a:ext>
            </a:extLst>
          </p:cNvPr>
          <p:cNvGraphicFramePr>
            <a:graphicFrameLocks noGrp="1"/>
          </p:cNvGraphicFramePr>
          <p:nvPr>
            <p:extLst>
              <p:ext uri="{D42A27DB-BD31-4B8C-83A1-F6EECF244321}">
                <p14:modId xmlns:p14="http://schemas.microsoft.com/office/powerpoint/2010/main" val="1884185394"/>
              </p:ext>
            </p:extLst>
          </p:nvPr>
        </p:nvGraphicFramePr>
        <p:xfrm>
          <a:off x="2403852" y="1855694"/>
          <a:ext cx="1952996" cy="5002306"/>
        </p:xfrm>
        <a:graphic>
          <a:graphicData uri="http://schemas.openxmlformats.org/drawingml/2006/table">
            <a:tbl>
              <a:tblPr firstRow="1" firstCol="1" bandRow="1">
                <a:tableStyleId>{5C22544A-7EE6-4342-B048-85BDC9FD1C3A}</a:tableStyleId>
              </a:tblPr>
              <a:tblGrid>
                <a:gridCol w="976498">
                  <a:extLst>
                    <a:ext uri="{9D8B030D-6E8A-4147-A177-3AD203B41FA5}">
                      <a16:colId xmlns="" xmlns:a16="http://schemas.microsoft.com/office/drawing/2014/main" val="20000"/>
                    </a:ext>
                  </a:extLst>
                </a:gridCol>
                <a:gridCol w="976498">
                  <a:extLst>
                    <a:ext uri="{9D8B030D-6E8A-4147-A177-3AD203B41FA5}">
                      <a16:colId xmlns="" xmlns:a16="http://schemas.microsoft.com/office/drawing/2014/main" val="20001"/>
                    </a:ext>
                  </a:extLst>
                </a:gridCol>
              </a:tblGrid>
              <a:tr h="347556">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tc>
                  <a:txBody>
                    <a:bodyPr/>
                    <a:lstStyle/>
                    <a:p>
                      <a:pPr marL="0" marR="0">
                        <a:spcBef>
                          <a:spcPts val="0"/>
                        </a:spcBef>
                        <a:spcAft>
                          <a:spcPts val="0"/>
                        </a:spcAft>
                        <a:tabLst>
                          <a:tab pos="355600" algn="l"/>
                          <a:tab pos="711200" algn="l"/>
                          <a:tab pos="1066800" algn="l"/>
                        </a:tabLst>
                      </a:pPr>
                      <a:r>
                        <a:rPr lang="en-US" sz="800">
                          <a:ln>
                            <a:noFill/>
                          </a:ln>
                          <a:effectLst/>
                        </a:rPr>
                        <a:t>Antiepileptic drugs</a:t>
                      </a:r>
                      <a:endParaRPr lang="en-US" sz="500">
                        <a:ln>
                          <a:noFill/>
                        </a:ln>
                        <a:solidFill>
                          <a:srgbClr val="000000"/>
                        </a:solidFill>
                        <a:effectLst/>
                        <a:latin typeface="Helvetica Neue"/>
                        <a:ea typeface="Helvetica Neue"/>
                        <a:cs typeface="Helvetica Neue"/>
                      </a:endParaRPr>
                    </a:p>
                  </a:txBody>
                  <a:tcPr marL="30356" marR="30356" marT="6071" marB="6071"/>
                </a:tc>
                <a:extLst>
                  <a:ext uri="{0D108BD9-81ED-4DB2-BD59-A6C34878D82A}">
                    <a16:rowId xmlns="" xmlns:a16="http://schemas.microsoft.com/office/drawing/2014/main" val="10000"/>
                  </a:ext>
                </a:extLst>
              </a:tr>
              <a:tr h="342392">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tc>
                  <a:txBody>
                    <a:bodyPr/>
                    <a:lstStyle/>
                    <a:p>
                      <a:pPr marL="0" marR="0">
                        <a:spcBef>
                          <a:spcPts val="0"/>
                        </a:spcBef>
                        <a:spcAft>
                          <a:spcPts val="0"/>
                        </a:spcAft>
                        <a:tabLst>
                          <a:tab pos="355600" algn="l"/>
                          <a:tab pos="711200" algn="l"/>
                          <a:tab pos="1066800" algn="l"/>
                        </a:tabLst>
                      </a:pPr>
                      <a:r>
                        <a:rPr lang="en-US" sz="800">
                          <a:ln>
                            <a:noFill/>
                          </a:ln>
                          <a:effectLst/>
                        </a:rPr>
                        <a:t>Aripiprazole</a:t>
                      </a:r>
                      <a:endParaRPr lang="en-US" sz="500">
                        <a:ln>
                          <a:noFill/>
                        </a:ln>
                        <a:solidFill>
                          <a:srgbClr val="000000"/>
                        </a:solidFill>
                        <a:effectLst/>
                        <a:latin typeface="Helvetica Neue"/>
                        <a:ea typeface="Helvetica Neue"/>
                        <a:cs typeface="Helvetica Neue"/>
                      </a:endParaRPr>
                    </a:p>
                  </a:txBody>
                  <a:tcPr marL="30356" marR="30356" marT="6071" marB="6071"/>
                </a:tc>
                <a:extLst>
                  <a:ext uri="{0D108BD9-81ED-4DB2-BD59-A6C34878D82A}">
                    <a16:rowId xmlns="" xmlns:a16="http://schemas.microsoft.com/office/drawing/2014/main" val="10001"/>
                  </a:ext>
                </a:extLst>
              </a:tr>
              <a:tr h="678875">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tc>
                  <a:txBody>
                    <a:bodyPr/>
                    <a:lstStyle/>
                    <a:p>
                      <a:pPr marL="0" marR="0">
                        <a:spcBef>
                          <a:spcPts val="0"/>
                        </a:spcBef>
                        <a:spcAft>
                          <a:spcPts val="0"/>
                        </a:spcAft>
                        <a:tabLst>
                          <a:tab pos="355600" algn="l"/>
                          <a:tab pos="711200" algn="l"/>
                          <a:tab pos="1066800" algn="l"/>
                        </a:tabLst>
                      </a:pPr>
                      <a:r>
                        <a:rPr lang="en-US" sz="800">
                          <a:ln>
                            <a:noFill/>
                          </a:ln>
                          <a:effectLst/>
                        </a:rPr>
                        <a:t>Selective serotonin reuptake inhibitors</a:t>
                      </a:r>
                      <a:endParaRPr lang="en-US" sz="500">
                        <a:ln>
                          <a:noFill/>
                        </a:ln>
                        <a:solidFill>
                          <a:srgbClr val="000000"/>
                        </a:solidFill>
                        <a:effectLst/>
                        <a:latin typeface="Helvetica Neue"/>
                        <a:ea typeface="Helvetica Neue"/>
                        <a:cs typeface="Helvetica Neue"/>
                      </a:endParaRPr>
                    </a:p>
                  </a:txBody>
                  <a:tcPr marL="30356" marR="30356" marT="6071" marB="6071"/>
                </a:tc>
                <a:extLst>
                  <a:ext uri="{0D108BD9-81ED-4DB2-BD59-A6C34878D82A}">
                    <a16:rowId xmlns="" xmlns:a16="http://schemas.microsoft.com/office/drawing/2014/main" val="10002"/>
                  </a:ext>
                </a:extLst>
              </a:tr>
              <a:tr h="181900">
                <a:tc>
                  <a:txBody>
                    <a:bodyPr/>
                    <a:lstStyle/>
                    <a:p>
                      <a:pPr marL="0" marR="0">
                        <a:spcBef>
                          <a:spcPts val="0"/>
                        </a:spcBef>
                        <a:spcAft>
                          <a:spcPts val="0"/>
                        </a:spcAft>
                        <a:tabLst>
                          <a:tab pos="355600" algn="l"/>
                          <a:tab pos="711200" algn="l"/>
                          <a:tab pos="1066800" algn="l"/>
                        </a:tabLst>
                      </a:pPr>
                      <a:r>
                        <a:rPr lang="en-US" sz="800">
                          <a:ln>
                            <a:noFill/>
                          </a:ln>
                          <a:effectLst/>
                        </a:rPr>
                        <a:t>Vitamins</a:t>
                      </a:r>
                      <a:endParaRPr lang="en-US" sz="500">
                        <a:ln>
                          <a:noFill/>
                        </a:ln>
                        <a:solidFill>
                          <a:srgbClr val="000000"/>
                        </a:solidFill>
                        <a:effectLst/>
                        <a:latin typeface="Helvetica Neue"/>
                        <a:ea typeface="Helvetica Neue"/>
                        <a:cs typeface="Helvetica Neue"/>
                      </a:endParaRPr>
                    </a:p>
                  </a:txBody>
                  <a:tcPr marL="30356" marR="30356" marT="6071" marB="6071"/>
                </a:tc>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extLst>
                  <a:ext uri="{0D108BD9-81ED-4DB2-BD59-A6C34878D82A}">
                    <a16:rowId xmlns="" xmlns:a16="http://schemas.microsoft.com/office/drawing/2014/main" val="10003"/>
                  </a:ext>
                </a:extLst>
              </a:tr>
              <a:tr h="513214">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tc>
                  <a:txBody>
                    <a:bodyPr/>
                    <a:lstStyle/>
                    <a:p>
                      <a:pPr marL="0" marR="0">
                        <a:spcBef>
                          <a:spcPts val="0"/>
                        </a:spcBef>
                        <a:spcAft>
                          <a:spcPts val="0"/>
                        </a:spcAft>
                        <a:tabLst>
                          <a:tab pos="355600" algn="l"/>
                          <a:tab pos="711200" algn="l"/>
                          <a:tab pos="1066800" algn="l"/>
                        </a:tabLst>
                      </a:pPr>
                      <a:r>
                        <a:rPr lang="en-US" sz="800">
                          <a:ln>
                            <a:noFill/>
                          </a:ln>
                          <a:effectLst/>
                        </a:rPr>
                        <a:t>Vitamins B1, B6, and B12</a:t>
                      </a:r>
                      <a:endParaRPr lang="en-US" sz="500">
                        <a:ln>
                          <a:noFill/>
                        </a:ln>
                        <a:solidFill>
                          <a:srgbClr val="000000"/>
                        </a:solidFill>
                        <a:effectLst/>
                        <a:latin typeface="Helvetica Neue"/>
                        <a:ea typeface="Helvetica Neue"/>
                        <a:cs typeface="Helvetica Neue"/>
                      </a:endParaRPr>
                    </a:p>
                  </a:txBody>
                  <a:tcPr marL="30356" marR="30356" marT="6071" marB="6071"/>
                </a:tc>
                <a:extLst>
                  <a:ext uri="{0D108BD9-81ED-4DB2-BD59-A6C34878D82A}">
                    <a16:rowId xmlns="" xmlns:a16="http://schemas.microsoft.com/office/drawing/2014/main" val="10004"/>
                  </a:ext>
                </a:extLst>
              </a:tr>
              <a:tr h="347556">
                <a:tc>
                  <a:txBody>
                    <a:bodyPr/>
                    <a:lstStyle/>
                    <a:p>
                      <a:pPr marL="0" marR="0">
                        <a:spcBef>
                          <a:spcPts val="0"/>
                        </a:spcBef>
                        <a:spcAft>
                          <a:spcPts val="0"/>
                        </a:spcAft>
                        <a:tabLst>
                          <a:tab pos="355600" algn="l"/>
                          <a:tab pos="711200" algn="l"/>
                          <a:tab pos="1066800" algn="l"/>
                        </a:tabLst>
                      </a:pPr>
                      <a:r>
                        <a:rPr lang="en-US" sz="800">
                          <a:ln>
                            <a:noFill/>
                          </a:ln>
                          <a:effectLst/>
                        </a:rPr>
                        <a:t>Cytostatic drugs</a:t>
                      </a:r>
                      <a:endParaRPr lang="en-US" sz="500">
                        <a:ln>
                          <a:noFill/>
                        </a:ln>
                        <a:solidFill>
                          <a:srgbClr val="000000"/>
                        </a:solidFill>
                        <a:effectLst/>
                        <a:latin typeface="Helvetica Neue"/>
                        <a:ea typeface="Helvetica Neue"/>
                        <a:cs typeface="Helvetica Neue"/>
                      </a:endParaRPr>
                    </a:p>
                  </a:txBody>
                  <a:tcPr marL="30356" marR="30356" marT="6071" marB="6071"/>
                </a:tc>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extLst>
                  <a:ext uri="{0D108BD9-81ED-4DB2-BD59-A6C34878D82A}">
                    <a16:rowId xmlns="" xmlns:a16="http://schemas.microsoft.com/office/drawing/2014/main" val="10005"/>
                  </a:ext>
                </a:extLst>
              </a:tr>
              <a:tr h="678875">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tc>
                  <a:txBody>
                    <a:bodyPr/>
                    <a:lstStyle/>
                    <a:p>
                      <a:pPr marL="0" marR="0">
                        <a:spcBef>
                          <a:spcPts val="0"/>
                        </a:spcBef>
                        <a:spcAft>
                          <a:spcPts val="0"/>
                        </a:spcAft>
                        <a:tabLst>
                          <a:tab pos="355600" algn="l"/>
                          <a:tab pos="711200" algn="l"/>
                          <a:tab pos="1066800" algn="l"/>
                        </a:tabLst>
                      </a:pPr>
                      <a:r>
                        <a:rPr lang="en-US" sz="800">
                          <a:ln>
                            <a:noFill/>
                          </a:ln>
                          <a:effectLst/>
                        </a:rPr>
                        <a:t>Dactinomycin (actinomycin D)</a:t>
                      </a:r>
                      <a:endParaRPr lang="en-US" sz="500">
                        <a:ln>
                          <a:noFill/>
                        </a:ln>
                        <a:solidFill>
                          <a:srgbClr val="000000"/>
                        </a:solidFill>
                        <a:effectLst/>
                        <a:latin typeface="Helvetica Neue"/>
                        <a:ea typeface="Helvetica Neue"/>
                        <a:cs typeface="Helvetica Neue"/>
                      </a:endParaRPr>
                    </a:p>
                  </a:txBody>
                  <a:tcPr marL="30356" marR="30356" marT="6071" marB="6071"/>
                </a:tc>
                <a:extLst>
                  <a:ext uri="{0D108BD9-81ED-4DB2-BD59-A6C34878D82A}">
                    <a16:rowId xmlns="" xmlns:a16="http://schemas.microsoft.com/office/drawing/2014/main" val="10006"/>
                  </a:ext>
                </a:extLst>
              </a:tr>
              <a:tr h="513214">
                <a:tc>
                  <a:txBody>
                    <a:bodyPr/>
                    <a:lstStyle/>
                    <a:p>
                      <a:pPr marL="0" marR="0">
                        <a:spcBef>
                          <a:spcPts val="0"/>
                        </a:spcBef>
                        <a:spcAft>
                          <a:spcPts val="0"/>
                        </a:spcAft>
                        <a:tabLst>
                          <a:tab pos="355600" algn="l"/>
                          <a:tab pos="711200" algn="l"/>
                          <a:tab pos="1066800" algn="l"/>
                        </a:tabLst>
                      </a:pPr>
                      <a:r>
                        <a:rPr lang="en-US" sz="800">
                          <a:ln>
                            <a:noFill/>
                          </a:ln>
                          <a:effectLst/>
                        </a:rPr>
                        <a:t>Immunomodulating molecules</a:t>
                      </a:r>
                      <a:endParaRPr lang="en-US" sz="500">
                        <a:ln>
                          <a:noFill/>
                        </a:ln>
                        <a:solidFill>
                          <a:srgbClr val="000000"/>
                        </a:solidFill>
                        <a:effectLst/>
                        <a:latin typeface="Helvetica Neue"/>
                        <a:ea typeface="Helvetica Neue"/>
                        <a:cs typeface="Helvetica Neue"/>
                      </a:endParaRPr>
                    </a:p>
                  </a:txBody>
                  <a:tcPr marL="30356" marR="30356" marT="6071" marB="6071"/>
                </a:tc>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extLst>
                  <a:ext uri="{0D108BD9-81ED-4DB2-BD59-A6C34878D82A}">
                    <a16:rowId xmlns="" xmlns:a16="http://schemas.microsoft.com/office/drawing/2014/main" val="10007"/>
                  </a:ext>
                </a:extLst>
              </a:tr>
              <a:tr h="347556">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tc>
                  <a:txBody>
                    <a:bodyPr/>
                    <a:lstStyle/>
                    <a:p>
                      <a:pPr marL="0" marR="0">
                        <a:spcBef>
                          <a:spcPts val="0"/>
                        </a:spcBef>
                        <a:spcAft>
                          <a:spcPts val="0"/>
                        </a:spcAft>
                        <a:tabLst>
                          <a:tab pos="355600" algn="l"/>
                          <a:tab pos="711200" algn="l"/>
                          <a:tab pos="1066800" algn="l"/>
                        </a:tabLst>
                      </a:pPr>
                      <a:r>
                        <a:rPr lang="en-US" sz="800">
                          <a:ln>
                            <a:noFill/>
                          </a:ln>
                          <a:effectLst/>
                        </a:rPr>
                        <a:t>Cyclosporine</a:t>
                      </a:r>
                      <a:endParaRPr lang="en-US" sz="500">
                        <a:ln>
                          <a:noFill/>
                        </a:ln>
                        <a:solidFill>
                          <a:srgbClr val="000000"/>
                        </a:solidFill>
                        <a:effectLst/>
                        <a:latin typeface="Helvetica Neue"/>
                        <a:ea typeface="Helvetica Neue"/>
                        <a:cs typeface="Helvetica Neue"/>
                      </a:endParaRPr>
                    </a:p>
                  </a:txBody>
                  <a:tcPr marL="30356" marR="30356" marT="6071" marB="6071"/>
                </a:tc>
                <a:extLst>
                  <a:ext uri="{0D108BD9-81ED-4DB2-BD59-A6C34878D82A}">
                    <a16:rowId xmlns="" xmlns:a16="http://schemas.microsoft.com/office/drawing/2014/main" val="10008"/>
                  </a:ext>
                </a:extLst>
              </a:tr>
              <a:tr h="181900">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tc>
                  <a:txBody>
                    <a:bodyPr/>
                    <a:lstStyle/>
                    <a:p>
                      <a:pPr marL="0" marR="0">
                        <a:spcBef>
                          <a:spcPts val="0"/>
                        </a:spcBef>
                        <a:spcAft>
                          <a:spcPts val="0"/>
                        </a:spcAft>
                        <a:tabLst>
                          <a:tab pos="355600" algn="l"/>
                          <a:tab pos="711200" algn="l"/>
                          <a:tab pos="1066800" algn="l"/>
                        </a:tabLst>
                      </a:pPr>
                      <a:r>
                        <a:rPr lang="en-US" sz="800">
                          <a:ln>
                            <a:noFill/>
                          </a:ln>
                          <a:effectLst/>
                        </a:rPr>
                        <a:t>Sirolimus</a:t>
                      </a:r>
                      <a:endParaRPr lang="en-US" sz="500">
                        <a:ln>
                          <a:noFill/>
                        </a:ln>
                        <a:solidFill>
                          <a:srgbClr val="000000"/>
                        </a:solidFill>
                        <a:effectLst/>
                        <a:latin typeface="Helvetica Neue"/>
                        <a:ea typeface="Helvetica Neue"/>
                        <a:cs typeface="Helvetica Neue"/>
                      </a:endParaRPr>
                    </a:p>
                  </a:txBody>
                  <a:tcPr marL="30356" marR="30356" marT="6071" marB="6071"/>
                </a:tc>
                <a:extLst>
                  <a:ext uri="{0D108BD9-81ED-4DB2-BD59-A6C34878D82A}">
                    <a16:rowId xmlns="" xmlns:a16="http://schemas.microsoft.com/office/drawing/2014/main" val="10009"/>
                  </a:ext>
                </a:extLst>
              </a:tr>
              <a:tr h="505468">
                <a:tc>
                  <a:txBody>
                    <a:bodyPr/>
                    <a:lstStyle/>
                    <a:p>
                      <a:pPr marL="0" marR="0">
                        <a:spcBef>
                          <a:spcPts val="0"/>
                        </a:spcBef>
                        <a:spcAft>
                          <a:spcPts val="0"/>
                        </a:spcAft>
                        <a:tabLst>
                          <a:tab pos="355600" algn="l"/>
                          <a:tab pos="711200" algn="l"/>
                          <a:tab pos="1066800" algn="l"/>
                        </a:tabLst>
                      </a:pPr>
                      <a:r>
                        <a:rPr lang="en-US" sz="800">
                          <a:ln>
                            <a:noFill/>
                          </a:ln>
                          <a:effectLst/>
                        </a:rPr>
                        <a:t>Antituberculosis drugs</a:t>
                      </a:r>
                      <a:endParaRPr lang="en-US" sz="500">
                        <a:ln>
                          <a:noFill/>
                        </a:ln>
                        <a:solidFill>
                          <a:srgbClr val="000000"/>
                        </a:solidFill>
                        <a:effectLst/>
                        <a:latin typeface="Helvetica Neue"/>
                        <a:ea typeface="Helvetica Neue"/>
                        <a:cs typeface="Helvetica Neue"/>
                      </a:endParaRPr>
                    </a:p>
                  </a:txBody>
                  <a:tcPr marL="30356" marR="30356" marT="6071" marB="6071"/>
                </a:tc>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extLst>
                  <a:ext uri="{0D108BD9-81ED-4DB2-BD59-A6C34878D82A}">
                    <a16:rowId xmlns="" xmlns:a16="http://schemas.microsoft.com/office/drawing/2014/main" val="10010"/>
                  </a:ext>
                </a:extLst>
              </a:tr>
              <a:tr h="181900">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tc>
                  <a:txBody>
                    <a:bodyPr/>
                    <a:lstStyle/>
                    <a:p>
                      <a:pPr marL="0" marR="0">
                        <a:spcBef>
                          <a:spcPts val="0"/>
                        </a:spcBef>
                        <a:spcAft>
                          <a:spcPts val="0"/>
                        </a:spcAft>
                        <a:tabLst>
                          <a:tab pos="355600" algn="l"/>
                          <a:tab pos="711200" algn="l"/>
                          <a:tab pos="1066800" algn="l"/>
                        </a:tabLst>
                      </a:pPr>
                      <a:r>
                        <a:rPr lang="en-US" sz="800">
                          <a:ln>
                            <a:noFill/>
                          </a:ln>
                          <a:effectLst/>
                        </a:rPr>
                        <a:t>Isoniazid</a:t>
                      </a:r>
                      <a:endParaRPr lang="en-US" sz="500">
                        <a:ln>
                          <a:noFill/>
                        </a:ln>
                        <a:solidFill>
                          <a:srgbClr val="000000"/>
                        </a:solidFill>
                        <a:effectLst/>
                        <a:latin typeface="Helvetica Neue"/>
                        <a:ea typeface="Helvetica Neue"/>
                        <a:cs typeface="Helvetica Neue"/>
                      </a:endParaRPr>
                    </a:p>
                  </a:txBody>
                  <a:tcPr marL="30356" marR="30356" marT="6071" marB="6071"/>
                </a:tc>
                <a:extLst>
                  <a:ext uri="{0D108BD9-81ED-4DB2-BD59-A6C34878D82A}">
                    <a16:rowId xmlns="" xmlns:a16="http://schemas.microsoft.com/office/drawing/2014/main" val="10011"/>
                  </a:ext>
                </a:extLst>
              </a:tr>
              <a:tr h="181900">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0356" marR="30356" marT="6071" marB="6071"/>
                </a:tc>
                <a:tc>
                  <a:txBody>
                    <a:bodyPr/>
                    <a:lstStyle/>
                    <a:p>
                      <a:pPr marL="0" marR="0">
                        <a:spcBef>
                          <a:spcPts val="0"/>
                        </a:spcBef>
                        <a:spcAft>
                          <a:spcPts val="0"/>
                        </a:spcAft>
                        <a:tabLst>
                          <a:tab pos="355600" algn="l"/>
                          <a:tab pos="711200" algn="l"/>
                          <a:tab pos="1066800" algn="l"/>
                        </a:tabLst>
                      </a:pPr>
                      <a:r>
                        <a:rPr lang="en-US" sz="800" dirty="0">
                          <a:ln>
                            <a:noFill/>
                          </a:ln>
                          <a:effectLst/>
                        </a:rPr>
                        <a:t>Rifampin</a:t>
                      </a:r>
                      <a:endParaRPr lang="en-US" sz="500" dirty="0">
                        <a:ln>
                          <a:noFill/>
                        </a:ln>
                        <a:solidFill>
                          <a:srgbClr val="000000"/>
                        </a:solidFill>
                        <a:effectLst/>
                        <a:latin typeface="Helvetica Neue"/>
                        <a:ea typeface="Helvetica Neue"/>
                        <a:cs typeface="Helvetica Neue"/>
                      </a:endParaRPr>
                    </a:p>
                  </a:txBody>
                  <a:tcPr marL="30356" marR="30356" marT="6071" marB="6071"/>
                </a:tc>
                <a:extLst>
                  <a:ext uri="{0D108BD9-81ED-4DB2-BD59-A6C34878D82A}">
                    <a16:rowId xmlns="" xmlns:a16="http://schemas.microsoft.com/office/drawing/2014/main" val="10012"/>
                  </a:ext>
                </a:extLst>
              </a:tr>
            </a:tbl>
          </a:graphicData>
        </a:graphic>
      </p:graphicFrame>
      <p:graphicFrame>
        <p:nvGraphicFramePr>
          <p:cNvPr id="6" name="Table 5">
            <a:extLst>
              <a:ext uri="{FF2B5EF4-FFF2-40B4-BE49-F238E27FC236}">
                <a16:creationId xmlns="" xmlns:a16="http://schemas.microsoft.com/office/drawing/2014/main" id="{9D32376E-58E9-ED43-8850-4398B2209713}"/>
              </a:ext>
            </a:extLst>
          </p:cNvPr>
          <p:cNvGraphicFramePr>
            <a:graphicFrameLocks noGrp="1"/>
          </p:cNvGraphicFramePr>
          <p:nvPr>
            <p:extLst>
              <p:ext uri="{D42A27DB-BD31-4B8C-83A1-F6EECF244321}">
                <p14:modId xmlns:p14="http://schemas.microsoft.com/office/powerpoint/2010/main" val="4201342779"/>
              </p:ext>
            </p:extLst>
          </p:nvPr>
        </p:nvGraphicFramePr>
        <p:xfrm>
          <a:off x="4356848" y="1909480"/>
          <a:ext cx="3152685" cy="4948520"/>
        </p:xfrm>
        <a:graphic>
          <a:graphicData uri="http://schemas.openxmlformats.org/drawingml/2006/table">
            <a:tbl>
              <a:tblPr firstRow="1" firstCol="1" bandRow="1">
                <a:tableStyleId>{5C22544A-7EE6-4342-B048-85BDC9FD1C3A}</a:tableStyleId>
              </a:tblPr>
              <a:tblGrid>
                <a:gridCol w="817605">
                  <a:extLst>
                    <a:ext uri="{9D8B030D-6E8A-4147-A177-3AD203B41FA5}">
                      <a16:colId xmlns="" xmlns:a16="http://schemas.microsoft.com/office/drawing/2014/main" val="20000"/>
                    </a:ext>
                  </a:extLst>
                </a:gridCol>
                <a:gridCol w="2335080">
                  <a:extLst>
                    <a:ext uri="{9D8B030D-6E8A-4147-A177-3AD203B41FA5}">
                      <a16:colId xmlns="" xmlns:a16="http://schemas.microsoft.com/office/drawing/2014/main" val="20001"/>
                    </a:ext>
                  </a:extLst>
                </a:gridCol>
              </a:tblGrid>
              <a:tr h="376714">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tc>
                  <a:txBody>
                    <a:bodyPr/>
                    <a:lstStyle/>
                    <a:p>
                      <a:pPr marL="0" marR="0">
                        <a:spcBef>
                          <a:spcPts val="0"/>
                        </a:spcBef>
                        <a:spcAft>
                          <a:spcPts val="0"/>
                        </a:spcAft>
                        <a:tabLst>
                          <a:tab pos="355600" algn="l"/>
                          <a:tab pos="711200" algn="l"/>
                          <a:tab pos="1066800" algn="l"/>
                        </a:tabLst>
                      </a:pPr>
                      <a:r>
                        <a:rPr lang="en-US" sz="900" dirty="0">
                          <a:ln>
                            <a:noFill/>
                          </a:ln>
                          <a:effectLst/>
                        </a:rPr>
                        <a:t> </a:t>
                      </a:r>
                      <a:endParaRPr lang="en-US" sz="500" dirty="0">
                        <a:ln>
                          <a:noFill/>
                        </a:ln>
                        <a:solidFill>
                          <a:srgbClr val="000000"/>
                        </a:solidFill>
                        <a:effectLst/>
                        <a:latin typeface="Helvetica Neue"/>
                        <a:ea typeface="Helvetica Neue"/>
                        <a:cs typeface="Helvetica Neue"/>
                      </a:endParaRPr>
                    </a:p>
                  </a:txBody>
                  <a:tcPr marL="33569" marR="33569" marT="6714" marB="6714"/>
                </a:tc>
                <a:extLst>
                  <a:ext uri="{0D108BD9-81ED-4DB2-BD59-A6C34878D82A}">
                    <a16:rowId xmlns="" xmlns:a16="http://schemas.microsoft.com/office/drawing/2014/main" val="10000"/>
                  </a:ext>
                </a:extLst>
              </a:tr>
              <a:tr h="376714">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tc>
                  <a:txBody>
                    <a:bodyPr/>
                    <a:lstStyle/>
                    <a:p>
                      <a:pPr marL="0" marR="0">
                        <a:spcBef>
                          <a:spcPts val="0"/>
                        </a:spcBef>
                        <a:spcAft>
                          <a:spcPts val="0"/>
                        </a:spcAft>
                        <a:tabLst>
                          <a:tab pos="355600" algn="l"/>
                          <a:tab pos="711200" algn="l"/>
                          <a:tab pos="1066800" algn="l"/>
                        </a:tabLst>
                      </a:pPr>
                      <a:r>
                        <a:rPr lang="en-US" sz="900">
                          <a:ln>
                            <a:noFill/>
                          </a:ln>
                          <a:effectLst/>
                        </a:rPr>
                        <a:t>Ethionamide</a:t>
                      </a:r>
                      <a:endParaRPr lang="en-US" sz="500">
                        <a:ln>
                          <a:noFill/>
                        </a:ln>
                        <a:solidFill>
                          <a:srgbClr val="000000"/>
                        </a:solidFill>
                        <a:effectLst/>
                        <a:latin typeface="Helvetica Neue"/>
                        <a:ea typeface="Helvetica Neue"/>
                        <a:cs typeface="Helvetica Neue"/>
                      </a:endParaRPr>
                    </a:p>
                  </a:txBody>
                  <a:tcPr marL="33569" marR="33569" marT="6714" marB="6714"/>
                </a:tc>
                <a:extLst>
                  <a:ext uri="{0D108BD9-81ED-4DB2-BD59-A6C34878D82A}">
                    <a16:rowId xmlns="" xmlns:a16="http://schemas.microsoft.com/office/drawing/2014/main" val="10001"/>
                  </a:ext>
                </a:extLst>
              </a:tr>
              <a:tr h="206085">
                <a:tc>
                  <a:txBody>
                    <a:bodyPr/>
                    <a:lstStyle/>
                    <a:p>
                      <a:pPr marL="0" marR="0">
                        <a:spcBef>
                          <a:spcPts val="0"/>
                        </a:spcBef>
                        <a:spcAft>
                          <a:spcPts val="0"/>
                        </a:spcAft>
                        <a:tabLst>
                          <a:tab pos="355600" algn="l"/>
                          <a:tab pos="711200" algn="l"/>
                          <a:tab pos="1066800" algn="l"/>
                        </a:tabLst>
                      </a:pPr>
                      <a:r>
                        <a:rPr lang="en-US" sz="900">
                          <a:ln>
                            <a:noFill/>
                          </a:ln>
                          <a:effectLst/>
                        </a:rPr>
                        <a:t>Halogens</a:t>
                      </a:r>
                      <a:endParaRPr lang="en-US" sz="500">
                        <a:ln>
                          <a:noFill/>
                        </a:ln>
                        <a:solidFill>
                          <a:srgbClr val="000000"/>
                        </a:solidFill>
                        <a:effectLst/>
                        <a:latin typeface="Helvetica Neue"/>
                        <a:ea typeface="Helvetica Neue"/>
                        <a:cs typeface="Helvetica Neue"/>
                      </a:endParaRPr>
                    </a:p>
                  </a:txBody>
                  <a:tcPr marL="33569" marR="33569" marT="6714" marB="6714"/>
                </a:tc>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extLst>
                  <a:ext uri="{0D108BD9-81ED-4DB2-BD59-A6C34878D82A}">
                    <a16:rowId xmlns="" xmlns:a16="http://schemas.microsoft.com/office/drawing/2014/main" val="10002"/>
                  </a:ext>
                </a:extLst>
              </a:tr>
              <a:tr h="206085">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tc>
                  <a:txBody>
                    <a:bodyPr/>
                    <a:lstStyle/>
                    <a:p>
                      <a:pPr marL="0" marR="0">
                        <a:spcBef>
                          <a:spcPts val="0"/>
                        </a:spcBef>
                        <a:spcAft>
                          <a:spcPts val="0"/>
                        </a:spcAft>
                        <a:tabLst>
                          <a:tab pos="355600" algn="l"/>
                          <a:tab pos="711200" algn="l"/>
                          <a:tab pos="1066800" algn="l"/>
                        </a:tabLst>
                      </a:pPr>
                      <a:r>
                        <a:rPr lang="en-US" sz="900">
                          <a:ln>
                            <a:noFill/>
                          </a:ln>
                          <a:effectLst/>
                        </a:rPr>
                        <a:t>Iodine</a:t>
                      </a:r>
                      <a:endParaRPr lang="en-US" sz="500">
                        <a:ln>
                          <a:noFill/>
                        </a:ln>
                        <a:solidFill>
                          <a:srgbClr val="000000"/>
                        </a:solidFill>
                        <a:effectLst/>
                        <a:latin typeface="Helvetica Neue"/>
                        <a:ea typeface="Helvetica Neue"/>
                        <a:cs typeface="Helvetica Neue"/>
                      </a:endParaRPr>
                    </a:p>
                  </a:txBody>
                  <a:tcPr marL="33569" marR="33569" marT="6714" marB="6714"/>
                </a:tc>
                <a:extLst>
                  <a:ext uri="{0D108BD9-81ED-4DB2-BD59-A6C34878D82A}">
                    <a16:rowId xmlns="" xmlns:a16="http://schemas.microsoft.com/office/drawing/2014/main" val="10003"/>
                  </a:ext>
                </a:extLst>
              </a:tr>
              <a:tr h="206085">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tc>
                  <a:txBody>
                    <a:bodyPr/>
                    <a:lstStyle/>
                    <a:p>
                      <a:pPr marL="0" marR="0">
                        <a:spcBef>
                          <a:spcPts val="0"/>
                        </a:spcBef>
                        <a:spcAft>
                          <a:spcPts val="0"/>
                        </a:spcAft>
                        <a:tabLst>
                          <a:tab pos="355600" algn="l"/>
                          <a:tab pos="711200" algn="l"/>
                          <a:tab pos="1066800" algn="l"/>
                        </a:tabLst>
                      </a:pPr>
                      <a:r>
                        <a:rPr lang="en-US" sz="900">
                          <a:ln>
                            <a:noFill/>
                          </a:ln>
                          <a:effectLst/>
                        </a:rPr>
                        <a:t>Bromine</a:t>
                      </a:r>
                      <a:endParaRPr lang="en-US" sz="500">
                        <a:ln>
                          <a:noFill/>
                        </a:ln>
                        <a:solidFill>
                          <a:srgbClr val="000000"/>
                        </a:solidFill>
                        <a:effectLst/>
                        <a:latin typeface="Helvetica Neue"/>
                        <a:ea typeface="Helvetica Neue"/>
                        <a:cs typeface="Helvetica Neue"/>
                      </a:endParaRPr>
                    </a:p>
                  </a:txBody>
                  <a:tcPr marL="33569" marR="33569" marT="6714" marB="6714"/>
                </a:tc>
                <a:extLst>
                  <a:ext uri="{0D108BD9-81ED-4DB2-BD59-A6C34878D82A}">
                    <a16:rowId xmlns="" xmlns:a16="http://schemas.microsoft.com/office/drawing/2014/main" val="10004"/>
                  </a:ext>
                </a:extLst>
              </a:tr>
              <a:tr h="206085">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tc>
                  <a:txBody>
                    <a:bodyPr/>
                    <a:lstStyle/>
                    <a:p>
                      <a:pPr marL="0" marR="0">
                        <a:spcBef>
                          <a:spcPts val="0"/>
                        </a:spcBef>
                        <a:spcAft>
                          <a:spcPts val="0"/>
                        </a:spcAft>
                        <a:tabLst>
                          <a:tab pos="355600" algn="l"/>
                          <a:tab pos="711200" algn="l"/>
                          <a:tab pos="1066800" algn="l"/>
                        </a:tabLst>
                      </a:pPr>
                      <a:r>
                        <a:rPr lang="en-US" sz="900">
                          <a:ln>
                            <a:noFill/>
                          </a:ln>
                          <a:effectLst/>
                        </a:rPr>
                        <a:t>Chlorine</a:t>
                      </a:r>
                      <a:endParaRPr lang="en-US" sz="500">
                        <a:ln>
                          <a:noFill/>
                        </a:ln>
                        <a:solidFill>
                          <a:srgbClr val="000000"/>
                        </a:solidFill>
                        <a:effectLst/>
                        <a:latin typeface="Helvetica Neue"/>
                        <a:ea typeface="Helvetica Neue"/>
                        <a:cs typeface="Helvetica Neue"/>
                      </a:endParaRPr>
                    </a:p>
                  </a:txBody>
                  <a:tcPr marL="33569" marR="33569" marT="6714" marB="6714"/>
                </a:tc>
                <a:extLst>
                  <a:ext uri="{0D108BD9-81ED-4DB2-BD59-A6C34878D82A}">
                    <a16:rowId xmlns="" xmlns:a16="http://schemas.microsoft.com/office/drawing/2014/main" val="10005"/>
                  </a:ext>
                </a:extLst>
              </a:tr>
              <a:tr h="393793">
                <a:tc>
                  <a:txBody>
                    <a:bodyPr/>
                    <a:lstStyle/>
                    <a:p>
                      <a:pPr marL="0" marR="0">
                        <a:spcBef>
                          <a:spcPts val="0"/>
                        </a:spcBef>
                        <a:spcAft>
                          <a:spcPts val="0"/>
                        </a:spcAft>
                        <a:tabLst>
                          <a:tab pos="355600" algn="l"/>
                          <a:tab pos="711200" algn="l"/>
                          <a:tab pos="1066800" algn="l"/>
                        </a:tabLst>
                      </a:pPr>
                      <a:r>
                        <a:rPr lang="en-US" sz="900">
                          <a:ln>
                            <a:noFill/>
                          </a:ln>
                          <a:effectLst/>
                        </a:rPr>
                        <a:t>Targeted therapies</a:t>
                      </a:r>
                      <a:endParaRPr lang="en-US" sz="500">
                        <a:ln>
                          <a:noFill/>
                        </a:ln>
                        <a:solidFill>
                          <a:srgbClr val="000000"/>
                        </a:solidFill>
                        <a:effectLst/>
                        <a:latin typeface="Helvetica Neue"/>
                        <a:ea typeface="Helvetica Neue"/>
                        <a:cs typeface="Helvetica Neue"/>
                      </a:endParaRPr>
                    </a:p>
                  </a:txBody>
                  <a:tcPr marL="33569" marR="33569" marT="6714" marB="6714"/>
                </a:tc>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extLst>
                  <a:ext uri="{0D108BD9-81ED-4DB2-BD59-A6C34878D82A}">
                    <a16:rowId xmlns="" xmlns:a16="http://schemas.microsoft.com/office/drawing/2014/main" val="10006"/>
                  </a:ext>
                </a:extLst>
              </a:tr>
              <a:tr h="928003">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tc>
                  <a:txBody>
                    <a:bodyPr/>
                    <a:lstStyle/>
                    <a:p>
                      <a:pPr marL="0" marR="0">
                        <a:spcBef>
                          <a:spcPts val="0"/>
                        </a:spcBef>
                        <a:spcAft>
                          <a:spcPts val="0"/>
                        </a:spcAft>
                        <a:tabLst>
                          <a:tab pos="355600" algn="l"/>
                          <a:tab pos="711200" algn="l"/>
                          <a:tab pos="1066800" algn="l"/>
                        </a:tabLst>
                      </a:pPr>
                      <a:r>
                        <a:rPr lang="en-US" sz="900">
                          <a:ln>
                            <a:noFill/>
                          </a:ln>
                          <a:effectLst/>
                        </a:rPr>
                        <a:t>Epidermal growth factor receptor inhibitors</a:t>
                      </a:r>
                      <a:endParaRPr lang="en-US" sz="500">
                        <a:ln>
                          <a:noFill/>
                        </a:ln>
                        <a:solidFill>
                          <a:srgbClr val="000000"/>
                        </a:solidFill>
                        <a:effectLst/>
                        <a:latin typeface="Helvetica Neue"/>
                        <a:ea typeface="Helvetica Neue"/>
                        <a:cs typeface="Helvetica Neue"/>
                      </a:endParaRPr>
                    </a:p>
                  </a:txBody>
                  <a:tcPr marL="33569" marR="33569" marT="6714" marB="6714"/>
                </a:tc>
                <a:extLst>
                  <a:ext uri="{0D108BD9-81ED-4DB2-BD59-A6C34878D82A}">
                    <a16:rowId xmlns="" xmlns:a16="http://schemas.microsoft.com/office/drawing/2014/main" val="10007"/>
                  </a:ext>
                </a:extLst>
              </a:tr>
              <a:tr h="744239">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tc>
                  <a:txBody>
                    <a:bodyPr/>
                    <a:lstStyle/>
                    <a:p>
                      <a:pPr marL="0" marR="0">
                        <a:spcBef>
                          <a:spcPts val="0"/>
                        </a:spcBef>
                        <a:spcAft>
                          <a:spcPts val="0"/>
                        </a:spcAft>
                        <a:tabLst>
                          <a:tab pos="355600" algn="l"/>
                          <a:tab pos="711200" algn="l"/>
                          <a:tab pos="1066800" algn="l"/>
                        </a:tabLst>
                      </a:pPr>
                      <a:r>
                        <a:rPr lang="en-US" sz="900">
                          <a:ln>
                            <a:noFill/>
                          </a:ln>
                          <a:effectLst/>
                        </a:rPr>
                        <a:t>Multitargeted tyrosine kinase inhibitors</a:t>
                      </a:r>
                      <a:endParaRPr lang="en-US" sz="500">
                        <a:ln>
                          <a:noFill/>
                        </a:ln>
                        <a:solidFill>
                          <a:srgbClr val="000000"/>
                        </a:solidFill>
                        <a:effectLst/>
                        <a:latin typeface="Helvetica Neue"/>
                        <a:ea typeface="Helvetica Neue"/>
                        <a:cs typeface="Helvetica Neue"/>
                      </a:endParaRPr>
                    </a:p>
                  </a:txBody>
                  <a:tcPr marL="33569" marR="33569" marT="6714" marB="6714"/>
                </a:tc>
                <a:extLst>
                  <a:ext uri="{0D108BD9-81ED-4DB2-BD59-A6C34878D82A}">
                    <a16:rowId xmlns="" xmlns:a16="http://schemas.microsoft.com/office/drawing/2014/main" val="10008"/>
                  </a:ext>
                </a:extLst>
              </a:tr>
              <a:tr h="928003">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tc>
                  <a:txBody>
                    <a:bodyPr/>
                    <a:lstStyle/>
                    <a:p>
                      <a:pPr marL="0" marR="0">
                        <a:spcBef>
                          <a:spcPts val="0"/>
                        </a:spcBef>
                        <a:spcAft>
                          <a:spcPts val="0"/>
                        </a:spcAft>
                        <a:tabLst>
                          <a:tab pos="355600" algn="l"/>
                          <a:tab pos="711200" algn="l"/>
                          <a:tab pos="1066800" algn="l"/>
                        </a:tabLst>
                      </a:pPr>
                      <a:r>
                        <a:rPr lang="en-US" sz="900">
                          <a:ln>
                            <a:noFill/>
                          </a:ln>
                          <a:effectLst/>
                        </a:rPr>
                        <a:t>Vascular endothelial growth factor inhibitor</a:t>
                      </a:r>
                      <a:endParaRPr lang="en-US" sz="500">
                        <a:ln>
                          <a:noFill/>
                        </a:ln>
                        <a:solidFill>
                          <a:srgbClr val="000000"/>
                        </a:solidFill>
                        <a:effectLst/>
                        <a:latin typeface="Helvetica Neue"/>
                        <a:ea typeface="Helvetica Neue"/>
                        <a:cs typeface="Helvetica Neue"/>
                      </a:endParaRPr>
                    </a:p>
                  </a:txBody>
                  <a:tcPr marL="33569" marR="33569" marT="6714" marB="6714"/>
                </a:tc>
                <a:extLst>
                  <a:ext uri="{0D108BD9-81ED-4DB2-BD59-A6C34878D82A}">
                    <a16:rowId xmlns="" xmlns:a16="http://schemas.microsoft.com/office/drawing/2014/main" val="10009"/>
                  </a:ext>
                </a:extLst>
              </a:tr>
              <a:tr h="376714">
                <a:tc>
                  <a:txBody>
                    <a:bodyPr/>
                    <a:lstStyle/>
                    <a:p>
                      <a:pPr marL="0" marR="0">
                        <a:spcBef>
                          <a:spcPts val="0"/>
                        </a:spcBef>
                        <a:spcAft>
                          <a:spcPts val="0"/>
                        </a:spcAft>
                      </a:pPr>
                      <a:r>
                        <a:rPr lang="en-US" sz="600">
                          <a:effectLst/>
                        </a:rPr>
                        <a:t> </a:t>
                      </a:r>
                      <a:endParaRPr lang="en-US" sz="600">
                        <a:effectLst/>
                        <a:latin typeface="Times New Roman" panose="02020603050405020304" pitchFamily="18" charset="0"/>
                        <a:ea typeface="Arial Unicode MS" panose="020B0604020202020204" pitchFamily="34" charset="-128"/>
                      </a:endParaRPr>
                    </a:p>
                  </a:txBody>
                  <a:tcPr marL="33569" marR="33569" marT="6714" marB="6714"/>
                </a:tc>
                <a:tc>
                  <a:txBody>
                    <a:bodyPr/>
                    <a:lstStyle/>
                    <a:p>
                      <a:pPr marL="0" marR="0">
                        <a:spcBef>
                          <a:spcPts val="0"/>
                        </a:spcBef>
                        <a:spcAft>
                          <a:spcPts val="0"/>
                        </a:spcAft>
                        <a:tabLst>
                          <a:tab pos="355600" algn="l"/>
                          <a:tab pos="711200" algn="l"/>
                          <a:tab pos="1066800" algn="l"/>
                        </a:tabLst>
                      </a:pPr>
                      <a:r>
                        <a:rPr lang="en-US" sz="900" dirty="0">
                          <a:ln>
                            <a:noFill/>
                          </a:ln>
                          <a:effectLst/>
                        </a:rPr>
                        <a:t>Proteasome inhibitor</a:t>
                      </a:r>
                      <a:endParaRPr lang="en-US" sz="500" dirty="0">
                        <a:ln>
                          <a:noFill/>
                        </a:ln>
                        <a:solidFill>
                          <a:srgbClr val="000000"/>
                        </a:solidFill>
                        <a:effectLst/>
                        <a:latin typeface="Helvetica Neue"/>
                        <a:ea typeface="Helvetica Neue"/>
                        <a:cs typeface="Helvetica Neue"/>
                      </a:endParaRPr>
                    </a:p>
                  </a:txBody>
                  <a:tcPr marL="33569" marR="33569" marT="6714" marB="6714"/>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347075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12191999" cy="6858000"/>
          </a:xfrm>
          <a:prstGeom prst="rect">
            <a:avLst/>
          </a:prstGeom>
          <a:ln w="12700" cap="flat">
            <a:noFill/>
            <a:miter lim="400000"/>
          </a:ln>
          <a:effectLst/>
        </p:spPr>
      </p:pic>
    </p:spTree>
    <p:extLst>
      <p:ext uri="{BB962C8B-B14F-4D97-AF65-F5344CB8AC3E}">
        <p14:creationId xmlns:p14="http://schemas.microsoft.com/office/powerpoint/2010/main" val="15751907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6508377" cy="6858000"/>
          </a:xfrm>
          <a:prstGeom prst="rect">
            <a:avLst/>
          </a:prstGeom>
          <a:ln w="12700" cap="flat">
            <a:noFill/>
            <a:miter lim="400000"/>
          </a:ln>
          <a:effectLst/>
        </p:spPr>
      </p:pic>
      <p:pic>
        <p:nvPicPr>
          <p:cNvPr id="6148" name="Picture 4" descr="An external file that holds a picture, illustration, etc.&#10;Object name is abd-88-06-1039-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377" y="0"/>
            <a:ext cx="5715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8114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591A46-3321-3646-909D-DA639A6221E8}"/>
              </a:ext>
            </a:extLst>
          </p:cNvPr>
          <p:cNvSpPr>
            <a:spLocks noGrp="1"/>
          </p:cNvSpPr>
          <p:nvPr>
            <p:ph type="title"/>
          </p:nvPr>
        </p:nvSpPr>
        <p:spPr/>
        <p:txBody>
          <a:bodyPr/>
          <a:lstStyle/>
          <a:p>
            <a:r>
              <a:rPr lang="en-US" dirty="0"/>
              <a:t>G-Others rare acne subtypes:</a:t>
            </a:r>
          </a:p>
        </p:txBody>
      </p:sp>
      <p:sp>
        <p:nvSpPr>
          <p:cNvPr id="3" name="Content Placeholder 2">
            <a:extLst>
              <a:ext uri="{FF2B5EF4-FFF2-40B4-BE49-F238E27FC236}">
                <a16:creationId xmlns="" xmlns:a16="http://schemas.microsoft.com/office/drawing/2014/main" id="{5245F106-9CBE-D147-8343-69735EB1EAAC}"/>
              </a:ext>
            </a:extLst>
          </p:cNvPr>
          <p:cNvSpPr>
            <a:spLocks noGrp="1"/>
          </p:cNvSpPr>
          <p:nvPr>
            <p:ph idx="1"/>
          </p:nvPr>
        </p:nvSpPr>
        <p:spPr/>
        <p:txBody>
          <a:bodyPr/>
          <a:lstStyle/>
          <a:p>
            <a:r>
              <a:rPr lang="en-US" dirty="0"/>
              <a:t>Acne Fulminans </a:t>
            </a:r>
          </a:p>
          <a:p>
            <a:r>
              <a:rPr lang="en-US" dirty="0"/>
              <a:t>Chloracne</a:t>
            </a:r>
          </a:p>
          <a:p>
            <a:r>
              <a:rPr lang="en-US" dirty="0"/>
              <a:t>SAPHO(Synovitis, acne, pustulosis, hyperostosis and osteitis)</a:t>
            </a:r>
          </a:p>
          <a:p>
            <a:r>
              <a:rPr lang="en-US" dirty="0"/>
              <a:t>Acne </a:t>
            </a:r>
            <a:r>
              <a:rPr lang="en-US" dirty="0" err="1"/>
              <a:t>excoriée</a:t>
            </a:r>
            <a:endParaRPr lang="en-US" dirty="0"/>
          </a:p>
          <a:p>
            <a:r>
              <a:rPr lang="en-US" dirty="0"/>
              <a:t>Acne </a:t>
            </a:r>
            <a:r>
              <a:rPr lang="en-US" dirty="0" err="1"/>
              <a:t>Aestivalis</a:t>
            </a:r>
            <a:endParaRPr lang="en-US" dirty="0"/>
          </a:p>
          <a:p>
            <a:endParaRPr lang="en-US" dirty="0"/>
          </a:p>
        </p:txBody>
      </p:sp>
    </p:spTree>
    <p:extLst>
      <p:ext uri="{BB962C8B-B14F-4D97-AF65-F5344CB8AC3E}">
        <p14:creationId xmlns:p14="http://schemas.microsoft.com/office/powerpoint/2010/main" val="30027101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1B34F3-4AEE-444D-9129-F158EA1F499A}"/>
              </a:ext>
            </a:extLst>
          </p:cNvPr>
          <p:cNvSpPr>
            <a:spLocks noGrp="1"/>
          </p:cNvSpPr>
          <p:nvPr>
            <p:ph type="title"/>
          </p:nvPr>
        </p:nvSpPr>
        <p:spPr/>
        <p:txBody>
          <a:bodyPr/>
          <a:lstStyle/>
          <a:p>
            <a:r>
              <a:rPr lang="en-US" dirty="0"/>
              <a:t>Acne complications:</a:t>
            </a:r>
          </a:p>
        </p:txBody>
      </p:sp>
      <p:sp>
        <p:nvSpPr>
          <p:cNvPr id="3" name="Content Placeholder 2">
            <a:extLst>
              <a:ext uri="{FF2B5EF4-FFF2-40B4-BE49-F238E27FC236}">
                <a16:creationId xmlns="" xmlns:a16="http://schemas.microsoft.com/office/drawing/2014/main" id="{9DEADB01-A23A-CE46-B5D6-BA4A3DDE26D1}"/>
              </a:ext>
            </a:extLst>
          </p:cNvPr>
          <p:cNvSpPr>
            <a:spLocks noGrp="1"/>
          </p:cNvSpPr>
          <p:nvPr>
            <p:ph idx="1"/>
          </p:nvPr>
        </p:nvSpPr>
        <p:spPr/>
        <p:txBody>
          <a:bodyPr>
            <a:normAutofit lnSpcReduction="10000"/>
          </a:bodyPr>
          <a:lstStyle/>
          <a:p>
            <a:pPr marL="457200" indent="-457200">
              <a:buFont typeface="+mj-lt"/>
              <a:buAutoNum type="alphaUcPeriod"/>
            </a:pPr>
            <a:r>
              <a:rPr lang="en-US" dirty="0"/>
              <a:t>Quality of life</a:t>
            </a:r>
            <a:r>
              <a:rPr lang="en-US" dirty="0" smtClean="0"/>
              <a:t>: significant </a:t>
            </a:r>
            <a:r>
              <a:rPr lang="en-US" dirty="0"/>
              <a:t>association between severity of acne and QOL</a:t>
            </a:r>
          </a:p>
          <a:p>
            <a:pPr marL="457200" indent="-457200">
              <a:buFont typeface="+mj-lt"/>
              <a:buAutoNum type="alphaUcPeriod"/>
            </a:pPr>
            <a:endParaRPr lang="en-US" dirty="0"/>
          </a:p>
          <a:p>
            <a:pPr marL="457200" indent="-457200">
              <a:buFont typeface="+mj-lt"/>
              <a:buAutoNum type="alphaUcPeriod"/>
            </a:pPr>
            <a:r>
              <a:rPr lang="en-US" dirty="0"/>
              <a:t>Hyperpigmentation: skin-colored patients</a:t>
            </a:r>
          </a:p>
          <a:p>
            <a:pPr marL="457200" indent="-457200">
              <a:buFont typeface="+mj-lt"/>
              <a:buAutoNum type="alphaUcPeriod"/>
            </a:pPr>
            <a:endParaRPr lang="en-US" dirty="0"/>
          </a:p>
          <a:p>
            <a:pPr marL="457200" indent="-457200">
              <a:buFont typeface="+mj-lt"/>
              <a:buAutoNum type="alphaUcPeriod"/>
            </a:pPr>
            <a:r>
              <a:rPr lang="en-US" dirty="0"/>
              <a:t>Scars: types of acne scars</a:t>
            </a:r>
          </a:p>
          <a:p>
            <a:pPr marL="0" indent="0">
              <a:buNone/>
            </a:pPr>
            <a:r>
              <a:rPr lang="en-US" dirty="0"/>
              <a:t>1-Atrophic acne </a:t>
            </a:r>
            <a:r>
              <a:rPr lang="en-US" dirty="0" smtClean="0"/>
              <a:t>scars</a:t>
            </a:r>
            <a:endParaRPr lang="en-US" dirty="0"/>
          </a:p>
          <a:p>
            <a:pPr marL="0" indent="0">
              <a:buNone/>
            </a:pPr>
            <a:r>
              <a:rPr lang="en-US" dirty="0"/>
              <a:t>2-Hypertrophic or keloid scars</a:t>
            </a:r>
          </a:p>
          <a:p>
            <a:endParaRPr lang="en-US" dirty="0"/>
          </a:p>
        </p:txBody>
      </p:sp>
    </p:spTree>
    <p:extLst>
      <p:ext uri="{BB962C8B-B14F-4D97-AF65-F5344CB8AC3E}">
        <p14:creationId xmlns:p14="http://schemas.microsoft.com/office/powerpoint/2010/main" val="19835774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3D769C-7554-B44E-8ED7-6D2442B8A7ED}"/>
              </a:ext>
            </a:extLst>
          </p:cNvPr>
          <p:cNvSpPr>
            <a:spLocks noGrp="1"/>
          </p:cNvSpPr>
          <p:nvPr>
            <p:ph type="title"/>
          </p:nvPr>
        </p:nvSpPr>
        <p:spPr>
          <a:xfrm>
            <a:off x="685800" y="4732865"/>
            <a:ext cx="10131427" cy="1600202"/>
          </a:xfrm>
        </p:spPr>
        <p:txBody>
          <a:bodyPr>
            <a:normAutofit fontScale="90000"/>
          </a:bodyPr>
          <a:lstStyle/>
          <a:p>
            <a:r>
              <a:rPr lang="en-US" dirty="0">
                <a:solidFill>
                  <a:schemeClr val="tx1"/>
                </a:solidFill>
              </a:rPr>
              <a:t>The 4 types of atrophic acne scars:  </a:t>
            </a:r>
            <a:br>
              <a:rPr lang="en-US" dirty="0">
                <a:solidFill>
                  <a:schemeClr val="tx1"/>
                </a:solidFill>
              </a:rPr>
            </a:br>
            <a:r>
              <a:rPr lang="en-US" dirty="0">
                <a:solidFill>
                  <a:schemeClr val="tx1"/>
                </a:solidFill>
              </a:rPr>
              <a:t>1-icepick  scar</a:t>
            </a:r>
            <a:br>
              <a:rPr lang="en-US" dirty="0">
                <a:solidFill>
                  <a:schemeClr val="tx1"/>
                </a:solidFill>
              </a:rPr>
            </a:br>
            <a:r>
              <a:rPr lang="en-US" dirty="0">
                <a:solidFill>
                  <a:schemeClr val="tx1"/>
                </a:solidFill>
              </a:rPr>
              <a:t>2-box scar </a:t>
            </a:r>
            <a:br>
              <a:rPr lang="en-US" dirty="0">
                <a:solidFill>
                  <a:schemeClr val="tx1"/>
                </a:solidFill>
              </a:rPr>
            </a:br>
            <a:r>
              <a:rPr lang="en-US" dirty="0">
                <a:solidFill>
                  <a:schemeClr val="tx1"/>
                </a:solidFill>
              </a:rPr>
              <a:t>3-rolling  scar</a:t>
            </a:r>
            <a:br>
              <a:rPr lang="en-US" dirty="0">
                <a:solidFill>
                  <a:schemeClr val="tx1"/>
                </a:solidFill>
              </a:rPr>
            </a:br>
            <a:r>
              <a:rPr lang="en-US" dirty="0">
                <a:solidFill>
                  <a:schemeClr val="tx1"/>
                </a:solidFill>
              </a:rPr>
              <a:t>4-popular scar ( cobblestone-like papules)</a:t>
            </a:r>
          </a:p>
        </p:txBody>
      </p:sp>
      <p:pic>
        <p:nvPicPr>
          <p:cNvPr id="5" name="officeArt object">
            <a:extLst>
              <a:ext uri="{FF2B5EF4-FFF2-40B4-BE49-F238E27FC236}">
                <a16:creationId xmlns="" xmlns:a16="http://schemas.microsoft.com/office/drawing/2014/main" id="{4691CCB6-24CF-2F40-8D3D-20399732D372}"/>
              </a:ext>
            </a:extLst>
          </p:cNvPr>
          <p:cNvPicPr>
            <a:picLocks noGrp="1"/>
          </p:cNvPicPr>
          <p:nvPr>
            <p:ph type="pic" idx="1"/>
          </p:nvPr>
        </p:nvPicPr>
        <p:blipFill>
          <a:blip r:embed="rId2">
            <a:extLst/>
          </a:blip>
          <a:srcRect t="2608" b="2608"/>
          <a:stretch>
            <a:fillRect/>
          </a:stretch>
        </p:blipFill>
        <p:spPr>
          <a:xfrm>
            <a:off x="106878" y="326059"/>
            <a:ext cx="9060394" cy="3913094"/>
          </a:xfrm>
          <a:prstGeom prst="rect">
            <a:avLst/>
          </a:prstGeom>
          <a:ln w="12700" cap="flat">
            <a:noFill/>
            <a:miter lim="400000"/>
          </a:ln>
          <a:effectLst/>
        </p:spPr>
      </p:pic>
      <p:pic>
        <p:nvPicPr>
          <p:cNvPr id="6" name="Picture 2" descr="Figure 2">
            <a:extLst>
              <a:ext uri="{FF2B5EF4-FFF2-40B4-BE49-F238E27FC236}">
                <a16:creationId xmlns="" xmlns:a16="http://schemas.microsoft.com/office/drawing/2014/main" id="{B1412EEE-2554-9B4A-89BD-396DA55BE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7272" y="326059"/>
            <a:ext cx="3299909" cy="391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637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568901-9C6D-CE41-888D-53D4AA5E3C97}"/>
              </a:ext>
            </a:extLst>
          </p:cNvPr>
          <p:cNvSpPr>
            <a:spLocks noGrp="1"/>
          </p:cNvSpPr>
          <p:nvPr>
            <p:ph type="title"/>
          </p:nvPr>
        </p:nvSpPr>
        <p:spPr/>
        <p:txBody>
          <a:bodyPr/>
          <a:lstStyle/>
          <a:p>
            <a:r>
              <a:rPr lang="en-US" dirty="0" err="1"/>
              <a:t>Etiopathogenesis</a:t>
            </a:r>
            <a:endParaRPr lang="en-US" dirty="0"/>
          </a:p>
        </p:txBody>
      </p:sp>
      <p:sp>
        <p:nvSpPr>
          <p:cNvPr id="3" name="Content Placeholder 2">
            <a:extLst>
              <a:ext uri="{FF2B5EF4-FFF2-40B4-BE49-F238E27FC236}">
                <a16:creationId xmlns="" xmlns:a16="http://schemas.microsoft.com/office/drawing/2014/main" id="{184AB824-6B19-D148-879D-07B56143D397}"/>
              </a:ext>
            </a:extLst>
          </p:cNvPr>
          <p:cNvSpPr>
            <a:spLocks noGrp="1"/>
          </p:cNvSpPr>
          <p:nvPr>
            <p:ph idx="1"/>
          </p:nvPr>
        </p:nvSpPr>
        <p:spPr/>
        <p:txBody>
          <a:bodyPr/>
          <a:lstStyle/>
          <a:p>
            <a:pPr marL="0" indent="0">
              <a:buNone/>
            </a:pPr>
            <a:r>
              <a:rPr lang="en-US" dirty="0"/>
              <a:t>Four key pathogenic processes lead to the formation of acne lesions:</a:t>
            </a:r>
          </a:p>
          <a:p>
            <a:pPr marL="457200" indent="-457200">
              <a:buFont typeface="+mj-lt"/>
              <a:buAutoNum type="arabicPeriod"/>
            </a:pPr>
            <a:r>
              <a:rPr lang="en-US" dirty="0" smtClean="0"/>
              <a:t>Increased </a:t>
            </a:r>
            <a:r>
              <a:rPr lang="en-US" dirty="0"/>
              <a:t>and altered sebum production under androgen </a:t>
            </a:r>
            <a:r>
              <a:rPr lang="en-US" dirty="0" smtClean="0"/>
              <a:t>control</a:t>
            </a:r>
          </a:p>
          <a:p>
            <a:pPr marL="457200" indent="-457200">
              <a:buFont typeface="+mj-lt"/>
              <a:buAutoNum type="arabicPeriod"/>
            </a:pPr>
            <a:r>
              <a:rPr lang="en-US" dirty="0" smtClean="0"/>
              <a:t>Alteration </a:t>
            </a:r>
            <a:r>
              <a:rPr lang="en-US" dirty="0"/>
              <a:t>of follicular keratinization that leads to </a:t>
            </a:r>
            <a:r>
              <a:rPr lang="en-US" dirty="0" err="1"/>
              <a:t>comedones</a:t>
            </a:r>
            <a:r>
              <a:rPr lang="en-US" dirty="0"/>
              <a:t>. </a:t>
            </a:r>
          </a:p>
          <a:p>
            <a:pPr marL="457200" indent="-457200">
              <a:buFont typeface="+mj-lt"/>
              <a:buAutoNum type="arabicPeriod"/>
            </a:pPr>
            <a:r>
              <a:rPr lang="en-US" dirty="0"/>
              <a:t>Follicular colonization by Propionibacterium acnes</a:t>
            </a:r>
          </a:p>
          <a:p>
            <a:pPr marL="457200" indent="-457200">
              <a:buFont typeface="+mj-lt"/>
              <a:buAutoNum type="arabicPeriod"/>
            </a:pPr>
            <a:r>
              <a:rPr lang="en-US" dirty="0"/>
              <a:t>Inflammatory mechanisms </a:t>
            </a:r>
          </a:p>
          <a:p>
            <a:endParaRPr lang="en-US" dirty="0"/>
          </a:p>
          <a:p>
            <a:endParaRPr lang="en-US" dirty="0"/>
          </a:p>
        </p:txBody>
      </p:sp>
    </p:spTree>
    <p:extLst>
      <p:ext uri="{BB962C8B-B14F-4D97-AF65-F5344CB8AC3E}">
        <p14:creationId xmlns:p14="http://schemas.microsoft.com/office/powerpoint/2010/main" val="33497539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6B3036-3DB3-5545-8CB5-2013309AF5D5}"/>
              </a:ext>
            </a:extLst>
          </p:cNvPr>
          <p:cNvSpPr>
            <a:spLocks noGrp="1"/>
          </p:cNvSpPr>
          <p:nvPr>
            <p:ph type="title"/>
          </p:nvPr>
        </p:nvSpPr>
        <p:spPr/>
        <p:txBody>
          <a:bodyPr/>
          <a:lstStyle/>
          <a:p>
            <a:r>
              <a:rPr lang="en-US" dirty="0"/>
              <a:t>Acne managements</a:t>
            </a:r>
          </a:p>
        </p:txBody>
      </p:sp>
      <p:sp>
        <p:nvSpPr>
          <p:cNvPr id="3" name="Content Placeholder 2">
            <a:extLst>
              <a:ext uri="{FF2B5EF4-FFF2-40B4-BE49-F238E27FC236}">
                <a16:creationId xmlns="" xmlns:a16="http://schemas.microsoft.com/office/drawing/2014/main" id="{975C7F98-A21C-A24F-8812-5298A3489895}"/>
              </a:ext>
            </a:extLst>
          </p:cNvPr>
          <p:cNvSpPr>
            <a:spLocks noGrp="1"/>
          </p:cNvSpPr>
          <p:nvPr>
            <p:ph idx="1"/>
          </p:nvPr>
        </p:nvSpPr>
        <p:spPr/>
        <p:txBody>
          <a:bodyPr/>
          <a:lstStyle/>
          <a:p>
            <a:pPr marL="0" indent="0">
              <a:buNone/>
            </a:pPr>
            <a:r>
              <a:rPr lang="en-US" dirty="0"/>
              <a:t>A- Education about: course, diet, smoking,,,,,,, </a:t>
            </a:r>
          </a:p>
          <a:p>
            <a:pPr marL="0" indent="0">
              <a:buNone/>
            </a:pPr>
            <a:r>
              <a:rPr lang="en-US" dirty="0"/>
              <a:t>B- Cleansing:</a:t>
            </a:r>
          </a:p>
          <a:p>
            <a:r>
              <a:rPr lang="en-US" dirty="0"/>
              <a:t>Washing Frequency:</a:t>
            </a:r>
          </a:p>
          <a:p>
            <a:r>
              <a:rPr lang="en-US" dirty="0"/>
              <a:t>Soaps bars (Benzoyl Peroxide, Salicylic Acids, Alpha Hydroxy Acids)</a:t>
            </a:r>
          </a:p>
          <a:p>
            <a:r>
              <a:rPr lang="en-US" dirty="0"/>
              <a:t>Gentle Liquid Cleansers</a:t>
            </a:r>
          </a:p>
          <a:p>
            <a:endParaRPr lang="en-US" dirty="0"/>
          </a:p>
        </p:txBody>
      </p:sp>
    </p:spTree>
    <p:extLst>
      <p:ext uri="{BB962C8B-B14F-4D97-AF65-F5344CB8AC3E}">
        <p14:creationId xmlns:p14="http://schemas.microsoft.com/office/powerpoint/2010/main" val="6595226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2229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CA19969-AC46-1B40-AA9D-5813A7A4B4F6}"/>
              </a:ext>
            </a:extLst>
          </p:cNvPr>
          <p:cNvSpPr>
            <a:spLocks noGrp="1"/>
          </p:cNvSpPr>
          <p:nvPr>
            <p:ph idx="1"/>
          </p:nvPr>
        </p:nvSpPr>
        <p:spPr/>
        <p:txBody>
          <a:bodyPr>
            <a:normAutofit fontScale="85000" lnSpcReduction="20000"/>
          </a:bodyPr>
          <a:lstStyle/>
          <a:p>
            <a:pPr marL="0" indent="0">
              <a:buNone/>
            </a:pPr>
            <a:r>
              <a:rPr lang="en-US" b="1" dirty="0" smtClean="0"/>
              <a:t>C-</a:t>
            </a:r>
            <a:r>
              <a:rPr lang="en-US" b="1" dirty="0" err="1" smtClean="0"/>
              <a:t>Topicals</a:t>
            </a:r>
            <a:r>
              <a:rPr lang="en-US" b="1" dirty="0"/>
              <a:t>:</a:t>
            </a:r>
          </a:p>
          <a:p>
            <a:r>
              <a:rPr lang="en-US" dirty="0" smtClean="0"/>
              <a:t>Retinoid (</a:t>
            </a:r>
            <a:r>
              <a:rPr lang="en-US" dirty="0" err="1"/>
              <a:t>trifarotene</a:t>
            </a:r>
            <a:r>
              <a:rPr lang="en-US" dirty="0"/>
              <a:t>, </a:t>
            </a:r>
            <a:r>
              <a:rPr lang="en-US" dirty="0" err="1"/>
              <a:t>Adapalene,tretinoin,tazarotene</a:t>
            </a:r>
            <a:r>
              <a:rPr lang="en-US" dirty="0" smtClean="0"/>
              <a:t>)</a:t>
            </a:r>
          </a:p>
          <a:p>
            <a:pPr marL="0" indent="0">
              <a:buNone/>
            </a:pPr>
            <a:endParaRPr lang="en-US" dirty="0"/>
          </a:p>
          <a:p>
            <a:r>
              <a:rPr lang="en-US" dirty="0"/>
              <a:t>Benzoyl </a:t>
            </a:r>
            <a:r>
              <a:rPr lang="en-US" dirty="0" smtClean="0"/>
              <a:t>Peroxide</a:t>
            </a:r>
          </a:p>
          <a:p>
            <a:pPr marL="0" indent="0">
              <a:buNone/>
            </a:pPr>
            <a:endParaRPr lang="en-US" dirty="0"/>
          </a:p>
          <a:p>
            <a:r>
              <a:rPr lang="en-US" dirty="0" err="1"/>
              <a:t>Azelaic</a:t>
            </a:r>
            <a:r>
              <a:rPr lang="en-US" dirty="0"/>
              <a:t> </a:t>
            </a:r>
            <a:r>
              <a:rPr lang="en-US" dirty="0" smtClean="0"/>
              <a:t>Acid</a:t>
            </a:r>
          </a:p>
          <a:p>
            <a:pPr marL="0" indent="0">
              <a:buNone/>
            </a:pPr>
            <a:endParaRPr lang="en-US" dirty="0"/>
          </a:p>
          <a:p>
            <a:r>
              <a:rPr lang="en-US" dirty="0"/>
              <a:t>Topical Antibiotics: erythromycin, clindamycin. </a:t>
            </a:r>
            <a:r>
              <a:rPr lang="en-US" dirty="0" err="1"/>
              <a:t>minovycline</a:t>
            </a:r>
            <a:r>
              <a:rPr lang="en-US" dirty="0"/>
              <a:t> and Dapsone Gel, 7.5%</a:t>
            </a:r>
          </a:p>
          <a:p>
            <a:pPr marL="0" indent="0">
              <a:buNone/>
            </a:pP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25621690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4197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FCD21B7-2E10-0A4D-8DC0-4458E01BDEA7}"/>
              </a:ext>
            </a:extLst>
          </p:cNvPr>
          <p:cNvSpPr>
            <a:spLocks noGrp="1"/>
          </p:cNvSpPr>
          <p:nvPr>
            <p:ph idx="1"/>
          </p:nvPr>
        </p:nvSpPr>
        <p:spPr>
          <a:xfrm>
            <a:off x="685801" y="2142067"/>
            <a:ext cx="10131425" cy="4715933"/>
          </a:xfrm>
        </p:spPr>
        <p:txBody>
          <a:bodyPr>
            <a:normAutofit fontScale="55000" lnSpcReduction="20000"/>
          </a:bodyPr>
          <a:lstStyle/>
          <a:p>
            <a:r>
              <a:rPr lang="en-US" sz="4800" b="1" dirty="0"/>
              <a:t>D-Systemic </a:t>
            </a:r>
            <a:r>
              <a:rPr lang="en-US" sz="4800" b="1" dirty="0" err="1"/>
              <a:t>Treatmens</a:t>
            </a:r>
            <a:r>
              <a:rPr lang="en-US" sz="4800" b="1" dirty="0"/>
              <a:t>:</a:t>
            </a:r>
            <a:endParaRPr lang="en-US" sz="4800" dirty="0"/>
          </a:p>
          <a:p>
            <a:pPr marL="0" indent="0">
              <a:buNone/>
            </a:pPr>
            <a:r>
              <a:rPr lang="en-US" sz="3600" b="1" dirty="0">
                <a:solidFill>
                  <a:srgbClr val="C00000"/>
                </a:solidFill>
                <a:latin typeface="Arial Black" panose="020B0A04020102020204" pitchFamily="34" charset="0"/>
              </a:rPr>
              <a:t>1-Oral antibiotics:</a:t>
            </a:r>
            <a:endParaRPr lang="en-US" sz="3600" dirty="0">
              <a:solidFill>
                <a:srgbClr val="C00000"/>
              </a:solidFill>
              <a:latin typeface="Arial Black" panose="020B0A04020102020204" pitchFamily="34" charset="0"/>
            </a:endParaRPr>
          </a:p>
          <a:p>
            <a:r>
              <a:rPr lang="en-US" sz="3600" b="1" dirty="0">
                <a:latin typeface="Arial Black" panose="020B0A04020102020204" pitchFamily="34" charset="0"/>
              </a:rPr>
              <a:t>-Tetracycline group: </a:t>
            </a:r>
            <a:r>
              <a:rPr lang="en-US" sz="3600" dirty="0" err="1">
                <a:latin typeface="Arial Black" panose="020B0A04020102020204" pitchFamily="34" charset="0"/>
              </a:rPr>
              <a:t>minocycline,</a:t>
            </a:r>
            <a:r>
              <a:rPr lang="en-US" sz="3600" b="1" dirty="0" err="1">
                <a:latin typeface="Arial Black" panose="020B0A04020102020204" pitchFamily="34" charset="0"/>
              </a:rPr>
              <a:t>doxycycline</a:t>
            </a:r>
            <a:r>
              <a:rPr lang="en-US" sz="3600" b="1" dirty="0">
                <a:latin typeface="Arial Black" panose="020B0A04020102020204" pitchFamily="34" charset="0"/>
              </a:rPr>
              <a:t>, </a:t>
            </a:r>
            <a:r>
              <a:rPr lang="en-US" sz="3600" dirty="0">
                <a:latin typeface="Arial Black" panose="020B0A04020102020204" pitchFamily="34" charset="0"/>
              </a:rPr>
              <a:t>Oxytetracycline</a:t>
            </a:r>
            <a:r>
              <a:rPr lang="en-US" sz="3600" b="1" dirty="0">
                <a:latin typeface="Arial Black" panose="020B0A04020102020204" pitchFamily="34" charset="0"/>
              </a:rPr>
              <a:t>, </a:t>
            </a:r>
            <a:r>
              <a:rPr lang="en-US" sz="3600" dirty="0">
                <a:latin typeface="Arial Black" panose="020B0A04020102020204" pitchFamily="34" charset="0"/>
              </a:rPr>
              <a:t>Lymecycline, </a:t>
            </a:r>
            <a:r>
              <a:rPr lang="en-US" sz="3600" b="1" dirty="0" err="1">
                <a:latin typeface="Arial Black" panose="020B0A04020102020204" pitchFamily="34" charset="0"/>
              </a:rPr>
              <a:t>Sarecycline</a:t>
            </a:r>
            <a:r>
              <a:rPr lang="en-US" sz="3600" b="1" dirty="0">
                <a:latin typeface="Arial Black" panose="020B0A04020102020204" pitchFamily="34" charset="0"/>
              </a:rPr>
              <a:t>(</a:t>
            </a:r>
            <a:r>
              <a:rPr lang="en-US" sz="3600" dirty="0">
                <a:latin typeface="Arial Black" panose="020B0A04020102020204" pitchFamily="34" charset="0"/>
              </a:rPr>
              <a:t>1.5 mg/kg </a:t>
            </a:r>
            <a:r>
              <a:rPr lang="en-US" sz="3600" dirty="0" smtClean="0">
                <a:latin typeface="Arial Black" panose="020B0A04020102020204" pitchFamily="34" charset="0"/>
              </a:rPr>
              <a:t>)</a:t>
            </a:r>
          </a:p>
          <a:p>
            <a:pPr marL="0" indent="0">
              <a:buNone/>
            </a:pPr>
            <a:endParaRPr lang="en-US" sz="3600" dirty="0">
              <a:latin typeface="Arial Black" panose="020B0A04020102020204" pitchFamily="34" charset="0"/>
            </a:endParaRPr>
          </a:p>
          <a:p>
            <a:r>
              <a:rPr lang="en-US" sz="3600" b="1" dirty="0">
                <a:latin typeface="Arial Black" panose="020B0A04020102020204" pitchFamily="34" charset="0"/>
              </a:rPr>
              <a:t>-</a:t>
            </a:r>
            <a:r>
              <a:rPr lang="en-US" sz="3600" b="1" dirty="0" err="1" smtClean="0">
                <a:latin typeface="Arial Black" panose="020B0A04020102020204" pitchFamily="34" charset="0"/>
              </a:rPr>
              <a:t>Erythromycin,</a:t>
            </a:r>
            <a:r>
              <a:rPr lang="en-US" sz="3600" dirty="0" err="1" smtClean="0">
                <a:latin typeface="Arial Black" panose="020B0A04020102020204" pitchFamily="34" charset="0"/>
              </a:rPr>
              <a:t>Roxithromycin,azithromycin</a:t>
            </a:r>
            <a:endParaRPr lang="en-US" sz="3600" dirty="0" smtClean="0">
              <a:latin typeface="Arial Black" panose="020B0A04020102020204" pitchFamily="34" charset="0"/>
            </a:endParaRPr>
          </a:p>
          <a:p>
            <a:pPr marL="0" indent="0">
              <a:buNone/>
            </a:pPr>
            <a:endParaRPr lang="en-US" sz="3600" dirty="0">
              <a:latin typeface="Arial Black" panose="020B0A04020102020204" pitchFamily="34" charset="0"/>
            </a:endParaRPr>
          </a:p>
          <a:p>
            <a:r>
              <a:rPr lang="en-US" sz="3600" dirty="0">
                <a:latin typeface="Arial Black" panose="020B0A04020102020204" pitchFamily="34" charset="0"/>
              </a:rPr>
              <a:t>-</a:t>
            </a:r>
            <a:r>
              <a:rPr lang="en-US" sz="3600" dirty="0" smtClean="0">
                <a:latin typeface="Arial Black" panose="020B0A04020102020204" pitchFamily="34" charset="0"/>
              </a:rPr>
              <a:t>Trimethoprim</a:t>
            </a:r>
          </a:p>
          <a:p>
            <a:pPr marL="0" indent="0">
              <a:buNone/>
            </a:pPr>
            <a:endParaRPr lang="en-US" sz="3600" dirty="0">
              <a:latin typeface="Arial Black" panose="020B0A04020102020204" pitchFamily="34" charset="0"/>
            </a:endParaRPr>
          </a:p>
          <a:p>
            <a:r>
              <a:rPr lang="en-US" sz="3600" dirty="0">
                <a:latin typeface="Arial Black" panose="020B0A04020102020204" pitchFamily="34" charset="0"/>
              </a:rPr>
              <a:t>-</a:t>
            </a:r>
            <a:r>
              <a:rPr lang="en-US" sz="3600" dirty="0" smtClean="0">
                <a:latin typeface="Arial Black" panose="020B0A04020102020204" pitchFamily="34" charset="0"/>
              </a:rPr>
              <a:t>Clindamycin</a:t>
            </a:r>
          </a:p>
          <a:p>
            <a:pPr marL="0" indent="0">
              <a:buNone/>
            </a:pPr>
            <a:endParaRPr lang="en-US" sz="3600" dirty="0">
              <a:latin typeface="Arial Black" panose="020B0A04020102020204" pitchFamily="34" charset="0"/>
            </a:endParaRPr>
          </a:p>
          <a:p>
            <a:r>
              <a:rPr lang="en-US" sz="3600" dirty="0">
                <a:latin typeface="Arial Black" panose="020B0A04020102020204" pitchFamily="34" charset="0"/>
              </a:rPr>
              <a:t>-</a:t>
            </a:r>
            <a:r>
              <a:rPr lang="en-US" sz="3600" b="1" dirty="0">
                <a:latin typeface="Arial Black" panose="020B0A04020102020204" pitchFamily="34" charset="0"/>
              </a:rPr>
              <a:t>Antimicrobial Resistance and Antibiotic Use in Acne Vulgaris</a:t>
            </a:r>
          </a:p>
          <a:p>
            <a:endParaRPr lang="en-US" dirty="0">
              <a:latin typeface="Arial Black" panose="020B0A04020102020204" pitchFamily="34" charset="0"/>
            </a:endParaRPr>
          </a:p>
          <a:p>
            <a:endParaRPr lang="en-US" sz="3600" dirty="0">
              <a:latin typeface="Arial Black" panose="020B0A04020102020204" pitchFamily="34" charset="0"/>
            </a:endParaRPr>
          </a:p>
          <a:p>
            <a:endParaRPr lang="en-US" dirty="0"/>
          </a:p>
        </p:txBody>
      </p:sp>
    </p:spTree>
    <p:extLst>
      <p:ext uri="{BB962C8B-B14F-4D97-AF65-F5344CB8AC3E}">
        <p14:creationId xmlns:p14="http://schemas.microsoft.com/office/powerpoint/2010/main" val="34196051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3837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A2F9017-1582-164F-B954-271EF7267CD3}"/>
              </a:ext>
            </a:extLst>
          </p:cNvPr>
          <p:cNvSpPr>
            <a:spLocks noGrp="1"/>
          </p:cNvSpPr>
          <p:nvPr>
            <p:ph idx="1"/>
          </p:nvPr>
        </p:nvSpPr>
        <p:spPr>
          <a:xfrm>
            <a:off x="685801" y="609601"/>
            <a:ext cx="10131425" cy="6088082"/>
          </a:xfrm>
        </p:spPr>
        <p:txBody>
          <a:bodyPr>
            <a:normAutofit fontScale="85000" lnSpcReduction="20000"/>
          </a:bodyPr>
          <a:lstStyle/>
          <a:p>
            <a:pPr marL="0" indent="0">
              <a:buNone/>
            </a:pPr>
            <a:r>
              <a:rPr lang="en-US" sz="3200" b="1" dirty="0">
                <a:solidFill>
                  <a:srgbClr val="C00000"/>
                </a:solidFill>
                <a:latin typeface="Arial Black" panose="020B0A04020102020204" pitchFamily="34" charset="0"/>
              </a:rPr>
              <a:t>2-</a:t>
            </a:r>
            <a:r>
              <a:rPr lang="en-US" sz="3200" dirty="0">
                <a:solidFill>
                  <a:srgbClr val="C00000"/>
                </a:solidFill>
                <a:latin typeface="Arial Black" panose="020B0A04020102020204" pitchFamily="34" charset="0"/>
              </a:rPr>
              <a:t>ISOTRETINOIN:</a:t>
            </a:r>
          </a:p>
          <a:p>
            <a:r>
              <a:rPr lang="en-US" dirty="0">
                <a:latin typeface="Arial Black" panose="020B0A04020102020204" pitchFamily="34" charset="0"/>
              </a:rPr>
              <a:t>Isotretinoin works to normalize all four key pathogenic features of acne vulgaris.</a:t>
            </a:r>
          </a:p>
          <a:p>
            <a:r>
              <a:rPr lang="en-US" dirty="0">
                <a:latin typeface="Arial Black" panose="020B0A04020102020204" pitchFamily="34" charset="0"/>
              </a:rPr>
              <a:t>If patients have very severe acne, scarring acne or significant acne that has not responded to therapy within 3 – 4 months, isotretinoin treatment should be considered.</a:t>
            </a:r>
          </a:p>
          <a:p>
            <a:r>
              <a:rPr lang="en-US" dirty="0">
                <a:latin typeface="Arial Black" panose="020B0A04020102020204" pitchFamily="34" charset="0"/>
              </a:rPr>
              <a:t>Standard dose : 0.5-1mg/kg with a total cumulative dose between 120mg-150mg/kg</a:t>
            </a:r>
          </a:p>
          <a:p>
            <a:r>
              <a:rPr lang="en-US" dirty="0">
                <a:latin typeface="Arial Black" panose="020B0A04020102020204" pitchFamily="34" charset="0"/>
              </a:rPr>
              <a:t>Side effects:</a:t>
            </a:r>
          </a:p>
          <a:p>
            <a:r>
              <a:rPr lang="en-US" dirty="0">
                <a:latin typeface="Arial Black" panose="020B0A04020102020204" pitchFamily="34" charset="0"/>
              </a:rPr>
              <a:t>A recent meta-analysis of 31 controlled studies demonstrated that:</a:t>
            </a:r>
          </a:p>
          <a:p>
            <a:r>
              <a:rPr lang="en-US" dirty="0">
                <a:latin typeface="Arial Black" panose="020B0A04020102020204" pitchFamily="34" charset="0"/>
              </a:rPr>
              <a:t>No evidence of increased depression or suicide rates with acne treatment using isotretinoin </a:t>
            </a:r>
          </a:p>
          <a:p>
            <a:r>
              <a:rPr lang="en-US" dirty="0">
                <a:latin typeface="Arial Black" panose="020B0A04020102020204" pitchFamily="34" charset="0"/>
              </a:rPr>
              <a:t>Not associated with the occurrence of hypertrophic scars or keloids </a:t>
            </a:r>
          </a:p>
          <a:p>
            <a:r>
              <a:rPr lang="en-US" dirty="0">
                <a:latin typeface="Arial Black" panose="020B0A04020102020204" pitchFamily="34" charset="0"/>
              </a:rPr>
              <a:t>lab abnormalities: </a:t>
            </a:r>
          </a:p>
          <a:p>
            <a:r>
              <a:rPr lang="en-US" dirty="0">
                <a:latin typeface="Arial Black" panose="020B0A04020102020204" pitchFamily="34" charset="0"/>
              </a:rPr>
              <a:t>Dryness </a:t>
            </a:r>
          </a:p>
          <a:p>
            <a:r>
              <a:rPr lang="en-US" dirty="0">
                <a:latin typeface="Arial Black" panose="020B0A04020102020204" pitchFamily="34" charset="0"/>
              </a:rPr>
              <a:t>Teratogenic effects</a:t>
            </a:r>
          </a:p>
          <a:p>
            <a:r>
              <a:rPr lang="en-US" dirty="0">
                <a:latin typeface="Arial Black" panose="020B0A04020102020204" pitchFamily="34" charset="0"/>
              </a:rPr>
              <a:t>Headache</a:t>
            </a:r>
            <a:endParaRPr lang="en-US" dirty="0"/>
          </a:p>
          <a:p>
            <a:endParaRPr lang="en-US" dirty="0"/>
          </a:p>
        </p:txBody>
      </p:sp>
    </p:spTree>
    <p:extLst>
      <p:ext uri="{BB962C8B-B14F-4D97-AF65-F5344CB8AC3E}">
        <p14:creationId xmlns:p14="http://schemas.microsoft.com/office/powerpoint/2010/main" val="18318604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1702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7ED2D2A-2634-7A47-98B6-BBD6DC0F0962}"/>
              </a:ext>
            </a:extLst>
          </p:cNvPr>
          <p:cNvSpPr>
            <a:spLocks noGrp="1"/>
          </p:cNvSpPr>
          <p:nvPr>
            <p:ph idx="1"/>
          </p:nvPr>
        </p:nvSpPr>
        <p:spPr>
          <a:xfrm>
            <a:off x="685801" y="415637"/>
            <a:ext cx="10131425" cy="6353298"/>
          </a:xfrm>
        </p:spPr>
        <p:txBody>
          <a:bodyPr>
            <a:normAutofit/>
          </a:bodyPr>
          <a:lstStyle/>
          <a:p>
            <a:pPr marL="0" indent="0">
              <a:buNone/>
            </a:pPr>
            <a:r>
              <a:rPr lang="en-US" sz="3600" dirty="0">
                <a:solidFill>
                  <a:srgbClr val="C00000"/>
                </a:solidFill>
                <a:latin typeface="Arial Black" panose="020B0A04020102020204" pitchFamily="34" charset="0"/>
              </a:rPr>
              <a:t>3-Hormonal: (for female)</a:t>
            </a:r>
            <a:br>
              <a:rPr lang="en-US" sz="3600" dirty="0">
                <a:solidFill>
                  <a:srgbClr val="C00000"/>
                </a:solidFill>
                <a:latin typeface="Arial Black" panose="020B0A04020102020204" pitchFamily="34" charset="0"/>
              </a:rPr>
            </a:br>
            <a:r>
              <a:rPr lang="en-US" dirty="0">
                <a:latin typeface="Arial Black" panose="020B0A04020102020204" pitchFamily="34" charset="0"/>
              </a:rPr>
              <a:t/>
            </a:r>
            <a:br>
              <a:rPr lang="en-US" dirty="0">
                <a:latin typeface="Arial Black" panose="020B0A04020102020204" pitchFamily="34" charset="0"/>
              </a:rPr>
            </a:br>
            <a:r>
              <a:rPr lang="en-US" dirty="0">
                <a:latin typeface="Arial Black" panose="020B0A04020102020204" pitchFamily="34" charset="0"/>
              </a:rPr>
              <a:t>-Combined oral contraceptives (COCs) are effective in the treatment of both noninflammatory and inflammatory acne</a:t>
            </a:r>
            <a:br>
              <a:rPr lang="en-US" dirty="0">
                <a:latin typeface="Arial Black" panose="020B0A04020102020204" pitchFamily="34" charset="0"/>
              </a:rPr>
            </a:br>
            <a:r>
              <a:rPr lang="en-US" dirty="0">
                <a:latin typeface="Arial Black" panose="020B0A04020102020204" pitchFamily="34" charset="0"/>
              </a:rPr>
              <a:t>- they are suitable for long-term therapy because they have no potential to induce bacterial resistance and represent an alternative to systemic antibiotics. </a:t>
            </a:r>
            <a:br>
              <a:rPr lang="en-US" dirty="0">
                <a:latin typeface="Arial Black" panose="020B0A04020102020204" pitchFamily="34" charset="0"/>
              </a:rPr>
            </a:br>
            <a:r>
              <a:rPr lang="en-US" dirty="0">
                <a:latin typeface="Arial Black" panose="020B0A04020102020204" pitchFamily="34" charset="0"/>
              </a:rPr>
              <a:t>- recommended in the following situations: presence of severe seborrhea; worsening in the premenstrual period; presence of endocrine changes; persistent recalcitrant inflammatory acne in which standard treatments have failed.</a:t>
            </a:r>
            <a:br>
              <a:rPr lang="en-US" dirty="0">
                <a:latin typeface="Arial Black" panose="020B0A04020102020204" pitchFamily="34" charset="0"/>
              </a:rPr>
            </a:br>
            <a:r>
              <a:rPr lang="en-US" dirty="0">
                <a:latin typeface="Arial Black" panose="020B0A04020102020204" pitchFamily="34" charset="0"/>
              </a:rPr>
              <a:t>-</a:t>
            </a:r>
            <a:r>
              <a:rPr lang="it-IT" dirty="0" err="1">
                <a:latin typeface="Arial Black" panose="020B0A04020102020204" pitchFamily="34" charset="0"/>
              </a:rPr>
              <a:t>cyproterone</a:t>
            </a:r>
            <a:r>
              <a:rPr lang="it-IT" dirty="0">
                <a:latin typeface="Arial Black" panose="020B0A04020102020204" pitchFamily="34" charset="0"/>
              </a:rPr>
              <a:t> acetate, </a:t>
            </a:r>
            <a:r>
              <a:rPr lang="it-IT" dirty="0" err="1">
                <a:latin typeface="Arial Black" panose="020B0A04020102020204" pitchFamily="34" charset="0"/>
              </a:rPr>
              <a:t>spironolactone</a:t>
            </a:r>
            <a:r>
              <a:rPr lang="it-IT" dirty="0">
                <a:latin typeface="Arial Black" panose="020B0A04020102020204" pitchFamily="34" charset="0"/>
              </a:rPr>
              <a:t>, </a:t>
            </a:r>
            <a:r>
              <a:rPr lang="it-IT" dirty="0" err="1">
                <a:latin typeface="Arial Black" panose="020B0A04020102020204" pitchFamily="34" charset="0"/>
              </a:rPr>
              <a:t>drospirenone</a:t>
            </a:r>
            <a:r>
              <a:rPr lang="it-IT" dirty="0">
                <a:latin typeface="Arial Black" panose="020B0A04020102020204" pitchFamily="34" charset="0"/>
              </a:rPr>
              <a:t> and </a:t>
            </a:r>
            <a:r>
              <a:rPr lang="it-IT" dirty="0" err="1">
                <a:latin typeface="Arial Black" panose="020B0A04020102020204" pitchFamily="34" charset="0"/>
              </a:rPr>
              <a:t>flutamide</a:t>
            </a:r>
            <a:r>
              <a:rPr lang="it-IT" dirty="0">
                <a:latin typeface="Arial Black" panose="020B0A04020102020204" pitchFamily="34" charset="0"/>
              </a:rPr>
              <a:t>.</a:t>
            </a:r>
            <a:r>
              <a:rPr lang="en-US" dirty="0">
                <a:solidFill>
                  <a:schemeClr val="bg1">
                    <a:lumMod val="95000"/>
                    <a:lumOff val="5000"/>
                  </a:schemeClr>
                </a:solidFill>
                <a:latin typeface="Arial Black" panose="020B0A04020102020204" pitchFamily="34" charset="0"/>
              </a:rPr>
              <a:t/>
            </a:r>
            <a:br>
              <a:rPr lang="en-US" dirty="0">
                <a:solidFill>
                  <a:schemeClr val="bg1">
                    <a:lumMod val="95000"/>
                    <a:lumOff val="5000"/>
                  </a:schemeClr>
                </a:solidFill>
                <a:latin typeface="Arial Black" panose="020B0A04020102020204" pitchFamily="34" charset="0"/>
              </a:rPr>
            </a:br>
            <a:endParaRPr lang="en-US" dirty="0"/>
          </a:p>
        </p:txBody>
      </p:sp>
    </p:spTree>
    <p:extLst>
      <p:ext uri="{BB962C8B-B14F-4D97-AF65-F5344CB8AC3E}">
        <p14:creationId xmlns:p14="http://schemas.microsoft.com/office/powerpoint/2010/main" val="29789575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121023" y="0"/>
            <a:ext cx="12313024" cy="6858000"/>
          </a:xfrm>
          <a:prstGeom prst="rect">
            <a:avLst/>
          </a:prstGeom>
          <a:ln w="12700" cap="flat">
            <a:noFill/>
            <a:miter lim="400000"/>
          </a:ln>
          <a:effectLst/>
        </p:spPr>
      </p:pic>
    </p:spTree>
    <p:extLst>
      <p:ext uri="{BB962C8B-B14F-4D97-AF65-F5344CB8AC3E}">
        <p14:creationId xmlns:p14="http://schemas.microsoft.com/office/powerpoint/2010/main" val="813373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a:extLst>
              <a:ext uri="{FF2B5EF4-FFF2-40B4-BE49-F238E27FC236}">
                <a16:creationId xmlns="" xmlns:a16="http://schemas.microsoft.com/office/drawing/2014/main" id="{41EBF08A-7738-A546-A238-ED223317FED8}"/>
              </a:ext>
            </a:extLst>
          </p:cNvPr>
          <p:cNvPicPr/>
          <p:nvPr/>
        </p:nvPicPr>
        <p:blipFill>
          <a:blip r:embed="rId2">
            <a:extLst/>
          </a:blip>
          <a:stretch>
            <a:fillRect/>
          </a:stretch>
        </p:blipFill>
        <p:spPr>
          <a:xfrm>
            <a:off x="1" y="0"/>
            <a:ext cx="12192000" cy="6858000"/>
          </a:xfrm>
          <a:prstGeom prst="rect">
            <a:avLst/>
          </a:prstGeom>
          <a:ln w="12700" cap="flat">
            <a:noFill/>
            <a:miter lim="400000"/>
          </a:ln>
          <a:effectLst/>
        </p:spPr>
      </p:pic>
    </p:spTree>
    <p:extLst>
      <p:ext uri="{BB962C8B-B14F-4D97-AF65-F5344CB8AC3E}">
        <p14:creationId xmlns:p14="http://schemas.microsoft.com/office/powerpoint/2010/main" val="21054540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 y="0"/>
            <a:ext cx="122986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4602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291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533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424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06F538-CFF9-EA4D-8D5B-57D3FFE35D81}"/>
              </a:ext>
            </a:extLst>
          </p:cNvPr>
          <p:cNvSpPr>
            <a:spLocks noGrp="1"/>
          </p:cNvSpPr>
          <p:nvPr>
            <p:ph type="title"/>
          </p:nvPr>
        </p:nvSpPr>
        <p:spPr>
          <a:xfrm>
            <a:off x="685801" y="609600"/>
            <a:ext cx="10131425" cy="1456267"/>
          </a:xfrm>
        </p:spPr>
        <p:txBody>
          <a:bodyPr/>
          <a:lstStyle/>
          <a:p>
            <a:r>
              <a:rPr lang="en-US" dirty="0"/>
              <a:t> Rosacea</a:t>
            </a:r>
            <a:br>
              <a:rPr lang="en-US" dirty="0"/>
            </a:br>
            <a:r>
              <a:rPr lang="en-US" dirty="0"/>
              <a:t>(acne Rosacea)</a:t>
            </a:r>
          </a:p>
        </p:txBody>
      </p:sp>
      <p:sp>
        <p:nvSpPr>
          <p:cNvPr id="3" name="Content Placeholder 2">
            <a:extLst>
              <a:ext uri="{FF2B5EF4-FFF2-40B4-BE49-F238E27FC236}">
                <a16:creationId xmlns="" xmlns:a16="http://schemas.microsoft.com/office/drawing/2014/main" id="{431876A2-B550-9F4D-BA58-EB543868AD25}"/>
              </a:ext>
            </a:extLst>
          </p:cNvPr>
          <p:cNvSpPr>
            <a:spLocks noGrp="1"/>
          </p:cNvSpPr>
          <p:nvPr>
            <p:ph idx="1"/>
          </p:nvPr>
        </p:nvSpPr>
        <p:spPr>
          <a:xfrm>
            <a:off x="685801" y="2545829"/>
            <a:ext cx="10131425" cy="3649133"/>
          </a:xfrm>
        </p:spPr>
        <p:txBody>
          <a:bodyPr>
            <a:normAutofit lnSpcReduction="10000"/>
          </a:bodyPr>
          <a:lstStyle/>
          <a:p>
            <a:pPr marL="0" indent="0">
              <a:buNone/>
            </a:pPr>
            <a:r>
              <a:rPr lang="en-US" dirty="0" smtClean="0"/>
              <a:t>-Is </a:t>
            </a:r>
            <a:r>
              <a:rPr lang="en-US" dirty="0"/>
              <a:t>a common chronic inflammatory skin disease of the central facial skin and is of unknown origin</a:t>
            </a:r>
          </a:p>
          <a:p>
            <a:pPr marL="0" indent="0">
              <a:buNone/>
            </a:pPr>
            <a:endParaRPr lang="en-US" dirty="0"/>
          </a:p>
          <a:p>
            <a:r>
              <a:rPr lang="en-US" dirty="0"/>
              <a:t>Epidemiology:</a:t>
            </a:r>
          </a:p>
          <a:p>
            <a:pPr marL="0" indent="0">
              <a:buNone/>
            </a:pPr>
            <a:r>
              <a:rPr lang="en-US" dirty="0" smtClean="0"/>
              <a:t>-Affecting </a:t>
            </a:r>
            <a:r>
              <a:rPr lang="en-US" dirty="0"/>
              <a:t>approximately 10% of the population</a:t>
            </a:r>
          </a:p>
          <a:p>
            <a:pPr marL="0" indent="0">
              <a:buNone/>
            </a:pPr>
            <a:r>
              <a:rPr lang="en-US" dirty="0"/>
              <a:t>-</a:t>
            </a:r>
            <a:r>
              <a:rPr lang="en-US" dirty="0" smtClean="0"/>
              <a:t>More </a:t>
            </a:r>
            <a:r>
              <a:rPr lang="en-US" dirty="0"/>
              <a:t>in Fitzpatrick skin type I or II and from northern European or Celtic ancestry</a:t>
            </a:r>
          </a:p>
          <a:p>
            <a:pPr marL="0" indent="0">
              <a:buNone/>
            </a:pPr>
            <a:r>
              <a:rPr lang="en-US" dirty="0" smtClean="0"/>
              <a:t>-Females </a:t>
            </a:r>
            <a:r>
              <a:rPr lang="en-US" dirty="0"/>
              <a:t>= males</a:t>
            </a:r>
          </a:p>
          <a:p>
            <a:endParaRPr lang="en-US" dirty="0"/>
          </a:p>
          <a:p>
            <a:endParaRPr lang="en-US" dirty="0"/>
          </a:p>
        </p:txBody>
      </p:sp>
    </p:spTree>
    <p:extLst>
      <p:ext uri="{BB962C8B-B14F-4D97-AF65-F5344CB8AC3E}">
        <p14:creationId xmlns:p14="http://schemas.microsoft.com/office/powerpoint/2010/main" val="17766653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24AB94-699E-5A40-A65F-22501ED8DE21}"/>
              </a:ext>
            </a:extLst>
          </p:cNvPr>
          <p:cNvSpPr>
            <a:spLocks noGrp="1"/>
          </p:cNvSpPr>
          <p:nvPr>
            <p:ph type="title"/>
          </p:nvPr>
        </p:nvSpPr>
        <p:spPr/>
        <p:txBody>
          <a:bodyPr/>
          <a:lstStyle/>
          <a:p>
            <a:r>
              <a:rPr lang="en-US" dirty="0"/>
              <a:t>Pathogenesis</a:t>
            </a:r>
          </a:p>
        </p:txBody>
      </p:sp>
      <p:sp>
        <p:nvSpPr>
          <p:cNvPr id="3" name="Content Placeholder 2">
            <a:extLst>
              <a:ext uri="{FF2B5EF4-FFF2-40B4-BE49-F238E27FC236}">
                <a16:creationId xmlns="" xmlns:a16="http://schemas.microsoft.com/office/drawing/2014/main" id="{A2E0E7D7-720B-4B43-B7B5-46A162EABF21}"/>
              </a:ext>
            </a:extLst>
          </p:cNvPr>
          <p:cNvSpPr>
            <a:spLocks noGrp="1"/>
          </p:cNvSpPr>
          <p:nvPr>
            <p:ph idx="1"/>
          </p:nvPr>
        </p:nvSpPr>
        <p:spPr/>
        <p:txBody>
          <a:bodyPr/>
          <a:lstStyle/>
          <a:p>
            <a:r>
              <a:rPr lang="en-US" dirty="0"/>
              <a:t>The pathogenesis of rosacea is a complex interplay of genetic, immunologic, and neurovascular factors</a:t>
            </a:r>
          </a:p>
          <a:p>
            <a:r>
              <a:rPr lang="en-US" dirty="0"/>
              <a:t>Genetic predisposition (38%have a relative).</a:t>
            </a:r>
          </a:p>
          <a:p>
            <a:r>
              <a:rPr lang="en-US" dirty="0"/>
              <a:t>Sunlight and heat.</a:t>
            </a:r>
          </a:p>
          <a:p>
            <a:r>
              <a:rPr lang="en-US" dirty="0"/>
              <a:t>Constitutional </a:t>
            </a:r>
            <a:r>
              <a:rPr lang="en-US" dirty="0" err="1"/>
              <a:t>predispostion</a:t>
            </a:r>
            <a:r>
              <a:rPr lang="en-US" dirty="0"/>
              <a:t> to flushing &amp; blushing.</a:t>
            </a:r>
          </a:p>
          <a:p>
            <a:r>
              <a:rPr lang="en-US" dirty="0" err="1"/>
              <a:t>Demodex</a:t>
            </a:r>
            <a:r>
              <a:rPr lang="en-US" dirty="0"/>
              <a:t> </a:t>
            </a:r>
            <a:r>
              <a:rPr lang="en-US" dirty="0" err="1"/>
              <a:t>folliculorum</a:t>
            </a:r>
            <a:r>
              <a:rPr lang="en-US" dirty="0"/>
              <a:t> mite.</a:t>
            </a:r>
          </a:p>
          <a:p>
            <a:r>
              <a:rPr lang="en-US" dirty="0"/>
              <a:t>H. Pylori infection.</a:t>
            </a:r>
          </a:p>
          <a:p>
            <a:endParaRPr lang="en-US" dirty="0"/>
          </a:p>
        </p:txBody>
      </p:sp>
    </p:spTree>
    <p:extLst>
      <p:ext uri="{BB962C8B-B14F-4D97-AF65-F5344CB8AC3E}">
        <p14:creationId xmlns:p14="http://schemas.microsoft.com/office/powerpoint/2010/main" val="15870237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B01499-80B9-6F44-BC99-0FE47347D9CB}"/>
              </a:ext>
            </a:extLst>
          </p:cNvPr>
          <p:cNvSpPr>
            <a:spLocks noGrp="1"/>
          </p:cNvSpPr>
          <p:nvPr>
            <p:ph type="title"/>
          </p:nvPr>
        </p:nvSpPr>
        <p:spPr/>
        <p:txBody>
          <a:bodyPr/>
          <a:lstStyle/>
          <a:p>
            <a:r>
              <a:rPr lang="en-US" dirty="0"/>
              <a:t>TRIGGERS</a:t>
            </a:r>
          </a:p>
        </p:txBody>
      </p:sp>
      <p:sp>
        <p:nvSpPr>
          <p:cNvPr id="3" name="Content Placeholder 2">
            <a:extLst>
              <a:ext uri="{FF2B5EF4-FFF2-40B4-BE49-F238E27FC236}">
                <a16:creationId xmlns="" xmlns:a16="http://schemas.microsoft.com/office/drawing/2014/main" id="{6DB6BB2B-1E52-5B4E-AA8E-9E7DD59F842B}"/>
              </a:ext>
            </a:extLst>
          </p:cNvPr>
          <p:cNvSpPr>
            <a:spLocks noGrp="1"/>
          </p:cNvSpPr>
          <p:nvPr>
            <p:ph idx="1"/>
          </p:nvPr>
        </p:nvSpPr>
        <p:spPr>
          <a:xfrm>
            <a:off x="685801" y="2142067"/>
            <a:ext cx="10131425" cy="4377486"/>
          </a:xfrm>
        </p:spPr>
        <p:txBody>
          <a:bodyPr/>
          <a:lstStyle/>
          <a:p>
            <a:r>
              <a:rPr lang="en-US" dirty="0"/>
              <a:t>Hot or cold temperatures or Wind.</a:t>
            </a:r>
          </a:p>
          <a:p>
            <a:r>
              <a:rPr lang="en-US" dirty="0"/>
              <a:t>Hot drinks, Caffeine, Spicy food, Alcohol. </a:t>
            </a:r>
            <a:endParaRPr lang="en-US" dirty="0" smtClean="0"/>
          </a:p>
          <a:p>
            <a:r>
              <a:rPr lang="en-US" dirty="0" smtClean="0"/>
              <a:t>Exercise</a:t>
            </a:r>
            <a:r>
              <a:rPr lang="en-US" dirty="0"/>
              <a:t>.</a:t>
            </a:r>
          </a:p>
          <a:p>
            <a:r>
              <a:rPr lang="en-US" dirty="0"/>
              <a:t>Emotions.</a:t>
            </a:r>
          </a:p>
          <a:p>
            <a:r>
              <a:rPr lang="en-US" dirty="0"/>
              <a:t>Topical products that irritate the skin and decrease the barrier.</a:t>
            </a:r>
          </a:p>
          <a:p>
            <a:r>
              <a:rPr lang="en-US" dirty="0"/>
              <a:t>Medications that cause flushing and photosensitivity (amiodarone, nicotinamide).</a:t>
            </a:r>
          </a:p>
          <a:p>
            <a:endParaRPr lang="en-US" dirty="0"/>
          </a:p>
        </p:txBody>
      </p:sp>
    </p:spTree>
    <p:extLst>
      <p:ext uri="{BB962C8B-B14F-4D97-AF65-F5344CB8AC3E}">
        <p14:creationId xmlns:p14="http://schemas.microsoft.com/office/powerpoint/2010/main" val="23512976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F001EC-FD2D-0744-A012-E46A1E95658B}"/>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 xmlns:a16="http://schemas.microsoft.com/office/drawing/2014/main" id="{E2D0A6CC-BAD1-4946-A5C6-9BC98E937FF6}"/>
              </a:ext>
            </a:extLst>
          </p:cNvPr>
          <p:cNvSpPr>
            <a:spLocks noGrp="1"/>
          </p:cNvSpPr>
          <p:nvPr>
            <p:ph idx="1"/>
          </p:nvPr>
        </p:nvSpPr>
        <p:spPr>
          <a:xfrm>
            <a:off x="685801" y="1805049"/>
            <a:ext cx="10131425" cy="4857008"/>
          </a:xfrm>
        </p:spPr>
        <p:txBody>
          <a:bodyPr>
            <a:normAutofit/>
          </a:bodyPr>
          <a:lstStyle/>
          <a:p>
            <a:pPr marL="0" indent="0">
              <a:buNone/>
            </a:pPr>
            <a:r>
              <a:rPr lang="en-US" dirty="0"/>
              <a:t>Patient history</a:t>
            </a:r>
          </a:p>
          <a:p>
            <a:pPr marL="0" indent="0">
              <a:buNone/>
            </a:pPr>
            <a:r>
              <a:rPr lang="en-US" dirty="0"/>
              <a:t>-Does the patient describe experiencing a warm sensation over the face, or flushing?</a:t>
            </a:r>
          </a:p>
          <a:p>
            <a:pPr marL="0" indent="0">
              <a:buNone/>
            </a:pPr>
            <a:r>
              <a:rPr lang="en-US" dirty="0"/>
              <a:t>-Does the patient recognize his or her own redness, or erythema?</a:t>
            </a:r>
          </a:p>
          <a:p>
            <a:pPr marL="0" indent="0">
              <a:buNone/>
            </a:pPr>
            <a:r>
              <a:rPr lang="en-US" dirty="0"/>
              <a:t>-Burning or stinging in association with skin care products.</a:t>
            </a:r>
          </a:p>
          <a:p>
            <a:pPr marL="0" indent="0">
              <a:buNone/>
            </a:pPr>
            <a:r>
              <a:rPr lang="en-US" dirty="0"/>
              <a:t>-History of acne diagnosis and failed acne treatments</a:t>
            </a:r>
          </a:p>
          <a:p>
            <a:pPr marL="0" indent="0">
              <a:buNone/>
            </a:pPr>
            <a:r>
              <a:rPr lang="en-US" dirty="0"/>
              <a:t>-Triggers, such as heat, spicy foods, and stress.</a:t>
            </a:r>
          </a:p>
          <a:p>
            <a:pPr marL="0" indent="0">
              <a:buNone/>
            </a:pPr>
            <a:r>
              <a:rPr lang="en-US" dirty="0"/>
              <a:t>-Family history.</a:t>
            </a:r>
          </a:p>
          <a:p>
            <a:pPr marL="0" indent="0">
              <a:buNone/>
            </a:pPr>
            <a:r>
              <a:rPr lang="en-US" dirty="0"/>
              <a:t>-Recognition of signs and symptoms of rosacea</a:t>
            </a:r>
          </a:p>
          <a:p>
            <a:pPr marL="0" indent="0">
              <a:buNone/>
            </a:pPr>
            <a:endParaRPr lang="en-US" dirty="0"/>
          </a:p>
        </p:txBody>
      </p:sp>
    </p:spTree>
    <p:extLst>
      <p:ext uri="{BB962C8B-B14F-4D97-AF65-F5344CB8AC3E}">
        <p14:creationId xmlns:p14="http://schemas.microsoft.com/office/powerpoint/2010/main" val="34488274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F9C730-65CA-2747-824D-1073D7ABBFA1}"/>
              </a:ext>
            </a:extLst>
          </p:cNvPr>
          <p:cNvSpPr>
            <a:spLocks noGrp="1"/>
          </p:cNvSpPr>
          <p:nvPr>
            <p:ph type="title"/>
          </p:nvPr>
        </p:nvSpPr>
        <p:spPr/>
        <p:txBody>
          <a:bodyPr/>
          <a:lstStyle/>
          <a:p>
            <a:r>
              <a:rPr lang="en-US" dirty="0"/>
              <a:t>clinical features</a:t>
            </a:r>
          </a:p>
        </p:txBody>
      </p:sp>
      <p:sp>
        <p:nvSpPr>
          <p:cNvPr id="3" name="Content Placeholder 2">
            <a:extLst>
              <a:ext uri="{FF2B5EF4-FFF2-40B4-BE49-F238E27FC236}">
                <a16:creationId xmlns="" xmlns:a16="http://schemas.microsoft.com/office/drawing/2014/main" id="{E3BF6264-3CA8-DC44-BF41-F805930471CF}"/>
              </a:ext>
            </a:extLst>
          </p:cNvPr>
          <p:cNvSpPr>
            <a:spLocks noGrp="1"/>
          </p:cNvSpPr>
          <p:nvPr>
            <p:ph idx="1"/>
          </p:nvPr>
        </p:nvSpPr>
        <p:spPr>
          <a:xfrm>
            <a:off x="685801" y="2142067"/>
            <a:ext cx="10131425" cy="4508115"/>
          </a:xfrm>
        </p:spPr>
        <p:txBody>
          <a:bodyPr>
            <a:normAutofit/>
          </a:bodyPr>
          <a:lstStyle/>
          <a:p>
            <a:pPr marL="0" indent="0">
              <a:buNone/>
            </a:pPr>
            <a:r>
              <a:rPr lang="en-US" b="1" dirty="0"/>
              <a:t>Examination:</a:t>
            </a:r>
          </a:p>
          <a:p>
            <a:pPr marL="0" indent="0">
              <a:buNone/>
            </a:pPr>
            <a:r>
              <a:rPr lang="en-US" dirty="0"/>
              <a:t>classification of rosacea:</a:t>
            </a:r>
          </a:p>
          <a:p>
            <a:pPr marL="0" indent="0">
              <a:buNone/>
            </a:pPr>
            <a:r>
              <a:rPr lang="en-US" sz="3600" b="1" dirty="0">
                <a:solidFill>
                  <a:srgbClr val="C00000"/>
                </a:solidFill>
              </a:rPr>
              <a:t>A-</a:t>
            </a:r>
            <a:r>
              <a:rPr lang="en-US" sz="3600" b="1" dirty="0" err="1">
                <a:solidFill>
                  <a:srgbClr val="C00000"/>
                </a:solidFill>
              </a:rPr>
              <a:t>Erythemato</a:t>
            </a:r>
            <a:r>
              <a:rPr lang="en-US" sz="3600" b="1" dirty="0">
                <a:solidFill>
                  <a:srgbClr val="C00000"/>
                </a:solidFill>
              </a:rPr>
              <a:t>-telangiectatic rosacea</a:t>
            </a:r>
            <a:r>
              <a:rPr lang="en-US" sz="3600" dirty="0">
                <a:solidFill>
                  <a:srgbClr val="C00000"/>
                </a:solidFill>
              </a:rPr>
              <a:t>:</a:t>
            </a:r>
          </a:p>
          <a:p>
            <a:pPr marL="0" indent="0">
              <a:buNone/>
            </a:pPr>
            <a:r>
              <a:rPr lang="en-US" dirty="0"/>
              <a:t>-Flushing</a:t>
            </a:r>
          </a:p>
          <a:p>
            <a:pPr marL="0" indent="0">
              <a:buNone/>
            </a:pPr>
            <a:r>
              <a:rPr lang="en-US" dirty="0"/>
              <a:t>-Persistent redness of the central face</a:t>
            </a:r>
          </a:p>
          <a:p>
            <a:pPr marL="0" indent="0">
              <a:buNone/>
            </a:pPr>
            <a:r>
              <a:rPr lang="en-US" dirty="0"/>
              <a:t>-Telangiectasias </a:t>
            </a:r>
          </a:p>
          <a:p>
            <a:pPr marL="0" indent="0">
              <a:buNone/>
            </a:pPr>
            <a:r>
              <a:rPr lang="en-US" dirty="0"/>
              <a:t>-Very sensitive skin, and may feel as if their skin stings or burning sensation </a:t>
            </a:r>
          </a:p>
          <a:p>
            <a:pPr marL="0" indent="0">
              <a:buNone/>
            </a:pPr>
            <a:endParaRPr lang="en-US" dirty="0"/>
          </a:p>
        </p:txBody>
      </p:sp>
    </p:spTree>
    <p:extLst>
      <p:ext uri="{BB962C8B-B14F-4D97-AF65-F5344CB8AC3E}">
        <p14:creationId xmlns:p14="http://schemas.microsoft.com/office/powerpoint/2010/main" val="13140876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5942965" cy="6858000"/>
          </a:xfrm>
          <a:prstGeom prst="rect">
            <a:avLst/>
          </a:prstGeom>
          <a:ln w="12700" cap="flat">
            <a:noFill/>
            <a:miter lim="400000"/>
          </a:ln>
          <a:effectLst/>
        </p:spPr>
      </p:pic>
      <p:pic>
        <p:nvPicPr>
          <p:cNvPr id="3" name="officeArt object"/>
          <p:cNvPicPr/>
          <p:nvPr/>
        </p:nvPicPr>
        <p:blipFill>
          <a:blip r:embed="rId3">
            <a:extLst/>
          </a:blip>
          <a:stretch>
            <a:fillRect/>
          </a:stretch>
        </p:blipFill>
        <p:spPr>
          <a:xfrm>
            <a:off x="5942965" y="1"/>
            <a:ext cx="6249035" cy="6858000"/>
          </a:xfrm>
          <a:prstGeom prst="rect">
            <a:avLst/>
          </a:prstGeom>
          <a:ln w="12700" cap="flat">
            <a:noFill/>
            <a:miter lim="400000"/>
          </a:ln>
          <a:effectLst/>
        </p:spPr>
      </p:pic>
    </p:spTree>
    <p:extLst>
      <p:ext uri="{BB962C8B-B14F-4D97-AF65-F5344CB8AC3E}">
        <p14:creationId xmlns:p14="http://schemas.microsoft.com/office/powerpoint/2010/main" val="26038575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Opens larg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179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Opens larg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0" y="0"/>
            <a:ext cx="59740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252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a:extLst>
              <a:ext uri="{FF2B5EF4-FFF2-40B4-BE49-F238E27FC236}">
                <a16:creationId xmlns="" xmlns:a16="http://schemas.microsoft.com/office/drawing/2014/main" id="{C1CEB705-0B00-B04E-BC30-C70AEC8BB3A1}"/>
              </a:ext>
            </a:extLst>
          </p:cNvPr>
          <p:cNvPicPr/>
          <p:nvPr/>
        </p:nvPicPr>
        <p:blipFill>
          <a:blip r:embed="rId2">
            <a:extLst/>
          </a:blip>
          <a:stretch>
            <a:fillRect/>
          </a:stretch>
        </p:blipFill>
        <p:spPr>
          <a:xfrm>
            <a:off x="1" y="0"/>
            <a:ext cx="12192000" cy="6858000"/>
          </a:xfrm>
          <a:prstGeom prst="rect">
            <a:avLst/>
          </a:prstGeom>
          <a:ln w="12700" cap="flat">
            <a:noFill/>
            <a:miter lim="400000"/>
          </a:ln>
          <a:effectLst/>
        </p:spPr>
      </p:pic>
    </p:spTree>
    <p:extLst>
      <p:ext uri="{BB962C8B-B14F-4D97-AF65-F5344CB8AC3E}">
        <p14:creationId xmlns:p14="http://schemas.microsoft.com/office/powerpoint/2010/main" val="29543220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8A7064-C0BD-C140-9260-BF2546013CC2}"/>
              </a:ext>
            </a:extLst>
          </p:cNvPr>
          <p:cNvSpPr>
            <a:spLocks noGrp="1"/>
          </p:cNvSpPr>
          <p:nvPr>
            <p:ph type="title"/>
          </p:nvPr>
        </p:nvSpPr>
        <p:spPr/>
        <p:txBody>
          <a:bodyPr/>
          <a:lstStyle/>
          <a:p>
            <a:r>
              <a:rPr lang="en-US" dirty="0"/>
              <a:t>B-</a:t>
            </a:r>
            <a:r>
              <a:rPr lang="en-US" dirty="0" err="1"/>
              <a:t>Papulopustular</a:t>
            </a:r>
            <a:r>
              <a:rPr lang="en-US" dirty="0"/>
              <a:t> rosacea:</a:t>
            </a:r>
          </a:p>
        </p:txBody>
      </p:sp>
      <p:sp>
        <p:nvSpPr>
          <p:cNvPr id="3" name="Content Placeholder 2">
            <a:extLst>
              <a:ext uri="{FF2B5EF4-FFF2-40B4-BE49-F238E27FC236}">
                <a16:creationId xmlns="" xmlns:a16="http://schemas.microsoft.com/office/drawing/2014/main" id="{7085D296-6996-7D4C-B9A3-A7F38EEA1259}"/>
              </a:ext>
            </a:extLst>
          </p:cNvPr>
          <p:cNvSpPr>
            <a:spLocks noGrp="1"/>
          </p:cNvSpPr>
          <p:nvPr>
            <p:ph idx="1"/>
          </p:nvPr>
        </p:nvSpPr>
        <p:spPr/>
        <p:txBody>
          <a:bodyPr/>
          <a:lstStyle/>
          <a:p>
            <a:r>
              <a:rPr lang="en-US" dirty="0"/>
              <a:t>May occur along with the facial redness and flushing of rosacea subtype</a:t>
            </a:r>
          </a:p>
          <a:p>
            <a:r>
              <a:rPr lang="en-US" dirty="0"/>
              <a:t>Papules and/or pustules that come and go, combined with transient or persistent facial redness</a:t>
            </a:r>
          </a:p>
          <a:p>
            <a:r>
              <a:rPr lang="en-US" dirty="0"/>
              <a:t>On the central face: burning and stinging; small visible blood vessels (telangiectasia); raised, scaly red patches known as plaques</a:t>
            </a:r>
          </a:p>
          <a:p>
            <a:endParaRPr lang="en-US" dirty="0"/>
          </a:p>
        </p:txBody>
      </p:sp>
    </p:spTree>
    <p:extLst>
      <p:ext uri="{BB962C8B-B14F-4D97-AF65-F5344CB8AC3E}">
        <p14:creationId xmlns:p14="http://schemas.microsoft.com/office/powerpoint/2010/main" val="34688817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3">
            <a:extLst/>
          </a:blip>
          <a:stretch>
            <a:fillRect/>
          </a:stretch>
        </p:blipFill>
        <p:spPr>
          <a:xfrm>
            <a:off x="0" y="0"/>
            <a:ext cx="5562600" cy="6756400"/>
          </a:xfrm>
          <a:prstGeom prst="rect">
            <a:avLst/>
          </a:prstGeom>
          <a:ln w="12700" cap="flat">
            <a:noFill/>
            <a:miter lim="400000"/>
          </a:ln>
          <a:effectLst/>
        </p:spPr>
      </p:pic>
      <p:pic>
        <p:nvPicPr>
          <p:cNvPr id="3" name="officeArt object"/>
          <p:cNvPicPr/>
          <p:nvPr/>
        </p:nvPicPr>
        <p:blipFill>
          <a:blip r:embed="rId4">
            <a:extLst/>
          </a:blip>
          <a:stretch>
            <a:fillRect/>
          </a:stretch>
        </p:blipFill>
        <p:spPr>
          <a:xfrm>
            <a:off x="5562600" y="0"/>
            <a:ext cx="6629400" cy="6858000"/>
          </a:xfrm>
          <a:prstGeom prst="rect">
            <a:avLst/>
          </a:prstGeom>
          <a:ln w="12700" cap="flat">
            <a:noFill/>
            <a:miter lim="400000"/>
          </a:ln>
          <a:effectLst/>
        </p:spPr>
      </p:pic>
    </p:spTree>
    <p:extLst>
      <p:ext uri="{BB962C8B-B14F-4D97-AF65-F5344CB8AC3E}">
        <p14:creationId xmlns:p14="http://schemas.microsoft.com/office/powerpoint/2010/main" val="7057047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dsskriftet.no/sites/default/files/styles/default_scaling_w1500/public/article--2017--09--16-0657--KOV_16-0657-02.jpg?itok=_oCX1E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1264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480" y="0"/>
            <a:ext cx="60655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3446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2CDFA9-D1B0-8143-8EF9-67D4C770E21E}"/>
              </a:ext>
            </a:extLst>
          </p:cNvPr>
          <p:cNvSpPr>
            <a:spLocks noGrp="1"/>
          </p:cNvSpPr>
          <p:nvPr>
            <p:ph type="title"/>
          </p:nvPr>
        </p:nvSpPr>
        <p:spPr/>
        <p:txBody>
          <a:bodyPr/>
          <a:lstStyle/>
          <a:p>
            <a:r>
              <a:rPr lang="en-US" dirty="0"/>
              <a:t>C-granulomatous rosacea</a:t>
            </a:r>
          </a:p>
        </p:txBody>
      </p:sp>
      <p:sp>
        <p:nvSpPr>
          <p:cNvPr id="3" name="Content Placeholder 2">
            <a:extLst>
              <a:ext uri="{FF2B5EF4-FFF2-40B4-BE49-F238E27FC236}">
                <a16:creationId xmlns="" xmlns:a16="http://schemas.microsoft.com/office/drawing/2014/main" id="{310BDD9D-B7EE-3740-A486-EFE95135B7D5}"/>
              </a:ext>
            </a:extLst>
          </p:cNvPr>
          <p:cNvSpPr>
            <a:spLocks noGrp="1"/>
          </p:cNvSpPr>
          <p:nvPr>
            <p:ph idx="1"/>
          </p:nvPr>
        </p:nvSpPr>
        <p:spPr/>
        <p:txBody>
          <a:bodyPr/>
          <a:lstStyle/>
          <a:p>
            <a:r>
              <a:rPr lang="en-US" dirty="0"/>
              <a:t>Rare </a:t>
            </a:r>
          </a:p>
          <a:p>
            <a:r>
              <a:rPr lang="en-US" dirty="0"/>
              <a:t>Characterized by erythematous papules and plaques </a:t>
            </a:r>
          </a:p>
          <a:p>
            <a:r>
              <a:rPr lang="en-US" dirty="0"/>
              <a:t>Histological examination showed granulomatous dermatitis with the presence of </a:t>
            </a:r>
            <a:r>
              <a:rPr lang="en-US" dirty="0" err="1"/>
              <a:t>Demodex</a:t>
            </a:r>
            <a:r>
              <a:rPr lang="en-US" dirty="0"/>
              <a:t> </a:t>
            </a:r>
            <a:r>
              <a:rPr lang="en-US" dirty="0" err="1"/>
              <a:t>folliculorum</a:t>
            </a:r>
            <a:endParaRPr lang="en-US" dirty="0"/>
          </a:p>
          <a:p>
            <a:endParaRPr lang="en-US" dirty="0"/>
          </a:p>
        </p:txBody>
      </p:sp>
    </p:spTree>
    <p:extLst>
      <p:ext uri="{BB962C8B-B14F-4D97-AF65-F5344CB8AC3E}">
        <p14:creationId xmlns:p14="http://schemas.microsoft.com/office/powerpoint/2010/main" val="7510313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009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officeArt object"/>
          <p:cNvPicPr/>
          <p:nvPr/>
        </p:nvPicPr>
        <p:blipFill>
          <a:blip r:embed="rId3">
            <a:extLst/>
          </a:blip>
          <a:stretch>
            <a:fillRect/>
          </a:stretch>
        </p:blipFill>
        <p:spPr>
          <a:xfrm>
            <a:off x="6431280" y="0"/>
            <a:ext cx="5760720" cy="6858000"/>
          </a:xfrm>
          <a:prstGeom prst="rect">
            <a:avLst/>
          </a:prstGeom>
          <a:ln w="12700" cap="flat">
            <a:noFill/>
            <a:miter lim="400000"/>
          </a:ln>
          <a:effectLst/>
        </p:spPr>
      </p:pic>
    </p:spTree>
    <p:extLst>
      <p:ext uri="{BB962C8B-B14F-4D97-AF65-F5344CB8AC3E}">
        <p14:creationId xmlns:p14="http://schemas.microsoft.com/office/powerpoint/2010/main" val="34742769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5074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561" y="0"/>
            <a:ext cx="61874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5304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4F7766-8738-EF45-BA4B-A12703AB0F6E}"/>
              </a:ext>
            </a:extLst>
          </p:cNvPr>
          <p:cNvSpPr>
            <a:spLocks noGrp="1"/>
          </p:cNvSpPr>
          <p:nvPr>
            <p:ph type="title"/>
          </p:nvPr>
        </p:nvSpPr>
        <p:spPr/>
        <p:txBody>
          <a:bodyPr/>
          <a:lstStyle/>
          <a:p>
            <a:r>
              <a:rPr lang="en-US" dirty="0"/>
              <a:t>D-</a:t>
            </a:r>
            <a:r>
              <a:rPr lang="en-US" dirty="0" err="1"/>
              <a:t>Phymatous</a:t>
            </a:r>
            <a:r>
              <a:rPr lang="en-US" dirty="0"/>
              <a:t> rosacea</a:t>
            </a:r>
          </a:p>
        </p:txBody>
      </p:sp>
      <p:sp>
        <p:nvSpPr>
          <p:cNvPr id="3" name="Content Placeholder 2">
            <a:extLst>
              <a:ext uri="{FF2B5EF4-FFF2-40B4-BE49-F238E27FC236}">
                <a16:creationId xmlns="" xmlns:a16="http://schemas.microsoft.com/office/drawing/2014/main" id="{5061A8BA-0524-E747-A57C-CF0C9FB72A88}"/>
              </a:ext>
            </a:extLst>
          </p:cNvPr>
          <p:cNvSpPr>
            <a:spLocks noGrp="1"/>
          </p:cNvSpPr>
          <p:nvPr>
            <p:ph idx="1"/>
          </p:nvPr>
        </p:nvSpPr>
        <p:spPr/>
        <p:txBody>
          <a:bodyPr/>
          <a:lstStyle/>
          <a:p>
            <a:r>
              <a:rPr lang="en-US" dirty="0" err="1"/>
              <a:t>Phymatous</a:t>
            </a:r>
            <a:r>
              <a:rPr lang="en-US" dirty="0"/>
              <a:t> rosacea can affect nose (rhinophyma), chin (</a:t>
            </a:r>
            <a:r>
              <a:rPr lang="en-US" dirty="0" err="1"/>
              <a:t>gnatophyma</a:t>
            </a:r>
            <a:r>
              <a:rPr lang="en-US" dirty="0"/>
              <a:t>), forehead (</a:t>
            </a:r>
            <a:r>
              <a:rPr lang="en-US" dirty="0" err="1"/>
              <a:t>metophyma</a:t>
            </a:r>
            <a:r>
              <a:rPr lang="en-US" dirty="0"/>
              <a:t>), ears (</a:t>
            </a:r>
            <a:r>
              <a:rPr lang="en-US" dirty="0" err="1"/>
              <a:t>otophyma</a:t>
            </a:r>
            <a:r>
              <a:rPr lang="en-US" dirty="0"/>
              <a:t>) and eyelids (</a:t>
            </a:r>
            <a:r>
              <a:rPr lang="en-US" dirty="0" err="1"/>
              <a:t>blepharophyma</a:t>
            </a:r>
            <a:r>
              <a:rPr lang="en-US" dirty="0"/>
              <a:t>). </a:t>
            </a:r>
          </a:p>
          <a:p>
            <a:r>
              <a:rPr lang="en-US" dirty="0"/>
              <a:t>shows marked skin thickenings and irregular surface </a:t>
            </a:r>
            <a:r>
              <a:rPr lang="en-US" dirty="0" err="1"/>
              <a:t>nodularities</a:t>
            </a:r>
            <a:r>
              <a:rPr lang="en-US" dirty="0"/>
              <a:t> </a:t>
            </a:r>
          </a:p>
          <a:p>
            <a:r>
              <a:rPr lang="en-US" dirty="0"/>
              <a:t>Telangiectasia</a:t>
            </a:r>
          </a:p>
          <a:p>
            <a:r>
              <a:rPr lang="en-US" dirty="0"/>
              <a:t>Fibrosis and increased volume of sebaceous glands</a:t>
            </a:r>
          </a:p>
        </p:txBody>
      </p:sp>
    </p:spTree>
    <p:extLst>
      <p:ext uri="{BB962C8B-B14F-4D97-AF65-F5344CB8AC3E}">
        <p14:creationId xmlns:p14="http://schemas.microsoft.com/office/powerpoint/2010/main" val="11034809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fficeArt object"/>
          <p:cNvPicPr/>
          <p:nvPr/>
        </p:nvPicPr>
        <p:blipFill>
          <a:blip r:embed="rId2">
            <a:extLst/>
          </a:blip>
          <a:stretch>
            <a:fillRect/>
          </a:stretch>
        </p:blipFill>
        <p:spPr>
          <a:xfrm>
            <a:off x="1" y="0"/>
            <a:ext cx="6803254" cy="6858000"/>
          </a:xfrm>
          <a:prstGeom prst="rect">
            <a:avLst/>
          </a:prstGeom>
          <a:ln w="12700" cap="flat">
            <a:noFill/>
            <a:miter lim="400000"/>
          </a:ln>
          <a:effectLst/>
        </p:spPr>
      </p:pic>
      <p:pic>
        <p:nvPicPr>
          <p:cNvPr id="4" name="officeArt object"/>
          <p:cNvPicPr/>
          <p:nvPr/>
        </p:nvPicPr>
        <p:blipFill>
          <a:blip r:embed="rId3">
            <a:extLst/>
          </a:blip>
          <a:stretch>
            <a:fillRect/>
          </a:stretch>
        </p:blipFill>
        <p:spPr>
          <a:xfrm>
            <a:off x="6249035" y="0"/>
            <a:ext cx="5942965" cy="6858000"/>
          </a:xfrm>
          <a:prstGeom prst="rect">
            <a:avLst/>
          </a:prstGeom>
          <a:ln w="12700" cap="flat">
            <a:noFill/>
            <a:miter lim="400000"/>
          </a:ln>
          <a:effectLst/>
        </p:spPr>
      </p:pic>
    </p:spTree>
    <p:extLst>
      <p:ext uri="{BB962C8B-B14F-4D97-AF65-F5344CB8AC3E}">
        <p14:creationId xmlns:p14="http://schemas.microsoft.com/office/powerpoint/2010/main" val="36764595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6749143" cy="6858000"/>
          </a:xfrm>
          <a:prstGeom prst="rect">
            <a:avLst/>
          </a:prstGeom>
          <a:ln w="12700" cap="flat">
            <a:noFill/>
            <a:miter lim="400000"/>
          </a:ln>
          <a:effectLst/>
        </p:spPr>
      </p:pic>
      <p:pic>
        <p:nvPicPr>
          <p:cNvPr id="3" name="officeArt object"/>
          <p:cNvPicPr/>
          <p:nvPr/>
        </p:nvPicPr>
        <p:blipFill>
          <a:blip r:embed="rId3">
            <a:extLst/>
          </a:blip>
          <a:stretch>
            <a:fillRect/>
          </a:stretch>
        </p:blipFill>
        <p:spPr>
          <a:xfrm>
            <a:off x="6313714" y="0"/>
            <a:ext cx="5878285" cy="6858000"/>
          </a:xfrm>
          <a:prstGeom prst="rect">
            <a:avLst/>
          </a:prstGeom>
          <a:ln w="12700" cap="flat">
            <a:noFill/>
            <a:miter lim="400000"/>
          </a:ln>
          <a:effectLst/>
        </p:spPr>
      </p:pic>
    </p:spTree>
    <p:extLst>
      <p:ext uri="{BB962C8B-B14F-4D97-AF65-F5344CB8AC3E}">
        <p14:creationId xmlns:p14="http://schemas.microsoft.com/office/powerpoint/2010/main" val="5084444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876187-3E28-F445-BC43-A930B87DC337}"/>
              </a:ext>
            </a:extLst>
          </p:cNvPr>
          <p:cNvSpPr>
            <a:spLocks noGrp="1"/>
          </p:cNvSpPr>
          <p:nvPr>
            <p:ph type="title"/>
          </p:nvPr>
        </p:nvSpPr>
        <p:spPr/>
        <p:txBody>
          <a:bodyPr/>
          <a:lstStyle/>
          <a:p>
            <a:r>
              <a:rPr lang="en-US" dirty="0"/>
              <a:t>E-Ocular rosacea</a:t>
            </a:r>
          </a:p>
        </p:txBody>
      </p:sp>
      <p:sp>
        <p:nvSpPr>
          <p:cNvPr id="3" name="Content Placeholder 2">
            <a:extLst>
              <a:ext uri="{FF2B5EF4-FFF2-40B4-BE49-F238E27FC236}">
                <a16:creationId xmlns="" xmlns:a16="http://schemas.microsoft.com/office/drawing/2014/main" id="{F3DE0546-BF62-DE49-BC6A-B82A3516B58E}"/>
              </a:ext>
            </a:extLst>
          </p:cNvPr>
          <p:cNvSpPr>
            <a:spLocks noGrp="1"/>
          </p:cNvSpPr>
          <p:nvPr>
            <p:ph idx="1"/>
          </p:nvPr>
        </p:nvSpPr>
        <p:spPr/>
        <p:txBody>
          <a:bodyPr>
            <a:normAutofit lnSpcReduction="10000"/>
          </a:bodyPr>
          <a:lstStyle/>
          <a:p>
            <a:r>
              <a:rPr lang="en-US" dirty="0"/>
              <a:t>Ocular rosacea range from minor irritation to sever inflammatory keratitis.</a:t>
            </a:r>
          </a:p>
          <a:p>
            <a:r>
              <a:rPr lang="en-US" dirty="0"/>
              <a:t>Ocular findings include:</a:t>
            </a:r>
          </a:p>
          <a:p>
            <a:r>
              <a:rPr lang="en-US" dirty="0"/>
              <a:t>lid margin and conjunctival telangiectasias</a:t>
            </a:r>
          </a:p>
          <a:p>
            <a:r>
              <a:rPr lang="en-US" dirty="0" err="1"/>
              <a:t>Blepharoconjunctivitis</a:t>
            </a:r>
            <a:endParaRPr lang="en-US" dirty="0"/>
          </a:p>
          <a:p>
            <a:r>
              <a:rPr lang="en-US" dirty="0"/>
              <a:t>Eyelid thickening, eyelid crusts and </a:t>
            </a:r>
            <a:r>
              <a:rPr lang="en-US" dirty="0" smtClean="0"/>
              <a:t>scales</a:t>
            </a:r>
            <a:endParaRPr lang="en-US" dirty="0"/>
          </a:p>
          <a:p>
            <a:r>
              <a:rPr lang="en-US" dirty="0"/>
              <a:t>Punctate epithelial erosions, corneal infiltrates, corneal ulcers, corneal scars, and vascularization. </a:t>
            </a:r>
          </a:p>
          <a:p>
            <a:endParaRPr lang="en-US" dirty="0"/>
          </a:p>
        </p:txBody>
      </p:sp>
    </p:spTree>
    <p:extLst>
      <p:ext uri="{BB962C8B-B14F-4D97-AF65-F5344CB8AC3E}">
        <p14:creationId xmlns:p14="http://schemas.microsoft.com/office/powerpoint/2010/main" val="3352381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a:extLst>
              <a:ext uri="{FF2B5EF4-FFF2-40B4-BE49-F238E27FC236}">
                <a16:creationId xmlns="" xmlns:a16="http://schemas.microsoft.com/office/drawing/2014/main" id="{77003B1C-27A5-C84F-BF2E-6513AEA1EB6E}"/>
              </a:ext>
            </a:extLst>
          </p:cNvPr>
          <p:cNvPicPr/>
          <p:nvPr/>
        </p:nvPicPr>
        <p:blipFill>
          <a:blip r:embed="rId2">
            <a:extLst/>
          </a:blip>
          <a:stretch>
            <a:fillRect/>
          </a:stretch>
        </p:blipFill>
        <p:spPr>
          <a:xfrm>
            <a:off x="1" y="0"/>
            <a:ext cx="12192000" cy="6858000"/>
          </a:xfrm>
          <a:prstGeom prst="rect">
            <a:avLst/>
          </a:prstGeom>
          <a:ln w="12700" cap="flat">
            <a:noFill/>
            <a:miter lim="400000"/>
          </a:ln>
          <a:effectLst/>
        </p:spPr>
      </p:pic>
    </p:spTree>
    <p:extLst>
      <p:ext uri="{BB962C8B-B14F-4D97-AF65-F5344CB8AC3E}">
        <p14:creationId xmlns:p14="http://schemas.microsoft.com/office/powerpoint/2010/main" val="14761438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12192000" cy="6858000"/>
          </a:xfrm>
          <a:prstGeom prst="rect">
            <a:avLst/>
          </a:prstGeom>
          <a:ln w="12700" cap="flat">
            <a:noFill/>
            <a:miter lim="400000"/>
          </a:ln>
          <a:effectLst/>
        </p:spPr>
      </p:pic>
    </p:spTree>
    <p:extLst>
      <p:ext uri="{BB962C8B-B14F-4D97-AF65-F5344CB8AC3E}">
        <p14:creationId xmlns:p14="http://schemas.microsoft.com/office/powerpoint/2010/main" val="36735631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7242629" cy="6857999"/>
          </a:xfrm>
          <a:prstGeom prst="rect">
            <a:avLst/>
          </a:prstGeom>
          <a:ln w="12700" cap="flat">
            <a:noFill/>
            <a:miter lim="400000"/>
          </a:ln>
          <a:effectLst/>
        </p:spPr>
      </p:pic>
      <p:pic>
        <p:nvPicPr>
          <p:cNvPr id="3" name="officeArt object"/>
          <p:cNvPicPr/>
          <p:nvPr/>
        </p:nvPicPr>
        <p:blipFill>
          <a:blip r:embed="rId3">
            <a:extLst/>
          </a:blip>
          <a:stretch>
            <a:fillRect/>
          </a:stretch>
        </p:blipFill>
        <p:spPr>
          <a:xfrm>
            <a:off x="5036457" y="0"/>
            <a:ext cx="7271657" cy="6858000"/>
          </a:xfrm>
          <a:prstGeom prst="rect">
            <a:avLst/>
          </a:prstGeom>
          <a:ln w="12700" cap="flat">
            <a:noFill/>
            <a:miter lim="400000"/>
          </a:ln>
          <a:effectLst/>
        </p:spPr>
      </p:pic>
    </p:spTree>
    <p:extLst>
      <p:ext uri="{BB962C8B-B14F-4D97-AF65-F5344CB8AC3E}">
        <p14:creationId xmlns:p14="http://schemas.microsoft.com/office/powerpoint/2010/main" val="33003631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E3491-616E-7043-AA83-55178440A1CE}"/>
              </a:ext>
            </a:extLst>
          </p:cNvPr>
          <p:cNvSpPr>
            <a:spLocks noGrp="1"/>
          </p:cNvSpPr>
          <p:nvPr>
            <p:ph type="title"/>
          </p:nvPr>
        </p:nvSpPr>
        <p:spPr/>
        <p:txBody>
          <a:bodyPr/>
          <a:lstStyle/>
          <a:p>
            <a:r>
              <a:rPr lang="en-US" dirty="0" err="1"/>
              <a:t>Mangment</a:t>
            </a:r>
            <a:endParaRPr lang="en-US" dirty="0"/>
          </a:p>
        </p:txBody>
      </p:sp>
      <p:sp>
        <p:nvSpPr>
          <p:cNvPr id="3" name="Content Placeholder 2">
            <a:extLst>
              <a:ext uri="{FF2B5EF4-FFF2-40B4-BE49-F238E27FC236}">
                <a16:creationId xmlns="" xmlns:a16="http://schemas.microsoft.com/office/drawing/2014/main" id="{31048F07-4A93-5849-AFD2-D71802F34A74}"/>
              </a:ext>
            </a:extLst>
          </p:cNvPr>
          <p:cNvSpPr>
            <a:spLocks noGrp="1"/>
          </p:cNvSpPr>
          <p:nvPr>
            <p:ph idx="1"/>
          </p:nvPr>
        </p:nvSpPr>
        <p:spPr/>
        <p:txBody>
          <a:bodyPr>
            <a:normAutofit fontScale="92500" lnSpcReduction="20000"/>
          </a:bodyPr>
          <a:lstStyle/>
          <a:p>
            <a:pPr marL="0" indent="0">
              <a:buNone/>
            </a:pPr>
            <a:r>
              <a:rPr lang="en-US" b="1" dirty="0"/>
              <a:t>A-General measures</a:t>
            </a:r>
          </a:p>
          <a:p>
            <a:r>
              <a:rPr lang="en-US" dirty="0"/>
              <a:t>Chronic relapsing nature </a:t>
            </a:r>
          </a:p>
          <a:p>
            <a:r>
              <a:rPr lang="en-US" dirty="0"/>
              <a:t>Avoid recognized triggers</a:t>
            </a:r>
          </a:p>
          <a:p>
            <a:r>
              <a:rPr lang="en-US" dirty="0"/>
              <a:t>Change work(</a:t>
            </a:r>
            <a:r>
              <a:rPr lang="en-US" dirty="0" err="1"/>
              <a:t>sailars</a:t>
            </a:r>
            <a:r>
              <a:rPr lang="en-US" dirty="0"/>
              <a:t>)</a:t>
            </a:r>
          </a:p>
          <a:p>
            <a:r>
              <a:rPr lang="en-US" dirty="0"/>
              <a:t>Gentle skin care regimen to maintain skin hydration and barrier function</a:t>
            </a:r>
          </a:p>
          <a:p>
            <a:r>
              <a:rPr lang="en-US" dirty="0"/>
              <a:t>Gentle, </a:t>
            </a:r>
            <a:r>
              <a:rPr lang="en-US" dirty="0" err="1"/>
              <a:t>nonalkaline</a:t>
            </a:r>
            <a:r>
              <a:rPr lang="en-US" dirty="0"/>
              <a:t>, fragrance-free, emollient cleanser once per day in the evening</a:t>
            </a:r>
          </a:p>
          <a:p>
            <a:r>
              <a:rPr lang="en-US" dirty="0"/>
              <a:t>Light, water-based cosmetics (but powders are preferable to creams)</a:t>
            </a:r>
          </a:p>
          <a:p>
            <a:r>
              <a:rPr lang="en-US" dirty="0"/>
              <a:t>Photoprotection</a:t>
            </a:r>
          </a:p>
          <a:p>
            <a:endParaRPr lang="en-US" dirty="0"/>
          </a:p>
        </p:txBody>
      </p:sp>
    </p:spTree>
    <p:extLst>
      <p:ext uri="{BB962C8B-B14F-4D97-AF65-F5344CB8AC3E}">
        <p14:creationId xmlns:p14="http://schemas.microsoft.com/office/powerpoint/2010/main" val="31130641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101600"/>
            <a:ext cx="12192000" cy="6959600"/>
          </a:xfrm>
          <a:prstGeom prst="rect">
            <a:avLst/>
          </a:prstGeom>
          <a:ln w="12700" cap="flat">
            <a:noFill/>
            <a:miter lim="400000"/>
          </a:ln>
          <a:effectLst/>
        </p:spPr>
      </p:pic>
    </p:spTree>
    <p:extLst>
      <p:ext uri="{BB962C8B-B14F-4D97-AF65-F5344CB8AC3E}">
        <p14:creationId xmlns:p14="http://schemas.microsoft.com/office/powerpoint/2010/main" val="37627814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2556A44-6442-9347-AD34-0EBC1F65AD89}"/>
              </a:ext>
            </a:extLst>
          </p:cNvPr>
          <p:cNvSpPr>
            <a:spLocks noGrp="1"/>
          </p:cNvSpPr>
          <p:nvPr>
            <p:ph idx="1"/>
          </p:nvPr>
        </p:nvSpPr>
        <p:spPr>
          <a:xfrm>
            <a:off x="685801" y="427513"/>
            <a:ext cx="10131425" cy="5363688"/>
          </a:xfrm>
        </p:spPr>
        <p:txBody>
          <a:bodyPr>
            <a:normAutofit/>
          </a:bodyPr>
          <a:lstStyle/>
          <a:p>
            <a:pPr marL="0" indent="0">
              <a:buNone/>
            </a:pPr>
            <a:r>
              <a:rPr lang="en-US" b="1" dirty="0"/>
              <a:t>B-Topical therapies</a:t>
            </a:r>
          </a:p>
          <a:p>
            <a:r>
              <a:rPr lang="en-US" dirty="0"/>
              <a:t>Metronidazole 0.75% (gel, cream, and lotion; twice-daily application), metronidazole 1% (gel and cream; once-daily application).</a:t>
            </a:r>
          </a:p>
          <a:p>
            <a:r>
              <a:rPr lang="en-US" dirty="0"/>
              <a:t>Azelaic acid 15% gel ( twice-daily)</a:t>
            </a:r>
          </a:p>
          <a:p>
            <a:r>
              <a:rPr lang="en-US" dirty="0"/>
              <a:t>Ivermectin1% cream (once-daily application)</a:t>
            </a:r>
          </a:p>
          <a:p>
            <a:r>
              <a:rPr lang="en-US" dirty="0"/>
              <a:t>Brimonidine tartrate 0.33% gel(MIRVASO Gel): (topical treatment of persistent facial erythema associated with rosacea. Brimonidine gel is a selective </a:t>
            </a:r>
            <a:r>
              <a:rPr lang="el-GR" dirty="0"/>
              <a:t>α2-</a:t>
            </a:r>
            <a:r>
              <a:rPr lang="en-US" dirty="0"/>
              <a:t>adrenergic receptor agonist with vasoconstrictive activity)</a:t>
            </a:r>
          </a:p>
          <a:p>
            <a:r>
              <a:rPr lang="en-US" dirty="0"/>
              <a:t>Permethrin</a:t>
            </a:r>
          </a:p>
          <a:p>
            <a:r>
              <a:rPr lang="en-US" dirty="0"/>
              <a:t>Topical calcineurin inhibitors</a:t>
            </a:r>
          </a:p>
          <a:p>
            <a:endParaRPr lang="en-US" dirty="0"/>
          </a:p>
          <a:p>
            <a:endParaRPr lang="en-US" dirty="0"/>
          </a:p>
        </p:txBody>
      </p:sp>
    </p:spTree>
    <p:extLst>
      <p:ext uri="{BB962C8B-B14F-4D97-AF65-F5344CB8AC3E}">
        <p14:creationId xmlns:p14="http://schemas.microsoft.com/office/powerpoint/2010/main" val="35025374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6B6A869-F1FF-7849-A806-42834E88459F}"/>
              </a:ext>
            </a:extLst>
          </p:cNvPr>
          <p:cNvSpPr>
            <a:spLocks noGrp="1"/>
          </p:cNvSpPr>
          <p:nvPr>
            <p:ph idx="1"/>
          </p:nvPr>
        </p:nvSpPr>
        <p:spPr>
          <a:xfrm>
            <a:off x="685801" y="570017"/>
            <a:ext cx="10131425" cy="5818908"/>
          </a:xfrm>
        </p:spPr>
        <p:txBody>
          <a:bodyPr/>
          <a:lstStyle/>
          <a:p>
            <a:endParaRPr lang="en-US" dirty="0"/>
          </a:p>
          <a:p>
            <a:pPr marL="0" indent="0">
              <a:buNone/>
            </a:pPr>
            <a:r>
              <a:rPr lang="en-US" b="1" dirty="0"/>
              <a:t>C-Systemic therapies</a:t>
            </a:r>
          </a:p>
          <a:p>
            <a:r>
              <a:rPr lang="en-US" dirty="0"/>
              <a:t>-Doxycycline:40mg daily</a:t>
            </a:r>
          </a:p>
          <a:p>
            <a:r>
              <a:rPr lang="en-US" dirty="0"/>
              <a:t>-Oral isotretinoin therapy:(0.3 mg/kg daily) for how long? </a:t>
            </a:r>
          </a:p>
          <a:p>
            <a:pPr marL="0" indent="0">
              <a:buNone/>
            </a:pPr>
            <a:r>
              <a:rPr lang="en-US" dirty="0"/>
              <a:t> </a:t>
            </a:r>
          </a:p>
          <a:p>
            <a:pPr marL="0" indent="0">
              <a:buNone/>
            </a:pPr>
            <a:r>
              <a:rPr lang="en-US" b="1" dirty="0"/>
              <a:t>D-Physical modalities</a:t>
            </a:r>
          </a:p>
          <a:p>
            <a:r>
              <a:rPr lang="en-US" dirty="0"/>
              <a:t>-Pulsed dye laser (PDL 585–595 nm) for telangiectasia</a:t>
            </a:r>
          </a:p>
          <a:p>
            <a:r>
              <a:rPr lang="en-US" dirty="0"/>
              <a:t>-CO2 laser therapy for rhinophyma</a:t>
            </a:r>
          </a:p>
          <a:p>
            <a:endParaRPr lang="en-US" dirty="0"/>
          </a:p>
        </p:txBody>
      </p:sp>
    </p:spTree>
    <p:extLst>
      <p:ext uri="{BB962C8B-B14F-4D97-AF65-F5344CB8AC3E}">
        <p14:creationId xmlns:p14="http://schemas.microsoft.com/office/powerpoint/2010/main" val="13240762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 external file that holds a picture, illustration, etc.&#10;Object name is sad-0002-0026-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430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234180-B66F-9140-8A36-051FBA6AC8E3}"/>
              </a:ext>
            </a:extLst>
          </p:cNvPr>
          <p:cNvSpPr>
            <a:spLocks noGrp="1"/>
          </p:cNvSpPr>
          <p:nvPr>
            <p:ph type="title"/>
          </p:nvPr>
        </p:nvSpPr>
        <p:spPr>
          <a:xfrm>
            <a:off x="685801" y="609600"/>
            <a:ext cx="10131425" cy="1456267"/>
          </a:xfrm>
        </p:spPr>
        <p:txBody>
          <a:bodyPr/>
          <a:lstStyle/>
          <a:p>
            <a:r>
              <a:rPr lang="en-US" dirty="0"/>
              <a:t> Hidradenitis suppurativa (HS)   (Acne inversus)</a:t>
            </a:r>
          </a:p>
        </p:txBody>
      </p:sp>
      <p:sp>
        <p:nvSpPr>
          <p:cNvPr id="3" name="Content Placeholder 2">
            <a:extLst>
              <a:ext uri="{FF2B5EF4-FFF2-40B4-BE49-F238E27FC236}">
                <a16:creationId xmlns="" xmlns:a16="http://schemas.microsoft.com/office/drawing/2014/main" id="{2090509D-3755-B342-8AC7-1067264636D0}"/>
              </a:ext>
            </a:extLst>
          </p:cNvPr>
          <p:cNvSpPr>
            <a:spLocks noGrp="1"/>
          </p:cNvSpPr>
          <p:nvPr>
            <p:ph idx="1"/>
          </p:nvPr>
        </p:nvSpPr>
        <p:spPr/>
        <p:txBody>
          <a:bodyPr/>
          <a:lstStyle/>
          <a:p>
            <a:pPr marL="0" indent="0">
              <a:buNone/>
            </a:pPr>
            <a:r>
              <a:rPr lang="en-US" dirty="0"/>
              <a:t>Chronic inflammatory follicular occlusive disease predominantly involving the intertriginous areas</a:t>
            </a:r>
          </a:p>
          <a:p>
            <a:pPr marL="0" indent="0">
              <a:buNone/>
            </a:pPr>
            <a:endParaRPr lang="en-US" dirty="0"/>
          </a:p>
        </p:txBody>
      </p:sp>
    </p:spTree>
    <p:extLst>
      <p:ext uri="{BB962C8B-B14F-4D97-AF65-F5344CB8AC3E}">
        <p14:creationId xmlns:p14="http://schemas.microsoft.com/office/powerpoint/2010/main" val="32668589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574A33-E654-5D45-9A35-969FB3E977B0}"/>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 xmlns:a16="http://schemas.microsoft.com/office/drawing/2014/main" id="{028ABF88-D025-634C-9F7C-97CA0EB131E1}"/>
              </a:ext>
            </a:extLst>
          </p:cNvPr>
          <p:cNvSpPr>
            <a:spLocks noGrp="1"/>
          </p:cNvSpPr>
          <p:nvPr>
            <p:ph idx="1"/>
          </p:nvPr>
        </p:nvSpPr>
        <p:spPr/>
        <p:txBody>
          <a:bodyPr/>
          <a:lstStyle/>
          <a:p>
            <a:r>
              <a:rPr lang="en-US" dirty="0"/>
              <a:t>Prevalence rates for HS range from 0.03 to 4.1</a:t>
            </a:r>
          </a:p>
          <a:p>
            <a:r>
              <a:rPr lang="en-US" dirty="0"/>
              <a:t>These numbers are likely underestimated because of under-reporting and misdiagnosis</a:t>
            </a:r>
          </a:p>
          <a:p>
            <a:r>
              <a:rPr lang="en-US" dirty="0"/>
              <a:t>Female-predominance with a 3:1</a:t>
            </a:r>
          </a:p>
          <a:p>
            <a:r>
              <a:rPr lang="en-US" dirty="0"/>
              <a:t>Onset is commonly between puberty and age 40</a:t>
            </a:r>
          </a:p>
          <a:p>
            <a:r>
              <a:rPr lang="en-US" dirty="0"/>
              <a:t>Usually in adolescents (0.57%) and adults (0.47%) than in children</a:t>
            </a:r>
          </a:p>
          <a:p>
            <a:endParaRPr lang="en-US" dirty="0"/>
          </a:p>
        </p:txBody>
      </p:sp>
    </p:spTree>
    <p:extLst>
      <p:ext uri="{BB962C8B-B14F-4D97-AF65-F5344CB8AC3E}">
        <p14:creationId xmlns:p14="http://schemas.microsoft.com/office/powerpoint/2010/main" val="36033909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37F5B5-4939-3C43-8DD3-0882669F8227}"/>
              </a:ext>
            </a:extLst>
          </p:cNvPr>
          <p:cNvSpPr>
            <a:spLocks noGrp="1"/>
          </p:cNvSpPr>
          <p:nvPr>
            <p:ph type="title"/>
          </p:nvPr>
        </p:nvSpPr>
        <p:spPr>
          <a:xfrm>
            <a:off x="685800" y="122712"/>
            <a:ext cx="10131425" cy="1456267"/>
          </a:xfrm>
        </p:spPr>
        <p:txBody>
          <a:bodyPr/>
          <a:lstStyle/>
          <a:p>
            <a:r>
              <a:rPr lang="en-US" dirty="0"/>
              <a:t>Pathophysiology of HS</a:t>
            </a:r>
          </a:p>
        </p:txBody>
      </p:sp>
      <p:sp>
        <p:nvSpPr>
          <p:cNvPr id="3" name="Content Placeholder 2">
            <a:extLst>
              <a:ext uri="{FF2B5EF4-FFF2-40B4-BE49-F238E27FC236}">
                <a16:creationId xmlns="" xmlns:a16="http://schemas.microsoft.com/office/drawing/2014/main" id="{EEB6413C-7788-0C4A-88BB-35CAAB35E8D3}"/>
              </a:ext>
            </a:extLst>
          </p:cNvPr>
          <p:cNvSpPr>
            <a:spLocks noGrp="1"/>
          </p:cNvSpPr>
          <p:nvPr>
            <p:ph idx="1"/>
          </p:nvPr>
        </p:nvSpPr>
        <p:spPr>
          <a:xfrm>
            <a:off x="685801" y="1757549"/>
            <a:ext cx="10131425" cy="4821382"/>
          </a:xfrm>
        </p:spPr>
        <p:txBody>
          <a:bodyPr>
            <a:normAutofit fontScale="92500" lnSpcReduction="10000"/>
          </a:bodyPr>
          <a:lstStyle/>
          <a:p>
            <a:pPr marL="0" indent="0">
              <a:buNone/>
            </a:pPr>
            <a:r>
              <a:rPr lang="en-US" dirty="0"/>
              <a:t>-Terminal follicular hyperkeratosis, hyperplasia of the follicular epithelium and </a:t>
            </a:r>
            <a:r>
              <a:rPr lang="en-US" dirty="0" err="1"/>
              <a:t>perifolliculitis</a:t>
            </a:r>
            <a:r>
              <a:rPr lang="en-US" dirty="0"/>
              <a:t>.</a:t>
            </a:r>
          </a:p>
          <a:p>
            <a:pPr marL="0" indent="0">
              <a:buNone/>
            </a:pPr>
            <a:r>
              <a:rPr lang="en-US" dirty="0"/>
              <a:t>-Cyst formation, followed by rupture of the hair follicle</a:t>
            </a:r>
          </a:p>
          <a:p>
            <a:pPr marL="0" indent="0">
              <a:buNone/>
            </a:pPr>
            <a:r>
              <a:rPr lang="en-US" dirty="0"/>
              <a:t>-Induces an inflammatory response and subsequent formation of abscess, sinus tracts, fibrosis and scars.</a:t>
            </a:r>
          </a:p>
          <a:p>
            <a:pPr marL="0" indent="0">
              <a:buNone/>
            </a:pPr>
            <a:r>
              <a:rPr lang="en-US" dirty="0"/>
              <a:t>-Worsened </a:t>
            </a:r>
            <a:r>
              <a:rPr lang="en-US" dirty="0" smtClean="0"/>
              <a:t>by </a:t>
            </a:r>
            <a:r>
              <a:rPr lang="en-US" dirty="0"/>
              <a:t>secondary infection</a:t>
            </a:r>
          </a:p>
          <a:p>
            <a:pPr marL="0" indent="0">
              <a:buNone/>
            </a:pPr>
            <a:r>
              <a:rPr lang="en-US" dirty="0"/>
              <a:t>-Mediated by tumor necrosis factor (TNF)-</a:t>
            </a:r>
            <a:r>
              <a:rPr lang="el-GR" dirty="0"/>
              <a:t>α, </a:t>
            </a:r>
            <a:r>
              <a:rPr lang="en-US" dirty="0"/>
              <a:t>IL-23/T-helper (Th) 17 and IL-12/Th1 pathways</a:t>
            </a:r>
          </a:p>
          <a:p>
            <a:pPr marL="0" indent="0">
              <a:buNone/>
            </a:pPr>
            <a:r>
              <a:rPr lang="en-US" dirty="0"/>
              <a:t>-Genetics: One-third of patients with HS report a positive family history,</a:t>
            </a:r>
          </a:p>
          <a:p>
            <a:pPr marL="0" indent="0">
              <a:buNone/>
            </a:pPr>
            <a:r>
              <a:rPr lang="en-US" dirty="0"/>
              <a:t>-Smoking: More than 70 percent of patients with HS are smokers, and a strong association between smoking and HS has been demonstrated</a:t>
            </a:r>
          </a:p>
          <a:p>
            <a:pPr marL="0" indent="0">
              <a:buNone/>
            </a:pPr>
            <a:r>
              <a:rPr lang="en-US" dirty="0"/>
              <a:t>-Obesity: is a risk factor for HS</a:t>
            </a:r>
          </a:p>
          <a:p>
            <a:pPr marL="0" indent="0">
              <a:buNone/>
            </a:pPr>
            <a:endParaRPr lang="en-US" dirty="0"/>
          </a:p>
        </p:txBody>
      </p:sp>
    </p:spTree>
    <p:extLst>
      <p:ext uri="{BB962C8B-B14F-4D97-AF65-F5344CB8AC3E}">
        <p14:creationId xmlns:p14="http://schemas.microsoft.com/office/powerpoint/2010/main" val="216311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F7550C-23D1-C247-97E7-972D5AC6E76F}"/>
              </a:ext>
            </a:extLst>
          </p:cNvPr>
          <p:cNvSpPr>
            <a:spLocks noGrp="1"/>
          </p:cNvSpPr>
          <p:nvPr>
            <p:ph type="title"/>
          </p:nvPr>
        </p:nvSpPr>
        <p:spPr>
          <a:xfrm>
            <a:off x="555172" y="930233"/>
            <a:ext cx="10131425" cy="1456267"/>
          </a:xfrm>
        </p:spPr>
        <p:txBody>
          <a:bodyPr>
            <a:normAutofit/>
          </a:bodyPr>
          <a:lstStyle/>
          <a:p>
            <a:pPr algn="l"/>
            <a:r>
              <a:rPr lang="en-US" sz="2400" dirty="0"/>
              <a:t>Others factors which can contribute to the pathogenesis of acne:</a:t>
            </a:r>
          </a:p>
        </p:txBody>
      </p:sp>
      <p:sp>
        <p:nvSpPr>
          <p:cNvPr id="3" name="Content Placeholder 2">
            <a:extLst>
              <a:ext uri="{FF2B5EF4-FFF2-40B4-BE49-F238E27FC236}">
                <a16:creationId xmlns="" xmlns:a16="http://schemas.microsoft.com/office/drawing/2014/main" id="{6A215FFF-FF5C-C944-84ED-C55CE4D32A25}"/>
              </a:ext>
            </a:extLst>
          </p:cNvPr>
          <p:cNvSpPr>
            <a:spLocks noGrp="1"/>
          </p:cNvSpPr>
          <p:nvPr>
            <p:ph idx="1"/>
          </p:nvPr>
        </p:nvSpPr>
        <p:spPr/>
        <p:txBody>
          <a:bodyPr/>
          <a:lstStyle/>
          <a:p>
            <a:pPr marL="0" indent="0">
              <a:buNone/>
            </a:pPr>
            <a:r>
              <a:rPr lang="en-US" dirty="0" smtClean="0"/>
              <a:t> </a:t>
            </a:r>
            <a:endParaRPr lang="en-US" dirty="0"/>
          </a:p>
          <a:p>
            <a:pPr marL="457200" indent="-457200">
              <a:buFont typeface="+mj-lt"/>
              <a:buAutoNum type="arabicPeriod"/>
            </a:pPr>
            <a:r>
              <a:rPr lang="en-US" dirty="0"/>
              <a:t>Family history of severe acne (early disease onset and a severe clinical </a:t>
            </a:r>
            <a:r>
              <a:rPr lang="en-US" dirty="0" smtClean="0"/>
              <a:t>course)</a:t>
            </a:r>
            <a:endParaRPr lang="en-US" dirty="0"/>
          </a:p>
          <a:p>
            <a:pPr marL="457200" indent="-457200">
              <a:buFont typeface="+mj-lt"/>
              <a:buAutoNum type="arabicPeriod"/>
            </a:pPr>
            <a:r>
              <a:rPr lang="en-US" dirty="0"/>
              <a:t>Diet (hyperglycemic diet)</a:t>
            </a:r>
          </a:p>
          <a:p>
            <a:pPr marL="457200" indent="-457200">
              <a:buFont typeface="+mj-lt"/>
              <a:buAutoNum type="arabicPeriod"/>
            </a:pPr>
            <a:r>
              <a:rPr lang="en-US" dirty="0"/>
              <a:t>Environmental factors (smoking )</a:t>
            </a:r>
          </a:p>
          <a:p>
            <a:pPr marL="457200" indent="-457200">
              <a:buFont typeface="+mj-lt"/>
              <a:buAutoNum type="arabicPeriod"/>
            </a:pPr>
            <a:r>
              <a:rPr lang="en-US" dirty="0"/>
              <a:t>Occlusive cosmetics</a:t>
            </a:r>
          </a:p>
          <a:p>
            <a:pPr marL="457200" indent="-457200">
              <a:buFont typeface="+mj-lt"/>
              <a:buAutoNum type="arabicPeriod"/>
            </a:pPr>
            <a:endParaRPr lang="en-US" dirty="0"/>
          </a:p>
        </p:txBody>
      </p:sp>
    </p:spTree>
    <p:extLst>
      <p:ext uri="{BB962C8B-B14F-4D97-AF65-F5344CB8AC3E}">
        <p14:creationId xmlns:p14="http://schemas.microsoft.com/office/powerpoint/2010/main" val="18360407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4E8F3C-5090-BC4C-8559-D3FF1DEC1779}"/>
              </a:ext>
            </a:extLst>
          </p:cNvPr>
          <p:cNvSpPr>
            <a:spLocks noGrp="1"/>
          </p:cNvSpPr>
          <p:nvPr>
            <p:ph type="title"/>
          </p:nvPr>
        </p:nvSpPr>
        <p:spPr>
          <a:xfrm>
            <a:off x="685800" y="0"/>
            <a:ext cx="10131425" cy="1456267"/>
          </a:xfrm>
        </p:spPr>
        <p:txBody>
          <a:bodyPr/>
          <a:lstStyle/>
          <a:p>
            <a:r>
              <a:rPr lang="en-US" dirty="0"/>
              <a:t>Clinical features of HS</a:t>
            </a:r>
          </a:p>
        </p:txBody>
      </p:sp>
      <p:sp>
        <p:nvSpPr>
          <p:cNvPr id="3" name="Content Placeholder 2">
            <a:extLst>
              <a:ext uri="{FF2B5EF4-FFF2-40B4-BE49-F238E27FC236}">
                <a16:creationId xmlns="" xmlns:a16="http://schemas.microsoft.com/office/drawing/2014/main" id="{910B5DF1-02F8-2A49-9EAF-EFA63A7E8F67}"/>
              </a:ext>
            </a:extLst>
          </p:cNvPr>
          <p:cNvSpPr>
            <a:spLocks noGrp="1"/>
          </p:cNvSpPr>
          <p:nvPr>
            <p:ph idx="1"/>
          </p:nvPr>
        </p:nvSpPr>
        <p:spPr>
          <a:xfrm>
            <a:off x="685800" y="1199409"/>
            <a:ext cx="10678885" cy="5130140"/>
          </a:xfrm>
        </p:spPr>
        <p:txBody>
          <a:bodyPr>
            <a:normAutofit/>
          </a:bodyPr>
          <a:lstStyle/>
          <a:p>
            <a:r>
              <a:rPr lang="en-US" dirty="0"/>
              <a:t>The diagnosis of HS relies on the clinical features</a:t>
            </a:r>
          </a:p>
          <a:p>
            <a:r>
              <a:rPr lang="en-US" dirty="0"/>
              <a:t>Typically: recurrent, painful, inflamed nodules, most commonly in the axillae and/or inguinal areas</a:t>
            </a:r>
          </a:p>
          <a:p>
            <a:r>
              <a:rPr lang="en-US" dirty="0"/>
              <a:t>To diagnosed HS: requires the following three criteria:</a:t>
            </a:r>
          </a:p>
          <a:p>
            <a:pPr marL="457200" indent="-457200">
              <a:buFont typeface="+mj-lt"/>
              <a:buAutoNum type="arabicPeriod"/>
            </a:pPr>
            <a:r>
              <a:rPr lang="en-US" dirty="0"/>
              <a:t>Typical morphology (nodules, abscesses, sinus tracts, scars)</a:t>
            </a:r>
          </a:p>
          <a:p>
            <a:pPr marL="457200" indent="-457200">
              <a:buFont typeface="+mj-lt"/>
              <a:buAutoNum type="arabicPeriod"/>
            </a:pPr>
            <a:r>
              <a:rPr lang="en-US" dirty="0"/>
              <a:t>Characteristic distribution or typography of lesions (intertriginous areas, axillae, inframammary folds, groins, buttocks, perianal and perineal areas)</a:t>
            </a:r>
          </a:p>
          <a:p>
            <a:pPr marL="457200" indent="-457200">
              <a:buFont typeface="+mj-lt"/>
              <a:buAutoNum type="arabicPeriod"/>
            </a:pPr>
            <a:r>
              <a:rPr lang="en-US" dirty="0"/>
              <a:t>A relapsing, chronic disease course.</a:t>
            </a:r>
          </a:p>
          <a:p>
            <a:pPr marL="0" indent="0">
              <a:buNone/>
            </a:pPr>
            <a:endParaRPr lang="en-US" dirty="0"/>
          </a:p>
        </p:txBody>
      </p:sp>
    </p:spTree>
    <p:extLst>
      <p:ext uri="{BB962C8B-B14F-4D97-AF65-F5344CB8AC3E}">
        <p14:creationId xmlns:p14="http://schemas.microsoft.com/office/powerpoint/2010/main" val="11800963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3811" y="-852714"/>
            <a:ext cx="8534401" cy="2281600"/>
          </a:xfrm>
        </p:spPr>
        <p:txBody>
          <a:bodyPr/>
          <a:lstStyle/>
          <a:p>
            <a:r>
              <a:rPr lang="en-US" dirty="0">
                <a:solidFill>
                  <a:srgbClr val="C00000"/>
                </a:solidFill>
                <a:latin typeface="Arial Black" panose="020B0A04020102020204" pitchFamily="34" charset="0"/>
              </a:rPr>
              <a:t>Staging of HS</a:t>
            </a:r>
          </a:p>
        </p:txBody>
      </p:sp>
      <p:sp>
        <p:nvSpPr>
          <p:cNvPr id="3" name="Text Placeholder 2"/>
          <p:cNvSpPr>
            <a:spLocks noGrp="1"/>
          </p:cNvSpPr>
          <p:nvPr>
            <p:ph type="body" idx="1"/>
          </p:nvPr>
        </p:nvSpPr>
        <p:spPr>
          <a:xfrm>
            <a:off x="0" y="1428886"/>
            <a:ext cx="12192000" cy="5429114"/>
          </a:xfrm>
        </p:spPr>
        <p:txBody>
          <a:bodyPr/>
          <a:lstStyle/>
          <a:p>
            <a:endParaRPr lang="en-US" dirty="0"/>
          </a:p>
        </p:txBody>
      </p:sp>
      <p:pic>
        <p:nvPicPr>
          <p:cNvPr id="4" name="officeArt object"/>
          <p:cNvPicPr/>
          <p:nvPr/>
        </p:nvPicPr>
        <p:blipFill>
          <a:blip r:embed="rId2">
            <a:extLst/>
          </a:blip>
          <a:stretch>
            <a:fillRect/>
          </a:stretch>
        </p:blipFill>
        <p:spPr>
          <a:xfrm>
            <a:off x="1" y="1428886"/>
            <a:ext cx="12192000" cy="5429113"/>
          </a:xfrm>
          <a:prstGeom prst="rect">
            <a:avLst/>
          </a:prstGeom>
          <a:ln w="12700" cap="flat">
            <a:noFill/>
            <a:miter lim="400000"/>
          </a:ln>
          <a:effectLst/>
        </p:spPr>
      </p:pic>
    </p:spTree>
    <p:extLst>
      <p:ext uri="{BB962C8B-B14F-4D97-AF65-F5344CB8AC3E}">
        <p14:creationId xmlns:p14="http://schemas.microsoft.com/office/powerpoint/2010/main" val="25298349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5942965" cy="6858000"/>
          </a:xfrm>
          <a:prstGeom prst="rect">
            <a:avLst/>
          </a:prstGeom>
          <a:ln w="12700" cap="flat">
            <a:noFill/>
            <a:miter lim="400000"/>
          </a:ln>
          <a:effectLst/>
        </p:spPr>
      </p:pic>
      <p:pic>
        <p:nvPicPr>
          <p:cNvPr id="3" name="officeArt object"/>
          <p:cNvPicPr/>
          <p:nvPr/>
        </p:nvPicPr>
        <p:blipFill>
          <a:blip r:embed="rId3">
            <a:extLst/>
          </a:blip>
          <a:stretch>
            <a:fillRect/>
          </a:stretch>
        </p:blipFill>
        <p:spPr>
          <a:xfrm>
            <a:off x="5942965" y="0"/>
            <a:ext cx="6249035" cy="6858000"/>
          </a:xfrm>
          <a:prstGeom prst="rect">
            <a:avLst/>
          </a:prstGeom>
          <a:ln w="12700" cap="flat">
            <a:noFill/>
            <a:miter lim="400000"/>
          </a:ln>
          <a:effectLst/>
        </p:spPr>
      </p:pic>
    </p:spTree>
    <p:extLst>
      <p:ext uri="{BB962C8B-B14F-4D97-AF65-F5344CB8AC3E}">
        <p14:creationId xmlns:p14="http://schemas.microsoft.com/office/powerpoint/2010/main" val="25512371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7141029" cy="6858000"/>
          </a:xfrm>
          <a:prstGeom prst="rect">
            <a:avLst/>
          </a:prstGeom>
          <a:ln w="12700" cap="flat">
            <a:noFill/>
            <a:miter lim="400000"/>
          </a:ln>
          <a:effectLst/>
        </p:spPr>
      </p:pic>
      <p:pic>
        <p:nvPicPr>
          <p:cNvPr id="3" name="officeArt object"/>
          <p:cNvPicPr/>
          <p:nvPr/>
        </p:nvPicPr>
        <p:blipFill>
          <a:blip r:embed="rId3">
            <a:extLst/>
          </a:blip>
          <a:stretch>
            <a:fillRect/>
          </a:stretch>
        </p:blipFill>
        <p:spPr>
          <a:xfrm>
            <a:off x="5080000" y="0"/>
            <a:ext cx="7112000" cy="6857999"/>
          </a:xfrm>
          <a:prstGeom prst="rect">
            <a:avLst/>
          </a:prstGeom>
          <a:ln w="12700" cap="flat">
            <a:noFill/>
            <a:miter lim="400000"/>
          </a:ln>
          <a:effectLst/>
        </p:spPr>
      </p:pic>
    </p:spTree>
    <p:extLst>
      <p:ext uri="{BB962C8B-B14F-4D97-AF65-F5344CB8AC3E}">
        <p14:creationId xmlns:p14="http://schemas.microsoft.com/office/powerpoint/2010/main" val="32536006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7895771" cy="6858000"/>
          </a:xfrm>
          <a:prstGeom prst="rect">
            <a:avLst/>
          </a:prstGeom>
          <a:ln w="12700" cap="flat">
            <a:noFill/>
            <a:miter lim="400000"/>
          </a:ln>
          <a:effectLst/>
        </p:spPr>
      </p:pic>
      <p:pic>
        <p:nvPicPr>
          <p:cNvPr id="3" name="officeArt object"/>
          <p:cNvPicPr/>
          <p:nvPr/>
        </p:nvPicPr>
        <p:blipFill>
          <a:blip r:embed="rId3">
            <a:extLst/>
          </a:blip>
          <a:stretch>
            <a:fillRect/>
          </a:stretch>
        </p:blipFill>
        <p:spPr>
          <a:xfrm>
            <a:off x="5733143" y="0"/>
            <a:ext cx="6458857" cy="6858000"/>
          </a:xfrm>
          <a:prstGeom prst="rect">
            <a:avLst/>
          </a:prstGeom>
          <a:ln w="12700" cap="flat">
            <a:noFill/>
            <a:miter lim="400000"/>
          </a:ln>
          <a:effectLst/>
        </p:spPr>
      </p:pic>
    </p:spTree>
    <p:extLst>
      <p:ext uri="{BB962C8B-B14F-4D97-AF65-F5344CB8AC3E}">
        <p14:creationId xmlns:p14="http://schemas.microsoft.com/office/powerpoint/2010/main" val="42931746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7649027" cy="6858000"/>
          </a:xfrm>
          <a:prstGeom prst="rect">
            <a:avLst/>
          </a:prstGeom>
          <a:ln w="12700" cap="flat">
            <a:noFill/>
            <a:miter lim="400000"/>
          </a:ln>
          <a:effectLst/>
        </p:spPr>
      </p:pic>
      <p:pic>
        <p:nvPicPr>
          <p:cNvPr id="3" name="officeArt object"/>
          <p:cNvPicPr/>
          <p:nvPr/>
        </p:nvPicPr>
        <p:blipFill>
          <a:blip r:embed="rId3">
            <a:extLst/>
          </a:blip>
          <a:stretch>
            <a:fillRect/>
          </a:stretch>
        </p:blipFill>
        <p:spPr>
          <a:xfrm>
            <a:off x="6249035" y="0"/>
            <a:ext cx="5942965" cy="6858000"/>
          </a:xfrm>
          <a:prstGeom prst="rect">
            <a:avLst/>
          </a:prstGeom>
          <a:ln w="12700" cap="flat">
            <a:noFill/>
            <a:miter lim="400000"/>
          </a:ln>
          <a:effectLst/>
        </p:spPr>
      </p:pic>
    </p:spTree>
    <p:extLst>
      <p:ext uri="{BB962C8B-B14F-4D97-AF65-F5344CB8AC3E}">
        <p14:creationId xmlns:p14="http://schemas.microsoft.com/office/powerpoint/2010/main" val="24473339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7EC6C1-F08C-5C41-A1AE-5290C28C84BF}"/>
              </a:ext>
            </a:extLst>
          </p:cNvPr>
          <p:cNvSpPr>
            <a:spLocks noGrp="1"/>
          </p:cNvSpPr>
          <p:nvPr>
            <p:ph type="title"/>
          </p:nvPr>
        </p:nvSpPr>
        <p:spPr/>
        <p:txBody>
          <a:bodyPr/>
          <a:lstStyle/>
          <a:p>
            <a:r>
              <a:rPr lang="en-US" dirty="0"/>
              <a:t>Comorbidity </a:t>
            </a:r>
            <a:r>
              <a:rPr lang="en-US" dirty="0" err="1" smtClean="0"/>
              <a:t>hS</a:t>
            </a:r>
            <a:endParaRPr lang="en-US" dirty="0"/>
          </a:p>
        </p:txBody>
      </p:sp>
      <p:sp>
        <p:nvSpPr>
          <p:cNvPr id="3" name="Content Placeholder 2">
            <a:extLst>
              <a:ext uri="{FF2B5EF4-FFF2-40B4-BE49-F238E27FC236}">
                <a16:creationId xmlns="" xmlns:a16="http://schemas.microsoft.com/office/drawing/2014/main" id="{86FE6876-5E31-AD4F-A87D-808003E41F23}"/>
              </a:ext>
            </a:extLst>
          </p:cNvPr>
          <p:cNvSpPr>
            <a:spLocks noGrp="1"/>
          </p:cNvSpPr>
          <p:nvPr>
            <p:ph idx="1"/>
          </p:nvPr>
        </p:nvSpPr>
        <p:spPr/>
        <p:txBody>
          <a:bodyPr/>
          <a:lstStyle/>
          <a:p>
            <a:r>
              <a:rPr lang="en-US" dirty="0"/>
              <a:t>High prevalence rates of cardiovascular disease risk factors: including metabolic syndrome and atherosclerosis</a:t>
            </a:r>
          </a:p>
          <a:p>
            <a:r>
              <a:rPr lang="en-US" dirty="0"/>
              <a:t>Crohn’s disease and pyoderma gangrenosum </a:t>
            </a:r>
          </a:p>
          <a:p>
            <a:r>
              <a:rPr lang="en-US" dirty="0"/>
              <a:t>Depression</a:t>
            </a:r>
          </a:p>
          <a:p>
            <a:endParaRPr lang="en-US" dirty="0"/>
          </a:p>
        </p:txBody>
      </p:sp>
    </p:spTree>
    <p:extLst>
      <p:ext uri="{BB962C8B-B14F-4D97-AF65-F5344CB8AC3E}">
        <p14:creationId xmlns:p14="http://schemas.microsoft.com/office/powerpoint/2010/main" val="28913732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553653-7A03-2B40-9762-4BBF12AD6A96}"/>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 xmlns:a16="http://schemas.microsoft.com/office/drawing/2014/main" id="{B85A9CAE-1871-644E-B069-BA957DD1C550}"/>
              </a:ext>
            </a:extLst>
          </p:cNvPr>
          <p:cNvSpPr>
            <a:spLocks noGrp="1"/>
          </p:cNvSpPr>
          <p:nvPr>
            <p:ph idx="1"/>
          </p:nvPr>
        </p:nvSpPr>
        <p:spPr/>
        <p:txBody>
          <a:bodyPr/>
          <a:lstStyle/>
          <a:p>
            <a:r>
              <a:rPr lang="en-US" dirty="0"/>
              <a:t>Secondarily infections: Erysipelas and sepsis</a:t>
            </a:r>
          </a:p>
          <a:p>
            <a:r>
              <a:rPr lang="en-US" dirty="0"/>
              <a:t>Extensive fibrosis and scarring</a:t>
            </a:r>
          </a:p>
          <a:p>
            <a:r>
              <a:rPr lang="en-US" dirty="0"/>
              <a:t>Lymphedema</a:t>
            </a:r>
          </a:p>
          <a:p>
            <a:r>
              <a:rPr lang="en-US" dirty="0"/>
              <a:t>Squamous cell carcinoma</a:t>
            </a:r>
          </a:p>
          <a:p>
            <a:endParaRPr lang="en-US" dirty="0"/>
          </a:p>
        </p:txBody>
      </p:sp>
    </p:spTree>
    <p:extLst>
      <p:ext uri="{BB962C8B-B14F-4D97-AF65-F5344CB8AC3E}">
        <p14:creationId xmlns:p14="http://schemas.microsoft.com/office/powerpoint/2010/main" val="21507294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a:blip r:embed="rId2">
            <a:extLst/>
          </a:blip>
          <a:stretch>
            <a:fillRect/>
          </a:stretch>
        </p:blipFill>
        <p:spPr>
          <a:xfrm>
            <a:off x="0" y="0"/>
            <a:ext cx="12191999" cy="6857999"/>
          </a:xfrm>
          <a:prstGeom prst="rect">
            <a:avLst/>
          </a:prstGeom>
          <a:ln w="12700" cap="flat">
            <a:noFill/>
            <a:miter lim="400000"/>
          </a:ln>
          <a:effectLst/>
        </p:spPr>
      </p:pic>
    </p:spTree>
    <p:extLst>
      <p:ext uri="{BB962C8B-B14F-4D97-AF65-F5344CB8AC3E}">
        <p14:creationId xmlns:p14="http://schemas.microsoft.com/office/powerpoint/2010/main" val="115400546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D96A49-B157-1548-9176-01C3989BF45A}"/>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 xmlns:a16="http://schemas.microsoft.com/office/drawing/2014/main" id="{4F5D7D0C-A46C-1D4D-AD7F-C4E187743224}"/>
              </a:ext>
            </a:extLst>
          </p:cNvPr>
          <p:cNvSpPr>
            <a:spLocks noGrp="1"/>
          </p:cNvSpPr>
          <p:nvPr>
            <p:ph idx="1"/>
          </p:nvPr>
        </p:nvSpPr>
        <p:spPr/>
        <p:txBody>
          <a:bodyPr/>
          <a:lstStyle/>
          <a:p>
            <a:pPr marL="0" indent="0">
              <a:buNone/>
            </a:pPr>
            <a:r>
              <a:rPr lang="en-US" b="1" dirty="0"/>
              <a:t>A-General measures:</a:t>
            </a:r>
          </a:p>
          <a:p>
            <a:pPr marL="0" indent="0">
              <a:buNone/>
            </a:pPr>
            <a:r>
              <a:rPr lang="en-US" dirty="0"/>
              <a:t>-Weight reduction </a:t>
            </a:r>
          </a:p>
          <a:p>
            <a:pPr marL="0" indent="0">
              <a:buNone/>
            </a:pPr>
            <a:r>
              <a:rPr lang="en-US" dirty="0"/>
              <a:t>-Smoking</a:t>
            </a:r>
          </a:p>
          <a:p>
            <a:pPr marL="0" indent="0">
              <a:buNone/>
            </a:pPr>
            <a:r>
              <a:rPr lang="en-US" dirty="0"/>
              <a:t>-Management of pruritus</a:t>
            </a:r>
          </a:p>
          <a:p>
            <a:pPr marL="0" indent="0">
              <a:buNone/>
            </a:pPr>
            <a:r>
              <a:rPr lang="en-US" dirty="0"/>
              <a:t>-Friction</a:t>
            </a:r>
          </a:p>
          <a:p>
            <a:pPr marL="0" indent="0">
              <a:buNone/>
            </a:pPr>
            <a:r>
              <a:rPr lang="en-US" dirty="0"/>
              <a:t>-Local antiseptics</a:t>
            </a:r>
          </a:p>
          <a:p>
            <a:endParaRPr lang="en-US" dirty="0"/>
          </a:p>
        </p:txBody>
      </p:sp>
    </p:spTree>
    <p:extLst>
      <p:ext uri="{BB962C8B-B14F-4D97-AF65-F5344CB8AC3E}">
        <p14:creationId xmlns:p14="http://schemas.microsoft.com/office/powerpoint/2010/main" val="29508981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{A46D68EF-D9B0-6944-8F15-380CDB957B18}tf10001058</Template>
  <TotalTime>323</TotalTime>
  <Words>2021</Words>
  <Application>Microsoft Office PowerPoint</Application>
  <PresentationFormat>Widescreen</PresentationFormat>
  <Paragraphs>378</Paragraphs>
  <Slides>104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104</vt:i4>
      </vt:variant>
    </vt:vector>
  </HeadingPairs>
  <TitlesOfParts>
    <vt:vector size="111" baseType="lpstr">
      <vt:lpstr>Arial Unicode MS</vt:lpstr>
      <vt:lpstr>Arial</vt:lpstr>
      <vt:lpstr>Arial Black</vt:lpstr>
      <vt:lpstr>Calibri</vt:lpstr>
      <vt:lpstr>Helvetica Neue</vt:lpstr>
      <vt:lpstr>Times New Roman</vt:lpstr>
      <vt:lpstr>Celestial</vt:lpstr>
      <vt:lpstr>ACNE  AND  ACNE  RELATED DISORDERS</vt:lpstr>
      <vt:lpstr>PowerPoint Presentation</vt:lpstr>
      <vt:lpstr>OBJECTIVE OF THE LECTURE: </vt:lpstr>
      <vt:lpstr> ACNE </vt:lpstr>
      <vt:lpstr>Etiopathogenesis</vt:lpstr>
      <vt:lpstr>PowerPoint Presentation</vt:lpstr>
      <vt:lpstr>PowerPoint Presentation</vt:lpstr>
      <vt:lpstr>PowerPoint Presentation</vt:lpstr>
      <vt:lpstr>Others factors which can contribute to the pathogenesis of acne:</vt:lpstr>
      <vt:lpstr>Types of acne according to the onset</vt:lpstr>
      <vt:lpstr> Acne vulgaris        (acne of the adolescent)</vt:lpstr>
      <vt:lpstr>PowerPoint Presentation</vt:lpstr>
      <vt:lpstr>CLINICAL FEATURES</vt:lpstr>
      <vt:lpstr>PowerPoint Presentation</vt:lpstr>
      <vt:lpstr>PowerPoint Presentation</vt:lpstr>
      <vt:lpstr>PowerPoint Presentation</vt:lpstr>
      <vt:lpstr> Secondary acne lesions: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Scoring systems in acne vulgaris</vt:lpstr>
      <vt:lpstr>PowerPoint Presentation</vt:lpstr>
      <vt:lpstr>ACNE SUBTYPES</vt:lpstr>
      <vt:lpstr>A-Neonatal Acne</vt:lpstr>
      <vt:lpstr>PowerPoint Presentation</vt:lpstr>
      <vt:lpstr>B- Infantile Acne:</vt:lpstr>
      <vt:lpstr>PowerPoint Presentation</vt:lpstr>
      <vt:lpstr>C-Childhood acne:</vt:lpstr>
      <vt:lpstr>PowerPoint Presentation</vt:lpstr>
      <vt:lpstr>D-Adult Acne:</vt:lpstr>
      <vt:lpstr>PowerPoint Presentation</vt:lpstr>
      <vt:lpstr>The classical presentation of adult acne consists of inflammatory papulopustular lesions in the lower half of the face specially jawline </vt:lpstr>
      <vt:lpstr>E-Acne Conglobata:</vt:lpstr>
      <vt:lpstr>PowerPoint Presentation</vt:lpstr>
      <vt:lpstr>PowerPoint Presentation</vt:lpstr>
      <vt:lpstr>F-Drug Induced Acne:</vt:lpstr>
      <vt:lpstr>PowerPoint Presentation</vt:lpstr>
      <vt:lpstr>PowerPoint Presentation</vt:lpstr>
      <vt:lpstr>G-Others rare acne subtypes:</vt:lpstr>
      <vt:lpstr>Acne complications:</vt:lpstr>
      <vt:lpstr>The 4 types of atrophic acne scars:   1-icepick  scar 2-box scar  3-rolling  scar 4-popular scar ( cobblestone-like papules)</vt:lpstr>
      <vt:lpstr>Acne managements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Rosacea (acne Rosacea)</vt:lpstr>
      <vt:lpstr>Pathogenesis</vt:lpstr>
      <vt:lpstr>TRIGGERS</vt:lpstr>
      <vt:lpstr>clinical features</vt:lpstr>
      <vt:lpstr>clinical features</vt:lpstr>
      <vt:lpstr>PowerPoint Presentation</vt:lpstr>
      <vt:lpstr>PowerPoint Presentation</vt:lpstr>
      <vt:lpstr>B-Papulopustular rosacea:</vt:lpstr>
      <vt:lpstr>PowerPoint Presentation</vt:lpstr>
      <vt:lpstr>PowerPoint Presentation</vt:lpstr>
      <vt:lpstr>C-granulomatous rosacea</vt:lpstr>
      <vt:lpstr>PowerPoint Presentation</vt:lpstr>
      <vt:lpstr>PowerPoint Presentation</vt:lpstr>
      <vt:lpstr>D-Phymatous rosacea</vt:lpstr>
      <vt:lpstr>PowerPoint Presentation</vt:lpstr>
      <vt:lpstr>PowerPoint Presentation</vt:lpstr>
      <vt:lpstr>E-Ocular rosacea</vt:lpstr>
      <vt:lpstr>PowerPoint Presentation</vt:lpstr>
      <vt:lpstr>PowerPoint Presentation</vt:lpstr>
      <vt:lpstr>Mangment</vt:lpstr>
      <vt:lpstr>PowerPoint Presentation</vt:lpstr>
      <vt:lpstr>PowerPoint Presentation</vt:lpstr>
      <vt:lpstr>PowerPoint Presentation</vt:lpstr>
      <vt:lpstr>PowerPoint Presentation</vt:lpstr>
      <vt:lpstr> Hidradenitis suppurativa (HS)   (Acne inversus)</vt:lpstr>
      <vt:lpstr>Epidemiology</vt:lpstr>
      <vt:lpstr>Pathophysiology of HS</vt:lpstr>
      <vt:lpstr>Clinical features of HS</vt:lpstr>
      <vt:lpstr>Staging of HS</vt:lpstr>
      <vt:lpstr>PowerPoint Presentation</vt:lpstr>
      <vt:lpstr>PowerPoint Presentation</vt:lpstr>
      <vt:lpstr>PowerPoint Presentation</vt:lpstr>
      <vt:lpstr>PowerPoint Presentation</vt:lpstr>
      <vt:lpstr>Comorbidity hS</vt:lpstr>
      <vt:lpstr>COMPLICATIONS</vt:lpstr>
      <vt:lpstr>PowerPoint Presentation</vt:lpstr>
      <vt:lpstr>TREATMENT</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ACNE  AND  ACNE  RELATED DISORDERS</dc:title>
  <dc:creator>Mohammad Fahad M Alsaif</dc:creator>
  <cp:lastModifiedBy>Psychiatric Dept</cp:lastModifiedBy>
  <cp:revision>35</cp:revision>
  <dcterms:created xsi:type="dcterms:W3CDTF">2019-09-23T11:33:18Z</dcterms:created>
  <dcterms:modified xsi:type="dcterms:W3CDTF">2020-01-02T06:51:52Z</dcterms:modified>
</cp:coreProperties>
</file>