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888" r:id="rId11"/>
  </p:sldMasterIdLst>
  <p:sldIdLst>
    <p:sldId id="256" r:id="rId12"/>
    <p:sldId id="257" r:id="rId13"/>
    <p:sldId id="258" r:id="rId14"/>
    <p:sldId id="294" r:id="rId15"/>
    <p:sldId id="265" r:id="rId16"/>
    <p:sldId id="266" r:id="rId17"/>
    <p:sldId id="301" r:id="rId18"/>
    <p:sldId id="323" r:id="rId19"/>
    <p:sldId id="267" r:id="rId20"/>
    <p:sldId id="268" r:id="rId21"/>
    <p:sldId id="269" r:id="rId22"/>
    <p:sldId id="270" r:id="rId23"/>
    <p:sldId id="322" r:id="rId24"/>
    <p:sldId id="291" r:id="rId25"/>
    <p:sldId id="303" r:id="rId26"/>
    <p:sldId id="271" r:id="rId27"/>
    <p:sldId id="272" r:id="rId28"/>
    <p:sldId id="308" r:id="rId29"/>
    <p:sldId id="293" r:id="rId30"/>
    <p:sldId id="305" r:id="rId31"/>
    <p:sldId id="273" r:id="rId32"/>
    <p:sldId id="307" r:id="rId33"/>
    <p:sldId id="286" r:id="rId34"/>
    <p:sldId id="290" r:id="rId35"/>
    <p:sldId id="299" r:id="rId36"/>
    <p:sldId id="309" r:id="rId37"/>
    <p:sldId id="287" r:id="rId38"/>
    <p:sldId id="310" r:id="rId39"/>
    <p:sldId id="295" r:id="rId40"/>
    <p:sldId id="288" r:id="rId41"/>
    <p:sldId id="281" r:id="rId42"/>
    <p:sldId id="296" r:id="rId43"/>
    <p:sldId id="314" r:id="rId44"/>
    <p:sldId id="315" r:id="rId45"/>
    <p:sldId id="312" r:id="rId46"/>
    <p:sldId id="297" r:id="rId47"/>
    <p:sldId id="298" r:id="rId48"/>
    <p:sldId id="282" r:id="rId49"/>
    <p:sldId id="283" r:id="rId50"/>
    <p:sldId id="284" r:id="rId51"/>
    <p:sldId id="285" r:id="rId52"/>
    <p:sldId id="317" r:id="rId53"/>
    <p:sldId id="324" r:id="rId54"/>
    <p:sldId id="319" r:id="rId55"/>
    <p:sldId id="320" r:id="rId56"/>
    <p:sldId id="321" r:id="rId57"/>
    <p:sldId id="318" r:id="rId5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4408"/>
    <a:srgbClr val="29F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323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47590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3965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376796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875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835554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10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01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2985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3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81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98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07445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117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23588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6892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94729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4728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3201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40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6480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0125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22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5696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03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0218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39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1124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5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233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536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136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48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6798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49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2036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20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7535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56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74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215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756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167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0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496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098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0502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72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6745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316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8957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16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59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665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245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2930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40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372416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43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31610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2573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7537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120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16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299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85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447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773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58907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4882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81500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35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611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464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1984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00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7816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4806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15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29195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3197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91753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641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830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23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394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20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8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159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566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294950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466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7225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71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765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534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162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03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225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7679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36819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28107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536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01454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76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5499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171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649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lang="en-US" smtClean="0">
                <a:solidFill>
                  <a:srgbClr val="FEFAC9"/>
                </a:solidFill>
              </a:rPr>
              <a:pPr/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4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6ADA356-9CDF-4C0E-997E-DBF2D1F8797C}" type="datetimeFigureOut">
              <a:rPr lang="ar-SA" smtClean="0"/>
              <a:t>07/07/41</a:t>
            </a:fld>
            <a:endParaRPr lang="ar-S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AB25471-E640-45EA-AE03-415B5404D547}" type="slidenum">
              <a:rPr lang="ar-SA" smtClean="0"/>
              <a:t>‹#›</a:t>
            </a:fld>
            <a:endParaRPr lang="ar-SA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1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r" rtl="1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r" rtl="1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044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51769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8070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6341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2633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5840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2909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956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1377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fld id="{B41ABA4E-CD72-497B-97AA-7213B3980F60}" type="datetimeFigureOut">
              <a:rPr lang="en-US" smtClean="0">
                <a:solidFill>
                  <a:srgbClr val="FEFAC9"/>
                </a:solidFill>
              </a:rPr>
              <a:pPr rtl="0"/>
              <a:t>3/1/2020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rtl="0"/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 rtl="0"/>
            <a:fld id="{D2E57653-3E58-4892-A7ED-712530ACC680}" type="slidenum">
              <a:rPr lang="en-US" smtClean="0">
                <a:solidFill>
                  <a:srgbClr val="FEFAC9"/>
                </a:solidFill>
              </a:rPr>
              <a:pPr rtl="0"/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067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99804"/>
            <a:ext cx="8763000" cy="289754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Dr. </a:t>
            </a:r>
            <a:r>
              <a:rPr lang="en-US" dirty="0" err="1">
                <a:solidFill>
                  <a:srgbClr val="00B0F0"/>
                </a:solidFill>
              </a:rPr>
              <a:t>Hend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Alotaibi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Assistant professor &amp; Consultant </a:t>
            </a:r>
            <a:br>
              <a:rPr lang="en-US" dirty="0"/>
            </a:br>
            <a:r>
              <a:rPr lang="en-US" dirty="0"/>
              <a:t>College of Medicine, King Saud University</a:t>
            </a:r>
            <a:br>
              <a:rPr lang="en-US" dirty="0"/>
            </a:br>
            <a:r>
              <a:rPr lang="en-US" dirty="0"/>
              <a:t> Dermatology Department /KKUH</a:t>
            </a:r>
          </a:p>
          <a:p>
            <a:endParaRPr lang="en-US" dirty="0">
              <a:solidFill>
                <a:srgbClr val="00B0F0"/>
              </a:solidFill>
            </a:endParaRPr>
          </a:p>
          <a:p>
            <a:r>
              <a:rPr lang="en-US" dirty="0">
                <a:solidFill>
                  <a:srgbClr val="00B0F0"/>
                </a:solidFill>
              </a:rPr>
              <a:t>Email: halotaibi1@ksu.edu.sa</a:t>
            </a:r>
          </a:p>
          <a:p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92696"/>
            <a:ext cx="8305800" cy="2088232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ATOPIC DERMATITIS AND ECZEMATOUS DISORDERS</a:t>
            </a:r>
            <a:endParaRPr lang="ar-SA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1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Red skin, tiny vesicles on </a:t>
            </a:r>
          </a:p>
          <a:p>
            <a:pPr marL="0" indent="0" algn="l" rtl="0">
              <a:buNone/>
            </a:pPr>
            <a:r>
              <a:rPr lang="en-US" dirty="0"/>
              <a:t>“puffy “ surface. Scaling, exudate</a:t>
            </a:r>
          </a:p>
          <a:p>
            <a:pPr marL="0" indent="0" algn="l" rtl="0">
              <a:buNone/>
            </a:pPr>
            <a:r>
              <a:rPr lang="en-US" dirty="0"/>
              <a:t>With wet crust and fissures.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Diaper area is usually spared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Infantile AD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12776"/>
            <a:ext cx="3384376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517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5122912" cy="5001344"/>
          </a:xfrm>
        </p:spPr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endParaRPr lang="en-US" dirty="0"/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Antecubital, popliteal fossae, neck and face.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May be generalized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 err="1"/>
              <a:t>Papular</a:t>
            </a:r>
            <a:r>
              <a:rPr lang="en-US" dirty="0"/>
              <a:t>, </a:t>
            </a:r>
            <a:r>
              <a:rPr lang="en-US" dirty="0" err="1"/>
              <a:t>lichenified</a:t>
            </a:r>
            <a:r>
              <a:rPr lang="en-US" dirty="0"/>
              <a:t> plaques, erosions, crusts.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29FF8A"/>
                </a:solidFill>
              </a:rPr>
              <a:t>Childhood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72816"/>
            <a:ext cx="290195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9557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Distribution</a:t>
            </a:r>
          </a:p>
          <a:p>
            <a:pPr algn="l" rtl="0"/>
            <a:r>
              <a:rPr lang="en-US" dirty="0"/>
              <a:t>Presentation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Mostly flexural, face and neck.</a:t>
            </a:r>
          </a:p>
          <a:p>
            <a:pPr algn="l" rtl="0"/>
            <a:r>
              <a:rPr lang="en-US" dirty="0"/>
              <a:t>May be generalized</a:t>
            </a:r>
          </a:p>
          <a:p>
            <a:pPr algn="l" rtl="0"/>
            <a:r>
              <a:rPr lang="en-US" dirty="0" err="1"/>
              <a:t>Lichenification</a:t>
            </a:r>
            <a:r>
              <a:rPr lang="en-US" dirty="0"/>
              <a:t> and excoriations 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29FF8A"/>
                </a:solidFill>
              </a:rPr>
              <a:t>Adult AD:</a:t>
            </a:r>
            <a:endParaRPr lang="ar-SA" dirty="0">
              <a:solidFill>
                <a:srgbClr val="29FF8A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712"/>
            <a:ext cx="2254756" cy="1386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808220"/>
            <a:ext cx="2125980" cy="1379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36912"/>
            <a:ext cx="2254756" cy="184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1548188"/>
            <a:ext cx="6336705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0735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Content Placeholder 3" descr="add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7544" y="260648"/>
            <a:ext cx="7416824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14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AD crite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08911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sz="3600" dirty="0"/>
              <a:t>Secondary infections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7500"/>
            <a:ext cx="3024336" cy="324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0151"/>
            <a:ext cx="4892352" cy="2771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61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C00000"/>
                </a:solidFill>
              </a:rPr>
              <a:t>Complications:</a:t>
            </a:r>
            <a:br>
              <a:rPr lang="en-US" dirty="0"/>
            </a:br>
            <a:r>
              <a:rPr lang="en-US" sz="4000" dirty="0"/>
              <a:t>Eczema </a:t>
            </a:r>
            <a:r>
              <a:rPr lang="en-US" sz="4000" dirty="0" err="1"/>
              <a:t>herpeticum</a:t>
            </a:r>
            <a:endParaRPr lang="ar-SA" sz="4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8840"/>
            <a:ext cx="457200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5457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endParaRPr lang="en-US" dirty="0"/>
          </a:p>
          <a:p>
            <a:pPr algn="l" rtl="0"/>
            <a:r>
              <a:rPr lang="en-US" dirty="0"/>
              <a:t>Growth retardation</a:t>
            </a:r>
          </a:p>
          <a:p>
            <a:pPr algn="l" rtl="0"/>
            <a:r>
              <a:rPr lang="en-US" dirty="0"/>
              <a:t>psychological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Complications: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91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5688632" cy="4929336"/>
          </a:xfrm>
        </p:spPr>
        <p:txBody>
          <a:bodyPr/>
          <a:lstStyle/>
          <a:p>
            <a:pPr algn="l" rtl="0"/>
            <a:r>
              <a:rPr lang="en-US" dirty="0"/>
              <a:t>Half of the cases improve by 2 years of age</a:t>
            </a:r>
          </a:p>
          <a:p>
            <a:pPr algn="l" rtl="0"/>
            <a:r>
              <a:rPr lang="en-US" dirty="0"/>
              <a:t>Most improve by teenage years</a:t>
            </a:r>
          </a:p>
          <a:p>
            <a:pPr algn="l" rtl="0"/>
            <a:r>
              <a:rPr lang="en-US" dirty="0"/>
              <a:t>&lt;10% of patients have lifelong problems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30-50% will develop BA or hay fever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Prognosis</a:t>
            </a:r>
            <a:endParaRPr lang="ar-SA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232248" cy="25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1352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To know the definition &amp; classification of Dermatitis/Eczema</a:t>
            </a:r>
          </a:p>
          <a:p>
            <a:pPr algn="l" rtl="0"/>
            <a:r>
              <a:rPr lang="en-US" dirty="0"/>
              <a:t>To recognize the primary presentation of different types of eczema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To understand the possible pathogenesis of each type of eczema</a:t>
            </a:r>
          </a:p>
          <a:p>
            <a:pPr algn="l" rtl="0"/>
            <a:r>
              <a:rPr lang="en-US" dirty="0"/>
              <a:t>To know the scheme of managements lines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00B0F0"/>
                </a:solidFill>
              </a:rPr>
              <a:t>Objectives</a:t>
            </a:r>
            <a:endParaRPr lang="ar-SA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195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512px-Pattern_of_atopic_eczema_varies_with_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8280919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2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196752"/>
            <a:ext cx="8640960" cy="54006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Education! Education! Education!</a:t>
            </a:r>
          </a:p>
          <a:p>
            <a:pPr algn="l" rtl="0"/>
            <a:r>
              <a:rPr lang="en-US" dirty="0"/>
              <a:t>Psychological support!</a:t>
            </a:r>
          </a:p>
          <a:p>
            <a:pPr algn="l" rtl="0"/>
            <a:r>
              <a:rPr lang="en-US" dirty="0"/>
              <a:t>Skin care: moisturizing the skin</a:t>
            </a:r>
          </a:p>
          <a:p>
            <a:pPr algn="l" rtl="0"/>
            <a:r>
              <a:rPr lang="en-US" dirty="0"/>
              <a:t>Avoid irritant like soaps</a:t>
            </a:r>
          </a:p>
          <a:p>
            <a:pPr algn="l" rtl="0"/>
            <a:r>
              <a:rPr lang="en-US" dirty="0"/>
              <a:t>Topical therapy: (topical steroids, </a:t>
            </a:r>
            <a:r>
              <a:rPr lang="en-US" dirty="0" err="1"/>
              <a:t>Tacrolimus</a:t>
            </a:r>
            <a:r>
              <a:rPr lang="en-US" dirty="0"/>
              <a:t>, </a:t>
            </a:r>
            <a:r>
              <a:rPr lang="en-US" dirty="0" err="1"/>
              <a:t>Pimecrolimus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Antibiotics--- </a:t>
            </a:r>
            <a:r>
              <a:rPr lang="en-US" dirty="0" err="1"/>
              <a:t>Antistaphylococcal</a:t>
            </a:r>
            <a:r>
              <a:rPr lang="en-US" dirty="0"/>
              <a:t> drugs</a:t>
            </a:r>
          </a:p>
          <a:p>
            <a:pPr algn="l" rtl="0"/>
            <a:r>
              <a:rPr lang="en-US" dirty="0"/>
              <a:t>Sedative antihistamine ( Oral H1 antihistamine) to control itching and help sleep</a:t>
            </a:r>
          </a:p>
          <a:p>
            <a:pPr algn="l" rtl="0"/>
            <a:r>
              <a:rPr lang="en-US" dirty="0"/>
              <a:t>Phototherapy</a:t>
            </a:r>
          </a:p>
          <a:p>
            <a:pPr algn="l" rtl="0"/>
            <a:r>
              <a:rPr lang="en-US" dirty="0"/>
              <a:t>Systemic therapy: steroids, </a:t>
            </a:r>
            <a:r>
              <a:rPr lang="en-US" dirty="0" err="1"/>
              <a:t>Cyclosporin</a:t>
            </a:r>
            <a:r>
              <a:rPr lang="en-US" dirty="0"/>
              <a:t>, Methotrexate, Azathioprine 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Management: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776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B0F0"/>
                </a:solidFill>
              </a:rPr>
              <a:t>Juvenile  planter dermatosis </a:t>
            </a:r>
          </a:p>
        </p:txBody>
      </p:sp>
      <p:pic>
        <p:nvPicPr>
          <p:cNvPr id="3" name="Picture 2" descr="JP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060848"/>
            <a:ext cx="4752528" cy="415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22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68863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dirty="0">
                <a:solidFill>
                  <a:srgbClr val="FFFF00"/>
                </a:solidFill>
              </a:rPr>
              <a:t>Definition:</a:t>
            </a:r>
            <a:r>
              <a:rPr lang="en-US" sz="2800" dirty="0"/>
              <a:t> </a:t>
            </a:r>
            <a:r>
              <a:rPr lang="en-US" sz="2400" dirty="0"/>
              <a:t>redness and scaling in regions where the sebaceous glands are most active as the  face, scalp, </a:t>
            </a:r>
            <a:r>
              <a:rPr lang="en-US" sz="2400" dirty="0" err="1"/>
              <a:t>presternal</a:t>
            </a:r>
            <a:r>
              <a:rPr lang="en-US" sz="2400" dirty="0"/>
              <a:t> area and body folds.</a:t>
            </a:r>
          </a:p>
          <a:p>
            <a:pPr marL="0" indent="0" algn="l" rtl="0">
              <a:buNone/>
            </a:pPr>
            <a:r>
              <a:rPr lang="en-US" sz="2400" dirty="0"/>
              <a:t>Very common chronic dermatosis.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FFC000"/>
                </a:solidFill>
              </a:rPr>
              <a:t>Age:</a:t>
            </a:r>
            <a:r>
              <a:rPr lang="en-US" sz="2400" dirty="0"/>
              <a:t> infancy, puberty , old age</a:t>
            </a:r>
          </a:p>
          <a:p>
            <a:pPr marL="0" indent="0" algn="l" rtl="0">
              <a:buNone/>
            </a:pPr>
            <a:r>
              <a:rPr lang="en-US" sz="2400" dirty="0"/>
              <a:t>More in male</a:t>
            </a:r>
          </a:p>
          <a:p>
            <a:pPr marL="0" indent="0" algn="l" rtl="0">
              <a:buNone/>
            </a:pPr>
            <a:r>
              <a:rPr lang="en-US" sz="2400" dirty="0">
                <a:solidFill>
                  <a:srgbClr val="FFFF00"/>
                </a:solidFill>
              </a:rPr>
              <a:t>Pathogenesis:</a:t>
            </a:r>
          </a:p>
          <a:p>
            <a:pPr algn="l" rtl="0"/>
            <a:r>
              <a:rPr lang="en-US" sz="2400" dirty="0"/>
              <a:t>Increased Sebum!( seborrheic state)</a:t>
            </a:r>
          </a:p>
          <a:p>
            <a:pPr algn="l" rtl="0"/>
            <a:r>
              <a:rPr lang="en-US" sz="2400" dirty="0"/>
              <a:t>Tendency</a:t>
            </a:r>
          </a:p>
          <a:p>
            <a:pPr algn="l" rtl="0"/>
            <a:r>
              <a:rPr lang="en-US" sz="2400" dirty="0" err="1"/>
              <a:t>Pityrosporum</a:t>
            </a:r>
            <a:r>
              <a:rPr lang="en-US" sz="2400" dirty="0"/>
              <a:t> </a:t>
            </a:r>
            <a:r>
              <a:rPr lang="en-US" sz="2400" dirty="0" err="1"/>
              <a:t>ovale</a:t>
            </a:r>
            <a:r>
              <a:rPr lang="en-US" sz="2400" dirty="0"/>
              <a:t> ( </a:t>
            </a:r>
            <a:r>
              <a:rPr lang="en-US" sz="2400" dirty="0" err="1"/>
              <a:t>Maalassezia</a:t>
            </a:r>
            <a:r>
              <a:rPr lang="en-US" sz="2400" dirty="0"/>
              <a:t> furfur )over growth</a:t>
            </a:r>
          </a:p>
          <a:p>
            <a:pPr algn="l" rtl="0"/>
            <a:r>
              <a:rPr lang="en-US" sz="2400" dirty="0"/>
              <a:t>More in Parkinson, HIV/AIDS patients.</a:t>
            </a:r>
            <a:endParaRPr lang="ar-SA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/>
          <a:lstStyle/>
          <a:p>
            <a:pPr algn="ctr" rtl="0"/>
            <a:r>
              <a:rPr lang="en-US" dirty="0" err="1">
                <a:solidFill>
                  <a:srgbClr val="FFC000"/>
                </a:solidFill>
              </a:rPr>
              <a:t>Seborrhoeic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 err="1">
                <a:solidFill>
                  <a:srgbClr val="FFC000"/>
                </a:solidFill>
              </a:rPr>
              <a:t>Dermatits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53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dirty="0">
                <a:solidFill>
                  <a:srgbClr val="FFFF00"/>
                </a:solidFill>
              </a:rPr>
              <a:t>Presentation</a:t>
            </a:r>
          </a:p>
          <a:p>
            <a:pPr algn="l" rtl="0"/>
            <a:r>
              <a:rPr lang="en-US" sz="2800" dirty="0"/>
              <a:t>Pruritus is variable</a:t>
            </a:r>
          </a:p>
          <a:p>
            <a:pPr algn="l" rtl="0"/>
            <a:r>
              <a:rPr lang="en-US" sz="2800" dirty="0"/>
              <a:t>Gradual onset, worse in winter dry environment.</a:t>
            </a:r>
          </a:p>
          <a:p>
            <a:pPr algn="l" rtl="0"/>
            <a:r>
              <a:rPr lang="en-US" sz="2800" dirty="0"/>
              <a:t>Orange- red greasy  scaling macules, papules of varying size </a:t>
            </a:r>
          </a:p>
          <a:p>
            <a:pPr algn="l" rtl="0"/>
            <a:r>
              <a:rPr lang="en-US" sz="2800" dirty="0"/>
              <a:t>Trunk: nummular, annular</a:t>
            </a:r>
          </a:p>
          <a:p>
            <a:pPr algn="l" rtl="0"/>
            <a:r>
              <a:rPr lang="en-US" sz="2800" dirty="0"/>
              <a:t>Scalp: marked scaling, diffuse involvement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>
                <a:solidFill>
                  <a:srgbClr val="FFC000"/>
                </a:solidFill>
              </a:rPr>
              <a:t>Clinical features</a:t>
            </a:r>
            <a:endParaRPr lang="ar-S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73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8496944" cy="5472608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>
                <a:solidFill>
                  <a:srgbClr val="FFFF00"/>
                </a:solidFill>
              </a:rPr>
              <a:t>Distribution:</a:t>
            </a:r>
          </a:p>
          <a:p>
            <a:pPr algn="l" rtl="0"/>
            <a:r>
              <a:rPr lang="en-US" sz="2800" dirty="0"/>
              <a:t>Hairy are of head, cradle cap </a:t>
            </a:r>
          </a:p>
          <a:p>
            <a:pPr algn="l" rtl="0"/>
            <a:r>
              <a:rPr lang="en-US" sz="2800" dirty="0"/>
              <a:t>Face: forehead, nasolabial folds , glabella and eyebrows.</a:t>
            </a:r>
          </a:p>
          <a:p>
            <a:pPr algn="l" rtl="0"/>
            <a:r>
              <a:rPr lang="en-US" sz="2800" dirty="0"/>
              <a:t>Trunk: </a:t>
            </a:r>
            <a:r>
              <a:rPr lang="en-US" sz="2800" dirty="0" err="1"/>
              <a:t>DDx</a:t>
            </a:r>
            <a:r>
              <a:rPr lang="en-US" sz="2800" dirty="0"/>
              <a:t>: PR vs </a:t>
            </a:r>
            <a:r>
              <a:rPr lang="en-US" sz="2800" dirty="0" err="1"/>
              <a:t>pityriasis</a:t>
            </a:r>
            <a:r>
              <a:rPr lang="en-US" sz="2800" dirty="0"/>
              <a:t> </a:t>
            </a:r>
            <a:r>
              <a:rPr lang="en-US" sz="2800" dirty="0" err="1"/>
              <a:t>versicolor</a:t>
            </a:r>
            <a:endParaRPr lang="en-US" sz="2800" dirty="0"/>
          </a:p>
          <a:p>
            <a:pPr algn="l" rtl="0"/>
            <a:r>
              <a:rPr lang="en-US" sz="2800" dirty="0"/>
              <a:t>Body folds: axillae, groins, </a:t>
            </a:r>
            <a:r>
              <a:rPr lang="en-US" sz="2800" dirty="0" err="1"/>
              <a:t>anogenital</a:t>
            </a:r>
            <a:r>
              <a:rPr lang="en-US" sz="2800" dirty="0"/>
              <a:t> area, </a:t>
            </a:r>
            <a:r>
              <a:rPr lang="en-US" sz="2800" dirty="0" err="1"/>
              <a:t>submammary</a:t>
            </a:r>
            <a:r>
              <a:rPr lang="en-US" sz="2800" dirty="0"/>
              <a:t> areas, umbilicus and diaper area (infants)--- sharply </a:t>
            </a:r>
            <a:r>
              <a:rPr lang="en-US" sz="2800" dirty="0" err="1"/>
              <a:t>marginated</a:t>
            </a:r>
            <a:r>
              <a:rPr lang="en-US" sz="2800" dirty="0"/>
              <a:t> erythematous eruption, erosions and fissures </a:t>
            </a:r>
          </a:p>
          <a:p>
            <a:pPr algn="l" rtl="0"/>
            <a:r>
              <a:rPr lang="en-US" sz="2800" dirty="0"/>
              <a:t>Genitalia: with yellow crust and </a:t>
            </a:r>
            <a:r>
              <a:rPr lang="en-US" sz="2800" dirty="0" err="1"/>
              <a:t>psoriasiform</a:t>
            </a:r>
            <a:r>
              <a:rPr lang="en-US" sz="2800" dirty="0"/>
              <a:t> lesions.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63013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001344"/>
          </a:xfrm>
        </p:spPr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C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5283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881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84782"/>
            <a:ext cx="4392488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3"/>
            <a:ext cx="3744416" cy="482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91950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 descr="S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16113"/>
            <a:ext cx="3960440" cy="39465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887788" cy="394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7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727075"/>
            <a:ext cx="8059737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5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112568"/>
          </a:xfrm>
        </p:spPr>
        <p:txBody>
          <a:bodyPr/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Definition</a:t>
            </a:r>
            <a:r>
              <a:rPr lang="en-US" dirty="0"/>
              <a:t>: inflammation of the skin</a:t>
            </a:r>
          </a:p>
          <a:p>
            <a:pPr marL="0" indent="0" algn="ctr" rtl="0">
              <a:buNone/>
            </a:pPr>
            <a:r>
              <a:rPr lang="en-US" dirty="0"/>
              <a:t>What are the eczema phases?</a:t>
            </a: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Acute eczema</a:t>
            </a:r>
            <a:r>
              <a:rPr lang="en-US" dirty="0"/>
              <a:t>: erosion, oozing and vesicles</a:t>
            </a:r>
          </a:p>
          <a:p>
            <a:pPr algn="l" rtl="0"/>
            <a:r>
              <a:rPr lang="en-US" dirty="0" err="1">
                <a:solidFill>
                  <a:srgbClr val="FFFF00"/>
                </a:solidFill>
              </a:rPr>
              <a:t>Subacute</a:t>
            </a:r>
            <a:r>
              <a:rPr lang="en-US" dirty="0">
                <a:solidFill>
                  <a:srgbClr val="FFFF00"/>
                </a:solidFill>
              </a:rPr>
              <a:t> eczema</a:t>
            </a:r>
            <a:r>
              <a:rPr lang="en-US" dirty="0"/>
              <a:t>: Redness+ swelling, crust-+ scale +infection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C000"/>
                </a:solidFill>
              </a:rPr>
              <a:t>Chronic eczema</a:t>
            </a:r>
            <a:r>
              <a:rPr lang="en-US" dirty="0"/>
              <a:t>: </a:t>
            </a:r>
            <a:r>
              <a:rPr lang="en-US" dirty="0" err="1"/>
              <a:t>lichenification</a:t>
            </a:r>
            <a:r>
              <a:rPr lang="en-US" dirty="0"/>
              <a:t>, dark pigmentation and thick papules and plaques</a:t>
            </a: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br>
              <a:rPr lang="en-US" dirty="0"/>
            </a:br>
            <a:br>
              <a:rPr lang="en-US" dirty="0"/>
            </a:br>
            <a:r>
              <a:rPr lang="en-US" dirty="0"/>
              <a:t>Eczema - dermatitis</a:t>
            </a:r>
            <a:br>
              <a:rPr lang="en-US" dirty="0"/>
            </a:b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89299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5400600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r>
              <a:rPr lang="en-US" sz="3200" u="sng" dirty="0">
                <a:solidFill>
                  <a:srgbClr val="FFC000"/>
                </a:solidFill>
              </a:rPr>
              <a:t>Scalp :</a:t>
            </a:r>
          </a:p>
          <a:p>
            <a:pPr algn="l" rtl="0"/>
            <a:r>
              <a:rPr lang="en-US" dirty="0"/>
              <a:t>Zinc </a:t>
            </a:r>
            <a:r>
              <a:rPr lang="en-US" dirty="0" err="1"/>
              <a:t>pyrithione</a:t>
            </a:r>
            <a:r>
              <a:rPr lang="en-US" dirty="0"/>
              <a:t> Shampoo</a:t>
            </a:r>
          </a:p>
          <a:p>
            <a:pPr algn="l" rtl="0"/>
            <a:r>
              <a:rPr lang="en-US" dirty="0"/>
              <a:t>Selenium sulfide 2.5% shampoo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2% ketoconazole shampoo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Low – potency glucocorticoid solution, lotion or gels.</a:t>
            </a:r>
          </a:p>
          <a:p>
            <a:pPr marL="0" indent="0" algn="l" rtl="0">
              <a:buNone/>
            </a:pPr>
            <a:endParaRPr lang="en-US" sz="3200" u="sng" dirty="0">
              <a:solidFill>
                <a:srgbClr val="FFC000"/>
              </a:solidFill>
            </a:endParaRPr>
          </a:p>
          <a:p>
            <a:pPr marL="0" indent="0" algn="l" rtl="0">
              <a:buNone/>
            </a:pPr>
            <a:r>
              <a:rPr lang="en-US" sz="3200" u="sng" dirty="0">
                <a:solidFill>
                  <a:srgbClr val="FFC000"/>
                </a:solidFill>
              </a:rPr>
              <a:t>Skin: </a:t>
            </a:r>
          </a:p>
          <a:p>
            <a:pPr algn="l" rtl="0"/>
            <a:r>
              <a:rPr lang="en-US" dirty="0"/>
              <a:t>Topical: antifungals, glucocorticoid, </a:t>
            </a:r>
            <a:r>
              <a:rPr lang="en-US" dirty="0" err="1"/>
              <a:t>pimecrolimus</a:t>
            </a:r>
            <a:r>
              <a:rPr lang="en-US" dirty="0"/>
              <a:t> </a:t>
            </a:r>
          </a:p>
          <a:p>
            <a:pPr algn="l" rtl="0"/>
            <a:r>
              <a:rPr lang="en-US" dirty="0"/>
              <a:t>Combined therapy</a:t>
            </a:r>
          </a:p>
          <a:p>
            <a:pPr algn="l" rtl="0"/>
            <a:r>
              <a:rPr lang="en-US" dirty="0"/>
              <a:t>Maintenance &amp; recurrence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FFFF00"/>
                </a:solidFill>
              </a:rPr>
              <a:t>Management:</a:t>
            </a:r>
            <a:endParaRPr lang="ar-SA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1524000"/>
            <a:ext cx="8640960" cy="5001344"/>
          </a:xfrm>
        </p:spPr>
        <p:txBody>
          <a:bodyPr/>
          <a:lstStyle/>
          <a:p>
            <a:pPr algn="l" rtl="0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Definition</a:t>
            </a:r>
            <a:r>
              <a:rPr lang="en-US" dirty="0"/>
              <a:t>: dermatitis results from contact with external materials.</a:t>
            </a:r>
          </a:p>
          <a:p>
            <a:pPr marL="0" indent="0" algn="l" rtl="0">
              <a:buNone/>
            </a:pPr>
            <a:r>
              <a:rPr lang="en-US" dirty="0"/>
              <a:t>Pathogenesis:</a:t>
            </a:r>
          </a:p>
          <a:p>
            <a:pPr algn="l" rtl="0"/>
            <a:r>
              <a:rPr lang="en-US" dirty="0"/>
              <a:t>Irritant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vs.</a:t>
            </a:r>
            <a:r>
              <a:rPr lang="en-US" dirty="0"/>
              <a:t> allergic : (cytotoxic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vs</a:t>
            </a:r>
            <a:r>
              <a:rPr lang="en-US" dirty="0"/>
              <a:t> type IV)</a:t>
            </a:r>
          </a:p>
          <a:p>
            <a:pPr algn="l" rtl="0"/>
            <a:r>
              <a:rPr lang="en-US" dirty="0"/>
              <a:t>Common irritants: detergent, acids, dust, burning chemicals, </a:t>
            </a:r>
            <a:r>
              <a:rPr lang="en-US" dirty="0" err="1"/>
              <a:t>etc</a:t>
            </a:r>
            <a:endParaRPr lang="en-US" dirty="0"/>
          </a:p>
          <a:p>
            <a:pPr algn="l" rtl="0"/>
            <a:r>
              <a:rPr lang="en-US" dirty="0"/>
              <a:t>Common allergens: perfumes, hair dyes, nickels, leathers, metals, rubbers, latex, cosmetics, </a:t>
            </a:r>
            <a:r>
              <a:rPr lang="en-US" dirty="0" err="1"/>
              <a:t>etc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Contact Dermatitis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537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524000"/>
            <a:ext cx="8352928" cy="5001344"/>
          </a:xfrm>
        </p:spPr>
        <p:txBody>
          <a:bodyPr/>
          <a:lstStyle/>
          <a:p>
            <a:pPr algn="l" rtl="0"/>
            <a:r>
              <a:rPr lang="en-US" dirty="0"/>
              <a:t>All people will react to an irritant if applied in a high enough concentration</a:t>
            </a:r>
          </a:p>
          <a:p>
            <a:pPr algn="l" rtl="0"/>
            <a:r>
              <a:rPr lang="en-US" dirty="0"/>
              <a:t>At 1st exposure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r>
              <a:rPr lang="en-US" dirty="0">
                <a:solidFill>
                  <a:srgbClr val="764408"/>
                </a:solidFill>
              </a:rPr>
              <a:t>Common causes:</a:t>
            </a:r>
          </a:p>
          <a:p>
            <a:pPr algn="l" rtl="0"/>
            <a:r>
              <a:rPr lang="en-US" dirty="0"/>
              <a:t>Hands repeatedly exposed to water, cleansers </a:t>
            </a:r>
          </a:p>
          <a:p>
            <a:pPr algn="l" rtl="0"/>
            <a:r>
              <a:rPr lang="en-US" dirty="0"/>
              <a:t>Lip-licking habit – wetting and drying caused by saliva</a:t>
            </a:r>
          </a:p>
          <a:p>
            <a:pPr algn="l" rtl="0"/>
            <a:r>
              <a:rPr lang="en-US" dirty="0"/>
              <a:t>Napkin dermatitis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IRRITANT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82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ermatitis2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678954"/>
            <a:ext cx="5605272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09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43869"/>
            <a:ext cx="4392488" cy="393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69033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3" descr="sfew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8" b="8638"/>
          <a:stretch>
            <a:fillRect/>
          </a:stretch>
        </p:blipFill>
        <p:spPr bwMode="auto">
          <a:xfrm>
            <a:off x="1763688" y="2564904"/>
            <a:ext cx="5976665" cy="314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374153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1524000"/>
            <a:ext cx="8496944" cy="4929336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It is caused by allergen that trigger type IV hypersensitivity reaction in a sensitized person. </a:t>
            </a:r>
          </a:p>
          <a:p>
            <a:pPr algn="l" rtl="0"/>
            <a:r>
              <a:rPr lang="en-US" dirty="0"/>
              <a:t>Characteristics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First exposure does not cause a reaction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Begins 24 h after subsequent exposure if already allergic 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Commonest</a:t>
            </a:r>
            <a:r>
              <a:rPr lang="en-US" dirty="0"/>
              <a:t>: Nickel, chromates, rubber, preservatives, topical </a:t>
            </a:r>
            <a:r>
              <a:rPr lang="en-US" dirty="0" err="1"/>
              <a:t>Abx</a:t>
            </a:r>
            <a:r>
              <a:rPr lang="en-US" dirty="0"/>
              <a:t>, topical </a:t>
            </a:r>
            <a:r>
              <a:rPr lang="en-US" dirty="0" err="1"/>
              <a:t>cs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764408"/>
                </a:solidFill>
              </a:rPr>
              <a:t>Diagnosis</a:t>
            </a:r>
            <a:r>
              <a:rPr lang="en-US" dirty="0"/>
              <a:t>: Skin patch tests( read at 48, 96 h) </a:t>
            </a:r>
          </a:p>
          <a:p>
            <a:pPr algn="l" rtl="0"/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0"/>
            <a:r>
              <a:rPr lang="en-US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ALLERGIC CONTACT DERMATITIS</a:t>
            </a:r>
            <a:endParaRPr lang="ar-SA" sz="36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123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64408"/>
                </a:solidFill>
              </a:rPr>
              <a:t>Shoe dermatitis</a:t>
            </a:r>
            <a:endParaRPr lang="ar-SA" dirty="0">
              <a:solidFill>
                <a:srgbClr val="764408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3"/>
            <a:ext cx="324035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331233" cy="2297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3528" y="1874729"/>
            <a:ext cx="48245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rtl="0"/>
            <a:r>
              <a:rPr lang="en-US" sz="3200" b="1" dirty="0">
                <a:solidFill>
                  <a:srgbClr val="0F6FC6"/>
                </a:solidFill>
              </a:rPr>
              <a:t>Causes</a:t>
            </a:r>
            <a:r>
              <a:rPr lang="en-US" sz="3200" dirty="0">
                <a:solidFill>
                  <a:prstClr val="black"/>
                </a:solidFill>
              </a:rPr>
              <a:t>:</a:t>
            </a:r>
          </a:p>
          <a:p>
            <a:pPr lvl="0" algn="l" rtl="0"/>
            <a:r>
              <a:rPr lang="en-US" sz="3200" dirty="0"/>
              <a:t>a. Rubber (</a:t>
            </a:r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most common</a:t>
            </a:r>
            <a:r>
              <a:rPr lang="en-US" sz="3200" dirty="0"/>
              <a:t>)</a:t>
            </a:r>
          </a:p>
          <a:p>
            <a:pPr lvl="0" algn="l" rtl="0"/>
            <a:r>
              <a:rPr lang="en-US" sz="3200" dirty="0"/>
              <a:t>b. Chromates (in leather)</a:t>
            </a:r>
          </a:p>
          <a:p>
            <a:pPr lvl="0" algn="l" rtl="0"/>
            <a:r>
              <a:rPr lang="en-US" sz="3200" dirty="0"/>
              <a:t>c. </a:t>
            </a:r>
            <a:r>
              <a:rPr lang="en-US" sz="2800" dirty="0" err="1"/>
              <a:t>Glutaraldehyde</a:t>
            </a:r>
            <a:r>
              <a:rPr lang="en-US" sz="2800" dirty="0"/>
              <a:t> (in leather)</a:t>
            </a:r>
          </a:p>
          <a:p>
            <a:pPr lvl="0" algn="l" rtl="0"/>
            <a:r>
              <a:rPr lang="en-US" sz="3200" dirty="0"/>
              <a:t>d. Adhesives</a:t>
            </a:r>
          </a:p>
          <a:p>
            <a:pPr lvl="0" algn="l" rtl="0"/>
            <a:r>
              <a:rPr lang="en-US" sz="3200" dirty="0"/>
              <a:t>e. Dyes</a:t>
            </a:r>
            <a:endParaRPr lang="ar-SA" sz="3200" dirty="0"/>
          </a:p>
        </p:txBody>
      </p:sp>
    </p:spTree>
    <p:extLst>
      <p:ext uri="{BB962C8B-B14F-4D97-AF65-F5344CB8AC3E}">
        <p14:creationId xmlns:p14="http://schemas.microsoft.com/office/powerpoint/2010/main" val="4259363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Predilection sites: site of contact</a:t>
            </a:r>
          </a:p>
          <a:p>
            <a:pPr algn="l" rtl="0"/>
            <a:r>
              <a:rPr lang="en-US" dirty="0"/>
              <a:t>Distribution &amp; configuration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Clinical features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4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49" y="1524000"/>
            <a:ext cx="687610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23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14386" cy="23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11" y="3789040"/>
            <a:ext cx="3418113" cy="243109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683"/>
            <a:ext cx="3384376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651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28" y="1524000"/>
            <a:ext cx="6912744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95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Identification removal </a:t>
            </a:r>
            <a:r>
              <a:rPr lang="en-US"/>
              <a:t>of  causes.</a:t>
            </a:r>
            <a:endParaRPr lang="en-US" dirty="0"/>
          </a:p>
          <a:p>
            <a:pPr algn="l" rtl="0"/>
            <a:r>
              <a:rPr lang="en-US" dirty="0"/>
              <a:t>Patch testing: </a:t>
            </a:r>
          </a:p>
          <a:p>
            <a:pPr algn="l" rtl="0">
              <a:buFont typeface="Wingdings" panose="05000000000000000000" pitchFamily="2" charset="2"/>
              <a:buChar char="Ø"/>
            </a:pPr>
            <a:r>
              <a:rPr lang="en-US" dirty="0"/>
              <a:t>for allergic contact dermatitis not for irritant</a:t>
            </a:r>
          </a:p>
          <a:p>
            <a:pPr algn="l" rtl="0"/>
            <a:r>
              <a:rPr lang="en-US" dirty="0"/>
              <a:t>Avoidance allergens</a:t>
            </a:r>
          </a:p>
          <a:p>
            <a:pPr algn="l" rtl="0"/>
            <a:r>
              <a:rPr lang="en-US" dirty="0"/>
              <a:t>Topical corticosteroids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/>
            <a:r>
              <a:rPr lang="en-US" dirty="0">
                <a:solidFill>
                  <a:srgbClr val="764408"/>
                </a:solidFill>
              </a:rPr>
              <a:t>Management:</a:t>
            </a:r>
            <a:endParaRPr lang="ar-SA" dirty="0">
              <a:solidFill>
                <a:srgbClr val="7644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54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00B0F0"/>
                </a:solidFill>
                <a:latin typeface="Times New Roman"/>
                <a:ea typeface="ＭＳ Ｐゴシック" charset="0"/>
                <a:cs typeface="Times New Roman"/>
              </a:rPr>
              <a:t>Dyshidrotic eczema</a:t>
            </a:r>
            <a:endParaRPr lang="en-US" sz="4000" b="1" dirty="0">
              <a:solidFill>
                <a:srgbClr val="00B0F0"/>
              </a:solidFill>
            </a:endParaRPr>
          </a:p>
        </p:txBody>
      </p:sp>
      <p:pic>
        <p:nvPicPr>
          <p:cNvPr id="3" name="Picture 2" descr="dyshidrotic ecze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76872"/>
            <a:ext cx="6923112" cy="38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91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B676F-D25C-4F53-8DF7-983629B8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6BA96-BDBF-42DA-8B22-E0AD7439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3663" y="1601788"/>
            <a:ext cx="6416675" cy="4527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194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C000"/>
                </a:solidFill>
                <a:latin typeface="Times New Roman"/>
                <a:ea typeface="ＭＳ Ｐゴシック" charset="0"/>
                <a:cs typeface="Times New Roman"/>
              </a:rPr>
              <a:t>Asteatotic  eczema</a:t>
            </a:r>
            <a:endParaRPr lang="en-US" sz="4000" b="1" dirty="0">
              <a:solidFill>
                <a:srgbClr val="FFC000"/>
              </a:solidFill>
            </a:endParaRPr>
          </a:p>
        </p:txBody>
      </p:sp>
      <p:pic>
        <p:nvPicPr>
          <p:cNvPr id="3" name="Picture 2" descr="Asteatotic_eczema_DW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52" y="1715463"/>
            <a:ext cx="5902146" cy="44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243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/>
                <a:cs typeface="Times New Roman"/>
              </a:rPr>
              <a:t>Stasis eczema</a:t>
            </a:r>
          </a:p>
        </p:txBody>
      </p:sp>
      <p:pic>
        <p:nvPicPr>
          <p:cNvPr id="3" name="Picture 2" descr="stasis-dermatitis-and-ulcers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79" y="1645086"/>
            <a:ext cx="6349775" cy="442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1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i="1" dirty="0">
                <a:solidFill>
                  <a:srgbClr val="764408"/>
                </a:solidFill>
                <a:latin typeface="Times New Roman"/>
                <a:cs typeface="Times New Roman"/>
              </a:rPr>
              <a:t>Lichen simplex Chronicus</a:t>
            </a:r>
          </a:p>
        </p:txBody>
      </p:sp>
      <p:pic>
        <p:nvPicPr>
          <p:cNvPr id="3" name="Picture 2" descr="Lichen_si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57" y="1554955"/>
            <a:ext cx="4787900" cy="47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02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124472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THANK </a:t>
            </a:r>
            <a:r>
              <a:rPr lang="en-US" dirty="0">
                <a:solidFill>
                  <a:srgbClr val="0070C0"/>
                </a:solidFill>
              </a:rPr>
              <a:t>YOU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636912"/>
            <a:ext cx="4896941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040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052736"/>
            <a:ext cx="8712968" cy="5472608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>
                <a:solidFill>
                  <a:srgbClr val="29FF8A"/>
                </a:solidFill>
              </a:rPr>
              <a:t>Definition:</a:t>
            </a:r>
            <a:r>
              <a:rPr lang="en-US" dirty="0"/>
              <a:t> chronic relapsing itchy skin disease in genetically predisposed patients.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Associated diseases: </a:t>
            </a:r>
            <a:r>
              <a:rPr lang="en-US" dirty="0"/>
              <a:t>bronchial asthma, allergic rhinitis, allergic conjunctivitis( personal or family </a:t>
            </a:r>
            <a:r>
              <a:rPr lang="en-US" dirty="0" err="1"/>
              <a:t>Hx</a:t>
            </a:r>
            <a:r>
              <a:rPr lang="en-US" dirty="0"/>
              <a:t>)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Incidence: </a:t>
            </a:r>
            <a:r>
              <a:rPr lang="en-US" dirty="0"/>
              <a:t>up to 15-20 % in early childhood</a:t>
            </a:r>
          </a:p>
          <a:p>
            <a:pPr algn="l" rtl="0"/>
            <a:r>
              <a:rPr lang="en-US" dirty="0"/>
              <a:t>More in male</a:t>
            </a:r>
          </a:p>
          <a:p>
            <a:pPr algn="l" rtl="0"/>
            <a:r>
              <a:rPr lang="en-US" dirty="0">
                <a:solidFill>
                  <a:srgbClr val="29FF8A"/>
                </a:solidFill>
              </a:rPr>
              <a:t>Age of onset:</a:t>
            </a:r>
          </a:p>
          <a:p>
            <a:pPr algn="l" rtl="0"/>
            <a:r>
              <a:rPr lang="en-US" dirty="0"/>
              <a:t>60% ------ first 2 months of life</a:t>
            </a:r>
          </a:p>
          <a:p>
            <a:pPr algn="l" rtl="0"/>
            <a:r>
              <a:rPr lang="en-US" dirty="0"/>
              <a:t>30 %------- by age of 5 </a:t>
            </a:r>
          </a:p>
          <a:p>
            <a:pPr algn="l" rtl="0"/>
            <a:r>
              <a:rPr lang="en-US" dirty="0"/>
              <a:t>10%-------- between age 6- 20 years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Improves in summer and flare in winter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57592" cy="576064"/>
          </a:xfrm>
        </p:spPr>
        <p:txBody>
          <a:bodyPr>
            <a:normAutofit fontScale="90000"/>
          </a:bodyPr>
          <a:lstStyle/>
          <a:p>
            <a:pPr algn="ctr" rtl="0"/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Atopic Dermatitis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504" y="1412776"/>
            <a:ext cx="8784976" cy="5184576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>
                <a:solidFill>
                  <a:srgbClr val="00B0F0"/>
                </a:solidFill>
              </a:rPr>
              <a:t>Cause : </a:t>
            </a:r>
          </a:p>
          <a:p>
            <a:pPr algn="l" rtl="0"/>
            <a:r>
              <a:rPr lang="en-US" dirty="0"/>
              <a:t>Atopy”: genetic predisposition</a:t>
            </a:r>
          </a:p>
          <a:p>
            <a:pPr algn="l" rtl="0"/>
            <a:r>
              <a:rPr lang="en-US" dirty="0"/>
              <a:t>skin barrier defect: Dry skin (decrease production of moisturizing lipids; sebum)</a:t>
            </a:r>
          </a:p>
          <a:p>
            <a:pPr algn="l" rtl="0"/>
            <a:r>
              <a:rPr lang="en-US" dirty="0"/>
              <a:t>Immune dysregulation: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T cell activation </a:t>
            </a:r>
          </a:p>
          <a:p>
            <a:pPr algn="l" rtl="0">
              <a:buFont typeface="Wingdings" panose="05000000000000000000" pitchFamily="2" charset="2"/>
              <a:buChar char="v"/>
            </a:pPr>
            <a:r>
              <a:rPr lang="en-US" dirty="0"/>
              <a:t>Ig E ? (Epiphenomenon)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r>
              <a:rPr lang="en-US" dirty="0">
                <a:solidFill>
                  <a:srgbClr val="00B0F0"/>
                </a:solidFill>
              </a:rPr>
              <a:t>Triggers:</a:t>
            </a:r>
          </a:p>
          <a:p>
            <a:pPr algn="l" rtl="0"/>
            <a:r>
              <a:rPr lang="en-US" dirty="0"/>
              <a:t>Allergy, increased tendency to certain allergens (</a:t>
            </a:r>
            <a:r>
              <a:rPr lang="en-US" dirty="0" err="1"/>
              <a:t>Autoallergen</a:t>
            </a:r>
            <a:r>
              <a:rPr lang="en-US" dirty="0"/>
              <a:t>)</a:t>
            </a:r>
          </a:p>
          <a:p>
            <a:pPr algn="l" rtl="0"/>
            <a:r>
              <a:rPr lang="en-US" dirty="0"/>
              <a:t>Infection : skin of pts  with AD is colonized by S aureus. infection with S aureus often causes a flare of AD</a:t>
            </a:r>
          </a:p>
          <a:p>
            <a:pPr algn="l" rtl="0"/>
            <a:r>
              <a:rPr lang="en-US" dirty="0"/>
              <a:t>AD and Food! minor role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Pathogenesis:</a:t>
            </a: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50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13F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6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9288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897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/>
              <a:t>Infantile AD</a:t>
            </a:r>
          </a:p>
          <a:p>
            <a:pPr algn="l" rtl="0"/>
            <a:r>
              <a:rPr lang="en-US" dirty="0"/>
              <a:t>Childhood AD</a:t>
            </a:r>
          </a:p>
          <a:p>
            <a:pPr algn="l" rtl="0"/>
            <a:r>
              <a:rPr lang="en-US" dirty="0"/>
              <a:t>Adult AD</a:t>
            </a:r>
            <a:endParaRPr lang="ar-S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0"/>
            <a:r>
              <a:rPr lang="en-US" dirty="0">
                <a:solidFill>
                  <a:srgbClr val="C00000"/>
                </a:solidFill>
              </a:rPr>
              <a:t>Clinical Variants:</a:t>
            </a:r>
            <a:br>
              <a:rPr lang="en-US" dirty="0">
                <a:solidFill>
                  <a:srgbClr val="C00000"/>
                </a:solidFill>
              </a:rPr>
            </a:br>
            <a:endParaRPr lang="ar-SA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320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316</TotalTime>
  <Words>921</Words>
  <Application>Microsoft Office PowerPoint</Application>
  <PresentationFormat>عرض على الشاشة (4:3)</PresentationFormat>
  <Paragraphs>172</Paragraphs>
  <Slides>47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11</vt:i4>
      </vt:variant>
      <vt:variant>
        <vt:lpstr>عناوين الشرائح</vt:lpstr>
      </vt:variant>
      <vt:variant>
        <vt:i4>47</vt:i4>
      </vt:variant>
    </vt:vector>
  </HeadingPairs>
  <TitlesOfParts>
    <vt:vector size="62" baseType="lpstr">
      <vt:lpstr>Constantia</vt:lpstr>
      <vt:lpstr>Times New Roman</vt:lpstr>
      <vt:lpstr>Wingdings</vt:lpstr>
      <vt:lpstr>Wingdings 2</vt:lpstr>
      <vt:lpstr>Paper</vt:lpstr>
      <vt:lpstr>1_Paper</vt:lpstr>
      <vt:lpstr>2_Paper</vt:lpstr>
      <vt:lpstr>3_Paper</vt:lpstr>
      <vt:lpstr>4_Paper</vt:lpstr>
      <vt:lpstr>5_Paper</vt:lpstr>
      <vt:lpstr>6_Paper</vt:lpstr>
      <vt:lpstr>7_Paper</vt:lpstr>
      <vt:lpstr>8_Paper</vt:lpstr>
      <vt:lpstr>9_Paper</vt:lpstr>
      <vt:lpstr>10_Paper</vt:lpstr>
      <vt:lpstr>ATOPIC DERMATITIS AND ECZEMATOUS DISORDERS</vt:lpstr>
      <vt:lpstr>Objectives</vt:lpstr>
      <vt:lpstr>  Eczema - dermatitis </vt:lpstr>
      <vt:lpstr>عرض تقديمي في PowerPoint</vt:lpstr>
      <vt:lpstr>  Atopic Dermatitis</vt:lpstr>
      <vt:lpstr>Pathogenesis:</vt:lpstr>
      <vt:lpstr>عرض تقديمي في PowerPoint</vt:lpstr>
      <vt:lpstr>عرض تقديمي في PowerPoint</vt:lpstr>
      <vt:lpstr>Clinical Variants: </vt:lpstr>
      <vt:lpstr>Infantile AD</vt:lpstr>
      <vt:lpstr>Childhood AD:</vt:lpstr>
      <vt:lpstr>Adult AD:</vt:lpstr>
      <vt:lpstr>عرض تقديمي في PowerPoint</vt:lpstr>
      <vt:lpstr>عرض تقديمي في PowerPoint</vt:lpstr>
      <vt:lpstr>عرض تقديمي في PowerPoint</vt:lpstr>
      <vt:lpstr>Complications:</vt:lpstr>
      <vt:lpstr>Complications: Eczema herpeticum</vt:lpstr>
      <vt:lpstr>Complications:</vt:lpstr>
      <vt:lpstr>Prognosis</vt:lpstr>
      <vt:lpstr>عرض تقديمي في PowerPoint</vt:lpstr>
      <vt:lpstr>Management:</vt:lpstr>
      <vt:lpstr>Juvenile  planter dermatosis </vt:lpstr>
      <vt:lpstr>Seborrhoeic Dermatits</vt:lpstr>
      <vt:lpstr>Clinical features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Management:</vt:lpstr>
      <vt:lpstr>Contact Dermatitis</vt:lpstr>
      <vt:lpstr>IRRITANT CONTACT DERMATITIS</vt:lpstr>
      <vt:lpstr>عرض تقديمي في PowerPoint</vt:lpstr>
      <vt:lpstr>عرض تقديمي في PowerPoint</vt:lpstr>
      <vt:lpstr>عرض تقديمي في PowerPoint</vt:lpstr>
      <vt:lpstr>ALLERGIC CONTACT DERMATITIS</vt:lpstr>
      <vt:lpstr>Shoe dermatitis</vt:lpstr>
      <vt:lpstr>Clinical features</vt:lpstr>
      <vt:lpstr>عرض تقديمي في PowerPoint</vt:lpstr>
      <vt:lpstr>عرض تقديمي في PowerPoint</vt:lpstr>
      <vt:lpstr>Management:</vt:lpstr>
      <vt:lpstr>Dyshidrotic eczema</vt:lpstr>
      <vt:lpstr>عرض تقديمي في PowerPoint</vt:lpstr>
      <vt:lpstr>Asteatotic  eczema</vt:lpstr>
      <vt:lpstr>Stasis eczema</vt:lpstr>
      <vt:lpstr>Lichen simplex Chronicus</vt:lpstr>
      <vt:lpstr>THANK YOU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DERMATITIS AND ECZEMATOUS DISORDERS</dc:title>
  <dc:creator>Dr.Hend</dc:creator>
  <cp:lastModifiedBy>رنيم الغامدي</cp:lastModifiedBy>
  <cp:revision>32</cp:revision>
  <dcterms:created xsi:type="dcterms:W3CDTF">2015-03-18T23:48:02Z</dcterms:created>
  <dcterms:modified xsi:type="dcterms:W3CDTF">2020-02-29T22:43:36Z</dcterms:modified>
</cp:coreProperties>
</file>