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Lst>
  <p:notesMasterIdLst>
    <p:notesMasterId r:id="rId91"/>
  </p:notesMasterIdLst>
  <p:sldIdLst>
    <p:sldId id="256" r:id="rId3"/>
    <p:sldId id="276" r:id="rId4"/>
    <p:sldId id="259" r:id="rId5"/>
    <p:sldId id="260" r:id="rId6"/>
    <p:sldId id="261" r:id="rId7"/>
    <p:sldId id="262" r:id="rId8"/>
    <p:sldId id="263" r:id="rId9"/>
    <p:sldId id="264" r:id="rId10"/>
    <p:sldId id="266" r:id="rId11"/>
    <p:sldId id="267" r:id="rId12"/>
    <p:sldId id="268" r:id="rId13"/>
    <p:sldId id="269" r:id="rId14"/>
    <p:sldId id="270" r:id="rId15"/>
    <p:sldId id="348" r:id="rId16"/>
    <p:sldId id="350" r:id="rId17"/>
    <p:sldId id="349" r:id="rId18"/>
    <p:sldId id="351" r:id="rId19"/>
    <p:sldId id="360" r:id="rId20"/>
    <p:sldId id="362" r:id="rId21"/>
    <p:sldId id="279" r:id="rId22"/>
    <p:sldId id="280" r:id="rId23"/>
    <p:sldId id="281" r:id="rId24"/>
    <p:sldId id="282" r:id="rId25"/>
    <p:sldId id="316" r:id="rId26"/>
    <p:sldId id="278" r:id="rId27"/>
    <p:sldId id="283" r:id="rId28"/>
    <p:sldId id="277" r:id="rId29"/>
    <p:sldId id="284" r:id="rId30"/>
    <p:sldId id="285" r:id="rId31"/>
    <p:sldId id="292" r:id="rId32"/>
    <p:sldId id="293" r:id="rId33"/>
    <p:sldId id="324" r:id="rId34"/>
    <p:sldId id="326" r:id="rId35"/>
    <p:sldId id="327" r:id="rId36"/>
    <p:sldId id="328" r:id="rId37"/>
    <p:sldId id="325" r:id="rId38"/>
    <p:sldId id="287" r:id="rId39"/>
    <p:sldId id="288" r:id="rId40"/>
    <p:sldId id="290" r:id="rId41"/>
    <p:sldId id="289" r:id="rId42"/>
    <p:sldId id="291" r:id="rId43"/>
    <p:sldId id="364" r:id="rId44"/>
    <p:sldId id="366" r:id="rId45"/>
    <p:sldId id="295" r:id="rId46"/>
    <p:sldId id="296" r:id="rId47"/>
    <p:sldId id="265" r:id="rId48"/>
    <p:sldId id="286" r:id="rId49"/>
    <p:sldId id="298" r:id="rId50"/>
    <p:sldId id="299" r:id="rId51"/>
    <p:sldId id="300" r:id="rId52"/>
    <p:sldId id="302" r:id="rId53"/>
    <p:sldId id="304" r:id="rId54"/>
    <p:sldId id="303" r:id="rId55"/>
    <p:sldId id="305" r:id="rId56"/>
    <p:sldId id="317" r:id="rId57"/>
    <p:sldId id="307" r:id="rId58"/>
    <p:sldId id="306" r:id="rId59"/>
    <p:sldId id="308" r:id="rId60"/>
    <p:sldId id="309" r:id="rId61"/>
    <p:sldId id="310" r:id="rId62"/>
    <p:sldId id="312" r:id="rId63"/>
    <p:sldId id="319" r:id="rId64"/>
    <p:sldId id="368" r:id="rId65"/>
    <p:sldId id="331" r:id="rId66"/>
    <p:sldId id="352" r:id="rId67"/>
    <p:sldId id="354" r:id="rId68"/>
    <p:sldId id="359" r:id="rId69"/>
    <p:sldId id="355" r:id="rId70"/>
    <p:sldId id="356" r:id="rId71"/>
    <p:sldId id="330" r:id="rId72"/>
    <p:sldId id="338" r:id="rId73"/>
    <p:sldId id="358" r:id="rId74"/>
    <p:sldId id="353" r:id="rId75"/>
    <p:sldId id="357" r:id="rId76"/>
    <p:sldId id="343" r:id="rId77"/>
    <p:sldId id="342" r:id="rId78"/>
    <p:sldId id="297" r:id="rId79"/>
    <p:sldId id="370" r:id="rId80"/>
    <p:sldId id="374" r:id="rId81"/>
    <p:sldId id="376" r:id="rId82"/>
    <p:sldId id="271" r:id="rId83"/>
    <p:sldId id="272" r:id="rId84"/>
    <p:sldId id="377" r:id="rId85"/>
    <p:sldId id="273" r:id="rId86"/>
    <p:sldId id="378" r:id="rId87"/>
    <p:sldId id="274" r:id="rId88"/>
    <p:sldId id="275" r:id="rId89"/>
    <p:sldId id="315" r:id="rId90"/>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4" d="100"/>
          <a:sy n="64" d="100"/>
        </p:scale>
        <p:origin x="156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ata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0045A2-7D18-435E-AEF4-047FBA5A7B8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533BEBF-A604-4200-A58B-93176F2E6639}">
      <dgm:prSet custT="1"/>
      <dgm:spPr/>
      <dgm:t>
        <a:bodyPr/>
        <a:lstStyle/>
        <a:p>
          <a:pPr algn="l">
            <a:lnSpc>
              <a:spcPct val="100000"/>
            </a:lnSpc>
          </a:pPr>
          <a:endParaRPr lang="en-US" sz="1600" dirty="0"/>
        </a:p>
        <a:p>
          <a:pPr algn="ctr">
            <a:lnSpc>
              <a:spcPct val="100000"/>
            </a:lnSpc>
          </a:pPr>
          <a:r>
            <a:rPr lang="en-US" sz="2000" dirty="0"/>
            <a:t>Pre-existing dermatosis (psoriasis, eczema)</a:t>
          </a:r>
        </a:p>
        <a:p>
          <a:pPr algn="ctr">
            <a:lnSpc>
              <a:spcPct val="100000"/>
            </a:lnSpc>
          </a:pPr>
          <a:r>
            <a:rPr lang="en-US" sz="3200" dirty="0">
              <a:solidFill>
                <a:srgbClr val="FF0000"/>
              </a:solidFill>
            </a:rPr>
            <a:t>50%</a:t>
          </a:r>
        </a:p>
      </dgm:t>
    </dgm:pt>
    <dgm:pt modelId="{61F46C8C-EAF0-4934-9246-933CEE0A630D}" type="parTrans" cxnId="{6749335E-7B33-4FD1-8D73-179BA3C99CBD}">
      <dgm:prSet/>
      <dgm:spPr/>
      <dgm:t>
        <a:bodyPr/>
        <a:lstStyle/>
        <a:p>
          <a:endParaRPr lang="en-US"/>
        </a:p>
      </dgm:t>
    </dgm:pt>
    <dgm:pt modelId="{D70F70EE-8DA0-4F64-A270-42C573DCB79B}" type="sibTrans" cxnId="{6749335E-7B33-4FD1-8D73-179BA3C99CBD}">
      <dgm:prSet/>
      <dgm:spPr/>
      <dgm:t>
        <a:bodyPr/>
        <a:lstStyle/>
        <a:p>
          <a:pPr>
            <a:lnSpc>
              <a:spcPct val="100000"/>
            </a:lnSpc>
          </a:pPr>
          <a:endParaRPr lang="en-US"/>
        </a:p>
      </dgm:t>
    </dgm:pt>
    <dgm:pt modelId="{3F1B38E4-44E4-4843-AED9-DEFEA3768AF9}">
      <dgm:prSet custT="1"/>
      <dgm:spPr/>
      <dgm:t>
        <a:bodyPr/>
        <a:lstStyle/>
        <a:p>
          <a:pPr algn="ctr">
            <a:lnSpc>
              <a:spcPct val="100000"/>
            </a:lnSpc>
          </a:pPr>
          <a:r>
            <a:rPr lang="en-US" sz="2400" dirty="0"/>
            <a:t>Drugs </a:t>
          </a:r>
        </a:p>
        <a:p>
          <a:pPr algn="ctr">
            <a:lnSpc>
              <a:spcPct val="100000"/>
            </a:lnSpc>
          </a:pPr>
          <a:r>
            <a:rPr lang="en-US" sz="3200" dirty="0">
              <a:solidFill>
                <a:srgbClr val="FF0000"/>
              </a:solidFill>
            </a:rPr>
            <a:t>15%</a:t>
          </a:r>
        </a:p>
      </dgm:t>
    </dgm:pt>
    <dgm:pt modelId="{8B012C47-77BA-4F34-992B-CAE03F83BB91}" type="parTrans" cxnId="{FDBBE702-4E55-487E-9A7E-3936AB4402EA}">
      <dgm:prSet/>
      <dgm:spPr/>
      <dgm:t>
        <a:bodyPr/>
        <a:lstStyle/>
        <a:p>
          <a:endParaRPr lang="en-US"/>
        </a:p>
      </dgm:t>
    </dgm:pt>
    <dgm:pt modelId="{8908163C-0387-4BAA-B981-2037FD380E46}" type="sibTrans" cxnId="{FDBBE702-4E55-487E-9A7E-3936AB4402EA}">
      <dgm:prSet/>
      <dgm:spPr/>
      <dgm:t>
        <a:bodyPr/>
        <a:lstStyle/>
        <a:p>
          <a:pPr>
            <a:lnSpc>
              <a:spcPct val="100000"/>
            </a:lnSpc>
          </a:pPr>
          <a:endParaRPr lang="en-US"/>
        </a:p>
      </dgm:t>
    </dgm:pt>
    <dgm:pt modelId="{505C9B58-7F34-4E97-A6B2-FC67FCDA9E46}">
      <dgm:prSet custT="1"/>
      <dgm:spPr/>
      <dgm:t>
        <a:bodyPr/>
        <a:lstStyle/>
        <a:p>
          <a:pPr algn="ctr">
            <a:lnSpc>
              <a:spcPct val="100000"/>
            </a:lnSpc>
          </a:pPr>
          <a:r>
            <a:rPr lang="en-US" sz="2400" dirty="0"/>
            <a:t>Lymphoma, leukemia</a:t>
          </a:r>
        </a:p>
        <a:p>
          <a:pPr algn="ctr">
            <a:lnSpc>
              <a:spcPct val="100000"/>
            </a:lnSpc>
          </a:pPr>
          <a:r>
            <a:rPr lang="en-US" sz="3200" dirty="0">
              <a:solidFill>
                <a:srgbClr val="FF0000"/>
              </a:solidFill>
            </a:rPr>
            <a:t>10%</a:t>
          </a:r>
        </a:p>
      </dgm:t>
    </dgm:pt>
    <dgm:pt modelId="{8B59BC27-51B8-43C8-BA50-94BDDA0398A0}" type="parTrans" cxnId="{602E8B9E-1AE0-4E9A-85F6-CEEF183846B6}">
      <dgm:prSet/>
      <dgm:spPr/>
      <dgm:t>
        <a:bodyPr/>
        <a:lstStyle/>
        <a:p>
          <a:endParaRPr lang="en-US"/>
        </a:p>
      </dgm:t>
    </dgm:pt>
    <dgm:pt modelId="{9D05D8CA-4822-4746-8E5F-26B829CE1ED2}" type="sibTrans" cxnId="{602E8B9E-1AE0-4E9A-85F6-CEEF183846B6}">
      <dgm:prSet/>
      <dgm:spPr/>
      <dgm:t>
        <a:bodyPr/>
        <a:lstStyle/>
        <a:p>
          <a:pPr>
            <a:lnSpc>
              <a:spcPct val="100000"/>
            </a:lnSpc>
          </a:pPr>
          <a:endParaRPr lang="en-US"/>
        </a:p>
      </dgm:t>
    </dgm:pt>
    <dgm:pt modelId="{CC82819A-1623-461B-B975-A834495B94A9}">
      <dgm:prSet custT="1"/>
      <dgm:spPr/>
      <dgm:t>
        <a:bodyPr/>
        <a:lstStyle/>
        <a:p>
          <a:pPr algn="ctr">
            <a:lnSpc>
              <a:spcPct val="100000"/>
            </a:lnSpc>
          </a:pPr>
          <a:r>
            <a:rPr lang="en-US" sz="2400" dirty="0"/>
            <a:t>Undetermined </a:t>
          </a:r>
        </a:p>
        <a:p>
          <a:pPr algn="ctr">
            <a:lnSpc>
              <a:spcPct val="100000"/>
            </a:lnSpc>
          </a:pPr>
          <a:r>
            <a:rPr lang="en-US" sz="3200" dirty="0">
              <a:solidFill>
                <a:srgbClr val="FF0000"/>
              </a:solidFill>
            </a:rPr>
            <a:t>25%</a:t>
          </a:r>
        </a:p>
      </dgm:t>
    </dgm:pt>
    <dgm:pt modelId="{CAEB7833-9BB1-4BC0-82D9-180DBFAB4D0C}" type="parTrans" cxnId="{7687DB36-0887-4FC4-B6F4-5DCFA5CC9218}">
      <dgm:prSet/>
      <dgm:spPr/>
      <dgm:t>
        <a:bodyPr/>
        <a:lstStyle/>
        <a:p>
          <a:endParaRPr lang="en-US"/>
        </a:p>
      </dgm:t>
    </dgm:pt>
    <dgm:pt modelId="{FAB97B6F-4286-4F96-8BA8-520DFA570224}" type="sibTrans" cxnId="{7687DB36-0887-4FC4-B6F4-5DCFA5CC9218}">
      <dgm:prSet/>
      <dgm:spPr/>
      <dgm:t>
        <a:bodyPr/>
        <a:lstStyle/>
        <a:p>
          <a:endParaRPr lang="en-US"/>
        </a:p>
      </dgm:t>
    </dgm:pt>
    <dgm:pt modelId="{73DAE7E3-38BD-4BD1-8B20-6D0CE25E392F}" type="pres">
      <dgm:prSet presAssocID="{690045A2-7D18-435E-AEF4-047FBA5A7B86}" presName="root" presStyleCnt="0">
        <dgm:presLayoutVars>
          <dgm:dir/>
          <dgm:resizeHandles val="exact"/>
        </dgm:presLayoutVars>
      </dgm:prSet>
      <dgm:spPr/>
    </dgm:pt>
    <dgm:pt modelId="{8367D8AD-2F00-409B-8426-90C883ACB7AC}" type="pres">
      <dgm:prSet presAssocID="{690045A2-7D18-435E-AEF4-047FBA5A7B86}" presName="container" presStyleCnt="0">
        <dgm:presLayoutVars>
          <dgm:dir/>
          <dgm:resizeHandles val="exact"/>
        </dgm:presLayoutVars>
      </dgm:prSet>
      <dgm:spPr/>
    </dgm:pt>
    <dgm:pt modelId="{FAC69238-24A4-4514-B3D0-68AEEE4916DD}" type="pres">
      <dgm:prSet presAssocID="{1533BEBF-A604-4200-A58B-93176F2E6639}" presName="compNode" presStyleCnt="0"/>
      <dgm:spPr/>
    </dgm:pt>
    <dgm:pt modelId="{B23029FC-01DA-471B-A01D-5A2EB6398728}" type="pres">
      <dgm:prSet presAssocID="{1533BEBF-A604-4200-A58B-93176F2E6639}" presName="iconBgRect" presStyleLbl="bgShp" presStyleIdx="0" presStyleCnt="4"/>
      <dgm:spPr/>
    </dgm:pt>
    <dgm:pt modelId="{4A08B1ED-FC66-421A-8049-9A250F887150}" type="pres">
      <dgm:prSet presAssocID="{1533BEBF-A604-4200-A58B-93176F2E663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36C5827F-7C0C-4DD1-8F15-E5BD8326FE98}" type="pres">
      <dgm:prSet presAssocID="{1533BEBF-A604-4200-A58B-93176F2E6639}" presName="spaceRect" presStyleCnt="0"/>
      <dgm:spPr/>
    </dgm:pt>
    <dgm:pt modelId="{80897613-A892-4A94-8992-E1B48135A33D}" type="pres">
      <dgm:prSet presAssocID="{1533BEBF-A604-4200-A58B-93176F2E6639}" presName="textRect" presStyleLbl="revTx" presStyleIdx="0" presStyleCnt="4">
        <dgm:presLayoutVars>
          <dgm:chMax val="1"/>
          <dgm:chPref val="1"/>
        </dgm:presLayoutVars>
      </dgm:prSet>
      <dgm:spPr/>
    </dgm:pt>
    <dgm:pt modelId="{B079DD20-A80B-41B6-96A4-C585F0E3EA22}" type="pres">
      <dgm:prSet presAssocID="{D70F70EE-8DA0-4F64-A270-42C573DCB79B}" presName="sibTrans" presStyleLbl="sibTrans2D1" presStyleIdx="0" presStyleCnt="0"/>
      <dgm:spPr/>
    </dgm:pt>
    <dgm:pt modelId="{56ABAC8A-632A-4BA1-8A4D-3FDBC3EBCFB9}" type="pres">
      <dgm:prSet presAssocID="{3F1B38E4-44E4-4843-AED9-DEFEA3768AF9}" presName="compNode" presStyleCnt="0"/>
      <dgm:spPr/>
    </dgm:pt>
    <dgm:pt modelId="{A96DEE89-FDDE-4C60-85C3-47F7B3292A18}" type="pres">
      <dgm:prSet presAssocID="{3F1B38E4-44E4-4843-AED9-DEFEA3768AF9}" presName="iconBgRect" presStyleLbl="bgShp" presStyleIdx="1" presStyleCnt="4"/>
      <dgm:spPr/>
    </dgm:pt>
    <dgm:pt modelId="{5638337C-2583-4F94-B937-7F27669F75B2}" type="pres">
      <dgm:prSet presAssocID="{3F1B38E4-44E4-4843-AED9-DEFEA3768AF9}" presName="iconRect" presStyleLbl="node1" presStyleIdx="1" presStyleCnt="4" custLinFactX="-100000" custLinFactY="46097" custLinFactNeighborX="-110101"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gloo"/>
        </a:ext>
      </dgm:extLst>
    </dgm:pt>
    <dgm:pt modelId="{DBFB237C-FECA-482E-814D-6C709A1ECD51}" type="pres">
      <dgm:prSet presAssocID="{3F1B38E4-44E4-4843-AED9-DEFEA3768AF9}" presName="spaceRect" presStyleCnt="0"/>
      <dgm:spPr/>
    </dgm:pt>
    <dgm:pt modelId="{866BC6AC-7383-45DC-9BEA-07210D272706}" type="pres">
      <dgm:prSet presAssocID="{3F1B38E4-44E4-4843-AED9-DEFEA3768AF9}" presName="textRect" presStyleLbl="revTx" presStyleIdx="1" presStyleCnt="4" custLinFactNeighborY="10606">
        <dgm:presLayoutVars>
          <dgm:chMax val="1"/>
          <dgm:chPref val="1"/>
        </dgm:presLayoutVars>
      </dgm:prSet>
      <dgm:spPr/>
    </dgm:pt>
    <dgm:pt modelId="{E7FD36AA-F949-4E08-AA0E-0DDE1923B623}" type="pres">
      <dgm:prSet presAssocID="{8908163C-0387-4BAA-B981-2037FD380E46}" presName="sibTrans" presStyleLbl="sibTrans2D1" presStyleIdx="0" presStyleCnt="0"/>
      <dgm:spPr/>
    </dgm:pt>
    <dgm:pt modelId="{F860F711-E7D5-405D-A067-3DD6F98733F8}" type="pres">
      <dgm:prSet presAssocID="{505C9B58-7F34-4E97-A6B2-FC67FCDA9E46}" presName="compNode" presStyleCnt="0"/>
      <dgm:spPr/>
    </dgm:pt>
    <dgm:pt modelId="{F15245B2-FE5E-4E9E-8DBA-84FFE98149AA}" type="pres">
      <dgm:prSet presAssocID="{505C9B58-7F34-4E97-A6B2-FC67FCDA9E46}" presName="iconBgRect" presStyleLbl="bgShp" presStyleIdx="2" presStyleCnt="4"/>
      <dgm:spPr/>
    </dgm:pt>
    <dgm:pt modelId="{BBD4ED74-BC26-41F8-863A-431A7A91EB9A}" type="pres">
      <dgm:prSet presAssocID="{505C9B58-7F34-4E97-A6B2-FC67FCDA9E46}" presName="iconRect" presStyleLbl="node1" presStyleIdx="2" presStyleCnt="4" custLinFactX="300000" custLinFactY="-100000" custLinFactNeighborX="390132" custLinFactNeighborY="-14736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445459C1-0601-46C6-AE9F-E545E18145AB}" type="pres">
      <dgm:prSet presAssocID="{505C9B58-7F34-4E97-A6B2-FC67FCDA9E46}" presName="spaceRect" presStyleCnt="0"/>
      <dgm:spPr/>
    </dgm:pt>
    <dgm:pt modelId="{EE9D9CB6-1D34-4BCC-97AF-C8A2ABE58DBD}" type="pres">
      <dgm:prSet presAssocID="{505C9B58-7F34-4E97-A6B2-FC67FCDA9E46}" presName="textRect" presStyleLbl="revTx" presStyleIdx="2" presStyleCnt="4">
        <dgm:presLayoutVars>
          <dgm:chMax val="1"/>
          <dgm:chPref val="1"/>
        </dgm:presLayoutVars>
      </dgm:prSet>
      <dgm:spPr/>
    </dgm:pt>
    <dgm:pt modelId="{66805C26-24DB-451F-8EB1-A7D0F37D3606}" type="pres">
      <dgm:prSet presAssocID="{9D05D8CA-4822-4746-8E5F-26B829CE1ED2}" presName="sibTrans" presStyleLbl="sibTrans2D1" presStyleIdx="0" presStyleCnt="0"/>
      <dgm:spPr/>
    </dgm:pt>
    <dgm:pt modelId="{C849A8B4-67B3-4770-B0AC-8C766D58A5F3}" type="pres">
      <dgm:prSet presAssocID="{CC82819A-1623-461B-B975-A834495B94A9}" presName="compNode" presStyleCnt="0"/>
      <dgm:spPr/>
    </dgm:pt>
    <dgm:pt modelId="{5C367D54-E6FC-40E2-A432-9A86E7F6C546}" type="pres">
      <dgm:prSet presAssocID="{CC82819A-1623-461B-B975-A834495B94A9}" presName="iconBgRect" presStyleLbl="bgShp" presStyleIdx="3" presStyleCnt="4"/>
      <dgm:spPr/>
    </dgm:pt>
    <dgm:pt modelId="{40F6AC70-7396-45A8-9C72-468E2416D7DE}" type="pres">
      <dgm:prSet presAssocID="{CC82819A-1623-461B-B975-A834495B94A9}"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Question mark"/>
        </a:ext>
      </dgm:extLst>
    </dgm:pt>
    <dgm:pt modelId="{5D0C4479-4A0E-4AD7-B8E9-70A4BBDE4649}" type="pres">
      <dgm:prSet presAssocID="{CC82819A-1623-461B-B975-A834495B94A9}" presName="spaceRect" presStyleCnt="0"/>
      <dgm:spPr/>
    </dgm:pt>
    <dgm:pt modelId="{267AEB39-B8EC-4895-A147-0D7E5DA4DAEF}" type="pres">
      <dgm:prSet presAssocID="{CC82819A-1623-461B-B975-A834495B94A9}" presName="textRect" presStyleLbl="revTx" presStyleIdx="3" presStyleCnt="4">
        <dgm:presLayoutVars>
          <dgm:chMax val="1"/>
          <dgm:chPref val="1"/>
        </dgm:presLayoutVars>
      </dgm:prSet>
      <dgm:spPr/>
    </dgm:pt>
  </dgm:ptLst>
  <dgm:cxnLst>
    <dgm:cxn modelId="{FDBBE702-4E55-487E-9A7E-3936AB4402EA}" srcId="{690045A2-7D18-435E-AEF4-047FBA5A7B86}" destId="{3F1B38E4-44E4-4843-AED9-DEFEA3768AF9}" srcOrd="1" destOrd="0" parTransId="{8B012C47-77BA-4F34-992B-CAE03F83BB91}" sibTransId="{8908163C-0387-4BAA-B981-2037FD380E46}"/>
    <dgm:cxn modelId="{7687DB36-0887-4FC4-B6F4-5DCFA5CC9218}" srcId="{690045A2-7D18-435E-AEF4-047FBA5A7B86}" destId="{CC82819A-1623-461B-B975-A834495B94A9}" srcOrd="3" destOrd="0" parTransId="{CAEB7833-9BB1-4BC0-82D9-180DBFAB4D0C}" sibTransId="{FAB97B6F-4286-4F96-8BA8-520DFA570224}"/>
    <dgm:cxn modelId="{6749335E-7B33-4FD1-8D73-179BA3C99CBD}" srcId="{690045A2-7D18-435E-AEF4-047FBA5A7B86}" destId="{1533BEBF-A604-4200-A58B-93176F2E6639}" srcOrd="0" destOrd="0" parTransId="{61F46C8C-EAF0-4934-9246-933CEE0A630D}" sibTransId="{D70F70EE-8DA0-4F64-A270-42C573DCB79B}"/>
    <dgm:cxn modelId="{9C9CA146-194D-B847-9B6F-0DE71A1FF266}" type="presOf" srcId="{505C9B58-7F34-4E97-A6B2-FC67FCDA9E46}" destId="{EE9D9CB6-1D34-4BCC-97AF-C8A2ABE58DBD}" srcOrd="0" destOrd="0" presId="urn:microsoft.com/office/officeart/2018/2/layout/IconCircleList"/>
    <dgm:cxn modelId="{D93F017B-43DF-8349-B890-A363898139A3}" type="presOf" srcId="{8908163C-0387-4BAA-B981-2037FD380E46}" destId="{E7FD36AA-F949-4E08-AA0E-0DDE1923B623}" srcOrd="0" destOrd="0" presId="urn:microsoft.com/office/officeart/2018/2/layout/IconCircleList"/>
    <dgm:cxn modelId="{373F8A9E-AC9D-654A-A5E6-8CD4752332B5}" type="presOf" srcId="{3F1B38E4-44E4-4843-AED9-DEFEA3768AF9}" destId="{866BC6AC-7383-45DC-9BEA-07210D272706}" srcOrd="0" destOrd="0" presId="urn:microsoft.com/office/officeart/2018/2/layout/IconCircleList"/>
    <dgm:cxn modelId="{602E8B9E-1AE0-4E9A-85F6-CEEF183846B6}" srcId="{690045A2-7D18-435E-AEF4-047FBA5A7B86}" destId="{505C9B58-7F34-4E97-A6B2-FC67FCDA9E46}" srcOrd="2" destOrd="0" parTransId="{8B59BC27-51B8-43C8-BA50-94BDDA0398A0}" sibTransId="{9D05D8CA-4822-4746-8E5F-26B829CE1ED2}"/>
    <dgm:cxn modelId="{ACF304A8-4709-6D4A-B1BD-7EBFF3A18FBC}" type="presOf" srcId="{690045A2-7D18-435E-AEF4-047FBA5A7B86}" destId="{73DAE7E3-38BD-4BD1-8B20-6D0CE25E392F}" srcOrd="0" destOrd="0" presId="urn:microsoft.com/office/officeart/2018/2/layout/IconCircleList"/>
    <dgm:cxn modelId="{F757D7CD-3A76-AB41-B511-E59C9E069F48}" type="presOf" srcId="{D70F70EE-8DA0-4F64-A270-42C573DCB79B}" destId="{B079DD20-A80B-41B6-96A4-C585F0E3EA22}" srcOrd="0" destOrd="0" presId="urn:microsoft.com/office/officeart/2018/2/layout/IconCircleList"/>
    <dgm:cxn modelId="{23B274D6-5A20-B541-98E5-813DE135102C}" type="presOf" srcId="{1533BEBF-A604-4200-A58B-93176F2E6639}" destId="{80897613-A892-4A94-8992-E1B48135A33D}" srcOrd="0" destOrd="0" presId="urn:microsoft.com/office/officeart/2018/2/layout/IconCircleList"/>
    <dgm:cxn modelId="{8BB2BFEB-E155-F044-84B9-1CFC548F2511}" type="presOf" srcId="{CC82819A-1623-461B-B975-A834495B94A9}" destId="{267AEB39-B8EC-4895-A147-0D7E5DA4DAEF}" srcOrd="0" destOrd="0" presId="urn:microsoft.com/office/officeart/2018/2/layout/IconCircleList"/>
    <dgm:cxn modelId="{E22EAAF4-04D2-FC4A-8CAE-750B6F6C5BA0}" type="presOf" srcId="{9D05D8CA-4822-4746-8E5F-26B829CE1ED2}" destId="{66805C26-24DB-451F-8EB1-A7D0F37D3606}" srcOrd="0" destOrd="0" presId="urn:microsoft.com/office/officeart/2018/2/layout/IconCircleList"/>
    <dgm:cxn modelId="{CE1029DD-5E99-6040-AEDF-925223CD8D40}" type="presParOf" srcId="{73DAE7E3-38BD-4BD1-8B20-6D0CE25E392F}" destId="{8367D8AD-2F00-409B-8426-90C883ACB7AC}" srcOrd="0" destOrd="0" presId="urn:microsoft.com/office/officeart/2018/2/layout/IconCircleList"/>
    <dgm:cxn modelId="{713B238D-EC42-8146-A7EE-2E1C0C67551F}" type="presParOf" srcId="{8367D8AD-2F00-409B-8426-90C883ACB7AC}" destId="{FAC69238-24A4-4514-B3D0-68AEEE4916DD}" srcOrd="0" destOrd="0" presId="urn:microsoft.com/office/officeart/2018/2/layout/IconCircleList"/>
    <dgm:cxn modelId="{8C41BE0E-7F10-BF46-A323-F5D8F68D4D8B}" type="presParOf" srcId="{FAC69238-24A4-4514-B3D0-68AEEE4916DD}" destId="{B23029FC-01DA-471B-A01D-5A2EB6398728}" srcOrd="0" destOrd="0" presId="urn:microsoft.com/office/officeart/2018/2/layout/IconCircleList"/>
    <dgm:cxn modelId="{E0D8E6D3-3AA7-B846-A78A-98AC50437AB7}" type="presParOf" srcId="{FAC69238-24A4-4514-B3D0-68AEEE4916DD}" destId="{4A08B1ED-FC66-421A-8049-9A250F887150}" srcOrd="1" destOrd="0" presId="urn:microsoft.com/office/officeart/2018/2/layout/IconCircleList"/>
    <dgm:cxn modelId="{DFCF0E74-F75F-5C42-AD0B-0196DB1AAFD1}" type="presParOf" srcId="{FAC69238-24A4-4514-B3D0-68AEEE4916DD}" destId="{36C5827F-7C0C-4DD1-8F15-E5BD8326FE98}" srcOrd="2" destOrd="0" presId="urn:microsoft.com/office/officeart/2018/2/layout/IconCircleList"/>
    <dgm:cxn modelId="{60BB90BE-43D4-0D47-9C4E-AD43B23AE3B4}" type="presParOf" srcId="{FAC69238-24A4-4514-B3D0-68AEEE4916DD}" destId="{80897613-A892-4A94-8992-E1B48135A33D}" srcOrd="3" destOrd="0" presId="urn:microsoft.com/office/officeart/2018/2/layout/IconCircleList"/>
    <dgm:cxn modelId="{55D91D87-B69C-7448-A06F-66D0AAA9C83B}" type="presParOf" srcId="{8367D8AD-2F00-409B-8426-90C883ACB7AC}" destId="{B079DD20-A80B-41B6-96A4-C585F0E3EA22}" srcOrd="1" destOrd="0" presId="urn:microsoft.com/office/officeart/2018/2/layout/IconCircleList"/>
    <dgm:cxn modelId="{732DB9B6-516D-AC4E-909D-4E458BA89ACB}" type="presParOf" srcId="{8367D8AD-2F00-409B-8426-90C883ACB7AC}" destId="{56ABAC8A-632A-4BA1-8A4D-3FDBC3EBCFB9}" srcOrd="2" destOrd="0" presId="urn:microsoft.com/office/officeart/2018/2/layout/IconCircleList"/>
    <dgm:cxn modelId="{9FBC3B12-196A-1D4E-BA2C-9FFFF5698866}" type="presParOf" srcId="{56ABAC8A-632A-4BA1-8A4D-3FDBC3EBCFB9}" destId="{A96DEE89-FDDE-4C60-85C3-47F7B3292A18}" srcOrd="0" destOrd="0" presId="urn:microsoft.com/office/officeart/2018/2/layout/IconCircleList"/>
    <dgm:cxn modelId="{102EA5A0-4216-454A-AD85-07609D1D7025}" type="presParOf" srcId="{56ABAC8A-632A-4BA1-8A4D-3FDBC3EBCFB9}" destId="{5638337C-2583-4F94-B937-7F27669F75B2}" srcOrd="1" destOrd="0" presId="urn:microsoft.com/office/officeart/2018/2/layout/IconCircleList"/>
    <dgm:cxn modelId="{8444B320-C57C-4D42-9A76-8CC1FFC71AE0}" type="presParOf" srcId="{56ABAC8A-632A-4BA1-8A4D-3FDBC3EBCFB9}" destId="{DBFB237C-FECA-482E-814D-6C709A1ECD51}" srcOrd="2" destOrd="0" presId="urn:microsoft.com/office/officeart/2018/2/layout/IconCircleList"/>
    <dgm:cxn modelId="{96F04F16-4C90-DC45-ACE4-62BB06A4A05B}" type="presParOf" srcId="{56ABAC8A-632A-4BA1-8A4D-3FDBC3EBCFB9}" destId="{866BC6AC-7383-45DC-9BEA-07210D272706}" srcOrd="3" destOrd="0" presId="urn:microsoft.com/office/officeart/2018/2/layout/IconCircleList"/>
    <dgm:cxn modelId="{7410C213-7AD8-4841-97FB-A297C94ADC9C}" type="presParOf" srcId="{8367D8AD-2F00-409B-8426-90C883ACB7AC}" destId="{E7FD36AA-F949-4E08-AA0E-0DDE1923B623}" srcOrd="3" destOrd="0" presId="urn:microsoft.com/office/officeart/2018/2/layout/IconCircleList"/>
    <dgm:cxn modelId="{5A9E9D05-547A-384A-BA56-867BD73264DF}" type="presParOf" srcId="{8367D8AD-2F00-409B-8426-90C883ACB7AC}" destId="{F860F711-E7D5-405D-A067-3DD6F98733F8}" srcOrd="4" destOrd="0" presId="urn:microsoft.com/office/officeart/2018/2/layout/IconCircleList"/>
    <dgm:cxn modelId="{FD411123-D4DD-A843-95CC-BCBDDFCDA61A}" type="presParOf" srcId="{F860F711-E7D5-405D-A067-3DD6F98733F8}" destId="{F15245B2-FE5E-4E9E-8DBA-84FFE98149AA}" srcOrd="0" destOrd="0" presId="urn:microsoft.com/office/officeart/2018/2/layout/IconCircleList"/>
    <dgm:cxn modelId="{34C45BFD-FB0D-3143-9266-109A2A09EF42}" type="presParOf" srcId="{F860F711-E7D5-405D-A067-3DD6F98733F8}" destId="{BBD4ED74-BC26-41F8-863A-431A7A91EB9A}" srcOrd="1" destOrd="0" presId="urn:microsoft.com/office/officeart/2018/2/layout/IconCircleList"/>
    <dgm:cxn modelId="{1EFBBBE9-6074-DF4E-BBAD-6FA69EFF87FE}" type="presParOf" srcId="{F860F711-E7D5-405D-A067-3DD6F98733F8}" destId="{445459C1-0601-46C6-AE9F-E545E18145AB}" srcOrd="2" destOrd="0" presId="urn:microsoft.com/office/officeart/2018/2/layout/IconCircleList"/>
    <dgm:cxn modelId="{50D51AC3-A78B-A74F-8251-37EE910222DB}" type="presParOf" srcId="{F860F711-E7D5-405D-A067-3DD6F98733F8}" destId="{EE9D9CB6-1D34-4BCC-97AF-C8A2ABE58DBD}" srcOrd="3" destOrd="0" presId="urn:microsoft.com/office/officeart/2018/2/layout/IconCircleList"/>
    <dgm:cxn modelId="{AD9C411E-C698-594D-B635-08843A4F8074}" type="presParOf" srcId="{8367D8AD-2F00-409B-8426-90C883ACB7AC}" destId="{66805C26-24DB-451F-8EB1-A7D0F37D3606}" srcOrd="5" destOrd="0" presId="urn:microsoft.com/office/officeart/2018/2/layout/IconCircleList"/>
    <dgm:cxn modelId="{7226E7CD-A007-7B4A-97F3-64036982A9C4}" type="presParOf" srcId="{8367D8AD-2F00-409B-8426-90C883ACB7AC}" destId="{C849A8B4-67B3-4770-B0AC-8C766D58A5F3}" srcOrd="6" destOrd="0" presId="urn:microsoft.com/office/officeart/2018/2/layout/IconCircleList"/>
    <dgm:cxn modelId="{C3447323-1F46-2147-83FE-CA7F935C7C6C}" type="presParOf" srcId="{C849A8B4-67B3-4770-B0AC-8C766D58A5F3}" destId="{5C367D54-E6FC-40E2-A432-9A86E7F6C546}" srcOrd="0" destOrd="0" presId="urn:microsoft.com/office/officeart/2018/2/layout/IconCircleList"/>
    <dgm:cxn modelId="{D405C529-F841-C743-A126-4BBEA99E1E5C}" type="presParOf" srcId="{C849A8B4-67B3-4770-B0AC-8C766D58A5F3}" destId="{40F6AC70-7396-45A8-9C72-468E2416D7DE}" srcOrd="1" destOrd="0" presId="urn:microsoft.com/office/officeart/2018/2/layout/IconCircleList"/>
    <dgm:cxn modelId="{1C393D3C-5EA9-344D-8D34-A39DB8EA3E07}" type="presParOf" srcId="{C849A8B4-67B3-4770-B0AC-8C766D58A5F3}" destId="{5D0C4479-4A0E-4AD7-B8E9-70A4BBDE4649}" srcOrd="2" destOrd="0" presId="urn:microsoft.com/office/officeart/2018/2/layout/IconCircleList"/>
    <dgm:cxn modelId="{A7334EB5-78D2-8C48-AE8D-591C368EFD1D}" type="presParOf" srcId="{C849A8B4-67B3-4770-B0AC-8C766D58A5F3}" destId="{267AEB39-B8EC-4895-A147-0D7E5DA4DAE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D88DDC-978A-4BAD-B833-92457DADBB3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AA556C1-157C-45B8-AA52-7363B832D667}">
      <dgm:prSet/>
      <dgm:spPr/>
      <dgm:t>
        <a:bodyPr/>
        <a:lstStyle/>
        <a:p>
          <a:pPr>
            <a:defRPr cap="all"/>
          </a:pPr>
          <a:r>
            <a:rPr lang="en-US" dirty="0"/>
            <a:t>Generalized peripheral lymphadenopathy (50%)</a:t>
          </a:r>
        </a:p>
      </dgm:t>
    </dgm:pt>
    <dgm:pt modelId="{D44AEA70-387F-42AF-8DF3-4D9CDC174270}" type="parTrans" cxnId="{55382D05-B479-4406-B3EB-A348A91CBC74}">
      <dgm:prSet/>
      <dgm:spPr/>
      <dgm:t>
        <a:bodyPr/>
        <a:lstStyle/>
        <a:p>
          <a:endParaRPr lang="en-US"/>
        </a:p>
      </dgm:t>
    </dgm:pt>
    <dgm:pt modelId="{699F884F-FF17-4022-A26B-1E2E06FFB354}" type="sibTrans" cxnId="{55382D05-B479-4406-B3EB-A348A91CBC74}">
      <dgm:prSet/>
      <dgm:spPr/>
      <dgm:t>
        <a:bodyPr/>
        <a:lstStyle/>
        <a:p>
          <a:endParaRPr lang="en-US"/>
        </a:p>
      </dgm:t>
    </dgm:pt>
    <dgm:pt modelId="{50A02023-FDEC-48E7-84B4-DA500B39983A}">
      <dgm:prSet/>
      <dgm:spPr/>
      <dgm:t>
        <a:bodyPr/>
        <a:lstStyle/>
        <a:p>
          <a:pPr>
            <a:defRPr cap="all"/>
          </a:pPr>
          <a:r>
            <a:rPr lang="en-US"/>
            <a:t>Pedal or pretibial edema in ~50% of patients</a:t>
          </a:r>
        </a:p>
      </dgm:t>
    </dgm:pt>
    <dgm:pt modelId="{8ABDFC53-0019-46EE-AFEB-1273627390DD}" type="parTrans" cxnId="{DB9798F5-C0FB-4FB6-BB2E-81248BF3A8D1}">
      <dgm:prSet/>
      <dgm:spPr/>
      <dgm:t>
        <a:bodyPr/>
        <a:lstStyle/>
        <a:p>
          <a:endParaRPr lang="en-US"/>
        </a:p>
      </dgm:t>
    </dgm:pt>
    <dgm:pt modelId="{42DFD474-ACB9-4D86-B044-8ACE6C17E904}" type="sibTrans" cxnId="{DB9798F5-C0FB-4FB6-BB2E-81248BF3A8D1}">
      <dgm:prSet/>
      <dgm:spPr/>
      <dgm:t>
        <a:bodyPr/>
        <a:lstStyle/>
        <a:p>
          <a:endParaRPr lang="en-US"/>
        </a:p>
      </dgm:t>
    </dgm:pt>
    <dgm:pt modelId="{5A40830D-7799-4A60-98C5-C448E9F718E0}">
      <dgm:prSet/>
      <dgm:spPr/>
      <dgm:t>
        <a:bodyPr/>
        <a:lstStyle/>
        <a:p>
          <a:pPr>
            <a:defRPr cap="all"/>
          </a:pPr>
          <a:r>
            <a:rPr lang="en-US"/>
            <a:t>Tachycardia, risk of high output cardiac failure (esp. in the elderly)</a:t>
          </a:r>
        </a:p>
      </dgm:t>
    </dgm:pt>
    <dgm:pt modelId="{9E1186C8-1B2F-4CD4-8ABA-5E3DD998094F}" type="parTrans" cxnId="{DC60CF7B-17CA-4673-9B59-5627CA3C067D}">
      <dgm:prSet/>
      <dgm:spPr/>
      <dgm:t>
        <a:bodyPr/>
        <a:lstStyle/>
        <a:p>
          <a:endParaRPr lang="en-US"/>
        </a:p>
      </dgm:t>
    </dgm:pt>
    <dgm:pt modelId="{5BE25D82-C32F-44C9-AF0B-4FCD468CCB6F}" type="sibTrans" cxnId="{DC60CF7B-17CA-4673-9B59-5627CA3C067D}">
      <dgm:prSet/>
      <dgm:spPr/>
      <dgm:t>
        <a:bodyPr/>
        <a:lstStyle/>
        <a:p>
          <a:endParaRPr lang="en-US"/>
        </a:p>
      </dgm:t>
    </dgm:pt>
    <dgm:pt modelId="{632AF6CF-CDE3-408D-B8CC-15B67CAEEEDA}">
      <dgm:prSet/>
      <dgm:spPr/>
      <dgm:t>
        <a:bodyPr/>
        <a:lstStyle/>
        <a:p>
          <a:pPr>
            <a:defRPr cap="all"/>
          </a:pPr>
          <a:r>
            <a:rPr lang="en-US"/>
            <a:t>Thermoregulatory disturbances (hyper-hypo thermia)</a:t>
          </a:r>
        </a:p>
      </dgm:t>
    </dgm:pt>
    <dgm:pt modelId="{BC8CABB5-2AF8-4168-9966-1B46DE1E2B43}" type="parTrans" cxnId="{844AD6B3-4B00-4BAD-B552-83A2BEBB6DA4}">
      <dgm:prSet/>
      <dgm:spPr/>
      <dgm:t>
        <a:bodyPr/>
        <a:lstStyle/>
        <a:p>
          <a:endParaRPr lang="en-US"/>
        </a:p>
      </dgm:t>
    </dgm:pt>
    <dgm:pt modelId="{8DCD7D65-1A8C-4588-A226-3B368C554617}" type="sibTrans" cxnId="{844AD6B3-4B00-4BAD-B552-83A2BEBB6DA4}">
      <dgm:prSet/>
      <dgm:spPr/>
      <dgm:t>
        <a:bodyPr/>
        <a:lstStyle/>
        <a:p>
          <a:endParaRPr lang="en-US"/>
        </a:p>
      </dgm:t>
    </dgm:pt>
    <dgm:pt modelId="{B48BC775-A2BC-4BA2-AB78-FD9F86D5DC45}" type="pres">
      <dgm:prSet presAssocID="{A9D88DDC-978A-4BAD-B833-92457DADBB37}" presName="root" presStyleCnt="0">
        <dgm:presLayoutVars>
          <dgm:dir/>
          <dgm:resizeHandles val="exact"/>
        </dgm:presLayoutVars>
      </dgm:prSet>
      <dgm:spPr/>
    </dgm:pt>
    <dgm:pt modelId="{B20FDBC7-22D5-4B56-9C18-A7887B354E28}" type="pres">
      <dgm:prSet presAssocID="{1AA556C1-157C-45B8-AA52-7363B832D667}" presName="compNode" presStyleCnt="0"/>
      <dgm:spPr/>
    </dgm:pt>
    <dgm:pt modelId="{2673C9A0-2BBF-44D7-9F50-67F70D4C5401}" type="pres">
      <dgm:prSet presAssocID="{1AA556C1-157C-45B8-AA52-7363B832D667}" presName="iconBgRect" presStyleLbl="bgShp" presStyleIdx="0" presStyleCnt="4"/>
      <dgm:spPr/>
    </dgm:pt>
    <dgm:pt modelId="{EC6D40B1-3C0E-4F55-99B1-6A8F843B625B}" type="pres">
      <dgm:prSet presAssocID="{1AA556C1-157C-45B8-AA52-7363B832D66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CB9C9751-E201-40F4-A2E3-C248AF6E40EA}" type="pres">
      <dgm:prSet presAssocID="{1AA556C1-157C-45B8-AA52-7363B832D667}" presName="spaceRect" presStyleCnt="0"/>
      <dgm:spPr/>
    </dgm:pt>
    <dgm:pt modelId="{F3E06E10-6B57-4703-AE83-A58CF9FB7D46}" type="pres">
      <dgm:prSet presAssocID="{1AA556C1-157C-45B8-AA52-7363B832D667}" presName="textRect" presStyleLbl="revTx" presStyleIdx="0" presStyleCnt="4">
        <dgm:presLayoutVars>
          <dgm:chMax val="1"/>
          <dgm:chPref val="1"/>
        </dgm:presLayoutVars>
      </dgm:prSet>
      <dgm:spPr/>
    </dgm:pt>
    <dgm:pt modelId="{A6E2A6FF-ADC3-4AFF-A164-3CEA4F41B0C7}" type="pres">
      <dgm:prSet presAssocID="{699F884F-FF17-4022-A26B-1E2E06FFB354}" presName="sibTrans" presStyleCnt="0"/>
      <dgm:spPr/>
    </dgm:pt>
    <dgm:pt modelId="{FF3EA70C-9717-47D9-AA04-1B2E3E37A126}" type="pres">
      <dgm:prSet presAssocID="{50A02023-FDEC-48E7-84B4-DA500B39983A}" presName="compNode" presStyleCnt="0"/>
      <dgm:spPr/>
    </dgm:pt>
    <dgm:pt modelId="{46E9F6AA-295B-4046-9B1C-C31581F9B3C3}" type="pres">
      <dgm:prSet presAssocID="{50A02023-FDEC-48E7-84B4-DA500B39983A}" presName="iconBgRect" presStyleLbl="bgShp" presStyleIdx="1" presStyleCnt="4"/>
      <dgm:spPr/>
    </dgm:pt>
    <dgm:pt modelId="{B01E3DDB-CF3B-48C5-B758-2E3F0B8A0320}" type="pres">
      <dgm:prSet presAssocID="{50A02023-FDEC-48E7-84B4-DA500B39983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dney"/>
        </a:ext>
      </dgm:extLst>
    </dgm:pt>
    <dgm:pt modelId="{967BD222-A4AF-4EA8-875D-22E9E0624D6B}" type="pres">
      <dgm:prSet presAssocID="{50A02023-FDEC-48E7-84B4-DA500B39983A}" presName="spaceRect" presStyleCnt="0"/>
      <dgm:spPr/>
    </dgm:pt>
    <dgm:pt modelId="{8EEFB00A-AAC3-4E59-AA7B-7DAB04686C28}" type="pres">
      <dgm:prSet presAssocID="{50A02023-FDEC-48E7-84B4-DA500B39983A}" presName="textRect" presStyleLbl="revTx" presStyleIdx="1" presStyleCnt="4">
        <dgm:presLayoutVars>
          <dgm:chMax val="1"/>
          <dgm:chPref val="1"/>
        </dgm:presLayoutVars>
      </dgm:prSet>
      <dgm:spPr/>
    </dgm:pt>
    <dgm:pt modelId="{217F1357-ACC4-4B50-9C10-2A627CAB6FC9}" type="pres">
      <dgm:prSet presAssocID="{42DFD474-ACB9-4D86-B044-8ACE6C17E904}" presName="sibTrans" presStyleCnt="0"/>
      <dgm:spPr/>
    </dgm:pt>
    <dgm:pt modelId="{92F99517-A6AA-4F11-9524-DC7AE682D963}" type="pres">
      <dgm:prSet presAssocID="{5A40830D-7799-4A60-98C5-C448E9F718E0}" presName="compNode" presStyleCnt="0"/>
      <dgm:spPr/>
    </dgm:pt>
    <dgm:pt modelId="{C82182F9-A3A1-412E-BA58-C7CEB08276A6}" type="pres">
      <dgm:prSet presAssocID="{5A40830D-7799-4A60-98C5-C448E9F718E0}" presName="iconBgRect" presStyleLbl="bgShp" presStyleIdx="2" presStyleCnt="4"/>
      <dgm:spPr/>
    </dgm:pt>
    <dgm:pt modelId="{8CDE19EF-113C-4C7D-A100-8D9711228FEC}" type="pres">
      <dgm:prSet presAssocID="{5A40830D-7799-4A60-98C5-C448E9F718E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Organ"/>
        </a:ext>
      </dgm:extLst>
    </dgm:pt>
    <dgm:pt modelId="{7B13D4D1-518A-4BED-906F-C10DF042B40B}" type="pres">
      <dgm:prSet presAssocID="{5A40830D-7799-4A60-98C5-C448E9F718E0}" presName="spaceRect" presStyleCnt="0"/>
      <dgm:spPr/>
    </dgm:pt>
    <dgm:pt modelId="{3267B550-EACD-428E-86D6-767378ABE77A}" type="pres">
      <dgm:prSet presAssocID="{5A40830D-7799-4A60-98C5-C448E9F718E0}" presName="textRect" presStyleLbl="revTx" presStyleIdx="2" presStyleCnt="4">
        <dgm:presLayoutVars>
          <dgm:chMax val="1"/>
          <dgm:chPref val="1"/>
        </dgm:presLayoutVars>
      </dgm:prSet>
      <dgm:spPr/>
    </dgm:pt>
    <dgm:pt modelId="{84301EEB-0D21-4050-8549-B82BC887076C}" type="pres">
      <dgm:prSet presAssocID="{5BE25D82-C32F-44C9-AF0B-4FCD468CCB6F}" presName="sibTrans" presStyleCnt="0"/>
      <dgm:spPr/>
    </dgm:pt>
    <dgm:pt modelId="{F68AD1C4-9C6A-4241-9113-47EB8ECE4270}" type="pres">
      <dgm:prSet presAssocID="{632AF6CF-CDE3-408D-B8CC-15B67CAEEEDA}" presName="compNode" presStyleCnt="0"/>
      <dgm:spPr/>
    </dgm:pt>
    <dgm:pt modelId="{6727FA71-C66C-46DA-BE83-A483AB6D94F3}" type="pres">
      <dgm:prSet presAssocID="{632AF6CF-CDE3-408D-B8CC-15B67CAEEEDA}" presName="iconBgRect" presStyleLbl="bgShp" presStyleIdx="3" presStyleCnt="4"/>
      <dgm:spPr/>
    </dgm:pt>
    <dgm:pt modelId="{ABA1E518-2959-4147-989F-AE28F7AEED4D}" type="pres">
      <dgm:prSet presAssocID="{632AF6CF-CDE3-408D-B8CC-15B67CAEEEDA}"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un"/>
        </a:ext>
      </dgm:extLst>
    </dgm:pt>
    <dgm:pt modelId="{0332B02E-0C32-469D-AF29-C11876EDDE51}" type="pres">
      <dgm:prSet presAssocID="{632AF6CF-CDE3-408D-B8CC-15B67CAEEEDA}" presName="spaceRect" presStyleCnt="0"/>
      <dgm:spPr/>
    </dgm:pt>
    <dgm:pt modelId="{1D731E86-E960-479A-BFA1-BC4285C23FEB}" type="pres">
      <dgm:prSet presAssocID="{632AF6CF-CDE3-408D-B8CC-15B67CAEEEDA}" presName="textRect" presStyleLbl="revTx" presStyleIdx="3" presStyleCnt="4">
        <dgm:presLayoutVars>
          <dgm:chMax val="1"/>
          <dgm:chPref val="1"/>
        </dgm:presLayoutVars>
      </dgm:prSet>
      <dgm:spPr/>
    </dgm:pt>
  </dgm:ptLst>
  <dgm:cxnLst>
    <dgm:cxn modelId="{55382D05-B479-4406-B3EB-A348A91CBC74}" srcId="{A9D88DDC-978A-4BAD-B833-92457DADBB37}" destId="{1AA556C1-157C-45B8-AA52-7363B832D667}" srcOrd="0" destOrd="0" parTransId="{D44AEA70-387F-42AF-8DF3-4D9CDC174270}" sibTransId="{699F884F-FF17-4022-A26B-1E2E06FFB354}"/>
    <dgm:cxn modelId="{4F6C9B42-67DE-46E5-A58A-E4F2F20BEEA0}" type="presOf" srcId="{A9D88DDC-978A-4BAD-B833-92457DADBB37}" destId="{B48BC775-A2BC-4BA2-AB78-FD9F86D5DC45}" srcOrd="0" destOrd="0" presId="urn:microsoft.com/office/officeart/2018/5/layout/IconCircleLabelList"/>
    <dgm:cxn modelId="{61F50D50-A022-4F60-A77E-0C6DF350FB38}" type="presOf" srcId="{50A02023-FDEC-48E7-84B4-DA500B39983A}" destId="{8EEFB00A-AAC3-4E59-AA7B-7DAB04686C28}" srcOrd="0" destOrd="0" presId="urn:microsoft.com/office/officeart/2018/5/layout/IconCircleLabelList"/>
    <dgm:cxn modelId="{1C163957-A0B1-4B37-B6BB-5E93A9FDC819}" type="presOf" srcId="{1AA556C1-157C-45B8-AA52-7363B832D667}" destId="{F3E06E10-6B57-4703-AE83-A58CF9FB7D46}" srcOrd="0" destOrd="0" presId="urn:microsoft.com/office/officeart/2018/5/layout/IconCircleLabelList"/>
    <dgm:cxn modelId="{DC60CF7B-17CA-4673-9B59-5627CA3C067D}" srcId="{A9D88DDC-978A-4BAD-B833-92457DADBB37}" destId="{5A40830D-7799-4A60-98C5-C448E9F718E0}" srcOrd="2" destOrd="0" parTransId="{9E1186C8-1B2F-4CD4-8ABA-5E3DD998094F}" sibTransId="{5BE25D82-C32F-44C9-AF0B-4FCD468CCB6F}"/>
    <dgm:cxn modelId="{844AD6B3-4B00-4BAD-B552-83A2BEBB6DA4}" srcId="{A9D88DDC-978A-4BAD-B833-92457DADBB37}" destId="{632AF6CF-CDE3-408D-B8CC-15B67CAEEEDA}" srcOrd="3" destOrd="0" parTransId="{BC8CABB5-2AF8-4168-9966-1B46DE1E2B43}" sibTransId="{8DCD7D65-1A8C-4588-A226-3B368C554617}"/>
    <dgm:cxn modelId="{CBBDE4C9-999C-496C-B611-45ACFAD26078}" type="presOf" srcId="{5A40830D-7799-4A60-98C5-C448E9F718E0}" destId="{3267B550-EACD-428E-86D6-767378ABE77A}" srcOrd="0" destOrd="0" presId="urn:microsoft.com/office/officeart/2018/5/layout/IconCircleLabelList"/>
    <dgm:cxn modelId="{3B00ECEC-2E6A-4D5F-B934-5F3E712C3D0C}" type="presOf" srcId="{632AF6CF-CDE3-408D-B8CC-15B67CAEEEDA}" destId="{1D731E86-E960-479A-BFA1-BC4285C23FEB}" srcOrd="0" destOrd="0" presId="urn:microsoft.com/office/officeart/2018/5/layout/IconCircleLabelList"/>
    <dgm:cxn modelId="{DB9798F5-C0FB-4FB6-BB2E-81248BF3A8D1}" srcId="{A9D88DDC-978A-4BAD-B833-92457DADBB37}" destId="{50A02023-FDEC-48E7-84B4-DA500B39983A}" srcOrd="1" destOrd="0" parTransId="{8ABDFC53-0019-46EE-AFEB-1273627390DD}" sibTransId="{42DFD474-ACB9-4D86-B044-8ACE6C17E904}"/>
    <dgm:cxn modelId="{A29EE771-1EFD-4589-B469-997FFFC4964A}" type="presParOf" srcId="{B48BC775-A2BC-4BA2-AB78-FD9F86D5DC45}" destId="{B20FDBC7-22D5-4B56-9C18-A7887B354E28}" srcOrd="0" destOrd="0" presId="urn:microsoft.com/office/officeart/2018/5/layout/IconCircleLabelList"/>
    <dgm:cxn modelId="{B1CEF357-24AA-450B-9BAB-3CD356549276}" type="presParOf" srcId="{B20FDBC7-22D5-4B56-9C18-A7887B354E28}" destId="{2673C9A0-2BBF-44D7-9F50-67F70D4C5401}" srcOrd="0" destOrd="0" presId="urn:microsoft.com/office/officeart/2018/5/layout/IconCircleLabelList"/>
    <dgm:cxn modelId="{03416C16-1037-4438-A746-344504D177B1}" type="presParOf" srcId="{B20FDBC7-22D5-4B56-9C18-A7887B354E28}" destId="{EC6D40B1-3C0E-4F55-99B1-6A8F843B625B}" srcOrd="1" destOrd="0" presId="urn:microsoft.com/office/officeart/2018/5/layout/IconCircleLabelList"/>
    <dgm:cxn modelId="{9489974D-26F0-4A8A-9074-A1E523145007}" type="presParOf" srcId="{B20FDBC7-22D5-4B56-9C18-A7887B354E28}" destId="{CB9C9751-E201-40F4-A2E3-C248AF6E40EA}" srcOrd="2" destOrd="0" presId="urn:microsoft.com/office/officeart/2018/5/layout/IconCircleLabelList"/>
    <dgm:cxn modelId="{145C9573-316B-4E6D-BE3F-51F160C8F341}" type="presParOf" srcId="{B20FDBC7-22D5-4B56-9C18-A7887B354E28}" destId="{F3E06E10-6B57-4703-AE83-A58CF9FB7D46}" srcOrd="3" destOrd="0" presId="urn:microsoft.com/office/officeart/2018/5/layout/IconCircleLabelList"/>
    <dgm:cxn modelId="{81A1541A-9991-44A5-BAF8-FF0B21C76E34}" type="presParOf" srcId="{B48BC775-A2BC-4BA2-AB78-FD9F86D5DC45}" destId="{A6E2A6FF-ADC3-4AFF-A164-3CEA4F41B0C7}" srcOrd="1" destOrd="0" presId="urn:microsoft.com/office/officeart/2018/5/layout/IconCircleLabelList"/>
    <dgm:cxn modelId="{A9BD1BE7-5F5D-404A-8456-ECB0B81E9C3C}" type="presParOf" srcId="{B48BC775-A2BC-4BA2-AB78-FD9F86D5DC45}" destId="{FF3EA70C-9717-47D9-AA04-1B2E3E37A126}" srcOrd="2" destOrd="0" presId="urn:microsoft.com/office/officeart/2018/5/layout/IconCircleLabelList"/>
    <dgm:cxn modelId="{72434CF2-6AE8-4583-8CD1-0130A5AC3763}" type="presParOf" srcId="{FF3EA70C-9717-47D9-AA04-1B2E3E37A126}" destId="{46E9F6AA-295B-4046-9B1C-C31581F9B3C3}" srcOrd="0" destOrd="0" presId="urn:microsoft.com/office/officeart/2018/5/layout/IconCircleLabelList"/>
    <dgm:cxn modelId="{D065CE24-1E2F-46F6-B54A-CEF2E93A5E55}" type="presParOf" srcId="{FF3EA70C-9717-47D9-AA04-1B2E3E37A126}" destId="{B01E3DDB-CF3B-48C5-B758-2E3F0B8A0320}" srcOrd="1" destOrd="0" presId="urn:microsoft.com/office/officeart/2018/5/layout/IconCircleLabelList"/>
    <dgm:cxn modelId="{09E5C32B-ED45-4F03-8C59-723E1FB9C79F}" type="presParOf" srcId="{FF3EA70C-9717-47D9-AA04-1B2E3E37A126}" destId="{967BD222-A4AF-4EA8-875D-22E9E0624D6B}" srcOrd="2" destOrd="0" presId="urn:microsoft.com/office/officeart/2018/5/layout/IconCircleLabelList"/>
    <dgm:cxn modelId="{38320B76-7E5E-48A5-8B42-AF7A33AD8E9D}" type="presParOf" srcId="{FF3EA70C-9717-47D9-AA04-1B2E3E37A126}" destId="{8EEFB00A-AAC3-4E59-AA7B-7DAB04686C28}" srcOrd="3" destOrd="0" presId="urn:microsoft.com/office/officeart/2018/5/layout/IconCircleLabelList"/>
    <dgm:cxn modelId="{33DE1226-607E-41DA-9017-19F95335AB05}" type="presParOf" srcId="{B48BC775-A2BC-4BA2-AB78-FD9F86D5DC45}" destId="{217F1357-ACC4-4B50-9C10-2A627CAB6FC9}" srcOrd="3" destOrd="0" presId="urn:microsoft.com/office/officeart/2018/5/layout/IconCircleLabelList"/>
    <dgm:cxn modelId="{499BB580-2515-4482-89CC-51277FF138D7}" type="presParOf" srcId="{B48BC775-A2BC-4BA2-AB78-FD9F86D5DC45}" destId="{92F99517-A6AA-4F11-9524-DC7AE682D963}" srcOrd="4" destOrd="0" presId="urn:microsoft.com/office/officeart/2018/5/layout/IconCircleLabelList"/>
    <dgm:cxn modelId="{561EFBF9-C01E-4354-97E2-39EAD0E19BD4}" type="presParOf" srcId="{92F99517-A6AA-4F11-9524-DC7AE682D963}" destId="{C82182F9-A3A1-412E-BA58-C7CEB08276A6}" srcOrd="0" destOrd="0" presId="urn:microsoft.com/office/officeart/2018/5/layout/IconCircleLabelList"/>
    <dgm:cxn modelId="{255AE7BE-1B9B-499E-A727-0637ED8A8EAF}" type="presParOf" srcId="{92F99517-A6AA-4F11-9524-DC7AE682D963}" destId="{8CDE19EF-113C-4C7D-A100-8D9711228FEC}" srcOrd="1" destOrd="0" presId="urn:microsoft.com/office/officeart/2018/5/layout/IconCircleLabelList"/>
    <dgm:cxn modelId="{D49BD71E-0CB1-4DCB-8678-ADE1B23281DE}" type="presParOf" srcId="{92F99517-A6AA-4F11-9524-DC7AE682D963}" destId="{7B13D4D1-518A-4BED-906F-C10DF042B40B}" srcOrd="2" destOrd="0" presId="urn:microsoft.com/office/officeart/2018/5/layout/IconCircleLabelList"/>
    <dgm:cxn modelId="{C35D48A8-20D1-4B94-A0F3-4C2542967347}" type="presParOf" srcId="{92F99517-A6AA-4F11-9524-DC7AE682D963}" destId="{3267B550-EACD-428E-86D6-767378ABE77A}" srcOrd="3" destOrd="0" presId="urn:microsoft.com/office/officeart/2018/5/layout/IconCircleLabelList"/>
    <dgm:cxn modelId="{468A5DAE-9D5B-4712-8DE5-F0C043B3561A}" type="presParOf" srcId="{B48BC775-A2BC-4BA2-AB78-FD9F86D5DC45}" destId="{84301EEB-0D21-4050-8549-B82BC887076C}" srcOrd="5" destOrd="0" presId="urn:microsoft.com/office/officeart/2018/5/layout/IconCircleLabelList"/>
    <dgm:cxn modelId="{AF9E8478-1D70-4CF1-A370-602D3993DFED}" type="presParOf" srcId="{B48BC775-A2BC-4BA2-AB78-FD9F86D5DC45}" destId="{F68AD1C4-9C6A-4241-9113-47EB8ECE4270}" srcOrd="6" destOrd="0" presId="urn:microsoft.com/office/officeart/2018/5/layout/IconCircleLabelList"/>
    <dgm:cxn modelId="{E14690D2-2CE7-4E8A-9CB9-33D00BC08473}" type="presParOf" srcId="{F68AD1C4-9C6A-4241-9113-47EB8ECE4270}" destId="{6727FA71-C66C-46DA-BE83-A483AB6D94F3}" srcOrd="0" destOrd="0" presId="urn:microsoft.com/office/officeart/2018/5/layout/IconCircleLabelList"/>
    <dgm:cxn modelId="{0CDC9D15-FD6A-4A21-AD5D-191EF6ECF238}" type="presParOf" srcId="{F68AD1C4-9C6A-4241-9113-47EB8ECE4270}" destId="{ABA1E518-2959-4147-989F-AE28F7AEED4D}" srcOrd="1" destOrd="0" presId="urn:microsoft.com/office/officeart/2018/5/layout/IconCircleLabelList"/>
    <dgm:cxn modelId="{E27E3E5E-3D2F-4F89-8D4F-03EDC03E2DD5}" type="presParOf" srcId="{F68AD1C4-9C6A-4241-9113-47EB8ECE4270}" destId="{0332B02E-0C32-469D-AF29-C11876EDDE51}" srcOrd="2" destOrd="0" presId="urn:microsoft.com/office/officeart/2018/5/layout/IconCircleLabelList"/>
    <dgm:cxn modelId="{FD455D43-1CA7-4A96-B4EA-B60E5FDE6F11}" type="presParOf" srcId="{F68AD1C4-9C6A-4241-9113-47EB8ECE4270}" destId="{1D731E86-E960-479A-BFA1-BC4285C23FE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029FC-01DA-471B-A01D-5A2EB6398728}">
      <dsp:nvSpPr>
        <dsp:cNvPr id="0" name=""/>
        <dsp:cNvSpPr/>
      </dsp:nvSpPr>
      <dsp:spPr>
        <a:xfrm>
          <a:off x="254559" y="37278"/>
          <a:ext cx="937358" cy="93735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08B1ED-FC66-421A-8049-9A250F887150}">
      <dsp:nvSpPr>
        <dsp:cNvPr id="0" name=""/>
        <dsp:cNvSpPr/>
      </dsp:nvSpPr>
      <dsp:spPr>
        <a:xfrm>
          <a:off x="451404" y="234124"/>
          <a:ext cx="543667" cy="5436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897613-A892-4A94-8992-E1B48135A33D}">
      <dsp:nvSpPr>
        <dsp:cNvPr id="0" name=""/>
        <dsp:cNvSpPr/>
      </dsp:nvSpPr>
      <dsp:spPr>
        <a:xfrm>
          <a:off x="1392779" y="37278"/>
          <a:ext cx="2209486" cy="93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endParaRPr lang="en-US" sz="1600" kern="1200" dirty="0"/>
        </a:p>
        <a:p>
          <a:pPr marL="0" lvl="0" indent="0" algn="ctr" defTabSz="711200">
            <a:lnSpc>
              <a:spcPct val="100000"/>
            </a:lnSpc>
            <a:spcBef>
              <a:spcPct val="0"/>
            </a:spcBef>
            <a:spcAft>
              <a:spcPct val="35000"/>
            </a:spcAft>
            <a:buNone/>
          </a:pPr>
          <a:r>
            <a:rPr lang="en-US" sz="2000" kern="1200" dirty="0"/>
            <a:t>Pre-existing dermatosis (psoriasis, eczema)</a:t>
          </a:r>
        </a:p>
        <a:p>
          <a:pPr marL="0" lvl="0" indent="0" algn="ctr" defTabSz="711200">
            <a:lnSpc>
              <a:spcPct val="100000"/>
            </a:lnSpc>
            <a:spcBef>
              <a:spcPct val="0"/>
            </a:spcBef>
            <a:spcAft>
              <a:spcPct val="35000"/>
            </a:spcAft>
            <a:buNone/>
          </a:pPr>
          <a:r>
            <a:rPr lang="en-US" sz="3200" kern="1200" dirty="0">
              <a:solidFill>
                <a:srgbClr val="FF0000"/>
              </a:solidFill>
            </a:rPr>
            <a:t>50%</a:t>
          </a:r>
        </a:p>
      </dsp:txBody>
      <dsp:txXfrm>
        <a:off x="1392779" y="37278"/>
        <a:ext cx="2209486" cy="937358"/>
      </dsp:txXfrm>
    </dsp:sp>
    <dsp:sp modelId="{A96DEE89-FDDE-4C60-85C3-47F7B3292A18}">
      <dsp:nvSpPr>
        <dsp:cNvPr id="0" name=""/>
        <dsp:cNvSpPr/>
      </dsp:nvSpPr>
      <dsp:spPr>
        <a:xfrm>
          <a:off x="3987253" y="37278"/>
          <a:ext cx="937358" cy="93735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38337C-2583-4F94-B937-7F27669F75B2}">
      <dsp:nvSpPr>
        <dsp:cNvPr id="0" name=""/>
        <dsp:cNvSpPr/>
      </dsp:nvSpPr>
      <dsp:spPr>
        <a:xfrm>
          <a:off x="3041847" y="1028406"/>
          <a:ext cx="543667" cy="5436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BC6AC-7383-45DC-9BEA-07210D272706}">
      <dsp:nvSpPr>
        <dsp:cNvPr id="0" name=""/>
        <dsp:cNvSpPr/>
      </dsp:nvSpPr>
      <dsp:spPr>
        <a:xfrm>
          <a:off x="5125473" y="136695"/>
          <a:ext cx="2209486" cy="93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pPr>
          <a:r>
            <a:rPr lang="en-US" sz="2400" kern="1200" dirty="0"/>
            <a:t>Drugs </a:t>
          </a:r>
        </a:p>
        <a:p>
          <a:pPr marL="0" lvl="0" indent="0" algn="ctr" defTabSz="1066800">
            <a:lnSpc>
              <a:spcPct val="100000"/>
            </a:lnSpc>
            <a:spcBef>
              <a:spcPct val="0"/>
            </a:spcBef>
            <a:spcAft>
              <a:spcPct val="35000"/>
            </a:spcAft>
            <a:buNone/>
          </a:pPr>
          <a:r>
            <a:rPr lang="en-US" sz="3200" kern="1200" dirty="0">
              <a:solidFill>
                <a:srgbClr val="FF0000"/>
              </a:solidFill>
            </a:rPr>
            <a:t>15%</a:t>
          </a:r>
        </a:p>
      </dsp:txBody>
      <dsp:txXfrm>
        <a:off x="5125473" y="136695"/>
        <a:ext cx="2209486" cy="937358"/>
      </dsp:txXfrm>
    </dsp:sp>
    <dsp:sp modelId="{F15245B2-FE5E-4E9E-8DBA-84FFE98149AA}">
      <dsp:nvSpPr>
        <dsp:cNvPr id="0" name=""/>
        <dsp:cNvSpPr/>
      </dsp:nvSpPr>
      <dsp:spPr>
        <a:xfrm>
          <a:off x="254559" y="1373885"/>
          <a:ext cx="937358" cy="93735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D4ED74-BC26-41F8-863A-431A7A91EB9A}">
      <dsp:nvSpPr>
        <dsp:cNvPr id="0" name=""/>
        <dsp:cNvSpPr/>
      </dsp:nvSpPr>
      <dsp:spPr>
        <a:xfrm>
          <a:off x="4203429" y="225892"/>
          <a:ext cx="543667" cy="5436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9D9CB6-1D34-4BCC-97AF-C8A2ABE58DBD}">
      <dsp:nvSpPr>
        <dsp:cNvPr id="0" name=""/>
        <dsp:cNvSpPr/>
      </dsp:nvSpPr>
      <dsp:spPr>
        <a:xfrm>
          <a:off x="1392779" y="1373885"/>
          <a:ext cx="2209486" cy="93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pPr>
          <a:r>
            <a:rPr lang="en-US" sz="2400" kern="1200" dirty="0"/>
            <a:t>Lymphoma, leukemia</a:t>
          </a:r>
        </a:p>
        <a:p>
          <a:pPr marL="0" lvl="0" indent="0" algn="ctr" defTabSz="1066800">
            <a:lnSpc>
              <a:spcPct val="100000"/>
            </a:lnSpc>
            <a:spcBef>
              <a:spcPct val="0"/>
            </a:spcBef>
            <a:spcAft>
              <a:spcPct val="35000"/>
            </a:spcAft>
            <a:buNone/>
          </a:pPr>
          <a:r>
            <a:rPr lang="en-US" sz="3200" kern="1200" dirty="0">
              <a:solidFill>
                <a:srgbClr val="FF0000"/>
              </a:solidFill>
            </a:rPr>
            <a:t>10%</a:t>
          </a:r>
        </a:p>
      </dsp:txBody>
      <dsp:txXfrm>
        <a:off x="1392779" y="1373885"/>
        <a:ext cx="2209486" cy="937358"/>
      </dsp:txXfrm>
    </dsp:sp>
    <dsp:sp modelId="{5C367D54-E6FC-40E2-A432-9A86E7F6C546}">
      <dsp:nvSpPr>
        <dsp:cNvPr id="0" name=""/>
        <dsp:cNvSpPr/>
      </dsp:nvSpPr>
      <dsp:spPr>
        <a:xfrm>
          <a:off x="3987253" y="1373885"/>
          <a:ext cx="937358" cy="93735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F6AC70-7396-45A8-9C72-468E2416D7DE}">
      <dsp:nvSpPr>
        <dsp:cNvPr id="0" name=""/>
        <dsp:cNvSpPr/>
      </dsp:nvSpPr>
      <dsp:spPr>
        <a:xfrm>
          <a:off x="4184098" y="1570731"/>
          <a:ext cx="543667" cy="54366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7AEB39-B8EC-4895-A147-0D7E5DA4DAEF}">
      <dsp:nvSpPr>
        <dsp:cNvPr id="0" name=""/>
        <dsp:cNvSpPr/>
      </dsp:nvSpPr>
      <dsp:spPr>
        <a:xfrm>
          <a:off x="5125473" y="1373885"/>
          <a:ext cx="2209486" cy="937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pPr>
          <a:r>
            <a:rPr lang="en-US" sz="2400" kern="1200" dirty="0"/>
            <a:t>Undetermined </a:t>
          </a:r>
        </a:p>
        <a:p>
          <a:pPr marL="0" lvl="0" indent="0" algn="ctr" defTabSz="1066800">
            <a:lnSpc>
              <a:spcPct val="100000"/>
            </a:lnSpc>
            <a:spcBef>
              <a:spcPct val="0"/>
            </a:spcBef>
            <a:spcAft>
              <a:spcPct val="35000"/>
            </a:spcAft>
            <a:buNone/>
          </a:pPr>
          <a:r>
            <a:rPr lang="en-US" sz="3200" kern="1200" dirty="0">
              <a:solidFill>
                <a:srgbClr val="FF0000"/>
              </a:solidFill>
            </a:rPr>
            <a:t>25%</a:t>
          </a:r>
        </a:p>
      </dsp:txBody>
      <dsp:txXfrm>
        <a:off x="5125473" y="1373885"/>
        <a:ext cx="2209486" cy="937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3C9A0-2BBF-44D7-9F50-67F70D4C5401}">
      <dsp:nvSpPr>
        <dsp:cNvPr id="0" name=""/>
        <dsp:cNvSpPr/>
      </dsp:nvSpPr>
      <dsp:spPr>
        <a:xfrm>
          <a:off x="583685" y="354350"/>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6D40B1-3C0E-4F55-99B1-6A8F843B625B}">
      <dsp:nvSpPr>
        <dsp:cNvPr id="0" name=""/>
        <dsp:cNvSpPr/>
      </dsp:nvSpPr>
      <dsp:spPr>
        <a:xfrm>
          <a:off x="817685" y="588351"/>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E06E10-6B57-4703-AE83-A58CF9FB7D46}">
      <dsp:nvSpPr>
        <dsp:cNvPr id="0" name=""/>
        <dsp:cNvSpPr/>
      </dsp:nvSpPr>
      <dsp:spPr>
        <a:xfrm>
          <a:off x="232685" y="179435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dirty="0"/>
            <a:t>Generalized peripheral lymphadenopathy (50%)</a:t>
          </a:r>
        </a:p>
      </dsp:txBody>
      <dsp:txXfrm>
        <a:off x="232685" y="1794351"/>
        <a:ext cx="1800000" cy="720000"/>
      </dsp:txXfrm>
    </dsp:sp>
    <dsp:sp modelId="{46E9F6AA-295B-4046-9B1C-C31581F9B3C3}">
      <dsp:nvSpPr>
        <dsp:cNvPr id="0" name=""/>
        <dsp:cNvSpPr/>
      </dsp:nvSpPr>
      <dsp:spPr>
        <a:xfrm>
          <a:off x="2698685" y="354350"/>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1E3DDB-CF3B-48C5-B758-2E3F0B8A0320}">
      <dsp:nvSpPr>
        <dsp:cNvPr id="0" name=""/>
        <dsp:cNvSpPr/>
      </dsp:nvSpPr>
      <dsp:spPr>
        <a:xfrm>
          <a:off x="2932685" y="588351"/>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EFB00A-AAC3-4E59-AA7B-7DAB04686C28}">
      <dsp:nvSpPr>
        <dsp:cNvPr id="0" name=""/>
        <dsp:cNvSpPr/>
      </dsp:nvSpPr>
      <dsp:spPr>
        <a:xfrm>
          <a:off x="2347685" y="179435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Pedal or pretibial edema in ~50% of patients</a:t>
          </a:r>
        </a:p>
      </dsp:txBody>
      <dsp:txXfrm>
        <a:off x="2347685" y="1794351"/>
        <a:ext cx="1800000" cy="720000"/>
      </dsp:txXfrm>
    </dsp:sp>
    <dsp:sp modelId="{C82182F9-A3A1-412E-BA58-C7CEB08276A6}">
      <dsp:nvSpPr>
        <dsp:cNvPr id="0" name=""/>
        <dsp:cNvSpPr/>
      </dsp:nvSpPr>
      <dsp:spPr>
        <a:xfrm>
          <a:off x="4813684" y="354350"/>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DE19EF-113C-4C7D-A100-8D9711228FEC}">
      <dsp:nvSpPr>
        <dsp:cNvPr id="0" name=""/>
        <dsp:cNvSpPr/>
      </dsp:nvSpPr>
      <dsp:spPr>
        <a:xfrm>
          <a:off x="5047684" y="588351"/>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67B550-EACD-428E-86D6-767378ABE77A}">
      <dsp:nvSpPr>
        <dsp:cNvPr id="0" name=""/>
        <dsp:cNvSpPr/>
      </dsp:nvSpPr>
      <dsp:spPr>
        <a:xfrm>
          <a:off x="4462685" y="179435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Tachycardia, risk of high output cardiac failure (esp. in the elderly)</a:t>
          </a:r>
        </a:p>
      </dsp:txBody>
      <dsp:txXfrm>
        <a:off x="4462685" y="1794351"/>
        <a:ext cx="1800000" cy="720000"/>
      </dsp:txXfrm>
    </dsp:sp>
    <dsp:sp modelId="{6727FA71-C66C-46DA-BE83-A483AB6D94F3}">
      <dsp:nvSpPr>
        <dsp:cNvPr id="0" name=""/>
        <dsp:cNvSpPr/>
      </dsp:nvSpPr>
      <dsp:spPr>
        <a:xfrm>
          <a:off x="6928685" y="354350"/>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A1E518-2959-4147-989F-AE28F7AEED4D}">
      <dsp:nvSpPr>
        <dsp:cNvPr id="0" name=""/>
        <dsp:cNvSpPr/>
      </dsp:nvSpPr>
      <dsp:spPr>
        <a:xfrm>
          <a:off x="7162685" y="588351"/>
          <a:ext cx="630000" cy="63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731E86-E960-479A-BFA1-BC4285C23FEB}">
      <dsp:nvSpPr>
        <dsp:cNvPr id="0" name=""/>
        <dsp:cNvSpPr/>
      </dsp:nvSpPr>
      <dsp:spPr>
        <a:xfrm>
          <a:off x="6577684" y="179435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Thermoregulatory disturbances (hyper-hypo thermia)</a:t>
          </a:r>
        </a:p>
      </dsp:txBody>
      <dsp:txXfrm>
        <a:off x="6577684" y="1794351"/>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FFE86-DD92-4A17-963F-04251EEA4779}" type="datetimeFigureOut">
              <a:rPr lang="en-US" smtClean="0"/>
              <a:t>3/9/2020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AA879D-D506-4BC3-9D47-42A43ABE8736}" type="slidenum">
              <a:rPr lang="en-US" smtClean="0"/>
              <a:t>‹#›</a:t>
            </a:fld>
            <a:endParaRPr lang="en-US"/>
          </a:p>
        </p:txBody>
      </p:sp>
    </p:spTree>
    <p:extLst>
      <p:ext uri="{BB962C8B-B14F-4D97-AF65-F5344CB8AC3E}">
        <p14:creationId xmlns:p14="http://schemas.microsoft.com/office/powerpoint/2010/main" val="1305301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Asthenia: </a:t>
            </a:r>
            <a:r>
              <a:rPr lang="en-US" sz="1200" b="0" i="0" kern="1200" dirty="0">
                <a:solidFill>
                  <a:schemeClr val="tx1"/>
                </a:solidFill>
                <a:effectLst/>
                <a:latin typeface="+mn-lt"/>
                <a:ea typeface="+mn-ea"/>
                <a:cs typeface="+mn-cs"/>
              </a:rPr>
              <a:t>abnormal physical weakness or lack of energy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56508-44E9-F44B-9028-78828E90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036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Stevens–Johnson syndrome (SJS) versus SJS–TEN overlap.</a:t>
            </a:r>
          </a:p>
          <a:p>
            <a:r>
              <a:rPr lang="en-US" dirty="0"/>
              <a:t>A In addition to mucosal involvement and numerous dusky lesions with flaccid bullae, there are areas of coalescence and multiple sites of epidermal detachment. Because the latter involved &gt;10% body surface area, the patient was classified as having SJS–TEN overlap. B Close-up of epidermal detachment, whose appearance has been likened to wet cigarette paper.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56508-44E9-F44B-9028-78828E90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6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Toxic epidermal necrolysis – histopathologic features.</a:t>
            </a:r>
          </a:p>
          <a:p>
            <a:r>
              <a:rPr lang="en-US" dirty="0"/>
              <a:t>Apoptotic keratinocytes are present individually and in clusters within the epidermis. Subtle vacuolar changes along the basal layer are accompanied by minimal inflammation, with scattered lymphocytes within the epidermis.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56508-44E9-F44B-9028-78828E90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87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Treatment of toxic epidermal necrolysis (TEN).</a:t>
            </a:r>
          </a:p>
          <a:p>
            <a:r>
              <a:rPr lang="en-US" dirty="0"/>
              <a:t>Facial involvement of a patient with TEN (50% body surface area involvement) before (A) and 3 weeks after (B) treatment with </a:t>
            </a:r>
            <a:r>
              <a:rPr lang="en-US" dirty="0" err="1"/>
              <a:t>IVIg</a:t>
            </a:r>
            <a:r>
              <a:rPr lang="en-US" dirty="0"/>
              <a:t> (0.75 g/kg/day for 4 days).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56508-44E9-F44B-9028-78828E90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795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Childhood Stevens–Johnson syndrome secondary to trimethoprim–sulfamethoxazole therapy.</a:t>
            </a:r>
          </a:p>
          <a:p>
            <a:r>
              <a:rPr lang="en-US" dirty="0"/>
              <a:t>Note the hemorrhagic crusts and denudation of the lips as well as bullous cutaneous lesions.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56508-44E9-F44B-9028-78828E90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874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Erythroderma secondary to pityriasis rubra pilaris.</a:t>
            </a:r>
          </a:p>
          <a:p>
            <a:r>
              <a:rPr lang="en-US" dirty="0"/>
              <a:t>A few islands of sparing are noted on the upper back (A), but are more noticeable on the flank and breast (B). Note the salmon color.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56508-44E9-F44B-9028-78828E90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960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Erythroderma with desquamation.</a:t>
            </a:r>
          </a:p>
          <a:p>
            <a:r>
              <a:rPr lang="en-US" dirty="0"/>
              <a:t>Obvious exfoliation of scale with underlying erythema.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56508-44E9-F44B-9028-78828E90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58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err="1">
                <a:solidFill>
                  <a:schemeClr val="tx1"/>
                </a:solidFill>
                <a:effectLst/>
                <a:latin typeface="+mn-lt"/>
                <a:ea typeface="+mn-ea"/>
                <a:cs typeface="+mn-cs"/>
              </a:rPr>
              <a:t>Lichenification</a:t>
            </a:r>
            <a:r>
              <a:rPr lang="en-US" sz="1200" b="0" i="0" kern="1200" dirty="0">
                <a:solidFill>
                  <a:schemeClr val="tx1"/>
                </a:solidFill>
                <a:effectLst/>
                <a:latin typeface="+mn-lt"/>
                <a:ea typeface="+mn-ea"/>
                <a:cs typeface="+mn-cs"/>
              </a:rPr>
              <a:t> is a skin condition that occurs in response to excessive itching or rubbing of the skin and results in thick, leathery patches of skin.</a:t>
            </a:r>
          </a:p>
          <a:p>
            <a:r>
              <a:rPr lang="en-US" sz="1200" b="0" i="0" kern="1200" dirty="0">
                <a:solidFill>
                  <a:schemeClr val="tx1"/>
                </a:solidFill>
                <a:effectLst/>
                <a:latin typeface="+mn-lt"/>
                <a:ea typeface="+mn-ea"/>
                <a:cs typeface="+mn-cs"/>
              </a:rPr>
              <a:t>The term </a:t>
            </a:r>
            <a:r>
              <a:rPr lang="en-US" sz="1200" b="1" i="0" kern="1200" dirty="0">
                <a:solidFill>
                  <a:schemeClr val="tx1"/>
                </a:solidFill>
                <a:effectLst/>
                <a:latin typeface="+mn-lt"/>
                <a:ea typeface="+mn-ea"/>
                <a:cs typeface="+mn-cs"/>
              </a:rPr>
              <a:t>morbilliform</a:t>
            </a:r>
            <a:r>
              <a:rPr lang="en-US" sz="1200" b="0" i="0" kern="1200" dirty="0">
                <a:solidFill>
                  <a:schemeClr val="tx1"/>
                </a:solidFill>
                <a:effectLst/>
                <a:latin typeface="+mn-lt"/>
                <a:ea typeface="+mn-ea"/>
                <a:cs typeface="+mn-cs"/>
              </a:rPr>
              <a:t> refers to a rash that looks like measles. The rash consists of macular lesions that are red and usually 2–10 mm in diameter but may be confluent in places.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56508-44E9-F44B-9028-78828E90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183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Psoriatic erythroderma.</a:t>
            </a:r>
          </a:p>
          <a:p>
            <a:r>
              <a:rPr lang="en-US" dirty="0"/>
              <a:t>Nail findings (pitting and onycholysis with a proximal rim of inflammation) point to the diagnosis of psoriasis.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56508-44E9-F44B-9028-78828E90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525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2413" cy="6856413"/>
            <a:chOff x="0" y="0"/>
            <a:chExt cx="5759" cy="4319"/>
          </a:xfrm>
        </p:grpSpPr>
        <p:sp>
          <p:nvSpPr>
            <p:cNvPr id="15363"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grpSp>
          <p:nvGrpSpPr>
            <p:cNvPr id="15364" name="Group 4"/>
            <p:cNvGrpSpPr>
              <a:grpSpLocks/>
            </p:cNvGrpSpPr>
            <p:nvPr userDrawn="1"/>
          </p:nvGrpSpPr>
          <p:grpSpPr bwMode="auto">
            <a:xfrm>
              <a:off x="0" y="0"/>
              <a:ext cx="5759" cy="4319"/>
              <a:chOff x="0" y="0"/>
              <a:chExt cx="5759" cy="4319"/>
            </a:xfrm>
          </p:grpSpPr>
          <p:sp>
            <p:nvSpPr>
              <p:cNvPr id="15365"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66"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67"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68"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69"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70"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71"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72"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73"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74"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75"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76"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77"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78"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79"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80"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81"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82"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83"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84"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85"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86"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87"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88"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89"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grpSp>
            <p:nvGrpSpPr>
              <p:cNvPr id="15390" name="Group 30"/>
              <p:cNvGrpSpPr>
                <a:grpSpLocks/>
              </p:cNvGrpSpPr>
              <p:nvPr/>
            </p:nvGrpSpPr>
            <p:grpSpPr bwMode="auto">
              <a:xfrm>
                <a:off x="0" y="0"/>
                <a:ext cx="5758" cy="1045"/>
                <a:chOff x="0" y="0"/>
                <a:chExt cx="5758" cy="1045"/>
              </a:xfrm>
            </p:grpSpPr>
            <p:sp>
              <p:nvSpPr>
                <p:cNvPr id="15391"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92"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93"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94"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95"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96"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97"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98"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399"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00"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01"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02"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03"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04"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05"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grpSp>
          <p:grpSp>
            <p:nvGrpSpPr>
              <p:cNvPr id="15406" name="Group 46"/>
              <p:cNvGrpSpPr>
                <a:grpSpLocks/>
              </p:cNvGrpSpPr>
              <p:nvPr/>
            </p:nvGrpSpPr>
            <p:grpSpPr bwMode="auto">
              <a:xfrm>
                <a:off x="0" y="558"/>
                <a:ext cx="5758" cy="487"/>
                <a:chOff x="0" y="558"/>
                <a:chExt cx="5758" cy="487"/>
              </a:xfrm>
            </p:grpSpPr>
            <p:sp>
              <p:nvSpPr>
                <p:cNvPr id="15407"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08"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grpSp>
          <p:grpSp>
            <p:nvGrpSpPr>
              <p:cNvPr id="15409" name="Group 49"/>
              <p:cNvGrpSpPr>
                <a:grpSpLocks/>
              </p:cNvGrpSpPr>
              <p:nvPr/>
            </p:nvGrpSpPr>
            <p:grpSpPr bwMode="auto">
              <a:xfrm>
                <a:off x="264" y="1039"/>
                <a:ext cx="5200" cy="3280"/>
                <a:chOff x="264" y="1039"/>
                <a:chExt cx="5200" cy="3280"/>
              </a:xfrm>
            </p:grpSpPr>
            <p:sp>
              <p:nvSpPr>
                <p:cNvPr id="15410"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11"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12"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13"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14"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15"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16"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17"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18"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grpSp>
          <p:sp>
            <p:nvSpPr>
              <p:cNvPr id="15419"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20"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21"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22"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23"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24"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25"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5426"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grpSp>
      </p:grpSp>
      <p:sp>
        <p:nvSpPr>
          <p:cNvPr id="15427"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altLang="ar-SA" noProof="0"/>
              <a:t>Click to edit Master title style</a:t>
            </a:r>
          </a:p>
        </p:txBody>
      </p:sp>
      <p:sp>
        <p:nvSpPr>
          <p:cNvPr id="15428"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ar-SA" noProof="0"/>
              <a:t>Click to edit Master subtitle style</a:t>
            </a:r>
          </a:p>
        </p:txBody>
      </p:sp>
      <p:sp>
        <p:nvSpPr>
          <p:cNvPr id="15429" name="Rectangle 69"/>
          <p:cNvSpPr>
            <a:spLocks noGrp="1" noChangeArrowheads="1"/>
          </p:cNvSpPr>
          <p:nvPr>
            <p:ph type="dt" sz="quarter" idx="2"/>
          </p:nvPr>
        </p:nvSpPr>
        <p:spPr/>
        <p:txBody>
          <a:bodyPr/>
          <a:lstStyle>
            <a:lvl1pPr>
              <a:defRPr/>
            </a:lvl1pPr>
          </a:lstStyle>
          <a:p>
            <a:fld id="{27EA7B50-7E33-4D6C-BFBA-ECAE919E492E}" type="datetimeFigureOut">
              <a:rPr lang="ar-SA" smtClean="0"/>
              <a:t>15/07/41</a:t>
            </a:fld>
            <a:endParaRPr lang="ar-SA"/>
          </a:p>
        </p:txBody>
      </p:sp>
      <p:sp>
        <p:nvSpPr>
          <p:cNvPr id="15430" name="Rectangle 70"/>
          <p:cNvSpPr>
            <a:spLocks noGrp="1" noChangeArrowheads="1"/>
          </p:cNvSpPr>
          <p:nvPr>
            <p:ph type="ftr" sz="quarter" idx="3"/>
          </p:nvPr>
        </p:nvSpPr>
        <p:spPr/>
        <p:txBody>
          <a:bodyPr/>
          <a:lstStyle>
            <a:lvl1pPr>
              <a:defRPr/>
            </a:lvl1pPr>
          </a:lstStyle>
          <a:p>
            <a:endParaRPr lang="ar-SA"/>
          </a:p>
        </p:txBody>
      </p:sp>
      <p:sp>
        <p:nvSpPr>
          <p:cNvPr id="15431" name="Rectangle 71"/>
          <p:cNvSpPr>
            <a:spLocks noGrp="1" noChangeArrowheads="1"/>
          </p:cNvSpPr>
          <p:nvPr>
            <p:ph type="sldNum" sz="quarter" idx="4"/>
          </p:nvPr>
        </p:nvSpPr>
        <p:spPr/>
        <p:txBody>
          <a:bodyPr/>
          <a:lstStyle>
            <a:lvl1pPr>
              <a:defRPr/>
            </a:lvl1pPr>
          </a:lstStyle>
          <a:p>
            <a:fld id="{2E2401B3-087D-46BC-AD34-E075F4993575}"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lvl1pPr>
              <a:defRPr/>
            </a:lvl1pPr>
          </a:lstStyle>
          <a:p>
            <a:fld id="{27EA7B50-7E33-4D6C-BFBA-ECAE919E492E}" type="datetimeFigureOut">
              <a:rPr lang="ar-SA" smtClean="0"/>
              <a:t>15/07/41</a:t>
            </a:fld>
            <a:endParaRPr lang="ar-SA"/>
          </a:p>
        </p:txBody>
      </p:sp>
      <p:sp>
        <p:nvSpPr>
          <p:cNvPr id="5" name="Footer Placeholder 4"/>
          <p:cNvSpPr>
            <a:spLocks noGrp="1"/>
          </p:cNvSpPr>
          <p:nvPr>
            <p:ph type="ftr" sz="quarter" idx="11"/>
          </p:nvPr>
        </p:nvSpPr>
        <p:spPr/>
        <p:txBody>
          <a:bodyPr/>
          <a:lstStyle>
            <a:lvl1pPr>
              <a:defRPr/>
            </a:lvl1pPr>
          </a:lstStyle>
          <a:p>
            <a:endParaRPr lang="ar-SA"/>
          </a:p>
        </p:txBody>
      </p:sp>
      <p:sp>
        <p:nvSpPr>
          <p:cNvPr id="6" name="Slide Number Placeholder 5"/>
          <p:cNvSpPr>
            <a:spLocks noGrp="1"/>
          </p:cNvSpPr>
          <p:nvPr>
            <p:ph type="sldNum" sz="quarter" idx="12"/>
          </p:nvPr>
        </p:nvSpPr>
        <p:spPr/>
        <p:txBody>
          <a:bodyPr/>
          <a:lstStyle>
            <a:lvl1pPr>
              <a:defRPr/>
            </a:lvl1pPr>
          </a:lstStyle>
          <a:p>
            <a:fld id="{2E2401B3-087D-46BC-AD34-E075F4993575}" type="slidenum">
              <a:rPr lang="ar-SA" smtClean="0"/>
              <a:t>‹#›</a:t>
            </a:fld>
            <a:endParaRPr lang="ar-SA"/>
          </a:p>
        </p:txBody>
      </p:sp>
    </p:spTree>
    <p:extLst>
      <p:ext uri="{BB962C8B-B14F-4D97-AF65-F5344CB8AC3E}">
        <p14:creationId xmlns:p14="http://schemas.microsoft.com/office/powerpoint/2010/main" val="2572683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lvl1pPr>
              <a:defRPr/>
            </a:lvl1pPr>
          </a:lstStyle>
          <a:p>
            <a:fld id="{27EA7B50-7E33-4D6C-BFBA-ECAE919E492E}" type="datetimeFigureOut">
              <a:rPr lang="ar-SA" smtClean="0"/>
              <a:t>15/07/41</a:t>
            </a:fld>
            <a:endParaRPr lang="ar-SA"/>
          </a:p>
        </p:txBody>
      </p:sp>
      <p:sp>
        <p:nvSpPr>
          <p:cNvPr id="5" name="Footer Placeholder 4"/>
          <p:cNvSpPr>
            <a:spLocks noGrp="1"/>
          </p:cNvSpPr>
          <p:nvPr>
            <p:ph type="ftr" sz="quarter" idx="11"/>
          </p:nvPr>
        </p:nvSpPr>
        <p:spPr/>
        <p:txBody>
          <a:bodyPr/>
          <a:lstStyle>
            <a:lvl1pPr>
              <a:defRPr/>
            </a:lvl1pPr>
          </a:lstStyle>
          <a:p>
            <a:endParaRPr lang="ar-SA"/>
          </a:p>
        </p:txBody>
      </p:sp>
      <p:sp>
        <p:nvSpPr>
          <p:cNvPr id="6" name="Slide Number Placeholder 5"/>
          <p:cNvSpPr>
            <a:spLocks noGrp="1"/>
          </p:cNvSpPr>
          <p:nvPr>
            <p:ph type="sldNum" sz="quarter" idx="12"/>
          </p:nvPr>
        </p:nvSpPr>
        <p:spPr/>
        <p:txBody>
          <a:bodyPr/>
          <a:lstStyle>
            <a:lvl1pPr>
              <a:defRPr/>
            </a:lvl1pPr>
          </a:lstStyle>
          <a:p>
            <a:fld id="{2E2401B3-087D-46BC-AD34-E075F4993575}" type="slidenum">
              <a:rPr lang="ar-SA" smtClean="0"/>
              <a:t>‹#›</a:t>
            </a:fld>
            <a:endParaRPr lang="ar-SA"/>
          </a:p>
        </p:txBody>
      </p:sp>
    </p:spTree>
    <p:extLst>
      <p:ext uri="{BB962C8B-B14F-4D97-AF65-F5344CB8AC3E}">
        <p14:creationId xmlns:p14="http://schemas.microsoft.com/office/powerpoint/2010/main" val="3254325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06FD-E0DA-3C40-91B5-DAC72160AA9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DFF1CD7-EB72-804B-A9C2-1C4930CBE73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D625BEE-5597-A04F-B502-645E1C8D4845}"/>
              </a:ext>
            </a:extLst>
          </p:cNvPr>
          <p:cNvSpPr>
            <a:spLocks noGrp="1"/>
          </p:cNvSpPr>
          <p:nvPr>
            <p:ph type="dt" sz="half" idx="10"/>
          </p:nvPr>
        </p:nvSpPr>
        <p:spPr/>
        <p:txBody>
          <a:bodyPr/>
          <a:lstStyle/>
          <a:p>
            <a:fld id="{5D185FAE-8A3A-8849-A214-8BDB3205A580}" type="datetimeFigureOut">
              <a:rPr lang="en-US" smtClean="0"/>
              <a:t>3/9/2020</a:t>
            </a:fld>
            <a:endParaRPr lang="en-US"/>
          </a:p>
        </p:txBody>
      </p:sp>
      <p:sp>
        <p:nvSpPr>
          <p:cNvPr id="5" name="Footer Placeholder 4">
            <a:extLst>
              <a:ext uri="{FF2B5EF4-FFF2-40B4-BE49-F238E27FC236}">
                <a16:creationId xmlns:a16="http://schemas.microsoft.com/office/drawing/2014/main" id="{7C553B70-11A4-654E-A5F8-4AE527F17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49BD7-7D57-2E48-B943-27D651FF2EC9}"/>
              </a:ext>
            </a:extLst>
          </p:cNvPr>
          <p:cNvSpPr>
            <a:spLocks noGrp="1"/>
          </p:cNvSpPr>
          <p:nvPr>
            <p:ph type="sldNum" sz="quarter" idx="12"/>
          </p:nvPr>
        </p:nvSpPr>
        <p:spPr/>
        <p:txBody>
          <a:bodyPr/>
          <a:lstStyle/>
          <a:p>
            <a:fld id="{38AF559A-6B81-2848-A46C-245D82F7FF9A}" type="slidenum">
              <a:rPr lang="en-US" smtClean="0"/>
              <a:t>‹#›</a:t>
            </a:fld>
            <a:endParaRPr lang="en-US"/>
          </a:p>
        </p:txBody>
      </p:sp>
    </p:spTree>
    <p:extLst>
      <p:ext uri="{BB962C8B-B14F-4D97-AF65-F5344CB8AC3E}">
        <p14:creationId xmlns:p14="http://schemas.microsoft.com/office/powerpoint/2010/main" val="2830587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14AB7-A642-CB45-93C6-0D53B848B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BB26BE-A279-4F4E-A1C6-A5308D5991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39135-6744-0146-8E53-B1030673EDB7}"/>
              </a:ext>
            </a:extLst>
          </p:cNvPr>
          <p:cNvSpPr>
            <a:spLocks noGrp="1"/>
          </p:cNvSpPr>
          <p:nvPr>
            <p:ph type="dt" sz="half" idx="10"/>
          </p:nvPr>
        </p:nvSpPr>
        <p:spPr/>
        <p:txBody>
          <a:bodyPr/>
          <a:lstStyle/>
          <a:p>
            <a:fld id="{5D185FAE-8A3A-8849-A214-8BDB3205A580}" type="datetimeFigureOut">
              <a:rPr lang="en-US" smtClean="0"/>
              <a:t>3/9/2020</a:t>
            </a:fld>
            <a:endParaRPr lang="en-US"/>
          </a:p>
        </p:txBody>
      </p:sp>
      <p:sp>
        <p:nvSpPr>
          <p:cNvPr id="5" name="Footer Placeholder 4">
            <a:extLst>
              <a:ext uri="{FF2B5EF4-FFF2-40B4-BE49-F238E27FC236}">
                <a16:creationId xmlns:a16="http://schemas.microsoft.com/office/drawing/2014/main" id="{3CF0675A-2D11-AC4E-B4DA-387477CAE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5F2BC-3F54-B045-BDA4-05B7FCFEBF53}"/>
              </a:ext>
            </a:extLst>
          </p:cNvPr>
          <p:cNvSpPr>
            <a:spLocks noGrp="1"/>
          </p:cNvSpPr>
          <p:nvPr>
            <p:ph type="sldNum" sz="quarter" idx="12"/>
          </p:nvPr>
        </p:nvSpPr>
        <p:spPr/>
        <p:txBody>
          <a:bodyPr/>
          <a:lstStyle/>
          <a:p>
            <a:fld id="{38AF559A-6B81-2848-A46C-245D82F7FF9A}" type="slidenum">
              <a:rPr lang="en-US" smtClean="0"/>
              <a:t>‹#›</a:t>
            </a:fld>
            <a:endParaRPr lang="en-US"/>
          </a:p>
        </p:txBody>
      </p:sp>
    </p:spTree>
    <p:extLst>
      <p:ext uri="{BB962C8B-B14F-4D97-AF65-F5344CB8AC3E}">
        <p14:creationId xmlns:p14="http://schemas.microsoft.com/office/powerpoint/2010/main" val="1192509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7D5F6-1A4A-0145-8DE9-034FCDD701C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A9FDC0E-0E88-2D49-8BB1-E457F18C2FD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E8ACE0-8680-E84C-B7DA-F22AF0A32ED9}"/>
              </a:ext>
            </a:extLst>
          </p:cNvPr>
          <p:cNvSpPr>
            <a:spLocks noGrp="1"/>
          </p:cNvSpPr>
          <p:nvPr>
            <p:ph type="dt" sz="half" idx="10"/>
          </p:nvPr>
        </p:nvSpPr>
        <p:spPr/>
        <p:txBody>
          <a:bodyPr/>
          <a:lstStyle/>
          <a:p>
            <a:fld id="{5D185FAE-8A3A-8849-A214-8BDB3205A580}" type="datetimeFigureOut">
              <a:rPr lang="en-US" smtClean="0"/>
              <a:t>3/9/2020</a:t>
            </a:fld>
            <a:endParaRPr lang="en-US"/>
          </a:p>
        </p:txBody>
      </p:sp>
      <p:sp>
        <p:nvSpPr>
          <p:cNvPr id="5" name="Footer Placeholder 4">
            <a:extLst>
              <a:ext uri="{FF2B5EF4-FFF2-40B4-BE49-F238E27FC236}">
                <a16:creationId xmlns:a16="http://schemas.microsoft.com/office/drawing/2014/main" id="{33AF74D5-2D11-644B-8791-33A983F43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174F-5B84-F247-BCEC-A2A5B1357710}"/>
              </a:ext>
            </a:extLst>
          </p:cNvPr>
          <p:cNvSpPr>
            <a:spLocks noGrp="1"/>
          </p:cNvSpPr>
          <p:nvPr>
            <p:ph type="sldNum" sz="quarter" idx="12"/>
          </p:nvPr>
        </p:nvSpPr>
        <p:spPr/>
        <p:txBody>
          <a:bodyPr/>
          <a:lstStyle/>
          <a:p>
            <a:fld id="{38AF559A-6B81-2848-A46C-245D82F7FF9A}" type="slidenum">
              <a:rPr lang="en-US" smtClean="0"/>
              <a:t>‹#›</a:t>
            </a:fld>
            <a:endParaRPr lang="en-US"/>
          </a:p>
        </p:txBody>
      </p:sp>
    </p:spTree>
    <p:extLst>
      <p:ext uri="{BB962C8B-B14F-4D97-AF65-F5344CB8AC3E}">
        <p14:creationId xmlns:p14="http://schemas.microsoft.com/office/powerpoint/2010/main" val="1194604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55968-10DF-5748-9461-0AED65C2C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18790E-4BAF-A240-AFC8-DDAC14CEB0D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4283B9-95F8-A34F-B057-AB5A1D4E60C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CF8199-894B-844C-97AC-02B4AF4F373C}"/>
              </a:ext>
            </a:extLst>
          </p:cNvPr>
          <p:cNvSpPr>
            <a:spLocks noGrp="1"/>
          </p:cNvSpPr>
          <p:nvPr>
            <p:ph type="dt" sz="half" idx="10"/>
          </p:nvPr>
        </p:nvSpPr>
        <p:spPr/>
        <p:txBody>
          <a:bodyPr/>
          <a:lstStyle/>
          <a:p>
            <a:fld id="{5D185FAE-8A3A-8849-A214-8BDB3205A580}" type="datetimeFigureOut">
              <a:rPr lang="en-US" smtClean="0"/>
              <a:t>3/9/2020</a:t>
            </a:fld>
            <a:endParaRPr lang="en-US"/>
          </a:p>
        </p:txBody>
      </p:sp>
      <p:sp>
        <p:nvSpPr>
          <p:cNvPr id="6" name="Footer Placeholder 5">
            <a:extLst>
              <a:ext uri="{FF2B5EF4-FFF2-40B4-BE49-F238E27FC236}">
                <a16:creationId xmlns:a16="http://schemas.microsoft.com/office/drawing/2014/main" id="{7CC6903E-E0F5-4B4E-89A6-415666A08A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F85A0-D7CF-3B48-B80F-172E6E093B75}"/>
              </a:ext>
            </a:extLst>
          </p:cNvPr>
          <p:cNvSpPr>
            <a:spLocks noGrp="1"/>
          </p:cNvSpPr>
          <p:nvPr>
            <p:ph type="sldNum" sz="quarter" idx="12"/>
          </p:nvPr>
        </p:nvSpPr>
        <p:spPr/>
        <p:txBody>
          <a:bodyPr/>
          <a:lstStyle/>
          <a:p>
            <a:fld id="{38AF559A-6B81-2848-A46C-245D82F7FF9A}" type="slidenum">
              <a:rPr lang="en-US" smtClean="0"/>
              <a:t>‹#›</a:t>
            </a:fld>
            <a:endParaRPr lang="en-US"/>
          </a:p>
        </p:txBody>
      </p:sp>
    </p:spTree>
    <p:extLst>
      <p:ext uri="{BB962C8B-B14F-4D97-AF65-F5344CB8AC3E}">
        <p14:creationId xmlns:p14="http://schemas.microsoft.com/office/powerpoint/2010/main" val="4101444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1F7C7-FCA5-8A44-AF00-BDB3715332A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D3064-B9A6-1441-A02B-0133B91CA25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E3C09CE-A816-444D-94FB-A0187679429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256D21-C18E-0849-85F2-05679E831C2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6E7FC95-235C-7748-9855-56FCB97E631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F7A0C6-9F2D-1447-88F9-33BFF930FD5C}"/>
              </a:ext>
            </a:extLst>
          </p:cNvPr>
          <p:cNvSpPr>
            <a:spLocks noGrp="1"/>
          </p:cNvSpPr>
          <p:nvPr>
            <p:ph type="dt" sz="half" idx="10"/>
          </p:nvPr>
        </p:nvSpPr>
        <p:spPr/>
        <p:txBody>
          <a:bodyPr/>
          <a:lstStyle/>
          <a:p>
            <a:fld id="{5D185FAE-8A3A-8849-A214-8BDB3205A580}" type="datetimeFigureOut">
              <a:rPr lang="en-US" smtClean="0"/>
              <a:t>3/9/2020</a:t>
            </a:fld>
            <a:endParaRPr lang="en-US"/>
          </a:p>
        </p:txBody>
      </p:sp>
      <p:sp>
        <p:nvSpPr>
          <p:cNvPr id="8" name="Footer Placeholder 7">
            <a:extLst>
              <a:ext uri="{FF2B5EF4-FFF2-40B4-BE49-F238E27FC236}">
                <a16:creationId xmlns:a16="http://schemas.microsoft.com/office/drawing/2014/main" id="{D2AEF636-45E6-3E4E-AC5E-1873C3CC0A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2B14E2-D6C9-CD4E-B582-2DF87D5F497A}"/>
              </a:ext>
            </a:extLst>
          </p:cNvPr>
          <p:cNvSpPr>
            <a:spLocks noGrp="1"/>
          </p:cNvSpPr>
          <p:nvPr>
            <p:ph type="sldNum" sz="quarter" idx="12"/>
          </p:nvPr>
        </p:nvSpPr>
        <p:spPr/>
        <p:txBody>
          <a:bodyPr/>
          <a:lstStyle/>
          <a:p>
            <a:fld id="{38AF559A-6B81-2848-A46C-245D82F7FF9A}" type="slidenum">
              <a:rPr lang="en-US" smtClean="0"/>
              <a:t>‹#›</a:t>
            </a:fld>
            <a:endParaRPr lang="en-US"/>
          </a:p>
        </p:txBody>
      </p:sp>
    </p:spTree>
    <p:extLst>
      <p:ext uri="{BB962C8B-B14F-4D97-AF65-F5344CB8AC3E}">
        <p14:creationId xmlns:p14="http://schemas.microsoft.com/office/powerpoint/2010/main" val="201028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30AF6-D028-9C47-8C68-41D9832338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781BE0-E840-F546-A350-7B41E037CFE3}"/>
              </a:ext>
            </a:extLst>
          </p:cNvPr>
          <p:cNvSpPr>
            <a:spLocks noGrp="1"/>
          </p:cNvSpPr>
          <p:nvPr>
            <p:ph type="dt" sz="half" idx="10"/>
          </p:nvPr>
        </p:nvSpPr>
        <p:spPr/>
        <p:txBody>
          <a:bodyPr/>
          <a:lstStyle/>
          <a:p>
            <a:fld id="{5D185FAE-8A3A-8849-A214-8BDB3205A580}" type="datetimeFigureOut">
              <a:rPr lang="en-US" smtClean="0"/>
              <a:t>3/9/2020</a:t>
            </a:fld>
            <a:endParaRPr lang="en-US"/>
          </a:p>
        </p:txBody>
      </p:sp>
      <p:sp>
        <p:nvSpPr>
          <p:cNvPr id="4" name="Footer Placeholder 3">
            <a:extLst>
              <a:ext uri="{FF2B5EF4-FFF2-40B4-BE49-F238E27FC236}">
                <a16:creationId xmlns:a16="http://schemas.microsoft.com/office/drawing/2014/main" id="{F195736F-4C66-BD44-9C8C-A579702E9F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196E11-AFA1-3349-8E58-A6090DBAA03B}"/>
              </a:ext>
            </a:extLst>
          </p:cNvPr>
          <p:cNvSpPr>
            <a:spLocks noGrp="1"/>
          </p:cNvSpPr>
          <p:nvPr>
            <p:ph type="sldNum" sz="quarter" idx="12"/>
          </p:nvPr>
        </p:nvSpPr>
        <p:spPr/>
        <p:txBody>
          <a:bodyPr/>
          <a:lstStyle/>
          <a:p>
            <a:fld id="{38AF559A-6B81-2848-A46C-245D82F7FF9A}" type="slidenum">
              <a:rPr lang="en-US" smtClean="0"/>
              <a:t>‹#›</a:t>
            </a:fld>
            <a:endParaRPr lang="en-US"/>
          </a:p>
        </p:txBody>
      </p:sp>
    </p:spTree>
    <p:extLst>
      <p:ext uri="{BB962C8B-B14F-4D97-AF65-F5344CB8AC3E}">
        <p14:creationId xmlns:p14="http://schemas.microsoft.com/office/powerpoint/2010/main" val="1790692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C002-A379-884F-869F-EC209D1DDCC6}"/>
              </a:ext>
            </a:extLst>
          </p:cNvPr>
          <p:cNvSpPr>
            <a:spLocks noGrp="1"/>
          </p:cNvSpPr>
          <p:nvPr>
            <p:ph type="dt" sz="half" idx="10"/>
          </p:nvPr>
        </p:nvSpPr>
        <p:spPr/>
        <p:txBody>
          <a:bodyPr/>
          <a:lstStyle/>
          <a:p>
            <a:fld id="{5D185FAE-8A3A-8849-A214-8BDB3205A580}" type="datetimeFigureOut">
              <a:rPr lang="en-US" smtClean="0"/>
              <a:t>3/9/2020</a:t>
            </a:fld>
            <a:endParaRPr lang="en-US"/>
          </a:p>
        </p:txBody>
      </p:sp>
      <p:sp>
        <p:nvSpPr>
          <p:cNvPr id="3" name="Footer Placeholder 2">
            <a:extLst>
              <a:ext uri="{FF2B5EF4-FFF2-40B4-BE49-F238E27FC236}">
                <a16:creationId xmlns:a16="http://schemas.microsoft.com/office/drawing/2014/main" id="{C1985329-8769-0543-A3B7-E86883233C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9D6A76-87C9-6748-96AF-396DC18928E7}"/>
              </a:ext>
            </a:extLst>
          </p:cNvPr>
          <p:cNvSpPr>
            <a:spLocks noGrp="1"/>
          </p:cNvSpPr>
          <p:nvPr>
            <p:ph type="sldNum" sz="quarter" idx="12"/>
          </p:nvPr>
        </p:nvSpPr>
        <p:spPr/>
        <p:txBody>
          <a:bodyPr/>
          <a:lstStyle/>
          <a:p>
            <a:fld id="{38AF559A-6B81-2848-A46C-245D82F7FF9A}" type="slidenum">
              <a:rPr lang="en-US" smtClean="0"/>
              <a:t>‹#›</a:t>
            </a:fld>
            <a:endParaRPr lang="en-US"/>
          </a:p>
        </p:txBody>
      </p:sp>
    </p:spTree>
    <p:extLst>
      <p:ext uri="{BB962C8B-B14F-4D97-AF65-F5344CB8AC3E}">
        <p14:creationId xmlns:p14="http://schemas.microsoft.com/office/powerpoint/2010/main" val="3232195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746A2-5C9A-9F45-ADBD-FC0EE9408E8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F3310F0-D749-704B-8945-0142D241A62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9F64B-A4ED-364C-81C5-EC4BAADBC4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F718E1-3643-094D-922E-9B6949B14B1F}"/>
              </a:ext>
            </a:extLst>
          </p:cNvPr>
          <p:cNvSpPr>
            <a:spLocks noGrp="1"/>
          </p:cNvSpPr>
          <p:nvPr>
            <p:ph type="dt" sz="half" idx="10"/>
          </p:nvPr>
        </p:nvSpPr>
        <p:spPr/>
        <p:txBody>
          <a:bodyPr/>
          <a:lstStyle/>
          <a:p>
            <a:fld id="{5D185FAE-8A3A-8849-A214-8BDB3205A580}" type="datetimeFigureOut">
              <a:rPr lang="en-US" smtClean="0"/>
              <a:t>3/9/2020</a:t>
            </a:fld>
            <a:endParaRPr lang="en-US"/>
          </a:p>
        </p:txBody>
      </p:sp>
      <p:sp>
        <p:nvSpPr>
          <p:cNvPr id="6" name="Footer Placeholder 5">
            <a:extLst>
              <a:ext uri="{FF2B5EF4-FFF2-40B4-BE49-F238E27FC236}">
                <a16:creationId xmlns:a16="http://schemas.microsoft.com/office/drawing/2014/main" id="{868DA92E-720A-F54D-A6A9-FD8972369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84DD89-9735-4644-BF0F-773A4806F8C4}"/>
              </a:ext>
            </a:extLst>
          </p:cNvPr>
          <p:cNvSpPr>
            <a:spLocks noGrp="1"/>
          </p:cNvSpPr>
          <p:nvPr>
            <p:ph type="sldNum" sz="quarter" idx="12"/>
          </p:nvPr>
        </p:nvSpPr>
        <p:spPr/>
        <p:txBody>
          <a:bodyPr/>
          <a:lstStyle/>
          <a:p>
            <a:fld id="{38AF559A-6B81-2848-A46C-245D82F7FF9A}" type="slidenum">
              <a:rPr lang="en-US" smtClean="0"/>
              <a:t>‹#›</a:t>
            </a:fld>
            <a:endParaRPr lang="en-US"/>
          </a:p>
        </p:txBody>
      </p:sp>
    </p:spTree>
    <p:extLst>
      <p:ext uri="{BB962C8B-B14F-4D97-AF65-F5344CB8AC3E}">
        <p14:creationId xmlns:p14="http://schemas.microsoft.com/office/powerpoint/2010/main" val="2098652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lvl1pPr>
              <a:defRPr/>
            </a:lvl1pPr>
          </a:lstStyle>
          <a:p>
            <a:fld id="{27EA7B50-7E33-4D6C-BFBA-ECAE919E492E}" type="datetimeFigureOut">
              <a:rPr lang="ar-SA" smtClean="0"/>
              <a:t>15/07/41</a:t>
            </a:fld>
            <a:endParaRPr lang="ar-SA"/>
          </a:p>
        </p:txBody>
      </p:sp>
      <p:sp>
        <p:nvSpPr>
          <p:cNvPr id="5" name="Footer Placeholder 4"/>
          <p:cNvSpPr>
            <a:spLocks noGrp="1"/>
          </p:cNvSpPr>
          <p:nvPr>
            <p:ph type="ftr" sz="quarter" idx="11"/>
          </p:nvPr>
        </p:nvSpPr>
        <p:spPr/>
        <p:txBody>
          <a:bodyPr/>
          <a:lstStyle>
            <a:lvl1pPr>
              <a:defRPr/>
            </a:lvl1pPr>
          </a:lstStyle>
          <a:p>
            <a:endParaRPr lang="ar-SA"/>
          </a:p>
        </p:txBody>
      </p:sp>
      <p:sp>
        <p:nvSpPr>
          <p:cNvPr id="6" name="Slide Number Placeholder 5"/>
          <p:cNvSpPr>
            <a:spLocks noGrp="1"/>
          </p:cNvSpPr>
          <p:nvPr>
            <p:ph type="sldNum" sz="quarter" idx="12"/>
          </p:nvPr>
        </p:nvSpPr>
        <p:spPr/>
        <p:txBody>
          <a:bodyPr/>
          <a:lstStyle>
            <a:lvl1pPr>
              <a:defRPr/>
            </a:lvl1pPr>
          </a:lstStyle>
          <a:p>
            <a:fld id="{2E2401B3-087D-46BC-AD34-E075F4993575}" type="slidenum">
              <a:rPr lang="ar-SA" smtClean="0"/>
              <a:t>‹#›</a:t>
            </a:fld>
            <a:endParaRPr lang="ar-SA"/>
          </a:p>
        </p:txBody>
      </p:sp>
    </p:spTree>
    <p:extLst>
      <p:ext uri="{BB962C8B-B14F-4D97-AF65-F5344CB8AC3E}">
        <p14:creationId xmlns:p14="http://schemas.microsoft.com/office/powerpoint/2010/main" val="3279885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C12-D43D-954D-B9E3-44AB2B913D4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3087851-BDE7-2A43-A819-0C5F9858B39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345EE99-7873-0144-86CF-8ACECDDFEF4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5F757A5-0EB7-E347-9FAA-95E0A824A7A1}"/>
              </a:ext>
            </a:extLst>
          </p:cNvPr>
          <p:cNvSpPr>
            <a:spLocks noGrp="1"/>
          </p:cNvSpPr>
          <p:nvPr>
            <p:ph type="dt" sz="half" idx="10"/>
          </p:nvPr>
        </p:nvSpPr>
        <p:spPr/>
        <p:txBody>
          <a:bodyPr/>
          <a:lstStyle/>
          <a:p>
            <a:fld id="{5D185FAE-8A3A-8849-A214-8BDB3205A580}" type="datetimeFigureOut">
              <a:rPr lang="en-US" smtClean="0"/>
              <a:t>3/9/2020</a:t>
            </a:fld>
            <a:endParaRPr lang="en-US"/>
          </a:p>
        </p:txBody>
      </p:sp>
      <p:sp>
        <p:nvSpPr>
          <p:cNvPr id="6" name="Footer Placeholder 5">
            <a:extLst>
              <a:ext uri="{FF2B5EF4-FFF2-40B4-BE49-F238E27FC236}">
                <a16:creationId xmlns:a16="http://schemas.microsoft.com/office/drawing/2014/main" id="{58026EE1-615A-A945-842E-03AF340E33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191356-57CD-E640-A633-EAEFB35360BA}"/>
              </a:ext>
            </a:extLst>
          </p:cNvPr>
          <p:cNvSpPr>
            <a:spLocks noGrp="1"/>
          </p:cNvSpPr>
          <p:nvPr>
            <p:ph type="sldNum" sz="quarter" idx="12"/>
          </p:nvPr>
        </p:nvSpPr>
        <p:spPr/>
        <p:txBody>
          <a:bodyPr/>
          <a:lstStyle/>
          <a:p>
            <a:fld id="{38AF559A-6B81-2848-A46C-245D82F7FF9A}" type="slidenum">
              <a:rPr lang="en-US" smtClean="0"/>
              <a:t>‹#›</a:t>
            </a:fld>
            <a:endParaRPr lang="en-US"/>
          </a:p>
        </p:txBody>
      </p:sp>
    </p:spTree>
    <p:extLst>
      <p:ext uri="{BB962C8B-B14F-4D97-AF65-F5344CB8AC3E}">
        <p14:creationId xmlns:p14="http://schemas.microsoft.com/office/powerpoint/2010/main" val="2560486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7B8A-2D44-4342-A105-03DCF16B98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BC7817-8DCF-1745-B199-EB4C695F7B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130B2-E20B-C347-9AFB-A6FBAF341CA5}"/>
              </a:ext>
            </a:extLst>
          </p:cNvPr>
          <p:cNvSpPr>
            <a:spLocks noGrp="1"/>
          </p:cNvSpPr>
          <p:nvPr>
            <p:ph type="dt" sz="half" idx="10"/>
          </p:nvPr>
        </p:nvSpPr>
        <p:spPr/>
        <p:txBody>
          <a:bodyPr/>
          <a:lstStyle/>
          <a:p>
            <a:fld id="{5D185FAE-8A3A-8849-A214-8BDB3205A580}" type="datetimeFigureOut">
              <a:rPr lang="en-US" smtClean="0"/>
              <a:t>3/9/2020</a:t>
            </a:fld>
            <a:endParaRPr lang="en-US"/>
          </a:p>
        </p:txBody>
      </p:sp>
      <p:sp>
        <p:nvSpPr>
          <p:cNvPr id="5" name="Footer Placeholder 4">
            <a:extLst>
              <a:ext uri="{FF2B5EF4-FFF2-40B4-BE49-F238E27FC236}">
                <a16:creationId xmlns:a16="http://schemas.microsoft.com/office/drawing/2014/main" id="{0FA97AC5-7E3E-D64A-BC41-DA7137283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C92D5-C96F-B247-AF5E-3861DD970738}"/>
              </a:ext>
            </a:extLst>
          </p:cNvPr>
          <p:cNvSpPr>
            <a:spLocks noGrp="1"/>
          </p:cNvSpPr>
          <p:nvPr>
            <p:ph type="sldNum" sz="quarter" idx="12"/>
          </p:nvPr>
        </p:nvSpPr>
        <p:spPr/>
        <p:txBody>
          <a:bodyPr/>
          <a:lstStyle/>
          <a:p>
            <a:fld id="{38AF559A-6B81-2848-A46C-245D82F7FF9A}" type="slidenum">
              <a:rPr lang="en-US" smtClean="0"/>
              <a:t>‹#›</a:t>
            </a:fld>
            <a:endParaRPr lang="en-US"/>
          </a:p>
        </p:txBody>
      </p:sp>
    </p:spTree>
    <p:extLst>
      <p:ext uri="{BB962C8B-B14F-4D97-AF65-F5344CB8AC3E}">
        <p14:creationId xmlns:p14="http://schemas.microsoft.com/office/powerpoint/2010/main" val="3527510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1AB66A-6489-5D42-86DB-0443E916EFC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45D80A-442D-B944-883F-B544D216433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865F9-FA1B-B240-B26C-0E2613043715}"/>
              </a:ext>
            </a:extLst>
          </p:cNvPr>
          <p:cNvSpPr>
            <a:spLocks noGrp="1"/>
          </p:cNvSpPr>
          <p:nvPr>
            <p:ph type="dt" sz="half" idx="10"/>
          </p:nvPr>
        </p:nvSpPr>
        <p:spPr/>
        <p:txBody>
          <a:bodyPr/>
          <a:lstStyle/>
          <a:p>
            <a:fld id="{5D185FAE-8A3A-8849-A214-8BDB3205A580}" type="datetimeFigureOut">
              <a:rPr lang="en-US" smtClean="0"/>
              <a:t>3/9/2020</a:t>
            </a:fld>
            <a:endParaRPr lang="en-US"/>
          </a:p>
        </p:txBody>
      </p:sp>
      <p:sp>
        <p:nvSpPr>
          <p:cNvPr id="5" name="Footer Placeholder 4">
            <a:extLst>
              <a:ext uri="{FF2B5EF4-FFF2-40B4-BE49-F238E27FC236}">
                <a16:creationId xmlns:a16="http://schemas.microsoft.com/office/drawing/2014/main" id="{03E0DB4A-F9AE-3A4E-B605-0F44E464E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CCD36-2439-DE4E-9719-E59083790F47}"/>
              </a:ext>
            </a:extLst>
          </p:cNvPr>
          <p:cNvSpPr>
            <a:spLocks noGrp="1"/>
          </p:cNvSpPr>
          <p:nvPr>
            <p:ph type="sldNum" sz="quarter" idx="12"/>
          </p:nvPr>
        </p:nvSpPr>
        <p:spPr/>
        <p:txBody>
          <a:bodyPr/>
          <a:lstStyle/>
          <a:p>
            <a:fld id="{38AF559A-6B81-2848-A46C-245D82F7FF9A}" type="slidenum">
              <a:rPr lang="en-US" smtClean="0"/>
              <a:t>‹#›</a:t>
            </a:fld>
            <a:endParaRPr lang="en-US"/>
          </a:p>
        </p:txBody>
      </p:sp>
    </p:spTree>
    <p:extLst>
      <p:ext uri="{BB962C8B-B14F-4D97-AF65-F5344CB8AC3E}">
        <p14:creationId xmlns:p14="http://schemas.microsoft.com/office/powerpoint/2010/main" val="181677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7EA7B50-7E33-4D6C-BFBA-ECAE919E492E}" type="datetimeFigureOut">
              <a:rPr lang="ar-SA" smtClean="0"/>
              <a:t>15/07/41</a:t>
            </a:fld>
            <a:endParaRPr lang="ar-SA"/>
          </a:p>
        </p:txBody>
      </p:sp>
      <p:sp>
        <p:nvSpPr>
          <p:cNvPr id="5" name="Footer Placeholder 4"/>
          <p:cNvSpPr>
            <a:spLocks noGrp="1"/>
          </p:cNvSpPr>
          <p:nvPr>
            <p:ph type="ftr" sz="quarter" idx="11"/>
          </p:nvPr>
        </p:nvSpPr>
        <p:spPr/>
        <p:txBody>
          <a:bodyPr/>
          <a:lstStyle>
            <a:lvl1pPr>
              <a:defRPr/>
            </a:lvl1pPr>
          </a:lstStyle>
          <a:p>
            <a:endParaRPr lang="ar-SA"/>
          </a:p>
        </p:txBody>
      </p:sp>
      <p:sp>
        <p:nvSpPr>
          <p:cNvPr id="6" name="Slide Number Placeholder 5"/>
          <p:cNvSpPr>
            <a:spLocks noGrp="1"/>
          </p:cNvSpPr>
          <p:nvPr>
            <p:ph type="sldNum" sz="quarter" idx="12"/>
          </p:nvPr>
        </p:nvSpPr>
        <p:spPr/>
        <p:txBody>
          <a:bodyPr/>
          <a:lstStyle>
            <a:lvl1pPr>
              <a:defRPr/>
            </a:lvl1pPr>
          </a:lstStyle>
          <a:p>
            <a:fld id="{2E2401B3-087D-46BC-AD34-E075F4993575}" type="slidenum">
              <a:rPr lang="ar-SA" smtClean="0"/>
              <a:t>‹#›</a:t>
            </a:fld>
            <a:endParaRPr lang="ar-SA"/>
          </a:p>
        </p:txBody>
      </p:sp>
    </p:spTree>
    <p:extLst>
      <p:ext uri="{BB962C8B-B14F-4D97-AF65-F5344CB8AC3E}">
        <p14:creationId xmlns:p14="http://schemas.microsoft.com/office/powerpoint/2010/main" val="78543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Date Placeholder 4"/>
          <p:cNvSpPr>
            <a:spLocks noGrp="1"/>
          </p:cNvSpPr>
          <p:nvPr>
            <p:ph type="dt" sz="half" idx="10"/>
          </p:nvPr>
        </p:nvSpPr>
        <p:spPr/>
        <p:txBody>
          <a:bodyPr/>
          <a:lstStyle>
            <a:lvl1pPr>
              <a:defRPr/>
            </a:lvl1pPr>
          </a:lstStyle>
          <a:p>
            <a:fld id="{27EA7B50-7E33-4D6C-BFBA-ECAE919E492E}" type="datetimeFigureOut">
              <a:rPr lang="ar-SA" smtClean="0"/>
              <a:t>15/07/41</a:t>
            </a:fld>
            <a:endParaRPr lang="ar-SA"/>
          </a:p>
        </p:txBody>
      </p:sp>
      <p:sp>
        <p:nvSpPr>
          <p:cNvPr id="6" name="Footer Placeholder 5"/>
          <p:cNvSpPr>
            <a:spLocks noGrp="1"/>
          </p:cNvSpPr>
          <p:nvPr>
            <p:ph type="ftr" sz="quarter" idx="11"/>
          </p:nvPr>
        </p:nvSpPr>
        <p:spPr/>
        <p:txBody>
          <a:bodyPr/>
          <a:lstStyle>
            <a:lvl1pPr>
              <a:defRPr/>
            </a:lvl1pPr>
          </a:lstStyle>
          <a:p>
            <a:endParaRPr lang="ar-SA"/>
          </a:p>
        </p:txBody>
      </p:sp>
      <p:sp>
        <p:nvSpPr>
          <p:cNvPr id="7" name="Slide Number Placeholder 6"/>
          <p:cNvSpPr>
            <a:spLocks noGrp="1"/>
          </p:cNvSpPr>
          <p:nvPr>
            <p:ph type="sldNum" sz="quarter" idx="12"/>
          </p:nvPr>
        </p:nvSpPr>
        <p:spPr/>
        <p:txBody>
          <a:bodyPr/>
          <a:lstStyle>
            <a:lvl1pPr>
              <a:defRPr/>
            </a:lvl1pPr>
          </a:lstStyle>
          <a:p>
            <a:fld id="{2E2401B3-087D-46BC-AD34-E075F4993575}" type="slidenum">
              <a:rPr lang="ar-SA" smtClean="0"/>
              <a:t>‹#›</a:t>
            </a:fld>
            <a:endParaRPr lang="ar-SA"/>
          </a:p>
        </p:txBody>
      </p:sp>
    </p:spTree>
    <p:extLst>
      <p:ext uri="{BB962C8B-B14F-4D97-AF65-F5344CB8AC3E}">
        <p14:creationId xmlns:p14="http://schemas.microsoft.com/office/powerpoint/2010/main" val="360054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Date Placeholder 6"/>
          <p:cNvSpPr>
            <a:spLocks noGrp="1"/>
          </p:cNvSpPr>
          <p:nvPr>
            <p:ph type="dt" sz="half" idx="10"/>
          </p:nvPr>
        </p:nvSpPr>
        <p:spPr/>
        <p:txBody>
          <a:bodyPr/>
          <a:lstStyle>
            <a:lvl1pPr>
              <a:defRPr/>
            </a:lvl1pPr>
          </a:lstStyle>
          <a:p>
            <a:fld id="{27EA7B50-7E33-4D6C-BFBA-ECAE919E492E}" type="datetimeFigureOut">
              <a:rPr lang="ar-SA" smtClean="0"/>
              <a:t>15/07/41</a:t>
            </a:fld>
            <a:endParaRPr lang="ar-SA"/>
          </a:p>
        </p:txBody>
      </p:sp>
      <p:sp>
        <p:nvSpPr>
          <p:cNvPr id="8" name="Footer Placeholder 7"/>
          <p:cNvSpPr>
            <a:spLocks noGrp="1"/>
          </p:cNvSpPr>
          <p:nvPr>
            <p:ph type="ftr" sz="quarter" idx="11"/>
          </p:nvPr>
        </p:nvSpPr>
        <p:spPr/>
        <p:txBody>
          <a:bodyPr/>
          <a:lstStyle>
            <a:lvl1pPr>
              <a:defRPr/>
            </a:lvl1pPr>
          </a:lstStyle>
          <a:p>
            <a:endParaRPr lang="ar-SA"/>
          </a:p>
        </p:txBody>
      </p:sp>
      <p:sp>
        <p:nvSpPr>
          <p:cNvPr id="9" name="Slide Number Placeholder 8"/>
          <p:cNvSpPr>
            <a:spLocks noGrp="1"/>
          </p:cNvSpPr>
          <p:nvPr>
            <p:ph type="sldNum" sz="quarter" idx="12"/>
          </p:nvPr>
        </p:nvSpPr>
        <p:spPr/>
        <p:txBody>
          <a:bodyPr/>
          <a:lstStyle>
            <a:lvl1pPr>
              <a:defRPr/>
            </a:lvl1pPr>
          </a:lstStyle>
          <a:p>
            <a:fld id="{2E2401B3-087D-46BC-AD34-E075F4993575}" type="slidenum">
              <a:rPr lang="ar-SA" smtClean="0"/>
              <a:t>‹#›</a:t>
            </a:fld>
            <a:endParaRPr lang="ar-SA"/>
          </a:p>
        </p:txBody>
      </p:sp>
    </p:spTree>
    <p:extLst>
      <p:ext uri="{BB962C8B-B14F-4D97-AF65-F5344CB8AC3E}">
        <p14:creationId xmlns:p14="http://schemas.microsoft.com/office/powerpoint/2010/main" val="513652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Date Placeholder 2"/>
          <p:cNvSpPr>
            <a:spLocks noGrp="1"/>
          </p:cNvSpPr>
          <p:nvPr>
            <p:ph type="dt" sz="half" idx="10"/>
          </p:nvPr>
        </p:nvSpPr>
        <p:spPr/>
        <p:txBody>
          <a:bodyPr/>
          <a:lstStyle>
            <a:lvl1pPr>
              <a:defRPr/>
            </a:lvl1pPr>
          </a:lstStyle>
          <a:p>
            <a:fld id="{27EA7B50-7E33-4D6C-BFBA-ECAE919E492E}" type="datetimeFigureOut">
              <a:rPr lang="ar-SA" smtClean="0"/>
              <a:t>15/07/41</a:t>
            </a:fld>
            <a:endParaRPr lang="ar-SA"/>
          </a:p>
        </p:txBody>
      </p:sp>
      <p:sp>
        <p:nvSpPr>
          <p:cNvPr id="4" name="Footer Placeholder 3"/>
          <p:cNvSpPr>
            <a:spLocks noGrp="1"/>
          </p:cNvSpPr>
          <p:nvPr>
            <p:ph type="ftr" sz="quarter" idx="11"/>
          </p:nvPr>
        </p:nvSpPr>
        <p:spPr/>
        <p:txBody>
          <a:bodyPr/>
          <a:lstStyle>
            <a:lvl1pPr>
              <a:defRPr/>
            </a:lvl1pPr>
          </a:lstStyle>
          <a:p>
            <a:endParaRPr lang="ar-SA"/>
          </a:p>
        </p:txBody>
      </p:sp>
      <p:sp>
        <p:nvSpPr>
          <p:cNvPr id="5" name="Slide Number Placeholder 4"/>
          <p:cNvSpPr>
            <a:spLocks noGrp="1"/>
          </p:cNvSpPr>
          <p:nvPr>
            <p:ph type="sldNum" sz="quarter" idx="12"/>
          </p:nvPr>
        </p:nvSpPr>
        <p:spPr/>
        <p:txBody>
          <a:bodyPr/>
          <a:lstStyle>
            <a:lvl1pPr>
              <a:defRPr/>
            </a:lvl1pPr>
          </a:lstStyle>
          <a:p>
            <a:fld id="{2E2401B3-087D-46BC-AD34-E075F4993575}" type="slidenum">
              <a:rPr lang="ar-SA" smtClean="0"/>
              <a:t>‹#›</a:t>
            </a:fld>
            <a:endParaRPr lang="ar-SA"/>
          </a:p>
        </p:txBody>
      </p:sp>
    </p:spTree>
    <p:extLst>
      <p:ext uri="{BB962C8B-B14F-4D97-AF65-F5344CB8AC3E}">
        <p14:creationId xmlns:p14="http://schemas.microsoft.com/office/powerpoint/2010/main" val="31022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7EA7B50-7E33-4D6C-BFBA-ECAE919E492E}" type="datetimeFigureOut">
              <a:rPr lang="ar-SA" smtClean="0"/>
              <a:t>15/07/41</a:t>
            </a:fld>
            <a:endParaRPr lang="ar-SA"/>
          </a:p>
        </p:txBody>
      </p:sp>
      <p:sp>
        <p:nvSpPr>
          <p:cNvPr id="3" name="Footer Placeholder 2"/>
          <p:cNvSpPr>
            <a:spLocks noGrp="1"/>
          </p:cNvSpPr>
          <p:nvPr>
            <p:ph type="ftr" sz="quarter" idx="11"/>
          </p:nvPr>
        </p:nvSpPr>
        <p:spPr/>
        <p:txBody>
          <a:bodyPr/>
          <a:lstStyle>
            <a:lvl1pPr>
              <a:defRPr/>
            </a:lvl1pPr>
          </a:lstStyle>
          <a:p>
            <a:endParaRPr lang="ar-SA"/>
          </a:p>
        </p:txBody>
      </p:sp>
      <p:sp>
        <p:nvSpPr>
          <p:cNvPr id="4" name="Slide Number Placeholder 3"/>
          <p:cNvSpPr>
            <a:spLocks noGrp="1"/>
          </p:cNvSpPr>
          <p:nvPr>
            <p:ph type="sldNum" sz="quarter" idx="12"/>
          </p:nvPr>
        </p:nvSpPr>
        <p:spPr/>
        <p:txBody>
          <a:bodyPr/>
          <a:lstStyle>
            <a:lvl1pPr>
              <a:defRPr/>
            </a:lvl1pPr>
          </a:lstStyle>
          <a:p>
            <a:fld id="{2E2401B3-087D-46BC-AD34-E075F4993575}" type="slidenum">
              <a:rPr lang="ar-SA" smtClean="0"/>
              <a:t>‹#›</a:t>
            </a:fld>
            <a:endParaRPr lang="ar-SA"/>
          </a:p>
        </p:txBody>
      </p:sp>
    </p:spTree>
    <p:extLst>
      <p:ext uri="{BB962C8B-B14F-4D97-AF65-F5344CB8AC3E}">
        <p14:creationId xmlns:p14="http://schemas.microsoft.com/office/powerpoint/2010/main" val="2957029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7EA7B50-7E33-4D6C-BFBA-ECAE919E492E}" type="datetimeFigureOut">
              <a:rPr lang="ar-SA" smtClean="0"/>
              <a:t>15/07/41</a:t>
            </a:fld>
            <a:endParaRPr lang="ar-SA"/>
          </a:p>
        </p:txBody>
      </p:sp>
      <p:sp>
        <p:nvSpPr>
          <p:cNvPr id="6" name="Footer Placeholder 5"/>
          <p:cNvSpPr>
            <a:spLocks noGrp="1"/>
          </p:cNvSpPr>
          <p:nvPr>
            <p:ph type="ftr" sz="quarter" idx="11"/>
          </p:nvPr>
        </p:nvSpPr>
        <p:spPr/>
        <p:txBody>
          <a:bodyPr/>
          <a:lstStyle>
            <a:lvl1pPr>
              <a:defRPr/>
            </a:lvl1pPr>
          </a:lstStyle>
          <a:p>
            <a:endParaRPr lang="ar-SA"/>
          </a:p>
        </p:txBody>
      </p:sp>
      <p:sp>
        <p:nvSpPr>
          <p:cNvPr id="7" name="Slide Number Placeholder 6"/>
          <p:cNvSpPr>
            <a:spLocks noGrp="1"/>
          </p:cNvSpPr>
          <p:nvPr>
            <p:ph type="sldNum" sz="quarter" idx="12"/>
          </p:nvPr>
        </p:nvSpPr>
        <p:spPr/>
        <p:txBody>
          <a:bodyPr/>
          <a:lstStyle>
            <a:lvl1pPr>
              <a:defRPr/>
            </a:lvl1pPr>
          </a:lstStyle>
          <a:p>
            <a:fld id="{2E2401B3-087D-46BC-AD34-E075F4993575}" type="slidenum">
              <a:rPr lang="ar-SA" smtClean="0"/>
              <a:t>‹#›</a:t>
            </a:fld>
            <a:endParaRPr lang="ar-SA"/>
          </a:p>
        </p:txBody>
      </p:sp>
    </p:spTree>
    <p:extLst>
      <p:ext uri="{BB962C8B-B14F-4D97-AF65-F5344CB8AC3E}">
        <p14:creationId xmlns:p14="http://schemas.microsoft.com/office/powerpoint/2010/main" val="907089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ar-S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7EA7B50-7E33-4D6C-BFBA-ECAE919E492E}" type="datetimeFigureOut">
              <a:rPr lang="ar-SA" smtClean="0"/>
              <a:t>15/07/41</a:t>
            </a:fld>
            <a:endParaRPr lang="ar-SA"/>
          </a:p>
        </p:txBody>
      </p:sp>
      <p:sp>
        <p:nvSpPr>
          <p:cNvPr id="6" name="Footer Placeholder 5"/>
          <p:cNvSpPr>
            <a:spLocks noGrp="1"/>
          </p:cNvSpPr>
          <p:nvPr>
            <p:ph type="ftr" sz="quarter" idx="11"/>
          </p:nvPr>
        </p:nvSpPr>
        <p:spPr/>
        <p:txBody>
          <a:bodyPr/>
          <a:lstStyle>
            <a:lvl1pPr>
              <a:defRPr/>
            </a:lvl1pPr>
          </a:lstStyle>
          <a:p>
            <a:endParaRPr lang="ar-SA"/>
          </a:p>
        </p:txBody>
      </p:sp>
      <p:sp>
        <p:nvSpPr>
          <p:cNvPr id="7" name="Slide Number Placeholder 6"/>
          <p:cNvSpPr>
            <a:spLocks noGrp="1"/>
          </p:cNvSpPr>
          <p:nvPr>
            <p:ph type="sldNum" sz="quarter" idx="12"/>
          </p:nvPr>
        </p:nvSpPr>
        <p:spPr/>
        <p:txBody>
          <a:bodyPr/>
          <a:lstStyle>
            <a:lvl1pPr>
              <a:defRPr/>
            </a:lvl1pPr>
          </a:lstStyle>
          <a:p>
            <a:fld id="{2E2401B3-087D-46BC-AD34-E075F4993575}" type="slidenum">
              <a:rPr lang="ar-SA" smtClean="0"/>
              <a:t>‹#›</a:t>
            </a:fld>
            <a:endParaRPr lang="ar-SA"/>
          </a:p>
        </p:txBody>
      </p:sp>
    </p:spTree>
    <p:extLst>
      <p:ext uri="{BB962C8B-B14F-4D97-AF65-F5344CB8AC3E}">
        <p14:creationId xmlns:p14="http://schemas.microsoft.com/office/powerpoint/2010/main" val="235143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2413" cy="6856413"/>
            <a:chOff x="0" y="0"/>
            <a:chExt cx="5759" cy="4319"/>
          </a:xfrm>
        </p:grpSpPr>
        <p:sp>
          <p:nvSpPr>
            <p:cNvPr id="14339"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grpSp>
          <p:nvGrpSpPr>
            <p:cNvPr id="14340" name="Group 4"/>
            <p:cNvGrpSpPr>
              <a:grpSpLocks/>
            </p:cNvGrpSpPr>
            <p:nvPr userDrawn="1"/>
          </p:nvGrpSpPr>
          <p:grpSpPr bwMode="auto">
            <a:xfrm>
              <a:off x="0" y="0"/>
              <a:ext cx="5759" cy="4319"/>
              <a:chOff x="0" y="0"/>
              <a:chExt cx="5759" cy="4319"/>
            </a:xfrm>
          </p:grpSpPr>
          <p:sp>
            <p:nvSpPr>
              <p:cNvPr id="14341"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42"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43"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44"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45"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46"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47"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48"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49"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50"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51"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52"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53"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54"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55"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56"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57"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58"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59"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60"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61"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62"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63"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64"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65"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grpSp>
            <p:nvGrpSpPr>
              <p:cNvPr id="14366" name="Group 30"/>
              <p:cNvGrpSpPr>
                <a:grpSpLocks/>
              </p:cNvGrpSpPr>
              <p:nvPr userDrawn="1"/>
            </p:nvGrpSpPr>
            <p:grpSpPr bwMode="auto">
              <a:xfrm>
                <a:off x="0" y="0"/>
                <a:ext cx="5758" cy="1045"/>
                <a:chOff x="0" y="0"/>
                <a:chExt cx="5758" cy="1045"/>
              </a:xfrm>
            </p:grpSpPr>
            <p:sp>
              <p:nvSpPr>
                <p:cNvPr id="1436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6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6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7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7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7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7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7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7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7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7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7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7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8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8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grpSp>
          <p:grpSp>
            <p:nvGrpSpPr>
              <p:cNvPr id="14382" name="Group 46"/>
              <p:cNvGrpSpPr>
                <a:grpSpLocks/>
              </p:cNvGrpSpPr>
              <p:nvPr userDrawn="1"/>
            </p:nvGrpSpPr>
            <p:grpSpPr bwMode="auto">
              <a:xfrm>
                <a:off x="0" y="558"/>
                <a:ext cx="5758" cy="487"/>
                <a:chOff x="0" y="558"/>
                <a:chExt cx="5758" cy="487"/>
              </a:xfrm>
            </p:grpSpPr>
            <p:sp>
              <p:nvSpPr>
                <p:cNvPr id="1438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8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grpSp>
          <p:grpSp>
            <p:nvGrpSpPr>
              <p:cNvPr id="14385" name="Group 49"/>
              <p:cNvGrpSpPr>
                <a:grpSpLocks/>
              </p:cNvGrpSpPr>
              <p:nvPr userDrawn="1"/>
            </p:nvGrpSpPr>
            <p:grpSpPr bwMode="auto">
              <a:xfrm>
                <a:off x="264" y="1039"/>
                <a:ext cx="5200" cy="3280"/>
                <a:chOff x="264" y="1039"/>
                <a:chExt cx="5200" cy="3280"/>
              </a:xfrm>
            </p:grpSpPr>
            <p:sp>
              <p:nvSpPr>
                <p:cNvPr id="1438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8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8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8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9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9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9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9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9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grpSp>
          <p:sp>
            <p:nvSpPr>
              <p:cNvPr id="14395"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396"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ar-SA"/>
              </a:p>
            </p:txBody>
          </p:sp>
          <p:sp>
            <p:nvSpPr>
              <p:cNvPr id="14397"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ar-SA"/>
              </a:p>
            </p:txBody>
          </p:sp>
          <p:sp>
            <p:nvSpPr>
              <p:cNvPr id="14398"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ar-SA"/>
              </a:p>
            </p:txBody>
          </p:sp>
          <p:sp>
            <p:nvSpPr>
              <p:cNvPr id="14399"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400"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401"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sp>
            <p:nvSpPr>
              <p:cNvPr id="14402"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SA"/>
              </a:p>
            </p:txBody>
          </p:sp>
        </p:grpSp>
      </p:grpSp>
      <p:sp>
        <p:nvSpPr>
          <p:cNvPr id="14403"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ar-SA"/>
              <a:t>Click to edit Master title style</a:t>
            </a:r>
          </a:p>
        </p:txBody>
      </p:sp>
      <p:sp>
        <p:nvSpPr>
          <p:cNvPr id="14404"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a:defRPr sz="1000">
                <a:effectLst>
                  <a:outerShdw blurRad="38100" dist="38100" dir="2700000" algn="tl">
                    <a:srgbClr val="000000"/>
                  </a:outerShdw>
                </a:effectLst>
              </a:defRPr>
            </a:lvl1pPr>
          </a:lstStyle>
          <a:p>
            <a:fld id="{27EA7B50-7E33-4D6C-BFBA-ECAE919E492E}" type="datetimeFigureOut">
              <a:rPr lang="ar-SA" smtClean="0"/>
              <a:t>15/07/41</a:t>
            </a:fld>
            <a:endParaRPr lang="ar-SA"/>
          </a:p>
        </p:txBody>
      </p:sp>
      <p:sp>
        <p:nvSpPr>
          <p:cNvPr id="14405"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a:defRPr sz="1000">
                <a:effectLst>
                  <a:outerShdw blurRad="38100" dist="38100" dir="2700000" algn="tl">
                    <a:srgbClr val="000000"/>
                  </a:outerShdw>
                </a:effectLst>
              </a:defRPr>
            </a:lvl1pPr>
          </a:lstStyle>
          <a:p>
            <a:endParaRPr lang="ar-SA"/>
          </a:p>
        </p:txBody>
      </p:sp>
      <p:sp>
        <p:nvSpPr>
          <p:cNvPr id="14406"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rtl="0">
              <a:defRPr sz="1000">
                <a:effectLst>
                  <a:outerShdw blurRad="38100" dist="38100" dir="2700000" algn="tl">
                    <a:srgbClr val="000000"/>
                  </a:outerShdw>
                </a:effectLst>
              </a:defRPr>
            </a:lvl1pPr>
          </a:lstStyle>
          <a:p>
            <a:fld id="{2E2401B3-087D-46BC-AD34-E075F4993575}" type="slidenum">
              <a:rPr lang="ar-SA" smtClean="0"/>
              <a:t>‹#›</a:t>
            </a:fld>
            <a:endParaRPr lang="ar-SA"/>
          </a:p>
        </p:txBody>
      </p:sp>
      <p:sp>
        <p:nvSpPr>
          <p:cNvPr id="14407"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ar-SA"/>
              <a:t>Click to edit Master text styles</a:t>
            </a:r>
          </a:p>
          <a:p>
            <a:pPr lvl="1"/>
            <a:r>
              <a:rPr lang="en-US" altLang="ar-SA"/>
              <a:t>Second level</a:t>
            </a:r>
          </a:p>
          <a:p>
            <a:pPr lvl="2"/>
            <a:r>
              <a:rPr lang="en-US" altLang="ar-SA"/>
              <a:t>Third level</a:t>
            </a:r>
          </a:p>
          <a:p>
            <a:pPr lvl="3"/>
            <a:r>
              <a:rPr lang="en-US" altLang="ar-SA"/>
              <a:t>Fourth level</a:t>
            </a:r>
          </a:p>
          <a:p>
            <a:pPr lvl="4"/>
            <a:r>
              <a:rPr lang="en-US" altLang="ar-SA"/>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1" fontAlgn="base" hangingPunct="1">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1" fontAlgn="base" hangingPunct="1">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r" rtl="1" eaLnBrk="1" fontAlgn="base" hangingPunct="1">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r" rtl="1" eaLnBrk="1" fontAlgn="base" hangingPunct="1">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r" rtl="1" eaLnBrk="1" fontAlgn="base" hangingPunct="1">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r" rtl="1" eaLnBrk="1" fontAlgn="base" hangingPunct="1">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r" rtl="1" eaLnBrk="1" fontAlgn="base" hangingPunct="1">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r" rtl="1" eaLnBrk="1" fontAlgn="base" hangingPunct="1">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r" rtl="1" eaLnBrk="1" fontAlgn="base" hangingPunct="1">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A3E731-5700-AC4C-B511-1A44FC36BBC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3A6CAB-5C65-D94B-A5CC-EC622CBF79A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0311B-29F8-1E4D-8CE6-C8DB8AC37D0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D185FAE-8A3A-8849-A214-8BDB3205A580}" type="datetimeFigureOut">
              <a:rPr lang="en-US" smtClean="0"/>
              <a:t>3/9/2020</a:t>
            </a:fld>
            <a:endParaRPr lang="en-US"/>
          </a:p>
        </p:txBody>
      </p:sp>
      <p:sp>
        <p:nvSpPr>
          <p:cNvPr id="5" name="Footer Placeholder 4">
            <a:extLst>
              <a:ext uri="{FF2B5EF4-FFF2-40B4-BE49-F238E27FC236}">
                <a16:creationId xmlns:a16="http://schemas.microsoft.com/office/drawing/2014/main" id="{E13C490D-022C-2A4E-BA1F-43D6A710398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F45D32-489A-9D47-8052-9A7C1CAF9A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AF559A-6B81-2848-A46C-245D82F7FF9A}" type="slidenum">
              <a:rPr lang="en-US" smtClean="0"/>
              <a:t>‹#›</a:t>
            </a:fld>
            <a:endParaRPr lang="en-US"/>
          </a:p>
        </p:txBody>
      </p:sp>
    </p:spTree>
    <p:extLst>
      <p:ext uri="{BB962C8B-B14F-4D97-AF65-F5344CB8AC3E}">
        <p14:creationId xmlns:p14="http://schemas.microsoft.com/office/powerpoint/2010/main" val="3794460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115616" y="476673"/>
            <a:ext cx="7342584" cy="2448272"/>
          </a:xfrm>
        </p:spPr>
        <p:txBody>
          <a:bodyPr/>
          <a:lstStyle/>
          <a:p>
            <a:r>
              <a:rPr lang="en-US" dirty="0">
                <a:solidFill>
                  <a:srgbClr val="FF0000"/>
                </a:solidFill>
              </a:rPr>
              <a:t>Dermatological Emergencies </a:t>
            </a:r>
            <a:endParaRPr lang="ar-SA" dirty="0">
              <a:solidFill>
                <a:srgbClr val="FF0000"/>
              </a:solidFill>
            </a:endParaRPr>
          </a:p>
        </p:txBody>
      </p:sp>
      <p:sp>
        <p:nvSpPr>
          <p:cNvPr id="3" name="Subtitle 2"/>
          <p:cNvSpPr>
            <a:spLocks noGrp="1"/>
          </p:cNvSpPr>
          <p:nvPr>
            <p:ph type="subTitle" sz="quarter" idx="1"/>
          </p:nvPr>
        </p:nvSpPr>
        <p:spPr>
          <a:xfrm>
            <a:off x="395536" y="3284984"/>
            <a:ext cx="8352928" cy="3240360"/>
          </a:xfrm>
        </p:spPr>
        <p:txBody>
          <a:bodyPr>
            <a:normAutofit fontScale="92500" lnSpcReduction="20000"/>
          </a:bodyPr>
          <a:lstStyle/>
          <a:p>
            <a:endParaRPr lang="ar-SA" dirty="0"/>
          </a:p>
          <a:p>
            <a:pPr rtl="0"/>
            <a:r>
              <a:rPr lang="en-US" sz="3800" dirty="0">
                <a:solidFill>
                  <a:srgbClr val="00B0F0"/>
                </a:solidFill>
              </a:rPr>
              <a:t>Dr. </a:t>
            </a:r>
            <a:r>
              <a:rPr lang="en-US" sz="3800" dirty="0" err="1">
                <a:solidFill>
                  <a:srgbClr val="00B0F0"/>
                </a:solidFill>
              </a:rPr>
              <a:t>Hend</a:t>
            </a:r>
            <a:r>
              <a:rPr lang="en-US" sz="3800" dirty="0">
                <a:solidFill>
                  <a:srgbClr val="00B0F0"/>
                </a:solidFill>
              </a:rPr>
              <a:t> </a:t>
            </a:r>
            <a:r>
              <a:rPr lang="en-US" sz="3800" dirty="0" err="1">
                <a:solidFill>
                  <a:srgbClr val="00B0F0"/>
                </a:solidFill>
              </a:rPr>
              <a:t>Alotaibi</a:t>
            </a:r>
            <a:endParaRPr lang="en-US" sz="3800" dirty="0">
              <a:solidFill>
                <a:srgbClr val="00B0F0"/>
              </a:solidFill>
            </a:endParaRPr>
          </a:p>
          <a:p>
            <a:pPr rtl="0"/>
            <a:r>
              <a:rPr lang="en-US" dirty="0"/>
              <a:t>Assistant professor &amp; Consultant </a:t>
            </a:r>
            <a:br>
              <a:rPr lang="en-US" dirty="0"/>
            </a:br>
            <a:r>
              <a:rPr lang="en-US" dirty="0"/>
              <a:t>College of Medicine, King Saud University</a:t>
            </a:r>
            <a:br>
              <a:rPr lang="en-US" dirty="0"/>
            </a:br>
            <a:r>
              <a:rPr lang="en-US" dirty="0"/>
              <a:t> Dermatology Department /KKUH</a:t>
            </a:r>
          </a:p>
          <a:p>
            <a:endParaRPr lang="en-US" dirty="0"/>
          </a:p>
          <a:p>
            <a:r>
              <a:rPr lang="en-US" dirty="0">
                <a:solidFill>
                  <a:srgbClr val="00B0F0"/>
                </a:solidFill>
              </a:rPr>
              <a:t>Email: halotaibi1@ksu.edu.sa</a:t>
            </a:r>
          </a:p>
          <a:p>
            <a:endParaRPr lang="ar-SA" dirty="0"/>
          </a:p>
        </p:txBody>
      </p:sp>
    </p:spTree>
    <p:extLst>
      <p:ext uri="{BB962C8B-B14F-4D97-AF65-F5344CB8AC3E}">
        <p14:creationId xmlns:p14="http://schemas.microsoft.com/office/powerpoint/2010/main" val="763035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O/E</a:t>
            </a:r>
            <a:endParaRPr lang="ar-SA" dirty="0">
              <a:solidFill>
                <a:srgbClr val="FF0000"/>
              </a:solidFill>
            </a:endParaRPr>
          </a:p>
        </p:txBody>
      </p:sp>
      <p:sp>
        <p:nvSpPr>
          <p:cNvPr id="3" name="Content Placeholder 2"/>
          <p:cNvSpPr>
            <a:spLocks noGrp="1"/>
          </p:cNvSpPr>
          <p:nvPr>
            <p:ph idx="1"/>
          </p:nvPr>
        </p:nvSpPr>
        <p:spPr/>
        <p:txBody>
          <a:bodyPr/>
          <a:lstStyle/>
          <a:p>
            <a:endParaRPr lang="ar-SA"/>
          </a:p>
        </p:txBody>
      </p:sp>
    </p:spTree>
    <p:extLst>
      <p:ext uri="{BB962C8B-B14F-4D97-AF65-F5344CB8AC3E}">
        <p14:creationId xmlns:p14="http://schemas.microsoft.com/office/powerpoint/2010/main" val="42639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LAB</a:t>
            </a:r>
            <a:endParaRPr lang="ar-SA" dirty="0">
              <a:solidFill>
                <a:srgbClr val="FF0000"/>
              </a:solidFill>
            </a:endParaRPr>
          </a:p>
        </p:txBody>
      </p:sp>
      <p:sp>
        <p:nvSpPr>
          <p:cNvPr id="3" name="Content Placeholder 2"/>
          <p:cNvSpPr>
            <a:spLocks noGrp="1"/>
          </p:cNvSpPr>
          <p:nvPr>
            <p:ph idx="1"/>
          </p:nvPr>
        </p:nvSpPr>
        <p:spPr/>
        <p:txBody>
          <a:bodyPr/>
          <a:lstStyle/>
          <a:p>
            <a:endParaRPr lang="ar-SA"/>
          </a:p>
        </p:txBody>
      </p:sp>
    </p:spTree>
    <p:extLst>
      <p:ext uri="{BB962C8B-B14F-4D97-AF65-F5344CB8AC3E}">
        <p14:creationId xmlns:p14="http://schemas.microsoft.com/office/powerpoint/2010/main" val="1500330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0000"/>
                </a:solidFill>
              </a:rPr>
              <a:t>DDx</a:t>
            </a:r>
            <a:endParaRPr lang="ar-SA" dirty="0">
              <a:solidFill>
                <a:srgbClr val="FF0000"/>
              </a:solidFill>
            </a:endParaRPr>
          </a:p>
        </p:txBody>
      </p:sp>
      <p:sp>
        <p:nvSpPr>
          <p:cNvPr id="3" name="Content Placeholder 2"/>
          <p:cNvSpPr>
            <a:spLocks noGrp="1"/>
          </p:cNvSpPr>
          <p:nvPr>
            <p:ph idx="1"/>
          </p:nvPr>
        </p:nvSpPr>
        <p:spPr/>
        <p:txBody>
          <a:bodyPr/>
          <a:lstStyle/>
          <a:p>
            <a:endParaRPr lang="ar-SA"/>
          </a:p>
        </p:txBody>
      </p:sp>
    </p:spTree>
    <p:extLst>
      <p:ext uri="{BB962C8B-B14F-4D97-AF65-F5344CB8AC3E}">
        <p14:creationId xmlns:p14="http://schemas.microsoft.com/office/powerpoint/2010/main" val="2266682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0000"/>
                </a:solidFill>
              </a:rPr>
              <a:t>Mx</a:t>
            </a:r>
            <a:endParaRPr lang="ar-SA" dirty="0">
              <a:solidFill>
                <a:srgbClr val="FF0000"/>
              </a:solidFill>
            </a:endParaRPr>
          </a:p>
        </p:txBody>
      </p:sp>
      <p:sp>
        <p:nvSpPr>
          <p:cNvPr id="3" name="Content Placeholder 2"/>
          <p:cNvSpPr>
            <a:spLocks noGrp="1"/>
          </p:cNvSpPr>
          <p:nvPr>
            <p:ph idx="1"/>
          </p:nvPr>
        </p:nvSpPr>
        <p:spPr/>
        <p:txBody>
          <a:bodyPr/>
          <a:lstStyle/>
          <a:p>
            <a:endParaRPr lang="ar-SA"/>
          </a:p>
        </p:txBody>
      </p:sp>
    </p:spTree>
    <p:extLst>
      <p:ext uri="{BB962C8B-B14F-4D97-AF65-F5344CB8AC3E}">
        <p14:creationId xmlns:p14="http://schemas.microsoft.com/office/powerpoint/2010/main" val="678687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3292-7B61-4AEB-A03D-D64F26937F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8BE9E89-3FC7-482D-8716-EB4E922D253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A75360B-C18E-44D2-8031-9BBE649BFA1E}"/>
              </a:ext>
            </a:extLst>
          </p:cNvPr>
          <p:cNvPicPr>
            <a:picLocks noChangeAspect="1"/>
          </p:cNvPicPr>
          <p:nvPr/>
        </p:nvPicPr>
        <p:blipFill>
          <a:blip r:embed="rId2"/>
          <a:stretch>
            <a:fillRect/>
          </a:stretch>
        </p:blipFill>
        <p:spPr>
          <a:xfrm>
            <a:off x="611560" y="404664"/>
            <a:ext cx="8070478" cy="5691336"/>
          </a:xfrm>
          <a:prstGeom prst="rect">
            <a:avLst/>
          </a:prstGeom>
        </p:spPr>
      </p:pic>
    </p:spTree>
    <p:extLst>
      <p:ext uri="{BB962C8B-B14F-4D97-AF65-F5344CB8AC3E}">
        <p14:creationId xmlns:p14="http://schemas.microsoft.com/office/powerpoint/2010/main" val="3963691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734DD-1991-4698-A1B6-EB12E673231C}"/>
              </a:ext>
            </a:extLst>
          </p:cNvPr>
          <p:cNvSpPr>
            <a:spLocks noGrp="1"/>
          </p:cNvSpPr>
          <p:nvPr>
            <p:ph type="title"/>
          </p:nvPr>
        </p:nvSpPr>
        <p:spPr/>
        <p:txBody>
          <a:bodyPr/>
          <a:lstStyle/>
          <a:p>
            <a:r>
              <a:rPr lang="en-US" sz="3600" dirty="0">
                <a:solidFill>
                  <a:srgbClr val="FF0000"/>
                </a:solidFill>
              </a:rPr>
              <a:t>Dermatologic Emergencies</a:t>
            </a:r>
          </a:p>
        </p:txBody>
      </p:sp>
      <p:sp>
        <p:nvSpPr>
          <p:cNvPr id="3" name="Content Placeholder 2">
            <a:extLst>
              <a:ext uri="{FF2B5EF4-FFF2-40B4-BE49-F238E27FC236}">
                <a16:creationId xmlns:a16="http://schemas.microsoft.com/office/drawing/2014/main" id="{8B1A8DEC-4143-4F9B-A3CE-36CDB05CE3C1}"/>
              </a:ext>
            </a:extLst>
          </p:cNvPr>
          <p:cNvSpPr>
            <a:spLocks noGrp="1"/>
          </p:cNvSpPr>
          <p:nvPr>
            <p:ph idx="1"/>
          </p:nvPr>
        </p:nvSpPr>
        <p:spPr/>
        <p:txBody>
          <a:bodyPr/>
          <a:lstStyle/>
          <a:p>
            <a:pPr marL="0" indent="0" algn="ctr">
              <a:buNone/>
            </a:pPr>
            <a:endParaRPr lang="en-US" dirty="0"/>
          </a:p>
        </p:txBody>
      </p:sp>
      <p:pic>
        <p:nvPicPr>
          <p:cNvPr id="4" name="Picture 3">
            <a:extLst>
              <a:ext uri="{FF2B5EF4-FFF2-40B4-BE49-F238E27FC236}">
                <a16:creationId xmlns:a16="http://schemas.microsoft.com/office/drawing/2014/main" id="{6E564BCB-EF65-4974-BD5E-43DE5C8426DD}"/>
              </a:ext>
            </a:extLst>
          </p:cNvPr>
          <p:cNvPicPr>
            <a:picLocks noChangeAspect="1"/>
          </p:cNvPicPr>
          <p:nvPr/>
        </p:nvPicPr>
        <p:blipFill>
          <a:blip r:embed="rId2"/>
          <a:stretch>
            <a:fillRect/>
          </a:stretch>
        </p:blipFill>
        <p:spPr>
          <a:xfrm>
            <a:off x="827584" y="1844824"/>
            <a:ext cx="7488832" cy="3960440"/>
          </a:xfrm>
          <a:prstGeom prst="rect">
            <a:avLst/>
          </a:prstGeom>
        </p:spPr>
      </p:pic>
    </p:spTree>
    <p:extLst>
      <p:ext uri="{BB962C8B-B14F-4D97-AF65-F5344CB8AC3E}">
        <p14:creationId xmlns:p14="http://schemas.microsoft.com/office/powerpoint/2010/main" val="709956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B3A7-FBC0-41A8-9B9C-D0E16E707B4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7390F69-5F1D-4DEF-A779-BCBB8CBD2DEB}"/>
              </a:ext>
            </a:extLst>
          </p:cNvPr>
          <p:cNvPicPr>
            <a:picLocks noGrp="1" noChangeAspect="1"/>
          </p:cNvPicPr>
          <p:nvPr>
            <p:ph idx="1"/>
          </p:nvPr>
        </p:nvPicPr>
        <p:blipFill>
          <a:blip r:embed="rId2"/>
          <a:stretch>
            <a:fillRect/>
          </a:stretch>
        </p:blipFill>
        <p:spPr>
          <a:xfrm>
            <a:off x="755576" y="1916832"/>
            <a:ext cx="7344816" cy="4248472"/>
          </a:xfrm>
          <a:prstGeom prst="rect">
            <a:avLst/>
          </a:prstGeom>
        </p:spPr>
      </p:pic>
    </p:spTree>
    <p:extLst>
      <p:ext uri="{BB962C8B-B14F-4D97-AF65-F5344CB8AC3E}">
        <p14:creationId xmlns:p14="http://schemas.microsoft.com/office/powerpoint/2010/main" val="3041236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3682B-838B-4293-B656-15C9CB4DACC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BAA7E54-825D-458F-87F6-45DB3E0A044F}"/>
              </a:ext>
            </a:extLst>
          </p:cNvPr>
          <p:cNvPicPr>
            <a:picLocks noGrp="1" noChangeAspect="1"/>
          </p:cNvPicPr>
          <p:nvPr>
            <p:ph idx="1"/>
          </p:nvPr>
        </p:nvPicPr>
        <p:blipFill>
          <a:blip r:embed="rId2"/>
          <a:stretch>
            <a:fillRect/>
          </a:stretch>
        </p:blipFill>
        <p:spPr>
          <a:xfrm>
            <a:off x="323528" y="1628800"/>
            <a:ext cx="8358509" cy="4680520"/>
          </a:xfrm>
          <a:prstGeom prst="rect">
            <a:avLst/>
          </a:prstGeom>
        </p:spPr>
      </p:pic>
    </p:spTree>
    <p:extLst>
      <p:ext uri="{BB962C8B-B14F-4D97-AF65-F5344CB8AC3E}">
        <p14:creationId xmlns:p14="http://schemas.microsoft.com/office/powerpoint/2010/main" val="1366196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24D70-6852-41CE-A53E-C9799E756A2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B5EF30D-3642-43D7-A6D2-6714687E329A}"/>
              </a:ext>
            </a:extLst>
          </p:cNvPr>
          <p:cNvPicPr>
            <a:picLocks noGrp="1" noChangeAspect="1"/>
          </p:cNvPicPr>
          <p:nvPr>
            <p:ph idx="1"/>
          </p:nvPr>
        </p:nvPicPr>
        <p:blipFill>
          <a:blip r:embed="rId2"/>
          <a:stretch>
            <a:fillRect/>
          </a:stretch>
        </p:blipFill>
        <p:spPr>
          <a:xfrm>
            <a:off x="971600" y="980728"/>
            <a:ext cx="7488832" cy="5328592"/>
          </a:xfrm>
          <a:prstGeom prst="rect">
            <a:avLst/>
          </a:prstGeom>
        </p:spPr>
      </p:pic>
    </p:spTree>
    <p:extLst>
      <p:ext uri="{BB962C8B-B14F-4D97-AF65-F5344CB8AC3E}">
        <p14:creationId xmlns:p14="http://schemas.microsoft.com/office/powerpoint/2010/main" val="3457337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prstClr val="white"/>
              </a:solidFill>
              <a:latin typeface="Calibri" panose="020F0502020204030204"/>
            </a:endParaRPr>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E5D1AE6E-30DC-4844-8DD3-690493918EEC}"/>
              </a:ext>
            </a:extLst>
          </p:cNvPr>
          <p:cNvSpPr>
            <a:spLocks noGrp="1"/>
          </p:cNvSpPr>
          <p:nvPr>
            <p:ph type="title"/>
          </p:nvPr>
        </p:nvSpPr>
        <p:spPr>
          <a:xfrm>
            <a:off x="884420" y="1477261"/>
            <a:ext cx="7375161" cy="994172"/>
          </a:xfrm>
        </p:spPr>
        <p:txBody>
          <a:bodyPr>
            <a:normAutofit/>
          </a:bodyPr>
          <a:lstStyle/>
          <a:p>
            <a:pPr lvl="0" algn="ctr"/>
            <a:r>
              <a:rPr lang="en-US" sz="3000" b="1" dirty="0">
                <a:solidFill>
                  <a:srgbClr val="FFFFFF"/>
                </a:solidFill>
              </a:rPr>
              <a:t>Steven’s Johnson syndrome (SJS) </a:t>
            </a:r>
            <a:br>
              <a:rPr lang="en-US" sz="3000" b="1" dirty="0">
                <a:solidFill>
                  <a:srgbClr val="FFFFFF"/>
                </a:solidFill>
              </a:rPr>
            </a:br>
            <a:r>
              <a:rPr lang="en-US" sz="3000" b="1" dirty="0">
                <a:solidFill>
                  <a:srgbClr val="FFFFFF"/>
                </a:solidFill>
              </a:rPr>
              <a:t> Toxic epidermal necrolysis (TEN)</a:t>
            </a:r>
          </a:p>
        </p:txBody>
      </p:sp>
      <p:sp>
        <p:nvSpPr>
          <p:cNvPr id="3" name="Content Placeholder 2">
            <a:extLst>
              <a:ext uri="{FF2B5EF4-FFF2-40B4-BE49-F238E27FC236}">
                <a16:creationId xmlns:a16="http://schemas.microsoft.com/office/drawing/2014/main" id="{2CCA96E5-E85A-224E-99C2-146D059CBAA3}"/>
              </a:ext>
            </a:extLst>
          </p:cNvPr>
          <p:cNvSpPr>
            <a:spLocks noGrp="1"/>
          </p:cNvSpPr>
          <p:nvPr>
            <p:ph idx="1"/>
          </p:nvPr>
        </p:nvSpPr>
        <p:spPr>
          <a:xfrm>
            <a:off x="266701" y="2780928"/>
            <a:ext cx="8193731" cy="3672407"/>
          </a:xfrm>
        </p:spPr>
        <p:txBody>
          <a:bodyPr>
            <a:normAutofit/>
          </a:bodyPr>
          <a:lstStyle/>
          <a:p>
            <a:pPr>
              <a:lnSpc>
                <a:spcPct val="200000"/>
              </a:lnSpc>
            </a:pPr>
            <a:r>
              <a:rPr lang="en-US" sz="2000" dirty="0">
                <a:solidFill>
                  <a:srgbClr val="000000"/>
                </a:solidFill>
              </a:rPr>
              <a:t>Rare, acute, life-threatening mucocutaneous disease.</a:t>
            </a:r>
          </a:p>
          <a:p>
            <a:pPr>
              <a:lnSpc>
                <a:spcPct val="200000"/>
              </a:lnSpc>
            </a:pPr>
            <a:r>
              <a:rPr lang="en-US" sz="2000" dirty="0">
                <a:solidFill>
                  <a:srgbClr val="000000"/>
                </a:solidFill>
              </a:rPr>
              <a:t>Nearly always drug-related.</a:t>
            </a:r>
          </a:p>
          <a:p>
            <a:pPr>
              <a:lnSpc>
                <a:spcPct val="200000"/>
              </a:lnSpc>
            </a:pPr>
            <a:r>
              <a:rPr lang="en-US" sz="2000" dirty="0">
                <a:solidFill>
                  <a:srgbClr val="000000"/>
                </a:solidFill>
              </a:rPr>
              <a:t>Keratinocyte death </a:t>
            </a:r>
            <a:r>
              <a:rPr lang="en-US" sz="2000" dirty="0">
                <a:solidFill>
                  <a:srgbClr val="000000"/>
                </a:solidFill>
                <a:sym typeface="Wingdings" pitchFamily="2" charset="2"/>
              </a:rPr>
              <a:t> separation of skin at the dermal-epidermal junction.</a:t>
            </a:r>
          </a:p>
          <a:p>
            <a:pPr>
              <a:lnSpc>
                <a:spcPct val="200000"/>
              </a:lnSpc>
            </a:pPr>
            <a:r>
              <a:rPr lang="en-US" sz="2000" dirty="0">
                <a:solidFill>
                  <a:srgbClr val="000000"/>
                </a:solidFill>
              </a:rPr>
              <a:t>Characteristic symptoms: High fever, skin pain, anxiety and asthenia.</a:t>
            </a:r>
          </a:p>
          <a:p>
            <a:pPr>
              <a:lnSpc>
                <a:spcPct val="200000"/>
              </a:lnSpc>
            </a:pPr>
            <a:r>
              <a:rPr lang="en-US" sz="2000" dirty="0">
                <a:solidFill>
                  <a:srgbClr val="000000"/>
                </a:solidFill>
              </a:rPr>
              <a:t>It is crucial to diagnose it early so the causal drug can be discontinued.</a:t>
            </a:r>
          </a:p>
          <a:p>
            <a:endParaRPr lang="en-US" sz="1500" dirty="0">
              <a:solidFill>
                <a:srgbClr val="000000"/>
              </a:solidFill>
            </a:endParaRPr>
          </a:p>
        </p:txBody>
      </p:sp>
    </p:spTree>
    <p:extLst>
      <p:ext uri="{BB962C8B-B14F-4D97-AF65-F5344CB8AC3E}">
        <p14:creationId xmlns:p14="http://schemas.microsoft.com/office/powerpoint/2010/main" val="243316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normAutofit/>
          </a:bodyPr>
          <a:lstStyle/>
          <a:p>
            <a:pPr marL="0" indent="0" algn="ctr" rtl="0">
              <a:buNone/>
            </a:pPr>
            <a:endParaRPr lang="en-US" sz="4000" dirty="0"/>
          </a:p>
          <a:p>
            <a:pPr marL="0" indent="0" algn="ctr" rtl="0">
              <a:buNone/>
            </a:pPr>
            <a:endParaRPr lang="en-US" sz="4000" dirty="0"/>
          </a:p>
          <a:p>
            <a:pPr marL="0" indent="0" algn="ctr" rtl="0">
              <a:buNone/>
            </a:pPr>
            <a:r>
              <a:rPr lang="en-US" sz="4000" dirty="0">
                <a:solidFill>
                  <a:srgbClr val="FF0000"/>
                </a:solidFill>
              </a:rPr>
              <a:t>Clinical  Real ER case </a:t>
            </a:r>
            <a:endParaRPr lang="ar-SA" sz="4000" dirty="0">
              <a:solidFill>
                <a:srgbClr val="FF0000"/>
              </a:solidFill>
            </a:endParaRPr>
          </a:p>
        </p:txBody>
      </p:sp>
    </p:spTree>
    <p:extLst>
      <p:ext uri="{BB962C8B-B14F-4D97-AF65-F5344CB8AC3E}">
        <p14:creationId xmlns:p14="http://schemas.microsoft.com/office/powerpoint/2010/main" val="470390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endParaRPr lang="ar-SA" dirty="0"/>
          </a:p>
        </p:txBody>
      </p:sp>
      <p:sp>
        <p:nvSpPr>
          <p:cNvPr id="3" name="Content Placeholder 2"/>
          <p:cNvSpPr>
            <a:spLocks noGrp="1"/>
          </p:cNvSpPr>
          <p:nvPr>
            <p:ph idx="1"/>
          </p:nvPr>
        </p:nvSpPr>
        <p:spPr>
          <a:xfrm>
            <a:off x="323529" y="1598613"/>
            <a:ext cx="8358510" cy="4998739"/>
          </a:xfrm>
        </p:spPr>
        <p:txBody>
          <a:bodyPr/>
          <a:lstStyle/>
          <a:p>
            <a:pPr algn="l" rtl="0"/>
            <a:r>
              <a:rPr lang="en-US" dirty="0"/>
              <a:t>It has now become clear that Stevens-Johnson syndrome (SJS) and toxic epidermal necrolysis (TEN) are variants within a </a:t>
            </a:r>
            <a:r>
              <a:rPr lang="en-US" dirty="0">
                <a:solidFill>
                  <a:srgbClr val="FF0000"/>
                </a:solidFill>
              </a:rPr>
              <a:t>continuous spectrum </a:t>
            </a:r>
            <a:r>
              <a:rPr lang="en-US" dirty="0"/>
              <a:t>of adverse drug reactions.</a:t>
            </a:r>
          </a:p>
          <a:p>
            <a:pPr algn="l" rtl="0"/>
            <a:endParaRPr lang="ar-SA" dirty="0"/>
          </a:p>
        </p:txBody>
      </p:sp>
    </p:spTree>
    <p:extLst>
      <p:ext uri="{BB962C8B-B14F-4D97-AF65-F5344CB8AC3E}">
        <p14:creationId xmlns:p14="http://schemas.microsoft.com/office/powerpoint/2010/main" val="4257039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067718"/>
          </a:xfrm>
        </p:spPr>
        <p:txBody>
          <a:bodyPr/>
          <a:lstStyle/>
          <a:p>
            <a:r>
              <a:rPr lang="en-US" dirty="0">
                <a:solidFill>
                  <a:srgbClr val="FF0000"/>
                </a:solidFill>
              </a:rPr>
              <a:t>History</a:t>
            </a:r>
            <a:br>
              <a:rPr lang="en-US" dirty="0">
                <a:solidFill>
                  <a:srgbClr val="FF0000"/>
                </a:solidFill>
              </a:rPr>
            </a:br>
            <a:endParaRPr lang="ar-SA" dirty="0">
              <a:solidFill>
                <a:srgbClr val="FF0000"/>
              </a:solidFill>
            </a:endParaRPr>
          </a:p>
        </p:txBody>
      </p:sp>
      <p:sp>
        <p:nvSpPr>
          <p:cNvPr id="3" name="Content Placeholder 2"/>
          <p:cNvSpPr>
            <a:spLocks noGrp="1"/>
          </p:cNvSpPr>
          <p:nvPr>
            <p:ph idx="1"/>
          </p:nvPr>
        </p:nvSpPr>
        <p:spPr>
          <a:xfrm>
            <a:off x="107505" y="908720"/>
            <a:ext cx="8712968" cy="5544616"/>
          </a:xfrm>
        </p:spPr>
        <p:txBody>
          <a:bodyPr/>
          <a:lstStyle/>
          <a:p>
            <a:pPr algn="l" rtl="0"/>
            <a:r>
              <a:rPr lang="en-US" sz="2400" dirty="0">
                <a:latin typeface="Kuenstler480BT-Roman"/>
              </a:rPr>
              <a:t>EM was first described by the Austrian dermatologist Ferdinand von </a:t>
            </a:r>
            <a:r>
              <a:rPr lang="en-US" sz="2400" dirty="0" err="1">
                <a:latin typeface="Kuenstler480BT-Roman"/>
              </a:rPr>
              <a:t>Hebra</a:t>
            </a:r>
            <a:r>
              <a:rPr lang="en-US" sz="2400" dirty="0">
                <a:latin typeface="Kuenstler480BT-Roman"/>
              </a:rPr>
              <a:t> in 1860.</a:t>
            </a:r>
          </a:p>
          <a:p>
            <a:pPr algn="l" rtl="0"/>
            <a:r>
              <a:rPr lang="en-US" sz="2400" dirty="0"/>
              <a:t>In 1922, two US physicians, Stevens and Johnson, described an acute mucocutaneous syndrome in two young boys.</a:t>
            </a:r>
          </a:p>
          <a:p>
            <a:pPr algn="l" rtl="0"/>
            <a:r>
              <a:rPr lang="en-US" sz="2400" dirty="0"/>
              <a:t>Characterized by severe purulent conjunctivitis, severe stomatitis with extensive mucosal necrosis, and “EM-like” cutaneous lesions. It became known as Stevens–Johnson syndrome (SJS) and was recognized as a severe mucocutaneous disease with a prolonged course and occasional fatalities. </a:t>
            </a:r>
          </a:p>
          <a:p>
            <a:pPr algn="l" rtl="0"/>
            <a:r>
              <a:rPr lang="en-US" sz="2400" dirty="0"/>
              <a:t>SJS was later designated as EM major by Bernard Thomas in 1950. However, recent clinical investigations have made it clear that the term “EM major” should not be used to describe SJS as they are distinct disorders.</a:t>
            </a:r>
          </a:p>
        </p:txBody>
      </p:sp>
    </p:spTree>
    <p:extLst>
      <p:ext uri="{BB962C8B-B14F-4D97-AF65-F5344CB8AC3E}">
        <p14:creationId xmlns:p14="http://schemas.microsoft.com/office/powerpoint/2010/main" val="24382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635670"/>
          </a:xfrm>
        </p:spPr>
        <p:txBody>
          <a:bodyPr/>
          <a:lstStyle/>
          <a:p>
            <a:endParaRPr lang="ar-SA" dirty="0"/>
          </a:p>
        </p:txBody>
      </p:sp>
      <p:sp>
        <p:nvSpPr>
          <p:cNvPr id="3" name="Content Placeholder 2"/>
          <p:cNvSpPr>
            <a:spLocks noGrp="1"/>
          </p:cNvSpPr>
          <p:nvPr>
            <p:ph idx="1"/>
          </p:nvPr>
        </p:nvSpPr>
        <p:spPr>
          <a:xfrm>
            <a:off x="323529" y="908720"/>
            <a:ext cx="8496944" cy="5328591"/>
          </a:xfrm>
        </p:spPr>
        <p:txBody>
          <a:bodyPr/>
          <a:lstStyle/>
          <a:p>
            <a:pPr algn="l" rtl="0"/>
            <a:r>
              <a:rPr lang="en-US" sz="2400" dirty="0"/>
              <a:t>In 1956, Alan Lyell described four pts with an eruption 'resembling scalding of the skin objectively and subjectively', which he called toxic epidermal necrolysis or TEN. 'Toxic' referred to toxemia – circulation of a toxin – which was though to be responsible for the constitutional symptoms and epidermal necrosis. </a:t>
            </a:r>
          </a:p>
          <a:p>
            <a:pPr algn="l" rtl="0"/>
            <a:r>
              <a:rPr lang="en-US" sz="2400" dirty="0"/>
              <a:t>Lyell coined the term 'necrolysis' by combining the key CF 'epidermolysis' with the characteristic histopathological feature 'necrosis'. </a:t>
            </a:r>
          </a:p>
          <a:p>
            <a:pPr algn="l" rtl="0"/>
            <a:r>
              <a:rPr lang="en-US" sz="2400" dirty="0"/>
              <a:t>He also described an attack on the mucous membranes as part of the syndrome, with very little inflammation in the dermis, a feature that was later referred to as 'dermal silence.</a:t>
            </a:r>
          </a:p>
        </p:txBody>
      </p:sp>
    </p:spTree>
    <p:extLst>
      <p:ext uri="{BB962C8B-B14F-4D97-AF65-F5344CB8AC3E}">
        <p14:creationId xmlns:p14="http://schemas.microsoft.com/office/powerpoint/2010/main" val="613923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995710"/>
          </a:xfrm>
        </p:spPr>
        <p:txBody>
          <a:bodyPr/>
          <a:lstStyle/>
          <a:p>
            <a:endParaRPr lang="ar-SA" dirty="0"/>
          </a:p>
        </p:txBody>
      </p:sp>
      <p:sp>
        <p:nvSpPr>
          <p:cNvPr id="3" name="Content Placeholder 2"/>
          <p:cNvSpPr>
            <a:spLocks noGrp="1"/>
          </p:cNvSpPr>
          <p:nvPr>
            <p:ph idx="1"/>
          </p:nvPr>
        </p:nvSpPr>
        <p:spPr>
          <a:xfrm>
            <a:off x="455613" y="1484784"/>
            <a:ext cx="8364859" cy="4968551"/>
          </a:xfrm>
        </p:spPr>
        <p:txBody>
          <a:bodyPr/>
          <a:lstStyle/>
          <a:p>
            <a:pPr algn="l" rtl="0"/>
            <a:r>
              <a:rPr lang="en-US" sz="2400" dirty="0"/>
              <a:t>Erythema multiform, SJS, and TEN were, at the time, considered to be part of a continuous spectrum of cutaneous reactions.</a:t>
            </a:r>
          </a:p>
          <a:p>
            <a:pPr algn="l" rtl="0"/>
            <a:r>
              <a:rPr lang="en-US" sz="2400" dirty="0"/>
              <a:t> It was clear, that HSV was the major cause of EM, and that this virus was not related to TEN.</a:t>
            </a:r>
          </a:p>
          <a:p>
            <a:pPr algn="l" rtl="0"/>
            <a:r>
              <a:rPr lang="en-US" sz="2400" dirty="0"/>
              <a:t> Recently, </a:t>
            </a:r>
            <a:r>
              <a:rPr lang="en-US" sz="2400" dirty="0" err="1"/>
              <a:t>Assier</a:t>
            </a:r>
            <a:r>
              <a:rPr lang="en-US" sz="2400" dirty="0"/>
              <a:t> et al. clarified this issue by providing clinical evidence that </a:t>
            </a:r>
            <a:r>
              <a:rPr lang="en-US" sz="2400" dirty="0">
                <a:solidFill>
                  <a:srgbClr val="00B0F0"/>
                </a:solidFill>
              </a:rPr>
              <a:t>EM</a:t>
            </a:r>
            <a:r>
              <a:rPr lang="en-US" sz="2400" dirty="0"/>
              <a:t> and </a:t>
            </a:r>
            <a:r>
              <a:rPr lang="en-US" sz="2400" dirty="0">
                <a:solidFill>
                  <a:srgbClr val="00B0F0"/>
                </a:solidFill>
              </a:rPr>
              <a:t>SJS</a:t>
            </a:r>
            <a:r>
              <a:rPr lang="en-US" sz="2400" dirty="0"/>
              <a:t> are </a:t>
            </a:r>
            <a:r>
              <a:rPr lang="en-US" sz="2400" dirty="0">
                <a:solidFill>
                  <a:srgbClr val="00B0F0"/>
                </a:solidFill>
              </a:rPr>
              <a:t>clinically distinct </a:t>
            </a:r>
            <a:r>
              <a:rPr lang="en-US" sz="2400" dirty="0"/>
              <a:t>disorders with different causes and prognosis. </a:t>
            </a:r>
          </a:p>
          <a:p>
            <a:pPr algn="l" rtl="0"/>
            <a:r>
              <a:rPr lang="en-US" sz="2400" dirty="0"/>
              <a:t>Increasingly, </a:t>
            </a:r>
            <a:r>
              <a:rPr lang="en-US" sz="2400" dirty="0">
                <a:solidFill>
                  <a:srgbClr val="FFC000"/>
                </a:solidFill>
              </a:rPr>
              <a:t>SJS</a:t>
            </a:r>
            <a:r>
              <a:rPr lang="en-US" sz="2400" dirty="0"/>
              <a:t>, and </a:t>
            </a:r>
            <a:r>
              <a:rPr lang="en-US" sz="2400" dirty="0">
                <a:solidFill>
                  <a:srgbClr val="FFC000"/>
                </a:solidFill>
              </a:rPr>
              <a:t>TEN</a:t>
            </a:r>
            <a:r>
              <a:rPr lang="en-US" sz="2400" dirty="0"/>
              <a:t> are considered to be </a:t>
            </a:r>
            <a:r>
              <a:rPr lang="en-US" sz="2400" dirty="0">
                <a:solidFill>
                  <a:srgbClr val="FFC000"/>
                </a:solidFill>
              </a:rPr>
              <a:t>two ends of a spectrum</a:t>
            </a:r>
            <a:r>
              <a:rPr lang="en-US" sz="2400" dirty="0"/>
              <a:t> of severe </a:t>
            </a:r>
            <a:r>
              <a:rPr lang="en-US" sz="2400" dirty="0" err="1"/>
              <a:t>epidermolytic</a:t>
            </a:r>
            <a:r>
              <a:rPr lang="en-US" sz="2400" dirty="0"/>
              <a:t> adverse cutaneous drug reactions, differing only by the extent of skin detachment.</a:t>
            </a:r>
          </a:p>
          <a:p>
            <a:pPr algn="l" rtl="0"/>
            <a:endParaRPr lang="ar-SA" sz="2400" dirty="0"/>
          </a:p>
        </p:txBody>
      </p:sp>
    </p:spTree>
    <p:extLst>
      <p:ext uri="{BB962C8B-B14F-4D97-AF65-F5344CB8AC3E}">
        <p14:creationId xmlns:p14="http://schemas.microsoft.com/office/powerpoint/2010/main" val="1880971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descr="C:\Users\Abubaker\Desktop\New folder (3)\9.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352928" cy="6120680"/>
          </a:xfrm>
          <a:prstGeom prst="rect">
            <a:avLst/>
          </a:prstGeom>
          <a:noFill/>
          <a:ln>
            <a:noFill/>
          </a:ln>
        </p:spPr>
      </p:pic>
    </p:spTree>
    <p:extLst>
      <p:ext uri="{BB962C8B-B14F-4D97-AF65-F5344CB8AC3E}">
        <p14:creationId xmlns:p14="http://schemas.microsoft.com/office/powerpoint/2010/main" val="2512311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C000"/>
                </a:solidFill>
              </a:rPr>
              <a:t>Epidemiology:</a:t>
            </a:r>
            <a:endParaRPr lang="ar-SA" sz="3600" dirty="0">
              <a:solidFill>
                <a:srgbClr val="FFC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8496944"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3213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635670"/>
          </a:xfrm>
        </p:spPr>
        <p:txBody>
          <a:bodyPr/>
          <a:lstStyle/>
          <a:p>
            <a:endParaRPr lang="ar-SA" dirty="0"/>
          </a:p>
        </p:txBody>
      </p:sp>
      <p:sp>
        <p:nvSpPr>
          <p:cNvPr id="3" name="Content Placeholder 2"/>
          <p:cNvSpPr>
            <a:spLocks noGrp="1"/>
          </p:cNvSpPr>
          <p:nvPr>
            <p:ph idx="1"/>
          </p:nvPr>
        </p:nvSpPr>
        <p:spPr>
          <a:xfrm>
            <a:off x="323528" y="908720"/>
            <a:ext cx="8424935" cy="5949279"/>
          </a:xfrm>
        </p:spPr>
        <p:txBody>
          <a:bodyPr/>
          <a:lstStyle/>
          <a:p>
            <a:pPr algn="l" rtl="0"/>
            <a:r>
              <a:rPr lang="en-US" sz="2400" dirty="0"/>
              <a:t>Mortality rates range from </a:t>
            </a:r>
            <a:r>
              <a:rPr lang="en-US" sz="2400" dirty="0">
                <a:solidFill>
                  <a:srgbClr val="FF0000"/>
                </a:solidFill>
              </a:rPr>
              <a:t>25 to 50% </a:t>
            </a:r>
            <a:r>
              <a:rPr lang="en-US" sz="2400" dirty="0"/>
              <a:t>(average: 30-35%) for patients with TEN . </a:t>
            </a:r>
            <a:r>
              <a:rPr lang="en-US" sz="2400" dirty="0">
                <a:solidFill>
                  <a:srgbClr val="00B0F0"/>
                </a:solidFill>
              </a:rPr>
              <a:t>5% </a:t>
            </a:r>
            <a:r>
              <a:rPr lang="en-US" sz="2400" dirty="0"/>
              <a:t>for patients with SJS.</a:t>
            </a:r>
          </a:p>
          <a:p>
            <a:pPr algn="l" rtl="0"/>
            <a:r>
              <a:rPr lang="en-US" sz="2400" dirty="0"/>
              <a:t>On average, death occurs in every </a:t>
            </a:r>
            <a:r>
              <a:rPr lang="en-US" sz="2400" dirty="0">
                <a:solidFill>
                  <a:srgbClr val="FF0000"/>
                </a:solidFill>
              </a:rPr>
              <a:t>third</a:t>
            </a:r>
            <a:r>
              <a:rPr lang="en-US" sz="2400" dirty="0"/>
              <a:t> patient with TEN, and it is mainly due to infections (S. aureus and Pseudomonas aeruginosa) </a:t>
            </a:r>
          </a:p>
          <a:p>
            <a:pPr algn="l" rtl="0"/>
            <a:r>
              <a:rPr lang="en-US" sz="2400" dirty="0"/>
              <a:t>Drug use is reported in over </a:t>
            </a:r>
            <a:r>
              <a:rPr lang="en-US" sz="2400" dirty="0">
                <a:solidFill>
                  <a:srgbClr val="FF0000"/>
                </a:solidFill>
              </a:rPr>
              <a:t>95% </a:t>
            </a:r>
            <a:r>
              <a:rPr lang="en-US" sz="2400" dirty="0"/>
              <a:t>of patients with TEN. </a:t>
            </a:r>
          </a:p>
          <a:p>
            <a:pPr algn="l" rtl="0"/>
            <a:r>
              <a:rPr lang="en-US" sz="2400" dirty="0"/>
              <a:t>Other rare causes include infections and immunization. </a:t>
            </a:r>
          </a:p>
          <a:p>
            <a:pPr algn="l" rtl="0"/>
            <a:r>
              <a:rPr lang="en-US" sz="2400" dirty="0"/>
              <a:t>More than </a:t>
            </a:r>
            <a:r>
              <a:rPr lang="en-US" sz="2400" dirty="0">
                <a:solidFill>
                  <a:srgbClr val="00B0F0"/>
                </a:solidFill>
              </a:rPr>
              <a:t>100 drugs </a:t>
            </a:r>
            <a:r>
              <a:rPr lang="en-US" sz="2400" dirty="0"/>
              <a:t>have been identified to date as being associated with SJS/TEN.</a:t>
            </a:r>
          </a:p>
          <a:p>
            <a:pPr algn="l" rtl="0"/>
            <a:r>
              <a:rPr lang="en-US" sz="2400" dirty="0">
                <a:solidFill>
                  <a:srgbClr val="FFC000"/>
                </a:solidFill>
              </a:rPr>
              <a:t>Most common:</a:t>
            </a:r>
          </a:p>
          <a:p>
            <a:pPr algn="l" rtl="0"/>
            <a:r>
              <a:rPr lang="en-US" sz="2400" dirty="0"/>
              <a:t>Allopurinol</a:t>
            </a:r>
          </a:p>
          <a:p>
            <a:pPr algn="l" rtl="0"/>
            <a:r>
              <a:rPr lang="en-US" sz="2400" dirty="0"/>
              <a:t>Antibiotics (Sulfonamides)</a:t>
            </a:r>
          </a:p>
          <a:p>
            <a:pPr algn="l" rtl="0"/>
            <a:r>
              <a:rPr lang="en-US" sz="2400" dirty="0"/>
              <a:t>NSAIDs</a:t>
            </a:r>
          </a:p>
          <a:p>
            <a:pPr algn="l" rtl="0"/>
            <a:r>
              <a:rPr lang="en-US" sz="2400" dirty="0"/>
              <a:t>Anti-</a:t>
            </a:r>
            <a:r>
              <a:rPr lang="en-US" sz="2400" dirty="0" err="1"/>
              <a:t>convulsants</a:t>
            </a:r>
            <a:r>
              <a:rPr lang="en-US" sz="2400" dirty="0"/>
              <a:t>.</a:t>
            </a:r>
          </a:p>
          <a:p>
            <a:pPr algn="l" rtl="0"/>
            <a:endParaRPr lang="ar-SA" sz="2400" dirty="0"/>
          </a:p>
        </p:txBody>
      </p:sp>
    </p:spTree>
    <p:extLst>
      <p:ext uri="{BB962C8B-B14F-4D97-AF65-F5344CB8AC3E}">
        <p14:creationId xmlns:p14="http://schemas.microsoft.com/office/powerpoint/2010/main" val="1086948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descr="C:\Users\Abubaker\Desktop\New folder (3)\5.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352928" cy="6120680"/>
          </a:xfrm>
          <a:prstGeom prst="rect">
            <a:avLst/>
          </a:prstGeom>
          <a:noFill/>
          <a:ln>
            <a:noFill/>
          </a:ln>
        </p:spPr>
      </p:pic>
    </p:spTree>
    <p:extLst>
      <p:ext uri="{BB962C8B-B14F-4D97-AF65-F5344CB8AC3E}">
        <p14:creationId xmlns:p14="http://schemas.microsoft.com/office/powerpoint/2010/main" val="856346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endParaRPr lang="ar-SA" dirty="0"/>
          </a:p>
        </p:txBody>
      </p:sp>
      <p:pic>
        <p:nvPicPr>
          <p:cNvPr id="4" name="Picture 4" descr="drug t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836712"/>
            <a:ext cx="8208912" cy="561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339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851694"/>
          </a:xfrm>
        </p:spPr>
        <p:txBody>
          <a:bodyPr/>
          <a:lstStyle/>
          <a:p>
            <a:r>
              <a:rPr lang="en-US" sz="3600" dirty="0"/>
              <a:t>Pathogenesis of SJS/TEN </a:t>
            </a:r>
            <a:r>
              <a:rPr lang="en-US" dirty="0"/>
              <a:t>:</a:t>
            </a:r>
            <a:endParaRPr lang="ar-SA" dirty="0"/>
          </a:p>
        </p:txBody>
      </p:sp>
      <p:sp>
        <p:nvSpPr>
          <p:cNvPr id="3" name="Content Placeholder 2"/>
          <p:cNvSpPr>
            <a:spLocks noGrp="1"/>
          </p:cNvSpPr>
          <p:nvPr>
            <p:ph idx="1"/>
          </p:nvPr>
        </p:nvSpPr>
        <p:spPr>
          <a:xfrm>
            <a:off x="251520" y="980728"/>
            <a:ext cx="8568951" cy="5877272"/>
          </a:xfrm>
        </p:spPr>
        <p:txBody>
          <a:bodyPr/>
          <a:lstStyle/>
          <a:p>
            <a:pPr algn="l" rtl="0"/>
            <a:r>
              <a:rPr lang="en-US" sz="2400" dirty="0"/>
              <a:t>An idiosyncratic, delayed hypersensitivity reaction.</a:t>
            </a:r>
          </a:p>
          <a:p>
            <a:pPr algn="l" rtl="0"/>
            <a:r>
              <a:rPr lang="en-US" sz="2400" dirty="0"/>
              <a:t>TEN is associated with an impaired capacity to detoxify reactive intermediate drug metabolites.</a:t>
            </a:r>
          </a:p>
          <a:p>
            <a:pPr algn="l" rtl="0"/>
            <a:r>
              <a:rPr lang="en-US" sz="2400" dirty="0"/>
              <a:t>Slow acetylators.</a:t>
            </a:r>
          </a:p>
          <a:p>
            <a:pPr algn="l" rtl="0"/>
            <a:r>
              <a:rPr lang="en-US" sz="2400" dirty="0"/>
              <a:t> Immunocompromised pts.</a:t>
            </a:r>
          </a:p>
          <a:p>
            <a:pPr algn="l" rtl="0"/>
            <a:r>
              <a:rPr lang="en-US" sz="2400" dirty="0" err="1"/>
              <a:t>HIV,</a:t>
            </a:r>
            <a:r>
              <a:rPr lang="en-US" sz="2400" dirty="0" err="1">
                <a:latin typeface="Kuenstler480BT-Roman"/>
              </a:rPr>
              <a:t>With</a:t>
            </a:r>
            <a:r>
              <a:rPr lang="en-US" sz="2400" dirty="0">
                <a:latin typeface="Kuenstler480BT-Roman"/>
              </a:rPr>
              <a:t> AIDS, the risk of developing TEN is 1000-fold higher than in the general population</a:t>
            </a:r>
            <a:r>
              <a:rPr lang="en-US" sz="800" dirty="0">
                <a:latin typeface="Kuenstler480BT-Roman"/>
              </a:rPr>
              <a:t>45</a:t>
            </a:r>
            <a:endParaRPr lang="en-US" sz="2400" dirty="0"/>
          </a:p>
          <a:p>
            <a:pPr algn="l" rtl="0"/>
            <a:r>
              <a:rPr lang="en-US" sz="2400" dirty="0"/>
              <a:t> It is thought to be initiated by an immune response to an </a:t>
            </a:r>
            <a:r>
              <a:rPr lang="en-US" sz="2400" dirty="0">
                <a:solidFill>
                  <a:srgbClr val="FF0000"/>
                </a:solidFill>
              </a:rPr>
              <a:t>antigenic complex </a:t>
            </a:r>
            <a:r>
              <a:rPr lang="en-US" sz="2400" dirty="0"/>
              <a:t>formed by the reaction of such metabolites with certain host tissues. </a:t>
            </a:r>
          </a:p>
          <a:p>
            <a:pPr algn="l" rtl="0"/>
            <a:r>
              <a:rPr lang="en-US" sz="2400" dirty="0"/>
              <a:t>There is evidence that </a:t>
            </a:r>
            <a:r>
              <a:rPr lang="en-US" sz="2400" dirty="0">
                <a:solidFill>
                  <a:srgbClr val="0070C0"/>
                </a:solidFill>
              </a:rPr>
              <a:t>systemic lupus </a:t>
            </a:r>
            <a:r>
              <a:rPr lang="en-US" sz="2400" dirty="0"/>
              <a:t>is a risk factor </a:t>
            </a:r>
          </a:p>
          <a:p>
            <a:pPr algn="l" rtl="0"/>
            <a:r>
              <a:rPr lang="en-US" sz="2400" dirty="0">
                <a:solidFill>
                  <a:srgbClr val="FFC000"/>
                </a:solidFill>
              </a:rPr>
              <a:t>Genetic susceptibility (</a:t>
            </a:r>
            <a:r>
              <a:rPr lang="en-US" sz="2400" dirty="0"/>
              <a:t>increased incidence of </a:t>
            </a:r>
            <a:r>
              <a:rPr lang="en-US" sz="2400" dirty="0">
                <a:solidFill>
                  <a:srgbClr val="FFC000"/>
                </a:solidFill>
              </a:rPr>
              <a:t>HLA-B12</a:t>
            </a:r>
            <a:r>
              <a:rPr lang="en-US" sz="2400" dirty="0"/>
              <a:t> in affected individuals) </a:t>
            </a:r>
          </a:p>
          <a:p>
            <a:pPr algn="l" rtl="0"/>
            <a:endParaRPr lang="ar-SA" dirty="0"/>
          </a:p>
        </p:txBody>
      </p:sp>
    </p:spTree>
    <p:extLst>
      <p:ext uri="{BB962C8B-B14F-4D97-AF65-F5344CB8AC3E}">
        <p14:creationId xmlns:p14="http://schemas.microsoft.com/office/powerpoint/2010/main" val="2143313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260648"/>
            <a:ext cx="8568952" cy="6500749"/>
          </a:xfrm>
        </p:spPr>
      </p:pic>
    </p:spTree>
    <p:extLst>
      <p:ext uri="{BB962C8B-B14F-4D97-AF65-F5344CB8AC3E}">
        <p14:creationId xmlns:p14="http://schemas.microsoft.com/office/powerpoint/2010/main" val="912328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descr="C:\Users\Abubaker\Desktop\New folder (3)\7.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620689"/>
            <a:ext cx="7632848" cy="6048672"/>
          </a:xfrm>
          <a:prstGeom prst="rect">
            <a:avLst/>
          </a:prstGeom>
          <a:noFill/>
          <a:ln>
            <a:noFill/>
          </a:ln>
        </p:spPr>
      </p:pic>
    </p:spTree>
    <p:extLst>
      <p:ext uri="{BB962C8B-B14F-4D97-AF65-F5344CB8AC3E}">
        <p14:creationId xmlns:p14="http://schemas.microsoft.com/office/powerpoint/2010/main" val="2127729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descr="C:\Users\Abubaker\Desktop\New folder (3)\8.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8208912" cy="6192688"/>
          </a:xfrm>
          <a:prstGeom prst="rect">
            <a:avLst/>
          </a:prstGeom>
          <a:noFill/>
          <a:ln>
            <a:noFill/>
          </a:ln>
        </p:spPr>
      </p:pic>
    </p:spTree>
    <p:extLst>
      <p:ext uri="{BB962C8B-B14F-4D97-AF65-F5344CB8AC3E}">
        <p14:creationId xmlns:p14="http://schemas.microsoft.com/office/powerpoint/2010/main" val="816810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07678"/>
          </a:xfrm>
        </p:spPr>
        <p:txBody>
          <a:bodyPr/>
          <a:lstStyle/>
          <a:p>
            <a:r>
              <a:rPr lang="en-US" sz="3200" dirty="0">
                <a:solidFill>
                  <a:srgbClr val="FFC000"/>
                </a:solidFill>
              </a:rPr>
              <a:t>Clinical Features of SJS</a:t>
            </a:r>
            <a:endParaRPr lang="ar-SA" sz="3200" dirty="0">
              <a:solidFill>
                <a:srgbClr val="FFC000"/>
              </a:solidFill>
            </a:endParaRPr>
          </a:p>
        </p:txBody>
      </p:sp>
      <p:sp>
        <p:nvSpPr>
          <p:cNvPr id="3" name="Content Placeholder 2"/>
          <p:cNvSpPr>
            <a:spLocks noGrp="1"/>
          </p:cNvSpPr>
          <p:nvPr>
            <p:ph idx="1"/>
          </p:nvPr>
        </p:nvSpPr>
        <p:spPr>
          <a:xfrm>
            <a:off x="323529" y="980728"/>
            <a:ext cx="8358509" cy="5400599"/>
          </a:xfrm>
        </p:spPr>
        <p:txBody>
          <a:bodyPr/>
          <a:lstStyle/>
          <a:p>
            <a:pPr algn="l" rtl="0"/>
            <a:r>
              <a:rPr lang="en-US" sz="2400" dirty="0">
                <a:latin typeface="+mj-lt"/>
              </a:rPr>
              <a:t>Fever, stinging eyes.</a:t>
            </a:r>
          </a:p>
          <a:p>
            <a:pPr algn="l" rtl="0"/>
            <a:r>
              <a:rPr lang="en-US" sz="2400" dirty="0">
                <a:latin typeface="+mj-lt"/>
              </a:rPr>
              <a:t>Cough productive of thick, purulent sputum. </a:t>
            </a:r>
          </a:p>
          <a:p>
            <a:pPr algn="l" rtl="0"/>
            <a:r>
              <a:rPr lang="en-US" sz="2400" dirty="0">
                <a:latin typeface="+mj-lt"/>
              </a:rPr>
              <a:t>Headache. Malaise , Arthralgia.</a:t>
            </a:r>
          </a:p>
          <a:p>
            <a:pPr algn="l" rtl="0"/>
            <a:r>
              <a:rPr lang="en-US" sz="2400" dirty="0">
                <a:latin typeface="+mj-lt"/>
              </a:rPr>
              <a:t>Burning rash begins symmetrically on the face &amp; upper part of the trunk.</a:t>
            </a:r>
          </a:p>
          <a:p>
            <a:pPr algn="l" rtl="0"/>
            <a:r>
              <a:rPr lang="en-US" sz="2400" dirty="0">
                <a:latin typeface="+mj-lt"/>
              </a:rPr>
              <a:t>Erythema and erosions of the buccal, ocular and genital mucosae are present in </a:t>
            </a:r>
            <a:r>
              <a:rPr lang="en-US" sz="2400" dirty="0">
                <a:solidFill>
                  <a:srgbClr val="00B0F0"/>
                </a:solidFill>
                <a:latin typeface="+mj-lt"/>
              </a:rPr>
              <a:t>more than 90% </a:t>
            </a:r>
            <a:r>
              <a:rPr lang="en-US" sz="2400" dirty="0">
                <a:latin typeface="+mj-lt"/>
              </a:rPr>
              <a:t>of patients.</a:t>
            </a:r>
          </a:p>
          <a:p>
            <a:pPr algn="l" rtl="0"/>
            <a:r>
              <a:rPr lang="en-US" sz="2400" dirty="0">
                <a:latin typeface="+mj-lt"/>
              </a:rPr>
              <a:t>The epithelium of the respiratory tract is involved in 25% of patients with TEN, and gastrointestinal lesions (e.g. esophagitis, diarrhea) can also occur.</a:t>
            </a:r>
          </a:p>
          <a:p>
            <a:pPr algn="l" rtl="0"/>
            <a:endParaRPr lang="ar-SA" sz="2400" dirty="0"/>
          </a:p>
        </p:txBody>
      </p:sp>
    </p:spTree>
    <p:extLst>
      <p:ext uri="{BB962C8B-B14F-4D97-AF65-F5344CB8AC3E}">
        <p14:creationId xmlns:p14="http://schemas.microsoft.com/office/powerpoint/2010/main" val="2266139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455613" y="1598613"/>
            <a:ext cx="8226425" cy="4710707"/>
          </a:xfrm>
        </p:spPr>
        <p:txBody>
          <a:bodyPr/>
          <a:lstStyle/>
          <a:p>
            <a:pPr marL="0" indent="0" algn="l" rtl="0">
              <a:buNone/>
            </a:pPr>
            <a:r>
              <a:rPr lang="en-US" sz="2400" dirty="0"/>
              <a:t>The </a:t>
            </a:r>
            <a:r>
              <a:rPr lang="en-US" sz="2400" dirty="0">
                <a:solidFill>
                  <a:srgbClr val="FFC000"/>
                </a:solidFill>
              </a:rPr>
              <a:t>cutaneous lesions </a:t>
            </a:r>
            <a:r>
              <a:rPr lang="en-US" sz="2400" dirty="0"/>
              <a:t>are characterized as follows:</a:t>
            </a:r>
          </a:p>
          <a:p>
            <a:pPr algn="l" rtl="0"/>
            <a:r>
              <a:rPr lang="en-US" sz="2400" dirty="0"/>
              <a:t>The rash can begin as macules that develop into papules, vesicles, bullae, urticarial plaques, or confluent erythema</a:t>
            </a:r>
          </a:p>
          <a:p>
            <a:pPr algn="l" rtl="0"/>
            <a:r>
              <a:rPr lang="en-US" sz="2400" dirty="0"/>
              <a:t>The typical lesion has the appearance of a </a:t>
            </a:r>
            <a:r>
              <a:rPr lang="en-US" sz="2400" dirty="0">
                <a:solidFill>
                  <a:srgbClr val="00B0F0"/>
                </a:solidFill>
              </a:rPr>
              <a:t>target – like </a:t>
            </a:r>
            <a:r>
              <a:rPr lang="en-US" sz="2400" dirty="0"/>
              <a:t>; this is considered </a:t>
            </a:r>
            <a:r>
              <a:rPr lang="en-US" sz="2400" dirty="0">
                <a:solidFill>
                  <a:srgbClr val="00B0F0"/>
                </a:solidFill>
              </a:rPr>
              <a:t>pathognomonic</a:t>
            </a:r>
          </a:p>
          <a:p>
            <a:pPr algn="l" rtl="0"/>
            <a:r>
              <a:rPr lang="en-US" sz="2400" dirty="0"/>
              <a:t>In contrast to the typical lesions of erythema </a:t>
            </a:r>
            <a:r>
              <a:rPr lang="en-US" sz="2400" dirty="0" err="1"/>
              <a:t>multiforme</a:t>
            </a:r>
            <a:r>
              <a:rPr lang="en-US" sz="2400" dirty="0"/>
              <a:t>, these lesions have only 2 zones of color </a:t>
            </a:r>
          </a:p>
          <a:p>
            <a:pPr algn="l" rtl="0"/>
            <a:r>
              <a:rPr lang="en-US" sz="2400" dirty="0">
                <a:latin typeface="+mj-lt"/>
              </a:rPr>
              <a:t>The lesions have a tendency to coalesce. </a:t>
            </a:r>
          </a:p>
          <a:p>
            <a:pPr marL="0" indent="0" algn="l" rtl="0">
              <a:buNone/>
            </a:pPr>
            <a:r>
              <a:rPr lang="en-US" sz="2400" dirty="0"/>
              <a:t>•</a:t>
            </a:r>
          </a:p>
          <a:p>
            <a:pPr algn="l" rtl="0"/>
            <a:endParaRPr lang="en-US" sz="2400" dirty="0"/>
          </a:p>
          <a:p>
            <a:pPr algn="l" rtl="0"/>
            <a:endParaRPr lang="ar-SA" sz="2400" dirty="0"/>
          </a:p>
        </p:txBody>
      </p:sp>
    </p:spTree>
    <p:extLst>
      <p:ext uri="{BB962C8B-B14F-4D97-AF65-F5344CB8AC3E}">
        <p14:creationId xmlns:p14="http://schemas.microsoft.com/office/powerpoint/2010/main" val="1658778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pPr algn="l" rtl="0"/>
            <a:r>
              <a:rPr lang="en-US" sz="2400" dirty="0"/>
              <a:t>Lesions may become bullous and later rupture, leaving denuded skin; the skin becomes susceptible to secondary infection</a:t>
            </a:r>
          </a:p>
          <a:p>
            <a:pPr algn="l" rtl="0"/>
            <a:r>
              <a:rPr lang="en-US" sz="2400" dirty="0"/>
              <a:t>Urticarial lesions typically are not pruritic </a:t>
            </a:r>
          </a:p>
          <a:p>
            <a:pPr algn="l" rtl="0"/>
            <a:r>
              <a:rPr lang="en-US" sz="2400" dirty="0"/>
              <a:t>Infection may be responsible for the scarring associated with morbidity.</a:t>
            </a:r>
          </a:p>
          <a:p>
            <a:pPr algn="l" rtl="0"/>
            <a:r>
              <a:rPr lang="en-US" sz="2400" dirty="0"/>
              <a:t>Although lesions may occur anywhere, the palms, soles, dorsum of the hands, and extensor surfaces are most commonly affected.</a:t>
            </a:r>
          </a:p>
          <a:p>
            <a:pPr algn="l" rtl="0"/>
            <a:r>
              <a:rPr lang="en-US" sz="2800" dirty="0" err="1">
                <a:solidFill>
                  <a:srgbClr val="FFFF00"/>
                </a:solidFill>
                <a:latin typeface="Kuenstler480BT-Roman"/>
              </a:rPr>
              <a:t>Nikolsky</a:t>
            </a:r>
            <a:r>
              <a:rPr lang="en-US" sz="2800" dirty="0">
                <a:solidFill>
                  <a:srgbClr val="FFFF00"/>
                </a:solidFill>
                <a:latin typeface="Kuenstler480BT-Roman"/>
              </a:rPr>
              <a:t> sign </a:t>
            </a:r>
            <a:r>
              <a:rPr lang="en-US" sz="2800" dirty="0">
                <a:latin typeface="Kuenstler480BT-Roman"/>
              </a:rPr>
              <a:t>( positive in some area )</a:t>
            </a:r>
            <a:endParaRPr lang="ar-SA" sz="2800" dirty="0"/>
          </a:p>
        </p:txBody>
      </p:sp>
    </p:spTree>
    <p:extLst>
      <p:ext uri="{BB962C8B-B14F-4D97-AF65-F5344CB8AC3E}">
        <p14:creationId xmlns:p14="http://schemas.microsoft.com/office/powerpoint/2010/main" val="1301929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pPr algn="l" rtl="0"/>
            <a:r>
              <a:rPr lang="en-US" sz="2400" dirty="0"/>
              <a:t>Signs of mucosal involvement can include the following:</a:t>
            </a:r>
          </a:p>
          <a:p>
            <a:pPr algn="l" rtl="0"/>
            <a:endParaRPr lang="en-US" sz="2400" dirty="0"/>
          </a:p>
          <a:p>
            <a:pPr marL="0" indent="0" algn="l" rtl="0">
              <a:buNone/>
            </a:pPr>
            <a:r>
              <a:rPr lang="en-US" sz="2400" dirty="0"/>
              <a:t>• Erythema </a:t>
            </a:r>
          </a:p>
          <a:p>
            <a:pPr marL="0" indent="0" algn="l" rtl="0">
              <a:buNone/>
            </a:pPr>
            <a:r>
              <a:rPr lang="en-US" sz="2400" dirty="0"/>
              <a:t>• Edema </a:t>
            </a:r>
          </a:p>
          <a:p>
            <a:pPr marL="0" indent="0" algn="l" rtl="0">
              <a:buNone/>
            </a:pPr>
            <a:r>
              <a:rPr lang="en-US" sz="2400" dirty="0"/>
              <a:t>• Sloughing </a:t>
            </a:r>
          </a:p>
          <a:p>
            <a:pPr marL="0" indent="0" algn="l" rtl="0">
              <a:buNone/>
            </a:pPr>
            <a:r>
              <a:rPr lang="en-US" sz="2400" dirty="0"/>
              <a:t>• Blistering </a:t>
            </a:r>
          </a:p>
          <a:p>
            <a:pPr marL="0" indent="0" algn="l" rtl="0">
              <a:buNone/>
            </a:pPr>
            <a:r>
              <a:rPr lang="en-US" sz="2400" dirty="0"/>
              <a:t>• Ulceration </a:t>
            </a:r>
          </a:p>
          <a:p>
            <a:pPr marL="0" indent="0" algn="l" rtl="0">
              <a:buNone/>
            </a:pPr>
            <a:r>
              <a:rPr lang="en-US" sz="2400" dirty="0"/>
              <a:t>• Necrosis </a:t>
            </a:r>
          </a:p>
          <a:p>
            <a:pPr algn="l" rtl="0"/>
            <a:endParaRPr lang="en-US" sz="2400" dirty="0"/>
          </a:p>
          <a:p>
            <a:pPr algn="l" rtl="0"/>
            <a:endParaRPr lang="ar-SA" sz="2400" dirty="0"/>
          </a:p>
        </p:txBody>
      </p:sp>
    </p:spTree>
    <p:extLst>
      <p:ext uri="{BB962C8B-B14F-4D97-AF65-F5344CB8AC3E}">
        <p14:creationId xmlns:p14="http://schemas.microsoft.com/office/powerpoint/2010/main" val="94747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SJS</a:t>
            </a:r>
            <a:endParaRPr lang="ar-SA"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5" y="1628800"/>
            <a:ext cx="4176464"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628800"/>
            <a:ext cx="3954463"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524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Clinical Features of TEN</a:t>
            </a:r>
            <a:endParaRPr lang="ar-SA" sz="3600" dirty="0"/>
          </a:p>
        </p:txBody>
      </p:sp>
      <p:sp>
        <p:nvSpPr>
          <p:cNvPr id="3" name="Content Placeholder 2"/>
          <p:cNvSpPr>
            <a:spLocks noGrp="1"/>
          </p:cNvSpPr>
          <p:nvPr>
            <p:ph idx="1"/>
          </p:nvPr>
        </p:nvSpPr>
        <p:spPr>
          <a:xfrm>
            <a:off x="323529" y="1598613"/>
            <a:ext cx="8358510" cy="4497387"/>
          </a:xfrm>
        </p:spPr>
        <p:txBody>
          <a:bodyPr/>
          <a:lstStyle/>
          <a:p>
            <a:pPr algn="l" rtl="0"/>
            <a:r>
              <a:rPr lang="en-US" sz="2800" dirty="0"/>
              <a:t>Fever, stinging eyes, and pain upon swallowing, any of which can precede cutaneous manifestations by 1 to 3 days. </a:t>
            </a:r>
          </a:p>
          <a:p>
            <a:pPr algn="l" rtl="0"/>
            <a:r>
              <a:rPr lang="en-US" sz="2800" dirty="0"/>
              <a:t>Skin lesions tend to appear first on the trunk, spreading to the neck, face, and proximal upper extremities.</a:t>
            </a:r>
          </a:p>
          <a:p>
            <a:pPr algn="l" rtl="0"/>
            <a:r>
              <a:rPr lang="en-US" sz="2800" dirty="0"/>
              <a:t> The scalp , distal portions of the arms as well the legs are relatively spared, but the palms and soles can be an early site of involvement.</a:t>
            </a:r>
          </a:p>
          <a:p>
            <a:pPr algn="l" rtl="0"/>
            <a:endParaRPr lang="ar-SA" sz="2800" dirty="0"/>
          </a:p>
        </p:txBody>
      </p:sp>
    </p:spTree>
    <p:extLst>
      <p:ext uri="{BB962C8B-B14F-4D97-AF65-F5344CB8AC3E}">
        <p14:creationId xmlns:p14="http://schemas.microsoft.com/office/powerpoint/2010/main" val="1825871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323529" y="1556791"/>
            <a:ext cx="8352927" cy="4824537"/>
          </a:xfrm>
        </p:spPr>
        <p:txBody>
          <a:bodyPr/>
          <a:lstStyle/>
          <a:p>
            <a:pPr algn="l" rtl="0"/>
            <a:r>
              <a:rPr lang="en-US" sz="2400" dirty="0"/>
              <a:t>First, erythematous, dusky-red, or purpuric macules of irregular size and shape, and have a tendency to coalesce. </a:t>
            </a:r>
          </a:p>
          <a:p>
            <a:pPr algn="l" rtl="0"/>
            <a:r>
              <a:rPr lang="en-US" sz="2400" dirty="0"/>
              <a:t>At this stage, and in the presence of mucosal involvement and tenderness, the risk of rapid progression to SJS or TEN should be strongly suspected. </a:t>
            </a:r>
          </a:p>
          <a:p>
            <a:pPr algn="l" rtl="0"/>
            <a:r>
              <a:rPr lang="en-US" sz="2400" dirty="0"/>
              <a:t>In the absence of spontaneous epidermal detachment, a </a:t>
            </a:r>
            <a:r>
              <a:rPr lang="en-US" sz="2400" dirty="0" err="1">
                <a:solidFill>
                  <a:srgbClr val="FF0000"/>
                </a:solidFill>
              </a:rPr>
              <a:t>Nikolsky</a:t>
            </a:r>
            <a:r>
              <a:rPr lang="en-US" sz="2400" dirty="0">
                <a:solidFill>
                  <a:srgbClr val="FF0000"/>
                </a:solidFill>
              </a:rPr>
              <a:t> sign </a:t>
            </a:r>
            <a:r>
              <a:rPr lang="en-US" sz="2400" dirty="0"/>
              <a:t>should be sought by exerting tangential mechanical pressure with a finger on several erythematous zones. This sign is considered positive if </a:t>
            </a:r>
            <a:r>
              <a:rPr lang="en-US" sz="2400" dirty="0" err="1"/>
              <a:t>dermo</a:t>
            </a:r>
            <a:r>
              <a:rPr lang="en-US" sz="2400" dirty="0"/>
              <a:t>-epidermal cleavage is induced.</a:t>
            </a:r>
          </a:p>
          <a:p>
            <a:pPr algn="l" rtl="0"/>
            <a:r>
              <a:rPr lang="en-US" sz="2400" dirty="0"/>
              <a:t> </a:t>
            </a:r>
            <a:endParaRPr lang="ar-SA" sz="2400" dirty="0"/>
          </a:p>
        </p:txBody>
      </p:sp>
    </p:spTree>
    <p:extLst>
      <p:ext uri="{BB962C8B-B14F-4D97-AF65-F5344CB8AC3E}">
        <p14:creationId xmlns:p14="http://schemas.microsoft.com/office/powerpoint/2010/main" val="3456475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598613"/>
            <a:ext cx="734481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041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052736"/>
            <a:ext cx="8280920" cy="5400600"/>
          </a:xfrm>
        </p:spPr>
      </p:pic>
    </p:spTree>
    <p:extLst>
      <p:ext uri="{BB962C8B-B14F-4D97-AF65-F5344CB8AC3E}">
        <p14:creationId xmlns:p14="http://schemas.microsoft.com/office/powerpoint/2010/main" val="4006299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323528" y="980728"/>
            <a:ext cx="8568951" cy="5472608"/>
          </a:xfrm>
        </p:spPr>
        <p:txBody>
          <a:bodyPr/>
          <a:lstStyle/>
          <a:p>
            <a:pPr algn="l" rtl="0"/>
            <a:endParaRPr lang="en-US" sz="2400" dirty="0"/>
          </a:p>
          <a:p>
            <a:pPr algn="l" rtl="0"/>
            <a:r>
              <a:rPr lang="en-US" sz="2400" dirty="0"/>
              <a:t>A target-like appearance.</a:t>
            </a:r>
          </a:p>
          <a:p>
            <a:pPr algn="l" rtl="0"/>
            <a:r>
              <a:rPr lang="en-US" sz="2400" dirty="0"/>
              <a:t>This process can be very rapid (hours), or several days.</a:t>
            </a:r>
          </a:p>
          <a:p>
            <a:pPr algn="l" rtl="0"/>
            <a:r>
              <a:rPr lang="en-US" sz="2400" dirty="0"/>
              <a:t> The necrotic epidermis then detaches from the underlying dermis, and fluid fills the space between the dermis and the epidermis, giving rise to blisters</a:t>
            </a:r>
          </a:p>
          <a:p>
            <a:pPr algn="l" rtl="0"/>
            <a:r>
              <a:rPr lang="en-US" sz="2400" dirty="0"/>
              <a:t>The blisters break easily (</a:t>
            </a:r>
            <a:r>
              <a:rPr lang="en-US" sz="2400" dirty="0">
                <a:solidFill>
                  <a:srgbClr val="FFC000"/>
                </a:solidFill>
              </a:rPr>
              <a:t>flaccid</a:t>
            </a:r>
            <a:r>
              <a:rPr lang="en-US" sz="2400" dirty="0"/>
              <a:t>) and can be extended sideways by slight pressure of the thumb as more necrotic epidermis is displaced laterally (</a:t>
            </a:r>
            <a:r>
              <a:rPr lang="en-US" sz="2400" dirty="0">
                <a:solidFill>
                  <a:srgbClr val="FF0000"/>
                </a:solidFill>
              </a:rPr>
              <a:t>Asboe-Hansen sign</a:t>
            </a:r>
            <a:r>
              <a:rPr lang="en-US" sz="2400" dirty="0"/>
              <a:t>).</a:t>
            </a:r>
          </a:p>
          <a:p>
            <a:pPr algn="l" rtl="0"/>
            <a:r>
              <a:rPr lang="en-US" sz="2400" dirty="0"/>
              <a:t> </a:t>
            </a:r>
            <a:r>
              <a:rPr lang="en-US" sz="2400" dirty="0">
                <a:solidFill>
                  <a:srgbClr val="00B0F0"/>
                </a:solidFill>
              </a:rPr>
              <a:t>Tense blisters </a:t>
            </a:r>
            <a:r>
              <a:rPr lang="en-US" sz="2400" dirty="0"/>
              <a:t>are usually seen only on the </a:t>
            </a:r>
            <a:r>
              <a:rPr lang="en-US" sz="2400" dirty="0">
                <a:solidFill>
                  <a:srgbClr val="00B0F0"/>
                </a:solidFill>
              </a:rPr>
              <a:t>palmar</a:t>
            </a:r>
            <a:r>
              <a:rPr lang="en-US" sz="2400" dirty="0"/>
              <a:t> &amp; </a:t>
            </a:r>
            <a:r>
              <a:rPr lang="en-US" sz="2400" dirty="0">
                <a:solidFill>
                  <a:srgbClr val="00B0F0"/>
                </a:solidFill>
              </a:rPr>
              <a:t>plantar </a:t>
            </a:r>
            <a:r>
              <a:rPr lang="en-US" sz="2400" dirty="0"/>
              <a:t>surfaces when the epidermis is thicker more resistant to mild trauma. </a:t>
            </a:r>
          </a:p>
          <a:p>
            <a:pPr algn="l" rtl="0"/>
            <a:endParaRPr lang="ar-SA" sz="2400" dirty="0"/>
          </a:p>
        </p:txBody>
      </p:sp>
    </p:spTree>
    <p:extLst>
      <p:ext uri="{BB962C8B-B14F-4D97-AF65-F5344CB8AC3E}">
        <p14:creationId xmlns:p14="http://schemas.microsoft.com/office/powerpoint/2010/main" val="2146181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598613"/>
            <a:ext cx="8208912" cy="478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182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sitting&#10;&#10;Description automatically generated">
            <a:extLst>
              <a:ext uri="{FF2B5EF4-FFF2-40B4-BE49-F238E27FC236}">
                <a16:creationId xmlns:a16="http://schemas.microsoft.com/office/drawing/2014/main" id="{93019F83-E326-2140-9BB1-9B719A3E163E}"/>
              </a:ext>
            </a:extLst>
          </p:cNvPr>
          <p:cNvPicPr>
            <a:picLocks noChangeAspect="1"/>
          </p:cNvPicPr>
          <p:nvPr/>
        </p:nvPicPr>
        <p:blipFill>
          <a:blip r:embed="rId3"/>
          <a:stretch>
            <a:fillRect/>
          </a:stretch>
        </p:blipFill>
        <p:spPr>
          <a:xfrm>
            <a:off x="-90429" y="857250"/>
            <a:ext cx="4573124" cy="5143500"/>
          </a:xfrm>
          <a:prstGeom prst="rect">
            <a:avLst/>
          </a:prstGeom>
        </p:spPr>
      </p:pic>
      <p:pic>
        <p:nvPicPr>
          <p:cNvPr id="5" name="Picture 4" descr="A close up of a tattoo&#10;&#10;Description automatically generated">
            <a:extLst>
              <a:ext uri="{FF2B5EF4-FFF2-40B4-BE49-F238E27FC236}">
                <a16:creationId xmlns:a16="http://schemas.microsoft.com/office/drawing/2014/main" id="{8C10B029-A705-FA43-A2C9-7BBB7BF4BFAE}"/>
              </a:ext>
            </a:extLst>
          </p:cNvPr>
          <p:cNvPicPr>
            <a:picLocks noChangeAspect="1"/>
          </p:cNvPicPr>
          <p:nvPr/>
        </p:nvPicPr>
        <p:blipFill>
          <a:blip r:embed="rId4"/>
          <a:stretch>
            <a:fillRect/>
          </a:stretch>
        </p:blipFill>
        <p:spPr>
          <a:xfrm>
            <a:off x="4570877" y="857250"/>
            <a:ext cx="4573124" cy="5143500"/>
          </a:xfrm>
          <a:prstGeom prst="rect">
            <a:avLst/>
          </a:prstGeom>
        </p:spPr>
      </p:pic>
    </p:spTree>
    <p:extLst>
      <p:ext uri="{BB962C8B-B14F-4D97-AF65-F5344CB8AC3E}">
        <p14:creationId xmlns:p14="http://schemas.microsoft.com/office/powerpoint/2010/main" val="86633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30F6-B088-8149-8472-24412DABE366}"/>
              </a:ext>
            </a:extLst>
          </p:cNvPr>
          <p:cNvSpPr>
            <a:spLocks noGrp="1"/>
          </p:cNvSpPr>
          <p:nvPr>
            <p:ph type="title"/>
          </p:nvPr>
        </p:nvSpPr>
        <p:spPr/>
        <p:txBody>
          <a:bodyPr/>
          <a:lstStyle/>
          <a:p>
            <a:pPr algn="ctr"/>
            <a:r>
              <a:rPr lang="en-US" dirty="0"/>
              <a:t>Histology</a:t>
            </a:r>
          </a:p>
        </p:txBody>
      </p:sp>
      <p:pic>
        <p:nvPicPr>
          <p:cNvPr id="5" name="Content Placeholder 4" descr="A pink blanket&#10;&#10;Description automatically generated">
            <a:extLst>
              <a:ext uri="{FF2B5EF4-FFF2-40B4-BE49-F238E27FC236}">
                <a16:creationId xmlns:a16="http://schemas.microsoft.com/office/drawing/2014/main" id="{B9C63B38-9A3B-CE4B-B9D9-90BB97250DFA}"/>
              </a:ext>
            </a:extLst>
          </p:cNvPr>
          <p:cNvPicPr>
            <a:picLocks noGrp="1" noChangeAspect="1"/>
          </p:cNvPicPr>
          <p:nvPr>
            <p:ph idx="1"/>
          </p:nvPr>
        </p:nvPicPr>
        <p:blipFill>
          <a:blip r:embed="rId3"/>
          <a:stretch>
            <a:fillRect/>
          </a:stretch>
        </p:blipFill>
        <p:spPr>
          <a:xfrm>
            <a:off x="0" y="2297721"/>
            <a:ext cx="4760298" cy="3263504"/>
          </a:xfrm>
        </p:spPr>
      </p:pic>
      <p:pic>
        <p:nvPicPr>
          <p:cNvPr id="7" name="Picture 6">
            <a:extLst>
              <a:ext uri="{FF2B5EF4-FFF2-40B4-BE49-F238E27FC236}">
                <a16:creationId xmlns:a16="http://schemas.microsoft.com/office/drawing/2014/main" id="{1DBC0A97-513B-7644-849D-3A27EAC66F03}"/>
              </a:ext>
            </a:extLst>
          </p:cNvPr>
          <p:cNvPicPr>
            <a:picLocks noChangeAspect="1"/>
          </p:cNvPicPr>
          <p:nvPr/>
        </p:nvPicPr>
        <p:blipFill>
          <a:blip r:embed="rId4"/>
          <a:stretch>
            <a:fillRect/>
          </a:stretch>
        </p:blipFill>
        <p:spPr>
          <a:xfrm>
            <a:off x="4675909" y="2219944"/>
            <a:ext cx="4565352" cy="3780806"/>
          </a:xfrm>
          <a:prstGeom prst="rect">
            <a:avLst/>
          </a:prstGeom>
        </p:spPr>
      </p:pic>
    </p:spTree>
    <p:extLst>
      <p:ext uri="{BB962C8B-B14F-4D97-AF65-F5344CB8AC3E}">
        <p14:creationId xmlns:p14="http://schemas.microsoft.com/office/powerpoint/2010/main" val="2405026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sz="3600" dirty="0"/>
              <a:t>Pathology of TEN</a:t>
            </a:r>
            <a:br>
              <a:rPr lang="en-US" sz="3600" dirty="0"/>
            </a:br>
            <a:endParaRPr lang="ar-SA" sz="3600" dirty="0"/>
          </a:p>
        </p:txBody>
      </p:sp>
      <p:sp>
        <p:nvSpPr>
          <p:cNvPr id="3" name="Content Placeholder 2"/>
          <p:cNvSpPr>
            <a:spLocks noGrp="1"/>
          </p:cNvSpPr>
          <p:nvPr>
            <p:ph idx="1"/>
          </p:nvPr>
        </p:nvSpPr>
        <p:spPr/>
        <p:txBody>
          <a:bodyPr/>
          <a:lstStyle/>
          <a:p>
            <a:pPr algn="l" rtl="0"/>
            <a:r>
              <a:rPr lang="en-US" sz="2400" dirty="0"/>
              <a:t>A </a:t>
            </a:r>
            <a:r>
              <a:rPr lang="en-US" sz="2400" dirty="0" err="1"/>
              <a:t>subepidermal</a:t>
            </a:r>
            <a:r>
              <a:rPr lang="en-US" sz="2400" dirty="0"/>
              <a:t> blister with overlying confluent necrosis of the entire epidermis ad a sparse perivascular infiltrate composed primarily of lymphocytes</a:t>
            </a:r>
            <a:r>
              <a:rPr lang="en-US" dirty="0"/>
              <a:t>.</a:t>
            </a:r>
          </a:p>
          <a:p>
            <a:pPr algn="l" rtl="0"/>
            <a:endParaRPr lang="en-US" dirty="0"/>
          </a:p>
          <a:p>
            <a:pPr algn="l" rtl="0"/>
            <a:endParaRPr lang="ar-SA" dirty="0"/>
          </a:p>
        </p:txBody>
      </p:sp>
      <p:pic>
        <p:nvPicPr>
          <p:cNvPr id="4" name="Picture 4" descr="ten his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020070"/>
            <a:ext cx="6553101" cy="362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95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DDx</a:t>
            </a:r>
            <a:r>
              <a:rPr lang="en-US" dirty="0"/>
              <a:t> of TEN</a:t>
            </a:r>
            <a:endParaRPr lang="ar-SA" dirty="0"/>
          </a:p>
        </p:txBody>
      </p:sp>
      <p:sp>
        <p:nvSpPr>
          <p:cNvPr id="3" name="Content Placeholder 2"/>
          <p:cNvSpPr>
            <a:spLocks noGrp="1"/>
          </p:cNvSpPr>
          <p:nvPr>
            <p:ph idx="1"/>
          </p:nvPr>
        </p:nvSpPr>
        <p:spPr/>
        <p:txBody>
          <a:bodyPr/>
          <a:lstStyle/>
          <a:p>
            <a:pPr algn="l" rtl="0"/>
            <a:r>
              <a:rPr lang="en-US" dirty="0"/>
              <a:t>Stevens-Johnson Syndrome </a:t>
            </a:r>
          </a:p>
          <a:p>
            <a:pPr algn="l" rtl="0"/>
            <a:r>
              <a:rPr lang="en-US" dirty="0"/>
              <a:t>Staphylococcal Scalded Skin Syndrome </a:t>
            </a:r>
          </a:p>
          <a:p>
            <a:pPr algn="l" rtl="0"/>
            <a:r>
              <a:rPr lang="en-US" dirty="0"/>
              <a:t>Toxic Shock Syndrome</a:t>
            </a:r>
            <a:endParaRPr lang="ar-SA" dirty="0"/>
          </a:p>
        </p:txBody>
      </p:sp>
    </p:spTree>
    <p:extLst>
      <p:ext uri="{BB962C8B-B14F-4D97-AF65-F5344CB8AC3E}">
        <p14:creationId xmlns:p14="http://schemas.microsoft.com/office/powerpoint/2010/main" val="1302136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descr="C:\Users\Abubaker\Desktop\New folder (3)\4.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8496944" cy="5904656"/>
          </a:xfrm>
          <a:prstGeom prst="rect">
            <a:avLst/>
          </a:prstGeom>
          <a:noFill/>
          <a:ln>
            <a:noFill/>
          </a:ln>
        </p:spPr>
      </p:pic>
    </p:spTree>
    <p:extLst>
      <p:ext uri="{BB962C8B-B14F-4D97-AF65-F5344CB8AC3E}">
        <p14:creationId xmlns:p14="http://schemas.microsoft.com/office/powerpoint/2010/main" val="2882123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Text Placeholder 2"/>
          <p:cNvSpPr>
            <a:spLocks noGrp="1"/>
          </p:cNvSpPr>
          <p:nvPr>
            <p:ph type="body" idx="1"/>
          </p:nvPr>
        </p:nvSpPr>
        <p:spPr/>
        <p:txBody>
          <a:bodyPr/>
          <a:lstStyle/>
          <a:p>
            <a:pPr algn="ctr" rtl="0"/>
            <a:r>
              <a:rPr lang="en-US" dirty="0"/>
              <a:t>SJS</a:t>
            </a:r>
            <a:endParaRPr lang="ar-SA" dirty="0"/>
          </a:p>
        </p:txBody>
      </p:sp>
      <p:sp>
        <p:nvSpPr>
          <p:cNvPr id="5" name="Text Placeholder 4"/>
          <p:cNvSpPr>
            <a:spLocks noGrp="1"/>
          </p:cNvSpPr>
          <p:nvPr>
            <p:ph type="body" sz="quarter" idx="3"/>
          </p:nvPr>
        </p:nvSpPr>
        <p:spPr/>
        <p:txBody>
          <a:bodyPr/>
          <a:lstStyle/>
          <a:p>
            <a:pPr algn="ctr" rtl="0"/>
            <a:r>
              <a:rPr lang="en-US" dirty="0"/>
              <a:t>TEN</a:t>
            </a:r>
            <a:endParaRPr lang="ar-SA"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41980" y="2174875"/>
            <a:ext cx="3270628"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895759" y="2174875"/>
            <a:ext cx="3540307"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377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sz="3600" dirty="0"/>
              <a:t>Staphylococcal scalded skin syndrome </a:t>
            </a:r>
            <a:br>
              <a:rPr lang="en-US" dirty="0"/>
            </a:br>
            <a:endParaRPr lang="ar-SA" dirty="0"/>
          </a:p>
        </p:txBody>
      </p:sp>
      <p:sp>
        <p:nvSpPr>
          <p:cNvPr id="3" name="Content Placeholder 2"/>
          <p:cNvSpPr>
            <a:spLocks noGrp="1"/>
          </p:cNvSpPr>
          <p:nvPr>
            <p:ph idx="1"/>
          </p:nvPr>
        </p:nvSpPr>
        <p:spPr>
          <a:xfrm>
            <a:off x="395537" y="1340768"/>
            <a:ext cx="8352928" cy="4968551"/>
          </a:xfrm>
        </p:spPr>
        <p:txBody>
          <a:bodyPr/>
          <a:lstStyle/>
          <a:p>
            <a:pPr algn="l" rtl="0"/>
            <a:r>
              <a:rPr lang="en-US" sz="2400" dirty="0"/>
              <a:t>usually occur in newborns and young children.</a:t>
            </a:r>
          </a:p>
          <a:p>
            <a:pPr algn="l" rtl="0"/>
            <a:r>
              <a:rPr lang="en-US" sz="2400" dirty="0"/>
              <a:t> it is induced by a staphylococcal exotoxin (</a:t>
            </a:r>
            <a:r>
              <a:rPr lang="en-US" sz="2400" dirty="0" err="1"/>
              <a:t>epidermolysin</a:t>
            </a:r>
            <a:r>
              <a:rPr lang="en-US" sz="2400" dirty="0"/>
              <a:t>) that targets </a:t>
            </a:r>
            <a:r>
              <a:rPr lang="en-US" sz="2400" dirty="0" err="1"/>
              <a:t>desmoglein</a:t>
            </a:r>
            <a:r>
              <a:rPr lang="en-US" sz="2400" dirty="0"/>
              <a:t> 1.</a:t>
            </a:r>
          </a:p>
          <a:p>
            <a:pPr algn="l" rtl="0"/>
            <a:r>
              <a:rPr lang="en-US" sz="2400" dirty="0"/>
              <a:t> The areas of erythema are tender and widespread, but </a:t>
            </a:r>
            <a:r>
              <a:rPr lang="en-US" sz="2400" dirty="0">
                <a:solidFill>
                  <a:srgbClr val="FF0000"/>
                </a:solidFill>
              </a:rPr>
              <a:t>spare</a:t>
            </a:r>
            <a:r>
              <a:rPr lang="en-US" sz="2400" dirty="0"/>
              <a:t> the mucous membranes, palms, and soles.</a:t>
            </a:r>
          </a:p>
          <a:p>
            <a:pPr algn="l" rtl="0"/>
            <a:r>
              <a:rPr lang="en-US" sz="2400" dirty="0"/>
              <a:t> The </a:t>
            </a:r>
            <a:r>
              <a:rPr lang="en-US" sz="2400" dirty="0" err="1"/>
              <a:t>Nikolsky</a:t>
            </a:r>
            <a:r>
              <a:rPr lang="en-US" sz="2400" dirty="0"/>
              <a:t> sign may be positive as in TEN, but it results in a superficial </a:t>
            </a:r>
            <a:r>
              <a:rPr lang="en-US" sz="2400" dirty="0" err="1"/>
              <a:t>subcorneal</a:t>
            </a:r>
            <a:r>
              <a:rPr lang="en-US" sz="2400" dirty="0"/>
              <a:t> cleavage, not a </a:t>
            </a:r>
            <a:r>
              <a:rPr lang="en-US" sz="2400" dirty="0" err="1"/>
              <a:t>dermo</a:t>
            </a:r>
            <a:r>
              <a:rPr lang="en-US" sz="2400" dirty="0"/>
              <a:t>-epidermal separation. Fragile bullous lesions then develop, and they are rapidly followed by exfoliation of sheets of epidermis.</a:t>
            </a:r>
          </a:p>
          <a:p>
            <a:pPr algn="l" rtl="0"/>
            <a:r>
              <a:rPr lang="en-US" sz="2400" dirty="0"/>
              <a:t> </a:t>
            </a:r>
            <a:r>
              <a:rPr lang="en-US" sz="2400" dirty="0" err="1"/>
              <a:t>Histologicallly</a:t>
            </a:r>
            <a:r>
              <a:rPr lang="en-US" sz="2400" dirty="0"/>
              <a:t> shows a </a:t>
            </a:r>
            <a:r>
              <a:rPr lang="en-US" sz="2400" dirty="0" err="1">
                <a:solidFill>
                  <a:srgbClr val="FF0000"/>
                </a:solidFill>
              </a:rPr>
              <a:t>subcornea</a:t>
            </a:r>
            <a:r>
              <a:rPr lang="en-US" sz="2400" dirty="0" err="1"/>
              <a:t>l</a:t>
            </a:r>
            <a:r>
              <a:rPr lang="en-US" sz="2400" dirty="0"/>
              <a:t> split with normal underlying epidermis.</a:t>
            </a:r>
          </a:p>
          <a:p>
            <a:pPr algn="l" rtl="0"/>
            <a:endParaRPr lang="ar-SA" sz="2800" dirty="0"/>
          </a:p>
        </p:txBody>
      </p:sp>
    </p:spTree>
    <p:extLst>
      <p:ext uri="{BB962C8B-B14F-4D97-AF65-F5344CB8AC3E}">
        <p14:creationId xmlns:p14="http://schemas.microsoft.com/office/powerpoint/2010/main" val="4012565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SSSS</a:t>
            </a:r>
            <a:endParaRPr lang="ar-SA" dirty="0"/>
          </a:p>
        </p:txBody>
      </p:sp>
      <p:sp>
        <p:nvSpPr>
          <p:cNvPr id="3" name="Content Placeholder 2"/>
          <p:cNvSpPr>
            <a:spLocks noGrp="1"/>
          </p:cNvSpPr>
          <p:nvPr>
            <p:ph idx="1"/>
          </p:nvPr>
        </p:nvSpPr>
        <p:spPr/>
        <p:txBody>
          <a:bodyPr/>
          <a:lstStyle/>
          <a:p>
            <a:endParaRPr lang="ar-SA" dirty="0"/>
          </a:p>
        </p:txBody>
      </p:sp>
      <p:pic>
        <p:nvPicPr>
          <p:cNvPr id="4" name="Picture 4" descr="ssss pic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060575"/>
            <a:ext cx="3529012" cy="4032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ssss pic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060575"/>
            <a:ext cx="3527425" cy="41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872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980728"/>
            <a:ext cx="7992887" cy="5577483"/>
          </a:xfrm>
        </p:spPr>
      </p:pic>
    </p:spTree>
    <p:extLst>
      <p:ext uri="{BB962C8B-B14F-4D97-AF65-F5344CB8AC3E}">
        <p14:creationId xmlns:p14="http://schemas.microsoft.com/office/powerpoint/2010/main" val="3519477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Text Placeholder 2"/>
          <p:cNvSpPr>
            <a:spLocks noGrp="1"/>
          </p:cNvSpPr>
          <p:nvPr>
            <p:ph type="body" idx="1"/>
          </p:nvPr>
        </p:nvSpPr>
        <p:spPr/>
        <p:txBody>
          <a:bodyPr/>
          <a:lstStyle/>
          <a:p>
            <a:pPr algn="ctr" rtl="0"/>
            <a:r>
              <a:rPr lang="en-US" dirty="0">
                <a:solidFill>
                  <a:srgbClr val="FF0000"/>
                </a:solidFill>
              </a:rPr>
              <a:t>TEN</a:t>
            </a:r>
            <a:endParaRPr lang="ar-SA" dirty="0">
              <a:solidFill>
                <a:srgbClr val="FF0000"/>
              </a:solidFill>
            </a:endParaRPr>
          </a:p>
        </p:txBody>
      </p:sp>
      <p:sp>
        <p:nvSpPr>
          <p:cNvPr id="4" name="Content Placeholder 3"/>
          <p:cNvSpPr>
            <a:spLocks noGrp="1"/>
          </p:cNvSpPr>
          <p:nvPr>
            <p:ph sz="half" idx="2"/>
          </p:nvPr>
        </p:nvSpPr>
        <p:spPr/>
        <p:txBody>
          <a:bodyPr/>
          <a:lstStyle/>
          <a:p>
            <a:endParaRPr lang="ar-SA" dirty="0"/>
          </a:p>
        </p:txBody>
      </p:sp>
      <p:sp>
        <p:nvSpPr>
          <p:cNvPr id="5" name="Text Placeholder 4"/>
          <p:cNvSpPr>
            <a:spLocks noGrp="1"/>
          </p:cNvSpPr>
          <p:nvPr>
            <p:ph type="body" sz="quarter" idx="3"/>
          </p:nvPr>
        </p:nvSpPr>
        <p:spPr/>
        <p:txBody>
          <a:bodyPr/>
          <a:lstStyle/>
          <a:p>
            <a:pPr algn="ctr" rtl="0"/>
            <a:r>
              <a:rPr lang="en-US" dirty="0">
                <a:solidFill>
                  <a:srgbClr val="FF0000"/>
                </a:solidFill>
              </a:rPr>
              <a:t>SSSS</a:t>
            </a:r>
            <a:endParaRPr lang="ar-SA" dirty="0">
              <a:solidFill>
                <a:srgbClr val="FF0000"/>
              </a:solidFill>
            </a:endParaRPr>
          </a:p>
        </p:txBody>
      </p:sp>
      <p:sp>
        <p:nvSpPr>
          <p:cNvPr id="6" name="Content Placeholder 5"/>
          <p:cNvSpPr>
            <a:spLocks noGrp="1"/>
          </p:cNvSpPr>
          <p:nvPr>
            <p:ph sz="quarter" idx="4"/>
          </p:nvPr>
        </p:nvSpPr>
        <p:spPr/>
        <p:txBody>
          <a:bodyPr/>
          <a:lstStyle/>
          <a:p>
            <a:endParaRPr lang="ar-SA" dirty="0"/>
          </a:p>
        </p:txBody>
      </p:sp>
      <p:pic>
        <p:nvPicPr>
          <p:cNvPr id="7" name="Picture 5" descr="ten his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76872"/>
            <a:ext cx="3960440" cy="38877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sss his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268989"/>
            <a:ext cx="3744416" cy="3833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019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endParaRPr lang="ar-SA" dirty="0"/>
          </a:p>
        </p:txBody>
      </p:sp>
      <p:pic>
        <p:nvPicPr>
          <p:cNvPr id="4" name="Picture 4" descr="ssss vs t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280153" cy="5904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666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Toxic shock syndrome (TSS)</a:t>
            </a:r>
            <a:r>
              <a:rPr lang="en-US" dirty="0"/>
              <a:t>:</a:t>
            </a:r>
            <a:endParaRPr lang="ar-SA" dirty="0"/>
          </a:p>
        </p:txBody>
      </p:sp>
      <p:sp>
        <p:nvSpPr>
          <p:cNvPr id="3" name="Content Placeholder 2"/>
          <p:cNvSpPr>
            <a:spLocks noGrp="1"/>
          </p:cNvSpPr>
          <p:nvPr>
            <p:ph idx="1"/>
          </p:nvPr>
        </p:nvSpPr>
        <p:spPr>
          <a:xfrm>
            <a:off x="395536" y="1598613"/>
            <a:ext cx="8424935" cy="4710707"/>
          </a:xfrm>
        </p:spPr>
        <p:txBody>
          <a:bodyPr/>
          <a:lstStyle/>
          <a:p>
            <a:pPr algn="l" rtl="0"/>
            <a:r>
              <a:rPr lang="en-US" sz="2400" dirty="0"/>
              <a:t>Is an inflammatory response syndrome characterized by fever, rash, hypotension and </a:t>
            </a:r>
            <a:r>
              <a:rPr lang="en-US" sz="2400" dirty="0" err="1"/>
              <a:t>multiorgan</a:t>
            </a:r>
            <a:r>
              <a:rPr lang="en-US" sz="2400" dirty="0"/>
              <a:t> involvement. </a:t>
            </a:r>
          </a:p>
          <a:p>
            <a:pPr algn="l" rtl="0"/>
            <a:r>
              <a:rPr lang="en-US" sz="2400" dirty="0"/>
              <a:t> TSS has been typically associated with </a:t>
            </a:r>
            <a:r>
              <a:rPr lang="en-US" sz="2400" dirty="0">
                <a:solidFill>
                  <a:srgbClr val="FFC000"/>
                </a:solidFill>
              </a:rPr>
              <a:t>tampon use </a:t>
            </a:r>
            <a:r>
              <a:rPr lang="en-US" sz="2400" dirty="0"/>
              <a:t>in healthy menstruating women.</a:t>
            </a:r>
          </a:p>
          <a:p>
            <a:pPr algn="l" rtl="0"/>
            <a:r>
              <a:rPr lang="en-US" sz="2400" dirty="0"/>
              <a:t> The disease is now known to also exist in men, neonates, and </a:t>
            </a:r>
            <a:r>
              <a:rPr lang="en-US" sz="2400" dirty="0" err="1"/>
              <a:t>nonmenstruating</a:t>
            </a:r>
            <a:r>
              <a:rPr lang="en-US" sz="2400" dirty="0"/>
              <a:t> women. </a:t>
            </a:r>
          </a:p>
          <a:p>
            <a:pPr algn="l" rtl="0"/>
            <a:r>
              <a:rPr lang="en-US" sz="2400" dirty="0"/>
              <a:t>It has been linked to many bacterial infections, including pneumonia, osteomyelitis, sinusitis, and skin and gynecologic infections.</a:t>
            </a:r>
          </a:p>
          <a:p>
            <a:pPr algn="l" rtl="0"/>
            <a:endParaRPr lang="ar-SA" sz="2400" dirty="0"/>
          </a:p>
        </p:txBody>
      </p:sp>
    </p:spTree>
    <p:extLst>
      <p:ext uri="{BB962C8B-B14F-4D97-AF65-F5344CB8AC3E}">
        <p14:creationId xmlns:p14="http://schemas.microsoft.com/office/powerpoint/2010/main" val="4222617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pPr algn="l" rtl="0"/>
            <a:r>
              <a:rPr lang="en-US" dirty="0">
                <a:solidFill>
                  <a:srgbClr val="00B0F0"/>
                </a:solidFill>
              </a:rPr>
              <a:t>Staphylococcal TSS- </a:t>
            </a:r>
            <a:r>
              <a:rPr lang="en-US" dirty="0"/>
              <a:t>(15-35 years).</a:t>
            </a:r>
          </a:p>
          <a:p>
            <a:pPr algn="l" rtl="0"/>
            <a:r>
              <a:rPr lang="en-US" dirty="0"/>
              <a:t> </a:t>
            </a:r>
            <a:r>
              <a:rPr lang="en-US" dirty="0">
                <a:solidFill>
                  <a:srgbClr val="FFC000"/>
                </a:solidFill>
              </a:rPr>
              <a:t>Streptococcal TSS</a:t>
            </a:r>
            <a:r>
              <a:rPr lang="en-US" dirty="0"/>
              <a:t>— (  20-50 years).</a:t>
            </a:r>
          </a:p>
          <a:p>
            <a:pPr algn="l" rtl="0"/>
            <a:r>
              <a:rPr lang="en-US" dirty="0"/>
              <a:t> </a:t>
            </a:r>
            <a:r>
              <a:rPr lang="en-US" dirty="0">
                <a:solidFill>
                  <a:srgbClr val="00B0F0"/>
                </a:solidFill>
              </a:rPr>
              <a:t>Staphylococcal TSS- </a:t>
            </a:r>
            <a:r>
              <a:rPr lang="en-US" dirty="0"/>
              <a:t>higher in women .</a:t>
            </a:r>
          </a:p>
          <a:p>
            <a:pPr algn="l" rtl="0"/>
            <a:r>
              <a:rPr lang="en-US" dirty="0"/>
              <a:t> </a:t>
            </a:r>
            <a:r>
              <a:rPr lang="en-US" dirty="0">
                <a:solidFill>
                  <a:srgbClr val="FFC000"/>
                </a:solidFill>
              </a:rPr>
              <a:t>Streptococcal TSS</a:t>
            </a:r>
            <a:r>
              <a:rPr lang="en-US" dirty="0"/>
              <a:t>, both sex</a:t>
            </a:r>
          </a:p>
          <a:p>
            <a:pPr algn="l" rtl="0"/>
            <a:r>
              <a:rPr lang="en-US" dirty="0">
                <a:solidFill>
                  <a:srgbClr val="00B0F0"/>
                </a:solidFill>
              </a:rPr>
              <a:t>Staph TSS</a:t>
            </a:r>
            <a:r>
              <a:rPr lang="en-US" dirty="0"/>
              <a:t>, mortality rate is less than 3%.</a:t>
            </a:r>
          </a:p>
          <a:p>
            <a:pPr algn="l" rtl="0"/>
            <a:r>
              <a:rPr lang="en-US" dirty="0" err="1">
                <a:solidFill>
                  <a:srgbClr val="FFC000"/>
                </a:solidFill>
              </a:rPr>
              <a:t>Strept</a:t>
            </a:r>
            <a:r>
              <a:rPr lang="en-US" dirty="0">
                <a:solidFill>
                  <a:srgbClr val="FFC000"/>
                </a:solidFill>
              </a:rPr>
              <a:t> TSS</a:t>
            </a:r>
            <a:r>
              <a:rPr lang="en-US" dirty="0"/>
              <a:t>, mortality rate is 30-70%.</a:t>
            </a:r>
          </a:p>
          <a:p>
            <a:pPr algn="l" rtl="0"/>
            <a:endParaRPr lang="ar-SA" dirty="0"/>
          </a:p>
        </p:txBody>
      </p:sp>
    </p:spTree>
    <p:extLst>
      <p:ext uri="{BB962C8B-B14F-4D97-AF65-F5344CB8AC3E}">
        <p14:creationId xmlns:p14="http://schemas.microsoft.com/office/powerpoint/2010/main" val="670427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923702"/>
          </a:xfrm>
        </p:spPr>
        <p:txBody>
          <a:bodyPr/>
          <a:lstStyle/>
          <a:p>
            <a:endParaRPr lang="ar-SA" dirty="0"/>
          </a:p>
        </p:txBody>
      </p:sp>
      <p:sp>
        <p:nvSpPr>
          <p:cNvPr id="3" name="Content Placeholder 2"/>
          <p:cNvSpPr>
            <a:spLocks noGrp="1"/>
          </p:cNvSpPr>
          <p:nvPr>
            <p:ph idx="1"/>
          </p:nvPr>
        </p:nvSpPr>
        <p:spPr>
          <a:xfrm>
            <a:off x="251520" y="1268761"/>
            <a:ext cx="6768753" cy="5112568"/>
          </a:xfrm>
        </p:spPr>
        <p:txBody>
          <a:bodyPr/>
          <a:lstStyle/>
          <a:p>
            <a:pPr algn="l" rtl="0"/>
            <a:r>
              <a:rPr lang="en-US" sz="2400" dirty="0"/>
              <a:t>Prodromal period of 2-3 days:</a:t>
            </a:r>
          </a:p>
          <a:p>
            <a:pPr algn="l" rtl="0"/>
            <a:r>
              <a:rPr lang="en-US" sz="2400" dirty="0"/>
              <a:t>Fever ,nausea and/or vomiting</a:t>
            </a:r>
          </a:p>
          <a:p>
            <a:pPr algn="l" rtl="0"/>
            <a:r>
              <a:rPr lang="en-US" sz="2400" dirty="0"/>
              <a:t>Profuse watery diarrhea with abdominal pain.</a:t>
            </a:r>
          </a:p>
          <a:p>
            <a:pPr algn="l" rtl="0"/>
            <a:r>
              <a:rPr lang="en-US" sz="2400" dirty="0"/>
              <a:t>Pharyngitis and/or headache, confusion.</a:t>
            </a:r>
          </a:p>
          <a:p>
            <a:pPr algn="l" rtl="0"/>
            <a:r>
              <a:rPr lang="en-US" sz="2400" dirty="0"/>
              <a:t>Hypotension </a:t>
            </a:r>
          </a:p>
          <a:p>
            <a:pPr algn="l" rtl="0"/>
            <a:r>
              <a:rPr lang="en-US" sz="2400" dirty="0"/>
              <a:t>Skin findings: </a:t>
            </a:r>
          </a:p>
          <a:p>
            <a:pPr algn="l" rtl="0"/>
            <a:r>
              <a:rPr lang="en-US" sz="2400" dirty="0"/>
              <a:t>Diffuse rash, occasionally patchy and erythematous, with desquamation occurring approximately 1-2 weeks later</a:t>
            </a:r>
          </a:p>
          <a:p>
            <a:pPr algn="l" rtl="0"/>
            <a:r>
              <a:rPr lang="en-US" sz="2400" dirty="0"/>
              <a:t>Rash initially appearing on trunk, spreading to arms and legs, and involving palms and soles</a:t>
            </a:r>
          </a:p>
          <a:p>
            <a:pPr algn="l" rtl="0"/>
            <a:r>
              <a:rPr lang="en-US" sz="2400" dirty="0"/>
              <a:t>Signs of </a:t>
            </a:r>
            <a:r>
              <a:rPr lang="en-US" sz="2400" dirty="0" err="1"/>
              <a:t>multiorgan</a:t>
            </a:r>
            <a:r>
              <a:rPr lang="en-US" sz="2400" dirty="0"/>
              <a:t> involvement</a:t>
            </a:r>
          </a:p>
          <a:p>
            <a:pPr algn="l" rtl="0"/>
            <a:endParaRPr lang="ar-SA"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2492896"/>
            <a:ext cx="2080260" cy="1985764"/>
          </a:xfrm>
          <a:prstGeom prst="rect">
            <a:avLst/>
          </a:prstGeom>
        </p:spPr>
      </p:pic>
    </p:spTree>
    <p:extLst>
      <p:ext uri="{BB962C8B-B14F-4D97-AF65-F5344CB8AC3E}">
        <p14:creationId xmlns:p14="http://schemas.microsoft.com/office/powerpoint/2010/main" val="2161203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Prognosis of TEN</a:t>
            </a:r>
            <a:endParaRPr lang="ar-SA" sz="36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8136904"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459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Management </a:t>
            </a:r>
            <a:endParaRPr lang="ar-SA" sz="3600" dirty="0"/>
          </a:p>
        </p:txBody>
      </p:sp>
      <p:sp>
        <p:nvSpPr>
          <p:cNvPr id="3" name="Content Placeholder 2"/>
          <p:cNvSpPr>
            <a:spLocks noGrp="1"/>
          </p:cNvSpPr>
          <p:nvPr>
            <p:ph idx="1"/>
          </p:nvPr>
        </p:nvSpPr>
        <p:spPr/>
        <p:txBody>
          <a:bodyPr/>
          <a:lstStyle/>
          <a:p>
            <a:pPr marL="0" indent="0" algn="l" rtl="0">
              <a:buNone/>
            </a:pPr>
            <a:r>
              <a:rPr lang="en-US" sz="2800" dirty="0">
                <a:solidFill>
                  <a:srgbClr val="FF0000"/>
                </a:solidFill>
              </a:rPr>
              <a:t>Death occurs in 1/3 of pts with TEN (mainly due to infections).</a:t>
            </a:r>
          </a:p>
          <a:p>
            <a:pPr marL="0" indent="0" algn="l" rtl="0">
              <a:buNone/>
            </a:pPr>
            <a:r>
              <a:rPr lang="en-US" sz="2800" dirty="0">
                <a:solidFill>
                  <a:srgbClr val="FFC000"/>
                </a:solidFill>
              </a:rPr>
              <a:t>General measures:-</a:t>
            </a:r>
          </a:p>
          <a:p>
            <a:pPr algn="l" rtl="0"/>
            <a:r>
              <a:rPr lang="en-US" sz="2800" dirty="0"/>
              <a:t>Early diagnosis.</a:t>
            </a:r>
          </a:p>
          <a:p>
            <a:pPr algn="l" rtl="0"/>
            <a:r>
              <a:rPr lang="en-US" sz="2800" dirty="0"/>
              <a:t> Immediate discontinuation of the causative drug(s)</a:t>
            </a:r>
          </a:p>
          <a:p>
            <a:pPr algn="l" rtl="0"/>
            <a:r>
              <a:rPr lang="en-US" sz="2800" dirty="0"/>
              <a:t> Management on a specialist ICU or burn unit.</a:t>
            </a:r>
          </a:p>
          <a:p>
            <a:pPr algn="l" rtl="0"/>
            <a:r>
              <a:rPr lang="en-US" sz="2800" dirty="0"/>
              <a:t>Multidisciplinary teamwork. </a:t>
            </a:r>
          </a:p>
          <a:p>
            <a:pPr algn="l" rtl="0"/>
            <a:r>
              <a:rPr lang="en-US" sz="2800" dirty="0"/>
              <a:t>supportive care.</a:t>
            </a:r>
          </a:p>
          <a:p>
            <a:pPr algn="l" rtl="0"/>
            <a:r>
              <a:rPr lang="en-US" sz="2800" dirty="0"/>
              <a:t>specific therapy.</a:t>
            </a:r>
          </a:p>
          <a:p>
            <a:pPr algn="l" rtl="0"/>
            <a:endParaRPr lang="ar-SA" sz="2800" dirty="0"/>
          </a:p>
        </p:txBody>
      </p:sp>
    </p:spTree>
    <p:extLst>
      <p:ext uri="{BB962C8B-B14F-4D97-AF65-F5344CB8AC3E}">
        <p14:creationId xmlns:p14="http://schemas.microsoft.com/office/powerpoint/2010/main" val="885249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Supportive care</a:t>
            </a:r>
            <a:r>
              <a:rPr lang="en-US" dirty="0"/>
              <a:t>.</a:t>
            </a:r>
            <a:endParaRPr lang="ar-SA" dirty="0"/>
          </a:p>
        </p:txBody>
      </p:sp>
      <p:sp>
        <p:nvSpPr>
          <p:cNvPr id="3" name="Content Placeholder 2"/>
          <p:cNvSpPr>
            <a:spLocks noGrp="1"/>
          </p:cNvSpPr>
          <p:nvPr>
            <p:ph idx="1"/>
          </p:nvPr>
        </p:nvSpPr>
        <p:spPr/>
        <p:txBody>
          <a:bodyPr/>
          <a:lstStyle/>
          <a:p>
            <a:pPr algn="l" rtl="0"/>
            <a:r>
              <a:rPr lang="en-US" sz="2400" dirty="0"/>
              <a:t>Pt should be manipulated as little as possible as every movement is a potential cause of epidermal detachment</a:t>
            </a:r>
          </a:p>
          <a:p>
            <a:pPr algn="l" rtl="0"/>
            <a:r>
              <a:rPr lang="en-US" sz="2400" dirty="0"/>
              <a:t> all patient manipulations should be performed sterilely. </a:t>
            </a:r>
          </a:p>
          <a:p>
            <a:pPr algn="l" rtl="0"/>
            <a:r>
              <a:rPr lang="en-US" sz="2400" dirty="0"/>
              <a:t> venous catheters should be placed, if possible, in a region of non-involved skin</a:t>
            </a:r>
          </a:p>
          <a:p>
            <a:pPr algn="l" rtl="0"/>
            <a:r>
              <a:rPr lang="en-US" sz="2400" dirty="0"/>
              <a:t>Non-detached areas are kept dry and not manipulated.</a:t>
            </a:r>
          </a:p>
          <a:p>
            <a:pPr algn="l" rtl="0"/>
            <a:r>
              <a:rPr lang="en-US" sz="2400" dirty="0"/>
              <a:t> Detached areas, should be covered with Vaseline® gauze until re-</a:t>
            </a:r>
            <a:r>
              <a:rPr lang="en-US" sz="2400" dirty="0" err="1"/>
              <a:t>epithlialization</a:t>
            </a:r>
            <a:r>
              <a:rPr lang="en-US" sz="2400" dirty="0"/>
              <a:t> has occurred.</a:t>
            </a:r>
          </a:p>
          <a:p>
            <a:pPr algn="l" rtl="0"/>
            <a:endParaRPr lang="ar-SA" sz="2400" dirty="0"/>
          </a:p>
        </p:txBody>
      </p:sp>
    </p:spTree>
    <p:extLst>
      <p:ext uri="{BB962C8B-B14F-4D97-AF65-F5344CB8AC3E}">
        <p14:creationId xmlns:p14="http://schemas.microsoft.com/office/powerpoint/2010/main" val="14766405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251520" y="1052737"/>
            <a:ext cx="8640959" cy="5616624"/>
          </a:xfrm>
        </p:spPr>
        <p:txBody>
          <a:bodyPr/>
          <a:lstStyle/>
          <a:p>
            <a:pPr algn="l" rtl="0"/>
            <a:r>
              <a:rPr lang="en-US" sz="2400" dirty="0"/>
              <a:t>Careful monitoring of fluid &amp; electrolyte status with therapy for any imbalance.</a:t>
            </a:r>
          </a:p>
          <a:p>
            <a:pPr algn="l" rtl="0"/>
            <a:r>
              <a:rPr lang="en-US" sz="2400" dirty="0"/>
              <a:t> Nutritional  support.</a:t>
            </a:r>
          </a:p>
          <a:p>
            <a:pPr algn="l" rtl="0"/>
            <a:r>
              <a:rPr lang="en-US" sz="2400" dirty="0"/>
              <a:t> Warming of environment to reduce the increase in metabolic rate.</a:t>
            </a:r>
          </a:p>
          <a:p>
            <a:pPr algn="l" rtl="0"/>
            <a:r>
              <a:rPr lang="en-US" sz="2400" dirty="0"/>
              <a:t>Appropriate analgesia.</a:t>
            </a:r>
          </a:p>
          <a:p>
            <a:pPr algn="l" rtl="0"/>
            <a:r>
              <a:rPr lang="en-US" sz="2400" dirty="0"/>
              <a:t>Prevention, early detection &amp; treatment of infection.</a:t>
            </a:r>
          </a:p>
          <a:p>
            <a:pPr algn="l" rtl="0"/>
            <a:r>
              <a:rPr lang="en-US" sz="2400" dirty="0"/>
              <a:t> There is </a:t>
            </a:r>
            <a:r>
              <a:rPr lang="en-US" sz="2400" dirty="0">
                <a:solidFill>
                  <a:srgbClr val="FF0000"/>
                </a:solidFill>
              </a:rPr>
              <a:t>NO evidence </a:t>
            </a:r>
            <a:r>
              <a:rPr lang="en-US" sz="2400" dirty="0"/>
              <a:t>that prophylactic antibiotic provide benefit &amp; most authors reserve antibiotics therapy for treatment of proven infection ( care must be taken in screening for sepsis &amp; surveillance of lines/catheters to allow prompt intervention).</a:t>
            </a:r>
          </a:p>
          <a:p>
            <a:pPr algn="l" rtl="0"/>
            <a:endParaRPr lang="en-US" sz="2400" dirty="0"/>
          </a:p>
          <a:p>
            <a:pPr algn="l" rtl="0"/>
            <a:endParaRPr lang="en-US" sz="2400" dirty="0"/>
          </a:p>
          <a:p>
            <a:pPr algn="l" rtl="0"/>
            <a:endParaRPr lang="ar-SA" sz="2400" dirty="0"/>
          </a:p>
        </p:txBody>
      </p:sp>
    </p:spTree>
    <p:extLst>
      <p:ext uri="{BB962C8B-B14F-4D97-AF65-F5344CB8AC3E}">
        <p14:creationId xmlns:p14="http://schemas.microsoft.com/office/powerpoint/2010/main" val="2191557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pPr algn="l" rtl="0"/>
            <a:r>
              <a:rPr lang="en-US" sz="2800" dirty="0"/>
              <a:t>For the eyes regular examination by an ophthalmologist is recommended. </a:t>
            </a:r>
          </a:p>
          <a:p>
            <a:pPr algn="l" rtl="0"/>
            <a:r>
              <a:rPr lang="en-US" sz="2800" dirty="0"/>
              <a:t>Eyelids should gently cleansed daily with isotonic sterile sodium chloride solution, and an ophthalmic antibiotic ointment applied to the eyelids.</a:t>
            </a:r>
          </a:p>
          <a:p>
            <a:pPr algn="l" rtl="0"/>
            <a:endParaRPr lang="ar-SA" sz="2800" dirty="0"/>
          </a:p>
        </p:txBody>
      </p:sp>
    </p:spTree>
    <p:extLst>
      <p:ext uri="{BB962C8B-B14F-4D97-AF65-F5344CB8AC3E}">
        <p14:creationId xmlns:p14="http://schemas.microsoft.com/office/powerpoint/2010/main" val="214638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3" y="764704"/>
            <a:ext cx="7704856" cy="5472608"/>
          </a:xfrm>
        </p:spPr>
      </p:pic>
    </p:spTree>
    <p:extLst>
      <p:ext uri="{BB962C8B-B14F-4D97-AF65-F5344CB8AC3E}">
        <p14:creationId xmlns:p14="http://schemas.microsoft.com/office/powerpoint/2010/main" val="21316741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sz="3600" dirty="0"/>
              <a:t>Specific therapy</a:t>
            </a:r>
            <a:endParaRPr lang="ar-SA" sz="3600" dirty="0"/>
          </a:p>
        </p:txBody>
      </p:sp>
      <p:sp>
        <p:nvSpPr>
          <p:cNvPr id="3" name="Content Placeholder 2"/>
          <p:cNvSpPr>
            <a:spLocks noGrp="1"/>
          </p:cNvSpPr>
          <p:nvPr>
            <p:ph idx="1"/>
          </p:nvPr>
        </p:nvSpPr>
        <p:spPr>
          <a:xfrm>
            <a:off x="455613" y="1416050"/>
            <a:ext cx="8226425" cy="4893269"/>
          </a:xfrm>
        </p:spPr>
        <p:txBody>
          <a:bodyPr/>
          <a:lstStyle/>
          <a:p>
            <a:pPr algn="l" rtl="0"/>
            <a:r>
              <a:rPr lang="en-US" sz="2400" dirty="0"/>
              <a:t>To date, </a:t>
            </a:r>
            <a:r>
              <a:rPr lang="en-US" sz="2400" dirty="0">
                <a:solidFill>
                  <a:srgbClr val="FF0000"/>
                </a:solidFill>
              </a:rPr>
              <a:t>no specific therapy </a:t>
            </a:r>
            <a:r>
              <a:rPr lang="en-US" sz="2400" dirty="0"/>
              <a:t>has shown efficacy in prospective, controlled clinical trials.</a:t>
            </a:r>
          </a:p>
          <a:p>
            <a:pPr algn="l" rtl="0"/>
            <a:r>
              <a:rPr lang="en-US" sz="2400" dirty="0"/>
              <a:t>Cyclosporine</a:t>
            </a:r>
          </a:p>
          <a:p>
            <a:pPr algn="l" rtl="0"/>
            <a:r>
              <a:rPr lang="en-US" sz="2400" dirty="0"/>
              <a:t>Cyclophosphamide</a:t>
            </a:r>
          </a:p>
          <a:p>
            <a:pPr algn="l" rtl="0"/>
            <a:r>
              <a:rPr lang="en-US" sz="2400" dirty="0"/>
              <a:t>Systemic steroids (their use has been much debated &amp; remains controversial)</a:t>
            </a:r>
          </a:p>
          <a:p>
            <a:pPr algn="l" rtl="0"/>
            <a:r>
              <a:rPr lang="en-US" sz="2400" dirty="0">
                <a:solidFill>
                  <a:srgbClr val="00B0F0"/>
                </a:solidFill>
              </a:rPr>
              <a:t>Intravenous Immunoglobulins (IVIG)</a:t>
            </a:r>
            <a:r>
              <a:rPr lang="en-US" sz="2400" dirty="0"/>
              <a:t> :</a:t>
            </a:r>
            <a:br>
              <a:rPr lang="en-US" sz="2400" dirty="0"/>
            </a:br>
            <a:r>
              <a:rPr lang="en-US" sz="2400" dirty="0"/>
              <a:t>Contain antibodies against </a:t>
            </a:r>
            <a:r>
              <a:rPr lang="en-US" sz="2400" dirty="0" err="1"/>
              <a:t>Fas</a:t>
            </a:r>
            <a:r>
              <a:rPr lang="en-US" sz="2400" dirty="0"/>
              <a:t> that are able to block the binding of </a:t>
            </a:r>
            <a:r>
              <a:rPr lang="en-US" sz="2400" dirty="0" err="1"/>
              <a:t>FasL</a:t>
            </a:r>
            <a:r>
              <a:rPr lang="en-US" sz="2400" dirty="0"/>
              <a:t> to </a:t>
            </a:r>
            <a:r>
              <a:rPr lang="en-US" sz="2400" dirty="0" err="1"/>
              <a:t>Fas</a:t>
            </a:r>
            <a:r>
              <a:rPr lang="en-US" sz="2400" dirty="0"/>
              <a:t>.</a:t>
            </a:r>
          </a:p>
          <a:p>
            <a:pPr algn="l" rtl="0"/>
            <a:r>
              <a:rPr lang="en-US" sz="2400" dirty="0"/>
              <a:t>Used in high doses (0.75 g/ kg/day for 4 consecutive days) to treat patients with TEN. </a:t>
            </a:r>
          </a:p>
          <a:p>
            <a:pPr algn="l" rtl="0"/>
            <a:endParaRPr lang="ar-SA" dirty="0"/>
          </a:p>
        </p:txBody>
      </p:sp>
    </p:spTree>
    <p:extLst>
      <p:ext uri="{BB962C8B-B14F-4D97-AF65-F5344CB8AC3E}">
        <p14:creationId xmlns:p14="http://schemas.microsoft.com/office/powerpoint/2010/main" val="28225676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food&#10;&#10;Description automatically generated">
            <a:extLst>
              <a:ext uri="{FF2B5EF4-FFF2-40B4-BE49-F238E27FC236}">
                <a16:creationId xmlns:a16="http://schemas.microsoft.com/office/drawing/2014/main" id="{09F43018-BEDB-C549-BB91-364C11074AAB}"/>
              </a:ext>
            </a:extLst>
          </p:cNvPr>
          <p:cNvPicPr>
            <a:picLocks noChangeAspect="1"/>
          </p:cNvPicPr>
          <p:nvPr/>
        </p:nvPicPr>
        <p:blipFill rotWithShape="1">
          <a:blip r:embed="rId3"/>
          <a:srcRect t="11945" b="13472"/>
          <a:stretch/>
        </p:blipFill>
        <p:spPr>
          <a:xfrm>
            <a:off x="259589" y="1340768"/>
            <a:ext cx="4296411" cy="4660900"/>
          </a:xfrm>
          <a:prstGeom prst="rect">
            <a:avLst/>
          </a:prstGeom>
        </p:spPr>
      </p:pic>
      <p:pic>
        <p:nvPicPr>
          <p:cNvPr id="5" name="Picture 4" descr="A close up of a person&#10;&#10;Description automatically generated">
            <a:extLst>
              <a:ext uri="{FF2B5EF4-FFF2-40B4-BE49-F238E27FC236}">
                <a16:creationId xmlns:a16="http://schemas.microsoft.com/office/drawing/2014/main" id="{60F9FFE4-6E66-764E-B673-4C71D8B134A1}"/>
              </a:ext>
            </a:extLst>
          </p:cNvPr>
          <p:cNvPicPr>
            <a:picLocks noChangeAspect="1"/>
          </p:cNvPicPr>
          <p:nvPr/>
        </p:nvPicPr>
        <p:blipFill rotWithShape="1">
          <a:blip r:embed="rId4"/>
          <a:srcRect t="15709" b="9708"/>
          <a:stretch/>
        </p:blipFill>
        <p:spPr>
          <a:xfrm>
            <a:off x="4588002" y="1354658"/>
            <a:ext cx="4296410" cy="4660900"/>
          </a:xfrm>
          <a:prstGeom prst="rect">
            <a:avLst/>
          </a:prstGeom>
        </p:spPr>
      </p:pic>
      <p:sp>
        <p:nvSpPr>
          <p:cNvPr id="2" name="TextBox 1">
            <a:extLst>
              <a:ext uri="{FF2B5EF4-FFF2-40B4-BE49-F238E27FC236}">
                <a16:creationId xmlns:a16="http://schemas.microsoft.com/office/drawing/2014/main" id="{A873C43E-4413-48F7-8571-A74CAD2C1611}"/>
              </a:ext>
            </a:extLst>
          </p:cNvPr>
          <p:cNvSpPr txBox="1"/>
          <p:nvPr/>
        </p:nvSpPr>
        <p:spPr>
          <a:xfrm>
            <a:off x="1043608" y="620688"/>
            <a:ext cx="2592288" cy="954107"/>
          </a:xfrm>
          <a:prstGeom prst="rect">
            <a:avLst/>
          </a:prstGeom>
          <a:noFill/>
        </p:spPr>
        <p:txBody>
          <a:bodyPr wrap="square" rtlCol="0">
            <a:spAutoFit/>
          </a:bodyPr>
          <a:lstStyle/>
          <a:p>
            <a:pPr algn="ctr"/>
            <a:r>
              <a:rPr lang="en-US" sz="2800" b="1" dirty="0">
                <a:solidFill>
                  <a:srgbClr val="FF0000"/>
                </a:solidFill>
              </a:rPr>
              <a:t>Before IVIG</a:t>
            </a:r>
          </a:p>
          <a:p>
            <a:pPr algn="ctr"/>
            <a:r>
              <a:rPr lang="en-US" sz="2800" b="1" dirty="0">
                <a:solidFill>
                  <a:srgbClr val="FF0000"/>
                </a:solidFill>
              </a:rPr>
              <a:t> </a:t>
            </a:r>
          </a:p>
        </p:txBody>
      </p:sp>
      <p:sp>
        <p:nvSpPr>
          <p:cNvPr id="4" name="TextBox 3">
            <a:extLst>
              <a:ext uri="{FF2B5EF4-FFF2-40B4-BE49-F238E27FC236}">
                <a16:creationId xmlns:a16="http://schemas.microsoft.com/office/drawing/2014/main" id="{3820E756-CF48-4DE3-BA13-B6580F85362B}"/>
              </a:ext>
            </a:extLst>
          </p:cNvPr>
          <p:cNvSpPr txBox="1"/>
          <p:nvPr/>
        </p:nvSpPr>
        <p:spPr>
          <a:xfrm>
            <a:off x="5148064" y="188641"/>
            <a:ext cx="2952328" cy="1384995"/>
          </a:xfrm>
          <a:prstGeom prst="rect">
            <a:avLst/>
          </a:prstGeom>
          <a:noFill/>
        </p:spPr>
        <p:txBody>
          <a:bodyPr wrap="square" rtlCol="0">
            <a:spAutoFit/>
          </a:bodyPr>
          <a:lstStyle/>
          <a:p>
            <a:pPr algn="ctr"/>
            <a:endParaRPr lang="en-US" sz="2800" b="1" dirty="0">
              <a:solidFill>
                <a:srgbClr val="FF0000"/>
              </a:solidFill>
            </a:endParaRPr>
          </a:p>
          <a:p>
            <a:pPr algn="ctr"/>
            <a:r>
              <a:rPr lang="en-US" sz="2800" b="1" dirty="0">
                <a:solidFill>
                  <a:srgbClr val="FF0000"/>
                </a:solidFill>
              </a:rPr>
              <a:t>After IVIG</a:t>
            </a:r>
          </a:p>
          <a:p>
            <a:pPr algn="ctr"/>
            <a:r>
              <a:rPr lang="en-US" sz="2800" b="1" dirty="0">
                <a:solidFill>
                  <a:srgbClr val="FF0000"/>
                </a:solidFill>
              </a:rPr>
              <a:t> </a:t>
            </a:r>
          </a:p>
        </p:txBody>
      </p:sp>
    </p:spTree>
    <p:extLst>
      <p:ext uri="{BB962C8B-B14F-4D97-AF65-F5344CB8AC3E}">
        <p14:creationId xmlns:p14="http://schemas.microsoft.com/office/powerpoint/2010/main" val="207446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descr="C:\Users\Abubaker\Desktop\New folder (3)\1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352928" cy="6381327"/>
          </a:xfrm>
          <a:prstGeom prst="rect">
            <a:avLst/>
          </a:prstGeom>
          <a:noFill/>
          <a:ln>
            <a:noFill/>
          </a:ln>
        </p:spPr>
      </p:pic>
    </p:spTree>
    <p:extLst>
      <p:ext uri="{BB962C8B-B14F-4D97-AF65-F5344CB8AC3E}">
        <p14:creationId xmlns:p14="http://schemas.microsoft.com/office/powerpoint/2010/main" val="3713812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food&#10;&#10;Description automatically generated">
            <a:extLst>
              <a:ext uri="{FF2B5EF4-FFF2-40B4-BE49-F238E27FC236}">
                <a16:creationId xmlns:a16="http://schemas.microsoft.com/office/drawing/2014/main" id="{A50AB916-45FF-8A4D-89E9-A9006F655EDA}"/>
              </a:ext>
            </a:extLst>
          </p:cNvPr>
          <p:cNvPicPr>
            <a:picLocks noChangeAspect="1"/>
          </p:cNvPicPr>
          <p:nvPr/>
        </p:nvPicPr>
        <p:blipFill rotWithShape="1">
          <a:blip r:embed="rId3"/>
          <a:srcRect t="25000"/>
          <a:stretch/>
        </p:blipFill>
        <p:spPr>
          <a:xfrm>
            <a:off x="15" y="857257"/>
            <a:ext cx="9143985" cy="5143493"/>
          </a:xfrm>
          <a:prstGeom prst="rect">
            <a:avLst/>
          </a:prstGeom>
        </p:spPr>
      </p:pic>
    </p:spTree>
    <p:extLst>
      <p:ext uri="{BB962C8B-B14F-4D97-AF65-F5344CB8AC3E}">
        <p14:creationId xmlns:p14="http://schemas.microsoft.com/office/powerpoint/2010/main" val="22906582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a:t>
            </a:r>
            <a:endParaRPr lang="ar-SA"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4516" y="1598613"/>
            <a:ext cx="5528619"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7958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28E16-9F20-4EB9-8AF0-E815CC8798AD}"/>
              </a:ext>
            </a:extLst>
          </p:cNvPr>
          <p:cNvSpPr>
            <a:spLocks noGrp="1"/>
          </p:cNvSpPr>
          <p:nvPr>
            <p:ph type="title"/>
          </p:nvPr>
        </p:nvSpPr>
        <p:spPr/>
        <p:txBody>
          <a:bodyPr/>
          <a:lstStyle/>
          <a:p>
            <a:r>
              <a:rPr lang="en-US" sz="3200" dirty="0">
                <a:solidFill>
                  <a:srgbClr val="FF0000"/>
                </a:solidFill>
              </a:rPr>
              <a:t>Erythema multiforme (EM) </a:t>
            </a:r>
          </a:p>
        </p:txBody>
      </p:sp>
      <p:sp>
        <p:nvSpPr>
          <p:cNvPr id="3" name="Content Placeholder 2">
            <a:extLst>
              <a:ext uri="{FF2B5EF4-FFF2-40B4-BE49-F238E27FC236}">
                <a16:creationId xmlns:a16="http://schemas.microsoft.com/office/drawing/2014/main" id="{020240A6-A40D-4887-B7C9-5796399F7A0F}"/>
              </a:ext>
            </a:extLst>
          </p:cNvPr>
          <p:cNvSpPr>
            <a:spLocks noGrp="1"/>
          </p:cNvSpPr>
          <p:nvPr>
            <p:ph idx="1"/>
          </p:nvPr>
        </p:nvSpPr>
        <p:spPr/>
        <p:txBody>
          <a:bodyPr/>
          <a:lstStyle/>
          <a:p>
            <a:pPr algn="l" rtl="0"/>
            <a:r>
              <a:rPr lang="en-US" sz="2400" dirty="0"/>
              <a:t>An acute, self-limited, and sometimes recurring skin condition that is considered to be a type IV hypersensitivity reaction associated with certain infections, medications, and other various triggers.</a:t>
            </a:r>
          </a:p>
          <a:p>
            <a:pPr algn="l" rtl="0"/>
            <a:r>
              <a:rPr lang="en-US" sz="2400" dirty="0"/>
              <a:t>A mild, nonspecific URTI . </a:t>
            </a:r>
          </a:p>
          <a:p>
            <a:pPr algn="l" rtl="0"/>
            <a:r>
              <a:rPr lang="en-US" sz="2400" dirty="0"/>
              <a:t>Abrupt onset of a  skin rash usually occurs within 3 days, starting on the extremities symmetrically, with centripetal spreading.</a:t>
            </a:r>
          </a:p>
        </p:txBody>
      </p:sp>
    </p:spTree>
    <p:extLst>
      <p:ext uri="{BB962C8B-B14F-4D97-AF65-F5344CB8AC3E}">
        <p14:creationId xmlns:p14="http://schemas.microsoft.com/office/powerpoint/2010/main" val="378528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91CDA-4DF8-4B32-889D-509ED1AA9316}"/>
              </a:ext>
            </a:extLst>
          </p:cNvPr>
          <p:cNvSpPr>
            <a:spLocks noGrp="1"/>
          </p:cNvSpPr>
          <p:nvPr>
            <p:ph type="title"/>
          </p:nvPr>
        </p:nvSpPr>
        <p:spPr/>
        <p:txBody>
          <a:bodyPr/>
          <a:lstStyle/>
          <a:p>
            <a:r>
              <a:rPr lang="en-US" sz="3600" dirty="0"/>
              <a:t>Skin examination  </a:t>
            </a:r>
          </a:p>
        </p:txBody>
      </p:sp>
      <p:sp>
        <p:nvSpPr>
          <p:cNvPr id="3" name="Content Placeholder 2">
            <a:extLst>
              <a:ext uri="{FF2B5EF4-FFF2-40B4-BE49-F238E27FC236}">
                <a16:creationId xmlns:a16="http://schemas.microsoft.com/office/drawing/2014/main" id="{3AD043C0-F362-4D65-80F4-F7B0C35F0513}"/>
              </a:ext>
            </a:extLst>
          </p:cNvPr>
          <p:cNvSpPr>
            <a:spLocks noGrp="1"/>
          </p:cNvSpPr>
          <p:nvPr>
            <p:ph idx="1"/>
          </p:nvPr>
        </p:nvSpPr>
        <p:spPr>
          <a:xfrm>
            <a:off x="455613" y="1268760"/>
            <a:ext cx="8226425" cy="5316190"/>
          </a:xfrm>
        </p:spPr>
        <p:txBody>
          <a:bodyPr/>
          <a:lstStyle/>
          <a:p>
            <a:pPr algn="l" rtl="0"/>
            <a:r>
              <a:rPr lang="en-US" sz="2400" dirty="0"/>
              <a:t>The initial lesion is a dull-red, purpuric macule or urticarial plaque that expands slightly to a maximum of 2 cm over 24-48 H</a:t>
            </a:r>
          </a:p>
          <a:p>
            <a:pPr algn="l" rtl="0"/>
            <a:r>
              <a:rPr lang="en-US" sz="2400" dirty="0"/>
              <a:t>In the center, a small papule, vesicle, or bulla develops, flattens, and then may clear. </a:t>
            </a:r>
          </a:p>
          <a:p>
            <a:pPr algn="l" rtl="0"/>
            <a:r>
              <a:rPr lang="en-US" sz="2400" dirty="0"/>
              <a:t>An intermediate ring develops and becomes raised, pale, and edematous. The periphery gradually changes to become cyanotic or violaceous and forms typical concentric, “</a:t>
            </a:r>
            <a:r>
              <a:rPr lang="en-US" sz="2400" dirty="0">
                <a:solidFill>
                  <a:srgbClr val="FF0000"/>
                </a:solidFill>
              </a:rPr>
              <a:t>target</a:t>
            </a:r>
            <a:r>
              <a:rPr lang="en-US" sz="2400" dirty="0"/>
              <a:t>” lesion. </a:t>
            </a:r>
          </a:p>
        </p:txBody>
      </p:sp>
    </p:spTree>
    <p:extLst>
      <p:ext uri="{BB962C8B-B14F-4D97-AF65-F5344CB8AC3E}">
        <p14:creationId xmlns:p14="http://schemas.microsoft.com/office/powerpoint/2010/main" val="18349263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162B8-F680-4BDC-8483-6B04B790B8B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50484FB-F843-42A0-9915-3DE4A5714FA0}"/>
              </a:ext>
            </a:extLst>
          </p:cNvPr>
          <p:cNvPicPr>
            <a:picLocks noGrp="1" noChangeAspect="1"/>
          </p:cNvPicPr>
          <p:nvPr>
            <p:ph idx="1"/>
          </p:nvPr>
        </p:nvPicPr>
        <p:blipFill>
          <a:blip r:embed="rId2"/>
          <a:stretch>
            <a:fillRect/>
          </a:stretch>
        </p:blipFill>
        <p:spPr>
          <a:xfrm>
            <a:off x="827585" y="1772816"/>
            <a:ext cx="6563934" cy="4248472"/>
          </a:xfrm>
          <a:prstGeom prst="rect">
            <a:avLst/>
          </a:prstGeom>
        </p:spPr>
      </p:pic>
    </p:spTree>
    <p:extLst>
      <p:ext uri="{BB962C8B-B14F-4D97-AF65-F5344CB8AC3E}">
        <p14:creationId xmlns:p14="http://schemas.microsoft.com/office/powerpoint/2010/main" val="4299789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26D6-9A24-4866-A745-8C0380FC019D}"/>
              </a:ext>
            </a:extLst>
          </p:cNvPr>
          <p:cNvSpPr>
            <a:spLocks noGrp="1"/>
          </p:cNvSpPr>
          <p:nvPr>
            <p:ph type="title"/>
          </p:nvPr>
        </p:nvSpPr>
        <p:spPr>
          <a:xfrm>
            <a:off x="455613" y="273050"/>
            <a:ext cx="8226425" cy="491654"/>
          </a:xfrm>
        </p:spPr>
        <p:txBody>
          <a:bodyPr/>
          <a:lstStyle/>
          <a:p>
            <a:endParaRPr lang="en-US" dirty="0"/>
          </a:p>
        </p:txBody>
      </p:sp>
      <p:sp>
        <p:nvSpPr>
          <p:cNvPr id="3" name="Content Placeholder 2">
            <a:extLst>
              <a:ext uri="{FF2B5EF4-FFF2-40B4-BE49-F238E27FC236}">
                <a16:creationId xmlns:a16="http://schemas.microsoft.com/office/drawing/2014/main" id="{7F3F134D-457E-4525-A3A2-EA92EE399153}"/>
              </a:ext>
            </a:extLst>
          </p:cNvPr>
          <p:cNvSpPr>
            <a:spLocks noGrp="1"/>
          </p:cNvSpPr>
          <p:nvPr>
            <p:ph idx="1"/>
          </p:nvPr>
        </p:nvSpPr>
        <p:spPr>
          <a:xfrm>
            <a:off x="455613" y="1844824"/>
            <a:ext cx="4908475" cy="4392488"/>
          </a:xfrm>
        </p:spPr>
        <p:txBody>
          <a:bodyPr/>
          <a:lstStyle/>
          <a:p>
            <a:pPr algn="l" rtl="0"/>
            <a:r>
              <a:rPr lang="en-US" sz="2400" dirty="0"/>
              <a:t>Some lesions consist of only 2 concentric rings </a:t>
            </a:r>
          </a:p>
          <a:p>
            <a:pPr algn="l" rtl="0"/>
            <a:r>
              <a:rPr lang="en-US" sz="2400" dirty="0"/>
              <a:t>Some lesions appear at areas of previous trauma </a:t>
            </a:r>
            <a:r>
              <a:rPr lang="en-US" sz="2400" dirty="0">
                <a:solidFill>
                  <a:srgbClr val="00B0F0"/>
                </a:solidFill>
              </a:rPr>
              <a:t>(Koebner phenomenon).</a:t>
            </a:r>
          </a:p>
          <a:p>
            <a:pPr algn="l" rtl="0"/>
            <a:r>
              <a:rPr lang="en-US" sz="2400" dirty="0"/>
              <a:t> </a:t>
            </a:r>
            <a:r>
              <a:rPr lang="en-US" sz="2400" dirty="0" err="1"/>
              <a:t>Postinflammatory</a:t>
            </a:r>
            <a:r>
              <a:rPr lang="en-US" sz="2400" dirty="0"/>
              <a:t> hyperpigmentation or hypopigmentation.</a:t>
            </a:r>
          </a:p>
          <a:p>
            <a:pPr algn="l" rtl="0"/>
            <a:r>
              <a:rPr lang="en-US" sz="2400" dirty="0" err="1"/>
              <a:t>Nikolsky</a:t>
            </a:r>
            <a:r>
              <a:rPr lang="en-US" sz="2400" dirty="0"/>
              <a:t> sign is negative</a:t>
            </a:r>
          </a:p>
        </p:txBody>
      </p:sp>
      <p:pic>
        <p:nvPicPr>
          <p:cNvPr id="5" name="Picture 4">
            <a:extLst>
              <a:ext uri="{FF2B5EF4-FFF2-40B4-BE49-F238E27FC236}">
                <a16:creationId xmlns:a16="http://schemas.microsoft.com/office/drawing/2014/main" id="{5FE7896E-B902-4FA1-87E1-4C8F709E8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1844824"/>
            <a:ext cx="3419475" cy="4610844"/>
          </a:xfrm>
          <a:prstGeom prst="rect">
            <a:avLst/>
          </a:prstGeom>
        </p:spPr>
      </p:pic>
    </p:spTree>
    <p:extLst>
      <p:ext uri="{BB962C8B-B14F-4D97-AF65-F5344CB8AC3E}">
        <p14:creationId xmlns:p14="http://schemas.microsoft.com/office/powerpoint/2010/main" val="2625588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628C-4A57-4CDF-B8B8-951F988335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322416-BFD0-4D67-95BA-AD2EF3A7CFB7}"/>
              </a:ext>
            </a:extLst>
          </p:cNvPr>
          <p:cNvSpPr>
            <a:spLocks noGrp="1"/>
          </p:cNvSpPr>
          <p:nvPr>
            <p:ph idx="1"/>
          </p:nvPr>
        </p:nvSpPr>
        <p:spPr/>
        <p:txBody>
          <a:bodyPr/>
          <a:lstStyle/>
          <a:p>
            <a:pPr algn="l" rtl="0"/>
            <a:r>
              <a:rPr lang="en-US" sz="2400" dirty="0"/>
              <a:t>The lesions are symmetrical, predominantly on the acral extensor surfaces of the extremities, and they spread centripetally to involve the abdomen and back.</a:t>
            </a:r>
          </a:p>
          <a:p>
            <a:pPr algn="l" rtl="0"/>
            <a:r>
              <a:rPr lang="en-US" sz="2400" dirty="0"/>
              <a:t> Lesions may also coalesce and become generalized.</a:t>
            </a:r>
          </a:p>
          <a:p>
            <a:pPr algn="l" rtl="0"/>
            <a:r>
              <a:rPr lang="en-US" sz="2400" dirty="0"/>
              <a:t>The palms, neck, and face are frequently involved. </a:t>
            </a:r>
          </a:p>
          <a:p>
            <a:pPr algn="l" rtl="0"/>
            <a:r>
              <a:rPr lang="en-US" sz="2400" dirty="0"/>
              <a:t>Mucosal lesions usually heal without sequelae.</a:t>
            </a:r>
          </a:p>
          <a:p>
            <a:pPr algn="l" rtl="0"/>
            <a:r>
              <a:rPr lang="en-US" sz="2400" dirty="0"/>
              <a:t> The mucosal involvement SJS is more severe and more extensive than that of EM.</a:t>
            </a:r>
          </a:p>
        </p:txBody>
      </p:sp>
    </p:spTree>
    <p:extLst>
      <p:ext uri="{BB962C8B-B14F-4D97-AF65-F5344CB8AC3E}">
        <p14:creationId xmlns:p14="http://schemas.microsoft.com/office/powerpoint/2010/main" val="3268184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31840" y="692696"/>
            <a:ext cx="2880319" cy="280831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695199"/>
            <a:ext cx="4187957" cy="297416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713201"/>
            <a:ext cx="4139952" cy="2956159"/>
          </a:xfrm>
          <a:prstGeom prst="rect">
            <a:avLst/>
          </a:prstGeom>
        </p:spPr>
      </p:pic>
    </p:spTree>
    <p:extLst>
      <p:ext uri="{BB962C8B-B14F-4D97-AF65-F5344CB8AC3E}">
        <p14:creationId xmlns:p14="http://schemas.microsoft.com/office/powerpoint/2010/main" val="38528872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a:t>
            </a:r>
            <a:endParaRPr lang="ar-SA"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598613"/>
            <a:ext cx="3384376"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628800"/>
            <a:ext cx="3391719"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724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EFCF8-E6EF-4EEF-AE1C-FBBAE49C23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9ADCA2-E81B-492B-B35A-5D04195F059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A494D0D-EF39-4D6B-864A-79527C0A0629}"/>
              </a:ext>
            </a:extLst>
          </p:cNvPr>
          <p:cNvPicPr>
            <a:picLocks noChangeAspect="1"/>
          </p:cNvPicPr>
          <p:nvPr/>
        </p:nvPicPr>
        <p:blipFill>
          <a:blip r:embed="rId2"/>
          <a:stretch>
            <a:fillRect/>
          </a:stretch>
        </p:blipFill>
        <p:spPr>
          <a:xfrm>
            <a:off x="827584" y="404664"/>
            <a:ext cx="7594521" cy="6180286"/>
          </a:xfrm>
          <a:prstGeom prst="rect">
            <a:avLst/>
          </a:prstGeom>
        </p:spPr>
      </p:pic>
    </p:spTree>
    <p:extLst>
      <p:ext uri="{BB962C8B-B14F-4D97-AF65-F5344CB8AC3E}">
        <p14:creationId xmlns:p14="http://schemas.microsoft.com/office/powerpoint/2010/main" val="9776413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CD84-36E7-429E-93D3-5160C68DD868}"/>
              </a:ext>
            </a:extLst>
          </p:cNvPr>
          <p:cNvSpPr>
            <a:spLocks noGrp="1"/>
          </p:cNvSpPr>
          <p:nvPr>
            <p:ph type="title"/>
          </p:nvPr>
        </p:nvSpPr>
        <p:spPr>
          <a:xfrm>
            <a:off x="455613" y="273050"/>
            <a:ext cx="8226425" cy="635670"/>
          </a:xfrm>
        </p:spPr>
        <p:txBody>
          <a:bodyPr/>
          <a:lstStyle/>
          <a:p>
            <a:r>
              <a:rPr lang="en-US" sz="3600" dirty="0">
                <a:solidFill>
                  <a:srgbClr val="FF0000"/>
                </a:solidFill>
              </a:rPr>
              <a:t>Investigations</a:t>
            </a:r>
          </a:p>
        </p:txBody>
      </p:sp>
      <p:sp>
        <p:nvSpPr>
          <p:cNvPr id="3" name="Content Placeholder 2">
            <a:extLst>
              <a:ext uri="{FF2B5EF4-FFF2-40B4-BE49-F238E27FC236}">
                <a16:creationId xmlns:a16="http://schemas.microsoft.com/office/drawing/2014/main" id="{66BC219C-422E-4474-8F4E-D57160B1FB9F}"/>
              </a:ext>
            </a:extLst>
          </p:cNvPr>
          <p:cNvSpPr>
            <a:spLocks noGrp="1"/>
          </p:cNvSpPr>
          <p:nvPr>
            <p:ph idx="1"/>
          </p:nvPr>
        </p:nvSpPr>
        <p:spPr>
          <a:xfrm>
            <a:off x="455613" y="1124744"/>
            <a:ext cx="8226425" cy="5460205"/>
          </a:xfrm>
        </p:spPr>
        <p:txBody>
          <a:bodyPr/>
          <a:lstStyle/>
          <a:p>
            <a:pPr algn="l" rtl="0"/>
            <a:r>
              <a:rPr lang="en-US" sz="2400" dirty="0"/>
              <a:t>No specific laboratory tests are indicated to make the diagnosis of EM, which should be clinically.</a:t>
            </a:r>
          </a:p>
          <a:p>
            <a:pPr algn="l" rtl="0"/>
            <a:r>
              <a:rPr lang="en-US" sz="2400" dirty="0"/>
              <a:t>Specific HSV antigens have been detected within keratinocytes by IF study.</a:t>
            </a:r>
          </a:p>
          <a:p>
            <a:pPr algn="l" rtl="0"/>
            <a:r>
              <a:rPr lang="en-US" sz="2400" dirty="0"/>
              <a:t>The HSV DNA has been identified primarily within the keratinocytes by PCR amplification.</a:t>
            </a:r>
          </a:p>
          <a:p>
            <a:pPr algn="l" rtl="0"/>
            <a:r>
              <a:rPr lang="en-US" sz="2400" dirty="0"/>
              <a:t>Direct IF staining and examination may also identify an alternative diagnosis (</a:t>
            </a:r>
            <a:r>
              <a:rPr lang="en-US" sz="2400" dirty="0" err="1"/>
              <a:t>eg</a:t>
            </a:r>
            <a:r>
              <a:rPr lang="en-US" sz="2400" dirty="0"/>
              <a:t>, pemphigoid, immunoglobulin A [IgA] linear dermatosis.</a:t>
            </a:r>
          </a:p>
          <a:p>
            <a:pPr algn="l" rtl="0"/>
            <a:r>
              <a:rPr lang="en-US" sz="2400" dirty="0"/>
              <a:t>Histopathologic examination of Skin biopsy may be used to confirm the Dx of EM and to rule out the </a:t>
            </a:r>
            <a:r>
              <a:rPr lang="en-US" sz="2400" dirty="0" err="1"/>
              <a:t>DDxA</a:t>
            </a:r>
            <a:r>
              <a:rPr lang="en-US" sz="2400" dirty="0"/>
              <a:t> ( e.g. blistering disorders)</a:t>
            </a:r>
          </a:p>
        </p:txBody>
      </p:sp>
    </p:spTree>
    <p:extLst>
      <p:ext uri="{BB962C8B-B14F-4D97-AF65-F5344CB8AC3E}">
        <p14:creationId xmlns:p14="http://schemas.microsoft.com/office/powerpoint/2010/main" val="8080016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8D3F0-68CA-47CA-95CB-52163E5DE9F9}"/>
              </a:ext>
            </a:extLst>
          </p:cNvPr>
          <p:cNvSpPr>
            <a:spLocks noGrp="1"/>
          </p:cNvSpPr>
          <p:nvPr>
            <p:ph type="title"/>
          </p:nvPr>
        </p:nvSpPr>
        <p:spPr>
          <a:xfrm>
            <a:off x="455613" y="273050"/>
            <a:ext cx="8226425" cy="851694"/>
          </a:xfrm>
        </p:spPr>
        <p:txBody>
          <a:bodyPr/>
          <a:lstStyle/>
          <a:p>
            <a:r>
              <a:rPr lang="en-US" sz="3600" dirty="0">
                <a:solidFill>
                  <a:srgbClr val="FF0000"/>
                </a:solidFill>
              </a:rPr>
              <a:t>Treatment </a:t>
            </a:r>
          </a:p>
        </p:txBody>
      </p:sp>
      <p:sp>
        <p:nvSpPr>
          <p:cNvPr id="3" name="Content Placeholder 2">
            <a:extLst>
              <a:ext uri="{FF2B5EF4-FFF2-40B4-BE49-F238E27FC236}">
                <a16:creationId xmlns:a16="http://schemas.microsoft.com/office/drawing/2014/main" id="{C9D88F66-030D-4185-AE56-342C60E9B2B4}"/>
              </a:ext>
            </a:extLst>
          </p:cNvPr>
          <p:cNvSpPr>
            <a:spLocks noGrp="1"/>
          </p:cNvSpPr>
          <p:nvPr>
            <p:ph idx="1"/>
          </p:nvPr>
        </p:nvSpPr>
        <p:spPr>
          <a:xfrm>
            <a:off x="323529" y="1124744"/>
            <a:ext cx="8358509" cy="5460206"/>
          </a:xfrm>
        </p:spPr>
        <p:txBody>
          <a:bodyPr/>
          <a:lstStyle/>
          <a:p>
            <a:pPr algn="l" rtl="0"/>
            <a:r>
              <a:rPr lang="en-US" sz="2400" dirty="0"/>
              <a:t>The cause of EM should be identified.</a:t>
            </a:r>
          </a:p>
          <a:p>
            <a:pPr algn="l" rtl="0"/>
            <a:r>
              <a:rPr lang="en-US" sz="2400" dirty="0"/>
              <a:t> If a drug is suspected, it must be withdrawn as soon as possible.</a:t>
            </a:r>
          </a:p>
          <a:p>
            <a:pPr algn="l" rtl="0"/>
            <a:r>
              <a:rPr lang="en-US" sz="2400" dirty="0"/>
              <a:t>Infections should be appropriately treated.</a:t>
            </a:r>
          </a:p>
          <a:p>
            <a:pPr algn="l" rtl="0"/>
            <a:r>
              <a:rPr lang="en-US" sz="2400" dirty="0"/>
              <a:t>Local supportive care for eye involvement is important </a:t>
            </a:r>
          </a:p>
          <a:p>
            <a:pPr algn="l" rtl="0"/>
            <a:r>
              <a:rPr lang="en-US" sz="2400" dirty="0"/>
              <a:t>Symptomatic Rx, including oral antihistamines, analgesics, local skin care, and soothing mouthwashes (e.g., oral rinsing with warm saline or a solution of diphenhydramine, xylocaine). </a:t>
            </a:r>
          </a:p>
          <a:p>
            <a:pPr algn="l" rtl="0"/>
            <a:r>
              <a:rPr lang="en-US" sz="2400" dirty="0"/>
              <a:t>Topical steroids.</a:t>
            </a:r>
          </a:p>
          <a:p>
            <a:pPr algn="l" rtl="0"/>
            <a:r>
              <a:rPr lang="en-US" sz="2400" dirty="0"/>
              <a:t>Suppression of HSV can prevent HSV-associated EM, but antiviral Rx  started after the eruption EM has </a:t>
            </a:r>
            <a:r>
              <a:rPr lang="en-US" sz="2400" u="sng" dirty="0"/>
              <a:t>no effect </a:t>
            </a:r>
            <a:r>
              <a:rPr lang="en-US" sz="2400" dirty="0"/>
              <a:t>on the course of the erythema multiforme</a:t>
            </a:r>
          </a:p>
        </p:txBody>
      </p:sp>
    </p:spTree>
    <p:extLst>
      <p:ext uri="{BB962C8B-B14F-4D97-AF65-F5344CB8AC3E}">
        <p14:creationId xmlns:p14="http://schemas.microsoft.com/office/powerpoint/2010/main" val="24759043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9308-36CD-4DB0-8D1C-B70894D5CE29}"/>
              </a:ext>
            </a:extLst>
          </p:cNvPr>
          <p:cNvSpPr>
            <a:spLocks noGrp="1"/>
          </p:cNvSpPr>
          <p:nvPr>
            <p:ph type="title"/>
          </p:nvPr>
        </p:nvSpPr>
        <p:spPr/>
        <p:txBody>
          <a:bodyPr/>
          <a:lstStyle/>
          <a:p>
            <a:r>
              <a:rPr lang="en-US" sz="3600" dirty="0">
                <a:solidFill>
                  <a:srgbClr val="FF0000"/>
                </a:solidFill>
              </a:rPr>
              <a:t>Course &amp; complications</a:t>
            </a:r>
          </a:p>
        </p:txBody>
      </p:sp>
      <p:sp>
        <p:nvSpPr>
          <p:cNvPr id="3" name="Content Placeholder 2">
            <a:extLst>
              <a:ext uri="{FF2B5EF4-FFF2-40B4-BE49-F238E27FC236}">
                <a16:creationId xmlns:a16="http://schemas.microsoft.com/office/drawing/2014/main" id="{FEA51436-6CF2-462F-8A03-A14B8A454E4E}"/>
              </a:ext>
            </a:extLst>
          </p:cNvPr>
          <p:cNvSpPr>
            <a:spLocks noGrp="1"/>
          </p:cNvSpPr>
          <p:nvPr>
            <p:ph idx="1"/>
          </p:nvPr>
        </p:nvSpPr>
        <p:spPr/>
        <p:txBody>
          <a:bodyPr/>
          <a:lstStyle/>
          <a:p>
            <a:pPr algn="l" rtl="0"/>
            <a:r>
              <a:rPr lang="en-US" sz="2400" dirty="0"/>
              <a:t>Most patients with (EM) have an uncomplicated course, healing of the mucosal areas is usually complete.</a:t>
            </a:r>
          </a:p>
          <a:p>
            <a:pPr algn="l" rtl="0"/>
            <a:endParaRPr lang="en-US" sz="2400" dirty="0"/>
          </a:p>
          <a:p>
            <a:pPr algn="l" rtl="0"/>
            <a:r>
              <a:rPr lang="en-US" sz="2400" dirty="0"/>
              <a:t>Scars and strictures of the esophageal, urethral, vaginal, and anal mucosa rarely occur. </a:t>
            </a:r>
          </a:p>
          <a:p>
            <a:pPr algn="l" rtl="0"/>
            <a:r>
              <a:rPr lang="en-US" sz="2400" dirty="0"/>
              <a:t>Severe eye complications (20%), such as purulent conjunctivitis, anterior uveitis, scarring of the conjunctivae, symblepharon, may result in permanent blindness. </a:t>
            </a:r>
          </a:p>
        </p:txBody>
      </p:sp>
    </p:spTree>
    <p:extLst>
      <p:ext uri="{BB962C8B-B14F-4D97-AF65-F5344CB8AC3E}">
        <p14:creationId xmlns:p14="http://schemas.microsoft.com/office/powerpoint/2010/main" val="28187089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DDB44-DD00-43FF-9BC6-C7F4F51F119C}"/>
              </a:ext>
            </a:extLst>
          </p:cNvPr>
          <p:cNvSpPr>
            <a:spLocks noGrp="1"/>
          </p:cNvSpPr>
          <p:nvPr>
            <p:ph type="title"/>
          </p:nvPr>
        </p:nvSpPr>
        <p:spPr/>
        <p:txBody>
          <a:bodyPr/>
          <a:lstStyle/>
          <a:p>
            <a:r>
              <a:rPr lang="en-US" dirty="0"/>
              <a:t>Dx ?</a:t>
            </a:r>
          </a:p>
        </p:txBody>
      </p:sp>
      <p:sp>
        <p:nvSpPr>
          <p:cNvPr id="3" name="Content Placeholder 2">
            <a:extLst>
              <a:ext uri="{FF2B5EF4-FFF2-40B4-BE49-F238E27FC236}">
                <a16:creationId xmlns:a16="http://schemas.microsoft.com/office/drawing/2014/main" id="{7D044A16-8D50-4C36-BDD3-BBDD486D369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331C06B-BAAA-4D39-ACDB-2B032339E039}"/>
              </a:ext>
            </a:extLst>
          </p:cNvPr>
          <p:cNvPicPr>
            <a:picLocks noChangeAspect="1"/>
          </p:cNvPicPr>
          <p:nvPr/>
        </p:nvPicPr>
        <p:blipFill>
          <a:blip r:embed="rId2"/>
          <a:stretch>
            <a:fillRect/>
          </a:stretch>
        </p:blipFill>
        <p:spPr>
          <a:xfrm>
            <a:off x="755576" y="1156829"/>
            <a:ext cx="7270861" cy="4939171"/>
          </a:xfrm>
          <a:prstGeom prst="rect">
            <a:avLst/>
          </a:prstGeom>
        </p:spPr>
      </p:pic>
    </p:spTree>
    <p:extLst>
      <p:ext uri="{BB962C8B-B14F-4D97-AF65-F5344CB8AC3E}">
        <p14:creationId xmlns:p14="http://schemas.microsoft.com/office/powerpoint/2010/main" val="28115796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CF5A-06AA-4302-9652-28E77A8A5E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3104EA-0997-43A7-8EF3-992611562CE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1F85E2C-DFE3-4E66-82A0-C5567CCBBC3D}"/>
              </a:ext>
            </a:extLst>
          </p:cNvPr>
          <p:cNvPicPr>
            <a:picLocks noChangeAspect="1"/>
          </p:cNvPicPr>
          <p:nvPr/>
        </p:nvPicPr>
        <p:blipFill>
          <a:blip r:embed="rId2"/>
          <a:stretch>
            <a:fillRect/>
          </a:stretch>
        </p:blipFill>
        <p:spPr>
          <a:xfrm>
            <a:off x="611560" y="1856181"/>
            <a:ext cx="7222381" cy="3145637"/>
          </a:xfrm>
          <a:prstGeom prst="rect">
            <a:avLst/>
          </a:prstGeom>
        </p:spPr>
      </p:pic>
    </p:spTree>
    <p:extLst>
      <p:ext uri="{BB962C8B-B14F-4D97-AF65-F5344CB8AC3E}">
        <p14:creationId xmlns:p14="http://schemas.microsoft.com/office/powerpoint/2010/main" val="31882441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1320F7D7-4801-ED44-90A2-EC74AE28BF5C}"/>
              </a:ext>
            </a:extLst>
          </p:cNvPr>
          <p:cNvSpPr>
            <a:spLocks noGrp="1"/>
          </p:cNvSpPr>
          <p:nvPr>
            <p:ph type="ctrTitle"/>
          </p:nvPr>
        </p:nvSpPr>
        <p:spPr>
          <a:xfrm>
            <a:off x="628650" y="4251260"/>
            <a:ext cx="5100991" cy="1303020"/>
          </a:xfrm>
        </p:spPr>
        <p:txBody>
          <a:bodyPr anchor="ctr">
            <a:normAutofit/>
          </a:bodyPr>
          <a:lstStyle/>
          <a:p>
            <a:pPr algn="r"/>
            <a:r>
              <a:rPr lang="en-US" sz="6600" dirty="0"/>
              <a:t>Erythroderma</a:t>
            </a:r>
            <a:endParaRPr lang="en-US" dirty="0"/>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1322610"/>
            <a:ext cx="1682850" cy="16828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endParaRPr lang="en-US" sz="1350">
              <a:solidFill>
                <a:prstClr val="white"/>
              </a:solidFill>
              <a:latin typeface="Calibri" panose="020F0502020204030204"/>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1" y="2707204"/>
            <a:ext cx="721796" cy="7217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endParaRPr lang="en-US" sz="1350">
              <a:solidFill>
                <a:prstClr val="white"/>
              </a:solidFill>
              <a:latin typeface="Calibri" panose="020F0502020204030204"/>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2" y="2603242"/>
            <a:ext cx="220271" cy="2202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endParaRPr lang="en-US" sz="135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9085" y="857250"/>
            <a:ext cx="4274915" cy="3044433"/>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endParaRPr lang="en-US" sz="1350">
              <a:solidFill>
                <a:prstClr val="white"/>
              </a:solidFill>
              <a:latin typeface="Calibri" panose="020F0502020204030204"/>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0294" y="4251260"/>
            <a:ext cx="0" cy="130302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657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8C00D-5EEE-E24A-844C-6EAF77FA3000}"/>
              </a:ext>
            </a:extLst>
          </p:cNvPr>
          <p:cNvSpPr>
            <a:spLocks noGrp="1"/>
          </p:cNvSpPr>
          <p:nvPr>
            <p:ph type="title"/>
          </p:nvPr>
        </p:nvSpPr>
        <p:spPr>
          <a:xfrm>
            <a:off x="852321" y="692696"/>
            <a:ext cx="5605629" cy="1629400"/>
          </a:xfrm>
        </p:spPr>
        <p:txBody>
          <a:bodyPr>
            <a:normAutofit/>
          </a:bodyPr>
          <a:lstStyle/>
          <a:p>
            <a:pPr algn="ctr"/>
            <a:r>
              <a:rPr lang="en-US" b="1" dirty="0">
                <a:solidFill>
                  <a:srgbClr val="FF0000"/>
                </a:solidFill>
              </a:rPr>
              <a:t>Erythroderma</a:t>
            </a:r>
          </a:p>
        </p:txBody>
      </p:sp>
      <p:sp>
        <p:nvSpPr>
          <p:cNvPr id="3" name="Content Placeholder 2">
            <a:extLst>
              <a:ext uri="{FF2B5EF4-FFF2-40B4-BE49-F238E27FC236}">
                <a16:creationId xmlns:a16="http://schemas.microsoft.com/office/drawing/2014/main" id="{B88A433C-A886-A849-BDE4-87F1939055F4}"/>
              </a:ext>
            </a:extLst>
          </p:cNvPr>
          <p:cNvSpPr>
            <a:spLocks noGrp="1"/>
          </p:cNvSpPr>
          <p:nvPr>
            <p:ph idx="1"/>
          </p:nvPr>
        </p:nvSpPr>
        <p:spPr>
          <a:xfrm>
            <a:off x="447262" y="2565880"/>
            <a:ext cx="5702576" cy="3887456"/>
          </a:xfrm>
        </p:spPr>
        <p:txBody>
          <a:bodyPr anchor="ctr">
            <a:normAutofit/>
          </a:bodyPr>
          <a:lstStyle/>
          <a:p>
            <a:r>
              <a:rPr lang="en-US" sz="2400" dirty="0"/>
              <a:t>Generalized redness and scaling of &gt;90% of the skin surface.</a:t>
            </a:r>
          </a:p>
          <a:p>
            <a:r>
              <a:rPr lang="en-US" sz="2400" dirty="0"/>
              <a:t>Considered a serious, at times life-threatening condition.</a:t>
            </a:r>
          </a:p>
          <a:p>
            <a:r>
              <a:rPr lang="en-US" sz="2400" dirty="0"/>
              <a:t>It does not represent a disease but rather a clinical presentation of a variety of diseases.</a:t>
            </a:r>
          </a:p>
          <a:p>
            <a:r>
              <a:rPr lang="en-US" sz="2400" dirty="0"/>
              <a:t>M &gt; F (avg age is ~50 </a:t>
            </a:r>
            <a:r>
              <a:rPr lang="en-US" sz="2400" dirty="0" err="1"/>
              <a:t>yrs</a:t>
            </a:r>
            <a:r>
              <a:rPr lang="en-US" sz="2400" dirty="0"/>
              <a:t>)</a:t>
            </a:r>
          </a:p>
          <a:p>
            <a:endParaRPr lang="en-US" sz="1800" dirty="0"/>
          </a:p>
          <a:p>
            <a:endParaRPr lang="en-US" sz="1800" dirty="0"/>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857250"/>
            <a:ext cx="157734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prstClr val="white"/>
              </a:solidFill>
              <a:latin typeface="Calibri" panose="020F0502020204030204"/>
            </a:endParaRPr>
          </a:p>
        </p:txBody>
      </p:sp>
      <p:sp>
        <p:nvSpPr>
          <p:cNvPr id="19"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626435"/>
            <a:ext cx="1605129" cy="1605129"/>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prstClr val="white"/>
              </a:solidFill>
              <a:latin typeface="Calibri" panose="020F0502020204030204"/>
            </a:endParaRPr>
          </a:p>
        </p:txBody>
      </p:sp>
    </p:spTree>
    <p:extLst>
      <p:ext uri="{BB962C8B-B14F-4D97-AF65-F5344CB8AC3E}">
        <p14:creationId xmlns:p14="http://schemas.microsoft.com/office/powerpoint/2010/main" val="1829820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tattoo&#10;&#10;Description automatically generated">
            <a:extLst>
              <a:ext uri="{FF2B5EF4-FFF2-40B4-BE49-F238E27FC236}">
                <a16:creationId xmlns:a16="http://schemas.microsoft.com/office/drawing/2014/main" id="{22DD0E7A-4E61-2640-98FE-204086714194}"/>
              </a:ext>
            </a:extLst>
          </p:cNvPr>
          <p:cNvPicPr>
            <a:picLocks noChangeAspect="1"/>
          </p:cNvPicPr>
          <p:nvPr/>
        </p:nvPicPr>
        <p:blipFill>
          <a:blip r:embed="rId3"/>
          <a:stretch>
            <a:fillRect/>
          </a:stretch>
        </p:blipFill>
        <p:spPr>
          <a:xfrm>
            <a:off x="0" y="857250"/>
            <a:ext cx="3431292" cy="5143500"/>
          </a:xfrm>
          <a:prstGeom prst="rect">
            <a:avLst/>
          </a:prstGeom>
        </p:spPr>
      </p:pic>
      <p:pic>
        <p:nvPicPr>
          <p:cNvPr id="5" name="Picture 4" descr="A close up of a tattoo&#10;&#10;Description automatically generated">
            <a:extLst>
              <a:ext uri="{FF2B5EF4-FFF2-40B4-BE49-F238E27FC236}">
                <a16:creationId xmlns:a16="http://schemas.microsoft.com/office/drawing/2014/main" id="{05465210-55F8-C04A-8036-D72FBB9AE801}"/>
              </a:ext>
            </a:extLst>
          </p:cNvPr>
          <p:cNvPicPr>
            <a:picLocks noChangeAspect="1"/>
          </p:cNvPicPr>
          <p:nvPr/>
        </p:nvPicPr>
        <p:blipFill>
          <a:blip r:embed="rId4"/>
          <a:stretch>
            <a:fillRect/>
          </a:stretch>
        </p:blipFill>
        <p:spPr>
          <a:xfrm>
            <a:off x="3342190" y="857250"/>
            <a:ext cx="5860468" cy="5143500"/>
          </a:xfrm>
          <a:prstGeom prst="rect">
            <a:avLst/>
          </a:prstGeom>
        </p:spPr>
      </p:pic>
    </p:spTree>
    <p:extLst>
      <p:ext uri="{BB962C8B-B14F-4D97-AF65-F5344CB8AC3E}">
        <p14:creationId xmlns:p14="http://schemas.microsoft.com/office/powerpoint/2010/main" val="2771738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pPr marL="0" indent="0" algn="ctr" rtl="0">
              <a:buNone/>
            </a:pPr>
            <a:endParaRPr lang="en-US" sz="6000" dirty="0"/>
          </a:p>
          <a:p>
            <a:pPr marL="0" indent="0" algn="ctr" rtl="0">
              <a:buNone/>
            </a:pPr>
            <a:r>
              <a:rPr lang="en-US" sz="6000" dirty="0">
                <a:solidFill>
                  <a:srgbClr val="FF0000"/>
                </a:solidFill>
              </a:rPr>
              <a:t>Approach</a:t>
            </a:r>
            <a:r>
              <a:rPr lang="en-US" dirty="0">
                <a:solidFill>
                  <a:srgbClr val="FF0000"/>
                </a:solidFill>
              </a:rPr>
              <a:t> </a:t>
            </a:r>
            <a:endParaRPr lang="ar-SA"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3933056"/>
            <a:ext cx="2664296" cy="2191115"/>
          </a:xfrm>
          <a:prstGeom prst="rect">
            <a:avLst/>
          </a:prstGeom>
        </p:spPr>
      </p:pic>
    </p:spTree>
    <p:extLst>
      <p:ext uri="{BB962C8B-B14F-4D97-AF65-F5344CB8AC3E}">
        <p14:creationId xmlns:p14="http://schemas.microsoft.com/office/powerpoint/2010/main" val="22454689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prstClr val="white"/>
              </a:solidFill>
              <a:latin typeface="Calibri" panose="020F0502020204030204"/>
            </a:endParaRPr>
          </a:p>
        </p:txBody>
      </p:sp>
      <p:pic>
        <p:nvPicPr>
          <p:cNvPr id="29" name="Picture 28">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5D4E9092-F517-3440-88CB-1FD4AD7BB03A}"/>
              </a:ext>
            </a:extLst>
          </p:cNvPr>
          <p:cNvSpPr>
            <a:spLocks noGrp="1"/>
          </p:cNvSpPr>
          <p:nvPr>
            <p:ph type="title"/>
          </p:nvPr>
        </p:nvSpPr>
        <p:spPr>
          <a:xfrm>
            <a:off x="884420" y="1477261"/>
            <a:ext cx="7375161" cy="994172"/>
          </a:xfrm>
        </p:spPr>
        <p:txBody>
          <a:bodyPr>
            <a:normAutofit/>
          </a:bodyPr>
          <a:lstStyle/>
          <a:p>
            <a:pPr algn="ctr"/>
            <a:r>
              <a:rPr lang="en-US" sz="3000" b="1" dirty="0">
                <a:solidFill>
                  <a:srgbClr val="FFFFFF"/>
                </a:solidFill>
              </a:rPr>
              <a:t>Causes of Erythroderma</a:t>
            </a:r>
          </a:p>
        </p:txBody>
      </p:sp>
      <p:graphicFrame>
        <p:nvGraphicFramePr>
          <p:cNvPr id="12" name="Content Placeholder 2">
            <a:extLst>
              <a:ext uri="{FF2B5EF4-FFF2-40B4-BE49-F238E27FC236}">
                <a16:creationId xmlns:a16="http://schemas.microsoft.com/office/drawing/2014/main" id="{4244D128-37F4-4814-8629-EC8586B62631}"/>
              </a:ext>
            </a:extLst>
          </p:cNvPr>
          <p:cNvGraphicFramePr>
            <a:graphicFrameLocks noGrp="1"/>
          </p:cNvGraphicFramePr>
          <p:nvPr>
            <p:ph idx="1"/>
          </p:nvPr>
        </p:nvGraphicFramePr>
        <p:xfrm>
          <a:off x="777240" y="3032217"/>
          <a:ext cx="7589520" cy="2348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79109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A82DC-54FE-A946-8C98-CF74BAF3A3CB}"/>
              </a:ext>
            </a:extLst>
          </p:cNvPr>
          <p:cNvSpPr>
            <a:spLocks noGrp="1"/>
          </p:cNvSpPr>
          <p:nvPr>
            <p:ph type="title"/>
          </p:nvPr>
        </p:nvSpPr>
        <p:spPr>
          <a:xfrm>
            <a:off x="852321" y="692696"/>
            <a:ext cx="5747391" cy="1629398"/>
          </a:xfrm>
        </p:spPr>
        <p:txBody>
          <a:bodyPr>
            <a:normAutofit/>
          </a:bodyPr>
          <a:lstStyle/>
          <a:p>
            <a:pPr algn="ctr"/>
            <a:r>
              <a:rPr lang="en-US" b="1" dirty="0">
                <a:solidFill>
                  <a:srgbClr val="FF0000"/>
                </a:solidFill>
              </a:rPr>
              <a:t>Clinical features of erythroderma</a:t>
            </a:r>
          </a:p>
        </p:txBody>
      </p:sp>
      <p:sp>
        <p:nvSpPr>
          <p:cNvPr id="3" name="Content Placeholder 2">
            <a:extLst>
              <a:ext uri="{FF2B5EF4-FFF2-40B4-BE49-F238E27FC236}">
                <a16:creationId xmlns:a16="http://schemas.microsoft.com/office/drawing/2014/main" id="{B9BE3909-DDF8-1D49-AC2D-A7EDC224B9CE}"/>
              </a:ext>
            </a:extLst>
          </p:cNvPr>
          <p:cNvSpPr>
            <a:spLocks noGrp="1"/>
          </p:cNvSpPr>
          <p:nvPr>
            <p:ph idx="1"/>
          </p:nvPr>
        </p:nvSpPr>
        <p:spPr>
          <a:xfrm>
            <a:off x="313082" y="2322094"/>
            <a:ext cx="6373468" cy="4203249"/>
          </a:xfrm>
        </p:spPr>
        <p:txBody>
          <a:bodyPr anchor="ctr">
            <a:noAutofit/>
          </a:bodyPr>
          <a:lstStyle/>
          <a:p>
            <a:pPr>
              <a:lnSpc>
                <a:spcPct val="200000"/>
              </a:lnSpc>
            </a:pPr>
            <a:r>
              <a:rPr lang="en-US" sz="2400" dirty="0"/>
              <a:t>Erythema precedes exfoliation by 2-6 days.</a:t>
            </a:r>
          </a:p>
          <a:p>
            <a:pPr>
              <a:lnSpc>
                <a:spcPct val="200000"/>
              </a:lnSpc>
            </a:pPr>
            <a:r>
              <a:rPr lang="en-US" sz="2400" dirty="0"/>
              <a:t>Pruritis in 90% of patients.</a:t>
            </a:r>
          </a:p>
          <a:p>
            <a:pPr>
              <a:lnSpc>
                <a:spcPct val="200000"/>
              </a:lnSpc>
            </a:pPr>
            <a:r>
              <a:rPr lang="en-US" sz="2400" dirty="0"/>
              <a:t>Palmoplantar keratoderma.</a:t>
            </a:r>
          </a:p>
          <a:p>
            <a:pPr>
              <a:lnSpc>
                <a:spcPct val="200000"/>
              </a:lnSpc>
            </a:pPr>
            <a:r>
              <a:rPr lang="en-US" sz="2400" dirty="0"/>
              <a:t>Nail changes in 40%.</a:t>
            </a:r>
          </a:p>
          <a:p>
            <a:pPr>
              <a:lnSpc>
                <a:spcPct val="200000"/>
              </a:lnSpc>
            </a:pPr>
            <a:r>
              <a:rPr lang="en-US" sz="2400" dirty="0"/>
              <a:t>Diffuse non-scarring alopecia.</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857250"/>
            <a:ext cx="157734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prstClr val="white"/>
              </a:solidFill>
              <a:latin typeface="Calibri" panose="020F0502020204030204"/>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626435"/>
            <a:ext cx="1605129" cy="1605129"/>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prstClr val="white"/>
              </a:solidFill>
              <a:latin typeface="Calibri" panose="020F0502020204030204"/>
            </a:endParaRPr>
          </a:p>
        </p:txBody>
      </p:sp>
    </p:spTree>
    <p:extLst>
      <p:ext uri="{BB962C8B-B14F-4D97-AF65-F5344CB8AC3E}">
        <p14:creationId xmlns:p14="http://schemas.microsoft.com/office/powerpoint/2010/main" val="27503647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prstClr val="white"/>
              </a:solidFill>
              <a:latin typeface="Calibri" panose="020F0502020204030204"/>
            </a:endParaRPr>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8CB8FB9B-07FD-084D-BBDE-4BC14C7359FC}"/>
              </a:ext>
            </a:extLst>
          </p:cNvPr>
          <p:cNvSpPr>
            <a:spLocks noGrp="1"/>
          </p:cNvSpPr>
          <p:nvPr>
            <p:ph type="title"/>
          </p:nvPr>
        </p:nvSpPr>
        <p:spPr>
          <a:xfrm>
            <a:off x="884420" y="1477261"/>
            <a:ext cx="7375161" cy="994172"/>
          </a:xfrm>
        </p:spPr>
        <p:txBody>
          <a:bodyPr>
            <a:normAutofit/>
          </a:bodyPr>
          <a:lstStyle/>
          <a:p>
            <a:pPr algn="ctr"/>
            <a:r>
              <a:rPr lang="en-US" sz="3000" b="1" dirty="0">
                <a:solidFill>
                  <a:srgbClr val="FFFFFF"/>
                </a:solidFill>
              </a:rPr>
              <a:t>Systemic manifestations</a:t>
            </a:r>
          </a:p>
        </p:txBody>
      </p:sp>
      <p:graphicFrame>
        <p:nvGraphicFramePr>
          <p:cNvPr id="5" name="Content Placeholder 2">
            <a:extLst>
              <a:ext uri="{FF2B5EF4-FFF2-40B4-BE49-F238E27FC236}">
                <a16:creationId xmlns:a16="http://schemas.microsoft.com/office/drawing/2014/main" id="{6D01F595-D6A1-45EA-A8DE-8CFBBFB31F67}"/>
              </a:ext>
            </a:extLst>
          </p:cNvPr>
          <p:cNvGraphicFramePr>
            <a:graphicFrameLocks noGrp="1"/>
          </p:cNvGraphicFramePr>
          <p:nvPr>
            <p:ph idx="1"/>
          </p:nvPr>
        </p:nvGraphicFramePr>
        <p:xfrm>
          <a:off x="355921" y="3032216"/>
          <a:ext cx="8610370" cy="2868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64726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indoor, hand, carrot, person&#10;&#10;Description automatically generated">
            <a:extLst>
              <a:ext uri="{FF2B5EF4-FFF2-40B4-BE49-F238E27FC236}">
                <a16:creationId xmlns:a16="http://schemas.microsoft.com/office/drawing/2014/main" id="{ADA0BADE-9CE9-E842-BA72-83FE4EB6204C}"/>
              </a:ext>
            </a:extLst>
          </p:cNvPr>
          <p:cNvPicPr>
            <a:picLocks noChangeAspect="1"/>
          </p:cNvPicPr>
          <p:nvPr/>
        </p:nvPicPr>
        <p:blipFill>
          <a:blip r:embed="rId3"/>
          <a:stretch>
            <a:fillRect/>
          </a:stretch>
        </p:blipFill>
        <p:spPr>
          <a:xfrm>
            <a:off x="2883859" y="857250"/>
            <a:ext cx="3376282" cy="5143500"/>
          </a:xfrm>
          <a:prstGeom prst="rect">
            <a:avLst/>
          </a:prstGeom>
        </p:spPr>
      </p:pic>
    </p:spTree>
    <p:extLst>
      <p:ext uri="{BB962C8B-B14F-4D97-AF65-F5344CB8AC3E}">
        <p14:creationId xmlns:p14="http://schemas.microsoft.com/office/powerpoint/2010/main" val="11422200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32062-6A19-1E42-AB97-7F3D00BC7FF5}"/>
              </a:ext>
            </a:extLst>
          </p:cNvPr>
          <p:cNvSpPr>
            <a:spLocks noGrp="1"/>
          </p:cNvSpPr>
          <p:nvPr>
            <p:ph type="title"/>
          </p:nvPr>
        </p:nvSpPr>
        <p:spPr>
          <a:xfrm>
            <a:off x="539552" y="476673"/>
            <a:ext cx="6336703" cy="1008112"/>
          </a:xfrm>
        </p:spPr>
        <p:txBody>
          <a:bodyPr>
            <a:normAutofit/>
          </a:bodyPr>
          <a:lstStyle/>
          <a:p>
            <a:pPr algn="ctr"/>
            <a:r>
              <a:rPr lang="en-US" sz="2800" b="1" dirty="0">
                <a:solidFill>
                  <a:srgbClr val="00B0F0"/>
                </a:solidFill>
              </a:rPr>
              <a:t>Manifestations based on causative disease</a:t>
            </a:r>
          </a:p>
        </p:txBody>
      </p:sp>
      <p:sp>
        <p:nvSpPr>
          <p:cNvPr id="3" name="Content Placeholder 2">
            <a:extLst>
              <a:ext uri="{FF2B5EF4-FFF2-40B4-BE49-F238E27FC236}">
                <a16:creationId xmlns:a16="http://schemas.microsoft.com/office/drawing/2014/main" id="{0F224D01-86DA-2443-942B-F797531CA6A3}"/>
              </a:ext>
            </a:extLst>
          </p:cNvPr>
          <p:cNvSpPr>
            <a:spLocks noGrp="1"/>
          </p:cNvSpPr>
          <p:nvPr>
            <p:ph idx="1"/>
          </p:nvPr>
        </p:nvSpPr>
        <p:spPr>
          <a:xfrm>
            <a:off x="303836" y="1237828"/>
            <a:ext cx="6788444" cy="5143500"/>
          </a:xfrm>
        </p:spPr>
        <p:txBody>
          <a:bodyPr anchor="ctr">
            <a:normAutofit/>
          </a:bodyPr>
          <a:lstStyle/>
          <a:p>
            <a:pPr marL="0" indent="0">
              <a:buNone/>
            </a:pPr>
            <a:r>
              <a:rPr lang="en-US" sz="1800" dirty="0">
                <a:solidFill>
                  <a:srgbClr val="FF0000"/>
                </a:solidFill>
              </a:rPr>
              <a:t>1</a:t>
            </a:r>
            <a:r>
              <a:rPr lang="en-US" sz="2200" dirty="0">
                <a:solidFill>
                  <a:srgbClr val="FF0000"/>
                </a:solidFill>
              </a:rPr>
              <a:t>) </a:t>
            </a:r>
            <a:r>
              <a:rPr lang="en-US" sz="2200" b="1" dirty="0">
                <a:solidFill>
                  <a:srgbClr val="FF0000"/>
                </a:solidFill>
              </a:rPr>
              <a:t>Psoriasis:</a:t>
            </a:r>
          </a:p>
          <a:p>
            <a:pPr>
              <a:buFontTx/>
              <a:buChar char="-"/>
            </a:pPr>
            <a:r>
              <a:rPr lang="en-US" sz="2200" dirty="0"/>
              <a:t>Nail changes (Oil-drop, onycholysis, nail pits)</a:t>
            </a:r>
          </a:p>
          <a:p>
            <a:pPr marL="0" indent="0">
              <a:buNone/>
            </a:pPr>
            <a:r>
              <a:rPr lang="en-US" sz="2200" dirty="0">
                <a:solidFill>
                  <a:srgbClr val="FF0000"/>
                </a:solidFill>
              </a:rPr>
              <a:t>2) </a:t>
            </a:r>
            <a:r>
              <a:rPr lang="en-US" sz="2200" b="1" dirty="0">
                <a:solidFill>
                  <a:srgbClr val="FF0000"/>
                </a:solidFill>
              </a:rPr>
              <a:t>Atopic dermatitis:</a:t>
            </a:r>
          </a:p>
          <a:p>
            <a:pPr marL="0" indent="0">
              <a:buNone/>
            </a:pPr>
            <a:r>
              <a:rPr lang="en-US" sz="2200" dirty="0"/>
              <a:t>- Pruritis is intense</a:t>
            </a:r>
          </a:p>
          <a:p>
            <a:pPr marL="0" indent="0">
              <a:buNone/>
            </a:pPr>
            <a:r>
              <a:rPr lang="en-US" sz="2200" dirty="0"/>
              <a:t>- </a:t>
            </a:r>
            <a:r>
              <a:rPr lang="en-US" sz="2200" dirty="0" err="1"/>
              <a:t>Lichenification</a:t>
            </a:r>
            <a:endParaRPr lang="en-US" sz="2200" dirty="0"/>
          </a:p>
          <a:p>
            <a:pPr marL="0" indent="0">
              <a:buNone/>
            </a:pPr>
            <a:r>
              <a:rPr lang="en-US" sz="2200" dirty="0">
                <a:solidFill>
                  <a:srgbClr val="FF0000"/>
                </a:solidFill>
              </a:rPr>
              <a:t>3) </a:t>
            </a:r>
            <a:r>
              <a:rPr lang="en-US" sz="2200" b="1" dirty="0">
                <a:solidFill>
                  <a:srgbClr val="FF0000"/>
                </a:solidFill>
              </a:rPr>
              <a:t>Drug reactions:</a:t>
            </a:r>
          </a:p>
          <a:p>
            <a:pPr>
              <a:buFontTx/>
              <a:buChar char="-"/>
            </a:pPr>
            <a:r>
              <a:rPr lang="en-US" sz="2200" dirty="0" err="1"/>
              <a:t>Morbiliform</a:t>
            </a:r>
            <a:r>
              <a:rPr lang="en-US" sz="2200" dirty="0"/>
              <a:t> or scarlatiniform exanthem</a:t>
            </a:r>
          </a:p>
          <a:p>
            <a:pPr marL="0" indent="0">
              <a:buNone/>
            </a:pPr>
            <a:r>
              <a:rPr lang="en-US" sz="2200" dirty="0">
                <a:solidFill>
                  <a:srgbClr val="FF0000"/>
                </a:solidFill>
              </a:rPr>
              <a:t>4</a:t>
            </a:r>
            <a:r>
              <a:rPr lang="en-US" sz="2200" b="1" dirty="0">
                <a:solidFill>
                  <a:srgbClr val="FF0000"/>
                </a:solidFill>
              </a:rPr>
              <a:t>) Idiopathic erythroderma:</a:t>
            </a:r>
          </a:p>
          <a:p>
            <a:pPr>
              <a:buFontTx/>
              <a:buChar char="-"/>
            </a:pPr>
            <a:r>
              <a:rPr lang="en-US" sz="2200" dirty="0"/>
              <a:t>Elderly men</a:t>
            </a:r>
          </a:p>
          <a:p>
            <a:pPr>
              <a:buFontTx/>
              <a:buChar char="-"/>
            </a:pPr>
            <a:r>
              <a:rPr lang="en-US" sz="2200" dirty="0"/>
              <a:t>Lymphadenopathy and extensive palmoplantar keratoderma.</a:t>
            </a:r>
          </a:p>
          <a:p>
            <a:pPr>
              <a:buFontTx/>
              <a:buChar char="-"/>
            </a:pPr>
            <a:r>
              <a:rPr lang="en-US" sz="2200" dirty="0"/>
              <a:t>Peripheral edema</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857250"/>
            <a:ext cx="157734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prstClr val="white"/>
              </a:solidFill>
              <a:latin typeface="Calibri" panose="020F0502020204030204"/>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626435"/>
            <a:ext cx="1605129" cy="1605129"/>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prstClr val="white"/>
              </a:solidFill>
              <a:latin typeface="Calibri" panose="020F0502020204030204"/>
            </a:endParaRPr>
          </a:p>
        </p:txBody>
      </p:sp>
    </p:spTree>
    <p:extLst>
      <p:ext uri="{BB962C8B-B14F-4D97-AF65-F5344CB8AC3E}">
        <p14:creationId xmlns:p14="http://schemas.microsoft.com/office/powerpoint/2010/main" val="15692892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cup, indoor, beverage, sitting&#10;&#10;Description automatically generated">
            <a:extLst>
              <a:ext uri="{FF2B5EF4-FFF2-40B4-BE49-F238E27FC236}">
                <a16:creationId xmlns:a16="http://schemas.microsoft.com/office/drawing/2014/main" id="{86C7145C-90D4-9541-A83B-979D0C7E5618}"/>
              </a:ext>
            </a:extLst>
          </p:cNvPr>
          <p:cNvPicPr>
            <a:picLocks noChangeAspect="1"/>
          </p:cNvPicPr>
          <p:nvPr/>
        </p:nvPicPr>
        <p:blipFill>
          <a:blip r:embed="rId3"/>
          <a:stretch>
            <a:fillRect/>
          </a:stretch>
        </p:blipFill>
        <p:spPr>
          <a:xfrm>
            <a:off x="1563018" y="857250"/>
            <a:ext cx="6017964" cy="514350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4178218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3B4CA-4F9F-5B47-920B-A8AA435D040F}"/>
              </a:ext>
            </a:extLst>
          </p:cNvPr>
          <p:cNvSpPr>
            <a:spLocks noGrp="1"/>
          </p:cNvSpPr>
          <p:nvPr>
            <p:ph type="title"/>
          </p:nvPr>
        </p:nvSpPr>
        <p:spPr>
          <a:xfrm>
            <a:off x="611560" y="404664"/>
            <a:ext cx="6624735" cy="1605129"/>
          </a:xfrm>
        </p:spPr>
        <p:txBody>
          <a:bodyPr>
            <a:normAutofit/>
          </a:bodyPr>
          <a:lstStyle/>
          <a:p>
            <a:pPr algn="ctr"/>
            <a:r>
              <a:rPr lang="en-US" sz="2800" b="1" dirty="0">
                <a:solidFill>
                  <a:srgbClr val="00B0F0"/>
                </a:solidFill>
              </a:rPr>
              <a:t>Manifestations based on causative disease</a:t>
            </a:r>
          </a:p>
        </p:txBody>
      </p:sp>
      <p:sp>
        <p:nvSpPr>
          <p:cNvPr id="3" name="Content Placeholder 2">
            <a:extLst>
              <a:ext uri="{FF2B5EF4-FFF2-40B4-BE49-F238E27FC236}">
                <a16:creationId xmlns:a16="http://schemas.microsoft.com/office/drawing/2014/main" id="{6638CC0D-98D3-554C-A61D-E98372D0F9FC}"/>
              </a:ext>
            </a:extLst>
          </p:cNvPr>
          <p:cNvSpPr>
            <a:spLocks noGrp="1"/>
          </p:cNvSpPr>
          <p:nvPr>
            <p:ph idx="1"/>
          </p:nvPr>
        </p:nvSpPr>
        <p:spPr>
          <a:xfrm>
            <a:off x="217026" y="1628800"/>
            <a:ext cx="6469524" cy="4263437"/>
          </a:xfrm>
        </p:spPr>
        <p:txBody>
          <a:bodyPr anchor="ctr">
            <a:normAutofit lnSpcReduction="10000"/>
          </a:bodyPr>
          <a:lstStyle/>
          <a:p>
            <a:pPr marL="0" indent="0">
              <a:buNone/>
            </a:pPr>
            <a:r>
              <a:rPr lang="en-US" sz="1800" b="1" dirty="0">
                <a:solidFill>
                  <a:srgbClr val="FF0000"/>
                </a:solidFill>
              </a:rPr>
              <a:t>5</a:t>
            </a:r>
            <a:r>
              <a:rPr lang="en-US" sz="2400" b="1" dirty="0">
                <a:solidFill>
                  <a:srgbClr val="FF0000"/>
                </a:solidFill>
              </a:rPr>
              <a:t>) CTCL:</a:t>
            </a:r>
          </a:p>
          <a:p>
            <a:pPr>
              <a:lnSpc>
                <a:spcPct val="100000"/>
              </a:lnSpc>
              <a:buFontTx/>
              <a:buChar char="-"/>
            </a:pPr>
            <a:r>
              <a:rPr lang="en-US" sz="2400" dirty="0"/>
              <a:t>Sezary syndrome: Erythroderma, Malignant T lymphocytes and generalized lymphadenopathy.</a:t>
            </a:r>
          </a:p>
          <a:p>
            <a:pPr>
              <a:buFontTx/>
              <a:buChar char="-"/>
            </a:pPr>
            <a:r>
              <a:rPr lang="en-US" sz="2400" dirty="0"/>
              <a:t>Painful fissured keratoderma, diffuse alopecia, leonine facies.</a:t>
            </a:r>
          </a:p>
          <a:p>
            <a:pPr>
              <a:buFontTx/>
              <a:buChar char="-"/>
            </a:pPr>
            <a:endParaRPr lang="en-US" sz="2400" dirty="0"/>
          </a:p>
          <a:p>
            <a:pPr marL="0" indent="0">
              <a:buNone/>
            </a:pPr>
            <a:r>
              <a:rPr lang="en-US" sz="2400" b="1" dirty="0">
                <a:solidFill>
                  <a:srgbClr val="FF0000"/>
                </a:solidFill>
              </a:rPr>
              <a:t>6) PRP:</a:t>
            </a:r>
          </a:p>
          <a:p>
            <a:pPr>
              <a:buFontTx/>
              <a:buChar char="-"/>
            </a:pPr>
            <a:r>
              <a:rPr lang="en-US" sz="2400" dirty="0"/>
              <a:t>Salmon to orange color.</a:t>
            </a:r>
          </a:p>
          <a:p>
            <a:pPr>
              <a:buFontTx/>
              <a:buChar char="-"/>
            </a:pPr>
            <a:r>
              <a:rPr lang="en-US" sz="2400" dirty="0"/>
              <a:t>Follicular keratotic papules on the knees, elbows and dorsal fingers.</a:t>
            </a:r>
          </a:p>
          <a:p>
            <a:pPr>
              <a:buFontTx/>
              <a:buChar char="-"/>
            </a:pPr>
            <a:r>
              <a:rPr lang="en-US" sz="2400" dirty="0"/>
              <a:t>Islands of sparing.</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857250"/>
            <a:ext cx="157734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prstClr val="white"/>
              </a:solidFill>
              <a:latin typeface="Calibri" panose="020F0502020204030204"/>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626435"/>
            <a:ext cx="1605129" cy="1605129"/>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prstClr val="white"/>
              </a:solidFill>
              <a:latin typeface="Calibri" panose="020F0502020204030204"/>
            </a:endParaRPr>
          </a:p>
        </p:txBody>
      </p:sp>
    </p:spTree>
    <p:extLst>
      <p:ext uri="{BB962C8B-B14F-4D97-AF65-F5344CB8AC3E}">
        <p14:creationId xmlns:p14="http://schemas.microsoft.com/office/powerpoint/2010/main" val="25197403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1C16E-A65B-A142-8D72-72EE284C1061}"/>
              </a:ext>
            </a:extLst>
          </p:cNvPr>
          <p:cNvSpPr>
            <a:spLocks noGrp="1"/>
          </p:cNvSpPr>
          <p:nvPr>
            <p:ph type="title"/>
          </p:nvPr>
        </p:nvSpPr>
        <p:spPr>
          <a:xfrm>
            <a:off x="852321" y="332656"/>
            <a:ext cx="5605629" cy="1584176"/>
          </a:xfrm>
        </p:spPr>
        <p:txBody>
          <a:bodyPr>
            <a:normAutofit/>
          </a:bodyPr>
          <a:lstStyle/>
          <a:p>
            <a:pPr algn="ctr"/>
            <a:r>
              <a:rPr lang="en-US" b="1" dirty="0">
                <a:solidFill>
                  <a:srgbClr val="00B0F0"/>
                </a:solidFill>
              </a:rPr>
              <a:t>Treatment</a:t>
            </a:r>
          </a:p>
        </p:txBody>
      </p:sp>
      <p:sp>
        <p:nvSpPr>
          <p:cNvPr id="3" name="Content Placeholder 2">
            <a:extLst>
              <a:ext uri="{FF2B5EF4-FFF2-40B4-BE49-F238E27FC236}">
                <a16:creationId xmlns:a16="http://schemas.microsoft.com/office/drawing/2014/main" id="{8DA29220-EA49-E340-9D90-9FEF8ECCAAD8}"/>
              </a:ext>
            </a:extLst>
          </p:cNvPr>
          <p:cNvSpPr>
            <a:spLocks noGrp="1"/>
          </p:cNvSpPr>
          <p:nvPr>
            <p:ph idx="1"/>
          </p:nvPr>
        </p:nvSpPr>
        <p:spPr>
          <a:xfrm>
            <a:off x="149160" y="1916832"/>
            <a:ext cx="6537390" cy="4176464"/>
          </a:xfrm>
        </p:spPr>
        <p:txBody>
          <a:bodyPr anchor="ctr">
            <a:normAutofit/>
          </a:bodyPr>
          <a:lstStyle/>
          <a:p>
            <a:pPr>
              <a:lnSpc>
                <a:spcPct val="100000"/>
              </a:lnSpc>
            </a:pPr>
            <a:r>
              <a:rPr lang="en-US" sz="2400" dirty="0"/>
              <a:t>Hospitalization may be required.</a:t>
            </a:r>
          </a:p>
          <a:p>
            <a:pPr>
              <a:lnSpc>
                <a:spcPct val="100000"/>
              </a:lnSpc>
            </a:pPr>
            <a:r>
              <a:rPr lang="en-US" sz="2400" dirty="0"/>
              <a:t>Regardless of cause: Nutritional assessment, correction of fluid and electrolyte imbalance, prevention of hypothermia and </a:t>
            </a:r>
            <a:r>
              <a:rPr lang="en-US" sz="2400" dirty="0" err="1"/>
              <a:t>tx</a:t>
            </a:r>
            <a:r>
              <a:rPr lang="en-US" sz="2400" dirty="0"/>
              <a:t> of secondary infections.</a:t>
            </a:r>
          </a:p>
          <a:p>
            <a:pPr>
              <a:lnSpc>
                <a:spcPct val="100000"/>
              </a:lnSpc>
            </a:pPr>
            <a:r>
              <a:rPr lang="en-US" sz="2400" dirty="0"/>
              <a:t>Idiopathic: Topical and systemic corticosteroids. Anti-histamines.</a:t>
            </a:r>
          </a:p>
          <a:p>
            <a:pPr>
              <a:lnSpc>
                <a:spcPct val="100000"/>
              </a:lnSpc>
            </a:pPr>
            <a:r>
              <a:rPr lang="en-US" sz="2400" dirty="0"/>
              <a:t>Treat the </a:t>
            </a:r>
            <a:r>
              <a:rPr lang="en-US" sz="2400" dirty="0">
                <a:solidFill>
                  <a:srgbClr val="FF0000"/>
                </a:solidFill>
              </a:rPr>
              <a:t>cause </a:t>
            </a:r>
            <a:r>
              <a:rPr lang="en-US" sz="2400" dirty="0"/>
              <a:t>of erythroderma.</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857250"/>
            <a:ext cx="157734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prstClr val="white"/>
              </a:solidFill>
              <a:latin typeface="Calibri" panose="020F0502020204030204"/>
            </a:endParaRPr>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626435"/>
            <a:ext cx="1605129" cy="1605129"/>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a:solidFill>
                <a:prstClr val="white"/>
              </a:solidFill>
              <a:latin typeface="Calibri" panose="020F0502020204030204"/>
            </a:endParaRPr>
          </a:p>
        </p:txBody>
      </p:sp>
    </p:spTree>
    <p:extLst>
      <p:ext uri="{BB962C8B-B14F-4D97-AF65-F5344CB8AC3E}">
        <p14:creationId xmlns:p14="http://schemas.microsoft.com/office/powerpoint/2010/main" val="35184191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pPr marL="0" indent="0" algn="ctr" rtl="0">
              <a:buNone/>
            </a:pPr>
            <a:r>
              <a:rPr lang="en-US" sz="5400" dirty="0">
                <a:solidFill>
                  <a:schemeClr val="tx2"/>
                </a:solidFill>
                <a:latin typeface="Aharoni" panose="02010803020104030203" pitchFamily="2" charset="-79"/>
                <a:cs typeface="Aharoni" panose="02010803020104030203" pitchFamily="2" charset="-79"/>
              </a:rPr>
              <a:t>Thank you</a:t>
            </a:r>
          </a:p>
          <a:p>
            <a:endParaRPr lang="ar-SA" dirty="0"/>
          </a:p>
        </p:txBody>
      </p:sp>
      <p:pic>
        <p:nvPicPr>
          <p:cNvPr id="4" name="Picture 4" descr="14 طف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700" y="3644900"/>
            <a:ext cx="3530600"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38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0000"/>
                </a:solidFill>
              </a:rPr>
              <a:t>Hx</a:t>
            </a:r>
            <a:endParaRPr lang="ar-SA" dirty="0">
              <a:solidFill>
                <a:srgbClr val="FF0000"/>
              </a:solidFill>
            </a:endParaRPr>
          </a:p>
        </p:txBody>
      </p:sp>
      <p:sp>
        <p:nvSpPr>
          <p:cNvPr id="3" name="Content Placeholder 2"/>
          <p:cNvSpPr>
            <a:spLocks noGrp="1"/>
          </p:cNvSpPr>
          <p:nvPr>
            <p:ph idx="1"/>
          </p:nvPr>
        </p:nvSpPr>
        <p:spPr/>
        <p:txBody>
          <a:bodyPr/>
          <a:lstStyle/>
          <a:p>
            <a:endParaRPr lang="ar-SA" dirty="0"/>
          </a:p>
        </p:txBody>
      </p:sp>
    </p:spTree>
    <p:extLst>
      <p:ext uri="{BB962C8B-B14F-4D97-AF65-F5344CB8AC3E}">
        <p14:creationId xmlns:p14="http://schemas.microsoft.com/office/powerpoint/2010/main" val="1419608294"/>
      </p:ext>
    </p:extLst>
  </p:cSld>
  <p:clrMapOvr>
    <a:masterClrMapping/>
  </p:clrMapOvr>
</p:sld>
</file>

<file path=ppt/theme/theme1.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Edema of the face</Template>
  <TotalTime>738</TotalTime>
  <Words>3022</Words>
  <Application>Microsoft Office PowerPoint</Application>
  <PresentationFormat>عرض على الشاشة (4:3)</PresentationFormat>
  <Paragraphs>292</Paragraphs>
  <Slides>88</Slides>
  <Notes>9</Notes>
  <HiddenSlides>0</HiddenSlides>
  <MMClips>0</MMClips>
  <ScaleCrop>false</ScaleCrop>
  <HeadingPairs>
    <vt:vector size="6" baseType="variant">
      <vt:variant>
        <vt:lpstr>الخطوط المستخدمة</vt:lpstr>
      </vt:variant>
      <vt:variant>
        <vt:i4>6</vt:i4>
      </vt:variant>
      <vt:variant>
        <vt:lpstr>نسق</vt:lpstr>
      </vt:variant>
      <vt:variant>
        <vt:i4>2</vt:i4>
      </vt:variant>
      <vt:variant>
        <vt:lpstr>عناوين الشرائح</vt:lpstr>
      </vt:variant>
      <vt:variant>
        <vt:i4>88</vt:i4>
      </vt:variant>
    </vt:vector>
  </HeadingPairs>
  <TitlesOfParts>
    <vt:vector size="96" baseType="lpstr">
      <vt:lpstr>Aharoni</vt:lpstr>
      <vt:lpstr>Arial</vt:lpstr>
      <vt:lpstr>Calibri</vt:lpstr>
      <vt:lpstr>Calibri Light</vt:lpstr>
      <vt:lpstr>Kuenstler480BT-Roman</vt:lpstr>
      <vt:lpstr>Wingdings</vt:lpstr>
      <vt:lpstr>Fading Grid</vt:lpstr>
      <vt:lpstr>Office Theme</vt:lpstr>
      <vt:lpstr>Dermatological Emergencies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Hx</vt:lpstr>
      <vt:lpstr>O/E</vt:lpstr>
      <vt:lpstr>LAB</vt:lpstr>
      <vt:lpstr>DDx</vt:lpstr>
      <vt:lpstr>Mx</vt:lpstr>
      <vt:lpstr>عرض تقديمي في PowerPoint</vt:lpstr>
      <vt:lpstr>Dermatologic Emergencies</vt:lpstr>
      <vt:lpstr>عرض تقديمي في PowerPoint</vt:lpstr>
      <vt:lpstr>عرض تقديمي في PowerPoint</vt:lpstr>
      <vt:lpstr>عرض تقديمي في PowerPoint</vt:lpstr>
      <vt:lpstr>Steven’s Johnson syndrome (SJS)   Toxic epidermal necrolysis (TEN)</vt:lpstr>
      <vt:lpstr>Review</vt:lpstr>
      <vt:lpstr>History </vt:lpstr>
      <vt:lpstr>عرض تقديمي في PowerPoint</vt:lpstr>
      <vt:lpstr>عرض تقديمي في PowerPoint</vt:lpstr>
      <vt:lpstr>عرض تقديمي في PowerPoint</vt:lpstr>
      <vt:lpstr>Epidemiology:</vt:lpstr>
      <vt:lpstr>عرض تقديمي في PowerPoint</vt:lpstr>
      <vt:lpstr>عرض تقديمي في PowerPoint</vt:lpstr>
      <vt:lpstr>عرض تقديمي في PowerPoint</vt:lpstr>
      <vt:lpstr>Pathogenesis of SJS/TEN :</vt:lpstr>
      <vt:lpstr>عرض تقديمي في PowerPoint</vt:lpstr>
      <vt:lpstr>عرض تقديمي في PowerPoint</vt:lpstr>
      <vt:lpstr>Clinical Features of SJS</vt:lpstr>
      <vt:lpstr>عرض تقديمي في PowerPoint</vt:lpstr>
      <vt:lpstr>عرض تقديمي في PowerPoint</vt:lpstr>
      <vt:lpstr>عرض تقديمي في PowerPoint</vt:lpstr>
      <vt:lpstr>SJS</vt:lpstr>
      <vt:lpstr>Clinical Features of TEN</vt:lpstr>
      <vt:lpstr>عرض تقديمي في PowerPoint</vt:lpstr>
      <vt:lpstr>عرض تقديمي في PowerPoint</vt:lpstr>
      <vt:lpstr>عرض تقديمي في PowerPoint</vt:lpstr>
      <vt:lpstr>عرض تقديمي في PowerPoint</vt:lpstr>
      <vt:lpstr>عرض تقديمي في PowerPoint</vt:lpstr>
      <vt:lpstr>Histology</vt:lpstr>
      <vt:lpstr> Pathology of TEN </vt:lpstr>
      <vt:lpstr>DDx of TEN</vt:lpstr>
      <vt:lpstr>عرض تقديمي في PowerPoint</vt:lpstr>
      <vt:lpstr>عرض تقديمي في PowerPoint</vt:lpstr>
      <vt:lpstr>Staphylococcal scalded skin syndrome  </vt:lpstr>
      <vt:lpstr>SSSS</vt:lpstr>
      <vt:lpstr>عرض تقديمي في PowerPoint</vt:lpstr>
      <vt:lpstr>عرض تقديمي في PowerPoint</vt:lpstr>
      <vt:lpstr>Toxic shock syndrome (TSS):</vt:lpstr>
      <vt:lpstr>عرض تقديمي في PowerPoint</vt:lpstr>
      <vt:lpstr>عرض تقديمي في PowerPoint</vt:lpstr>
      <vt:lpstr>Prognosis of TEN</vt:lpstr>
      <vt:lpstr>Management </vt:lpstr>
      <vt:lpstr>Supportive care.</vt:lpstr>
      <vt:lpstr>عرض تقديمي في PowerPoint</vt:lpstr>
      <vt:lpstr>عرض تقديمي في PowerPoint</vt:lpstr>
      <vt:lpstr>Specific therapy</vt:lpstr>
      <vt:lpstr>عرض تقديمي في PowerPoint</vt:lpstr>
      <vt:lpstr>عرض تقديمي في PowerPoint</vt:lpstr>
      <vt:lpstr>عرض تقديمي في PowerPoint</vt:lpstr>
      <vt:lpstr>EM</vt:lpstr>
      <vt:lpstr>Erythema multiforme (EM) </vt:lpstr>
      <vt:lpstr>Skin examination  </vt:lpstr>
      <vt:lpstr>عرض تقديمي في PowerPoint</vt:lpstr>
      <vt:lpstr>عرض تقديمي في PowerPoint</vt:lpstr>
      <vt:lpstr>عرض تقديمي في PowerPoint</vt:lpstr>
      <vt:lpstr>EM</vt:lpstr>
      <vt:lpstr>عرض تقديمي في PowerPoint</vt:lpstr>
      <vt:lpstr>Investigations</vt:lpstr>
      <vt:lpstr>Treatment </vt:lpstr>
      <vt:lpstr>Course &amp; complications</vt:lpstr>
      <vt:lpstr>Dx ?</vt:lpstr>
      <vt:lpstr>عرض تقديمي في PowerPoint</vt:lpstr>
      <vt:lpstr>Erythroderma</vt:lpstr>
      <vt:lpstr>Erythroderma</vt:lpstr>
      <vt:lpstr>عرض تقديمي في PowerPoint</vt:lpstr>
      <vt:lpstr>Causes of Erythroderma</vt:lpstr>
      <vt:lpstr>Clinical features of erythroderma</vt:lpstr>
      <vt:lpstr>Systemic manifestations</vt:lpstr>
      <vt:lpstr>عرض تقديمي في PowerPoint</vt:lpstr>
      <vt:lpstr>Manifestations based on causative disease</vt:lpstr>
      <vt:lpstr>عرض تقديمي في PowerPoint</vt:lpstr>
      <vt:lpstr>Manifestations based on causative disease</vt:lpstr>
      <vt:lpstr>Treatment</vt:lpstr>
      <vt:lpstr>عرض تقديمي في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Dermatological Emergencies</dc:title>
  <dc:creator>Dr.Hend</dc:creator>
  <cp:lastModifiedBy>رنيم الغامدي</cp:lastModifiedBy>
  <cp:revision>53</cp:revision>
  <dcterms:created xsi:type="dcterms:W3CDTF">2016-03-08T08:10:29Z</dcterms:created>
  <dcterms:modified xsi:type="dcterms:W3CDTF">2020-03-09T20:46:49Z</dcterms:modified>
</cp:coreProperties>
</file>