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bookmarkIdSeed="3">
  <p:sldMasterIdLst>
    <p:sldMasterId id="2147484028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61" r:id="rId6"/>
    <p:sldId id="277" r:id="rId7"/>
    <p:sldId id="264" r:id="rId8"/>
    <p:sldId id="265" r:id="rId9"/>
    <p:sldId id="290" r:id="rId10"/>
    <p:sldId id="271" r:id="rId11"/>
    <p:sldId id="291" r:id="rId12"/>
    <p:sldId id="288" r:id="rId13"/>
    <p:sldId id="289" r:id="rId14"/>
    <p:sldId id="262" r:id="rId15"/>
    <p:sldId id="269" r:id="rId16"/>
    <p:sldId id="273" r:id="rId17"/>
    <p:sldId id="272" r:id="rId18"/>
    <p:sldId id="281" r:id="rId19"/>
    <p:sldId id="283" r:id="rId20"/>
    <p:sldId id="284" r:id="rId21"/>
    <p:sldId id="268" r:id="rId22"/>
    <p:sldId id="285" r:id="rId23"/>
  </p:sldIdLst>
  <p:sldSz cx="9144000" cy="6858000" type="screen4x3"/>
  <p:notesSz cx="6858000" cy="9144000"/>
  <p:defaultTextStyle>
    <a:defPPr>
      <a:defRPr lang="ar-S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ajalla UI"/>
        <a:cs typeface="Majalla UI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ajalla UI"/>
        <a:cs typeface="Majalla UI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ajalla UI"/>
        <a:cs typeface="Majalla UI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ajalla UI"/>
        <a:cs typeface="Majalla UI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ajalla UI"/>
        <a:cs typeface="Majalla UI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ajalla UI"/>
        <a:cs typeface="Majalla UI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ajalla UI"/>
        <a:cs typeface="Majalla UI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ajalla UI"/>
        <a:cs typeface="Majalla UI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ajalla UI"/>
        <a:cs typeface="Majalla U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686DA"/>
    <a:srgbClr val="2A0EA0"/>
    <a:srgbClr val="BCBC36"/>
    <a:srgbClr val="3C2E7A"/>
    <a:srgbClr val="FF9966"/>
    <a:srgbClr val="4136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066" autoAdjust="0"/>
    <p:restoredTop sz="94671" autoAdjust="0"/>
  </p:normalViewPr>
  <p:slideViewPr>
    <p:cSldViewPr>
      <p:cViewPr varScale="1">
        <p:scale>
          <a:sx n="64" d="100"/>
          <a:sy n="64" d="100"/>
        </p:scale>
        <p:origin x="154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A129E82-898E-40FE-9214-EC63E5862203}" type="datetimeFigureOut">
              <a:rPr lang="en-US"/>
              <a:pPr>
                <a:defRPr/>
              </a:pPr>
              <a:t>2/19/2020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7D4C4A0-9837-422B-8CD7-8DCB919B44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3441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633D75-3A4A-48BD-BB45-DAAB3F323DD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428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A7CADE-CFED-4CC8-8CDC-2EBA61EEAEA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832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A4C15F-2389-4AED-BEE0-C069BAA7CD9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367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D4C4A0-9837-422B-8CD7-8DCB919B44A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011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D4C4A0-9837-422B-8CD7-8DCB919B44A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856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D4C4A0-9837-422B-8CD7-8DCB919B44A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550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D4C4A0-9837-422B-8CD7-8DCB919B44A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5470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D4C4A0-9837-422B-8CD7-8DCB919B44A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512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E98C2A-9845-4739-855D-28FBDFEAA821}" type="datetimeFigureOut">
              <a:rPr lang="ar-SA" smtClean="0"/>
              <a:pPr>
                <a:defRPr/>
              </a:pPr>
              <a:t>25/06/41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0D41D1-DAFA-4E8E-9EAB-64E1A3C78415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1906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4B90C3-9213-458F-8D17-4C64EF3DAE4E}" type="datetimeFigureOut">
              <a:rPr lang="ar-SA" smtClean="0"/>
              <a:pPr>
                <a:defRPr/>
              </a:pPr>
              <a:t>25/06/41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15D098-9F28-478D-B0E4-06A753413B05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68060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FDABB0-E16E-4EEE-B263-9F332207DBB2}" type="datetimeFigureOut">
              <a:rPr lang="ar-SA" smtClean="0"/>
              <a:pPr>
                <a:defRPr/>
              </a:pPr>
              <a:t>25/06/41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E8B4F6-BB0E-4FED-A1C7-FA97CE52D3C3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22928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E140B3-FAFD-4091-96C1-84B8C1A962BC}" type="datetimeFigureOut">
              <a:rPr lang="ar-SA" smtClean="0"/>
              <a:pPr>
                <a:defRPr/>
              </a:pPr>
              <a:t>25/06/41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E93295-B076-4900-8958-00813BCBA3B3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92671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8BB5BF-675F-4799-A0C3-0CDA50A3062C}" type="datetimeFigureOut">
              <a:rPr lang="ar-SA" smtClean="0"/>
              <a:pPr>
                <a:defRPr/>
              </a:pPr>
              <a:t>25/06/41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E6F8EF-0205-4287-B3FB-2D3D22090C23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30350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340539-5110-4FA4-8443-58211CF1D341}" type="datetimeFigureOut">
              <a:rPr lang="ar-SA" smtClean="0"/>
              <a:pPr>
                <a:defRPr/>
              </a:pPr>
              <a:t>25/06/41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AE6C3-C986-4C3F-B261-51DCDA33FDEB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04893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BF6A02-0132-4DF5-955C-145695087531}" type="datetimeFigureOut">
              <a:rPr lang="ar-SA" smtClean="0"/>
              <a:pPr>
                <a:defRPr/>
              </a:pPr>
              <a:t>25/06/41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EC8463-DC7A-4FAF-A84C-B12408B3C20B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7642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001E31-D190-43F3-B1B1-8737DB3B9535}" type="datetimeFigureOut">
              <a:rPr lang="ar-SA" smtClean="0"/>
              <a:pPr>
                <a:defRPr/>
              </a:pPr>
              <a:t>25/06/41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2C04F-34B9-4785-BD90-EF71C1149DE4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8071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CD13A2-660C-4A53-986B-DC8806DE225B}" type="datetimeFigureOut">
              <a:rPr lang="ar-SA" smtClean="0"/>
              <a:pPr>
                <a:defRPr/>
              </a:pPr>
              <a:t>25/06/41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3DC506-4D30-45BA-BEC6-5CACC555411C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0432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2F01C5-F275-4698-B47A-7A5E0D57C31B}" type="datetimeFigureOut">
              <a:rPr lang="ar-SA" smtClean="0"/>
              <a:pPr>
                <a:defRPr/>
              </a:pPr>
              <a:t>25/06/41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425235-1929-4463-87B1-3E957E8C77DF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39236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CE9BBA-0243-4779-A07C-B555D5CF2154}" type="datetimeFigureOut">
              <a:rPr lang="ar-SA" smtClean="0"/>
              <a:pPr>
                <a:defRPr/>
              </a:pPr>
              <a:t>25/06/41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3154B1-68C3-409B-8420-10A9E4CD09A4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68077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D43E95A-842E-4839-BE25-9675166F70FC}" type="datetimeFigureOut">
              <a:rPr lang="ar-SA" smtClean="0"/>
              <a:pPr>
                <a:defRPr/>
              </a:pPr>
              <a:t>25/06/41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1E91C9D-15EF-4ABC-A670-F2F984D43BF9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57779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  <p:sldLayoutId id="2147484036" r:id="rId8"/>
    <p:sldLayoutId id="2147484037" r:id="rId9"/>
    <p:sldLayoutId id="2147484038" r:id="rId10"/>
    <p:sldLayoutId id="214748403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emedicine.medscape.com/dermatology" TargetMode="External"/><Relationship Id="rId3" Type="http://schemas.openxmlformats.org/officeDocument/2006/relationships/hyperlink" Target="http://www.dermatlas.net/" TargetMode="External"/><Relationship Id="rId7" Type="http://schemas.openxmlformats.org/officeDocument/2006/relationships/hyperlink" Target="http://www.aad.org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ermis.net/" TargetMode="External"/><Relationship Id="rId5" Type="http://schemas.openxmlformats.org/officeDocument/2006/relationships/hyperlink" Target="http://www.dermnet.org.nz/sitemap.htm" TargetMode="External"/><Relationship Id="rId4" Type="http://schemas.openxmlformats.org/officeDocument/2006/relationships/hyperlink" Target="http://www.atlasdermatologico.com.br/" TargetMode="External"/><Relationship Id="rId9" Type="http://schemas.openxmlformats.org/officeDocument/2006/relationships/hyperlink" Target="http://dermatology.cdlib.org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hmitwalli@ksu.edu.sa" TargetMode="External"/><Relationship Id="rId4" Type="http://schemas.openxmlformats.org/officeDocument/2006/relationships/hyperlink" Target="mailto:dermatologysecretary@yahoo.com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170" name="Title 2"/>
          <p:cNvSpPr>
            <a:spLocks noGrp="1"/>
          </p:cNvSpPr>
          <p:nvPr>
            <p:ph type="title"/>
          </p:nvPr>
        </p:nvSpPr>
        <p:spPr>
          <a:xfrm>
            <a:off x="2316098" y="197253"/>
            <a:ext cx="2592288" cy="837259"/>
          </a:xfrm>
        </p:spPr>
        <p:txBody>
          <a:bodyPr>
            <a:normAutofit/>
          </a:bodyPr>
          <a:lstStyle/>
          <a:p>
            <a:pPr eaLnBrk="1" hangingPunct="1"/>
            <a:r>
              <a:rPr lang="en-US" sz="1400" b="1" i="1" dirty="0">
                <a:solidFill>
                  <a:schemeClr val="tx1"/>
                </a:solidFill>
                <a:latin typeface="+mn-lt"/>
                <a:cs typeface="Traditional Arabic" pitchFamily="2" charset="-78"/>
              </a:rPr>
              <a:t>King Saud University</a:t>
            </a:r>
            <a:br>
              <a:rPr lang="en-US" sz="1400" b="1" i="1" dirty="0">
                <a:solidFill>
                  <a:schemeClr val="tx1"/>
                </a:solidFill>
                <a:latin typeface="+mn-lt"/>
                <a:cs typeface="Traditional Arabic" pitchFamily="2" charset="-78"/>
              </a:rPr>
            </a:br>
            <a:r>
              <a:rPr lang="en-US" sz="1400" b="1" i="1" dirty="0">
                <a:solidFill>
                  <a:schemeClr val="tx1"/>
                </a:solidFill>
                <a:latin typeface="+mn-lt"/>
                <a:cs typeface="Traditional Arabic" pitchFamily="2" charset="-78"/>
              </a:rPr>
              <a:t>College of Medicine</a:t>
            </a:r>
            <a:br>
              <a:rPr lang="en-US" sz="1400" b="1" i="1" dirty="0">
                <a:solidFill>
                  <a:schemeClr val="tx1"/>
                </a:solidFill>
                <a:latin typeface="+mn-lt"/>
                <a:cs typeface="Traditional Arabic" pitchFamily="2" charset="-78"/>
              </a:rPr>
            </a:br>
            <a:r>
              <a:rPr lang="en-US" sz="1400" b="1" i="1" dirty="0">
                <a:solidFill>
                  <a:schemeClr val="tx1"/>
                </a:solidFill>
                <a:latin typeface="+mn-lt"/>
                <a:cs typeface="Traditional Arabic" pitchFamily="2" charset="-78"/>
              </a:rPr>
              <a:t>Kingdom of Saudi Arabia</a:t>
            </a:r>
            <a:endParaRPr lang="ar-SA" sz="1800" b="1" dirty="0"/>
          </a:p>
        </p:txBody>
      </p:sp>
      <p:sp>
        <p:nvSpPr>
          <p:cNvPr id="7171" name="Content Placeholder 3"/>
          <p:cNvSpPr>
            <a:spLocks noGrp="1"/>
          </p:cNvSpPr>
          <p:nvPr>
            <p:ph idx="1"/>
          </p:nvPr>
        </p:nvSpPr>
        <p:spPr>
          <a:xfrm>
            <a:off x="457200" y="1239616"/>
            <a:ext cx="8229600" cy="4680520"/>
          </a:xfrm>
          <a:noFill/>
          <a:ln>
            <a:noFill/>
          </a:ln>
        </p:spPr>
        <p:txBody>
          <a:bodyPr/>
          <a:lstStyle/>
          <a:p>
            <a:pPr marL="0" indent="0" algn="ctr" rtl="0" eaLnBrk="1" hangingPunct="1">
              <a:spcBef>
                <a:spcPts val="1200"/>
              </a:spcBef>
              <a:buFont typeface="Wingdings 2" pitchFamily="18" charset="2"/>
              <a:buNone/>
            </a:pPr>
            <a:r>
              <a:rPr lang="ar-SA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200" b="1" dirty="0">
                <a:solidFill>
                  <a:srgbClr val="3C2E7A"/>
                </a:solidFill>
                <a:latin typeface="Kristen ITC" pitchFamily="66" charset="0"/>
                <a:cs typeface="Times New Roman" pitchFamily="18" charset="0"/>
              </a:rPr>
              <a:t>Introduction to 394 Derma Course</a:t>
            </a:r>
          </a:p>
          <a:p>
            <a:pPr marL="0" indent="0" algn="ctr" rtl="0" eaLnBrk="1" hangingPunct="1">
              <a:spcBef>
                <a:spcPts val="1200"/>
              </a:spcBef>
              <a:buFont typeface="Wingdings 2" pitchFamily="18" charset="2"/>
              <a:buNone/>
            </a:pPr>
            <a:r>
              <a:rPr lang="en-AU" sz="2400" b="1" dirty="0">
                <a:solidFill>
                  <a:srgbClr val="3C2E7A"/>
                </a:solidFill>
                <a:latin typeface="Kristen ITC" pitchFamily="66" charset="0"/>
                <a:cs typeface="Times New Roman" pitchFamily="18" charset="0"/>
              </a:rPr>
              <a:t>(Female -  Group F-2) </a:t>
            </a:r>
          </a:p>
          <a:p>
            <a:pPr marL="0" indent="0" algn="ctr" rtl="0" eaLnBrk="1" hangingPunct="1">
              <a:spcBef>
                <a:spcPts val="1200"/>
              </a:spcBef>
              <a:buFont typeface="Wingdings 2" pitchFamily="18" charset="2"/>
              <a:buNone/>
            </a:pPr>
            <a:endParaRPr lang="en-AU" sz="2400" b="1" dirty="0">
              <a:solidFill>
                <a:srgbClr val="3C2E7A"/>
              </a:solidFill>
              <a:latin typeface="Kristen ITC" pitchFamily="66" charset="0"/>
              <a:cs typeface="Times New Roman" pitchFamily="18" charset="0"/>
            </a:endParaRPr>
          </a:p>
          <a:p>
            <a:pPr marL="0" indent="0" algn="ctr" rtl="0" eaLnBrk="1" hangingPunct="1">
              <a:lnSpc>
                <a:spcPct val="150000"/>
              </a:lnSpc>
              <a:spcBef>
                <a:spcPts val="1200"/>
              </a:spcBef>
              <a:buFont typeface="Wingdings 2" pitchFamily="18" charset="2"/>
              <a:buNone/>
            </a:pPr>
            <a:r>
              <a:rPr lang="ar-S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Felix Titling" pitchFamily="82" charset="0"/>
                <a:cs typeface="Times New Roman" pitchFamily="18" charset="0"/>
              </a:rPr>
              <a:t>by: </a:t>
            </a:r>
            <a:r>
              <a:rPr lang="en-US" sz="2800" b="1" dirty="0">
                <a:solidFill>
                  <a:srgbClr val="2A0EA0"/>
                </a:solidFill>
                <a:latin typeface="Cooper Black" pitchFamily="18" charset="0"/>
                <a:cs typeface="Times New Roman" pitchFamily="18" charset="0"/>
              </a:rPr>
              <a:t>Dr. </a:t>
            </a:r>
            <a:r>
              <a:rPr lang="en-US" sz="2800" b="1" dirty="0" err="1">
                <a:solidFill>
                  <a:srgbClr val="2A0EA0"/>
                </a:solidFill>
                <a:latin typeface="Cooper Black" pitchFamily="18" charset="0"/>
                <a:cs typeface="Times New Roman" pitchFamily="18" charset="0"/>
              </a:rPr>
              <a:t>Hadeel</a:t>
            </a:r>
            <a:r>
              <a:rPr lang="en-US" sz="2800" b="1" dirty="0">
                <a:solidFill>
                  <a:srgbClr val="2A0EA0"/>
                </a:solidFill>
                <a:latin typeface="Cooper Black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A0EA0"/>
                </a:solidFill>
                <a:latin typeface="Cooper Black" pitchFamily="18" charset="0"/>
                <a:cs typeface="Times New Roman" pitchFamily="18" charset="0"/>
              </a:rPr>
              <a:t>Mitwalli</a:t>
            </a:r>
            <a:endParaRPr lang="en-US" sz="2800" b="1" dirty="0">
              <a:solidFill>
                <a:srgbClr val="2A0EA0"/>
              </a:solidFill>
              <a:latin typeface="Cooper Black" pitchFamily="18" charset="0"/>
              <a:cs typeface="Times New Roman" pitchFamily="18" charset="0"/>
            </a:endParaRPr>
          </a:p>
          <a:p>
            <a:pPr marL="0" indent="0" algn="ctr" rtl="0" eaLnBrk="1" hangingPunct="1">
              <a:spcBef>
                <a:spcPts val="1200"/>
              </a:spcBef>
              <a:buFont typeface="Wingdings 2" pitchFamily="18" charset="2"/>
              <a:buNone/>
            </a:pPr>
            <a:r>
              <a:rPr lang="en-US" sz="1200" b="1" dirty="0">
                <a:solidFill>
                  <a:srgbClr val="413672"/>
                </a:solidFill>
                <a:latin typeface="Felix Titling" pitchFamily="82" charset="0"/>
                <a:cs typeface="Times New Roman" pitchFamily="18" charset="0"/>
              </a:rPr>
              <a:t>Assistant professor / Consultant Dermatologist</a:t>
            </a:r>
          </a:p>
          <a:p>
            <a:pPr marL="0" indent="0" algn="ctr" rtl="0" eaLnBrk="1" hangingPunct="1">
              <a:spcBef>
                <a:spcPts val="1200"/>
              </a:spcBef>
              <a:buFont typeface="Wingdings 2" pitchFamily="18" charset="2"/>
              <a:buNone/>
            </a:pPr>
            <a:r>
              <a:rPr lang="en-US" sz="1200" b="1" dirty="0">
                <a:solidFill>
                  <a:srgbClr val="413672"/>
                </a:solidFill>
                <a:latin typeface="Felix Titling" pitchFamily="82" charset="0"/>
                <a:cs typeface="Times New Roman" pitchFamily="18" charset="0"/>
              </a:rPr>
              <a:t>Dermatology Department</a:t>
            </a:r>
          </a:p>
          <a:p>
            <a:pPr marL="0" indent="0" algn="ctr" rtl="0" eaLnBrk="1" hangingPunct="1">
              <a:spcBef>
                <a:spcPts val="1200"/>
              </a:spcBef>
              <a:buFont typeface="Wingdings 2" pitchFamily="18" charset="2"/>
              <a:buNone/>
            </a:pPr>
            <a:r>
              <a:rPr lang="en-US" sz="1200" b="1" dirty="0">
                <a:solidFill>
                  <a:srgbClr val="413672"/>
                </a:solidFill>
                <a:latin typeface="Felix Titling" pitchFamily="82" charset="0"/>
                <a:cs typeface="Times New Roman" pitchFamily="18" charset="0"/>
              </a:rPr>
              <a:t>King Khalid University Hospital</a:t>
            </a:r>
          </a:p>
          <a:p>
            <a:pPr marL="0" indent="0" algn="ctr" rtl="0" eaLnBrk="1" hangingPunct="1">
              <a:lnSpc>
                <a:spcPct val="150000"/>
              </a:lnSpc>
              <a:spcBef>
                <a:spcPts val="1200"/>
              </a:spcBef>
              <a:buFont typeface="Wingdings 2" pitchFamily="18" charset="2"/>
              <a:buNone/>
            </a:pPr>
            <a:r>
              <a:rPr lang="en-US" sz="2000" b="1" dirty="0">
                <a:latin typeface="Footlight MT Light" panose="0204060206030A020304" pitchFamily="18" charset="0"/>
                <a:cs typeface="Times New Roman" pitchFamily="18" charset="0"/>
              </a:rPr>
              <a:t>13</a:t>
            </a:r>
            <a:r>
              <a:rPr lang="en-US" sz="2000" b="1" baseline="30000" dirty="0">
                <a:latin typeface="Footlight MT Light" panose="0204060206030A020304" pitchFamily="18" charset="0"/>
                <a:cs typeface="Times New Roman" pitchFamily="18" charset="0"/>
              </a:rPr>
              <a:t>th</a:t>
            </a:r>
            <a:r>
              <a:rPr lang="en-US" sz="2000" b="1" dirty="0">
                <a:latin typeface="Footlight MT Light" panose="0204060206030A020304" pitchFamily="18" charset="0"/>
                <a:cs typeface="Times New Roman" pitchFamily="18" charset="0"/>
              </a:rPr>
              <a:t> February 2020</a:t>
            </a:r>
          </a:p>
          <a:p>
            <a:pPr marL="0" indent="0" algn="ctr" eaLnBrk="1" hangingPunct="1">
              <a:lnSpc>
                <a:spcPct val="150000"/>
              </a:lnSpc>
              <a:spcBef>
                <a:spcPts val="1200"/>
              </a:spcBef>
              <a:buFont typeface="Wingdings 2" pitchFamily="18" charset="2"/>
              <a:buNone/>
            </a:pPr>
            <a:r>
              <a:rPr lang="en-AU" sz="2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 algn="ctr" eaLnBrk="1" hangingPunct="1">
              <a:lnSpc>
                <a:spcPct val="150000"/>
              </a:lnSpc>
              <a:spcBef>
                <a:spcPts val="1200"/>
              </a:spcBef>
              <a:buFont typeface="Wingdings 2" pitchFamily="18" charset="2"/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Wingdings 2" pitchFamily="18" charset="2"/>
              <a:buNone/>
            </a:pPr>
            <a:endParaRPr lang="ar-S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7253"/>
            <a:ext cx="1957074" cy="75663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25" y="0"/>
            <a:ext cx="9144000" cy="6957392"/>
          </a:xfrm>
          <a:prstGeom prst="rect">
            <a:avLst/>
          </a:prstGeom>
        </p:spPr>
      </p:pic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11560" y="344492"/>
            <a:ext cx="8229600" cy="922337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b="1" dirty="0">
                <a:solidFill>
                  <a:srgbClr val="7030A0"/>
                </a:solidFill>
                <a:latin typeface="Footlight MT Light" panose="0204060206030A020304" pitchFamily="18" charset="0"/>
                <a:cs typeface="Traditional Arabic" pitchFamily="2" charset="-78"/>
              </a:rPr>
              <a:t>PBL (Problem Based Learning/Small Group Teaching) GROUPS</a:t>
            </a:r>
            <a:endParaRPr lang="ar-SA" sz="3200" b="1" dirty="0">
              <a:solidFill>
                <a:srgbClr val="7030A0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619672" y="1266829"/>
            <a:ext cx="60486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lgerian" pitchFamily="82" charset="0"/>
                <a:ea typeface="Calibri" pitchFamily="34" charset="0"/>
                <a:cs typeface="Arial" pitchFamily="34" charset="0"/>
              </a:rPr>
              <a:t>GROUP 2 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9594" r="1626"/>
          <a:stretch/>
        </p:blipFill>
        <p:spPr>
          <a:xfrm>
            <a:off x="1423628" y="1851604"/>
            <a:ext cx="6296744" cy="499449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25" y="0"/>
            <a:ext cx="9144000" cy="6957392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28261" y="1772816"/>
            <a:ext cx="6487477" cy="500193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11560" y="344492"/>
            <a:ext cx="8229600" cy="9223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b="1" dirty="0">
                <a:solidFill>
                  <a:srgbClr val="7030A0"/>
                </a:solidFill>
                <a:latin typeface="Footlight MT Light" panose="0204060206030A020304" pitchFamily="18" charset="0"/>
                <a:cs typeface="Traditional Arabic" pitchFamily="2" charset="-78"/>
              </a:rPr>
              <a:t>PBL (Problem Based Learning/Small Group Teaching) GROUPS</a:t>
            </a:r>
            <a:endParaRPr lang="ar-SA" sz="3200" b="1" dirty="0">
              <a:solidFill>
                <a:srgbClr val="7030A0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619672" y="1301748"/>
            <a:ext cx="60486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lgerian" pitchFamily="82" charset="0"/>
                <a:ea typeface="Calibri" pitchFamily="34" charset="0"/>
                <a:cs typeface="Arial" pitchFamily="34" charset="0"/>
              </a:rPr>
              <a:t>GROUP 3 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115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63" y="0"/>
            <a:ext cx="9144000" cy="5357813"/>
          </a:xfrm>
          <a:prstGeom prst="rect">
            <a:avLst/>
          </a:prstGeom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1547664" y="641289"/>
            <a:ext cx="6444716" cy="792088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Footlight MT Light" panose="0204060206030A020304" pitchFamily="18" charset="0"/>
                <a:cs typeface="Traditional Arabic" pitchFamily="2" charset="-78"/>
              </a:rPr>
              <a:t>Sample of Individual Attendance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656" y="1435420"/>
            <a:ext cx="6343650" cy="52768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99" y="0"/>
            <a:ext cx="9144000" cy="6957392"/>
          </a:xfrm>
          <a:prstGeom prst="rect">
            <a:avLst/>
          </a:prstGeom>
        </p:spPr>
      </p:pic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611560" y="457200"/>
            <a:ext cx="7920880" cy="79208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Footlight MT Light" panose="0204060206030A020304" pitchFamily="18" charset="0"/>
                <a:cs typeface="Traditional Arabic" pitchFamily="2" charset="-78"/>
              </a:rPr>
              <a:t>ROOM SCHEDULE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389340"/>
              </p:ext>
            </p:extLst>
          </p:nvPr>
        </p:nvGraphicFramePr>
        <p:xfrm>
          <a:off x="1835696" y="1412776"/>
          <a:ext cx="6192688" cy="876300"/>
        </p:xfrm>
        <a:graphic>
          <a:graphicData uri="http://schemas.openxmlformats.org/drawingml/2006/table">
            <a:tbl>
              <a:tblPr/>
              <a:tblGrid>
                <a:gridCol w="6192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56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rgbClr val="002060"/>
                          </a:solidFill>
                          <a:latin typeface="Baskerville Old Face"/>
                          <a:ea typeface="Calibri"/>
                          <a:cs typeface="Aharoni"/>
                        </a:rPr>
                        <a:t>Lecture  Rooms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34290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Footlight MT Light"/>
                          <a:ea typeface="Calibri"/>
                          <a:cs typeface="Times New Roman"/>
                        </a:rPr>
                        <a:t>Psychiatric Hall</a:t>
                      </a:r>
                      <a:r>
                        <a:rPr lang="en-US" sz="2400" b="1" dirty="0">
                          <a:latin typeface="Footlight MT Light"/>
                          <a:ea typeface="Calibri"/>
                          <a:cs typeface="Times New Roman"/>
                        </a:rPr>
                        <a:t>, Ground floor Old building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2492896"/>
            <a:ext cx="6408712" cy="388843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36238" cy="6957392"/>
          </a:xfrm>
          <a:prstGeom prst="rect">
            <a:avLst/>
          </a:prstGeom>
        </p:spPr>
      </p:pic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3744416" cy="85496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b="1" dirty="0">
                <a:solidFill>
                  <a:srgbClr val="7030A0"/>
                </a:solidFill>
                <a:latin typeface="Footlight MT Light" panose="0204060206030A020304" pitchFamily="18" charset="0"/>
                <a:cs typeface="Traditional Arabic" pitchFamily="2" charset="-78"/>
              </a:rPr>
              <a:t>Assessment</a:t>
            </a:r>
            <a:r>
              <a:rPr lang="en-US" sz="4000" b="1" dirty="0">
                <a:solidFill>
                  <a:srgbClr val="2A0EA0"/>
                </a:solidFill>
                <a:latin typeface="Footlight MT Light" panose="0204060206030A020304" pitchFamily="18" charset="0"/>
                <a:cs typeface="Traditional Arabic" pitchFamily="2" charset="-78"/>
              </a:rPr>
              <a:t> </a:t>
            </a:r>
            <a:endParaRPr lang="ar-SA" sz="4000" b="1" dirty="0">
              <a:solidFill>
                <a:srgbClr val="2A0EA0"/>
              </a:solidFill>
              <a:latin typeface="Footlight MT Light" panose="0204060206030A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0679721"/>
              </p:ext>
            </p:extLst>
          </p:nvPr>
        </p:nvGraphicFramePr>
        <p:xfrm>
          <a:off x="899592" y="1556792"/>
          <a:ext cx="7992888" cy="4386942"/>
        </p:xfrm>
        <a:graphic>
          <a:graphicData uri="http://schemas.openxmlformats.org/drawingml/2006/table">
            <a:tbl>
              <a:tblPr/>
              <a:tblGrid>
                <a:gridCol w="3175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769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428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55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9664">
                <a:tc gridSpan="4"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 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ajalla UI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5. Frame of  Assessment for Students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ajalla UI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 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ajalla UI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2852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 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ajalla UI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Assessment type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Majalla UI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Week due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Majalla UI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Marks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Majalla UI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0973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ajalla UI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 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ajalla UI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2636838" algn="ctr"/>
                          <a:tab pos="5273675" algn="r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Clinical attachment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 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At the end of the clinic of the last 2 weeks for each group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2636838" algn="ctr"/>
                          <a:tab pos="5273675" algn="r"/>
                        </a:tabLst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5%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1911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2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ajalla UI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 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ajalla UI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2636838" algn="ctr"/>
                          <a:tab pos="5273675" algn="r"/>
                        </a:tabLst>
                      </a:pPr>
                      <a:r>
                        <a:rPr kumimoji="0" lang="ar-S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Discussion</a:t>
                      </a:r>
                      <a:r>
                        <a:rPr kumimoji="0" lang="ar-S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PBL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 At the end of PBL session  of the last 2 weeks for each group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ajalla UI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2636838" algn="ctr"/>
                          <a:tab pos="5273675" algn="r"/>
                        </a:tabLst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5%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6509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3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ajalla UI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 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ajalla UI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MCQs mid-term exam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ajalla UI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 At the 4</a:t>
                      </a:r>
                      <a:r>
                        <a:rPr kumimoji="0" lang="en-US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th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  week of the course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30%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5033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4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ajalla UI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 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ajalla UI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 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Short answer written final exam MCQs final-term exam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(  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N.B :explanation of assessment methods will be given later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At the end of the cycle ( after 2 groups rotation 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ajalla UI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 30%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 30%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771"/>
            <a:ext cx="9144000" cy="6858000"/>
          </a:xfrm>
          <a:prstGeom prst="rect">
            <a:avLst/>
          </a:prstGeom>
        </p:spPr>
      </p:pic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636464"/>
          </a:xfrm>
        </p:spPr>
        <p:txBody>
          <a:bodyPr/>
          <a:lstStyle/>
          <a:p>
            <a:pPr algn="ctr" eaLnBrk="1" hangingPunct="1"/>
            <a:r>
              <a:rPr lang="en-US" sz="3200" b="1" dirty="0">
                <a:solidFill>
                  <a:srgbClr val="7030A0"/>
                </a:solidFill>
                <a:latin typeface="Footlight MT Light" panose="0204060206030A020304" pitchFamily="18" charset="0"/>
                <a:cs typeface="Traditional Arabic" pitchFamily="2" charset="-78"/>
              </a:rPr>
              <a:t>The Assessment forms</a:t>
            </a:r>
            <a:endParaRPr lang="ar-SA" sz="2000" b="1" dirty="0">
              <a:solidFill>
                <a:srgbClr val="7030A0"/>
              </a:solidFill>
              <a:latin typeface="Footlight MT Light" panose="0204060206030A020304" pitchFamily="18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8338" y="972891"/>
            <a:ext cx="6347323" cy="534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482" name="Picture 3" descr="C:\Documents and Settings\Loucie\Desktop\1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93963" y="332656"/>
            <a:ext cx="4522053" cy="5832648"/>
          </a:xfr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696" y="332972"/>
            <a:ext cx="4210784" cy="336491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solidFill>
                  <a:srgbClr val="7030A0"/>
                </a:solidFill>
                <a:latin typeface="Footlight MT Light" panose="0204060206030A020304" pitchFamily="18" charset="0"/>
                <a:cs typeface="Traditional Arabic" pitchFamily="2" charset="-78"/>
              </a:rPr>
              <a:t>Ground Rules</a:t>
            </a:r>
            <a:endParaRPr lang="ar-SA" b="1" dirty="0">
              <a:solidFill>
                <a:srgbClr val="7030A0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683568" y="1669859"/>
            <a:ext cx="8229600" cy="4389437"/>
          </a:xfrm>
        </p:spPr>
        <p:txBody>
          <a:bodyPr/>
          <a:lstStyle/>
          <a:p>
            <a:pPr algn="l" rtl="0" eaLnBrk="1" hangingPunct="1"/>
            <a:r>
              <a:rPr lang="en-US" dirty="0">
                <a:latin typeface="Footlight MT Light" pitchFamily="18" charset="0"/>
                <a:cs typeface="Majalla UI"/>
              </a:rPr>
              <a:t>Attendance on time is very important to lectures, clinical attachments and PBL sessions.</a:t>
            </a:r>
          </a:p>
          <a:p>
            <a:pPr algn="l" rtl="0" eaLnBrk="1" hangingPunct="1"/>
            <a:r>
              <a:rPr lang="en-US" dirty="0">
                <a:latin typeface="Footlight MT Light" pitchFamily="18" charset="0"/>
                <a:cs typeface="Majalla UI"/>
              </a:rPr>
              <a:t>Keep the mobile silent during the academic activity.</a:t>
            </a:r>
          </a:p>
          <a:p>
            <a:pPr algn="l" rtl="0" eaLnBrk="1" hangingPunct="1"/>
            <a:r>
              <a:rPr lang="en-US" dirty="0">
                <a:latin typeface="Footlight MT Light" pitchFamily="18" charset="0"/>
                <a:cs typeface="Majalla UI"/>
              </a:rPr>
              <a:t>If the students want to record the lecture, he should ask the permission from the attending lecturer first.</a:t>
            </a:r>
          </a:p>
          <a:p>
            <a:pPr algn="l" rtl="0" eaLnBrk="1" hangingPunct="1"/>
            <a:r>
              <a:rPr lang="en-US" dirty="0">
                <a:latin typeface="Footlight MT Light" pitchFamily="18" charset="0"/>
                <a:cs typeface="Majalla UI"/>
              </a:rPr>
              <a:t>Distributions of the students into the clinical, small groups discussion and exams is based on the serial number list given by the college administration.  </a:t>
            </a:r>
          </a:p>
          <a:p>
            <a:pPr algn="l" rtl="0" eaLnBrk="1" hangingPunct="1"/>
            <a:endParaRPr lang="ar-SA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29400"/>
          </a:xfrm>
          <a:prstGeom prst="rect">
            <a:avLst/>
          </a:prstGeom>
        </p:spPr>
      </p:pic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611560" y="420641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Footlight MT Light" panose="0204060206030A020304" pitchFamily="18" charset="0"/>
                <a:cs typeface="Traditional Arabic" pitchFamily="2" charset="-78"/>
              </a:rPr>
              <a:t>Learning Resources:</a:t>
            </a:r>
            <a:endParaRPr lang="ar-SA" sz="3600" b="1" dirty="0">
              <a:solidFill>
                <a:srgbClr val="7030A0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sz="half" idx="1"/>
          </p:nvPr>
        </p:nvSpPr>
        <p:spPr>
          <a:xfrm>
            <a:off x="663331" y="1666676"/>
            <a:ext cx="5256584" cy="4676775"/>
          </a:xfrm>
        </p:spPr>
        <p:txBody>
          <a:bodyPr/>
          <a:lstStyle/>
          <a:p>
            <a:pPr marL="0" indent="0" algn="l" eaLnBrk="1" hangingPunct="1">
              <a:buFont typeface="Wingdings 2" pitchFamily="18" charset="2"/>
              <a:buNone/>
            </a:pPr>
            <a:r>
              <a:rPr lang="en-US" sz="2000" u="sng" dirty="0">
                <a:solidFill>
                  <a:srgbClr val="0070C0"/>
                </a:solidFill>
                <a:latin typeface="Footlight MT Light" pitchFamily="18" charset="0"/>
                <a:cs typeface="Majalla UI"/>
              </a:rPr>
              <a:t>Essential References </a:t>
            </a:r>
          </a:p>
          <a:p>
            <a:pPr marL="0" indent="0" algn="l" eaLnBrk="1" hangingPunct="1">
              <a:buFont typeface="Wingdings 2" pitchFamily="18" charset="2"/>
              <a:buNone/>
            </a:pPr>
            <a:r>
              <a:rPr lang="en-US" sz="2000" dirty="0">
                <a:solidFill>
                  <a:srgbClr val="000000"/>
                </a:solidFill>
                <a:latin typeface="Footlight MT Light" pitchFamily="18" charset="0"/>
                <a:cs typeface="Majalla UI"/>
              </a:rPr>
              <a:t>Textbook and lectures</a:t>
            </a:r>
            <a:r>
              <a:rPr lang="en-US" dirty="0">
                <a:solidFill>
                  <a:srgbClr val="000000"/>
                </a:solidFill>
                <a:latin typeface="Footlight MT Light" pitchFamily="18" charset="0"/>
                <a:cs typeface="Majalla UI"/>
              </a:rPr>
              <a:t>.</a:t>
            </a:r>
          </a:p>
          <a:p>
            <a:pPr marL="0" indent="0" algn="l" eaLnBrk="1" hangingPunct="1">
              <a:buFont typeface="Wingdings 2" pitchFamily="18" charset="2"/>
              <a:buNone/>
            </a:pPr>
            <a:r>
              <a:rPr lang="en-US" sz="1800" b="1" u="sng" dirty="0">
                <a:solidFill>
                  <a:srgbClr val="FF0000"/>
                </a:solidFill>
                <a:latin typeface="Footlight MT Light" pitchFamily="18" charset="0"/>
                <a:cs typeface="Majalla UI"/>
              </a:rPr>
              <a:t>Recommended Books and Reference Material</a:t>
            </a:r>
            <a:r>
              <a:rPr lang="en-US" b="1" u="sng" dirty="0">
                <a:solidFill>
                  <a:srgbClr val="000000"/>
                </a:solidFill>
                <a:latin typeface="Footlight MT Light" pitchFamily="18" charset="0"/>
                <a:cs typeface="Majalla UI"/>
              </a:rPr>
              <a:t> </a:t>
            </a:r>
          </a:p>
          <a:p>
            <a:pPr marL="0" indent="0" algn="l" rtl="0" eaLnBrk="1" hangingPunct="1">
              <a:buFont typeface="Wingdings 2" pitchFamily="18" charset="2"/>
              <a:buNone/>
            </a:pPr>
            <a:r>
              <a:rPr lang="en-US" dirty="0">
                <a:solidFill>
                  <a:srgbClr val="000000"/>
                </a:solidFill>
                <a:latin typeface="Footlight MT Light" pitchFamily="18" charset="0"/>
                <a:cs typeface="Majalla UI"/>
              </a:rPr>
              <a:t>1. </a:t>
            </a:r>
            <a:r>
              <a:rPr lang="en-US" sz="1800" dirty="0">
                <a:solidFill>
                  <a:srgbClr val="000000"/>
                </a:solidFill>
                <a:latin typeface="Footlight MT Light" pitchFamily="18" charset="0"/>
                <a:cs typeface="Times New Roman" pitchFamily="18" charset="0"/>
              </a:rPr>
              <a:t>Fitzpatrick Color Atlas and Synopsis of  Clinical  </a:t>
            </a:r>
          </a:p>
          <a:p>
            <a:pPr marL="0" indent="0" algn="l" rtl="0" eaLnBrk="1" hangingPunct="1">
              <a:buFont typeface="Wingdings 2" pitchFamily="18" charset="2"/>
              <a:buNone/>
            </a:pPr>
            <a:r>
              <a:rPr lang="en-US" sz="1800" dirty="0">
                <a:solidFill>
                  <a:srgbClr val="000000"/>
                </a:solidFill>
                <a:latin typeface="Footlight MT Light" pitchFamily="18" charset="0"/>
                <a:cs typeface="Times New Roman" pitchFamily="18" charset="0"/>
              </a:rPr>
              <a:t>      Dermatology (Vienna) By </a:t>
            </a:r>
            <a:r>
              <a:rPr lang="en-US" sz="1800" dirty="0" err="1">
                <a:solidFill>
                  <a:srgbClr val="000000"/>
                </a:solidFill>
                <a:latin typeface="Footlight MT Light" pitchFamily="18" charset="0"/>
                <a:cs typeface="Times New Roman" pitchFamily="18" charset="0"/>
              </a:rPr>
              <a:t>Klauss</a:t>
            </a:r>
            <a:r>
              <a:rPr lang="en-US" sz="1800" dirty="0">
                <a:solidFill>
                  <a:srgbClr val="000000"/>
                </a:solidFill>
                <a:latin typeface="Footlight MT Light" pitchFamily="18" charset="0"/>
                <a:cs typeface="Times New Roman" pitchFamily="18" charset="0"/>
              </a:rPr>
              <a:t> Wolff and </a:t>
            </a:r>
          </a:p>
          <a:p>
            <a:pPr marL="0" indent="0" algn="l" rtl="0" eaLnBrk="1" hangingPunct="1">
              <a:buFont typeface="Wingdings 2" pitchFamily="18" charset="2"/>
              <a:buNone/>
            </a:pPr>
            <a:r>
              <a:rPr lang="en-US" sz="1800" dirty="0">
                <a:solidFill>
                  <a:srgbClr val="000000"/>
                </a:solidFill>
                <a:latin typeface="Footlight MT Light" pitchFamily="18" charset="0"/>
                <a:cs typeface="Times New Roman" pitchFamily="18" charset="0"/>
              </a:rPr>
              <a:t>      Richard Allen Johnson. (6th Edition) </a:t>
            </a:r>
          </a:p>
          <a:p>
            <a:pPr marL="0" indent="0" algn="l" eaLnBrk="1" hangingPunct="1">
              <a:buFont typeface="Wingdings 2" pitchFamily="18" charset="2"/>
              <a:buNone/>
            </a:pPr>
            <a:r>
              <a:rPr lang="en-US" sz="1800" dirty="0">
                <a:solidFill>
                  <a:srgbClr val="000000"/>
                </a:solidFill>
                <a:latin typeface="Footlight MT Light" pitchFamily="18" charset="0"/>
                <a:cs typeface="Times New Roman" pitchFamily="18" charset="0"/>
              </a:rPr>
              <a:t>      ISBN: 9780071599757/ 007159974, Feb. 2009</a:t>
            </a:r>
          </a:p>
          <a:p>
            <a:pPr marL="0" indent="0" algn="l" eaLnBrk="1" hangingPunct="1">
              <a:buFont typeface="Wingdings 2" pitchFamily="18" charset="2"/>
              <a:buNone/>
            </a:pPr>
            <a:r>
              <a:rPr lang="en-US" dirty="0">
                <a:latin typeface="Footlight MT Light" pitchFamily="18" charset="0"/>
                <a:cs typeface="Times New Roman" pitchFamily="18" charset="0"/>
              </a:rPr>
              <a:t>2. </a:t>
            </a:r>
            <a:r>
              <a:rPr lang="en-US" sz="1800" dirty="0">
                <a:latin typeface="Footlight MT Light" pitchFamily="18" charset="0"/>
                <a:cs typeface="Times New Roman" pitchFamily="18" charset="0"/>
              </a:rPr>
              <a:t>Dermatology in Clinical Practice by </a:t>
            </a:r>
            <a:r>
              <a:rPr lang="en-US" sz="1800" dirty="0" err="1">
                <a:latin typeface="Footlight MT Light" pitchFamily="18" charset="0"/>
                <a:cs typeface="Times New Roman" pitchFamily="18" charset="0"/>
              </a:rPr>
              <a:t>Zohra</a:t>
            </a:r>
            <a:r>
              <a:rPr lang="en-US" sz="1800" dirty="0">
                <a:latin typeface="Footlight MT Light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Footlight MT Light" pitchFamily="18" charset="0"/>
                <a:cs typeface="Times New Roman" pitchFamily="18" charset="0"/>
              </a:rPr>
              <a:t>Zaidi</a:t>
            </a:r>
            <a:r>
              <a:rPr lang="en-US" sz="1800" dirty="0">
                <a:latin typeface="Footlight MT Light" pitchFamily="18" charset="0"/>
                <a:cs typeface="Times New Roman" pitchFamily="18" charset="0"/>
              </a:rPr>
              <a:t> </a:t>
            </a:r>
          </a:p>
          <a:p>
            <a:pPr marL="0" indent="0" algn="l" rtl="0" eaLnBrk="1" hangingPunct="1">
              <a:buFont typeface="Wingdings 2" pitchFamily="18" charset="2"/>
              <a:buNone/>
            </a:pPr>
            <a:r>
              <a:rPr lang="en-US" sz="1800" dirty="0">
                <a:solidFill>
                  <a:srgbClr val="000000"/>
                </a:solidFill>
                <a:latin typeface="Footlight MT Light" pitchFamily="18" charset="0"/>
                <a:cs typeface="Times New Roman" pitchFamily="18" charset="0"/>
              </a:rPr>
              <a:t>      and Sean W.  </a:t>
            </a:r>
            <a:r>
              <a:rPr lang="en-US" sz="1800" dirty="0" err="1">
                <a:solidFill>
                  <a:srgbClr val="000000"/>
                </a:solidFill>
                <a:latin typeface="Footlight MT Light" pitchFamily="18" charset="0"/>
                <a:cs typeface="Times New Roman" pitchFamily="18" charset="0"/>
              </a:rPr>
              <a:t>Lanigan</a:t>
            </a:r>
            <a:r>
              <a:rPr lang="en-US" sz="1800" dirty="0">
                <a:solidFill>
                  <a:srgbClr val="000000"/>
                </a:solidFill>
                <a:latin typeface="Footlight MT Light" pitchFamily="18" charset="0"/>
                <a:cs typeface="Times New Roman" pitchFamily="18" charset="0"/>
              </a:rPr>
              <a:t>.  </a:t>
            </a:r>
            <a:r>
              <a:rPr lang="en-US" sz="1800" dirty="0">
                <a:latin typeface="Footlight MT Light" pitchFamily="18" charset="0"/>
                <a:cs typeface="Times New Roman" pitchFamily="18" charset="0"/>
              </a:rPr>
              <a:t>Published by Springer   </a:t>
            </a:r>
          </a:p>
          <a:p>
            <a:pPr marL="0" indent="0" algn="l" rtl="0" eaLnBrk="1" hangingPunct="1">
              <a:buFont typeface="Wingdings 2" pitchFamily="18" charset="2"/>
              <a:buNone/>
            </a:pPr>
            <a:r>
              <a:rPr lang="en-US" sz="1800" dirty="0">
                <a:latin typeface="Footlight MT Light" pitchFamily="18" charset="0"/>
                <a:cs typeface="Times New Roman" pitchFamily="18" charset="0"/>
              </a:rPr>
              <a:t>      London Ltd</a:t>
            </a:r>
            <a:r>
              <a:rPr lang="en-US" sz="1800" dirty="0">
                <a:solidFill>
                  <a:srgbClr val="000000"/>
                </a:solidFill>
                <a:latin typeface="Footlight MT Light" pitchFamily="18" charset="0"/>
                <a:cs typeface="Times New Roman" pitchFamily="18" charset="0"/>
              </a:rPr>
              <a:t>(2010)</a:t>
            </a:r>
            <a:r>
              <a:rPr lang="ar-SA" sz="1800" dirty="0">
                <a:latin typeface="Footlight MT Light" pitchFamily="18" charset="0"/>
                <a:cs typeface="Times New Roman" pitchFamily="18" charset="0"/>
              </a:rPr>
              <a:t> </a:t>
            </a:r>
            <a:endParaRPr lang="en-US" sz="1800" dirty="0">
              <a:latin typeface="Footlight MT Light" pitchFamily="18" charset="0"/>
              <a:cs typeface="Times New Roman" pitchFamily="18" charset="0"/>
            </a:endParaRPr>
          </a:p>
          <a:p>
            <a:pPr marL="0" indent="0" algn="l" rtl="0" eaLnBrk="1" hangingPunct="1">
              <a:buFont typeface="Wingdings 2" pitchFamily="18" charset="2"/>
              <a:buNone/>
            </a:pPr>
            <a:r>
              <a:rPr lang="en-US" sz="1800" dirty="0">
                <a:latin typeface="Footlight MT Light" pitchFamily="18" charset="0"/>
                <a:cs typeface="Times New Roman" pitchFamily="18" charset="0"/>
              </a:rPr>
              <a:t>      ISBN: 978-1-84882-861-2</a:t>
            </a:r>
          </a:p>
          <a:p>
            <a:pPr marL="0" indent="0" algn="l">
              <a:buFont typeface="Wingdings 2" pitchFamily="18" charset="2"/>
              <a:buNone/>
            </a:pPr>
            <a:endParaRPr lang="ar-SA" dirty="0">
              <a:latin typeface="Footlight MT Light" pitchFamily="18" charset="0"/>
            </a:endParaRPr>
          </a:p>
        </p:txBody>
      </p:sp>
      <p:pic>
        <p:nvPicPr>
          <p:cNvPr id="2253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228184" y="1650401"/>
            <a:ext cx="2016125" cy="1511300"/>
          </a:xfrm>
          <a:noFill/>
        </p:spPr>
      </p:pic>
      <p:pic>
        <p:nvPicPr>
          <p:cNvPr id="22533" name="Picture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3514700"/>
            <a:ext cx="2087563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579296" cy="85248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dirty="0">
                <a:latin typeface="Cooper Black" pitchFamily="18" charset="0"/>
                <a:cs typeface="Traditional Arabic" pitchFamily="2" charset="-78"/>
              </a:rPr>
              <a:t> </a:t>
            </a:r>
            <a:r>
              <a:rPr lang="en-US" sz="2800" b="1" dirty="0">
                <a:solidFill>
                  <a:srgbClr val="7030A0"/>
                </a:solidFill>
                <a:latin typeface="Footlight MT Light" panose="0204060206030A020304" pitchFamily="18" charset="0"/>
                <a:cs typeface="Traditional Arabic" pitchFamily="2" charset="-78"/>
              </a:rPr>
              <a:t>Suggested General Dermatology  Electronic Websites and Atlas:</a:t>
            </a:r>
            <a:endParaRPr lang="ar-SA" sz="2800" b="1" dirty="0">
              <a:solidFill>
                <a:srgbClr val="7030A0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484784"/>
            <a:ext cx="7237312" cy="5040560"/>
          </a:xfrm>
        </p:spPr>
        <p:txBody>
          <a:bodyPr/>
          <a:lstStyle/>
          <a:p>
            <a:pPr algn="l" rtl="0">
              <a:defRPr/>
            </a:pPr>
            <a:r>
              <a:rPr lang="en-US" sz="1800" dirty="0">
                <a:solidFill>
                  <a:srgbClr val="FF0000"/>
                </a:solidFill>
                <a:hlinkClick r:id="rId3"/>
              </a:rPr>
              <a:t>www.dermatlas.net</a:t>
            </a:r>
            <a:endParaRPr lang="en-US" sz="1800" dirty="0">
              <a:solidFill>
                <a:srgbClr val="FF0000"/>
              </a:solidFill>
            </a:endParaRPr>
          </a:p>
          <a:p>
            <a:pPr algn="l" rtl="0">
              <a:defRPr/>
            </a:pPr>
            <a:r>
              <a:rPr lang="en-US" sz="1800" dirty="0">
                <a:solidFill>
                  <a:srgbClr val="FF0000"/>
                </a:solidFill>
                <a:hlinkClick r:id="rId4"/>
              </a:rPr>
              <a:t>www.atlasdermatologico.com.br</a:t>
            </a:r>
            <a:endParaRPr lang="en-US" sz="1800" dirty="0">
              <a:solidFill>
                <a:srgbClr val="FF0000"/>
              </a:solidFill>
            </a:endParaRPr>
          </a:p>
          <a:p>
            <a:pPr algn="l" rtl="0">
              <a:defRPr/>
            </a:pPr>
            <a:r>
              <a:rPr lang="en-US" sz="1800" dirty="0">
                <a:solidFill>
                  <a:srgbClr val="FF0000"/>
                </a:solidFill>
                <a:hlinkClick r:id="rId5"/>
              </a:rPr>
              <a:t>www.dermnet.org.nz/sitemap.htm</a:t>
            </a:r>
            <a:endParaRPr lang="en-US" sz="1800" dirty="0">
              <a:solidFill>
                <a:srgbClr val="FF0000"/>
              </a:solidFill>
            </a:endParaRPr>
          </a:p>
          <a:p>
            <a:pPr algn="l" rtl="0">
              <a:defRPr/>
            </a:pPr>
            <a:r>
              <a:rPr lang="en-US" sz="1800" dirty="0">
                <a:solidFill>
                  <a:srgbClr val="FF0000"/>
                </a:solidFill>
                <a:hlinkClick r:id="rId6"/>
              </a:rPr>
              <a:t>www.dermis.net</a:t>
            </a:r>
            <a:endParaRPr lang="en-US" sz="1800" dirty="0">
              <a:solidFill>
                <a:srgbClr val="FF0000"/>
              </a:solidFill>
            </a:endParaRPr>
          </a:p>
          <a:p>
            <a:pPr algn="l" rtl="0">
              <a:defRPr/>
            </a:pPr>
            <a:endParaRPr lang="en-US" sz="1800" dirty="0"/>
          </a:p>
          <a:p>
            <a:pPr algn="l" rtl="0">
              <a:defRPr/>
            </a:pPr>
            <a:r>
              <a:rPr lang="en-US" sz="1800" dirty="0"/>
              <a:t>American Academy of Dermatology: Dermatology A-Z</a:t>
            </a:r>
            <a:br>
              <a:rPr lang="en-US" sz="1800" dirty="0"/>
            </a:br>
            <a:r>
              <a:rPr lang="en-US" sz="1800" dirty="0">
                <a:hlinkClick r:id="rId7"/>
              </a:rPr>
              <a:t>http://www.aad.org/</a:t>
            </a:r>
            <a:r>
              <a:rPr lang="en-US" sz="1800" dirty="0"/>
              <a:t> </a:t>
            </a:r>
          </a:p>
          <a:p>
            <a:pPr marL="0" indent="0" algn="l" rtl="0">
              <a:buFont typeface="Wingdings 2" pitchFamily="18" charset="2"/>
              <a:buNone/>
              <a:defRPr/>
            </a:pPr>
            <a:endParaRPr lang="en-US" sz="1800" dirty="0"/>
          </a:p>
          <a:p>
            <a:pPr algn="l" rtl="0">
              <a:defRPr/>
            </a:pPr>
            <a:r>
              <a:rPr lang="en-US" sz="1800" dirty="0" err="1"/>
              <a:t>eMedicine</a:t>
            </a:r>
            <a:r>
              <a:rPr lang="en-US" sz="1800" dirty="0"/>
              <a:t> on Dermatology</a:t>
            </a:r>
            <a:br>
              <a:rPr lang="en-US" sz="1800" dirty="0"/>
            </a:br>
            <a:r>
              <a:rPr lang="en-US" sz="1800" dirty="0">
                <a:hlinkClick r:id="rId8"/>
              </a:rPr>
              <a:t>http://emedicine.medscape.com/</a:t>
            </a:r>
            <a:br>
              <a:rPr lang="en-US" sz="1800" dirty="0"/>
            </a:br>
            <a:endParaRPr lang="en-US" sz="1800" dirty="0"/>
          </a:p>
          <a:p>
            <a:pPr algn="l" rtl="0">
              <a:defRPr/>
            </a:pPr>
            <a:r>
              <a:rPr lang="en-US" sz="1800" dirty="0"/>
              <a:t>Dermatology Online Journal</a:t>
            </a:r>
            <a:br>
              <a:rPr lang="en-US" sz="1800" dirty="0"/>
            </a:br>
            <a:r>
              <a:rPr lang="en-US" sz="1800" dirty="0">
                <a:hlinkClick r:id="rId9"/>
              </a:rPr>
              <a:t>http://dermatology.cdlib.org/</a:t>
            </a:r>
            <a:r>
              <a:rPr lang="en-US" sz="1800" dirty="0"/>
              <a:t> </a:t>
            </a:r>
          </a:p>
          <a:p>
            <a:pPr algn="l" rtl="0">
              <a:defRPr/>
            </a:pPr>
            <a:endParaRPr lang="ar-SA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6858000"/>
          </a:xfrm>
          <a:prstGeom prst="rect">
            <a:avLst/>
          </a:prstGeom>
        </p:spPr>
      </p:pic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886700" cy="1325563"/>
          </a:xfrm>
        </p:spPr>
        <p:txBody>
          <a:bodyPr/>
          <a:lstStyle/>
          <a:p>
            <a:pPr eaLnBrk="1" hangingPunct="1"/>
            <a:r>
              <a:rPr lang="en-US" sz="3200" b="1" dirty="0">
                <a:solidFill>
                  <a:srgbClr val="7030A0"/>
                </a:solidFill>
                <a:latin typeface="Footlight MT Light" pitchFamily="18" charset="0"/>
                <a:cs typeface="Traditional Arabic" pitchFamily="2" charset="-78"/>
              </a:rPr>
              <a:t>A Course Identification &amp; General Information</a:t>
            </a:r>
            <a:endParaRPr lang="ar-SA" sz="3200" b="1" dirty="0">
              <a:solidFill>
                <a:srgbClr val="7030A0"/>
              </a:solidFill>
              <a:latin typeface="Footlight MT Light" pitchFamily="18" charset="0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914400" y="1521852"/>
            <a:ext cx="8229600" cy="3222029"/>
          </a:xfrm>
        </p:spPr>
        <p:txBody>
          <a:bodyPr/>
          <a:lstStyle/>
          <a:p>
            <a:pPr marL="0" indent="0" algn="l" rtl="0" eaLnBrk="1" hangingPunct="1">
              <a:buFont typeface="Wingdings 2" pitchFamily="18" charset="2"/>
              <a:buNone/>
            </a:pPr>
            <a:r>
              <a:rPr lang="en-US" sz="2400" dirty="0">
                <a:cs typeface="Majalla UI"/>
              </a:rPr>
              <a:t>1.  </a:t>
            </a:r>
            <a:r>
              <a:rPr lang="en-US" sz="2400" dirty="0">
                <a:solidFill>
                  <a:srgbClr val="FF0000"/>
                </a:solidFill>
                <a:latin typeface="Footlight MT Light" pitchFamily="18" charset="0"/>
                <a:cs typeface="Majalla UI"/>
              </a:rPr>
              <a:t>Course title and code</a:t>
            </a:r>
            <a:r>
              <a:rPr lang="en-US" sz="2400" dirty="0">
                <a:latin typeface="Footlight MT Light" pitchFamily="18" charset="0"/>
                <a:cs typeface="Majalla UI"/>
              </a:rPr>
              <a:t>:  </a:t>
            </a:r>
            <a:r>
              <a:rPr lang="en-US" sz="2400" b="1" dirty="0">
                <a:latin typeface="Footlight MT Light" pitchFamily="18" charset="0"/>
                <a:cs typeface="Majalla UI"/>
              </a:rPr>
              <a:t>394 SKD</a:t>
            </a:r>
          </a:p>
          <a:p>
            <a:pPr marL="0" indent="0" algn="l" rtl="0" eaLnBrk="1" hangingPunct="1">
              <a:buFont typeface="Wingdings 2" pitchFamily="18" charset="2"/>
              <a:buNone/>
            </a:pPr>
            <a:r>
              <a:rPr lang="en-US" sz="2400" dirty="0">
                <a:latin typeface="Footlight MT Light" pitchFamily="18" charset="0"/>
                <a:cs typeface="Majalla UI"/>
              </a:rPr>
              <a:t>2.  </a:t>
            </a:r>
            <a:r>
              <a:rPr lang="en-US" sz="2400" dirty="0">
                <a:solidFill>
                  <a:srgbClr val="FF0000"/>
                </a:solidFill>
                <a:latin typeface="Footlight MT Light" pitchFamily="18" charset="0"/>
                <a:cs typeface="Majalla UI"/>
              </a:rPr>
              <a:t>Credit hours	</a:t>
            </a:r>
            <a:r>
              <a:rPr lang="en-US" sz="2400" dirty="0">
                <a:latin typeface="Footlight MT Light" pitchFamily="18" charset="0"/>
                <a:cs typeface="Majalla UI"/>
              </a:rPr>
              <a:t>:  </a:t>
            </a:r>
            <a:r>
              <a:rPr lang="en-US" sz="2400" b="1" dirty="0">
                <a:latin typeface="Footlight MT Light" pitchFamily="18" charset="0"/>
                <a:cs typeface="Majalla UI"/>
              </a:rPr>
              <a:t>2 </a:t>
            </a:r>
            <a:r>
              <a:rPr lang="en-US" sz="2400" dirty="0">
                <a:latin typeface="Footlight MT Light" pitchFamily="18" charset="0"/>
                <a:cs typeface="Majalla UI"/>
              </a:rPr>
              <a:t>hours</a:t>
            </a:r>
          </a:p>
          <a:p>
            <a:pPr marL="0" indent="0" algn="l" rtl="0" eaLnBrk="1" hangingPunct="1">
              <a:buNone/>
            </a:pPr>
            <a:r>
              <a:rPr lang="en-US" sz="2400" dirty="0">
                <a:latin typeface="Footlight MT Light" pitchFamily="18" charset="0"/>
                <a:cs typeface="Majalla UI"/>
              </a:rPr>
              <a:t>3. </a:t>
            </a:r>
            <a:r>
              <a:rPr lang="en-US" sz="2400" dirty="0">
                <a:solidFill>
                  <a:srgbClr val="FF0000"/>
                </a:solidFill>
                <a:latin typeface="Footlight MT Light" pitchFamily="18" charset="0"/>
                <a:cs typeface="Majalla UI"/>
              </a:rPr>
              <a:t>Course organizers</a:t>
            </a:r>
            <a:r>
              <a:rPr lang="en-US" sz="2400" dirty="0">
                <a:latin typeface="Footlight MT Light" pitchFamily="18" charset="0"/>
                <a:cs typeface="Majalla UI"/>
              </a:rPr>
              <a:t>: </a:t>
            </a:r>
            <a:r>
              <a:rPr lang="en-US" sz="2400" b="1" dirty="0">
                <a:latin typeface="Footlight MT Light" pitchFamily="18" charset="0"/>
                <a:cs typeface="Majalla UI"/>
              </a:rPr>
              <a:t>Dr. </a:t>
            </a:r>
            <a:r>
              <a:rPr lang="en-US" sz="2400" b="1" dirty="0" err="1">
                <a:latin typeface="Footlight MT Light" pitchFamily="18" charset="0"/>
                <a:cs typeface="Majalla UI"/>
              </a:rPr>
              <a:t>Hadeel</a:t>
            </a:r>
            <a:r>
              <a:rPr lang="en-US" sz="2400" b="1" dirty="0">
                <a:latin typeface="Footlight MT Light" pitchFamily="18" charset="0"/>
                <a:cs typeface="Majalla UI"/>
              </a:rPr>
              <a:t> </a:t>
            </a:r>
            <a:r>
              <a:rPr lang="en-US" sz="2400" b="1" dirty="0" err="1">
                <a:latin typeface="Footlight MT Light" pitchFamily="18" charset="0"/>
                <a:cs typeface="Majalla UI"/>
              </a:rPr>
              <a:t>Mitwalli</a:t>
            </a:r>
            <a:endParaRPr lang="en-US" sz="2000" b="1" dirty="0">
              <a:latin typeface="Footlight MT Light" pitchFamily="18" charset="0"/>
              <a:cs typeface="Majalla UI"/>
            </a:endParaRPr>
          </a:p>
          <a:p>
            <a:pPr marL="0" indent="0" algn="l" rtl="0" eaLnBrk="1" hangingPunct="1">
              <a:buNone/>
            </a:pPr>
            <a:r>
              <a:rPr lang="en-US" sz="1800" b="1" dirty="0">
                <a:latin typeface="Footlight MT Light" pitchFamily="18" charset="0"/>
                <a:cs typeface="Majalla UI"/>
              </a:rPr>
              <a:t>                                                  </a:t>
            </a:r>
            <a:r>
              <a:rPr lang="en-US" sz="1800" dirty="0">
                <a:latin typeface="Footlight MT Light" pitchFamily="18" charset="0"/>
                <a:cs typeface="Majalla UI"/>
              </a:rPr>
              <a:t>(Female students)</a:t>
            </a:r>
            <a:r>
              <a:rPr lang="en-US" sz="1800" b="1" dirty="0">
                <a:latin typeface="Footlight MT Light" pitchFamily="18" charset="0"/>
                <a:cs typeface="Majalla UI"/>
              </a:rPr>
              <a:t> </a:t>
            </a:r>
            <a:endParaRPr lang="en-US" sz="2000" b="1" dirty="0">
              <a:latin typeface="Footlight MT Light" pitchFamily="18" charset="0"/>
              <a:cs typeface="Majalla UI"/>
            </a:endParaRPr>
          </a:p>
          <a:p>
            <a:pPr marL="0" indent="0" algn="l" rtl="0" eaLnBrk="1" hangingPunct="1">
              <a:buNone/>
            </a:pPr>
            <a:r>
              <a:rPr lang="en-US" b="1" dirty="0">
                <a:latin typeface="Footlight MT Light" pitchFamily="18" charset="0"/>
                <a:cs typeface="Majalla UI"/>
              </a:rPr>
              <a:t>				</a:t>
            </a:r>
            <a:endParaRPr lang="ar-SA" b="1" dirty="0">
              <a:latin typeface="Footlight MT Light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476874"/>
            <a:ext cx="8229600" cy="720725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7030A0"/>
                </a:solidFill>
                <a:latin typeface="Cooper Black" pitchFamily="18" charset="0"/>
                <a:cs typeface="Traditional Arabic" pitchFamily="2" charset="-78"/>
              </a:rPr>
              <a:t>How to pass this course?</a:t>
            </a:r>
            <a:endParaRPr lang="ar-SA" dirty="0">
              <a:solidFill>
                <a:srgbClr val="7030A0"/>
              </a:solidFill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24744"/>
            <a:ext cx="8229600" cy="5256584"/>
          </a:xfrm>
        </p:spPr>
        <p:txBody>
          <a:bodyPr/>
          <a:lstStyle/>
          <a:p>
            <a:pPr algn="l" rtl="0">
              <a:defRPr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defRPr/>
            </a:pPr>
            <a:r>
              <a:rPr lang="en-US" sz="2000" dirty="0">
                <a:latin typeface="Footlight MT Light" pitchFamily="18" charset="0"/>
                <a:cs typeface="Times New Roman" pitchFamily="18" charset="0"/>
              </a:rPr>
              <a:t>Attendance on time to the lectures, clinics, PBL discussion:</a:t>
            </a:r>
          </a:p>
          <a:p>
            <a:pPr marL="366713" lvl="1" indent="0" algn="l" rtl="0">
              <a:buFont typeface="Wingdings" pitchFamily="2" charset="2"/>
              <a:buChar char="Ø"/>
              <a:defRPr/>
            </a:pPr>
            <a:r>
              <a:rPr lang="en-US" sz="1800" dirty="0">
                <a:latin typeface="Footlight MT Light" pitchFamily="18" charset="0"/>
                <a:cs typeface="Times New Roman" pitchFamily="18" charset="0"/>
              </a:rPr>
              <a:t> Attend every single activity, no matter how boring or inconvenient. </a:t>
            </a:r>
          </a:p>
          <a:p>
            <a:pPr marL="366713" lvl="1" indent="0" algn="l" rtl="0">
              <a:buFont typeface="Wingdings" pitchFamily="2" charset="2"/>
              <a:buChar char="Ø"/>
              <a:defRPr/>
            </a:pPr>
            <a:r>
              <a:rPr lang="en-US" sz="1800" dirty="0">
                <a:latin typeface="Footlight MT Light" pitchFamily="18" charset="0"/>
                <a:cs typeface="Times New Roman" pitchFamily="18" charset="0"/>
              </a:rPr>
              <a:t> Be interactive (listen , take useful notes, ask and participate).</a:t>
            </a:r>
          </a:p>
          <a:p>
            <a:pPr algn="l" rtl="0">
              <a:defRPr/>
            </a:pPr>
            <a:r>
              <a:rPr lang="en-US" sz="2000" dirty="0">
                <a:latin typeface="Footlight MT Light" pitchFamily="18" charset="0"/>
                <a:cs typeface="Times New Roman" pitchFamily="18" charset="0"/>
              </a:rPr>
              <a:t>Professionalism , communication and team work are very important skills for any medical doctor so pay attention to it during your training.  </a:t>
            </a:r>
          </a:p>
          <a:p>
            <a:pPr algn="l" rtl="0">
              <a:defRPr/>
            </a:pPr>
            <a:r>
              <a:rPr lang="en-US" sz="2000" dirty="0">
                <a:latin typeface="Footlight MT Light" pitchFamily="18" charset="0"/>
                <a:cs typeface="Times New Roman" pitchFamily="18" charset="0"/>
              </a:rPr>
              <a:t>Study on regular basis ( books, handouts of lectures, atlas , group study …</a:t>
            </a:r>
            <a:r>
              <a:rPr lang="en-US" sz="2000" dirty="0" err="1">
                <a:latin typeface="Footlight MT Light" pitchFamily="18" charset="0"/>
                <a:cs typeface="Times New Roman" pitchFamily="18" charset="0"/>
              </a:rPr>
              <a:t>etc</a:t>
            </a:r>
            <a:r>
              <a:rPr lang="en-US" sz="2000" dirty="0">
                <a:latin typeface="Footlight MT Light" pitchFamily="18" charset="0"/>
                <a:cs typeface="Times New Roman" pitchFamily="18" charset="0"/>
              </a:rPr>
              <a:t>) . Don’t leave it to be done before exams !</a:t>
            </a:r>
          </a:p>
          <a:p>
            <a:pPr algn="l" rtl="0">
              <a:defRPr/>
            </a:pPr>
            <a:r>
              <a:rPr lang="en-US" sz="2000" dirty="0">
                <a:latin typeface="Footlight MT Light" pitchFamily="18" charset="0"/>
                <a:cs typeface="Times New Roman" pitchFamily="18" charset="0"/>
              </a:rPr>
              <a:t>Use the time of self learning in timetable of the course effectively.</a:t>
            </a:r>
          </a:p>
          <a:p>
            <a:pPr algn="l" rtl="0">
              <a:defRPr/>
            </a:pPr>
            <a:r>
              <a:rPr lang="en-US" sz="2000" dirty="0">
                <a:latin typeface="Footlight MT Light" pitchFamily="18" charset="0"/>
                <a:cs typeface="Times New Roman" pitchFamily="18" charset="0"/>
              </a:rPr>
              <a:t>Ask your tutors and teachers if you don’t understand anything.</a:t>
            </a:r>
          </a:p>
          <a:p>
            <a:pPr algn="l" rtl="0">
              <a:buNone/>
              <a:defRPr/>
            </a:pPr>
            <a:r>
              <a:rPr lang="en-US" sz="2400" b="1" i="1" dirty="0">
                <a:solidFill>
                  <a:srgbClr val="0070C0"/>
                </a:solidFill>
                <a:cs typeface="Times New Roman" pitchFamily="18" charset="0"/>
              </a:rPr>
              <a:t>“Although exams and marks are important but don’t forget that education and  building your knowledge and skills to be a good doctor in future is more important!”</a:t>
            </a:r>
          </a:p>
          <a:p>
            <a:pPr algn="l" rtl="0">
              <a:defRPr/>
            </a:pPr>
            <a:endParaRPr lang="ar-SA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78" y="0"/>
            <a:ext cx="9144000" cy="6957392"/>
          </a:xfrm>
          <a:prstGeom prst="rect">
            <a:avLst/>
          </a:prstGeom>
        </p:spPr>
      </p:pic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539552" y="435886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>
                <a:solidFill>
                  <a:srgbClr val="7030A0"/>
                </a:solidFill>
                <a:latin typeface="Cooper Black" pitchFamily="18" charset="0"/>
                <a:cs typeface="Traditional Arabic" pitchFamily="2" charset="-78"/>
              </a:rPr>
              <a:t> </a:t>
            </a:r>
            <a:r>
              <a:rPr lang="en-US" sz="3200" b="1" dirty="0">
                <a:solidFill>
                  <a:srgbClr val="7030A0"/>
                </a:solidFill>
                <a:latin typeface="Footlight MT Light" panose="0204060206030A020304" pitchFamily="18" charset="0"/>
                <a:cs typeface="Traditional Arabic" pitchFamily="2" charset="-78"/>
              </a:rPr>
              <a:t>Student Support</a:t>
            </a:r>
            <a:endParaRPr lang="ar-SA" sz="3200" b="1" dirty="0">
              <a:solidFill>
                <a:srgbClr val="7030A0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683568" y="1484784"/>
            <a:ext cx="8229600" cy="4389437"/>
          </a:xfrm>
        </p:spPr>
        <p:txBody>
          <a:bodyPr/>
          <a:lstStyle/>
          <a:p>
            <a:pPr marL="0" indent="0" algn="l" rtl="0" eaLnBrk="1" hangingPunct="1">
              <a:buNone/>
              <a:defRPr/>
            </a:pPr>
            <a:r>
              <a:rPr lang="en-US" dirty="0">
                <a:latin typeface="Footlight MT Light" pitchFamily="18" charset="0"/>
                <a:cs typeface="Majalla UI"/>
              </a:rPr>
              <a:t>Undergraduate Secretary:  </a:t>
            </a:r>
          </a:p>
          <a:p>
            <a:pPr marL="342900" lvl="1" indent="0">
              <a:buFont typeface="Wingdings" pitchFamily="2" charset="2"/>
              <a:buChar char="v"/>
              <a:defRPr/>
            </a:pPr>
            <a:r>
              <a:rPr lang="en-US" sz="2500" b="1" dirty="0">
                <a:solidFill>
                  <a:srgbClr val="7030A0"/>
                </a:solidFill>
                <a:latin typeface="Footlight MT Light" pitchFamily="18" charset="0"/>
                <a:cs typeface="Majalla UI"/>
              </a:rPr>
              <a:t> Ms. Grace Lazaro</a:t>
            </a:r>
          </a:p>
          <a:p>
            <a:pPr marL="731837" lvl="2" indent="0" algn="l" rtl="0" eaLnBrk="1" hangingPunct="1">
              <a:buFont typeface="Wingdings" pitchFamily="2" charset="2"/>
              <a:buChar char="Ø"/>
              <a:defRPr/>
            </a:pPr>
            <a:r>
              <a:rPr lang="en-US" dirty="0">
                <a:latin typeface="Footlight MT Light" pitchFamily="18" charset="0"/>
                <a:cs typeface="Majalla UI"/>
              </a:rPr>
              <a:t>Telephone	:  66481</a:t>
            </a:r>
            <a:endParaRPr lang="en-US" b="1" dirty="0">
              <a:latin typeface="Footlight MT Light" pitchFamily="18" charset="0"/>
              <a:cs typeface="Majalla UI"/>
            </a:endParaRPr>
          </a:p>
          <a:p>
            <a:pPr marL="731837" lvl="2" indent="0" algn="l" rtl="0" eaLnBrk="1" hangingPunct="1">
              <a:buFont typeface="Wingdings" pitchFamily="2" charset="2"/>
              <a:buChar char="Ø"/>
              <a:defRPr/>
            </a:pPr>
            <a:r>
              <a:rPr lang="en-US" dirty="0">
                <a:latin typeface="Footlight MT Light" pitchFamily="18" charset="0"/>
                <a:cs typeface="Majalla UI"/>
              </a:rPr>
              <a:t>Email		: </a:t>
            </a:r>
            <a:r>
              <a:rPr lang="en-US" b="1" dirty="0">
                <a:latin typeface="Footlight MT Light" pitchFamily="18" charset="0"/>
                <a:cs typeface="Majalla UI"/>
                <a:hlinkClick r:id="rId4"/>
              </a:rPr>
              <a:t>dermatologysecretary@yahoo.com</a:t>
            </a:r>
            <a:endParaRPr lang="en-US" b="1" dirty="0">
              <a:latin typeface="Footlight MT Light" pitchFamily="18" charset="0"/>
              <a:cs typeface="Majalla UI"/>
            </a:endParaRPr>
          </a:p>
          <a:p>
            <a:pPr marL="90487" indent="0" algn="l" rtl="0" eaLnBrk="1" hangingPunct="1">
              <a:buFontTx/>
              <a:buChar char="-"/>
              <a:defRPr/>
            </a:pPr>
            <a:endParaRPr lang="en-US" dirty="0">
              <a:cs typeface="Majalla UI"/>
            </a:endParaRPr>
          </a:p>
          <a:p>
            <a:pPr marL="90487" indent="0" algn="l" rtl="0" eaLnBrk="1" hangingPunct="1">
              <a:buNone/>
              <a:defRPr/>
            </a:pPr>
            <a:r>
              <a:rPr lang="en-US" dirty="0">
                <a:latin typeface="Footlight MT Light" pitchFamily="18" charset="0"/>
                <a:cs typeface="Majalla UI"/>
              </a:rPr>
              <a:t>Course Organizer for Female students:</a:t>
            </a:r>
          </a:p>
          <a:p>
            <a:pPr marL="776287" lvl="1" indent="-342900">
              <a:buFont typeface="Wingdings" panose="05000000000000000000" pitchFamily="2" charset="2"/>
              <a:buChar char="v"/>
              <a:defRPr/>
            </a:pPr>
            <a:r>
              <a:rPr lang="en-US" sz="2400" b="1" dirty="0">
                <a:solidFill>
                  <a:srgbClr val="7030A0"/>
                </a:solidFill>
                <a:latin typeface="Footlight MT Light" panose="0204060206030A020304" pitchFamily="18" charset="0"/>
                <a:cs typeface="Majalla UI"/>
              </a:rPr>
              <a:t>Dr. </a:t>
            </a:r>
            <a:r>
              <a:rPr lang="en-US" sz="2400" b="1" dirty="0" err="1">
                <a:solidFill>
                  <a:srgbClr val="7030A0"/>
                </a:solidFill>
                <a:latin typeface="Footlight MT Light" panose="0204060206030A020304" pitchFamily="18" charset="0"/>
                <a:cs typeface="Majalla UI"/>
              </a:rPr>
              <a:t>Hadeel</a:t>
            </a:r>
            <a:r>
              <a:rPr lang="en-US" sz="2400" b="1" dirty="0">
                <a:solidFill>
                  <a:srgbClr val="7030A0"/>
                </a:solidFill>
                <a:latin typeface="Footlight MT Light" panose="0204060206030A020304" pitchFamily="18" charset="0"/>
                <a:cs typeface="Majalla UI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Footlight MT Light" panose="0204060206030A020304" pitchFamily="18" charset="0"/>
                <a:cs typeface="Majalla UI"/>
              </a:rPr>
              <a:t>Mitwalli</a:t>
            </a:r>
            <a:endParaRPr lang="en-US" sz="2400" b="1" dirty="0">
              <a:solidFill>
                <a:srgbClr val="7030A0"/>
              </a:solidFill>
              <a:latin typeface="Footlight MT Light" panose="0204060206030A020304" pitchFamily="18" charset="0"/>
              <a:cs typeface="Majalla UI"/>
            </a:endParaRPr>
          </a:p>
          <a:p>
            <a:pPr marL="457200" lvl="1" indent="0">
              <a:buFont typeface="Wingdings" pitchFamily="2" charset="2"/>
              <a:buChar char="Ø"/>
              <a:defRPr/>
            </a:pPr>
            <a:r>
              <a:rPr lang="en-US" dirty="0">
                <a:latin typeface="+mj-lt"/>
                <a:cs typeface="Majalla UI"/>
              </a:rPr>
              <a:t>	</a:t>
            </a:r>
            <a:r>
              <a:rPr lang="en-US" dirty="0">
                <a:latin typeface="Footlight MT Light" pitchFamily="18" charset="0"/>
                <a:cs typeface="Majalla UI"/>
              </a:rPr>
              <a:t>Email : </a:t>
            </a:r>
            <a:r>
              <a:rPr lang="en-US" dirty="0">
                <a:hlinkClick r:id="rId5"/>
              </a:rPr>
              <a:t>hmitwalli@ksu.edu.sa</a:t>
            </a:r>
            <a:endParaRPr lang="en-US" dirty="0"/>
          </a:p>
          <a:p>
            <a:pPr marL="457200" lvl="1" indent="0">
              <a:buNone/>
              <a:defRPr/>
            </a:pPr>
            <a:endParaRPr lang="ar-SA" dirty="0">
              <a:latin typeface="Cooper Black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2" y="27529"/>
            <a:ext cx="9144000" cy="6827520"/>
          </a:xfrm>
          <a:prstGeom prst="rect">
            <a:avLst/>
          </a:prstGeom>
        </p:spPr>
      </p:pic>
      <p:sp>
        <p:nvSpPr>
          <p:cNvPr id="7" name="Text Box 1"/>
          <p:cNvSpPr txBox="1">
            <a:spLocks noGrp="1"/>
          </p:cNvSpPr>
          <p:nvPr>
            <p:ph idx="1"/>
          </p:nvPr>
        </p:nvSpPr>
        <p:spPr>
          <a:xfrm>
            <a:off x="611560" y="1700808"/>
            <a:ext cx="5328592" cy="2736304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ChevronInverted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600" b="1" dirty="0">
                <a:ln w="9525" cap="flat" cmpd="sng" algn="ctr">
                  <a:solidFill>
                    <a:srgbClr val="7030A0"/>
                  </a:solidFill>
                  <a:prstDash val="solid"/>
                  <a:round/>
                </a:ln>
                <a:solidFill>
                  <a:srgbClr val="3C2E7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Thank You!!</a:t>
            </a:r>
            <a:endParaRPr lang="en-US" sz="1100" dirty="0">
              <a:solidFill>
                <a:srgbClr val="3C2E7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87" y="0"/>
            <a:ext cx="9144000" cy="6858000"/>
          </a:xfrm>
          <a:prstGeom prst="rect">
            <a:avLst/>
          </a:prstGeom>
        </p:spPr>
      </p:pic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85496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b="1" dirty="0">
                <a:solidFill>
                  <a:srgbClr val="7030A0"/>
                </a:solidFill>
                <a:latin typeface="Footlight MT Light" panose="0204060206030A020304" pitchFamily="18" charset="0"/>
                <a:cs typeface="Traditional Arabic" pitchFamily="2" charset="-78"/>
              </a:rPr>
              <a:t>Objectives of the course:</a:t>
            </a:r>
            <a:endParaRPr lang="ar-SA" sz="3200" b="1" dirty="0">
              <a:solidFill>
                <a:srgbClr val="7030A0"/>
              </a:solidFill>
              <a:latin typeface="Footlight MT Light" panose="0204060206030A020304" pitchFamily="18" charset="0"/>
            </a:endParaRPr>
          </a:p>
        </p:txBody>
      </p:sp>
      <p:pic>
        <p:nvPicPr>
          <p:cNvPr id="9219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/>
          <a:srcRect l="1852" t="1507" b="7518"/>
          <a:stretch/>
        </p:blipFill>
        <p:spPr>
          <a:xfrm>
            <a:off x="755576" y="1412776"/>
            <a:ext cx="7857344" cy="504056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756" y="-10938"/>
            <a:ext cx="9144000" cy="6858000"/>
          </a:xfrm>
          <a:prstGeom prst="rect">
            <a:avLst/>
          </a:prstGeom>
        </p:spPr>
      </p:pic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69772" y="6886"/>
            <a:ext cx="8496944" cy="954360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Cooper Black" pitchFamily="18" charset="0"/>
                <a:cs typeface="Traditional Arabic" pitchFamily="2" charset="-78"/>
              </a:rPr>
              <a:t>   Course Description: (A) topics to be covered</a:t>
            </a:r>
            <a:br>
              <a:rPr lang="en-US" sz="2800" dirty="0">
                <a:latin typeface="Cooper Black" pitchFamily="18" charset="0"/>
                <a:cs typeface="Traditional Arabic" pitchFamily="2" charset="-78"/>
              </a:rPr>
            </a:br>
            <a:r>
              <a:rPr lang="en-US" sz="2800" b="1" dirty="0">
                <a:solidFill>
                  <a:srgbClr val="FF0000"/>
                </a:solidFill>
                <a:latin typeface="Cooper Black" pitchFamily="18" charset="0"/>
                <a:cs typeface="Traditional Arabic" pitchFamily="2" charset="-78"/>
              </a:rPr>
              <a:t> </a:t>
            </a:r>
            <a:endParaRPr lang="ar-SA" sz="2800" b="1" dirty="0">
              <a:solidFill>
                <a:srgbClr val="FF0000"/>
              </a:solidFill>
              <a:latin typeface="Cooper Black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74" y="649488"/>
            <a:ext cx="8893340" cy="619757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628650" y="188640"/>
            <a:ext cx="78867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b="1" dirty="0">
                <a:solidFill>
                  <a:srgbClr val="7030A0"/>
                </a:solidFill>
                <a:latin typeface="Footlight MT Light" panose="0204060206030A020304" pitchFamily="18" charset="0"/>
                <a:cs typeface="Traditional Arabic" pitchFamily="2" charset="-78"/>
              </a:rPr>
              <a:t>Course Description: (B) Course components </a:t>
            </a:r>
            <a:endParaRPr lang="ar-SA" sz="3200" b="1" dirty="0">
              <a:solidFill>
                <a:srgbClr val="7030A0"/>
              </a:solidFill>
              <a:latin typeface="Footlight MT Light" panose="0204060206030A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6924085"/>
              </p:ext>
            </p:extLst>
          </p:nvPr>
        </p:nvGraphicFramePr>
        <p:xfrm>
          <a:off x="755576" y="1881187"/>
          <a:ext cx="7704856" cy="3059981"/>
        </p:xfrm>
        <a:graphic>
          <a:graphicData uri="http://schemas.openxmlformats.org/drawingml/2006/table">
            <a:tbl>
              <a:tblPr/>
              <a:tblGrid>
                <a:gridCol w="19258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74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40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75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59981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Footlight MT Light" pitchFamily="18" charset="0"/>
                          <a:ea typeface="Majalla UI"/>
                          <a:cs typeface="Times New Roman" pitchFamily="18" charset="0"/>
                        </a:rPr>
                        <a:t>Lectures: 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ootlight MT Light" pitchFamily="18" charset="0"/>
                          <a:ea typeface="Majalla UI"/>
                          <a:cs typeface="Times New Roman" pitchFamily="18" charset="0"/>
                        </a:rPr>
                        <a:t> </a:t>
                      </a:r>
                      <a:endParaRPr kumimoji="0" lang="ar-SA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ootlight MT Light" pitchFamily="18" charset="0"/>
                        <a:ea typeface="Majalla UI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ootlight MT Light" pitchFamily="18" charset="0"/>
                          <a:ea typeface="Majalla UI"/>
                          <a:cs typeface="Times New Roman" pitchFamily="18" charset="0"/>
                        </a:rPr>
                        <a:t>20</a:t>
                      </a:r>
                      <a:r>
                        <a:rPr kumimoji="0" lang="en-A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ootlight MT Light" pitchFamily="18" charset="0"/>
                          <a:ea typeface="Majalla UI"/>
                          <a:cs typeface="Times New Roman" pitchFamily="18" charset="0"/>
                        </a:rPr>
                        <a:t> </a:t>
                      </a:r>
                      <a:r>
                        <a:rPr kumimoji="0" lang="en-A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ootlight MT Light" pitchFamily="18" charset="0"/>
                          <a:ea typeface="Majalla UI"/>
                          <a:cs typeface="Times New Roman" pitchFamily="18" charset="0"/>
                        </a:rPr>
                        <a:t>/</a:t>
                      </a:r>
                      <a:r>
                        <a:rPr kumimoji="0" lang="en-A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ootlight MT Light" pitchFamily="18" charset="0"/>
                          <a:ea typeface="Majalla UI"/>
                          <a:cs typeface="Times New Roman" pitchFamily="18" charset="0"/>
                        </a:rPr>
                        <a:t> </a:t>
                      </a:r>
                      <a:r>
                        <a:rPr kumimoji="0" lang="en-A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ootlight MT Light" pitchFamily="18" charset="0"/>
                          <a:ea typeface="Majalla UI"/>
                          <a:cs typeface="Times New Roman" pitchFamily="18" charset="0"/>
                        </a:rPr>
                        <a:t>20 hours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ootlight MT Light" pitchFamily="18" charset="0"/>
                        <a:ea typeface="Majalla UI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Footlight MT Light" pitchFamily="18" charset="0"/>
                          <a:ea typeface="Majalla UI"/>
                          <a:cs typeface="Times New Roman" pitchFamily="18" charset="0"/>
                        </a:rPr>
                        <a:t>Tutorial</a:t>
                      </a:r>
                      <a:r>
                        <a:rPr kumimoji="0" lang="en-A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ootlight MT Light" pitchFamily="18" charset="0"/>
                          <a:ea typeface="Majalla UI"/>
                          <a:cs typeface="Times New Roman" pitchFamily="18" charset="0"/>
                        </a:rPr>
                        <a:t>:           </a:t>
                      </a:r>
                      <a:endParaRPr kumimoji="0" lang="ar-SA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ootlight MT Light" pitchFamily="18" charset="0"/>
                        <a:ea typeface="Majalla UI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ootlight MT Light" pitchFamily="18" charset="0"/>
                          <a:ea typeface="Majalla UI"/>
                          <a:cs typeface="Times New Roman" pitchFamily="18" charset="0"/>
                        </a:rPr>
                        <a:t>SGT/PBL </a:t>
                      </a:r>
                      <a:endParaRPr kumimoji="0" lang="ar-SA" sz="1600" b="1" i="1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ootlight MT Light" pitchFamily="18" charset="0"/>
                        <a:ea typeface="Majalla UI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ootlight MT Light" pitchFamily="18" charset="0"/>
                          <a:ea typeface="Majalla UI"/>
                          <a:cs typeface="Times New Roman" pitchFamily="18" charset="0"/>
                        </a:rPr>
                        <a:t>5 Sessions </a:t>
                      </a:r>
                      <a:r>
                        <a:rPr kumimoji="0" lang="en-A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ootlight MT Light" pitchFamily="18" charset="0"/>
                          <a:ea typeface="Majalla UI"/>
                          <a:cs typeface="Times New Roman" pitchFamily="18" charset="0"/>
                        </a:rPr>
                        <a:t>– 15                      hours for each student</a:t>
                      </a:r>
                      <a:endParaRPr kumimoji="0" lang="en-US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ootlight MT Light" pitchFamily="18" charset="0"/>
                        <a:ea typeface="Majalla UI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Footlight MT Light" pitchFamily="18" charset="0"/>
                          <a:ea typeface="Majalla UI"/>
                          <a:cs typeface="Times New Roman" pitchFamily="18" charset="0"/>
                        </a:rPr>
                        <a:t>Practical/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Footlight MT Light" pitchFamily="18" charset="0"/>
                          <a:ea typeface="Majalla UI"/>
                          <a:cs typeface="Times New Roman" pitchFamily="18" charset="0"/>
                        </a:rPr>
                        <a:t>Clinical</a:t>
                      </a:r>
                      <a:r>
                        <a:rPr kumimoji="0" lang="en-A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Footlight MT Light" pitchFamily="18" charset="0"/>
                          <a:ea typeface="Majalla UI"/>
                          <a:cs typeface="Times New Roman" pitchFamily="18" charset="0"/>
                        </a:rPr>
                        <a:t>: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ootlight MT Light" pitchFamily="18" charset="0"/>
                        <a:ea typeface="Majalla UI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ootlight MT Light" pitchFamily="18" charset="0"/>
                          <a:ea typeface="Majalla UI"/>
                          <a:cs typeface="Times New Roman" pitchFamily="18" charset="0"/>
                        </a:rPr>
                        <a:t> </a:t>
                      </a:r>
                      <a:r>
                        <a:rPr kumimoji="0" lang="en-A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ootlight MT Light" pitchFamily="18" charset="0"/>
                          <a:ea typeface="Majalla UI"/>
                          <a:cs typeface="Times New Roman" pitchFamily="18" charset="0"/>
                        </a:rPr>
                        <a:t>Clinics: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ootlight MT Light" pitchFamily="18" charset="0"/>
                          <a:ea typeface="Majalla UI"/>
                          <a:cs typeface="Times New Roman" pitchFamily="18" charset="0"/>
                        </a:rPr>
                        <a:t>4 for each student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ootlight MT Light" pitchFamily="18" charset="0"/>
                        <a:ea typeface="Majalla UI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A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ootlight MT Light" pitchFamily="18" charset="0"/>
                          <a:ea typeface="Majalla UI"/>
                          <a:cs typeface="Times New Roman" pitchFamily="18" charset="0"/>
                        </a:rPr>
                        <a:t>   Inpatient rounds</a:t>
                      </a:r>
                      <a:endParaRPr kumimoji="0" lang="ar-SA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ootlight MT Light" pitchFamily="18" charset="0"/>
                        <a:ea typeface="Majalla UI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ootlight MT Light" pitchFamily="18" charset="0"/>
                          <a:ea typeface="Majalla UI"/>
                          <a:cs typeface="Times New Roman" pitchFamily="18" charset="0"/>
                        </a:rPr>
                        <a:t>  Surgery/ laser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ootlight MT Light" pitchFamily="18" charset="0"/>
                          <a:ea typeface="Majalla UI"/>
                          <a:cs typeface="Times New Roman" pitchFamily="18" charset="0"/>
                        </a:rPr>
                        <a:t>  Procedure / biopsy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ootlight MT Light" pitchFamily="18" charset="0"/>
                          <a:ea typeface="Majalla UI"/>
                          <a:cs typeface="Times New Roman" pitchFamily="18" charset="0"/>
                        </a:rPr>
                        <a:t>  Morphology            </a:t>
                      </a:r>
                      <a:r>
                        <a:rPr kumimoji="0" lang="en-A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ootlight MT Light" pitchFamily="18" charset="0"/>
                          <a:ea typeface="Majalla UI"/>
                          <a:cs typeface="Times New Roman" pitchFamily="18" charset="0"/>
                        </a:rPr>
                        <a:t> 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ootlight MT Light" pitchFamily="18" charset="0"/>
                        <a:ea typeface="Majalla UI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Footlight MT Light" pitchFamily="18" charset="0"/>
                          <a:ea typeface="Majalla UI"/>
                          <a:cs typeface="Times New Roman" pitchFamily="18" charset="0"/>
                        </a:rPr>
                        <a:t>Other:</a:t>
                      </a:r>
                      <a:endParaRPr kumimoji="0" lang="ar-SA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ootlight MT Light" pitchFamily="18" charset="0"/>
                        <a:ea typeface="Majalla UI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ootlight MT Light" pitchFamily="18" charset="0"/>
                          <a:ea typeface="Majalla UI"/>
                          <a:cs typeface="Times New Roman" pitchFamily="18" charset="0"/>
                        </a:rPr>
                        <a:t>SDL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236244"/>
            <a:ext cx="7848872" cy="646139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3" y="116632"/>
            <a:ext cx="9144000" cy="51845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994"/>
            <a:ext cx="8229600" cy="1004299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latin typeface="Footlight MT Light" panose="0204060206030A020304" pitchFamily="18" charset="0"/>
              </a:rPr>
              <a:t>Clinical Attachment Groups </a:t>
            </a:r>
            <a:r>
              <a:rPr lang="en-US" sz="3100" b="1" dirty="0">
                <a:solidFill>
                  <a:schemeClr val="bg1"/>
                </a:solidFill>
                <a:latin typeface="Footlight MT Light" panose="0204060206030A020304" pitchFamily="18" charset="0"/>
              </a:rPr>
              <a:t>Distribution</a:t>
            </a:r>
            <a:endParaRPr lang="ar-SA" b="1" dirty="0">
              <a:solidFill>
                <a:schemeClr val="bg1"/>
              </a:solidFill>
              <a:latin typeface="Footlight MT Light" panose="0204060206030A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66831" y="692696"/>
            <a:ext cx="6408712" cy="601515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92696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200" b="1" dirty="0">
                <a:solidFill>
                  <a:srgbClr val="413672"/>
                </a:solidFill>
                <a:latin typeface="Footlight MT Light" panose="0204060206030A020304" pitchFamily="18" charset="0"/>
                <a:cs typeface="Traditional Arabic" pitchFamily="2" charset="-78"/>
              </a:rPr>
              <a:t>Lectures</a:t>
            </a:r>
            <a:endParaRPr lang="ar-SA" sz="3200" b="1" dirty="0">
              <a:solidFill>
                <a:srgbClr val="413672"/>
              </a:solidFill>
              <a:latin typeface="Footlight MT Light" panose="0204060206030A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74" y="649488"/>
            <a:ext cx="8893340" cy="619757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60" y="-16701"/>
            <a:ext cx="9252520" cy="68914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216" y="135654"/>
            <a:ext cx="8229600" cy="1143000"/>
          </a:xfrm>
        </p:spPr>
        <p:txBody>
          <a:bodyPr/>
          <a:lstStyle/>
          <a:p>
            <a:r>
              <a:rPr lang="en-US" sz="3200" b="1" dirty="0">
                <a:solidFill>
                  <a:srgbClr val="7030A0"/>
                </a:solidFill>
                <a:latin typeface="Footlight MT Light" panose="0204060206030A020304" pitchFamily="18" charset="0"/>
                <a:cs typeface="Traditional Arabic" pitchFamily="2" charset="-78"/>
              </a:rPr>
              <a:t>PBL (Problem Based Learning/Small Group Teaching) GROUPS</a:t>
            </a:r>
            <a:endParaRPr lang="en-US" sz="3200" b="1" dirty="0">
              <a:solidFill>
                <a:srgbClr val="7030A0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91680" y="1241526"/>
            <a:ext cx="60486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lgerian" pitchFamily="82" charset="0"/>
                <a:ea typeface="Calibri" pitchFamily="34" charset="0"/>
                <a:cs typeface="Arial" pitchFamily="34" charset="0"/>
              </a:rPr>
              <a:t>GROUP 1 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t="11604" r="1176"/>
          <a:stretch/>
        </p:blipFill>
        <p:spPr>
          <a:xfrm>
            <a:off x="1367644" y="1826301"/>
            <a:ext cx="6408712" cy="494384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3012</TotalTime>
  <Words>775</Words>
  <Application>Microsoft Office PowerPoint</Application>
  <PresentationFormat>عرض على الشاشة (4:3)</PresentationFormat>
  <Paragraphs>132</Paragraphs>
  <Slides>22</Slides>
  <Notes>8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35" baseType="lpstr">
      <vt:lpstr>Algerian</vt:lpstr>
      <vt:lpstr>Arial</vt:lpstr>
      <vt:lpstr>Baskerville Old Face</vt:lpstr>
      <vt:lpstr>Calibri</vt:lpstr>
      <vt:lpstr>Calibri Light</vt:lpstr>
      <vt:lpstr>Cooper Black</vt:lpstr>
      <vt:lpstr>Felix Titling</vt:lpstr>
      <vt:lpstr>Footlight MT Light</vt:lpstr>
      <vt:lpstr>Kristen ITC</vt:lpstr>
      <vt:lpstr>Times New Roman</vt:lpstr>
      <vt:lpstr>Wingdings</vt:lpstr>
      <vt:lpstr>Wingdings 2</vt:lpstr>
      <vt:lpstr>Office Theme</vt:lpstr>
      <vt:lpstr>King Saud University College of Medicine Kingdom of Saudi Arabia</vt:lpstr>
      <vt:lpstr>A Course Identification &amp; General Information</vt:lpstr>
      <vt:lpstr>Objectives of the course:</vt:lpstr>
      <vt:lpstr>   Course Description: (A) topics to be covered  </vt:lpstr>
      <vt:lpstr>Course Description: (B) Course components </vt:lpstr>
      <vt:lpstr>عرض تقديمي في PowerPoint</vt:lpstr>
      <vt:lpstr>Clinical Attachment Groups Distribution</vt:lpstr>
      <vt:lpstr>Lectures</vt:lpstr>
      <vt:lpstr>PBL (Problem Based Learning/Small Group Teaching) GROUPS</vt:lpstr>
      <vt:lpstr>PBL (Problem Based Learning/Small Group Teaching) GROUPS</vt:lpstr>
      <vt:lpstr>عرض تقديمي في PowerPoint</vt:lpstr>
      <vt:lpstr>Sample of Individual Attendance</vt:lpstr>
      <vt:lpstr>ROOM SCHEDULE </vt:lpstr>
      <vt:lpstr>Assessment </vt:lpstr>
      <vt:lpstr>The Assessment forms</vt:lpstr>
      <vt:lpstr>عرض تقديمي في PowerPoint</vt:lpstr>
      <vt:lpstr>Ground Rules</vt:lpstr>
      <vt:lpstr>Learning Resources:</vt:lpstr>
      <vt:lpstr> Suggested General Dermatology  Electronic Websites and Atlas:</vt:lpstr>
      <vt:lpstr>How to pass this course?</vt:lpstr>
      <vt:lpstr> Student Support</vt:lpstr>
      <vt:lpstr>عرض تقديمي في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King Saud University College of Medicine Kingdom of Saudi Arabia</dc:title>
  <dc:creator>hanodah</dc:creator>
  <cp:lastModifiedBy>رنيم الغامدي</cp:lastModifiedBy>
  <cp:revision>375</cp:revision>
  <dcterms:created xsi:type="dcterms:W3CDTF">2012-09-03T20:43:36Z</dcterms:created>
  <dcterms:modified xsi:type="dcterms:W3CDTF">2020-02-19T06:19:25Z</dcterms:modified>
</cp:coreProperties>
</file>