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9"/>
  </p:notesMasterIdLst>
  <p:sldIdLst>
    <p:sldId id="256" r:id="rId2"/>
    <p:sldId id="257" r:id="rId3"/>
    <p:sldId id="258" r:id="rId4"/>
    <p:sldId id="259" r:id="rId5"/>
    <p:sldId id="328" r:id="rId6"/>
    <p:sldId id="333" r:id="rId7"/>
    <p:sldId id="261" r:id="rId8"/>
    <p:sldId id="262" r:id="rId9"/>
    <p:sldId id="334" r:id="rId10"/>
    <p:sldId id="263" r:id="rId11"/>
    <p:sldId id="264" r:id="rId12"/>
    <p:sldId id="265" r:id="rId13"/>
    <p:sldId id="274" r:id="rId14"/>
    <p:sldId id="275" r:id="rId15"/>
    <p:sldId id="276" r:id="rId16"/>
    <p:sldId id="270" r:id="rId17"/>
    <p:sldId id="273" r:id="rId18"/>
    <p:sldId id="332" r:id="rId19"/>
    <p:sldId id="331" r:id="rId20"/>
    <p:sldId id="277" r:id="rId21"/>
    <p:sldId id="335" r:id="rId22"/>
    <p:sldId id="278" r:id="rId23"/>
    <p:sldId id="280" r:id="rId24"/>
    <p:sldId id="281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336" r:id="rId34"/>
    <p:sldId id="337" r:id="rId35"/>
    <p:sldId id="292" r:id="rId36"/>
    <p:sldId id="295" r:id="rId37"/>
    <p:sldId id="296" r:id="rId38"/>
    <p:sldId id="297" r:id="rId39"/>
    <p:sldId id="298" r:id="rId40"/>
    <p:sldId id="300" r:id="rId41"/>
    <p:sldId id="301" r:id="rId42"/>
    <p:sldId id="338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41" r:id="rId52"/>
    <p:sldId id="342" r:id="rId53"/>
    <p:sldId id="339" r:id="rId54"/>
    <p:sldId id="340" r:id="rId55"/>
    <p:sldId id="312" r:id="rId56"/>
    <p:sldId id="313" r:id="rId57"/>
    <p:sldId id="315" r:id="rId58"/>
    <p:sldId id="318" r:id="rId59"/>
    <p:sldId id="319" r:id="rId60"/>
    <p:sldId id="320" r:id="rId61"/>
    <p:sldId id="322" r:id="rId62"/>
    <p:sldId id="323" r:id="rId63"/>
    <p:sldId id="343" r:id="rId64"/>
    <p:sldId id="345" r:id="rId65"/>
    <p:sldId id="326" r:id="rId66"/>
    <p:sldId id="344" r:id="rId67"/>
    <p:sldId id="327" r:id="rId68"/>
  </p:sldIdLst>
  <p:sldSz cx="12192000" cy="6858000"/>
  <p:notesSz cx="6858000" cy="9144000"/>
  <p:defaultTextStyle>
    <a:defPPr lvl="0">
      <a:defRPr lang="en-US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936" autoAdjust="0"/>
    <p:restoredTop sz="92791" autoAdjust="0"/>
  </p:normalViewPr>
  <p:slideViewPr>
    <p:cSldViewPr snapToGrid="0">
      <p:cViewPr varScale="1">
        <p:scale>
          <a:sx n="67" d="100"/>
          <a:sy n="67" d="100"/>
        </p:scale>
        <p:origin x="53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2C4A81-B1F6-4713-BE44-E67DC1679610}" type="datetimeFigureOut">
              <a:rPr lang="en-US" smtClean="0"/>
              <a:t>3/1/2020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2ECC01-F86A-4E76-8E3A-C4A14D0A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791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ECC01-F86A-4E76-8E3A-C4A14D0A815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789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ECC01-F86A-4E76-8E3A-C4A14D0A815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713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ECC01-F86A-4E76-8E3A-C4A14D0A8156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908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BDD11-5C9D-4AE5-BE89-35755B3CC376}" type="datetimeFigureOut">
              <a:rPr lang="en-US" smtClean="0"/>
              <a:t>3/1/2020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944B3-D64B-4126-BC63-C439770364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732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BDD11-5C9D-4AE5-BE89-35755B3CC376}" type="datetimeFigureOut">
              <a:rPr lang="en-US" smtClean="0"/>
              <a:t>3/1/2020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944B3-D64B-4126-BC63-C439770364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529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BDD11-5C9D-4AE5-BE89-35755B3CC376}" type="datetimeFigureOut">
              <a:rPr lang="en-US" smtClean="0"/>
              <a:t>3/1/2020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944B3-D64B-4126-BC63-C439770364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627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BDD11-5C9D-4AE5-BE89-35755B3CC376}" type="datetimeFigureOut">
              <a:rPr lang="en-US" smtClean="0"/>
              <a:t>3/1/2020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944B3-D64B-4126-BC63-C439770364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026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BDD11-5C9D-4AE5-BE89-35755B3CC376}" type="datetimeFigureOut">
              <a:rPr lang="en-US" smtClean="0"/>
              <a:t>3/1/2020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944B3-D64B-4126-BC63-C439770364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943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BDD11-5C9D-4AE5-BE89-35755B3CC376}" type="datetimeFigureOut">
              <a:rPr lang="en-US" smtClean="0"/>
              <a:t>3/1/2020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944B3-D64B-4126-BC63-C439770364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029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BDD11-5C9D-4AE5-BE89-35755B3CC376}" type="datetimeFigureOut">
              <a:rPr lang="en-US" smtClean="0"/>
              <a:t>3/1/2020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944B3-D64B-4126-BC63-C439770364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397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BDD11-5C9D-4AE5-BE89-35755B3CC376}" type="datetimeFigureOut">
              <a:rPr lang="en-US" smtClean="0"/>
              <a:t>3/1/2020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944B3-D64B-4126-BC63-C439770364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216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BDD11-5C9D-4AE5-BE89-35755B3CC376}" type="datetimeFigureOut">
              <a:rPr lang="en-US" smtClean="0"/>
              <a:t>3/1/2020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944B3-D64B-4126-BC63-C439770364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245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BDD11-5C9D-4AE5-BE89-35755B3CC376}" type="datetimeFigureOut">
              <a:rPr lang="en-US" smtClean="0"/>
              <a:t>3/1/2020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944B3-D64B-4126-BC63-C439770364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977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BDD11-5C9D-4AE5-BE89-35755B3CC376}" type="datetimeFigureOut">
              <a:rPr lang="en-US" smtClean="0"/>
              <a:t>3/1/2020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944B3-D64B-4126-BC63-C439770364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693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1BDD11-5C9D-4AE5-BE89-35755B3CC376}" type="datetimeFigureOut">
              <a:rPr lang="en-US" smtClean="0"/>
              <a:t>3/1/2020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944B3-D64B-4126-BC63-C439770364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47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Pigment and Hair Disorders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79572"/>
            <a:ext cx="9144000" cy="1278228"/>
          </a:xfrm>
        </p:spPr>
        <p:txBody>
          <a:bodyPr/>
          <a:lstStyle/>
          <a:p>
            <a:r>
              <a:rPr lang="en-US" dirty="0"/>
              <a:t>Prof. Ghada A. Bin </a:t>
            </a:r>
            <a:r>
              <a:rPr lang="en-US" dirty="0" err="1"/>
              <a:t>saif,MD</a:t>
            </a:r>
            <a:endParaRPr lang="en-US" dirty="0"/>
          </a:p>
          <a:p>
            <a:r>
              <a:rPr lang="en-US" dirty="0"/>
              <a:t>Professor &amp; Consultant Dermatologist</a:t>
            </a:r>
          </a:p>
        </p:txBody>
      </p:sp>
    </p:spTree>
    <p:extLst>
      <p:ext uri="{BB962C8B-B14F-4D97-AF65-F5344CB8AC3E}">
        <p14:creationId xmlns:p14="http://schemas.microsoft.com/office/powerpoint/2010/main" val="10193929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16" y="539253"/>
            <a:ext cx="5241701" cy="43547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2551" y="4893972"/>
            <a:ext cx="2225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www.metro.co.uk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074" y="539253"/>
            <a:ext cx="5452696" cy="43547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084074" y="4928453"/>
            <a:ext cx="2339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www.dermrounds.com</a:t>
            </a:r>
          </a:p>
        </p:txBody>
      </p:sp>
    </p:spTree>
    <p:extLst>
      <p:ext uri="{BB962C8B-B14F-4D97-AF65-F5344CB8AC3E}">
        <p14:creationId xmlns:p14="http://schemas.microsoft.com/office/powerpoint/2010/main" val="14346261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14" y="767231"/>
            <a:ext cx="4803662" cy="38176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90014" y="4584878"/>
            <a:ext cx="21395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www.medscape.com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785" y="767231"/>
            <a:ext cx="4720920" cy="38176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17785" y="4584878"/>
            <a:ext cx="14878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www.jaad.org</a:t>
            </a:r>
          </a:p>
        </p:txBody>
      </p:sp>
    </p:spTree>
    <p:extLst>
      <p:ext uri="{BB962C8B-B14F-4D97-AF65-F5344CB8AC3E}">
        <p14:creationId xmlns:p14="http://schemas.microsoft.com/office/powerpoint/2010/main" val="40965715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Vitiligo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9867" y="2392295"/>
            <a:ext cx="10515600" cy="2540313"/>
          </a:xfrm>
        </p:spPr>
        <p:txBody>
          <a:bodyPr/>
          <a:lstStyle/>
          <a:p>
            <a:r>
              <a:rPr lang="en-US" dirty="0"/>
              <a:t>Diagnosis usually clinically </a:t>
            </a:r>
          </a:p>
          <a:p>
            <a:r>
              <a:rPr lang="en-US" dirty="0"/>
              <a:t>Wood’s lamp for early vitiligo, white person</a:t>
            </a:r>
          </a:p>
          <a:p>
            <a:r>
              <a:rPr lang="en-US" dirty="0"/>
              <a:t>Pathology shows normal skin with no melanocytes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9700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Vitiligo Management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Sun protection: sun-avoidance, clothes, hats, sunscreens</a:t>
            </a:r>
          </a:p>
          <a:p>
            <a:r>
              <a:rPr lang="en-US" dirty="0"/>
              <a:t>Make up</a:t>
            </a:r>
          </a:p>
          <a:p>
            <a:r>
              <a:rPr lang="en-US" dirty="0"/>
              <a:t>Tattoo </a:t>
            </a:r>
          </a:p>
          <a:p>
            <a:r>
              <a:rPr lang="en-US" b="1" u="sng" dirty="0"/>
              <a:t>Psychological Support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7269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Vitiligo Management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Focal disease:</a:t>
            </a:r>
          </a:p>
          <a:p>
            <a:pPr>
              <a:buFontTx/>
              <a:buChar char="-"/>
            </a:pPr>
            <a:r>
              <a:rPr lang="en-US" dirty="0"/>
              <a:t>Corticosteroids</a:t>
            </a:r>
          </a:p>
          <a:p>
            <a:pPr>
              <a:buFontTx/>
              <a:buChar char="-"/>
            </a:pPr>
            <a:r>
              <a:rPr lang="en-US" dirty="0"/>
              <a:t>Tacrolimus </a:t>
            </a:r>
          </a:p>
          <a:p>
            <a:pPr>
              <a:buFontTx/>
              <a:buChar char="-"/>
            </a:pPr>
            <a:r>
              <a:rPr lang="en-US" dirty="0"/>
              <a:t>8-MOP topical phototherapy </a:t>
            </a:r>
          </a:p>
          <a:p>
            <a:pPr>
              <a:buFontTx/>
              <a:buChar char="-"/>
            </a:pPr>
            <a:r>
              <a:rPr lang="en-US" dirty="0"/>
              <a:t>Excimer laser</a:t>
            </a:r>
          </a:p>
          <a:p>
            <a:pPr>
              <a:buFontTx/>
              <a:buChar char="-"/>
            </a:pPr>
            <a:r>
              <a:rPr lang="en-US" dirty="0"/>
              <a:t>Localized NB-UVB</a:t>
            </a:r>
          </a:p>
          <a:p>
            <a:pPr>
              <a:buFontTx/>
              <a:buChar char="-"/>
            </a:pPr>
            <a:r>
              <a:rPr lang="en-US" dirty="0"/>
              <a:t>Surgical (stable disease for 2 years) : melanocytes transfer, blister graft, punch graft</a:t>
            </a:r>
          </a:p>
        </p:txBody>
      </p:sp>
    </p:spTree>
    <p:extLst>
      <p:ext uri="{BB962C8B-B14F-4D97-AF65-F5344CB8AC3E}">
        <p14:creationId xmlns:p14="http://schemas.microsoft.com/office/powerpoint/2010/main" val="21185278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Vitiligo Management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Generalized:</a:t>
            </a:r>
          </a:p>
          <a:p>
            <a:pPr>
              <a:buFontTx/>
              <a:buChar char="-"/>
            </a:pPr>
            <a:r>
              <a:rPr lang="en-US" dirty="0"/>
              <a:t>NB-UVB</a:t>
            </a:r>
          </a:p>
          <a:p>
            <a:pPr>
              <a:buFontTx/>
              <a:buChar char="-"/>
            </a:pPr>
            <a:r>
              <a:rPr lang="en-US" dirty="0"/>
              <a:t>Oral PUVA</a:t>
            </a:r>
          </a:p>
          <a:p>
            <a:pPr>
              <a:buFontTx/>
              <a:buChar char="-"/>
            </a:pPr>
            <a:r>
              <a:rPr lang="en-US" dirty="0"/>
              <a:t>Systemic therapy: oral corticosteroids, methotrexate, cyclosporine, </a:t>
            </a:r>
            <a:r>
              <a:rPr lang="en-US" dirty="0" err="1"/>
              <a:t>mycophenolate</a:t>
            </a:r>
            <a:r>
              <a:rPr lang="en-US" dirty="0"/>
              <a:t> </a:t>
            </a:r>
            <a:r>
              <a:rPr lang="en-US" dirty="0" err="1"/>
              <a:t>mofetil</a:t>
            </a:r>
            <a:r>
              <a:rPr lang="en-US" dirty="0"/>
              <a:t>, azathioprine</a:t>
            </a:r>
          </a:p>
          <a:p>
            <a:pPr>
              <a:buFontTx/>
              <a:buChar char="-"/>
            </a:pPr>
            <a:r>
              <a:rPr lang="en-US" dirty="0"/>
              <a:t>Depigmentation with 20% monobenzylether of hydroquinone cream</a:t>
            </a:r>
          </a:p>
          <a:p>
            <a:pPr>
              <a:buFontTx/>
              <a:buChar char="-"/>
            </a:pPr>
            <a:r>
              <a:rPr lang="en-US" dirty="0"/>
              <a:t>Depigmentation with Q-switched laser and cryotherapy </a:t>
            </a:r>
          </a:p>
        </p:txBody>
      </p:sp>
    </p:spTree>
    <p:extLst>
      <p:ext uri="{BB962C8B-B14F-4D97-AF65-F5344CB8AC3E}">
        <p14:creationId xmlns:p14="http://schemas.microsoft.com/office/powerpoint/2010/main" val="38299264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Post Inflammatory Hypopigmentation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1969" y="1421179"/>
            <a:ext cx="10515600" cy="4351338"/>
          </a:xfrm>
        </p:spPr>
        <p:txBody>
          <a:bodyPr/>
          <a:lstStyle/>
          <a:p>
            <a:r>
              <a:rPr lang="en-US" dirty="0"/>
              <a:t>Could happen after any inflammatory dermatosis </a:t>
            </a:r>
          </a:p>
          <a:p>
            <a:r>
              <a:rPr lang="en-US" dirty="0"/>
              <a:t>Pityriasis versicolor hypopigmentation </a:t>
            </a:r>
          </a:p>
          <a:p>
            <a:r>
              <a:rPr lang="en-US" dirty="0"/>
              <a:t>Post chemical peel or laser</a:t>
            </a:r>
          </a:p>
          <a:p>
            <a:r>
              <a:rPr lang="en-US" dirty="0"/>
              <a:t>Post intralesional corticosteroid injection</a:t>
            </a:r>
          </a:p>
          <a:p>
            <a:r>
              <a:rPr lang="en-US" dirty="0"/>
              <a:t>Treatment: make up, tattoo, Excimer laser, NB-UVB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7401" t="45775" r="37893" b="32642"/>
          <a:stretch/>
        </p:blipFill>
        <p:spPr>
          <a:xfrm>
            <a:off x="2488913" y="3992318"/>
            <a:ext cx="5538464" cy="272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9377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6123" y="0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Nevus Depigmentosus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093" y="1113447"/>
            <a:ext cx="10515600" cy="4351338"/>
          </a:xfrm>
        </p:spPr>
        <p:txBody>
          <a:bodyPr/>
          <a:lstStyle/>
          <a:p>
            <a:r>
              <a:rPr lang="en-US" dirty="0"/>
              <a:t>Congenital, solitary depigmented patch </a:t>
            </a:r>
          </a:p>
          <a:p>
            <a:r>
              <a:rPr lang="en-US" dirty="0"/>
              <a:t>Cutaneous mosaicisim with altered clones of melanocytes with decreased ability to produce melanin </a:t>
            </a:r>
          </a:p>
          <a:p>
            <a:r>
              <a:rPr lang="en-US" dirty="0"/>
              <a:t>Stable</a:t>
            </a:r>
          </a:p>
          <a:p>
            <a:r>
              <a:rPr lang="en-US" dirty="0"/>
              <a:t>Mostly in trunk and extremities</a:t>
            </a:r>
          </a:p>
          <a:p>
            <a:r>
              <a:rPr lang="en-US" dirty="0"/>
              <a:t>Treatment: make up, tattoo, melanocyte transfer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4064" y="4573241"/>
            <a:ext cx="4339737" cy="208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0937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5222" y="2136531"/>
            <a:ext cx="9322778" cy="3121269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Increase of melanin in the epidermis:</a:t>
            </a:r>
          </a:p>
          <a:p>
            <a:pPr algn="l"/>
            <a:r>
              <a:rPr lang="en-US" dirty="0"/>
              <a:t>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/>
              <a:t>melanocytic </a:t>
            </a:r>
            <a:r>
              <a:rPr lang="en-US" dirty="0" err="1"/>
              <a:t>hypermelanosis</a:t>
            </a:r>
            <a:r>
              <a:rPr lang="en-US" dirty="0"/>
              <a:t>:  An increase in the number of melanocytes in the epidermis (melanin) (an example Is </a:t>
            </a:r>
            <a:r>
              <a:rPr lang="en-US" dirty="0" err="1"/>
              <a:t>lentigo</a:t>
            </a:r>
            <a:r>
              <a:rPr lang="en-US" dirty="0"/>
              <a:t>).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/>
              <a:t>melanotic </a:t>
            </a:r>
            <a:r>
              <a:rPr lang="en-US" dirty="0" err="1"/>
              <a:t>hypermelanosis</a:t>
            </a:r>
            <a:r>
              <a:rPr lang="en-US" dirty="0"/>
              <a:t>: No increase of melanocytes but an increase in the production of melanin only (an example Is </a:t>
            </a:r>
            <a:r>
              <a:rPr lang="en-US" dirty="0" err="1"/>
              <a:t>melasma</a:t>
            </a:r>
            <a:r>
              <a:rPr lang="en-US" dirty="0"/>
              <a:t>). 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345222" y="694591"/>
            <a:ext cx="9050215" cy="1109663"/>
          </a:xfrm>
        </p:spPr>
        <p:txBody>
          <a:bodyPr/>
          <a:lstStyle/>
          <a:p>
            <a:pPr algn="ctr"/>
            <a:r>
              <a:rPr lang="en-US" b="1" dirty="0"/>
              <a:t>Hyperpigmentation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029280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3464" y="590550"/>
            <a:ext cx="3030536" cy="1162050"/>
          </a:xfrm>
        </p:spPr>
        <p:txBody>
          <a:bodyPr/>
          <a:lstStyle/>
          <a:p>
            <a:r>
              <a:rPr lang="en-US" dirty="0"/>
              <a:t>Freckle</a:t>
            </a:r>
            <a:br>
              <a:rPr lang="en-US" dirty="0"/>
            </a:br>
            <a:r>
              <a:rPr lang="en-US" dirty="0"/>
              <a:t>(Lentigo)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3733800"/>
            <a:ext cx="8763000" cy="2819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latin typeface="Times New Roman"/>
              </a:rPr>
              <a:t> </a:t>
            </a:r>
            <a:r>
              <a:rPr lang="en-US" sz="2400" dirty="0" err="1">
                <a:latin typeface="Times New Roman"/>
              </a:rPr>
              <a:t>Overactivity</a:t>
            </a:r>
            <a:r>
              <a:rPr lang="en-US" sz="2400" dirty="0">
                <a:latin typeface="Times New Roman"/>
              </a:rPr>
              <a:t> of an increased no. of </a:t>
            </a:r>
            <a:r>
              <a:rPr lang="en-US" sz="2400" dirty="0" err="1">
                <a:latin typeface="Times New Roman"/>
              </a:rPr>
              <a:t>melanocytes</a:t>
            </a:r>
            <a:r>
              <a:rPr lang="en-US" sz="2400" dirty="0">
                <a:latin typeface="Times New Roman"/>
              </a:rPr>
              <a:t>.</a:t>
            </a:r>
          </a:p>
          <a:p>
            <a:pPr marL="0" indent="0">
              <a:buNone/>
            </a:pPr>
            <a:r>
              <a:rPr lang="en-US" sz="2400" dirty="0">
                <a:latin typeface="Times New Roman"/>
              </a:rPr>
              <a:t> Fair individuals</a:t>
            </a:r>
          </a:p>
          <a:p>
            <a:pPr marL="0" indent="0">
              <a:buNone/>
            </a:pPr>
            <a:r>
              <a:rPr lang="en-US" sz="2400" dirty="0">
                <a:latin typeface="Times New Roman"/>
              </a:rPr>
              <a:t> Sun exposure in genetically predisposed individuals</a:t>
            </a:r>
          </a:p>
          <a:p>
            <a:pPr marL="0" indent="0">
              <a:buNone/>
            </a:pPr>
            <a:r>
              <a:rPr lang="en-US" sz="2400" dirty="0">
                <a:latin typeface="Times New Roman"/>
              </a:rPr>
              <a:t> Sun block </a:t>
            </a:r>
          </a:p>
          <a:p>
            <a:pPr marL="0" indent="0">
              <a:buNone/>
            </a:pPr>
            <a:r>
              <a:rPr lang="en-US" sz="2400" dirty="0">
                <a:latin typeface="Times New Roman"/>
              </a:rPr>
              <a:t>Pigmented laser </a:t>
            </a:r>
          </a:p>
          <a:p>
            <a:pPr marL="0" indent="0">
              <a:buNone/>
            </a:pPr>
            <a:r>
              <a:rPr lang="en-US" sz="2400" dirty="0">
                <a:latin typeface="Times New Roman"/>
              </a:rPr>
              <a:t>bleaching cream</a:t>
            </a:r>
          </a:p>
          <a:p>
            <a:pPr marL="0" indent="0">
              <a:buNone/>
            </a:pPr>
            <a:endParaRPr lang="en-US" sz="2400" dirty="0">
              <a:latin typeface="Times New Roman"/>
            </a:endParaRPr>
          </a:p>
        </p:txBody>
      </p:sp>
      <p:pic>
        <p:nvPicPr>
          <p:cNvPr id="1026" name="Picture 2" descr="C:\Users\hp\Desktop\freckl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12552" y="457200"/>
            <a:ext cx="4570962" cy="3200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98153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Objectives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Physiology of melanocytes and skin color. </a:t>
            </a:r>
          </a:p>
          <a:p>
            <a:r>
              <a:rPr lang="en-US" dirty="0"/>
              <a:t>Common cutaneous pigment disorders, pathophysiology, clinical presentation and treatment</a:t>
            </a:r>
          </a:p>
          <a:p>
            <a:r>
              <a:rPr lang="en-US" dirty="0"/>
              <a:t>Physiology of hair follicle</a:t>
            </a:r>
          </a:p>
          <a:p>
            <a:r>
              <a:rPr lang="en-US" dirty="0"/>
              <a:t>Common hair disorders, both acquired and congenital, their presentation, investigation and management</a:t>
            </a:r>
          </a:p>
          <a:p>
            <a:pPr marL="0" indent="0">
              <a:buNone/>
            </a:pPr>
            <a:r>
              <a:rPr lang="en-US" dirty="0"/>
              <a:t>  </a:t>
            </a:r>
          </a:p>
          <a:p>
            <a:pPr marL="0" indent="0">
              <a:buNone/>
            </a:pPr>
            <a:r>
              <a:rPr lang="en-US" dirty="0"/>
              <a:t>* Reference is the both the lecture and the TEXTBOOK*</a:t>
            </a:r>
          </a:p>
        </p:txBody>
      </p:sp>
    </p:spTree>
    <p:extLst>
      <p:ext uri="{BB962C8B-B14F-4D97-AF65-F5344CB8AC3E}">
        <p14:creationId xmlns:p14="http://schemas.microsoft.com/office/powerpoint/2010/main" val="31616341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Melasma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256" y="1825625"/>
            <a:ext cx="569748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2148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Melasma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Acquired symmetrical blotchy hyperpigmentation mostly on face</a:t>
            </a:r>
          </a:p>
          <a:p>
            <a:r>
              <a:rPr lang="en-US" dirty="0"/>
              <a:t>Mostly in young females(20-40), only 10% males</a:t>
            </a:r>
          </a:p>
          <a:p>
            <a:r>
              <a:rPr lang="en-US" dirty="0"/>
              <a:t>Genetic predisposition, excessive sun exposure, pregnancy, oral contraceptives, hypothyroidism can trigger the disease</a:t>
            </a:r>
          </a:p>
          <a:p>
            <a:r>
              <a:rPr lang="en-US" dirty="0"/>
              <a:t>Present as sharply </a:t>
            </a:r>
            <a:r>
              <a:rPr lang="en-US" dirty="0" err="1"/>
              <a:t>marginated</a:t>
            </a:r>
            <a:r>
              <a:rPr lang="en-US" dirty="0"/>
              <a:t> macules and patches with irregular borders on cheeks and forehead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9020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6339" y="3199188"/>
            <a:ext cx="14333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www.aad.org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38" y="342075"/>
            <a:ext cx="4486276" cy="285711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6339" y="6321245"/>
            <a:ext cx="3378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www.aesthetics.venkatcenter.com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39" y="3568520"/>
            <a:ext cx="4486275" cy="275272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708309" y="4480277"/>
            <a:ext cx="29183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www.medicalnewstoday.com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765" y="1651797"/>
            <a:ext cx="4417453" cy="273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1263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Melasma Management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Sun protection</a:t>
            </a:r>
          </a:p>
          <a:p>
            <a:r>
              <a:rPr lang="en-US" dirty="0"/>
              <a:t>Kligman’s formula: Hydroquinone+Tretinoin+corticosteroid</a:t>
            </a:r>
          </a:p>
          <a:p>
            <a:r>
              <a:rPr lang="en-US" dirty="0"/>
              <a:t>Hydroquinone 4% cream</a:t>
            </a:r>
          </a:p>
          <a:p>
            <a:r>
              <a:rPr lang="en-US" dirty="0"/>
              <a:t>Glycolic acid, azelaic acid, kojic acid</a:t>
            </a:r>
          </a:p>
          <a:p>
            <a:r>
              <a:rPr lang="en-US" dirty="0"/>
              <a:t>Chemical peels: glycolic acid, TCA, phenol, resorcinol</a:t>
            </a:r>
          </a:p>
          <a:p>
            <a:r>
              <a:rPr lang="en-US" dirty="0"/>
              <a:t>Fractional laser</a:t>
            </a:r>
          </a:p>
        </p:txBody>
      </p:sp>
    </p:spTree>
    <p:extLst>
      <p:ext uri="{BB962C8B-B14F-4D97-AF65-F5344CB8AC3E}">
        <p14:creationId xmlns:p14="http://schemas.microsoft.com/office/powerpoint/2010/main" val="15437280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Post Inflammatory Hyperpigmentation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Any inflammatory disease can cause it</a:t>
            </a:r>
          </a:p>
          <a:p>
            <a:r>
              <a:rPr lang="en-US" dirty="0"/>
              <a:t>Acne, eczema, psoriasis, trauma, laser hair removal, burns, etc.</a:t>
            </a:r>
          </a:p>
          <a:p>
            <a:r>
              <a:rPr lang="en-US" dirty="0"/>
              <a:t>More severe with lichen planus</a:t>
            </a:r>
          </a:p>
          <a:p>
            <a:r>
              <a:rPr lang="en-US" dirty="0"/>
              <a:t>Improve with time but may persist for years</a:t>
            </a:r>
          </a:p>
          <a:p>
            <a:r>
              <a:rPr lang="en-US" dirty="0"/>
              <a:t>Treatment as melasma </a:t>
            </a:r>
          </a:p>
        </p:txBody>
      </p:sp>
    </p:spTree>
    <p:extLst>
      <p:ext uri="{BB962C8B-B14F-4D97-AF65-F5344CB8AC3E}">
        <p14:creationId xmlns:p14="http://schemas.microsoft.com/office/powerpoint/2010/main" val="23262101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048" y="2425745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Disorders of Hair Follicle</a:t>
            </a:r>
          </a:p>
        </p:txBody>
      </p:sp>
    </p:spTree>
    <p:extLst>
      <p:ext uri="{BB962C8B-B14F-4D97-AF65-F5344CB8AC3E}">
        <p14:creationId xmlns:p14="http://schemas.microsoft.com/office/powerpoint/2010/main" val="12226616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Hair Follicle Cycle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77450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dirty="0"/>
              <a:t>Anagen</a:t>
            </a:r>
          </a:p>
          <a:p>
            <a:pPr>
              <a:buFontTx/>
              <a:buChar char="-"/>
            </a:pPr>
            <a:r>
              <a:rPr lang="en-US" dirty="0"/>
              <a:t>Growth phase</a:t>
            </a:r>
          </a:p>
          <a:p>
            <a:pPr>
              <a:buFontTx/>
              <a:buChar char="-"/>
            </a:pPr>
            <a:r>
              <a:rPr lang="en-US" dirty="0"/>
              <a:t>Determines the ultimate length of the hair</a:t>
            </a:r>
          </a:p>
          <a:p>
            <a:pPr>
              <a:buFontTx/>
              <a:buChar char="-"/>
            </a:pPr>
            <a:r>
              <a:rPr lang="en-US" dirty="0"/>
              <a:t>85% of hair</a:t>
            </a:r>
          </a:p>
          <a:p>
            <a:pPr>
              <a:buFontTx/>
              <a:buChar char="-"/>
            </a:pPr>
            <a:r>
              <a:rPr lang="en-US" dirty="0"/>
              <a:t>2-7 years</a:t>
            </a:r>
          </a:p>
          <a:p>
            <a:pPr marL="0" indent="0">
              <a:buNone/>
            </a:pPr>
            <a:r>
              <a:rPr lang="en-US" b="1" dirty="0"/>
              <a:t>Telogen</a:t>
            </a:r>
          </a:p>
          <a:p>
            <a:pPr>
              <a:buFontTx/>
              <a:buChar char="-"/>
            </a:pPr>
            <a:r>
              <a:rPr lang="en-US" dirty="0"/>
              <a:t>Resting phase</a:t>
            </a:r>
          </a:p>
          <a:p>
            <a:pPr>
              <a:buFontTx/>
              <a:buChar char="-"/>
            </a:pPr>
            <a:r>
              <a:rPr lang="en-US" dirty="0"/>
              <a:t>5-15%</a:t>
            </a:r>
          </a:p>
          <a:p>
            <a:pPr>
              <a:buFontTx/>
              <a:buChar char="-"/>
            </a:pPr>
            <a:r>
              <a:rPr lang="en-US" dirty="0"/>
              <a:t>3-4 months</a:t>
            </a:r>
          </a:p>
          <a:p>
            <a:pPr marL="0" indent="0">
              <a:buNone/>
            </a:pPr>
            <a:r>
              <a:rPr lang="en-US" b="1" dirty="0"/>
              <a:t>Catagen </a:t>
            </a:r>
          </a:p>
          <a:p>
            <a:pPr>
              <a:buFontTx/>
              <a:buChar char="-"/>
            </a:pPr>
            <a:r>
              <a:rPr lang="en-US" dirty="0"/>
              <a:t>Transitional phase between anagen and telogen (apoptosis driven)</a:t>
            </a:r>
          </a:p>
          <a:p>
            <a:pPr>
              <a:buFontTx/>
              <a:buChar char="-"/>
            </a:pPr>
            <a:r>
              <a:rPr lang="en-US" dirty="0"/>
              <a:t>1% of hair</a:t>
            </a:r>
          </a:p>
          <a:p>
            <a:pPr>
              <a:buFontTx/>
              <a:buChar char="-"/>
            </a:pPr>
            <a:r>
              <a:rPr lang="en-US" dirty="0"/>
              <a:t>1-2 weeks</a:t>
            </a:r>
          </a:p>
          <a:p>
            <a:pPr marL="0" indent="0">
              <a:buNone/>
            </a:pPr>
            <a:r>
              <a:rPr lang="en-US" b="1" dirty="0"/>
              <a:t>Exogen 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3550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410169" y="6270869"/>
            <a:ext cx="2129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www.viviscal.com.au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59" y="390545"/>
            <a:ext cx="10844011" cy="588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6865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866090" y="6283748"/>
            <a:ext cx="22984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www.pt.slideshare.net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408" y="495994"/>
            <a:ext cx="7676682" cy="576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6083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369151" y="6309506"/>
            <a:ext cx="2417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www.sciencedirect.com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225" y="210636"/>
            <a:ext cx="7778840" cy="610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161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Skin Pigment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Melanin : brown</a:t>
            </a:r>
          </a:p>
          <a:p>
            <a:r>
              <a:rPr lang="en-US" dirty="0"/>
              <a:t>Reduced hemoglobin: blue</a:t>
            </a:r>
          </a:p>
          <a:p>
            <a:r>
              <a:rPr lang="en-US" dirty="0"/>
              <a:t>Oxyhemoglobin: red</a:t>
            </a:r>
          </a:p>
          <a:p>
            <a:r>
              <a:rPr lang="en-US" dirty="0"/>
              <a:t>Carotenoids : yellow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2137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Types of Hair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89265"/>
            <a:ext cx="10515600" cy="310698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Lanugo hair: fetus, shed before birth</a:t>
            </a:r>
          </a:p>
          <a:p>
            <a:endParaRPr lang="en-US" dirty="0"/>
          </a:p>
          <a:p>
            <a:r>
              <a:rPr lang="en-US" dirty="0"/>
              <a:t>Vellus hair: fine, non-pigmented hair</a:t>
            </a:r>
          </a:p>
          <a:p>
            <a:endParaRPr lang="en-US" dirty="0"/>
          </a:p>
          <a:p>
            <a:r>
              <a:rPr lang="en-US" dirty="0"/>
              <a:t>Terminal hair: Thick. pigmented hair found on scalp, eyebrow/eyelashes, beard, axillae, pubic area; growth is influenced by hormones. 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40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Diagnosis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Hair pull test: 6+ is positive</a:t>
            </a:r>
          </a:p>
          <a:p>
            <a:r>
              <a:rPr lang="en-US" dirty="0"/>
              <a:t>Trichogram: 50 hair pull for anagen/telogen hair ratio</a:t>
            </a:r>
          </a:p>
          <a:p>
            <a:r>
              <a:rPr lang="en-US" dirty="0"/>
              <a:t>Trichoscopy: dermatoscope</a:t>
            </a:r>
          </a:p>
          <a:p>
            <a:r>
              <a:rPr lang="en-US" dirty="0"/>
              <a:t>Scalp biopsy</a:t>
            </a:r>
          </a:p>
          <a:p>
            <a:r>
              <a:rPr lang="en-US" dirty="0"/>
              <a:t>Scanning Electron Microscopy</a:t>
            </a:r>
          </a:p>
        </p:txBody>
      </p:sp>
    </p:spTree>
    <p:extLst>
      <p:ext uri="{BB962C8B-B14F-4D97-AF65-F5344CB8AC3E}">
        <p14:creationId xmlns:p14="http://schemas.microsoft.com/office/powerpoint/2010/main" val="13763606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733588" y="6190734"/>
            <a:ext cx="20429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www.slideshare.net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457" y="348343"/>
            <a:ext cx="7574643" cy="568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0456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13647" y="1246094"/>
            <a:ext cx="7530353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/>
              <a:t>Alopecia classified into: </a:t>
            </a:r>
          </a:p>
          <a:p>
            <a:endParaRPr lang="en-US" sz="2200" b="1" dirty="0"/>
          </a:p>
          <a:p>
            <a:r>
              <a:rPr lang="en-US" sz="2200" dirty="0"/>
              <a:t>• </a:t>
            </a:r>
            <a:r>
              <a:rPr lang="en-US" sz="2200" dirty="0" err="1"/>
              <a:t>Noncicatricia</a:t>
            </a:r>
            <a:r>
              <a:rPr lang="en-US" sz="2200" dirty="0"/>
              <a:t>/ alopecia: No clinical sign of tissue inflammation, scarring, or atrophy of skin. </a:t>
            </a:r>
          </a:p>
          <a:p>
            <a:endParaRPr lang="en-US" sz="2200" dirty="0"/>
          </a:p>
          <a:p>
            <a:r>
              <a:rPr lang="en-US" sz="2200" dirty="0"/>
              <a:t>• </a:t>
            </a:r>
            <a:r>
              <a:rPr lang="en-US" sz="2200" dirty="0" err="1"/>
              <a:t>Cicatricial</a:t>
            </a:r>
            <a:r>
              <a:rPr lang="en-US" sz="2200" dirty="0"/>
              <a:t> alopecia: Evidence of tissue destruction such as inflammation, atrophy, and scarring may be apparent. </a:t>
            </a:r>
          </a:p>
        </p:txBody>
      </p:sp>
    </p:spTree>
    <p:extLst>
      <p:ext uri="{BB962C8B-B14F-4D97-AF65-F5344CB8AC3E}">
        <p14:creationId xmlns:p14="http://schemas.microsoft.com/office/powerpoint/2010/main" val="24387780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3694" y="-123731"/>
            <a:ext cx="9144000" cy="2387600"/>
          </a:xfrm>
        </p:spPr>
        <p:txBody>
          <a:bodyPr/>
          <a:lstStyle/>
          <a:p>
            <a:r>
              <a:rPr lang="en-US" b="1" dirty="0"/>
              <a:t>Pattern hair loss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7353" t="49955" r="45310" b="8833"/>
          <a:stretch/>
        </p:blipFill>
        <p:spPr>
          <a:xfrm>
            <a:off x="1972235" y="2506610"/>
            <a:ext cx="2850777" cy="38118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541333"/>
            <a:ext cx="4278225" cy="377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5541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Male Pattern Hair Loss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918371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Most common type in adult men</a:t>
            </a:r>
          </a:p>
          <a:p>
            <a:r>
              <a:rPr lang="en-US" dirty="0"/>
              <a:t>Genetic predisposition (Autosomal dominant)and androgen hormones</a:t>
            </a:r>
          </a:p>
          <a:p>
            <a:r>
              <a:rPr lang="en-US" dirty="0"/>
              <a:t>Susceptibility genes inherited from both mother and father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Genetic sensitivity of hair follicle receptors to Dihydrotestosterone(DHT)</a:t>
            </a:r>
          </a:p>
          <a:p>
            <a:r>
              <a:rPr lang="en-US" dirty="0"/>
              <a:t>DHT decrease anagen phase from years to months or weeks</a:t>
            </a:r>
          </a:p>
          <a:p>
            <a:r>
              <a:rPr lang="en-US" dirty="0"/>
              <a:t>DHT is regulated by 5 alpha reductase</a:t>
            </a:r>
          </a:p>
          <a:p>
            <a:r>
              <a:rPr lang="it-IT" dirty="0"/>
              <a:t>Testosterone → 5alpha reductase I&amp;</a:t>
            </a:r>
            <a:r>
              <a:rPr lang="it-IT" dirty="0">
                <a:solidFill>
                  <a:srgbClr val="FF0000"/>
                </a:solidFill>
              </a:rPr>
              <a:t>II</a:t>
            </a:r>
            <a:r>
              <a:rPr lang="it-IT" dirty="0"/>
              <a:t>→ DHT</a:t>
            </a:r>
          </a:p>
          <a:p>
            <a:r>
              <a:rPr lang="it-IT" dirty="0"/>
              <a:t>Type II alpha reductase: scalp&amp;beard hair, seminal vesicle, prostate, epididymis, scrotum</a:t>
            </a:r>
          </a:p>
          <a:p>
            <a:pPr marL="0" indent="0">
              <a:buNone/>
            </a:pPr>
            <a:endParaRPr lang="it-IT" b="1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1830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246" y="370114"/>
            <a:ext cx="8058754" cy="648788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66165" y="88258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Present as receding hair line </a:t>
            </a:r>
          </a:p>
          <a:p>
            <a:r>
              <a:rPr lang="en-US" dirty="0"/>
              <a:t>and hair loss on frontal area and vertex</a:t>
            </a:r>
          </a:p>
        </p:txBody>
      </p:sp>
    </p:spTree>
    <p:extLst>
      <p:ext uri="{BB962C8B-B14F-4D97-AF65-F5344CB8AC3E}">
        <p14:creationId xmlns:p14="http://schemas.microsoft.com/office/powerpoint/2010/main" val="11899566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Management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Minoxidil solution 2% and 5%</a:t>
            </a:r>
          </a:p>
          <a:p>
            <a:r>
              <a:rPr lang="en-US" dirty="0"/>
              <a:t>Finasteride 1mg/d (type II 5 alpha reductase inhibitor)</a:t>
            </a:r>
          </a:p>
          <a:p>
            <a:r>
              <a:rPr lang="en-US" dirty="0"/>
              <a:t>Dutasteride 2.5mg/d (type I &amp; II)</a:t>
            </a:r>
          </a:p>
          <a:p>
            <a:r>
              <a:rPr lang="en-US" dirty="0"/>
              <a:t>Hair transplant</a:t>
            </a:r>
          </a:p>
          <a:p>
            <a:r>
              <a:rPr lang="en-US" dirty="0"/>
              <a:t>Hair piece</a:t>
            </a:r>
          </a:p>
          <a:p>
            <a:r>
              <a:rPr lang="en-US" dirty="0"/>
              <a:t>Tattoo</a:t>
            </a:r>
          </a:p>
          <a:p>
            <a:r>
              <a:rPr lang="en-US" dirty="0"/>
              <a:t>powder</a:t>
            </a:r>
          </a:p>
        </p:txBody>
      </p:sp>
    </p:spTree>
    <p:extLst>
      <p:ext uri="{BB962C8B-B14F-4D97-AF65-F5344CB8AC3E}">
        <p14:creationId xmlns:p14="http://schemas.microsoft.com/office/powerpoint/2010/main" val="7834773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Female Pattern Hair Loss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40% of women ages 50 has some hair loss</a:t>
            </a:r>
          </a:p>
          <a:p>
            <a:r>
              <a:rPr lang="en-US" dirty="0"/>
              <a:t>Diffuse thinning of hair due to shedding and decrease volume</a:t>
            </a:r>
          </a:p>
          <a:p>
            <a:r>
              <a:rPr lang="en-US" dirty="0"/>
              <a:t>Genetic predisposition, polygenic, either parent</a:t>
            </a:r>
          </a:p>
          <a:p>
            <a:r>
              <a:rPr lang="en-US" dirty="0"/>
              <a:t>Normal androgen level</a:t>
            </a:r>
          </a:p>
          <a:p>
            <a:r>
              <a:rPr lang="en-US" dirty="0"/>
              <a:t>More common after menopause, ? Estrogen stimulate hair growth</a:t>
            </a:r>
          </a:p>
          <a:p>
            <a:r>
              <a:rPr lang="en-US" dirty="0"/>
              <a:t>Polycystic Ovarian Syndrome(PCOS), Congenital Adrenal Hyperplasia(CAH)</a:t>
            </a:r>
          </a:p>
        </p:txBody>
      </p:sp>
    </p:spTree>
    <p:extLst>
      <p:ext uri="{BB962C8B-B14F-4D97-AF65-F5344CB8AC3E}">
        <p14:creationId xmlns:p14="http://schemas.microsoft.com/office/powerpoint/2010/main" val="13059158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487374" y="6176220"/>
            <a:ext cx="23031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www.researchgate.net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47" y="2206172"/>
            <a:ext cx="11702664" cy="240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57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538" y="1598262"/>
            <a:ext cx="8470955" cy="431928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08383" y="6257991"/>
            <a:ext cx="30189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www.steticsensediodolaser.es</a:t>
            </a:r>
          </a:p>
        </p:txBody>
      </p:sp>
      <p:sp>
        <p:nvSpPr>
          <p:cNvPr id="2" name="Rectangle 1"/>
          <p:cNvSpPr/>
          <p:nvPr/>
        </p:nvSpPr>
        <p:spPr>
          <a:xfrm>
            <a:off x="1503484" y="756138"/>
            <a:ext cx="831752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/>
              <a:t>Human skin color is classified according to Fitzpatrick skin </a:t>
            </a:r>
            <a:r>
              <a:rPr lang="en-US" sz="2200" b="1" dirty="0" err="1"/>
              <a:t>phototype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25073328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Investigation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/>
              <a:t>Trichogram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r>
              <a:rPr lang="en-US" dirty="0"/>
              <a:t>DHEAS</a:t>
            </a:r>
          </a:p>
          <a:p>
            <a:r>
              <a:rPr lang="en-US" dirty="0"/>
              <a:t>Prolactin </a:t>
            </a:r>
          </a:p>
          <a:p>
            <a:r>
              <a:rPr lang="en-US" dirty="0"/>
              <a:t>Free testosterone</a:t>
            </a:r>
          </a:p>
          <a:p>
            <a:r>
              <a:rPr lang="en-US" dirty="0"/>
              <a:t>LH/FSH</a:t>
            </a:r>
          </a:p>
          <a:p>
            <a:endParaRPr lang="en-US" dirty="0"/>
          </a:p>
          <a:p>
            <a:r>
              <a:rPr lang="en-US" dirty="0"/>
              <a:t>CBC, Iron, Ferritin, TIBC</a:t>
            </a:r>
          </a:p>
          <a:p>
            <a:r>
              <a:rPr lang="en-US" dirty="0"/>
              <a:t>Thyroid function test</a:t>
            </a:r>
          </a:p>
          <a:p>
            <a:r>
              <a:rPr lang="en-US" dirty="0"/>
              <a:t>Scalp biopsy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9597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Management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Minoxidil 2%, 5%(may cause hypertrichosis on face and neck)</a:t>
            </a:r>
          </a:p>
          <a:p>
            <a:r>
              <a:rPr lang="en-US" dirty="0"/>
              <a:t>Finasteride</a:t>
            </a:r>
          </a:p>
          <a:p>
            <a:r>
              <a:rPr lang="en-US" dirty="0" err="1"/>
              <a:t>Dutasteride</a:t>
            </a:r>
            <a:endParaRPr lang="en-US" dirty="0"/>
          </a:p>
          <a:p>
            <a:r>
              <a:rPr lang="en-US" dirty="0"/>
              <a:t>Spironolactone</a:t>
            </a:r>
          </a:p>
          <a:p>
            <a:r>
              <a:rPr lang="en-US" dirty="0" err="1"/>
              <a:t>flutamide</a:t>
            </a:r>
            <a:endParaRPr lang="en-US" dirty="0"/>
          </a:p>
          <a:p>
            <a:r>
              <a:rPr lang="en-US" dirty="0"/>
              <a:t>Cyproterone acetate</a:t>
            </a:r>
          </a:p>
          <a:p>
            <a:r>
              <a:rPr lang="en-US" dirty="0"/>
              <a:t>Hair spray, powder, hair piece</a:t>
            </a:r>
          </a:p>
          <a:p>
            <a:r>
              <a:rPr lang="en-US" dirty="0"/>
              <a:t>Hair transplant</a:t>
            </a:r>
          </a:p>
        </p:txBody>
      </p:sp>
    </p:spTree>
    <p:extLst>
      <p:ext uri="{BB962C8B-B14F-4D97-AF65-F5344CB8AC3E}">
        <p14:creationId xmlns:p14="http://schemas.microsoft.com/office/powerpoint/2010/main" val="12608356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Alopecia </a:t>
            </a:r>
            <a:r>
              <a:rPr lang="en-US" b="1" dirty="0" err="1"/>
              <a:t>Areata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999" y="1652167"/>
            <a:ext cx="8352449" cy="469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7226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Alopecia Areata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Autoimmune with T-cells around hair follicles</a:t>
            </a:r>
          </a:p>
          <a:p>
            <a:r>
              <a:rPr lang="en-US" dirty="0"/>
              <a:t>50% in childhood, 80% before age of 40</a:t>
            </a:r>
          </a:p>
          <a:p>
            <a:r>
              <a:rPr lang="en-US" dirty="0"/>
              <a:t>Genetic predisposition, 10-20% positive family history</a:t>
            </a:r>
          </a:p>
          <a:p>
            <a:r>
              <a:rPr lang="en-US" dirty="0"/>
              <a:t>Association with vitiligo, thyroid disease, atopic dermatitis and Down syndrome</a:t>
            </a:r>
          </a:p>
          <a:p>
            <a:r>
              <a:rPr lang="en-US" dirty="0"/>
              <a:t>Triggers: viral infection, trauma, hormonal changes, severe emotional stress</a:t>
            </a:r>
          </a:p>
        </p:txBody>
      </p:sp>
    </p:spTree>
    <p:extLst>
      <p:ext uri="{BB962C8B-B14F-4D97-AF65-F5344CB8AC3E}">
        <p14:creationId xmlns:p14="http://schemas.microsoft.com/office/powerpoint/2010/main" val="109780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Alopecia Areata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Patchy AA ( the most common)</a:t>
            </a:r>
          </a:p>
          <a:p>
            <a:pPr>
              <a:buFontTx/>
              <a:buChar char="-"/>
            </a:pPr>
            <a:r>
              <a:rPr lang="en-US" dirty="0"/>
              <a:t>Patchy hair loss of scalp, beard, eyebrow, eyelash hair</a:t>
            </a:r>
          </a:p>
          <a:p>
            <a:pPr>
              <a:buFontTx/>
              <a:buChar char="-"/>
            </a:pPr>
            <a:r>
              <a:rPr lang="en-US" dirty="0"/>
              <a:t>Sudden onset</a:t>
            </a:r>
          </a:p>
          <a:p>
            <a:pPr>
              <a:buFontTx/>
              <a:buChar char="-"/>
            </a:pPr>
            <a:r>
              <a:rPr lang="en-US" dirty="0"/>
              <a:t>Regrowth of white hair then pigment comes back</a:t>
            </a:r>
          </a:p>
          <a:p>
            <a:pPr>
              <a:buFontTx/>
              <a:buChar char="-"/>
            </a:pPr>
            <a:r>
              <a:rPr lang="en-US" dirty="0"/>
              <a:t>Exclamation marks are 2-3 mm broken hair with distal end broader than proximal </a:t>
            </a:r>
            <a:r>
              <a:rPr lang="en-US" sz="4400" b="1" dirty="0"/>
              <a:t>! </a:t>
            </a:r>
            <a:r>
              <a:rPr lang="en-US" dirty="0"/>
              <a:t>at the margin of the hairless patch</a:t>
            </a:r>
          </a:p>
          <a:p>
            <a:pPr>
              <a:buFontTx/>
              <a:buChar char="-"/>
            </a:pPr>
            <a:r>
              <a:rPr lang="en-US" dirty="0"/>
              <a:t>Nail pitting and ridging in 10-50% of patients </a:t>
            </a:r>
          </a:p>
        </p:txBody>
      </p:sp>
    </p:spTree>
    <p:extLst>
      <p:ext uri="{BB962C8B-B14F-4D97-AF65-F5344CB8AC3E}">
        <p14:creationId xmlns:p14="http://schemas.microsoft.com/office/powerpoint/2010/main" val="6611901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Types of Alopecia Areata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Localized AA.</a:t>
            </a:r>
          </a:p>
          <a:p>
            <a:r>
              <a:rPr lang="en-US" dirty="0"/>
              <a:t>Alopecia totalis: all scalp hair</a:t>
            </a:r>
          </a:p>
          <a:p>
            <a:r>
              <a:rPr lang="en-US" dirty="0"/>
              <a:t>Alopecia universalis: whole body</a:t>
            </a:r>
          </a:p>
          <a:p>
            <a:r>
              <a:rPr lang="en-US" dirty="0" err="1"/>
              <a:t>Ophiasis</a:t>
            </a:r>
            <a:r>
              <a:rPr lang="en-US" dirty="0"/>
              <a:t>: occipital and lateral scalp</a:t>
            </a:r>
          </a:p>
          <a:p>
            <a:r>
              <a:rPr lang="en-US" dirty="0"/>
              <a:t>Diffuse alopecia areata: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4125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397059" y="5015983"/>
            <a:ext cx="46596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www.embellishmentshairrestorationstudio.com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955" y="142007"/>
            <a:ext cx="4509882" cy="48218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7983" y="6216795"/>
            <a:ext cx="3035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www.newhorizonsatlanta.com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82" y="4291176"/>
            <a:ext cx="1428750" cy="19431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9611" y="3800185"/>
            <a:ext cx="32017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www.daniwachs.wordpress.com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45" y="142008"/>
            <a:ext cx="2743633" cy="365817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905754" y="3668550"/>
            <a:ext cx="15150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www.scielo.br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979" y="94960"/>
            <a:ext cx="3543300" cy="37052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686" y="3982908"/>
            <a:ext cx="3469530" cy="260321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465043" y="6514132"/>
            <a:ext cx="1570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www.ijdvl.com</a:t>
            </a:r>
          </a:p>
        </p:txBody>
      </p:sp>
    </p:spTree>
    <p:extLst>
      <p:ext uri="{BB962C8B-B14F-4D97-AF65-F5344CB8AC3E}">
        <p14:creationId xmlns:p14="http://schemas.microsoft.com/office/powerpoint/2010/main" val="18240053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Management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Intralesional corticosteroids</a:t>
            </a:r>
          </a:p>
          <a:p>
            <a:r>
              <a:rPr lang="en-US" dirty="0"/>
              <a:t>Minoxidil solution</a:t>
            </a:r>
          </a:p>
          <a:p>
            <a:r>
              <a:rPr lang="en-US" dirty="0"/>
              <a:t>Dithranol</a:t>
            </a:r>
          </a:p>
          <a:p>
            <a:r>
              <a:rPr lang="en-US" dirty="0"/>
              <a:t>Diphencyprone (DPCP)</a:t>
            </a:r>
          </a:p>
          <a:p>
            <a:r>
              <a:rPr lang="en-US" dirty="0"/>
              <a:t>phototherapy</a:t>
            </a:r>
          </a:p>
          <a:p>
            <a:r>
              <a:rPr lang="en-US" dirty="0"/>
              <a:t>Systemic corticosteroids, pulse therapy</a:t>
            </a:r>
          </a:p>
          <a:p>
            <a:r>
              <a:rPr lang="en-US" dirty="0"/>
              <a:t>Methotrexate, azathioprine</a:t>
            </a:r>
          </a:p>
          <a:p>
            <a:r>
              <a:rPr lang="en-US" dirty="0"/>
              <a:t>JAK inhibitors (Tofacetinib, Ruxolitinib)</a:t>
            </a:r>
          </a:p>
          <a:p>
            <a:r>
              <a:rPr lang="en-US" dirty="0"/>
              <a:t>Artificial eyelashes, eyebrow tattoo, hair piece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3183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Prognosis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7677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Single patch: 80% resolution in 1 year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Poor prognostic factors:</a:t>
            </a:r>
          </a:p>
          <a:p>
            <a:pPr>
              <a:buFontTx/>
              <a:buChar char="-"/>
            </a:pPr>
            <a:r>
              <a:rPr lang="en-US" dirty="0"/>
              <a:t>Extensive disease</a:t>
            </a:r>
          </a:p>
          <a:p>
            <a:pPr>
              <a:buFontTx/>
              <a:buChar char="-"/>
            </a:pPr>
            <a:r>
              <a:rPr lang="en-US" dirty="0"/>
              <a:t>Duration &gt;1 year</a:t>
            </a:r>
          </a:p>
          <a:p>
            <a:pPr>
              <a:buFontTx/>
              <a:buChar char="-"/>
            </a:pPr>
            <a:r>
              <a:rPr lang="en-US" dirty="0"/>
              <a:t>Ophiasis pattern</a:t>
            </a:r>
          </a:p>
          <a:p>
            <a:pPr>
              <a:buFontTx/>
              <a:buChar char="-"/>
            </a:pPr>
            <a:r>
              <a:rPr lang="en-US" dirty="0"/>
              <a:t>Nail involvement </a:t>
            </a:r>
          </a:p>
          <a:p>
            <a:pPr>
              <a:buFontTx/>
              <a:buChar char="-"/>
            </a:pPr>
            <a:r>
              <a:rPr lang="en-US" dirty="0"/>
              <a:t>Childhood onset</a:t>
            </a:r>
          </a:p>
          <a:p>
            <a:pPr>
              <a:buFontTx/>
              <a:buChar char="-"/>
            </a:pPr>
            <a:r>
              <a:rPr lang="en-US" dirty="0"/>
              <a:t>Positive family history</a:t>
            </a:r>
          </a:p>
          <a:p>
            <a:pPr>
              <a:buFontTx/>
              <a:buChar char="-"/>
            </a:pPr>
            <a:r>
              <a:rPr lang="en-US" dirty="0"/>
              <a:t>Other concomitant autoimmune diseases</a:t>
            </a:r>
          </a:p>
          <a:p>
            <a:pPr>
              <a:buFontTx/>
              <a:buChar char="-"/>
            </a:pPr>
            <a:r>
              <a:rPr lang="en-US" dirty="0"/>
              <a:t>Atopy</a:t>
            </a:r>
          </a:p>
          <a:p>
            <a:pPr>
              <a:buFontTx/>
              <a:buChar char="-"/>
            </a:pPr>
            <a:r>
              <a:rPr lang="en-US" dirty="0"/>
              <a:t>Down syndrome </a:t>
            </a:r>
          </a:p>
        </p:txBody>
      </p:sp>
    </p:spTree>
    <p:extLst>
      <p:ext uri="{BB962C8B-B14F-4D97-AF65-F5344CB8AC3E}">
        <p14:creationId xmlns:p14="http://schemas.microsoft.com/office/powerpoint/2010/main" val="42597576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Telogen Effluvium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Temporary hair loss of telogen hair</a:t>
            </a:r>
          </a:p>
          <a:p>
            <a:r>
              <a:rPr lang="en-US" dirty="0"/>
              <a:t>System shock: change anagen hair to telogen</a:t>
            </a:r>
          </a:p>
          <a:p>
            <a:r>
              <a:rPr lang="en-US" dirty="0"/>
              <a:t>Might take 2 months after shock to start losing hair</a:t>
            </a:r>
          </a:p>
          <a:p>
            <a:r>
              <a:rPr lang="en-US" dirty="0"/>
              <a:t>Usually last for 6-9 months with incomplete recovery</a:t>
            </a:r>
          </a:p>
          <a:p>
            <a:r>
              <a:rPr lang="en-US" dirty="0"/>
              <a:t>Could be chronic, but doesn’t cause complete baldness</a:t>
            </a:r>
          </a:p>
          <a:p>
            <a:endParaRPr lang="en-US" dirty="0"/>
          </a:p>
          <a:p>
            <a:r>
              <a:rPr lang="en-US" dirty="0"/>
              <a:t>Fever, surgery with general anesthesia, childbirth, severe emotional trauma, severe weight loss</a:t>
            </a:r>
          </a:p>
          <a:p>
            <a:r>
              <a:rPr lang="en-US" dirty="0"/>
              <a:t>Drugs: heparin, warfarin, B-blockers, Ace-inhibitors, lithium, anticonvulsants(especially valproic acid)</a:t>
            </a:r>
          </a:p>
        </p:txBody>
      </p:sp>
    </p:spTree>
    <p:extLst>
      <p:ext uri="{BB962C8B-B14F-4D97-AF65-F5344CB8AC3E}">
        <p14:creationId xmlns:p14="http://schemas.microsoft.com/office/powerpoint/2010/main" val="3060124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Hypopigmentation</a:t>
            </a: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Decrease of melanin in the epidermis: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/>
              <a:t>melanopenic </a:t>
            </a:r>
            <a:r>
              <a:rPr lang="en-US" dirty="0" err="1"/>
              <a:t>hypomelanosis</a:t>
            </a:r>
            <a:r>
              <a:rPr lang="en-US" dirty="0"/>
              <a:t>:  a decrease of the production of melanin only (an example is albinism).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/>
              <a:t>melanocytopenic </a:t>
            </a:r>
            <a:r>
              <a:rPr lang="en-US" dirty="0" err="1"/>
              <a:t>hypomelanosis</a:t>
            </a:r>
            <a:r>
              <a:rPr lang="en-US" dirty="0"/>
              <a:t>: a decrease in the number or absence of melanocytes in the epidermis producing no or decreased levels of melanin (an example is vitiligo). </a:t>
            </a:r>
          </a:p>
        </p:txBody>
      </p:sp>
    </p:spTree>
    <p:extLst>
      <p:ext uri="{BB962C8B-B14F-4D97-AF65-F5344CB8AC3E}">
        <p14:creationId xmlns:p14="http://schemas.microsoft.com/office/powerpoint/2010/main" val="36138398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295865" y="5900449"/>
            <a:ext cx="46596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www.embellishmentshairrestorationstudio.com</a:t>
            </a:r>
          </a:p>
        </p:txBody>
      </p:sp>
      <p:sp>
        <p:nvSpPr>
          <p:cNvPr id="5" name="Rectangle 4"/>
          <p:cNvSpPr/>
          <p:nvPr/>
        </p:nvSpPr>
        <p:spPr>
          <a:xfrm>
            <a:off x="112937" y="5900449"/>
            <a:ext cx="2480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www.clinicaladvisor.com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865" y="867363"/>
            <a:ext cx="5715000" cy="50254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37" y="867363"/>
            <a:ext cx="6057098" cy="502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4927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Diagnosis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HAIR PULL: +</a:t>
            </a:r>
            <a:r>
              <a:rPr lang="en-US" dirty="0" err="1"/>
              <a:t>ve</a:t>
            </a:r>
            <a:r>
              <a:rPr lang="en-US" dirty="0"/>
              <a:t> with reduced percentage of </a:t>
            </a:r>
            <a:r>
              <a:rPr lang="en-US" dirty="0" err="1"/>
              <a:t>anagen</a:t>
            </a:r>
            <a:r>
              <a:rPr lang="en-US" dirty="0"/>
              <a:t> hair. </a:t>
            </a:r>
          </a:p>
          <a:p>
            <a:r>
              <a:rPr lang="en-US" dirty="0"/>
              <a:t>CBC, Serum iron, &amp; iron-binding capacity. </a:t>
            </a:r>
          </a:p>
          <a:p>
            <a:r>
              <a:rPr lang="en-US" dirty="0"/>
              <a:t>TSH Rule out thyroid disease. </a:t>
            </a:r>
          </a:p>
          <a:p>
            <a:r>
              <a:rPr lang="en-US" dirty="0"/>
              <a:t>Vitamin D level</a:t>
            </a:r>
          </a:p>
        </p:txBody>
      </p:sp>
    </p:spTree>
    <p:extLst>
      <p:ext uri="{BB962C8B-B14F-4D97-AF65-F5344CB8AC3E}">
        <p14:creationId xmlns:p14="http://schemas.microsoft.com/office/powerpoint/2010/main" val="17328028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Treat the cause</a:t>
            </a:r>
          </a:p>
          <a:p>
            <a:r>
              <a:rPr lang="en-US" dirty="0" err="1"/>
              <a:t>Minoxidil</a:t>
            </a:r>
            <a:r>
              <a:rPr lang="en-US" dirty="0"/>
              <a:t> 2 % </a:t>
            </a:r>
          </a:p>
        </p:txBody>
      </p:sp>
    </p:spTree>
    <p:extLst>
      <p:ext uri="{BB962C8B-B14F-4D97-AF65-F5344CB8AC3E}">
        <p14:creationId xmlns:p14="http://schemas.microsoft.com/office/powerpoint/2010/main" val="24539530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4941" y="62753"/>
            <a:ext cx="9233647" cy="1304646"/>
          </a:xfrm>
        </p:spPr>
        <p:txBody>
          <a:bodyPr/>
          <a:lstStyle/>
          <a:p>
            <a:r>
              <a:rPr lang="en-US" b="1" dirty="0" err="1"/>
              <a:t>Anagen</a:t>
            </a:r>
            <a:r>
              <a:rPr lang="en-US" b="1" dirty="0"/>
              <a:t> Effluvium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4545" t="37946" r="37829" b="36016"/>
          <a:stretch/>
        </p:blipFill>
        <p:spPr>
          <a:xfrm>
            <a:off x="2680447" y="1788970"/>
            <a:ext cx="5769468" cy="479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9980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/>
              <a:t>Anagen</a:t>
            </a:r>
            <a:r>
              <a:rPr lang="en-US" b="1" dirty="0"/>
              <a:t> Effluvium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Etiology: Radiation therapy to head; chemotherapy with </a:t>
            </a:r>
            <a:r>
              <a:rPr lang="en-US" dirty="0" err="1"/>
              <a:t>alkylatlng</a:t>
            </a:r>
            <a:r>
              <a:rPr lang="en-US" dirty="0"/>
              <a:t> agents; Intoxications. </a:t>
            </a:r>
          </a:p>
          <a:p>
            <a:r>
              <a:rPr lang="en-US" dirty="0"/>
              <a:t>Onset is usually rapid and extensive</a:t>
            </a:r>
          </a:p>
          <a:p>
            <a:r>
              <a:rPr lang="en-US" dirty="0"/>
              <a:t>Pathogenesis: Occurs after any insult to the hair follicle that impairs its mitotic/metabolic activity. </a:t>
            </a:r>
          </a:p>
          <a:p>
            <a:r>
              <a:rPr lang="en-US" dirty="0"/>
              <a:t>Regrowth is usually rapid after discontinuation of chemotherapy. </a:t>
            </a:r>
          </a:p>
        </p:txBody>
      </p:sp>
    </p:spTree>
    <p:extLst>
      <p:ext uri="{BB962C8B-B14F-4D97-AF65-F5344CB8AC3E}">
        <p14:creationId xmlns:p14="http://schemas.microsoft.com/office/powerpoint/2010/main" val="832057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Scarring Alopecia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Lichen planopilaris LPP</a:t>
            </a:r>
          </a:p>
          <a:p>
            <a:r>
              <a:rPr lang="en-US" dirty="0"/>
              <a:t>Frontal fibrosing alopecia: post menopausal women</a:t>
            </a:r>
          </a:p>
          <a:p>
            <a:r>
              <a:rPr lang="en-US" dirty="0"/>
              <a:t>Central centrifugal cicatricial alopecia</a:t>
            </a:r>
          </a:p>
          <a:p>
            <a:r>
              <a:rPr lang="en-US" dirty="0"/>
              <a:t>Discoid lupus erythematosus of scalp</a:t>
            </a:r>
          </a:p>
          <a:p>
            <a:r>
              <a:rPr lang="en-US" dirty="0"/>
              <a:t>Traction alopecia</a:t>
            </a:r>
          </a:p>
          <a:p>
            <a:r>
              <a:rPr lang="en-US" dirty="0"/>
              <a:t>Trichotillomania</a:t>
            </a:r>
          </a:p>
          <a:p>
            <a:r>
              <a:rPr lang="en-US" dirty="0"/>
              <a:t>Acne </a:t>
            </a:r>
            <a:r>
              <a:rPr lang="en-US" dirty="0" err="1"/>
              <a:t>keloidalis</a:t>
            </a:r>
            <a:r>
              <a:rPr lang="en-US" dirty="0"/>
              <a:t> </a:t>
            </a:r>
            <a:r>
              <a:rPr lang="en-US" dirty="0" err="1"/>
              <a:t>nuchae</a:t>
            </a:r>
            <a:endParaRPr lang="en-US" dirty="0"/>
          </a:p>
          <a:p>
            <a:r>
              <a:rPr lang="en-US" dirty="0" err="1"/>
              <a:t>Kerion</a:t>
            </a:r>
            <a:r>
              <a:rPr lang="en-US" dirty="0"/>
              <a:t> ( tinea </a:t>
            </a:r>
            <a:r>
              <a:rPr lang="en-US" dirty="0" err="1"/>
              <a:t>capitis</a:t>
            </a:r>
            <a:r>
              <a:rPr lang="en-US" dirty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39802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309" y="633801"/>
            <a:ext cx="3752197" cy="24408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602" y="633801"/>
            <a:ext cx="3323470" cy="23556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423" y="3200400"/>
            <a:ext cx="3565649" cy="33136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309" y="3200400"/>
            <a:ext cx="3773054" cy="33136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18" y="445131"/>
            <a:ext cx="3709926" cy="27329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542" y="3388659"/>
            <a:ext cx="3971102" cy="302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55746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Hirsutism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376" y="1013013"/>
            <a:ext cx="11627224" cy="607807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Male pattern hair growth in women (Facial hair, below umbilicus, around nipple, upper back, inner thighs)</a:t>
            </a:r>
          </a:p>
          <a:p>
            <a:r>
              <a:rPr lang="en-US" b="1" dirty="0"/>
              <a:t>Associated findings: </a:t>
            </a:r>
          </a:p>
          <a:p>
            <a:pPr marL="0" indent="0">
              <a:buNone/>
            </a:pPr>
            <a:r>
              <a:rPr lang="en-US" dirty="0"/>
              <a:t>     Acanthosis </a:t>
            </a:r>
            <a:r>
              <a:rPr lang="en-US" dirty="0" err="1"/>
              <a:t>nigricans</a:t>
            </a:r>
            <a:r>
              <a:rPr lang="en-US" dirty="0"/>
              <a:t>, </a:t>
            </a:r>
            <a:r>
              <a:rPr lang="en-US" dirty="0" err="1"/>
              <a:t>galactorrhea</a:t>
            </a:r>
            <a:r>
              <a:rPr lang="en-US" dirty="0"/>
              <a:t>, </a:t>
            </a:r>
            <a:r>
              <a:rPr lang="en-US" dirty="0" err="1"/>
              <a:t>striae</a:t>
            </a:r>
            <a:r>
              <a:rPr lang="en-US" dirty="0"/>
              <a:t>, acne, </a:t>
            </a:r>
            <a:r>
              <a:rPr lang="en-US" dirty="0" err="1"/>
              <a:t>virilization</a:t>
            </a:r>
            <a:r>
              <a:rPr lang="en-US" dirty="0"/>
              <a:t>(increase muscle bulk&amp; size of clitoris, deep voice, baldness, menstrual irregularities</a:t>
            </a:r>
          </a:p>
          <a:p>
            <a:r>
              <a:rPr lang="en-US" b="1" dirty="0"/>
              <a:t>Causes: </a:t>
            </a:r>
          </a:p>
          <a:p>
            <a:pPr lvl="1"/>
            <a:r>
              <a:rPr lang="en-US" dirty="0"/>
              <a:t>Genetically determined, 10% of women affected</a:t>
            </a:r>
          </a:p>
          <a:p>
            <a:pPr lvl="1"/>
            <a:r>
              <a:rPr lang="en-US" dirty="0"/>
              <a:t>Increase androgen and testosterone</a:t>
            </a:r>
          </a:p>
          <a:p>
            <a:pPr lvl="1"/>
            <a:r>
              <a:rPr lang="en-US" dirty="0"/>
              <a:t>PCOS</a:t>
            </a:r>
          </a:p>
          <a:p>
            <a:pPr lvl="1"/>
            <a:r>
              <a:rPr lang="en-US" dirty="0"/>
              <a:t>Weight gain </a:t>
            </a:r>
          </a:p>
          <a:p>
            <a:pPr lvl="1"/>
            <a:r>
              <a:rPr lang="en-US" dirty="0"/>
              <a:t>Stopping oral contraceptives</a:t>
            </a:r>
          </a:p>
          <a:p>
            <a:pPr lvl="1"/>
            <a:r>
              <a:rPr lang="en-US" dirty="0"/>
              <a:t>Cushing syndrome</a:t>
            </a:r>
          </a:p>
          <a:p>
            <a:pPr lvl="1"/>
            <a:r>
              <a:rPr lang="en-US" dirty="0"/>
              <a:t>CAH ( 21 hydroxylase deficiency)</a:t>
            </a:r>
          </a:p>
          <a:p>
            <a:pPr lvl="1"/>
            <a:r>
              <a:rPr lang="en-US" dirty="0"/>
              <a:t>Tumors of adrenal glands (almost always malignant)</a:t>
            </a:r>
          </a:p>
          <a:p>
            <a:pPr lvl="1"/>
            <a:r>
              <a:rPr lang="en-US" dirty="0"/>
              <a:t>Ovarian tumors (arrhenoblastoma)</a:t>
            </a:r>
          </a:p>
          <a:p>
            <a:pPr lvl="1"/>
            <a:r>
              <a:rPr lang="en-US" dirty="0"/>
              <a:t>Pituitary gland (ACTH dependent)</a:t>
            </a:r>
          </a:p>
        </p:txBody>
      </p:sp>
    </p:spTree>
    <p:extLst>
      <p:ext uri="{BB962C8B-B14F-4D97-AF65-F5344CB8AC3E}">
        <p14:creationId xmlns:p14="http://schemas.microsoft.com/office/powerpoint/2010/main" val="18454576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59309" y="6089134"/>
            <a:ext cx="20045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www.gponline.com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309" y="3593584"/>
            <a:ext cx="3743325" cy="24955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96650" y="3504559"/>
            <a:ext cx="3006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kinleymbbsmed.blogspot.com</a:t>
            </a:r>
          </a:p>
        </p:txBody>
      </p:sp>
      <p:sp>
        <p:nvSpPr>
          <p:cNvPr id="5" name="Rectangle 4"/>
          <p:cNvSpPr/>
          <p:nvPr/>
        </p:nvSpPr>
        <p:spPr>
          <a:xfrm>
            <a:off x="330200" y="6089134"/>
            <a:ext cx="1805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www.pcds.org.uk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186" y="0"/>
            <a:ext cx="4599135" cy="33644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3504559"/>
            <a:ext cx="3810000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8338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Investigation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Initial screening: Free testosterone, Dihydroepiandrosterone sulfate (DHEAS) </a:t>
            </a:r>
          </a:p>
          <a:p>
            <a:pPr marL="0" indent="0">
              <a:buNone/>
            </a:pPr>
            <a:r>
              <a:rPr lang="en-US" dirty="0"/>
              <a:t>Adrenal (↑</a:t>
            </a:r>
            <a:r>
              <a:rPr lang="en-US" dirty="0" err="1"/>
              <a:t>testo</a:t>
            </a:r>
            <a:r>
              <a:rPr lang="en-US" dirty="0"/>
              <a:t>+↑DHEAS)</a:t>
            </a:r>
          </a:p>
          <a:p>
            <a:pPr marL="0" indent="0">
              <a:buNone/>
            </a:pPr>
            <a:r>
              <a:rPr lang="en-US" dirty="0"/>
              <a:t>Ovary (↑</a:t>
            </a:r>
            <a:r>
              <a:rPr lang="en-US" dirty="0" err="1"/>
              <a:t>testo</a:t>
            </a:r>
            <a:r>
              <a:rPr lang="en-US" dirty="0"/>
              <a:t> + normal DHEAS)</a:t>
            </a:r>
          </a:p>
          <a:p>
            <a:r>
              <a:rPr lang="en-US" dirty="0"/>
              <a:t>Thyroid function, </a:t>
            </a:r>
            <a:r>
              <a:rPr lang="en-US" dirty="0" err="1"/>
              <a:t>prolactine</a:t>
            </a:r>
            <a:endParaRPr lang="en-US" dirty="0"/>
          </a:p>
          <a:p>
            <a:r>
              <a:rPr lang="en-US" dirty="0"/>
              <a:t>LH/FSH ratio: PCOS</a:t>
            </a:r>
          </a:p>
          <a:p>
            <a:r>
              <a:rPr lang="en-US" dirty="0"/>
              <a:t>17-hyroxyprogesterone: CAH</a:t>
            </a:r>
          </a:p>
          <a:p>
            <a:r>
              <a:rPr lang="en-US" dirty="0"/>
              <a:t>Urinary and serum cortisol</a:t>
            </a:r>
          </a:p>
          <a:p>
            <a:r>
              <a:rPr lang="en-US" dirty="0"/>
              <a:t>Dexamethasone suppression test: to exclude ACTH dependent hirsutism</a:t>
            </a:r>
          </a:p>
          <a:p>
            <a:r>
              <a:rPr lang="en-US" dirty="0"/>
              <a:t>Prostate specific antigen(PSA): a marker for increase androgens </a:t>
            </a:r>
          </a:p>
          <a:p>
            <a:r>
              <a:rPr lang="en-US" dirty="0"/>
              <a:t>U/S pelvis, CT-Scan, MRI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362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VITILIGO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346" t="15833" r="37990" b="42138"/>
          <a:stretch/>
        </p:blipFill>
        <p:spPr>
          <a:xfrm>
            <a:off x="3253152" y="1532532"/>
            <a:ext cx="5152293" cy="493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76912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0"/>
            <a:ext cx="9797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6120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61316" y="6442872"/>
            <a:ext cx="27306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www.reproductivefacts.org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6" y="188653"/>
            <a:ext cx="10421257" cy="625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50875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832" y="500062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Hypertrichosis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410227" y="1825625"/>
            <a:ext cx="2689106" cy="478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150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Hypertrichosis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Excessive growth of lanugo, vellus, or terminal hair</a:t>
            </a:r>
          </a:p>
          <a:p>
            <a:r>
              <a:rPr lang="en-US" dirty="0"/>
              <a:t>Congenital or acquired</a:t>
            </a:r>
          </a:p>
          <a:p>
            <a:r>
              <a:rPr lang="en-US" dirty="0"/>
              <a:t>Generalized hypertrichosis: porphyria cutanea tarda, malnutrition, malignancy, hypothyroidism, drugs(minoxidil, cyclosporine, phenytoin, androgenic steroids, Oral corticosteroids).</a:t>
            </a:r>
          </a:p>
          <a:p>
            <a:r>
              <a:rPr lang="en-US" dirty="0"/>
              <a:t>Localized: chronic itching and rubbing, topical minoxidil, topical corticosteroids, PUVA</a:t>
            </a:r>
          </a:p>
          <a:p>
            <a:r>
              <a:rPr lang="en-US" dirty="0" err="1"/>
              <a:t>Hypertrichosis</a:t>
            </a:r>
            <a:r>
              <a:rPr lang="en-US" dirty="0"/>
              <a:t> associated with nevi: congenital melanocytic nevus, Becker’s nevus, vascular malformation</a:t>
            </a:r>
          </a:p>
          <a:p>
            <a:r>
              <a:rPr lang="en-US" dirty="0"/>
              <a:t>Trichomegaly (</a:t>
            </a:r>
            <a:r>
              <a:rPr lang="en-US" dirty="0" err="1"/>
              <a:t>Bimatoprost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94226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1540" y="1849219"/>
            <a:ext cx="3932261" cy="43041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8180" y="454434"/>
            <a:ext cx="3310415" cy="589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78977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02399" y="6488668"/>
            <a:ext cx="20254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www.pinterest.com</a:t>
            </a:r>
          </a:p>
        </p:txBody>
      </p:sp>
      <p:sp>
        <p:nvSpPr>
          <p:cNvPr id="3" name="Rectangle 2"/>
          <p:cNvSpPr/>
          <p:nvPr/>
        </p:nvSpPr>
        <p:spPr>
          <a:xfrm>
            <a:off x="406624" y="6165725"/>
            <a:ext cx="2080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Werewolf syndrome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399" y="116114"/>
            <a:ext cx="5080000" cy="64189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99" y="1377696"/>
            <a:ext cx="5852830" cy="447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17053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743" y="1115265"/>
            <a:ext cx="3362325" cy="47529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431" y="1119885"/>
            <a:ext cx="3290922" cy="474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20731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67228" y="2005239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4197089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Vitiligo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chronic autoimmune disease with genetic predisposition</a:t>
            </a:r>
          </a:p>
          <a:p>
            <a:r>
              <a:rPr lang="en-US" dirty="0"/>
              <a:t>Complete absence of melanocytes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Incidence 1%</a:t>
            </a:r>
          </a:p>
          <a:p>
            <a:r>
              <a:rPr lang="en-US" dirty="0"/>
              <a:t>Early onset</a:t>
            </a:r>
          </a:p>
          <a:p>
            <a:endParaRPr lang="en-US" dirty="0"/>
          </a:p>
          <a:p>
            <a:r>
              <a:rPr lang="en-US" dirty="0"/>
              <a:t>Rarely could be associated with: alopecia areata, thyroid disease, pernicious anemia, diabetes mellitus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842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Vitiligo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Ivory white macules and patches with sharp convex margins</a:t>
            </a:r>
          </a:p>
          <a:p>
            <a:r>
              <a:rPr lang="en-US" dirty="0"/>
              <a:t>Koebner phenomenon</a:t>
            </a:r>
          </a:p>
          <a:p>
            <a:r>
              <a:rPr lang="en-US" dirty="0"/>
              <a:t>Could affect skin, hair, retina, but Iris color no change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1929" y="3901467"/>
            <a:ext cx="2182557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836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5847" y="1489981"/>
            <a:ext cx="415876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/>
              <a:t>Types: </a:t>
            </a:r>
          </a:p>
          <a:p>
            <a:pPr lvl="1"/>
            <a:r>
              <a:rPr lang="en-US" sz="2200" dirty="0"/>
              <a:t>Generalized (commonest)</a:t>
            </a:r>
          </a:p>
          <a:p>
            <a:pPr lvl="1"/>
            <a:r>
              <a:rPr lang="en-US" sz="2200" dirty="0"/>
              <a:t>Focal</a:t>
            </a:r>
          </a:p>
          <a:p>
            <a:pPr lvl="1"/>
            <a:r>
              <a:rPr lang="en-US" sz="2200" dirty="0"/>
              <a:t>Segmental</a:t>
            </a:r>
          </a:p>
          <a:p>
            <a:pPr lvl="1"/>
            <a:r>
              <a:rPr lang="en-US" sz="2200" dirty="0"/>
              <a:t>Trichrome</a:t>
            </a:r>
          </a:p>
          <a:p>
            <a:pPr lvl="1"/>
            <a:r>
              <a:rPr lang="en-US" sz="2200" dirty="0" err="1"/>
              <a:t>Acral</a:t>
            </a:r>
            <a:r>
              <a:rPr lang="en-US" sz="2200" dirty="0"/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3990" y="473927"/>
            <a:ext cx="7986452" cy="627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4064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1809</Words>
  <Application>Microsoft Office PowerPoint</Application>
  <PresentationFormat>شاشة عريضة</PresentationFormat>
  <Paragraphs>332</Paragraphs>
  <Slides>67</Slides>
  <Notes>3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67</vt:i4>
      </vt:variant>
    </vt:vector>
  </HeadingPairs>
  <TitlesOfParts>
    <vt:vector size="72" baseType="lpstr">
      <vt:lpstr>Arial</vt:lpstr>
      <vt:lpstr>Calibri</vt:lpstr>
      <vt:lpstr>Calibri Light</vt:lpstr>
      <vt:lpstr>Times New Roman</vt:lpstr>
      <vt:lpstr>Office Theme</vt:lpstr>
      <vt:lpstr>Pigment and Hair Disorders </vt:lpstr>
      <vt:lpstr>Objectives </vt:lpstr>
      <vt:lpstr>Skin Pigment </vt:lpstr>
      <vt:lpstr>عرض تقديمي في PowerPoint</vt:lpstr>
      <vt:lpstr>Hypopigmentation </vt:lpstr>
      <vt:lpstr>VITILIGO</vt:lpstr>
      <vt:lpstr>Vitiligo </vt:lpstr>
      <vt:lpstr>Vitiligo </vt:lpstr>
      <vt:lpstr>عرض تقديمي في PowerPoint</vt:lpstr>
      <vt:lpstr>عرض تقديمي في PowerPoint</vt:lpstr>
      <vt:lpstr>عرض تقديمي في PowerPoint</vt:lpstr>
      <vt:lpstr>Vitiligo </vt:lpstr>
      <vt:lpstr>Vitiligo Management </vt:lpstr>
      <vt:lpstr>Vitiligo Management </vt:lpstr>
      <vt:lpstr>Vitiligo Management </vt:lpstr>
      <vt:lpstr>Post Inflammatory Hypopigmentation</vt:lpstr>
      <vt:lpstr>Nevus Depigmentosus </vt:lpstr>
      <vt:lpstr>Hyperpigmentation </vt:lpstr>
      <vt:lpstr>Freckle (Lentigo)</vt:lpstr>
      <vt:lpstr>Melasma </vt:lpstr>
      <vt:lpstr>Melasma </vt:lpstr>
      <vt:lpstr>عرض تقديمي في PowerPoint</vt:lpstr>
      <vt:lpstr>Melasma Management </vt:lpstr>
      <vt:lpstr>Post Inflammatory Hyperpigmentation</vt:lpstr>
      <vt:lpstr>Disorders of Hair Follicle</vt:lpstr>
      <vt:lpstr>Hair Follicle Cycle</vt:lpstr>
      <vt:lpstr>عرض تقديمي في PowerPoint</vt:lpstr>
      <vt:lpstr>عرض تقديمي في PowerPoint</vt:lpstr>
      <vt:lpstr>عرض تقديمي في PowerPoint</vt:lpstr>
      <vt:lpstr>Types of Hair</vt:lpstr>
      <vt:lpstr>Diagnosis </vt:lpstr>
      <vt:lpstr>عرض تقديمي في PowerPoint</vt:lpstr>
      <vt:lpstr>عرض تقديمي في PowerPoint</vt:lpstr>
      <vt:lpstr>Pattern hair loss</vt:lpstr>
      <vt:lpstr>Male Pattern Hair Loss</vt:lpstr>
      <vt:lpstr>عرض تقديمي في PowerPoint</vt:lpstr>
      <vt:lpstr>Management </vt:lpstr>
      <vt:lpstr>Female Pattern Hair Loss</vt:lpstr>
      <vt:lpstr>عرض تقديمي في PowerPoint</vt:lpstr>
      <vt:lpstr>Investigation </vt:lpstr>
      <vt:lpstr>Management </vt:lpstr>
      <vt:lpstr>Alopecia Areata</vt:lpstr>
      <vt:lpstr>Alopecia Areata</vt:lpstr>
      <vt:lpstr>Alopecia Areata</vt:lpstr>
      <vt:lpstr>Types of Alopecia Areata</vt:lpstr>
      <vt:lpstr>عرض تقديمي في PowerPoint</vt:lpstr>
      <vt:lpstr>Management </vt:lpstr>
      <vt:lpstr>Prognosis </vt:lpstr>
      <vt:lpstr>Telogen Effluvium </vt:lpstr>
      <vt:lpstr>عرض تقديمي في PowerPoint</vt:lpstr>
      <vt:lpstr>Diagnosis</vt:lpstr>
      <vt:lpstr>Treatment </vt:lpstr>
      <vt:lpstr>Anagen Effluvium</vt:lpstr>
      <vt:lpstr>Anagen Effluvium</vt:lpstr>
      <vt:lpstr>Scarring Alopecia</vt:lpstr>
      <vt:lpstr>عرض تقديمي في PowerPoint</vt:lpstr>
      <vt:lpstr>Hirsutism </vt:lpstr>
      <vt:lpstr>عرض تقديمي في PowerPoint</vt:lpstr>
      <vt:lpstr>Investigation </vt:lpstr>
      <vt:lpstr>عرض تقديمي في PowerPoint</vt:lpstr>
      <vt:lpstr>عرض تقديمي في PowerPoint</vt:lpstr>
      <vt:lpstr>Hypertrichosis </vt:lpstr>
      <vt:lpstr>Hypertrichosis </vt:lpstr>
      <vt:lpstr>عرض تقديمي في PowerPoint</vt:lpstr>
      <vt:lpstr>عرض تقديمي في PowerPoint</vt:lpstr>
      <vt:lpstr>عرض تقديمي في PowerPoint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Pigment and Hair Disorders</dc:title>
  <dc:creator>Eva</dc:creator>
  <cp:lastModifiedBy>رنيم الغامدي</cp:lastModifiedBy>
  <cp:revision>16</cp:revision>
  <dcterms:modified xsi:type="dcterms:W3CDTF">2020-02-29T23:00:41Z</dcterms:modified>
</cp:coreProperties>
</file>