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6D2"/>
          </a:solidFill>
        </a:fill>
      </a:tcStyle>
    </a:wholeTbl>
    <a:band2H>
      <a:tcTxStyle/>
      <a:tcStyle>
        <a:tcBdr/>
        <a:fill>
          <a:solidFill>
            <a:srgbClr val="F6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6D2"/>
          </a:solidFill>
        </a:fill>
      </a:tcStyle>
    </a:wholeTbl>
    <a:band2H>
      <a:tcTxStyle/>
      <a:tcStyle>
        <a:tcBdr/>
        <a:fill>
          <a:solidFill>
            <a:srgbClr val="F6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4EB"/>
          </a:solidFill>
        </a:fill>
      </a:tcStyle>
    </a:wholeTbl>
    <a:band2H>
      <a:tcTxStyle/>
      <a:tcStyle>
        <a:tcBdr/>
        <a:fill>
          <a:solidFill>
            <a:srgbClr val="EAF2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D6E7"/>
          </a:solidFill>
        </a:fill>
      </a:tcStyle>
    </a:wholeTbl>
    <a:band2H>
      <a:tcTxStyle/>
      <a:tcStyle>
        <a:tcBdr/>
        <a:fill>
          <a:solidFill>
            <a:srgbClr val="F0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22030" y="1371600"/>
            <a:ext cx="8229601" cy="1828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cap="all">
                <a:effectLst>
                  <a:outerShdw blurRad="127000" dist="200000" dir="27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331698"/>
            <a:ext cx="6400800" cy="175260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0" algn="ctr">
              <a:buClrTx/>
              <a:buSzTx/>
              <a:buFontTx/>
              <a:buNone/>
            </a:lvl2pPr>
            <a:lvl3pPr marL="0" indent="0" algn="ctr">
              <a:buClrTx/>
              <a:buSzTx/>
              <a:buFontTx/>
              <a:buNone/>
            </a:lvl3pPr>
            <a:lvl4pPr marL="0" indent="0" algn="ctr">
              <a:buClrTx/>
              <a:buSzTx/>
              <a:buFontTx/>
              <a:buNone/>
            </a:lvl4pPr>
            <a:lvl5pPr marL="0" indent="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Overlay-FullBackground.jpg" descr="Overlay-FullBackground.jpg"/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779462" y="1918447"/>
            <a:ext cx="7583490" cy="1470028"/>
          </a:xfrm>
          <a:prstGeom prst="rect">
            <a:avLst/>
          </a:prstGeom>
        </p:spPr>
        <p:txBody>
          <a:bodyPr anchor="b"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9462" y="3478305"/>
            <a:ext cx="7583490" cy="175260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2" name="overlay-ruleShadow.png" descr="overlay-ruleShad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3982"/>
            <a:ext cx="9144000" cy="125019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overlay-ruleShadow.png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591"/>
            <a:ext cx="9144000" cy="12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Overlay-FullBackground.jpg" descr="Overlay-FullBackground.jpg"/>
          <p:cNvPicPr>
            <a:picLocks noChangeAspect="1"/>
          </p:cNvPicPr>
          <p:nvPr/>
        </p:nvPicPr>
        <p:blipFill>
          <a:blip r:embed="rId4"/>
          <a:srcRect t="23333"/>
          <a:stretch>
            <a:fillRect/>
          </a:stretch>
        </p:blipFill>
        <p:spPr>
          <a:xfrm>
            <a:off x="0" y="1425387"/>
            <a:ext cx="9144000" cy="543261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>
            <a:lvl1pPr marL="282575" indent="-282575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604693" indent="-32211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916938" indent="-33908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1237189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1519764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with Pictu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Overlay-FullBackground.jpg" descr="Overlay-FullBackground.jpg"/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779462" y="789081"/>
            <a:ext cx="7583490" cy="1470026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462" y="4724400"/>
            <a:ext cx="7583490" cy="138504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" name="overlay-ruleShadow.png" descr="overlay-ruleShad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3982"/>
            <a:ext cx="9144000" cy="12501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Image"/>
          <p:cNvSpPr>
            <a:spLocks noGrp="1"/>
          </p:cNvSpPr>
          <p:nvPr>
            <p:ph type="pic" sz="quarter" idx="13"/>
          </p:nvPr>
        </p:nvSpPr>
        <p:spPr>
          <a:xfrm>
            <a:off x="3677370" y="2564083"/>
            <a:ext cx="1789263" cy="1729834"/>
          </a:xfrm>
          <a:prstGeom prst="rect">
            <a:avLst/>
          </a:prstGeom>
          <a:ln w="127000">
            <a:solidFill>
              <a:srgbClr val="E5E5D3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overlay-ruleShadow.png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6982"/>
            <a:ext cx="9144000" cy="12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Overlay-FullBackground.jpg" descr="Overlay-FullBackground.jpg"/>
          <p:cNvPicPr>
            <a:picLocks noChangeAspect="1"/>
          </p:cNvPicPr>
          <p:nvPr/>
        </p:nvPicPr>
        <p:blipFill>
          <a:blip r:embed="rId4"/>
          <a:srcRect t="66667"/>
          <a:stretch>
            <a:fillRect/>
          </a:stretch>
        </p:blipFill>
        <p:spPr>
          <a:xfrm>
            <a:off x="0" y="4571998"/>
            <a:ext cx="9144000" cy="228600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779462" y="2971800"/>
            <a:ext cx="7583490" cy="1362075"/>
          </a:xfrm>
          <a:prstGeom prst="rect">
            <a:avLst/>
          </a:prstGeom>
        </p:spPr>
        <p:txBody>
          <a:bodyPr anchor="b"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462" y="4724400"/>
            <a:ext cx="7583490" cy="139849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0" algn="ctr"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verlay-ruleShadow.png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591"/>
            <a:ext cx="9144000" cy="12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Overlay-FullBackground.jpg" descr="Overlay-FullBackground.jpg"/>
          <p:cNvPicPr>
            <a:picLocks noChangeAspect="1"/>
          </p:cNvPicPr>
          <p:nvPr/>
        </p:nvPicPr>
        <p:blipFill>
          <a:blip r:embed="rId4"/>
          <a:srcRect t="23333"/>
          <a:stretch>
            <a:fillRect/>
          </a:stretch>
        </p:blipFill>
        <p:spPr>
          <a:xfrm>
            <a:off x="0" y="1425387"/>
            <a:ext cx="9144000" cy="543261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9462" y="1828800"/>
            <a:ext cx="3566163" cy="4297363"/>
          </a:xfrm>
          <a:prstGeom prst="rect">
            <a:avLst/>
          </a:prstGeom>
        </p:spPr>
        <p:txBody>
          <a:bodyPr/>
          <a:lstStyle>
            <a:lvl1pPr marL="282575" indent="-282575">
              <a:spcBef>
                <a:spcPts val="2000"/>
              </a:spcBef>
              <a:buClrTx/>
              <a:buSzPct val="100000"/>
              <a:buFont typeface="Times"/>
              <a:buChar char="•"/>
              <a:defRPr sz="2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610657" indent="-328083">
              <a:spcBef>
                <a:spcPts val="2000"/>
              </a:spcBef>
              <a:buClrTx/>
              <a:buSzPct val="100000"/>
              <a:buFont typeface="Times"/>
              <a:buChar char="•"/>
              <a:defRPr sz="2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891822" indent="-313972">
              <a:spcBef>
                <a:spcPts val="2000"/>
              </a:spcBef>
              <a:buClrTx/>
              <a:buSzPct val="100000"/>
              <a:buFont typeface="Times"/>
              <a:buChar char="•"/>
              <a:defRPr sz="2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1174397" indent="-313972">
              <a:spcBef>
                <a:spcPts val="2000"/>
              </a:spcBef>
              <a:buClrTx/>
              <a:buFont typeface="Times"/>
              <a:buChar char="•"/>
              <a:defRPr sz="2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1456972" indent="-313972">
              <a:spcBef>
                <a:spcPts val="2000"/>
              </a:spcBef>
              <a:buClrTx/>
              <a:buFont typeface="Times"/>
              <a:buChar char="•"/>
              <a:defRPr sz="20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verlay-ruleShadow.png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591"/>
            <a:ext cx="9144000" cy="12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Overlay-FullBackground.jpg" descr="Overlay-FullBackground.jpg"/>
          <p:cNvPicPr>
            <a:picLocks noChangeAspect="1"/>
          </p:cNvPicPr>
          <p:nvPr/>
        </p:nvPicPr>
        <p:blipFill>
          <a:blip r:embed="rId4"/>
          <a:srcRect t="23333"/>
          <a:stretch>
            <a:fillRect/>
          </a:stretch>
        </p:blipFill>
        <p:spPr>
          <a:xfrm>
            <a:off x="0" y="1425387"/>
            <a:ext cx="9144000" cy="543261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462" y="1524000"/>
            <a:ext cx="3566163" cy="8382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0" algn="ctr"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0" algn="ctr"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0" algn="ctr"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0" algn="ctr"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Rectangle"/>
          <p:cNvSpPr>
            <a:spLocks noGrp="1"/>
          </p:cNvSpPr>
          <p:nvPr>
            <p:ph type="body" sz="quarter" idx="13"/>
          </p:nvPr>
        </p:nvSpPr>
        <p:spPr>
          <a:xfrm>
            <a:off x="4796790" y="1524000"/>
            <a:ext cx="3566160" cy="8382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overlay-ruleShadow.png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591"/>
            <a:ext cx="9144000" cy="12501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pic>
        <p:nvPicPr>
          <p:cNvPr id="179" name="Overlay-FullBackground.jpg" descr="Overlay-FullBackground.jpg"/>
          <p:cNvPicPr>
            <a:picLocks noChangeAspect="1"/>
          </p:cNvPicPr>
          <p:nvPr/>
        </p:nvPicPr>
        <p:blipFill>
          <a:blip r:embed="rId4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verlay-FullBackground.jpg" descr="Overlay-Full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9"/>
            <a:ext cx="9144000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verlay-FullBackground.jpg" descr="Overlay-FullBackground.jp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4572000" y="4479"/>
            <a:ext cx="4572000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301752" y="273049"/>
            <a:ext cx="3962402" cy="1690224"/>
          </a:xfrm>
          <a:prstGeom prst="rect">
            <a:avLst/>
          </a:prstGeom>
        </p:spPr>
        <p:txBody>
          <a:bodyPr anchor="b"/>
          <a:lstStyle>
            <a:lvl1pPr>
              <a:defRPr sz="36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66401" y="273050"/>
            <a:ext cx="3959353" cy="5853113"/>
          </a:xfrm>
          <a:prstGeom prst="rect">
            <a:avLst/>
          </a:prstGeom>
        </p:spPr>
        <p:txBody>
          <a:bodyPr/>
          <a:lstStyle>
            <a:lvl1pPr marL="282575" indent="-282575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604693" indent="-32211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916938" indent="-33908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1237189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1519764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Rectangle"/>
          <p:cNvSpPr>
            <a:spLocks noGrp="1"/>
          </p:cNvSpPr>
          <p:nvPr>
            <p:ph type="body" sz="half" idx="13"/>
          </p:nvPr>
        </p:nvSpPr>
        <p:spPr>
          <a:xfrm>
            <a:off x="301750" y="1975104"/>
            <a:ext cx="3962405" cy="3200404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199" name="overlay-ruleShadow.png" descr="overlay-ruleShadow.png"/>
          <p:cNvPicPr>
            <a:picLocks noChangeAspect="1"/>
          </p:cNvPicPr>
          <p:nvPr/>
        </p:nvPicPr>
        <p:blipFill>
          <a:blip r:embed="rId4"/>
          <a:srcRect r="25029"/>
          <a:stretch>
            <a:fillRect/>
          </a:stretch>
        </p:blipFill>
        <p:spPr>
          <a:xfrm rot="16200000">
            <a:off x="1086389" y="3365072"/>
            <a:ext cx="6855167" cy="125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3139" y="5717700"/>
            <a:ext cx="561337" cy="6375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 defTabSz="914400">
              <a:defRPr sz="36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Overlay-FullBackground.jpg" descr="Overlay-FullBackground.jp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4572000" y="4479"/>
            <a:ext cx="4572000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overlay-ruleShadow.png" descr="overlay-ruleShadow.png"/>
          <p:cNvPicPr>
            <a:picLocks noChangeAspect="1"/>
          </p:cNvPicPr>
          <p:nvPr/>
        </p:nvPicPr>
        <p:blipFill>
          <a:blip r:embed="rId4"/>
          <a:srcRect r="25029"/>
          <a:stretch>
            <a:fillRect/>
          </a:stretch>
        </p:blipFill>
        <p:spPr>
          <a:xfrm rot="16200000">
            <a:off x="1086389" y="3365072"/>
            <a:ext cx="6855167" cy="125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301752" y="274320"/>
            <a:ext cx="3959353" cy="1691640"/>
          </a:xfrm>
          <a:prstGeom prst="rect">
            <a:avLst/>
          </a:prstGeom>
        </p:spPr>
        <p:txBody>
          <a:bodyPr anchor="b"/>
          <a:lstStyle>
            <a:lvl1pPr>
              <a:defRPr sz="36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Image"/>
          <p:cNvSpPr>
            <a:spLocks noGrp="1"/>
          </p:cNvSpPr>
          <p:nvPr>
            <p:ph type="pic" sz="half" idx="13"/>
          </p:nvPr>
        </p:nvSpPr>
        <p:spPr>
          <a:xfrm>
            <a:off x="4864608" y="264905"/>
            <a:ext cx="3959355" cy="6328189"/>
          </a:xfrm>
          <a:prstGeom prst="rect">
            <a:avLst/>
          </a:prstGeom>
          <a:effectLst>
            <a:outerShdw blurRad="50800" dir="2700000" rotWithShape="0">
              <a:srgbClr val="FFFFFF">
                <a:alpha val="4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01752" y="1970801"/>
            <a:ext cx="3959353" cy="3200401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effectLst>
                  <a:outerShdw blurRad="38100" dist="12700" dir="2700000" rotWithShape="0">
                    <a:srgbClr val="000000">
                      <a:alpha val="6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effectLst>
                  <a:outerShdw blurRad="38100" dist="12700" dir="2700000" rotWithShape="0">
                    <a:srgbClr val="000000">
                      <a:alpha val="6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effectLst>
                  <a:outerShdw blurRad="38100" dist="12700" dir="2700000" rotWithShape="0">
                    <a:srgbClr val="000000">
                      <a:alpha val="6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effectLst>
                  <a:outerShdw blurRad="38100" dist="12700" dir="2700000" rotWithShape="0">
                    <a:srgbClr val="000000">
                      <a:alpha val="6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effectLst>
                  <a:outerShdw blurRad="38100" dist="12700" dir="2700000" rotWithShape="0">
                    <a:srgbClr val="000000">
                      <a:alpha val="6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615" y="5707396"/>
            <a:ext cx="561337" cy="6375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 defTabSz="914400">
              <a:defRPr sz="360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above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verlay-FullBackground.jpg" descr="Overlay-Full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9"/>
            <a:ext cx="9144000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  <a:prstGeom prst="rect">
            <a:avLst/>
          </a:prstGeom>
        </p:spPr>
        <p:txBody>
          <a:bodyPr anchor="b"/>
          <a:lstStyle>
            <a:lvl1pPr algn="l">
              <a:spcBef>
                <a:spcPts val="2000"/>
              </a:spcBef>
              <a:defRPr sz="3600" b="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221" name="Image"/>
          <p:cNvSpPr>
            <a:spLocks noGrp="1"/>
          </p:cNvSpPr>
          <p:nvPr>
            <p:ph type="pic" idx="13"/>
          </p:nvPr>
        </p:nvSpPr>
        <p:spPr>
          <a:xfrm>
            <a:off x="342900" y="265174"/>
            <a:ext cx="8458200" cy="3697228"/>
          </a:xfrm>
          <a:prstGeom prst="rect">
            <a:avLst/>
          </a:prstGeom>
          <a:effectLst>
            <a:outerShdw blurRad="50800" dir="2700000" rotWithShape="0">
              <a:srgbClr val="FFFFFF">
                <a:alpha val="4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5042646"/>
            <a:ext cx="7620000" cy="1129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0" algn="ctr">
              <a:lnSpc>
                <a:spcPct val="110000"/>
              </a:lnSpc>
              <a:spcBef>
                <a:spcPts val="2000"/>
              </a:spcBef>
              <a:buClrTx/>
              <a:buSzTx/>
              <a:buFontTx/>
              <a:buNone/>
              <a:defRPr sz="18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>
            <a:lvl1pPr algn="ctr">
              <a:defRPr>
                <a:solidFill>
                  <a:srgbClr val="FFFFFF"/>
                </a:solidFill>
                <a:effectLst>
                  <a:outerShdw blurRad="38100" dist="12700" dir="2700000" rotWithShape="0">
                    <a:srgbClr val="000000">
                      <a:alpha val="6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overlay-ruleShadow.png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591"/>
            <a:ext cx="9144000" cy="12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Overlay-FullBackground.jpg" descr="Overlay-FullBackground.jpg"/>
          <p:cNvPicPr>
            <a:picLocks noChangeAspect="1"/>
          </p:cNvPicPr>
          <p:nvPr/>
        </p:nvPicPr>
        <p:blipFill>
          <a:blip r:embed="rId4"/>
          <a:srcRect t="23333"/>
          <a:stretch>
            <a:fillRect/>
          </a:stretch>
        </p:blipFill>
        <p:spPr>
          <a:xfrm>
            <a:off x="0" y="1425387"/>
            <a:ext cx="9144000" cy="543261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>
            <a:lvl1pPr marL="282575" indent="-282575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604693" indent="-32211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916938" indent="-33908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1237189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1519764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Overlay-FullBackground.jpg" descr="Overlay-FullBackground.jpg"/>
          <p:cNvPicPr>
            <a:picLocks noChangeAspect="1"/>
          </p:cNvPicPr>
          <p:nvPr/>
        </p:nvPicPr>
        <p:blipFill>
          <a:blip r:embed="rId3"/>
          <a:srcRect r="14719"/>
          <a:stretch>
            <a:fillRect/>
          </a:stretch>
        </p:blipFill>
        <p:spPr>
          <a:xfrm>
            <a:off x="0" y="4479"/>
            <a:ext cx="7798113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itle Text"/>
          <p:cNvSpPr txBox="1">
            <a:spLocks noGrp="1"/>
          </p:cNvSpPr>
          <p:nvPr>
            <p:ph type="title"/>
          </p:nvPr>
        </p:nvSpPr>
        <p:spPr>
          <a:xfrm>
            <a:off x="7848600" y="457200"/>
            <a:ext cx="1219200" cy="5668963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250" name="Body Level One…"/>
          <p:cNvSpPr txBox="1">
            <a:spLocks noGrp="1"/>
          </p:cNvSpPr>
          <p:nvPr>
            <p:ph type="body" idx="1"/>
          </p:nvPr>
        </p:nvSpPr>
        <p:spPr>
          <a:xfrm>
            <a:off x="779462" y="457200"/>
            <a:ext cx="6383338" cy="5668963"/>
          </a:xfrm>
          <a:prstGeom prst="rect">
            <a:avLst/>
          </a:prstGeom>
        </p:spPr>
        <p:txBody>
          <a:bodyPr/>
          <a:lstStyle>
            <a:lvl1pPr marL="282575" indent="-282575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604693" indent="-32211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916938" indent="-33908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1237189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1519764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1" name="overlay-ruleShadow.png" descr="overlay-ruleShadow.png"/>
          <p:cNvPicPr>
            <a:picLocks noChangeAspect="1"/>
          </p:cNvPicPr>
          <p:nvPr/>
        </p:nvPicPr>
        <p:blipFill>
          <a:blip r:embed="rId4"/>
          <a:srcRect r="25029"/>
          <a:stretch>
            <a:fillRect/>
          </a:stretch>
        </p:blipFill>
        <p:spPr>
          <a:xfrm rot="5400000" flipH="1">
            <a:off x="4421261" y="3365072"/>
            <a:ext cx="6855167" cy="125019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overlay-ruleShadow.png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7591"/>
            <a:ext cx="9144000" cy="12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Overlay-FullBackground.jpg" descr="Overlay-FullBackground.jpg"/>
          <p:cNvPicPr>
            <a:picLocks noChangeAspect="1"/>
          </p:cNvPicPr>
          <p:nvPr/>
        </p:nvPicPr>
        <p:blipFill>
          <a:blip r:embed="rId4"/>
          <a:srcRect t="23333"/>
          <a:stretch>
            <a:fillRect/>
          </a:stretch>
        </p:blipFill>
        <p:spPr>
          <a:xfrm>
            <a:off x="0" y="1425387"/>
            <a:ext cx="9144000" cy="543261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itle Text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rgbClr val="FFFFFF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Perpetua Titling MT"/>
                <a:ea typeface="Perpetua Titling MT"/>
                <a:cs typeface="Perpetua Titling MT"/>
                <a:sym typeface="Perpetua Titling MT"/>
              </a:defRPr>
            </a:lvl1pPr>
          </a:lstStyle>
          <a:p>
            <a:r>
              <a:t>Title Text</a:t>
            </a:r>
          </a:p>
        </p:txBody>
      </p:sp>
      <p:sp>
        <p:nvSpPr>
          <p:cNvPr id="262" name="Body Level One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>
            <a:lvl1pPr marL="282575" indent="-282575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  <a:lvl2pPr marL="604693" indent="-32211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2pPr>
            <a:lvl3pPr marL="916938" indent="-339088">
              <a:spcBef>
                <a:spcPts val="2000"/>
              </a:spcBef>
              <a:buClrTx/>
              <a:buSzPct val="100000"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3pPr>
            <a:lvl4pPr marL="1237189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4pPr>
            <a:lvl5pPr marL="1519764" indent="-376764">
              <a:spcBef>
                <a:spcPts val="2000"/>
              </a:spcBef>
              <a:buClrTx/>
              <a:buFont typeface="Times"/>
              <a:buChar char="•"/>
              <a:def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3732" y="6404294"/>
            <a:ext cx="256537" cy="269237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ctr">
              <a:defRPr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4800">
                <a:solidFill>
                  <a:srgbClr val="DCC678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00200" y="2507786"/>
            <a:ext cx="7086600" cy="1509715"/>
          </a:xfrm>
          <a:prstGeom prst="rect">
            <a:avLst/>
          </a:prstGeom>
        </p:spPr>
        <p:txBody>
          <a:bodyPr/>
          <a:lstStyle>
            <a:lvl1pPr marL="0" indent="73152">
              <a:spcBef>
                <a:spcPts val="400"/>
              </a:spcBef>
              <a:buClrTx/>
              <a:buSzTx/>
              <a:buFontTx/>
              <a:buNone/>
              <a:defRPr sz="2000"/>
            </a:lvl1pPr>
            <a:lvl2pPr marL="0" indent="73152">
              <a:spcBef>
                <a:spcPts val="400"/>
              </a:spcBef>
              <a:buClrTx/>
              <a:buSzTx/>
              <a:buFontTx/>
              <a:buNone/>
              <a:defRPr sz="2000"/>
            </a:lvl2pPr>
            <a:lvl3pPr marL="0" indent="73152">
              <a:spcBef>
                <a:spcPts val="400"/>
              </a:spcBef>
              <a:buClrTx/>
              <a:buSzTx/>
              <a:buFontTx/>
              <a:buNone/>
              <a:defRPr sz="2000"/>
            </a:lvl3pPr>
            <a:lvl4pPr marL="0" indent="73152">
              <a:spcBef>
                <a:spcPts val="400"/>
              </a:spcBef>
              <a:buClrTx/>
              <a:buSzTx/>
              <a:buFontTx/>
              <a:buNone/>
              <a:defRPr sz="2000"/>
            </a:lvl4pPr>
            <a:lvl5pPr marL="0" indent="73152">
              <a:spcBef>
                <a:spcPts val="400"/>
              </a:spcBef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23250" y="6604000"/>
            <a:ext cx="165101" cy="1778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892302" indent="-307086">
              <a:defRPr sz="2600"/>
            </a:lvl2pPr>
            <a:lvl3pPr marL="1202436" indent="-297180">
              <a:defRPr sz="2600"/>
            </a:lvl3pPr>
            <a:lvl4pPr marL="1434591" indent="-264158">
              <a:defRPr sz="2600"/>
            </a:lvl4pPr>
            <a:lvl5pPr marL="1626616" indent="-264160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75088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cap="all"/>
            </a:lvl1pPr>
            <a:lvl2pPr marL="0" indent="0">
              <a:spcBef>
                <a:spcPts val="500"/>
              </a:spcBef>
              <a:buClrTx/>
              <a:buSzTx/>
              <a:buFontTx/>
              <a:buNone/>
              <a:defRPr sz="2400" cap="all"/>
            </a:lvl2pPr>
            <a:lvl3pPr marL="0" indent="0">
              <a:spcBef>
                <a:spcPts val="500"/>
              </a:spcBef>
              <a:buClrTx/>
              <a:buSzTx/>
              <a:buFontTx/>
              <a:buNone/>
              <a:defRPr sz="2400" cap="all"/>
            </a:lvl3pPr>
            <a:lvl4pPr marL="0" indent="0">
              <a:spcBef>
                <a:spcPts val="500"/>
              </a:spcBef>
              <a:buClrTx/>
              <a:buSzTx/>
              <a:buFontTx/>
              <a:buNone/>
              <a:defRPr sz="2400" cap="all"/>
            </a:lvl4pPr>
            <a:lvl5pPr marL="0" indent="0">
              <a:spcBef>
                <a:spcPts val="500"/>
              </a:spcBef>
              <a:buClrTx/>
              <a:buSzTx/>
              <a:buFontTx/>
              <a:buNone/>
              <a:defRPr sz="24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75089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sz="2200" b="0">
                <a:solidFill>
                  <a:srgbClr val="F4DB8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24000"/>
            <a:ext cx="3008316" cy="4602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82" name="Image"/>
          <p:cNvSpPr>
            <a:spLocks noGrp="1"/>
          </p:cNvSpPr>
          <p:nvPr>
            <p:ph type="pic" sz="half" idx="13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ln w="44450" cap="sq">
            <a:solidFill>
              <a:srgbClr val="FFFFFF"/>
            </a:solidFill>
            <a:miter lim="800000"/>
          </a:ln>
          <a:effectLst>
            <a:outerShdw blurRad="190500" dist="228600" dir="2700000" rotWithShape="0">
              <a:srgbClr val="000000">
                <a:alpha val="2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algn="ctr">
              <a:spcBef>
                <a:spcPts val="300"/>
              </a:spcBef>
              <a:buClrTx/>
              <a:buFontTx/>
              <a:defRPr sz="1400"/>
            </a:lvl2pPr>
            <a:lvl3pPr marL="1225294" indent="-320038" algn="ctr">
              <a:spcBef>
                <a:spcPts val="300"/>
              </a:spcBef>
              <a:buClrTx/>
              <a:buFontTx/>
              <a:defRPr sz="1400"/>
            </a:lvl3pPr>
            <a:lvl4pPr marL="1454911" indent="-284480" algn="ctr">
              <a:spcBef>
                <a:spcPts val="300"/>
              </a:spcBef>
              <a:buClrTx/>
              <a:buFontTx/>
              <a:defRPr sz="1400"/>
            </a:lvl4pPr>
            <a:lvl5pPr marL="1646933" indent="-284477" algn="ctr">
              <a:spcBef>
                <a:spcPts val="300"/>
              </a:spcBef>
              <a:buClrTx/>
              <a:buFontTx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1701" y="6604000"/>
            <a:ext cx="165101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12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100" b="1" i="0" u="none" strike="noStrike" cap="none" spc="0" baseline="0">
          <a:solidFill>
            <a:srgbClr val="E8D38A"/>
          </a:solidFill>
          <a:effectLst>
            <a:outerShdw blurRad="114300" dist="101600" dir="2700000" rotWithShape="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9pPr>
    </p:titleStyle>
    <p:bodyStyle>
      <a:lvl1pPr marL="548640" marR="0" indent="-41148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65000"/>
        <a:buFont typeface="Book Antiqua"/>
        <a:buChar char="¨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1pPr>
      <a:lvl2pPr marL="915924" marR="0" indent="-3307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80000"/>
        <a:buFont typeface="Book Antiqua"/>
        <a:buChar char="◼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2pPr>
      <a:lvl3pPr marL="1196201" marR="0" indent="-29094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95000"/>
        <a:buFont typeface="Book Antiqua"/>
        <a:buChar char="▫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3pPr>
      <a:lvl4pPr marL="1426463" marR="0" indent="-25603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100000"/>
        <a:buFont typeface="Book Antiqua"/>
        <a:buChar char="­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4pPr>
      <a:lvl5pPr marL="1618488" marR="0" indent="-256032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100000"/>
        <a:buFont typeface="Book Antiqua"/>
        <a:buChar char="◾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5pPr>
      <a:lvl6pPr marL="1866392" marR="0" indent="-28448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100000"/>
        <a:buFont typeface="Book Antiqua"/>
        <a:buChar char="­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6pPr>
      <a:lvl7pPr marL="2103120" marR="0" indent="-32003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100000"/>
        <a:buFont typeface="Book Antiqua"/>
        <a:buChar char="●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7pPr>
      <a:lvl8pPr marL="2350005" marR="0" indent="-3657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100000"/>
        <a:buFont typeface="Book Antiqua"/>
        <a:buChar char="●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8pPr>
      <a:lvl9pPr marL="2551175" marR="0" indent="-3657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9F9F9"/>
        </a:buClr>
        <a:buSzPct val="100000"/>
        <a:buFont typeface="Book Antiqua"/>
        <a:buChar char="●"/>
        <a:tabLst/>
        <a:defRPr sz="2800" b="0" i="0" u="none" strike="noStrike" cap="none" spc="0" baseline="0">
          <a:solidFill>
            <a:srgbClr val="FFFFFF"/>
          </a:solidFill>
          <a:uFillTx/>
          <a:latin typeface="Book Antiqua"/>
          <a:ea typeface="Book Antiqua"/>
          <a:cs typeface="Book Antiqua"/>
          <a:sym typeface="Book Antiqu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taneous manifestations of SLE and other CTD ( dermatomyositis , scleroderma)"/>
          <p:cNvSpPr txBox="1">
            <a:spLocks noGrp="1"/>
          </p:cNvSpPr>
          <p:nvPr>
            <p:ph type="title"/>
          </p:nvPr>
        </p:nvSpPr>
        <p:spPr>
          <a:xfrm>
            <a:off x="297655" y="381000"/>
            <a:ext cx="8701090" cy="1814117"/>
          </a:xfrm>
          <a:prstGeom prst="rect">
            <a:avLst/>
          </a:prstGeom>
        </p:spPr>
        <p:txBody>
          <a:bodyPr/>
          <a:lstStyle/>
          <a:p>
            <a:pPr>
              <a:defRPr sz="2800">
                <a:solidFill>
                  <a:srgbClr val="FFE517"/>
                </a:solidFill>
                <a:latin typeface="Century"/>
                <a:ea typeface="Century"/>
                <a:cs typeface="Century"/>
                <a:sym typeface="Century"/>
              </a:defRPr>
            </a:pPr>
            <a:br/>
            <a:br/>
            <a:r>
              <a:t>Cutaneous manifestations of SLE and other CTD ( dermatomyositis , scleroderma)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02" name="Acute malar “ butterfly rash” or more generalized photodistributed eruption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r>
              <a:t>Acute malar “ butterfly rash” or more generalized photodistributed eruption. </a:t>
            </a:r>
          </a:p>
          <a:p>
            <a:r>
              <a:t>Nearly ALL patients presenting with ACLE will have systemic lupus erythematosus ( SLE ), often in an acute flare.</a:t>
            </a:r>
          </a:p>
          <a:p>
            <a:r>
              <a:t>Patients with ACLE will nearly always have a +ve ANA</a:t>
            </a:r>
          </a:p>
          <a:p>
            <a:r>
              <a:t>ACLE is transient, improves with improvement of the SLE </a:t>
            </a:r>
          </a:p>
          <a:p>
            <a:r>
              <a:t>Non scarring </a:t>
            </a:r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rogressive Systemic Scleros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 defTabSz="795527">
              <a:defRPr sz="4600">
                <a:solidFill>
                  <a:srgbClr val="FFDE00"/>
                </a:solidFill>
                <a:effectLst>
                  <a:outerShdw blurRad="38100" dist="11049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Progressive Systemic Sclerosis</a:t>
            </a:r>
          </a:p>
        </p:txBody>
      </p:sp>
      <p:sp>
        <p:nvSpPr>
          <p:cNvPr id="635" name="Body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endParaRPr/>
          </a:p>
        </p:txBody>
      </p:sp>
      <p:pic>
        <p:nvPicPr>
          <p:cNvPr id="636" name="img11" descr="img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62" y="2377094"/>
            <a:ext cx="4275138" cy="3529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Ulcer at the finger tip (rat bite necrosis)" descr="Ulcer at the finger tip (rat bite necrosis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8" y="2377094"/>
            <a:ext cx="3979642" cy="352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cleroderm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FF"/>
                </a:solidFill>
                <a:latin typeface="Perpetua Titling MT"/>
                <a:ea typeface="Perpetua Titling MT"/>
                <a:cs typeface="Perpetua Titling MT"/>
                <a:sym typeface="Perpetua Titling MT"/>
              </a:rPr>
              <a:t> </a:t>
            </a:r>
          </a:p>
        </p:txBody>
      </p:sp>
      <p:sp>
        <p:nvSpPr>
          <p:cNvPr id="640" name="How do you diagnose scleroderma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How do you diagnose scleroderma? </a:t>
            </a:r>
          </a:p>
        </p:txBody>
      </p:sp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cleroderm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FF"/>
                </a:solidFill>
                <a:latin typeface="Perpetua Titling MT"/>
                <a:ea typeface="Perpetua Titling MT"/>
                <a:cs typeface="Perpetua Titling MT"/>
                <a:sym typeface="Perpetua Titling MT"/>
              </a:rPr>
              <a:t> </a:t>
            </a:r>
          </a:p>
        </p:txBody>
      </p:sp>
      <p:sp>
        <p:nvSpPr>
          <p:cNvPr id="643" name="History &amp; physical examination- characteristic skin changes…"/>
          <p:cNvSpPr txBox="1">
            <a:spLocks noGrp="1"/>
          </p:cNvSpPr>
          <p:nvPr>
            <p:ph type="body" idx="1"/>
          </p:nvPr>
        </p:nvSpPr>
        <p:spPr>
          <a:xfrm>
            <a:off x="484109" y="1828800"/>
            <a:ext cx="7878844" cy="4297363"/>
          </a:xfrm>
          <a:prstGeom prst="rect">
            <a:avLst/>
          </a:prstGeom>
        </p:spPr>
        <p:txBody>
          <a:bodyPr/>
          <a:lstStyle/>
          <a:p>
            <a:pPr marL="256672" indent="-256672" defTabSz="731519">
              <a:spcBef>
                <a:spcPts val="1600"/>
              </a:spcBef>
              <a:buFontTx/>
              <a:buAutoNum type="arabicPeriod"/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History &amp; physical examination- characteristic skin changes</a:t>
            </a:r>
          </a:p>
          <a:p>
            <a:pPr marL="256672" indent="-256672" defTabSz="731519">
              <a:spcBef>
                <a:spcPts val="1600"/>
              </a:spcBef>
              <a:buFontTx/>
              <a:buAutoNum type="arabicPeriod"/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Serology</a:t>
            </a:r>
          </a:p>
          <a:p>
            <a:pPr marL="497305" lvl="1" indent="-192505" defTabSz="731519">
              <a:spcBef>
                <a:spcPts val="1600"/>
              </a:spcBef>
              <a:buSzPct val="60000"/>
              <a:buBlip>
                <a:blip r:embed="rId2"/>
              </a:buBlip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ANA ( often +ve)</a:t>
            </a:r>
          </a:p>
          <a:p>
            <a:pPr marL="497305" lvl="1" indent="-192505" defTabSz="731519">
              <a:spcBef>
                <a:spcPts val="1600"/>
              </a:spcBef>
              <a:buSzPct val="60000"/>
              <a:buBlip>
                <a:blip r:embed="rId2"/>
              </a:buBlip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Anti-centromere antibodies                 71%  LSSc “ CREST”</a:t>
            </a:r>
          </a:p>
          <a:p>
            <a:pPr marL="226058" indent="-226058" defTabSz="731519">
              <a:lnSpc>
                <a:spcPct val="90000"/>
              </a:lnSpc>
              <a:spcBef>
                <a:spcPts val="1600"/>
              </a:spcBef>
              <a:buSzTx/>
              <a:buNone/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                                                                      21% of DSSc “ progressive”</a:t>
            </a:r>
          </a:p>
          <a:p>
            <a:pPr marL="497305" lvl="1" indent="-192505" defTabSz="731519">
              <a:spcBef>
                <a:spcPts val="1600"/>
              </a:spcBef>
              <a:buSzPct val="60000"/>
              <a:buBlip>
                <a:blip r:embed="rId2"/>
              </a:buBlip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497305" lvl="1" indent="-192505" defTabSz="731519">
              <a:spcBef>
                <a:spcPts val="1600"/>
              </a:spcBef>
              <a:buSzPct val="60000"/>
              <a:buBlip>
                <a:blip r:embed="rId2"/>
              </a:buBlip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Anti-Scl-70 “ anti-topoisomerase I”    33% of dSSc </a:t>
            </a:r>
          </a:p>
          <a:p>
            <a:pPr marL="226058" indent="-226058" defTabSz="731519">
              <a:lnSpc>
                <a:spcPct val="90000"/>
              </a:lnSpc>
              <a:spcBef>
                <a:spcPts val="1600"/>
              </a:spcBef>
              <a:buSzTx/>
              <a:buNone/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                                                                      18% of CREST</a:t>
            </a:r>
          </a:p>
          <a:p>
            <a:pPr marL="226058" indent="-226058" defTabSz="731519">
              <a:lnSpc>
                <a:spcPct val="90000"/>
              </a:lnSpc>
              <a:spcBef>
                <a:spcPts val="1600"/>
              </a:spcBef>
              <a:buSzTx/>
              <a:buNone/>
              <a:defRPr sz="19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3. Skin biopsy- skin atrophy with preservation of skin appendages.</a:t>
            </a:r>
          </a:p>
        </p:txBody>
      </p:sp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cleroderm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FF"/>
                </a:solidFill>
                <a:latin typeface="Perpetua Titling MT"/>
                <a:ea typeface="Perpetua Titling MT"/>
                <a:cs typeface="Perpetua Titling MT"/>
                <a:sym typeface="Perpetua Titling MT"/>
              </a:rPr>
              <a:t> </a:t>
            </a:r>
          </a:p>
        </p:txBody>
      </p:sp>
      <p:pic>
        <p:nvPicPr>
          <p:cNvPr id="646" name="IMG_8322.jpg" descr="IMG_8322.jpg"/>
          <p:cNvPicPr>
            <a:picLocks noChangeAspect="1"/>
          </p:cNvPicPr>
          <p:nvPr/>
        </p:nvPicPr>
        <p:blipFill>
          <a:blip r:embed="rId2"/>
          <a:srcRect t="1885" r="1091" b="1885"/>
          <a:stretch>
            <a:fillRect/>
          </a:stretch>
        </p:blipFill>
        <p:spPr>
          <a:xfrm>
            <a:off x="427831" y="1802020"/>
            <a:ext cx="8288160" cy="4678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cleroderm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FF"/>
                </a:solidFill>
                <a:latin typeface="Perpetua Titling MT"/>
                <a:ea typeface="Perpetua Titling MT"/>
                <a:cs typeface="Perpetua Titling MT"/>
                <a:sym typeface="Perpetua Titling MT"/>
              </a:rPr>
              <a:t> </a:t>
            </a:r>
          </a:p>
        </p:txBody>
      </p:sp>
      <p:sp>
        <p:nvSpPr>
          <p:cNvPr id="649" name="How do you manage a patient with scleroderma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How do you manage a patient with scleroderma?</a:t>
            </a:r>
          </a:p>
        </p:txBody>
      </p:sp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cleroderma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52" name="Treatment is symptomatic.…"/>
          <p:cNvSpPr txBox="1">
            <a:spLocks noGrp="1"/>
          </p:cNvSpPr>
          <p:nvPr>
            <p:ph type="body" idx="1"/>
          </p:nvPr>
        </p:nvSpPr>
        <p:spPr>
          <a:xfrm>
            <a:off x="0" y="1574520"/>
            <a:ext cx="9144000" cy="5131080"/>
          </a:xfrm>
          <a:prstGeom prst="rect">
            <a:avLst/>
          </a:prstGeom>
        </p:spPr>
        <p:txBody>
          <a:bodyPr/>
          <a:lstStyle/>
          <a:p>
            <a:pPr marL="192149" indent="-192149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Treatment is symptomatic.  </a:t>
            </a:r>
          </a:p>
          <a:p>
            <a:pPr marL="192149" indent="-192149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 Raynaud's phenomena: </a:t>
            </a:r>
          </a:p>
          <a:p>
            <a:pPr marL="585087" lvl="2" indent="-192151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Stop smoking</a:t>
            </a:r>
          </a:p>
          <a:p>
            <a:pPr marL="585087" lvl="2" indent="-192151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 keep hands warm and decrease trauma</a:t>
            </a:r>
          </a:p>
          <a:p>
            <a:pPr marL="585087" lvl="2" indent="-192151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 calcium channel blockers* ( nifedipine)</a:t>
            </a:r>
          </a:p>
          <a:p>
            <a:pPr marL="585087" lvl="2" indent="-192151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aspirin and </a:t>
            </a:r>
          </a:p>
          <a:p>
            <a:pPr marL="585087" lvl="2" indent="-192151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vasodilating drugs ( iloprost )    </a:t>
            </a:r>
          </a:p>
          <a:p>
            <a:pPr marL="192149" indent="-192149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Calcinosis cutis: nifedipine, surgical or laser excision.</a:t>
            </a:r>
          </a:p>
          <a:p>
            <a:pPr marL="192149" indent="-192149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Skin sclerosis: physiotherapy, phototherapy.</a:t>
            </a:r>
          </a:p>
          <a:p>
            <a:pPr marL="192149" indent="-192149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GI: proton pump inhibitor, surgery for strictures. </a:t>
            </a:r>
          </a:p>
          <a:p>
            <a:pPr marL="192149" indent="-192149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Kidney: ACE inhibitors.  </a:t>
            </a:r>
          </a:p>
          <a:p>
            <a:pPr marL="192149" indent="-192149" defTabSz="621791">
              <a:spcBef>
                <a:spcPts val="1300"/>
              </a:spcBef>
              <a:defRPr sz="1500">
                <a:effectLst>
                  <a:outerShdw blurRad="381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In severe cases: immunosuppressant , D-Penicillamine might be used ( blocks aldehyde groups involved in intermolecular cross-links in collagen)</a:t>
            </a:r>
          </a:p>
        </p:txBody>
      </p:sp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Morphe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LSA </a:t>
            </a:r>
          </a:p>
        </p:txBody>
      </p:sp>
      <p:sp>
        <p:nvSpPr>
          <p:cNvPr id="655" name="Describe the skin changes that occur with morphea?"/>
          <p:cNvSpPr txBox="1">
            <a:spLocks noGrp="1"/>
          </p:cNvSpPr>
          <p:nvPr>
            <p:ph type="body" idx="1"/>
          </p:nvPr>
        </p:nvSpPr>
        <p:spPr>
          <a:xfrm>
            <a:off x="128519" y="1828800"/>
            <a:ext cx="8752994" cy="4625600"/>
          </a:xfrm>
          <a:prstGeom prst="rect">
            <a:avLst/>
          </a:prstGeom>
        </p:spPr>
        <p:txBody>
          <a:bodyPr/>
          <a:lstStyle/>
          <a:p>
            <a:pPr marL="0" indent="0" algn="ctr" defTabSz="768094">
              <a:spcBef>
                <a:spcPts val="1600"/>
              </a:spcBef>
              <a:buSzTx/>
              <a:buNone/>
              <a:defRPr sz="2000" b="1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Lichen Sclerosus Atrophicus</a:t>
            </a:r>
          </a:p>
          <a:p>
            <a:pPr marL="0" indent="0" defTabSz="768094">
              <a:spcBef>
                <a:spcPts val="1600"/>
              </a:spcBef>
              <a:buSzTx/>
              <a:buNone/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- Sclerotic, ivory white, flat papule and plaques with epidermal atrophy and in extra mucosal sites, follicular plugging .</a:t>
            </a:r>
          </a:p>
          <a:p>
            <a:pPr marL="0" indent="0" defTabSz="768094">
              <a:spcBef>
                <a:spcPts val="1600"/>
              </a:spcBef>
              <a:buSzTx/>
              <a:buNone/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- Most commonly affects female or male genitalia, less often extra genital skin may cause scarring of the vaginal introitus or phimosis if not diagnosed and treated early</a:t>
            </a:r>
          </a:p>
          <a:p>
            <a:pPr marL="0" indent="0" defTabSz="768094">
              <a:spcBef>
                <a:spcPts val="1600"/>
              </a:spcBef>
              <a:buSzTx/>
              <a:buNone/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- Vulval pruritus </a:t>
            </a:r>
          </a:p>
          <a:p>
            <a:pPr marL="0" indent="0" defTabSz="768094">
              <a:spcBef>
                <a:spcPts val="1600"/>
              </a:spcBef>
              <a:buSzTx/>
              <a:buNone/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- No systemic manifestations </a:t>
            </a:r>
          </a:p>
          <a:p>
            <a:pPr marL="0" indent="0" defTabSz="768094">
              <a:spcBef>
                <a:spcPts val="1600"/>
              </a:spcBef>
              <a:buSzTx/>
              <a:buNone/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- Diagnosed by skin biopsy</a:t>
            </a:r>
          </a:p>
          <a:p>
            <a:pPr marL="0" indent="0" defTabSz="768094">
              <a:spcBef>
                <a:spcPts val="1600"/>
              </a:spcBef>
              <a:buSzTx/>
              <a:buNone/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- Treatment of choice potent topical steroids (clobetasone dipropionate for longer period to prevent scarring)</a:t>
            </a:r>
          </a:p>
        </p:txBody>
      </p:sp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Morphe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LSA </a:t>
            </a:r>
          </a:p>
        </p:txBody>
      </p:sp>
      <p:pic>
        <p:nvPicPr>
          <p:cNvPr id="658" name="IMG_8321.jpg" descr="IMG_83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051" y="1922894"/>
            <a:ext cx="2799897" cy="4437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Cutaneous manifestations of SLE and other CTD ( dermatomyositis , scleroderma)"/>
          <p:cNvSpPr txBox="1">
            <a:spLocks noGrp="1"/>
          </p:cNvSpPr>
          <p:nvPr>
            <p:ph type="title"/>
          </p:nvPr>
        </p:nvSpPr>
        <p:spPr>
          <a:xfrm>
            <a:off x="221455" y="914400"/>
            <a:ext cx="8701090" cy="1814117"/>
          </a:xfrm>
          <a:prstGeom prst="rect">
            <a:avLst/>
          </a:prstGeom>
        </p:spPr>
        <p:txBody>
          <a:bodyPr/>
          <a:lstStyle>
            <a:lvl1pPr>
              <a:defRPr sz="7900">
                <a:solidFill>
                  <a:srgbClr val="FFE517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Thank You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05" name="What is Acute Cutaneous Lupus Erythematosus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 defTabSz="832104">
              <a:spcBef>
                <a:spcPts val="1800"/>
              </a:spcBef>
              <a:buSzTx/>
              <a:buNone/>
              <a:defRPr sz="2184">
                <a:effectLst>
                  <a:outerShdw blurRad="57785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- Are there any common skin eruptions that may be confused with acute coetaneous lupus erythmeatosus?</a:t>
            </a:r>
          </a:p>
          <a:p>
            <a:pPr marL="0" indent="0" defTabSz="832104">
              <a:spcBef>
                <a:spcPts val="1800"/>
              </a:spcBef>
              <a:buSzTx/>
              <a:buNone/>
              <a:defRPr sz="2184">
                <a:effectLst>
                  <a:outerShdw blurRad="57785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  <a:p>
            <a:pPr marL="257143" indent="-257143" defTabSz="832104">
              <a:spcBef>
                <a:spcPts val="1800"/>
              </a:spcBef>
              <a:defRPr sz="2184">
                <a:effectLst>
                  <a:outerShdw blurRad="57785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Seborrheic dermatitis </a:t>
            </a:r>
          </a:p>
          <a:p>
            <a:pPr marL="257143" indent="-257143" defTabSz="832104">
              <a:spcBef>
                <a:spcPts val="1800"/>
              </a:spcBef>
              <a:defRPr sz="2184">
                <a:effectLst>
                  <a:outerShdw blurRad="57785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Vascular type of rosacea </a:t>
            </a:r>
          </a:p>
          <a:p>
            <a:pPr marL="257143" indent="-257143" defTabSz="832104">
              <a:spcBef>
                <a:spcPts val="1800"/>
              </a:spcBef>
              <a:defRPr sz="2184">
                <a:effectLst>
                  <a:outerShdw blurRad="57785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Polymorphous light eruption</a:t>
            </a:r>
          </a:p>
          <a:p>
            <a:pPr marL="257143" indent="-257143" defTabSz="832104">
              <a:spcBef>
                <a:spcPts val="1800"/>
              </a:spcBef>
              <a:defRPr sz="2184">
                <a:effectLst>
                  <a:outerShdw blurRad="57785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Photo reaction to systemic medications and topical products</a:t>
            </a:r>
          </a:p>
          <a:p>
            <a:pPr marL="257143" indent="-257143" defTabSz="832104">
              <a:spcBef>
                <a:spcPts val="1800"/>
              </a:spcBef>
              <a:defRPr sz="2184">
                <a:effectLst>
                  <a:outerShdw blurRad="57785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Certain types of  porphyria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08" name="What is the initial workup of ACLE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600"/>
            </a:pPr>
            <a:endParaRPr/>
          </a:p>
          <a:p>
            <a:pPr marL="0" indent="0">
              <a:buSzTx/>
              <a:buNone/>
              <a:defRPr sz="2600"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What is the initial workup of ACLE?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11" name="History &amp; Physical examination…"/>
          <p:cNvSpPr txBox="1">
            <a:spLocks noGrp="1"/>
          </p:cNvSpPr>
          <p:nvPr>
            <p:ph type="body" idx="1"/>
          </p:nvPr>
        </p:nvSpPr>
        <p:spPr>
          <a:xfrm>
            <a:off x="304800" y="1722435"/>
            <a:ext cx="8458200" cy="4297365"/>
          </a:xfrm>
          <a:prstGeom prst="rect">
            <a:avLst/>
          </a:prstGeom>
        </p:spPr>
        <p:txBody>
          <a:bodyPr/>
          <a:lstStyle/>
          <a:p>
            <a:pPr marL="355065" indent="-355065" defTabSz="758951">
              <a:spcBef>
                <a:spcPts val="1600"/>
              </a:spcBef>
              <a:buFontTx/>
              <a:buAutoNum type="arabicPeriod"/>
              <a:defRPr sz="2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History &amp; Physical examination </a:t>
            </a:r>
          </a:p>
          <a:p>
            <a:pPr marL="355065" indent="-355065" defTabSz="758951">
              <a:spcBef>
                <a:spcPts val="1600"/>
              </a:spcBef>
              <a:buFontTx/>
              <a:buAutoNum type="arabicPeriod"/>
              <a:defRPr sz="2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Skin Biopsy</a:t>
            </a:r>
          </a:p>
          <a:p>
            <a:pPr marL="355065" indent="-355065" defTabSz="758951">
              <a:spcBef>
                <a:spcPts val="1600"/>
              </a:spcBef>
              <a:buFontTx/>
              <a:buAutoNum type="arabicPeriod"/>
              <a:defRPr sz="2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Serology</a:t>
            </a:r>
          </a:p>
          <a:p>
            <a:pPr marL="355065" indent="-355065" defTabSz="758951">
              <a:spcBef>
                <a:spcPts val="1600"/>
              </a:spcBef>
              <a:buFontTx/>
              <a:buAutoNum type="arabicPeriod"/>
              <a:defRPr sz="2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CBC, ESR</a:t>
            </a:r>
          </a:p>
          <a:p>
            <a:pPr marL="355065" indent="-355065" defTabSz="758951">
              <a:spcBef>
                <a:spcPts val="1600"/>
              </a:spcBef>
              <a:buFontTx/>
              <a:buAutoNum type="arabicPeriod"/>
              <a:defRPr sz="2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Urine analysis</a:t>
            </a:r>
          </a:p>
          <a:p>
            <a:pPr marL="355065" indent="-355065" defTabSz="758951">
              <a:spcBef>
                <a:spcPts val="1600"/>
              </a:spcBef>
              <a:buFontTx/>
              <a:buAutoNum type="arabicPeriod"/>
              <a:defRPr sz="2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C3,C4: : low levels indicate active disease, often with renal involvement.</a:t>
            </a:r>
          </a:p>
          <a:p>
            <a:pPr marL="355065" indent="-355065" defTabSz="758951">
              <a:spcBef>
                <a:spcPts val="1600"/>
              </a:spcBef>
              <a:buFontTx/>
              <a:buAutoNum type="arabicPeriod"/>
              <a:defRPr sz="2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Lupus Band Test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14" name="Serology:…"/>
          <p:cNvSpPr txBox="1">
            <a:spLocks noGrp="1"/>
          </p:cNvSpPr>
          <p:nvPr>
            <p:ph type="body" idx="1"/>
          </p:nvPr>
        </p:nvSpPr>
        <p:spPr>
          <a:xfrm>
            <a:off x="247649" y="1828800"/>
            <a:ext cx="8362951" cy="4297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buSzTx/>
              <a:buNone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 </a:t>
            </a:r>
            <a:r>
              <a:rPr sz="2500"/>
              <a:t> </a:t>
            </a:r>
            <a:r>
              <a:rPr sz="2500">
                <a:solidFill>
                  <a:srgbClr val="F82506"/>
                </a:solidFill>
              </a:rPr>
              <a:t>Serology:</a:t>
            </a:r>
          </a:p>
          <a:p>
            <a:pPr marL="307471" indent="-307471">
              <a:lnSpc>
                <a:spcPct val="72000"/>
              </a:lnSpc>
              <a:buFontTx/>
              <a:buAutoNum type="arabicPeriod"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 ANA :+ve in 95% ,VERY SENSITIVE BUT NOT SPECIFIC</a:t>
            </a:r>
            <a:endParaRPr sz="1800"/>
          </a:p>
          <a:p>
            <a:pPr marL="307471" indent="-307471">
              <a:lnSpc>
                <a:spcPct val="72000"/>
              </a:lnSpc>
              <a:buFontTx/>
              <a:buAutoNum type="arabicPeriod"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Anti-dsDNA (anti- native DNA):</a:t>
            </a:r>
            <a:r>
              <a:rPr sz="1800"/>
              <a:t> </a:t>
            </a:r>
            <a:r>
              <a:t>Specific but not very sensitive, indicates high risk for renal disease. </a:t>
            </a:r>
            <a:endParaRPr sz="1800"/>
          </a:p>
          <a:p>
            <a:pPr marL="307471" indent="-307471">
              <a:lnSpc>
                <a:spcPct val="72000"/>
              </a:lnSpc>
              <a:buFontTx/>
              <a:buAutoNum type="arabicPeriod"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Anti-smith : most specific +ve in 30% </a:t>
            </a:r>
          </a:p>
          <a:p>
            <a:pPr marL="307471" indent="-307471">
              <a:lnSpc>
                <a:spcPct val="72000"/>
              </a:lnSpc>
              <a:buFontTx/>
              <a:buAutoNum type="arabicPeriod"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 Anti-histone Ab ( drug induced lupus)</a:t>
            </a:r>
          </a:p>
          <a:p>
            <a:pPr marL="307471" indent="-307471">
              <a:lnSpc>
                <a:spcPct val="72000"/>
              </a:lnSpc>
              <a:buFontTx/>
              <a:buAutoNum type="arabicPeriod"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Rheumatoid factor : +ve in 30%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Lupus Band Test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Lupus Band Test</a:t>
            </a:r>
          </a:p>
        </p:txBody>
      </p:sp>
      <p:sp>
        <p:nvSpPr>
          <p:cNvPr id="317" name="It’s preferred to be done on nonlesional nonexposed skin, but can be performed on lesional skin.…"/>
          <p:cNvSpPr txBox="1">
            <a:spLocks noGrp="1"/>
          </p:cNvSpPr>
          <p:nvPr>
            <p:ph type="body" idx="1"/>
          </p:nvPr>
        </p:nvSpPr>
        <p:spPr>
          <a:xfrm>
            <a:off x="780255" y="1714500"/>
            <a:ext cx="7583490" cy="4625600"/>
          </a:xfrm>
          <a:prstGeom prst="rect">
            <a:avLst/>
          </a:prstGeom>
        </p:spPr>
        <p:txBody>
          <a:bodyPr/>
          <a:lstStyle/>
          <a:p>
            <a:pPr marL="251490" indent="-251490" defTabSz="813816">
              <a:spcBef>
                <a:spcPts val="1700"/>
              </a:spcBef>
              <a:buSzTx/>
              <a:buNone/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251490" indent="-251490" defTabSz="813816">
              <a:spcBef>
                <a:spcPts val="1700"/>
              </a:spcBef>
              <a:buSzTx/>
              <a:buNone/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It’s preferred to be done on nonlesional nonexposed skin, but can be performed on lesional skin.</a:t>
            </a:r>
          </a:p>
          <a:p>
            <a:pPr marL="251490" indent="-251490" defTabSz="813816">
              <a:spcBef>
                <a:spcPts val="1700"/>
              </a:spcBef>
              <a:buSzTx/>
              <a:buNone/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Positive DIF supports the diagnosis of Cutaneous LE, negative DIF does not exclude the diagnosis.</a:t>
            </a:r>
          </a:p>
          <a:p>
            <a:pPr marL="251490" indent="-251490" defTabSz="813816">
              <a:spcBef>
                <a:spcPts val="1700"/>
              </a:spcBef>
              <a:buSzTx/>
              <a:buNone/>
              <a:defRPr sz="2100">
                <a:solidFill>
                  <a:srgbClr val="EA1700"/>
                </a:solidFill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Clinical, histopathology, serology are more important.</a:t>
            </a:r>
          </a:p>
          <a:p>
            <a:pPr marL="251490" indent="-251490" defTabSz="813816">
              <a:spcBef>
                <a:spcPts val="1700"/>
              </a:spcBef>
              <a:buSzTx/>
              <a:buNone/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Positive antibody of normal appearing skin correlates with SLE.</a:t>
            </a:r>
          </a:p>
          <a:p>
            <a:pPr marL="251490" indent="-251490" defTabSz="813816">
              <a:spcBef>
                <a:spcPts val="1700"/>
              </a:spcBef>
              <a:buSzTx/>
              <a:buNone/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Granular deposits of immunoglobulins and complement are detected in a band-like pattern at the dermal-epidermal junction.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Lupus Band Test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Lupus Band Test</a:t>
            </a:r>
          </a:p>
        </p:txBody>
      </p:sp>
      <p:sp>
        <p:nvSpPr>
          <p:cNvPr id="320" name="Body"/>
          <p:cNvSpPr txBox="1">
            <a:spLocks noGrp="1"/>
          </p:cNvSpPr>
          <p:nvPr>
            <p:ph type="body" idx="1"/>
          </p:nvPr>
        </p:nvSpPr>
        <p:spPr>
          <a:xfrm>
            <a:off x="779462" y="2082800"/>
            <a:ext cx="7583490" cy="4297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1" name="img75" descr="img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867400" cy="3025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24" name="How is ACLE managed 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How is ACLE managed ?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304800" y="62751"/>
            <a:ext cx="8839200" cy="128317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27" name="The aim of treatment for cutaneous LE is to alleviate symptoms and to prevent scarring.…"/>
          <p:cNvSpPr txBox="1">
            <a:spLocks noGrp="1"/>
          </p:cNvSpPr>
          <p:nvPr>
            <p:ph type="body" idx="1"/>
          </p:nvPr>
        </p:nvSpPr>
        <p:spPr>
          <a:xfrm>
            <a:off x="304800" y="1523999"/>
            <a:ext cx="8534400" cy="478024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The aim of treatment for cutaneous LE is to alleviate symptoms and to prevent scarring.</a:t>
            </a:r>
          </a:p>
          <a:p>
            <a:pPr marL="320840" indent="-320840">
              <a:buFontTx/>
              <a:buAutoNum type="arabicPeriod"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Sun protective measures </a:t>
            </a:r>
          </a:p>
          <a:p>
            <a:pPr marL="320840" indent="-320840">
              <a:buFontTx/>
              <a:buAutoNum type="arabicPeriod"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Potent topical steroids</a:t>
            </a:r>
          </a:p>
          <a:p>
            <a:pPr marL="320840" indent="-320840">
              <a:buFontTx/>
              <a:buAutoNum type="arabicPeriod"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Antimalarial drugs. </a:t>
            </a:r>
          </a:p>
          <a:p>
            <a:pPr marL="320840" indent="-320840">
              <a:buFontTx/>
              <a:buAutoNum type="arabicPeriod"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Oral steroids. </a:t>
            </a:r>
          </a:p>
          <a:p>
            <a:pPr marL="320840" indent="-320840">
              <a:buFontTx/>
              <a:buAutoNum type="arabicPeriod"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Methotrexate, azathioprin, mycophenolate mofetil, cyclosporine, cyclophosphamide, IVIG, and Rituximab</a:t>
            </a:r>
            <a:r>
              <a:rPr>
                <a:latin typeface="Calisto MT"/>
                <a:ea typeface="Calisto MT"/>
                <a:cs typeface="Calisto MT"/>
                <a:sym typeface="Calisto MT"/>
              </a:rPr>
              <a:t>. 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-1" y="62751"/>
            <a:ext cx="9144001" cy="128317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30" name="Body"/>
          <p:cNvSpPr txBox="1">
            <a:spLocks noGrp="1"/>
          </p:cNvSpPr>
          <p:nvPr>
            <p:ph type="body" idx="1"/>
          </p:nvPr>
        </p:nvSpPr>
        <p:spPr>
          <a:xfrm>
            <a:off x="174078" y="1892300"/>
            <a:ext cx="8677676" cy="4297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1" name="scan0003" descr="scan00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892300"/>
            <a:ext cx="4333875" cy="409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malar" descr="mala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14" y="1892300"/>
            <a:ext cx="3976686" cy="4095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Objective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Objectives</a:t>
            </a:r>
          </a:p>
        </p:txBody>
      </p:sp>
      <p:sp>
        <p:nvSpPr>
          <p:cNvPr id="275" name="At the conclusion of these lectures the student will be able to: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At the conclusion of these lectures the student will be able to: </a:t>
            </a:r>
          </a:p>
          <a:p>
            <a: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• Differentiate between the various types of Lupus</a:t>
            </a:r>
          </a:p>
          <a:p>
            <a: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• Recognize how Lupus affects the various systems of the body</a:t>
            </a:r>
          </a:p>
          <a:p>
            <a: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•Identify all of the current treatment options available for Lupus</a:t>
            </a:r>
          </a:p>
          <a:p>
            <a: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8059736" cy="128317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35" name="Body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6" name="img26" descr="img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209800"/>
            <a:ext cx="3816350" cy="3527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LE-001" descr="LE-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4103688" cy="3527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247649" y="62751"/>
            <a:ext cx="8362951" cy="128317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340" name="Body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1" name="img09b" descr="img0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62163"/>
            <a:ext cx="4225925" cy="403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09a" descr="img09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87" y="2063750"/>
            <a:ext cx="3681413" cy="4032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45" name="What is subacute cutaneous lupus erythematosus?"/>
          <p:cNvSpPr txBox="1">
            <a:spLocks noGrp="1"/>
          </p:cNvSpPr>
          <p:nvPr>
            <p:ph type="body" idx="1"/>
          </p:nvPr>
        </p:nvSpPr>
        <p:spPr>
          <a:xfrm>
            <a:off x="596155" y="1828800"/>
            <a:ext cx="8130186" cy="4297363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pPr marL="0" indent="0" algn="ctr">
              <a:buSzTx/>
              <a:buNone/>
              <a:defRPr sz="2800" b="1"/>
            </a:pPr>
            <a:r>
              <a:t>What is subacute cutaneous lupus erythematosus?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48" name="More persistent than those of ACLE ( weeks- months)…"/>
          <p:cNvSpPr txBox="1">
            <a:spLocks noGrp="1"/>
          </p:cNvSpPr>
          <p:nvPr>
            <p:ph type="body" idx="1"/>
          </p:nvPr>
        </p:nvSpPr>
        <p:spPr>
          <a:xfrm>
            <a:off x="780255" y="16637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48665" indent="-248665" defTabSz="804672">
              <a:spcBef>
                <a:spcPts val="1700"/>
              </a:spcBef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More persistent than those of ACLE ( weeks- months) </a:t>
            </a:r>
          </a:p>
          <a:p>
            <a:pPr marL="248665" indent="-248665" defTabSz="804672">
              <a:spcBef>
                <a:spcPts val="1700"/>
              </a:spcBef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Scaly, superficial, inflammatory macules, patches, papules and plaques that are photodistributed, particularly on the upper chest &amp; back, lateral neck, and dorsal arms &amp; forearms. </a:t>
            </a:r>
          </a:p>
          <a:p>
            <a:pPr marL="248665" indent="-248665" defTabSz="804672">
              <a:spcBef>
                <a:spcPts val="1700"/>
              </a:spcBef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Morphologic subtypes:</a:t>
            </a:r>
          </a:p>
          <a:p>
            <a:pPr marL="497330" lvl="1" indent="-248665" defTabSz="804672">
              <a:spcBef>
                <a:spcPts val="1700"/>
              </a:spcBef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Annular/polycyclic lesions “ ring-shaped”</a:t>
            </a:r>
          </a:p>
          <a:p>
            <a:pPr marL="497330" lvl="1" indent="-248665" defTabSz="804672">
              <a:spcBef>
                <a:spcPts val="1700"/>
              </a:spcBef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Papulosquamous lesions: </a:t>
            </a:r>
          </a:p>
          <a:p>
            <a:pPr marL="757173" lvl="2" indent="-248665" defTabSz="804672">
              <a:spcBef>
                <a:spcPts val="1700"/>
              </a:spcBef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psoriasiform </a:t>
            </a:r>
          </a:p>
          <a:p>
            <a:pPr marL="757173" lvl="2" indent="-248665" defTabSz="804672">
              <a:spcBef>
                <a:spcPts val="1700"/>
              </a:spcBef>
              <a:defRPr sz="21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pityriasiform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51" name="Do patients with SCLE have SLE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600"/>
            </a:pPr>
            <a:endParaRPr/>
          </a:p>
          <a:p>
            <a:pPr marL="0" indent="0">
              <a:buSzTx/>
              <a:buNone/>
              <a:defRPr sz="2600"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Do patients with SCLE have SLE?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54" name="About 1/2 patients with SCLE will have 4 or more criteria for the classification of SLE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57143" indent="-257143" defTabSz="832103">
              <a:spcBef>
                <a:spcPts val="1800"/>
              </a:spcBef>
              <a:defRPr sz="2100"/>
            </a:pPr>
            <a:r>
              <a:t>About 1/2 patients with SCLE will have 4 or more criteria for the classification of SLE</a:t>
            </a:r>
          </a:p>
          <a:p>
            <a:pPr marL="257143" indent="-257143" defTabSz="832103">
              <a:spcBef>
                <a:spcPts val="1800"/>
              </a:spcBef>
              <a:defRPr sz="2100"/>
            </a:pPr>
            <a:r>
              <a:t>Skin disease, photosensitivity, musculoskeletal complaints</a:t>
            </a:r>
          </a:p>
          <a:p>
            <a:pPr marL="257143" indent="-257143" defTabSz="832103">
              <a:spcBef>
                <a:spcPts val="1800"/>
              </a:spcBef>
              <a:defRPr sz="2100"/>
            </a:pPr>
            <a:r>
              <a:t>60-100% have anti Ro antibody.</a:t>
            </a:r>
          </a:p>
          <a:p>
            <a:pPr marL="257143" indent="-257143" defTabSz="832103">
              <a:spcBef>
                <a:spcPts val="1800"/>
              </a:spcBef>
              <a:defRPr sz="2100"/>
            </a:pPr>
            <a:r>
              <a:t>10-15% develop significant internal disease including nephritis.</a:t>
            </a:r>
          </a:p>
          <a:p>
            <a:pPr marL="257143" indent="-257143" defTabSz="832103">
              <a:spcBef>
                <a:spcPts val="1800"/>
              </a:spcBef>
              <a:defRPr sz="2100"/>
            </a:pPr>
            <a:r>
              <a:t>SCLE could occur in patients with Sjögren syndrome, deficiency of the second component of complement (C2).</a:t>
            </a:r>
          </a:p>
          <a:p>
            <a:pPr marL="257143" indent="-257143" defTabSz="832103">
              <a:spcBef>
                <a:spcPts val="1800"/>
              </a:spcBef>
              <a:defRPr sz="2100"/>
            </a:pPr>
            <a:r>
              <a:t>Drug induced SCLE: hydrochlorothiazide, terbinafine, calcium channel blockers, NSAI.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57" name="How do you make the diagnosis of SCLE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How do you make the diagnosis of SCLE?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60" name="SCLE  is a clinical diagnosis based on presence of: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SCLE  is a clinical diagnosis based on presence of: </a:t>
            </a:r>
          </a:p>
          <a:p>
            <a:pPr marL="565150" lvl="1" indent="-282575"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typical photodistributed eruption </a:t>
            </a:r>
          </a:p>
          <a:p>
            <a:pPr marL="565150" lvl="1" indent="-282575"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skin biopsy </a:t>
            </a:r>
          </a:p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Direct Immunofluorescence</a:t>
            </a:r>
          </a:p>
          <a:p>
            <a:pPr>
              <a:lnSpc>
                <a:spcPct val="80000"/>
              </a:lnSpc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A strong association exists with </a:t>
            </a:r>
            <a:r>
              <a:rPr>
                <a:solidFill>
                  <a:srgbClr val="FFFF00"/>
                </a:solidFill>
              </a:rPr>
              <a:t>anti-Ro/SS- A </a:t>
            </a:r>
            <a:r>
              <a:t>autoantibodies, and a lesser extent will have anti-La/SS-B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63" name="What is the initial workup of SCLE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What is the initial workup of SCLE?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66" name="History &amp; Physical examination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320841" indent="-320841">
              <a:buFontTx/>
              <a:buAutoNum type="arabicPeriod"/>
              <a:defRPr sz="2600">
                <a:latin typeface="Century"/>
                <a:ea typeface="Century"/>
                <a:cs typeface="Century"/>
                <a:sym typeface="Century"/>
              </a:defRPr>
            </a:pPr>
            <a:r>
              <a:t>History &amp; Physical examination </a:t>
            </a:r>
          </a:p>
          <a:p>
            <a:pPr marL="320841" indent="-320841">
              <a:buFontTx/>
              <a:buAutoNum type="arabicPeriod"/>
              <a:defRPr sz="2600">
                <a:latin typeface="Century"/>
                <a:ea typeface="Century"/>
                <a:cs typeface="Century"/>
                <a:sym typeface="Century"/>
              </a:defRPr>
            </a:pPr>
            <a:r>
              <a:t>Laboratory testing </a:t>
            </a:r>
          </a:p>
          <a:p>
            <a:pPr marL="320841" indent="-320841">
              <a:buFontTx/>
              <a:buAutoNum type="arabicPeriod"/>
              <a:defRPr sz="2600">
                <a:latin typeface="Century"/>
                <a:ea typeface="Century"/>
                <a:cs typeface="Century"/>
                <a:sym typeface="Century"/>
              </a:defRPr>
            </a:pPr>
            <a:r>
              <a:t>Medication History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Objective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Objectives</a:t>
            </a:r>
          </a:p>
        </p:txBody>
      </p:sp>
      <p:sp>
        <p:nvSpPr>
          <p:cNvPr id="278" name="To learn how to diagnose and investigate dermatomyositis.…"/>
          <p:cNvSpPr txBox="1">
            <a:spLocks noGrp="1"/>
          </p:cNvSpPr>
          <p:nvPr>
            <p:ph type="body" idx="1"/>
          </p:nvPr>
        </p:nvSpPr>
        <p:spPr>
          <a:xfrm>
            <a:off x="779462" y="1524000"/>
            <a:ext cx="7583490" cy="4800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To learn how to diagnose and investigate dermatomyositis. </a:t>
            </a:r>
          </a:p>
          <a:p>
            <a: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• How to manage dermatomyositis.</a:t>
            </a:r>
          </a:p>
          <a:p>
            <a: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 • To learn the presentation of morphea and systemic sclerosis and ways to  manage them. </a:t>
            </a:r>
          </a:p>
          <a:p>
            <a: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• This lecture is not meant to be inclusive of all the information about these diseases but to highlight important aspects in their diagnosis and management.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69" name="How is SCLE managed ?"/>
          <p:cNvSpPr txBox="1">
            <a:spLocks noGrp="1"/>
          </p:cNvSpPr>
          <p:nvPr>
            <p:ph type="body" idx="1"/>
          </p:nvPr>
        </p:nvSpPr>
        <p:spPr>
          <a:xfrm>
            <a:off x="5127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600"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0" indent="0">
              <a:buSzTx/>
              <a:buNone/>
              <a:defRPr sz="2600"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        How is SCLE managed ?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72" name="Broad-spectrum sunscreens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565150" lvl="1" indent="-282575"/>
            <a:r>
              <a:t>Broad-spectrum sunscreens </a:t>
            </a:r>
          </a:p>
          <a:p>
            <a:pPr marL="565150" lvl="1" indent="-282575"/>
            <a:r>
              <a:t>Sun-protective measures </a:t>
            </a:r>
          </a:p>
          <a:p>
            <a:pPr marL="565150" lvl="1" indent="-282575"/>
            <a:r>
              <a:t>Topical steroids </a:t>
            </a:r>
          </a:p>
          <a:p>
            <a:pPr marL="565150" lvl="1" indent="-282575"/>
            <a:r>
              <a:t>Antimalarial drugs 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sp>
        <p:nvSpPr>
          <p:cNvPr id="375" name="Body"/>
          <p:cNvSpPr txBox="1">
            <a:spLocks noGrp="1"/>
          </p:cNvSpPr>
          <p:nvPr>
            <p:ph type="body" sz="half" idx="1"/>
          </p:nvPr>
        </p:nvSpPr>
        <p:spPr>
          <a:xfrm>
            <a:off x="779461" y="1828800"/>
            <a:ext cx="3944941" cy="4297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6" name="Picture 23.png" descr="Picture 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37" y="1766067"/>
            <a:ext cx="2814391" cy="4176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icture 24.png" descr="Picture 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698" y="1841499"/>
            <a:ext cx="2609182" cy="4025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pic>
        <p:nvPicPr>
          <p:cNvPr id="380" name="scle1.png" descr="sc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20251"/>
            <a:ext cx="4041315" cy="4114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scle2.png" descr="scl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23872"/>
            <a:ext cx="4114461" cy="4010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ub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D81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Subacute Cutaneous Lupus Erythematosus</a:t>
            </a:r>
          </a:p>
        </p:txBody>
      </p:sp>
      <p:pic>
        <p:nvPicPr>
          <p:cNvPr id="384" name="scle3.png" descr="scl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830" y="1883678"/>
            <a:ext cx="4260754" cy="4187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Neonatal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FFE304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Neonatal Lupus Erythematosus</a:t>
            </a:r>
          </a:p>
        </p:txBody>
      </p:sp>
      <p:sp>
        <p:nvSpPr>
          <p:cNvPr id="387" name="The skin lesions occur on the face and head, morphologically resemble SCLE lesions, they are transient, resolving within a few months*.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>
              <a:defRPr sz="2600"/>
            </a:pPr>
            <a:r>
              <a:t>The skin lesions occur on the face and head, morphologically resemble SCLE lesions, they are transient, resolving within a few months*.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Neonatal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FFE304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Neonatal Lupus Erythematosus</a:t>
            </a:r>
          </a:p>
        </p:txBody>
      </p:sp>
      <p:pic>
        <p:nvPicPr>
          <p:cNvPr id="390" name="NLE1.png" descr="NL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362200"/>
            <a:ext cx="4204716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NLE2.png" descr="NL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250" y="2362199"/>
            <a:ext cx="4102350" cy="320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Neonatal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FFE304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Neonatal Lupus Erythematosus</a:t>
            </a:r>
          </a:p>
        </p:txBody>
      </p:sp>
      <p:sp>
        <p:nvSpPr>
          <p:cNvPr id="394" name="In NLE , infants develop skin disease (50%), heart disease (50%), or both (10%)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43013" indent="-243013" defTabSz="786383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In NLE , infants develop skin disease (50%), congenital heart block (50%), or both (10%). </a:t>
            </a:r>
          </a:p>
          <a:p>
            <a:pPr marL="243013" indent="-243013" defTabSz="786383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It’s usually permanent and may require a pacemaker. </a:t>
            </a:r>
          </a:p>
          <a:p>
            <a:pPr marL="243013" indent="-243013" defTabSz="786383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10% of infants with NLE and heart disease die from cardiac complications. </a:t>
            </a:r>
          </a:p>
          <a:p>
            <a:pPr marL="243013" indent="-243013" defTabSz="786383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Thrombocytopenia/ liver disease.</a:t>
            </a:r>
          </a:p>
          <a:p>
            <a:pPr marL="243013" indent="-243013" defTabSz="786383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anti-Ro (100%) and other antibodies as well as the mother.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397" name="What is chronic cutaneous lupus erythematous 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What is chronic cutaneous lupus erythematous ? 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400" name="Several types of cutaneous LE that are very persistent are termed Chronic cutaneous lupus erythematosus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r>
              <a:t>Several types of cutaneous LE that are</a:t>
            </a:r>
            <a:r>
              <a:rPr b="1"/>
              <a:t> very persistent</a:t>
            </a:r>
            <a:r>
              <a:t> are termed Chronic cutaneous lupus erythematosus.</a:t>
            </a:r>
          </a:p>
          <a:p>
            <a:endParaRPr/>
          </a:p>
          <a:p>
            <a:r>
              <a:t>The </a:t>
            </a:r>
            <a:r>
              <a:rPr b="1"/>
              <a:t>most common</a:t>
            </a:r>
            <a:r>
              <a:t> of these chronic forms is Discoid lupus erythematosus “ DLE”</a:t>
            </a:r>
          </a:p>
          <a:p>
            <a:endParaRPr/>
          </a:p>
          <a:p>
            <a:r>
              <a:t>Serologic abnormalities are uncommon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UPUS ERYTHEMATOSUS"/>
          <p:cNvSpPr txBox="1">
            <a:spLocks noGrp="1"/>
          </p:cNvSpPr>
          <p:nvPr>
            <p:ph type="title"/>
          </p:nvPr>
        </p:nvSpPr>
        <p:spPr>
          <a:xfrm>
            <a:off x="594766" y="2743200"/>
            <a:ext cx="7954468" cy="1143000"/>
          </a:xfrm>
          <a:prstGeom prst="rect">
            <a:avLst/>
          </a:prstGeom>
        </p:spPr>
        <p:txBody>
          <a:bodyPr/>
          <a:lstStyle/>
          <a:p>
            <a:pPr defTabSz="749808">
              <a:defRPr sz="3300">
                <a:solidFill>
                  <a:srgbClr val="FFFF00"/>
                </a:solidFill>
                <a:effectLst>
                  <a:outerShdw blurRad="38100" dist="10414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LUPUS ERYTHEMATOSUS</a:t>
            </a:r>
            <a:br/>
            <a:endParaRPr/>
          </a:p>
        </p:txBody>
      </p:sp>
      <p:sp>
        <p:nvSpPr>
          <p:cNvPr id="281" name="Body"/>
          <p:cNvSpPr txBox="1">
            <a:spLocks noGrp="1"/>
          </p:cNvSpPr>
          <p:nvPr>
            <p:ph type="body" sz="quarter" idx="1"/>
          </p:nvPr>
        </p:nvSpPr>
        <p:spPr>
          <a:xfrm>
            <a:off x="457200" y="6172200"/>
            <a:ext cx="7467600" cy="301753"/>
          </a:xfrm>
          <a:prstGeom prst="rect">
            <a:avLst/>
          </a:prstGeom>
        </p:spPr>
        <p:txBody>
          <a:bodyPr/>
          <a:lstStyle/>
          <a:p>
            <a:pPr marL="245840" indent="-245840" algn="ctr" defTabSz="795527">
              <a:lnSpc>
                <a:spcPct val="80000"/>
              </a:lnSpc>
              <a:spcBef>
                <a:spcPts val="1700"/>
              </a:spcBef>
              <a:buSzTx/>
              <a:buNone/>
              <a:defRPr sz="13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403" name="Describe the skin changes that occur with discoid lupus erythematosus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  <a:defRPr sz="2800" b="1"/>
            </a:pPr>
            <a:r>
              <a:t>Describe the skin changes that occur with discoid lupus erythematosus?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406" name="Discoid lupus erythematosus:…"/>
          <p:cNvSpPr txBox="1">
            <a:spLocks noGrp="1"/>
          </p:cNvSpPr>
          <p:nvPr>
            <p:ph type="body" idx="1"/>
          </p:nvPr>
        </p:nvSpPr>
        <p:spPr>
          <a:xfrm>
            <a:off x="780255" y="16637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45840" indent="-245840" defTabSz="795527">
              <a:spcBef>
                <a:spcPts val="1700"/>
              </a:spcBef>
              <a:defRPr sz="2100" u="sng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Discoid lupus erythematosus:</a:t>
            </a:r>
          </a:p>
          <a:p>
            <a:pPr marL="491680" lvl="1" indent="-245840" defTabSz="795527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Localized or generalized</a:t>
            </a:r>
          </a:p>
          <a:p>
            <a:pPr marL="491680" lvl="1" indent="-245840" defTabSz="795527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Chronic, fixed, indurated, erythematous papules and plaques often distributed over the head&amp; neck. </a:t>
            </a:r>
          </a:p>
          <a:p>
            <a:pPr marL="491680" lvl="1" indent="-245840" defTabSz="795527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Scarring</a:t>
            </a:r>
          </a:p>
          <a:p>
            <a:pPr marL="491680" lvl="1" indent="-245840" defTabSz="795527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Pigmentary changes ( hypo/hyperpigmentation) </a:t>
            </a:r>
          </a:p>
          <a:p>
            <a:pPr marL="491680" lvl="1" indent="-245840" defTabSz="795527">
              <a:spcBef>
                <a:spcPts val="1700"/>
              </a:spcBef>
              <a:defRPr sz="20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Epidermal changes: scales, keratotic plugging of hair follicles, crusting </a:t>
            </a:r>
          </a:p>
          <a:p>
            <a:pPr marL="491680" lvl="1" indent="-245840" defTabSz="795527">
              <a:spcBef>
                <a:spcPts val="1700"/>
              </a:spcBef>
              <a:defRPr sz="2000">
                <a:solidFill>
                  <a:srgbClr val="F33333"/>
                </a:solidFill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External ears 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80255" y="500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409" name="Do patients with DLE develop systemic lupus erythematosus?"/>
          <p:cNvSpPr txBox="1">
            <a:spLocks noGrp="1"/>
          </p:cNvSpPr>
          <p:nvPr>
            <p:ph type="body" idx="1"/>
          </p:nvPr>
        </p:nvSpPr>
        <p:spPr>
          <a:xfrm>
            <a:off x="943521" y="1828800"/>
            <a:ext cx="7992169" cy="4297363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pPr marL="0" indent="0">
              <a:buSzTx/>
              <a:buNone/>
              <a:defRPr sz="2800" b="1"/>
            </a:pPr>
            <a:r>
              <a:t>Do patients with DLE develop systemic lupus erythematosus? 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412" name="Risk of developing SLE is 5%  ( slightly higher risk if DLE is generalized )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r>
              <a:t>Risk of developing SLE is 5%-15%  ( slightly higher risk if DLE is generalized ).</a:t>
            </a:r>
          </a:p>
          <a:p>
            <a:endParaRPr/>
          </a:p>
          <a:p>
            <a:r>
              <a:t>25% of SLE patients will develop lesions of DLE at some time during the course of their disease.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415" name="How is Discoid Lupus treated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pPr marL="0" indent="0" algn="ctr">
              <a:buSzTx/>
              <a:buNone/>
              <a:defRPr sz="2800" b="1"/>
            </a:pPr>
            <a:r>
              <a:t>   How is Discoid Lupus treated? 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sp>
        <p:nvSpPr>
          <p:cNvPr id="418" name="Sunscreens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 marL="621631" lvl="1" indent="-240631">
              <a:buFontTx/>
            </a:pPr>
            <a:r>
              <a:t>Sunscreens</a:t>
            </a:r>
          </a:p>
          <a:p>
            <a:pPr marL="621631" lvl="1" indent="-240631">
              <a:buFontTx/>
            </a:pPr>
            <a:r>
              <a:t>Sun-protective measures </a:t>
            </a:r>
          </a:p>
          <a:p>
            <a:pPr marL="621631" lvl="1" indent="-240631">
              <a:buFontTx/>
            </a:pPr>
            <a:r>
              <a:t>Potent topical steroids/ intralesional steroids </a:t>
            </a:r>
          </a:p>
          <a:p>
            <a:pPr marL="621631" lvl="1" indent="-240631">
              <a:buFontTx/>
            </a:pPr>
            <a:r>
              <a:t>Antimalarial drugs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pic>
        <p:nvPicPr>
          <p:cNvPr id="421" name="Picture 5.png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3" y="1727200"/>
            <a:ext cx="2419353" cy="2303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8.png" descr="Pictur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323" y="4514715"/>
            <a:ext cx="2419353" cy="2146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pic>
        <p:nvPicPr>
          <p:cNvPr id="425" name="Picture 1.png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70" y="1905000"/>
            <a:ext cx="4211685" cy="403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icture 2.png" descr="Pictur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251" y="1905000"/>
            <a:ext cx="4074549" cy="403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pic>
        <p:nvPicPr>
          <p:cNvPr id="429" name="Picture 10.png" descr="Picture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81200"/>
            <a:ext cx="6991351" cy="4031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pic>
        <p:nvPicPr>
          <p:cNvPr id="432" name="Picture 11.png" descr="Pictur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216" y="2056488"/>
            <a:ext cx="3623568" cy="3430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LUPUS ERYTHEMATOSUS</a:t>
            </a:r>
          </a:p>
        </p:txBody>
      </p:sp>
      <p:sp>
        <p:nvSpPr>
          <p:cNvPr id="284" name="It’s a designation of a spectrum of diseases that are linked by distinct clinical findings and distinct patterns of polycolonal B cell immunity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It’s a designation of a spectrum of diseases that are linked by distinct clinical findings and distinct patterns of polycolonal B cell immunity.</a:t>
            </a:r>
          </a:p>
          <a:p>
            <a:pPr>
              <a:lnSpc>
                <a:spcPct val="80000"/>
              </a:lnSpc>
              <a:buSzTx/>
              <a:buNone/>
              <a:defRPr sz="2200"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>
              <a:lnSpc>
                <a:spcPct val="80000"/>
              </a:lnSpc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It ranges from life threatening manifestations of SLE to the limited and exclusive skin involvement in CCLE.</a:t>
            </a:r>
          </a:p>
          <a:p>
            <a:pPr>
              <a:lnSpc>
                <a:spcPct val="80000"/>
              </a:lnSpc>
              <a:buSzTx/>
              <a:buNone/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 </a:t>
            </a:r>
          </a:p>
          <a:p>
            <a:pPr>
              <a:lnSpc>
                <a:spcPct val="80000"/>
              </a:lnSpc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More than 85% of patients with LE have skin lesions, which can be classified into LE-specific &amp; non-specific*</a:t>
            </a:r>
            <a:r>
              <a:rPr>
                <a:latin typeface="Calisto MT"/>
                <a:ea typeface="Calisto MT"/>
                <a:cs typeface="Calisto MT"/>
                <a:sym typeface="Calisto MT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hronic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435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pPr>
              <a:defRPr>
                <a:effectLst/>
              </a:defRPr>
            </a:pPr>
            <a:r>
              <a:t>Chronic Cutaneous Lupus Erythematosus</a:t>
            </a:r>
          </a:p>
        </p:txBody>
      </p:sp>
      <p:pic>
        <p:nvPicPr>
          <p:cNvPr id="435" name="hand DLE.png" descr="hand 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0" y="2068864"/>
            <a:ext cx="4474098" cy="3468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hand DLE 1.png" descr="hand DL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432" y="2068864"/>
            <a:ext cx="4215725" cy="3468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Drug-Induced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Drug-Induced Lupus Erythematosus</a:t>
            </a:r>
          </a:p>
        </p:txBody>
      </p:sp>
      <p:sp>
        <p:nvSpPr>
          <p:cNvPr id="439" name="Drug-induced lupus differs from SLE by the following features: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buSzTx/>
              <a:buNone/>
              <a:defRPr sz="2900" b="1">
                <a:latin typeface="Garamond"/>
                <a:ea typeface="Garamond"/>
                <a:cs typeface="Garamond"/>
                <a:sym typeface="Garamond"/>
              </a:defRPr>
            </a:pPr>
            <a:r>
              <a:t> </a:t>
            </a:r>
            <a:r>
              <a:rPr sz="2100" b="0">
                <a:latin typeface="Century"/>
                <a:ea typeface="Century"/>
                <a:cs typeface="Century"/>
                <a:sym typeface="Century"/>
              </a:rPr>
              <a:t>Drug-induced lupus differs from SLE by the following features:</a:t>
            </a:r>
            <a:endParaRPr>
              <a:latin typeface="Century"/>
              <a:ea typeface="Century"/>
              <a:cs typeface="Century"/>
              <a:sym typeface="Century"/>
            </a:endParaRP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Sex ratios are nearly equal.</a:t>
            </a: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Arthralgia, myalgia, pleuritis, fever, </a:t>
            </a:r>
            <a:r>
              <a:rPr>
                <a:solidFill>
                  <a:srgbClr val="F03333"/>
                </a:solidFill>
              </a:rPr>
              <a:t>lacking nephritis, CNS disease.</a:t>
            </a: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defRPr sz="2100">
                <a:solidFill>
                  <a:srgbClr val="F03333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Procainamide, hydralazine.</a:t>
            </a: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defRPr sz="2100">
                <a:solidFill>
                  <a:srgbClr val="F03333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Antihistone antibodies.</a:t>
            </a: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No antibodies to native DNA or hypocomplementemia are present.</a:t>
            </a: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When the drug is discontinued, the patient has resolution of clinical manifestations and reverting of abnormal laboratory values to normal.</a:t>
            </a:r>
            <a:r>
              <a:rPr sz="1400"/>
              <a:t> 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Drug-Induced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Drug-Induced Lupus Erythematosus</a:t>
            </a:r>
          </a:p>
        </p:txBody>
      </p:sp>
      <p:sp>
        <p:nvSpPr>
          <p:cNvPr id="442" name="Drug-induced lupus differs from SLE by the following features: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buSzTx/>
              <a:buNone/>
              <a:defRPr sz="2900" b="1">
                <a:latin typeface="Garamond"/>
                <a:ea typeface="Garamond"/>
                <a:cs typeface="Garamond"/>
                <a:sym typeface="Garamond"/>
              </a:defRPr>
            </a:pPr>
            <a:r>
              <a:t>What is minocycline-induced lupus?</a:t>
            </a: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buSzTx/>
              <a:buNone/>
              <a:defRPr sz="2900" b="1">
                <a:latin typeface="Garamond"/>
                <a:ea typeface="Garamond"/>
                <a:cs typeface="Garamond"/>
                <a:sym typeface="Garamond"/>
              </a:defRPr>
            </a:pPr>
            <a:r>
              <a:t>- Polyarthralgia, fatigue, fever, elevated liver enzymes, pneumonitis, anemia, lupus specific skin eruption have not been reported</a:t>
            </a:r>
          </a:p>
          <a:p>
            <a:pPr marL="257143" indent="-257143" defTabSz="832103">
              <a:lnSpc>
                <a:spcPct val="72000"/>
              </a:lnSpc>
              <a:spcBef>
                <a:spcPts val="1800"/>
              </a:spcBef>
              <a:buSzTx/>
              <a:buNone/>
              <a:defRPr sz="2900" b="1">
                <a:latin typeface="Garamond"/>
                <a:ea typeface="Garamond"/>
                <a:cs typeface="Garamond"/>
                <a:sym typeface="Garamond"/>
              </a:defRPr>
            </a:pPr>
            <a:r>
              <a:t>all patients have positive ANA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Drug-Induced Lupus Erythematosu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Drug-Induced Lupus Erythematosus</a:t>
            </a:r>
          </a:p>
        </p:txBody>
      </p:sp>
      <p:sp>
        <p:nvSpPr>
          <p:cNvPr id="445" name="Drugs associated with lupus erythematosus:"/>
          <p:cNvSpPr txBox="1">
            <a:spLocks noGrp="1"/>
          </p:cNvSpPr>
          <p:nvPr>
            <p:ph type="body" idx="1"/>
          </p:nvPr>
        </p:nvSpPr>
        <p:spPr>
          <a:xfrm>
            <a:off x="457199" y="1828800"/>
            <a:ext cx="8305801" cy="4297363"/>
          </a:xfrm>
          <a:prstGeom prst="rect">
            <a:avLst/>
          </a:prstGeom>
        </p:spPr>
        <p:txBody>
          <a:bodyPr/>
          <a:lstStyle/>
          <a:p>
            <a:pPr>
              <a:defRPr sz="2800" b="1"/>
            </a:pPr>
            <a:r>
              <a:t> </a:t>
            </a:r>
            <a:r>
              <a:rPr b="0">
                <a:latin typeface="Century"/>
                <a:ea typeface="Century"/>
                <a:cs typeface="Century"/>
                <a:sym typeface="Century"/>
              </a:rPr>
              <a:t>Drugs associated with lupus erythematosus:</a:t>
            </a:r>
            <a:endParaRPr>
              <a:latin typeface="Century"/>
              <a:ea typeface="Century"/>
              <a:cs typeface="Century"/>
              <a:sym typeface="Century"/>
            </a:endParaRPr>
          </a:p>
          <a:p>
            <a:pPr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 </a:t>
            </a:r>
          </a:p>
        </p:txBody>
      </p:sp>
      <p:graphicFrame>
        <p:nvGraphicFramePr>
          <p:cNvPr id="446" name="Table"/>
          <p:cNvGraphicFramePr/>
          <p:nvPr/>
        </p:nvGraphicFramePr>
        <p:xfrm>
          <a:off x="914400" y="2506977"/>
          <a:ext cx="7239000" cy="381000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Chlorpromazine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EEE7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7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Isonizide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EE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Hydralazine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DBCBC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700"/>
                        </a:spcBef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procinamide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DBC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700"/>
                        </a:spcBef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Methyldopa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EEE7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700"/>
                        </a:spcBef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Quinidine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EE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700"/>
                        </a:spcBef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Anti- TNF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DBCBC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700"/>
                        </a:spcBef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Minocyclin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DBC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Penicillamin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EEE7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700"/>
                        </a:spcBef>
                        <a:defRPr sz="1800"/>
                      </a:pPr>
                      <a:r>
                        <a:rPr sz="3200">
                          <a:solidFill>
                            <a:srgbClr val="921F07"/>
                          </a:solidFill>
                          <a:latin typeface="Calisto MT"/>
                          <a:ea typeface="Calisto MT"/>
                          <a:cs typeface="Calisto MT"/>
                          <a:sym typeface="Calisto MT"/>
                        </a:rPr>
                        <a:t>IFN-alpha, IFN-beta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921F07"/>
                      </a:solidFill>
                    </a:lnL>
                    <a:lnR w="12700">
                      <a:solidFill>
                        <a:srgbClr val="921F07"/>
                      </a:solidFill>
                    </a:lnR>
                    <a:lnT w="12700">
                      <a:solidFill>
                        <a:srgbClr val="921F07"/>
                      </a:solidFill>
                    </a:lnT>
                    <a:lnB w="12700">
                      <a:solidFill>
                        <a:srgbClr val="921F07"/>
                      </a:solidFill>
                    </a:lnB>
                    <a:solidFill>
                      <a:srgbClr val="EE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le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9" name="DERMATOMYOSITIS"/>
          <p:cNvSpPr txBox="1">
            <a:spLocks noGrp="1"/>
          </p:cNvSpPr>
          <p:nvPr>
            <p:ph type="body" sz="half" idx="1"/>
          </p:nvPr>
        </p:nvSpPr>
        <p:spPr>
          <a:xfrm>
            <a:off x="781048" y="2967035"/>
            <a:ext cx="7581904" cy="1909268"/>
          </a:xfrm>
          <a:prstGeom prst="rect">
            <a:avLst/>
          </a:prstGeom>
        </p:spPr>
        <p:txBody>
          <a:bodyPr/>
          <a:lstStyle>
            <a:lvl1pPr algn="ctr">
              <a:buSzTx/>
              <a:buNone/>
              <a:defRPr sz="4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52" name="An idiopathic chronic inflammatory disease involving the skin and skeletal muscles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59968" indent="-259968" defTabSz="841247">
              <a:spcBef>
                <a:spcPts val="1800"/>
              </a:spcBef>
              <a:defRPr sz="2200"/>
            </a:pPr>
            <a:endParaRPr/>
          </a:p>
          <a:p>
            <a:pPr marL="259968" indent="-259968" defTabSz="841247">
              <a:spcBef>
                <a:spcPts val="1800"/>
              </a:spcBef>
              <a:defRPr sz="2500">
                <a:latin typeface="Century"/>
                <a:ea typeface="Century"/>
                <a:cs typeface="Century"/>
                <a:sym typeface="Century"/>
              </a:defRPr>
            </a:pPr>
            <a:r>
              <a:t>Autoimmune disease of uncertain etiology.</a:t>
            </a:r>
          </a:p>
          <a:p>
            <a:pPr marL="259968" indent="-259968" defTabSz="841247">
              <a:spcBef>
                <a:spcPts val="1800"/>
              </a:spcBef>
              <a:defRPr sz="2500">
                <a:latin typeface="Century"/>
                <a:ea typeface="Century"/>
                <a:cs typeface="Century"/>
                <a:sym typeface="Century"/>
              </a:defRPr>
            </a:pPr>
            <a:r>
              <a:t>Involving skin and proximal muscle weakness.</a:t>
            </a:r>
          </a:p>
          <a:p>
            <a:pPr marL="259968" indent="-259968" defTabSz="841247">
              <a:spcBef>
                <a:spcPts val="1800"/>
              </a:spcBef>
              <a:defRPr sz="2500">
                <a:latin typeface="Century"/>
                <a:ea typeface="Century"/>
                <a:cs typeface="Century"/>
                <a:sym typeface="Century"/>
              </a:defRPr>
            </a:pPr>
            <a:r>
              <a:t>Juvenile, adult onset.</a:t>
            </a:r>
          </a:p>
          <a:p>
            <a:pPr marL="259968" indent="-259968" defTabSz="841247">
              <a:spcBef>
                <a:spcPts val="1800"/>
              </a:spcBef>
              <a:defRPr sz="2500">
                <a:latin typeface="Century"/>
                <a:ea typeface="Century"/>
                <a:cs typeface="Century"/>
                <a:sym typeface="Century"/>
              </a:defRPr>
            </a:pPr>
            <a:r>
              <a:t>Amyopathic dermatomyositis-  in some instances, muscle involvement may not be detectable.</a:t>
            </a:r>
          </a:p>
          <a:p>
            <a:pPr marL="259968" indent="-259968" defTabSz="841247">
              <a:spcBef>
                <a:spcPts val="1800"/>
              </a:spcBef>
              <a:defRPr sz="2500">
                <a:solidFill>
                  <a:srgbClr val="E63333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Making early diagnosis is important because it is a serious but treatable multi system disease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55" name="Criteria for diagnosing dermatomyositis:…"/>
          <p:cNvSpPr txBox="1">
            <a:spLocks noGrp="1"/>
          </p:cNvSpPr>
          <p:nvPr>
            <p:ph type="body" idx="1"/>
          </p:nvPr>
        </p:nvSpPr>
        <p:spPr>
          <a:xfrm>
            <a:off x="169860" y="1828800"/>
            <a:ext cx="8821743" cy="4648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buSzTx/>
              <a:buNone/>
              <a:defRPr sz="2900">
                <a:latin typeface="Century"/>
                <a:ea typeface="Century"/>
                <a:cs typeface="Century"/>
                <a:sym typeface="Century"/>
              </a:defRPr>
            </a:pPr>
            <a:r>
              <a:t>Criteria for diagnosing dermatomyositis</a:t>
            </a:r>
            <a:r>
              <a:rPr sz="2200"/>
              <a:t>:</a:t>
            </a:r>
          </a:p>
          <a:p>
            <a:pPr>
              <a:lnSpc>
                <a:spcPct val="72000"/>
              </a:lnSpc>
              <a:buClr>
                <a:srgbClr val="FFFF00"/>
              </a:buClr>
              <a:buSzPct val="90000"/>
              <a:buChar char="➢"/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Progressive proximal symmetrical weakness</a:t>
            </a:r>
          </a:p>
          <a:p>
            <a:pPr>
              <a:lnSpc>
                <a:spcPct val="72000"/>
              </a:lnSpc>
              <a:buClr>
                <a:srgbClr val="FFFF00"/>
              </a:buClr>
              <a:buSzPct val="90000"/>
              <a:buChar char="➢"/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 Elevated muscle enzyme levels</a:t>
            </a:r>
          </a:p>
          <a:p>
            <a:pPr>
              <a:lnSpc>
                <a:spcPct val="72000"/>
              </a:lnSpc>
              <a:buClr>
                <a:srgbClr val="FFFF00"/>
              </a:buClr>
              <a:buSzPct val="90000"/>
              <a:buChar char="➢"/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 Abnormal findings on electromyograms</a:t>
            </a:r>
          </a:p>
          <a:p>
            <a:pPr>
              <a:lnSpc>
                <a:spcPct val="72000"/>
              </a:lnSpc>
              <a:buClr>
                <a:srgbClr val="FFFF00"/>
              </a:buClr>
              <a:buSzPct val="90000"/>
              <a:buChar char="➢"/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 Abnormal findings from muscle biopsy. </a:t>
            </a:r>
          </a:p>
          <a:p>
            <a:pPr>
              <a:lnSpc>
                <a:spcPct val="72000"/>
              </a:lnSpc>
              <a:buClr>
                <a:srgbClr val="FFFF00"/>
              </a:buClr>
              <a:buSzPct val="90000"/>
              <a:buChar char="➢"/>
              <a:defRPr sz="2200">
                <a:latin typeface="Century"/>
                <a:ea typeface="Century"/>
                <a:cs typeface="Century"/>
                <a:sym typeface="Century"/>
              </a:defRPr>
            </a:pPr>
            <a:r>
              <a:t> Compatible cutaneous disease. </a:t>
            </a:r>
          </a:p>
          <a:p>
            <a:pPr>
              <a:lnSpc>
                <a:spcPct val="72000"/>
              </a:lnSpc>
              <a:buSzTx/>
              <a:buNone/>
              <a:defRPr sz="2200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Diagnosis : </a:t>
            </a:r>
          </a:p>
          <a:p>
            <a:pPr>
              <a:lnSpc>
                <a:spcPct val="72000"/>
              </a:lnSpc>
              <a:buSzTx/>
              <a:buNone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Proximal muscle weakness with two of the three laboratory criteria 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58" name="Are there skin changes that are diagnostic of dermatomyositis?"/>
          <p:cNvSpPr txBox="1">
            <a:spLocks noGrp="1"/>
          </p:cNvSpPr>
          <p:nvPr>
            <p:ph type="body" idx="1"/>
          </p:nvPr>
        </p:nvSpPr>
        <p:spPr>
          <a:xfrm>
            <a:off x="-88106" y="1828800"/>
            <a:ext cx="9144001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0" indent="0" algn="ctr"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Are there skin changes that are diagnostic of dermatomyositis?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61" name="Two cutaneous findings have been describes as “pathognomonic” of dermatomyositis: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Two cutaneous findings have been describes as “pathognomonic” of dermatomyositis:</a:t>
            </a:r>
          </a:p>
          <a:p>
            <a:pPr marL="320840" indent="-320840">
              <a:buFontTx/>
              <a:buAutoNum type="arabicPeriod"/>
            </a:pPr>
            <a:r>
              <a:t>Gottron’s papules</a:t>
            </a:r>
          </a:p>
          <a:p>
            <a:pPr marL="320840" indent="-320840">
              <a:buFontTx/>
              <a:buAutoNum type="arabicPeriod"/>
            </a:pPr>
            <a:r>
              <a:t>Gottron’s sign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64" name="What is the difference between Gottron’s papules and Gottron’s sign?"/>
          <p:cNvSpPr txBox="1">
            <a:spLocks noGrp="1"/>
          </p:cNvSpPr>
          <p:nvPr>
            <p:ph type="body" idx="1"/>
          </p:nvPr>
        </p:nvSpPr>
        <p:spPr>
          <a:xfrm>
            <a:off x="13202" y="1828800"/>
            <a:ext cx="9117597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What is the difference between Gottron’s papules and Gottron’s sign?</a:t>
            </a:r>
            <a:r>
              <a:rPr sz="2400" b="0"/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vised ACR’s Criteria for Classification of SLE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 marL="282575" indent="-282575">
              <a:spcBef>
                <a:spcPts val="2000"/>
              </a:spcBef>
              <a:defRPr sz="3200">
                <a:solidFill>
                  <a:srgbClr val="FFFF00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Revised ACR’s Criteria for Classification of SLE</a:t>
            </a:r>
          </a:p>
        </p:txBody>
      </p:sp>
      <p:sp>
        <p:nvSpPr>
          <p:cNvPr id="287" name="Any 4 of the following criteria are required to make the diagnosis:"/>
          <p:cNvSpPr txBox="1">
            <a:spLocks noGrp="1"/>
          </p:cNvSpPr>
          <p:nvPr>
            <p:ph type="body" idx="1"/>
          </p:nvPr>
        </p:nvSpPr>
        <p:spPr>
          <a:xfrm>
            <a:off x="76200" y="1689636"/>
            <a:ext cx="9144000" cy="4297363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sz="2500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Any 4 of the following criteria are required to make the diagnosis:</a:t>
            </a:r>
          </a:p>
          <a:p>
            <a:pPr>
              <a:buSzTx/>
              <a:buNone/>
              <a:defRPr sz="3200">
                <a:solidFill>
                  <a:srgbClr val="921F07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 </a:t>
            </a:r>
          </a:p>
        </p:txBody>
      </p:sp>
      <p:sp>
        <p:nvSpPr>
          <p:cNvPr id="288" name="Text"/>
          <p:cNvSpPr txBox="1"/>
          <p:nvPr/>
        </p:nvSpPr>
        <p:spPr>
          <a:xfrm>
            <a:off x="442367" y="2438400"/>
            <a:ext cx="7984085" cy="419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FF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  <a:p>
            <a:pPr>
              <a:defRPr sz="2400" b="1">
                <a:solidFill>
                  <a:srgbClr val="921F07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</a:p>
        </p:txBody>
      </p:sp>
      <p:sp>
        <p:nvSpPr>
          <p:cNvPr id="289" name="Malar rash…"/>
          <p:cNvSpPr txBox="1"/>
          <p:nvPr/>
        </p:nvSpPr>
        <p:spPr>
          <a:xfrm>
            <a:off x="300026" y="2364264"/>
            <a:ext cx="4097338" cy="306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29242D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Malar rash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29242D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Discoid rash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29242D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Photosensitivity 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29242D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Oral ulcer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29242D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Arthritis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29242D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Serositis</a:t>
            </a:r>
          </a:p>
        </p:txBody>
      </p:sp>
      <p:sp>
        <p:nvSpPr>
          <p:cNvPr id="290" name="Renal dis.…"/>
          <p:cNvSpPr txBox="1"/>
          <p:nvPr/>
        </p:nvSpPr>
        <p:spPr>
          <a:xfrm>
            <a:off x="4503737" y="2339208"/>
            <a:ext cx="4248153" cy="255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353535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Renal dis.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353535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Neurological dis.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353535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Hematological inv.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353535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Immunological dis.</a:t>
            </a:r>
            <a:endParaRPr>
              <a:latin typeface="Calisto MT"/>
              <a:ea typeface="Calisto MT"/>
              <a:cs typeface="Calisto MT"/>
              <a:sym typeface="Calisto MT"/>
            </a:endParaRPr>
          </a:p>
          <a:p>
            <a:pPr marL="342900" indent="-342900" defTabSz="914400">
              <a:spcBef>
                <a:spcPts val="600"/>
              </a:spcBef>
              <a:buClr>
                <a:srgbClr val="FFFF00"/>
              </a:buClr>
              <a:buSzPct val="95000"/>
              <a:buChar char=""/>
              <a:defRPr sz="2800">
                <a:solidFill>
                  <a:srgbClr val="353535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ANA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67" name="Gottron’s papules- are erythematous to purplish flat papules on the extensor surfaces of the interphalangeal joints"/>
          <p:cNvSpPr txBox="1">
            <a:spLocks noGrp="1"/>
          </p:cNvSpPr>
          <p:nvPr>
            <p:ph type="body" idx="1"/>
          </p:nvPr>
        </p:nvSpPr>
        <p:spPr>
          <a:xfrm>
            <a:off x="780255" y="1849614"/>
            <a:ext cx="7583490" cy="4297365"/>
          </a:xfrm>
          <a:prstGeom prst="rect">
            <a:avLst/>
          </a:prstGeom>
        </p:spPr>
        <p:txBody>
          <a:bodyPr/>
          <a:lstStyle>
            <a:lvl1pPr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Gottron’s papules- are erythematous to purplish flat papules on the extensor surfaces of the interphalangeal joints </a:t>
            </a:r>
          </a:p>
        </p:txBody>
      </p:sp>
      <p:pic>
        <p:nvPicPr>
          <p:cNvPr id="468" name="35797DM-Gottron's" descr="35797DM-Gottron'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3" y="3085564"/>
            <a:ext cx="4017737" cy="3276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icture 34.png" descr="Picture 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098" y="3074934"/>
            <a:ext cx="2755558" cy="2133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72" name="Gottron’s sign- consist of symmetric violaceous erythema, sometimes with edema, over the dorsal knuckles of the hands, elbows, knees, and medial ankles.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Gottron’s sign- consist of symmetric violaceous erythema, sometimes with edema, over the dorsal knuckles of the hands, elbows, knees, and medial ankles.</a:t>
            </a:r>
          </a:p>
        </p:txBody>
      </p:sp>
      <p:pic>
        <p:nvPicPr>
          <p:cNvPr id="473" name="46297DM-photodistribution" descr="46297DM-photodistribu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67" y="3458957"/>
            <a:ext cx="4392615" cy="2551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76" name="Are there other skin findings that are characteristic of dermatomyositis?"/>
          <p:cNvSpPr txBox="1">
            <a:spLocks noGrp="1"/>
          </p:cNvSpPr>
          <p:nvPr>
            <p:ph type="body" idx="1"/>
          </p:nvPr>
        </p:nvSpPr>
        <p:spPr>
          <a:xfrm>
            <a:off x="-44071" y="1828800"/>
            <a:ext cx="9232142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Are there other skin findings that are characteristic of dermatomyositis? 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79" name="Heliotrope rash- symmetrical periorbital edema with a violaceous (lilac) dusky erythema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40631" indent="-240631">
              <a:buFontTx/>
              <a:defRPr b="1"/>
            </a:pPr>
            <a:r>
              <a:t>Heliotrope rash</a:t>
            </a:r>
            <a:r>
              <a:rPr b="0"/>
              <a:t>- symmetrical periorbital edema with a violaceous (lilac) dusky erythema </a:t>
            </a:r>
          </a:p>
        </p:txBody>
      </p:sp>
      <p:pic>
        <p:nvPicPr>
          <p:cNvPr id="480" name="helo" descr="hel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68" y="2979710"/>
            <a:ext cx="3581402" cy="332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g29" descr="img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20" y="3026343"/>
            <a:ext cx="3276602" cy="3233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84" name="Periungual talangiectasia with cuticle atrophy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r>
              <a:t>Periungual talangiectasia with cuticle atrophy</a:t>
            </a:r>
          </a:p>
        </p:txBody>
      </p:sp>
      <p:pic>
        <p:nvPicPr>
          <p:cNvPr id="485" name="img06" descr="img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78" y="2775823"/>
            <a:ext cx="3804214" cy="3436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rregular nail fold capillaries as shown by capillaroscopy" descr="Irregular nail fold capillaries as shown by capillaroscopy"/>
          <p:cNvPicPr>
            <a:picLocks noChangeAspect="1"/>
          </p:cNvPicPr>
          <p:nvPr/>
        </p:nvPicPr>
        <p:blipFill>
          <a:blip r:embed="rId3"/>
          <a:srcRect t="753" r="2758" b="753"/>
          <a:stretch>
            <a:fillRect/>
          </a:stretch>
        </p:blipFill>
        <p:spPr>
          <a:xfrm>
            <a:off x="4695826" y="2819398"/>
            <a:ext cx="3695769" cy="3386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89" name="Photodistrbuted violaceous erythema of the face, sun-exposed areas of the neck, upper chest, shoulders, dorsal arms, forearms, and hands.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r>
              <a:t>Photodistrbuted violaceous erythema of the face, sun-exposed areas of the neck, upper chest, shoulders, dorsal arms, forearms, and hands.</a:t>
            </a:r>
          </a:p>
        </p:txBody>
      </p:sp>
      <p:pic>
        <p:nvPicPr>
          <p:cNvPr id="490" name="Picture 37.png" descr="Picture 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98800"/>
            <a:ext cx="3352800" cy="3615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Picture 38.png" descr="Picture 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3111499"/>
            <a:ext cx="3313558" cy="3522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94" name="Shawl sign- highly associated with interstitial lung disease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Shawl sign- highly associated with interstitial lung disease</a:t>
            </a:r>
          </a:p>
        </p:txBody>
      </p:sp>
      <p:pic>
        <p:nvPicPr>
          <p:cNvPr id="495" name="Picture 35.png" descr="Picture 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959156"/>
            <a:ext cx="3562352" cy="2879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icture 36.png" descr="Picture 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2" y="2959156"/>
            <a:ext cx="3863236" cy="2879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499" name="Calcinosis- of the skin or the muscle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"/>
                <a:ea typeface="Century"/>
                <a:cs typeface="Century"/>
                <a:sym typeface="Century"/>
              </a:defRPr>
            </a:lvl1pPr>
            <a:lvl2pPr marL="577850" indent="-295275">
              <a:spcBef>
                <a:spcPts val="600"/>
              </a:spcBef>
              <a:buClr>
                <a:srgbClr val="858585"/>
              </a:buClr>
              <a:defRPr>
                <a:latin typeface="Century"/>
                <a:ea typeface="Century"/>
                <a:cs typeface="Century"/>
                <a:sym typeface="Century"/>
              </a:defRPr>
            </a:lvl2pPr>
          </a:lstStyle>
          <a:p>
            <a:r>
              <a:t>Calcinosis- of the skin or the muscle. </a:t>
            </a:r>
          </a:p>
          <a:p>
            <a:pPr lvl="1"/>
            <a:r>
              <a:t>manifests as firm, yellow or flesh-colored nodules, often over bony prominences. (juvenile DM) in 25%-70% of patients</a:t>
            </a:r>
          </a:p>
        </p:txBody>
      </p:sp>
      <p:pic>
        <p:nvPicPr>
          <p:cNvPr id="500" name="63397Calcinosis" descr="63397Calcinos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283" y="3685040"/>
            <a:ext cx="3352804" cy="2667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/>
          <a:p>
            <a:pPr lvl="1">
              <a:defRPr sz="5400" b="0">
                <a:solidFill>
                  <a:srgbClr val="FFFF00"/>
                </a:solidFill>
                <a:effectLst>
                  <a:outerShdw blurRad="50800" dist="12700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Dermatomyositis</a:t>
            </a:r>
          </a:p>
        </p:txBody>
      </p:sp>
      <p:sp>
        <p:nvSpPr>
          <p:cNvPr id="503" name="Are there any diseases associated with dermatomyositis?"/>
          <p:cNvSpPr txBox="1">
            <a:spLocks noGrp="1"/>
          </p:cNvSpPr>
          <p:nvPr>
            <p:ph type="body" idx="1"/>
          </p:nvPr>
        </p:nvSpPr>
        <p:spPr>
          <a:xfrm>
            <a:off x="36289" y="1828800"/>
            <a:ext cx="9071421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Are there any diseases associated with dermatomyositis? 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06" name="It can be associated with other connective tissue diseases such as lupus, rheumatoid arthritis, scleroderma and Sjogren's syndrome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57143" indent="-257143" defTabSz="832103"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It can be associated with other connective tissue diseases such as lupus, rheumatoid arthritis, scleroderma and Sjogren's syndrome. </a:t>
            </a:r>
          </a:p>
          <a:p>
            <a:pPr marL="257143" indent="-257143" defTabSz="832103"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25% of adults with DM have associated malignancy.</a:t>
            </a:r>
          </a:p>
          <a:p>
            <a:pPr marL="257143" indent="-257143" defTabSz="832103"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Female patients should be carefully screened for ovarian cancer.</a:t>
            </a:r>
          </a:p>
          <a:p>
            <a:pPr marL="257143" indent="-257143" defTabSz="832103">
              <a:spcBef>
                <a:spcPts val="1800"/>
              </a:spcBef>
              <a:defRPr sz="2100">
                <a:latin typeface="Century"/>
                <a:ea typeface="Century"/>
                <a:cs typeface="Century"/>
                <a:sym typeface="Century"/>
              </a:defRPr>
            </a:pPr>
            <a:r>
              <a:t>Juvenile type associated with calcinosis cutis.</a:t>
            </a:r>
          </a:p>
          <a:p>
            <a:pPr marL="257143" indent="-257143" defTabSz="832103">
              <a:spcBef>
                <a:spcPts val="1800"/>
              </a:spcBef>
              <a:defRPr sz="2100">
                <a:solidFill>
                  <a:srgbClr val="CD3333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Fulminant lung disease is reported in amyopathic DM and underlying malignancy, therefore both </a:t>
            </a:r>
            <a:r>
              <a:rPr>
                <a:solidFill>
                  <a:srgbClr val="A93333"/>
                </a:solidFill>
              </a:rPr>
              <a:t>malignancy screening and systemic involvement </a:t>
            </a:r>
            <a:r>
              <a:t>are recommended irrespective of muscle involvement.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Lupus Specific eruptions                                                         Lupus- nonspecific eruptions…"/>
          <p:cNvSpPr txBox="1"/>
          <p:nvPr/>
        </p:nvSpPr>
        <p:spPr>
          <a:xfrm>
            <a:off x="200095" y="1510423"/>
            <a:ext cx="8743810" cy="551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 u="sng">
                <a:latin typeface="Century"/>
                <a:ea typeface="Century"/>
                <a:cs typeface="Century"/>
                <a:sym typeface="Century"/>
              </a:defRPr>
            </a:pPr>
            <a:r>
              <a:t>Lupus Specific eruptions </a:t>
            </a:r>
            <a:r>
              <a:rPr u="none"/>
              <a:t>                                                        </a:t>
            </a:r>
            <a:r>
              <a:t>Lupus- nonspecific eruptions </a:t>
            </a:r>
          </a:p>
          <a:p>
            <a:pPr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  1 . Acute cutaneous LE (ACLE)                                                                         Nonscarring alopecia </a:t>
            </a:r>
          </a:p>
          <a:p>
            <a:pPr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Localized, generalized                                                                                         Telangiectasia</a:t>
            </a:r>
          </a:p>
          <a:p>
            <a:pPr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                                                                                                                                 Livedo Reticularis                                                                                               </a:t>
            </a:r>
          </a:p>
          <a:p>
            <a:pPr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  2. Subacute cutaneous LE ( SCLE)                                                                   Palpable Purpura                                                              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A. Annular                                                                                                         Periungual erythema </a:t>
            </a:r>
          </a:p>
          <a:p>
            <a:pPr lvl="7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B. Papulosqamous                                                                                            Urticarial vasculitis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C. Syndromes commonly exhibiting similar morphology                               Raynaud’s syndrome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     1. Neonatal LE (NLE)                                                                                 Photosensitivity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     2. Complement deficiency syndromes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     3. Drug induced </a:t>
            </a:r>
          </a:p>
          <a:p>
            <a:pPr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                                                                                                                             </a:t>
            </a:r>
          </a:p>
          <a:p>
            <a:pPr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3.  Chronic  Cutaneous LE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A.  Discoid LE (DLE)</a:t>
            </a:r>
          </a:p>
          <a:p>
            <a:pPr lvl="2" indent="4572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1. Localized, head and neck</a:t>
            </a:r>
          </a:p>
          <a:p>
            <a:pPr lvl="2" indent="4572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2. Disseminated </a:t>
            </a:r>
          </a:p>
          <a:p>
            <a:pPr lvl="2" indent="4572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3. Verrucous ( hypertrophic) DLE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B. Tumid Lupus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C. Lupus panniculitis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D. Chilblain LE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4. Other variance</a:t>
            </a:r>
          </a:p>
          <a:p>
            <a:pPr lvl="1" indent="228600" defTabSz="914400">
              <a:defRPr sz="1300">
                <a:latin typeface="Century"/>
                <a:ea typeface="Century"/>
                <a:cs typeface="Century"/>
                <a:sym typeface="Century"/>
              </a:defRPr>
            </a:pPr>
            <a:r>
              <a:t>Bullous SLE</a:t>
            </a:r>
          </a:p>
          <a:p>
            <a:pPr lvl="1" indent="228600" defTabSz="914400">
              <a:defRPr sz="1400">
                <a:latin typeface="Century"/>
                <a:ea typeface="Century"/>
                <a:cs typeface="Century"/>
                <a:sym typeface="Century"/>
              </a:defRPr>
            </a:pPr>
            <a:r>
              <a:t>Rowell’s syndrome</a:t>
            </a:r>
            <a:endParaRPr>
              <a:solidFill>
                <a:srgbClr val="FFFFFF"/>
              </a:solidFill>
            </a:endParaRPr>
          </a:p>
          <a:p>
            <a:pPr defTabSz="914400">
              <a:defRPr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defRPr>
            </a:pPr>
            <a:endParaRPr>
              <a:solidFill>
                <a:srgbClr val="FFFFFF"/>
              </a:solidFill>
            </a:endParaRPr>
          </a:p>
          <a:p>
            <a:pPr defTabSz="914400">
              <a:defRPr sz="1400">
                <a:latin typeface="Century"/>
                <a:ea typeface="Century"/>
                <a:cs typeface="Century"/>
                <a:sym typeface="Century"/>
              </a:defRPr>
            </a:pPr>
            <a:r>
              <a:t>   </a:t>
            </a:r>
          </a:p>
        </p:txBody>
      </p:sp>
      <p:sp>
        <p:nvSpPr>
          <p:cNvPr id="293" name="Classification of Cutaneous Disease in Lupus Erythematosus"/>
          <p:cNvSpPr txBox="1">
            <a:spLocks noGrp="1"/>
          </p:cNvSpPr>
          <p:nvPr>
            <p:ph type="title"/>
          </p:nvPr>
        </p:nvSpPr>
        <p:spPr>
          <a:xfrm>
            <a:off x="158568" y="-1293"/>
            <a:ext cx="8981779" cy="134721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FFF245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Classification of Cutaneous Disease in Lupus Erythe</a:t>
            </a:r>
            <a:r>
              <a:rPr b="1">
                <a:latin typeface="Perpetua Titling MT"/>
                <a:ea typeface="Perpetua Titling MT"/>
                <a:cs typeface="Perpetua Titling MT"/>
                <a:sym typeface="Perpetua Titling MT"/>
              </a:rPr>
              <a:t>matosus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09" name="It can be associated with other connective tissue diseases such as lupus, rheumatoid arthritis, scleroderma and Sjogren's syndrome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Oropharyngeal and upper esophageal muscle involvement may lead to dysphagia, nasal regurgitation or aspiration.</a:t>
            </a:r>
          </a:p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Respiratory failure due to weakness of the diaphragm and chest wall muscles.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12" name="It can be associated with other connective tissue diseases such as lupus, rheumatoid arthritis, scleroderma and Sjogren's syndrome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What is a serious complication in DM?</a:t>
            </a:r>
          </a:p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ILD in 10% of cases</a:t>
            </a:r>
          </a:p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often occurs with antisynthetase antibodies (t-RNA) antibodies to aminoacyl-transfer ribonucleic acid synthetase enzymes</a:t>
            </a:r>
          </a:p>
          <a:p>
            <a:pPr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30% of DM have antisynthetase syndrome (ILD raynaud’s phenomenon, arthritis, mechanics hands)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15" name="How do you diagnose dermatomyositis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How do you diagnose dermatomyositis? 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18" name="History &amp; Physical examination…"/>
          <p:cNvSpPr txBox="1">
            <a:spLocks noGrp="1"/>
          </p:cNvSpPr>
          <p:nvPr>
            <p:ph type="body" idx="1"/>
          </p:nvPr>
        </p:nvSpPr>
        <p:spPr>
          <a:xfrm>
            <a:off x="210325" y="1528710"/>
            <a:ext cx="8723350" cy="5024678"/>
          </a:xfrm>
          <a:prstGeom prst="rect">
            <a:avLst/>
          </a:prstGeom>
        </p:spPr>
        <p:txBody>
          <a:bodyPr/>
          <a:lstStyle/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History &amp; Physical examination </a:t>
            </a:r>
          </a:p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Serum levels of muscle enzymes- creatine phosphokinase </a:t>
            </a:r>
            <a:r>
              <a:rPr>
                <a:solidFill>
                  <a:srgbClr val="E13333"/>
                </a:solidFill>
              </a:rPr>
              <a:t>(CPK)</a:t>
            </a:r>
            <a:r>
              <a:t> level is most reliable indicator of disease activity. Other muscle enzymes: aldolase, AST, ALT, LDH.</a:t>
            </a:r>
          </a:p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Serology-</a:t>
            </a:r>
          </a:p>
          <a:p>
            <a:pPr marL="427806" lvl="1" indent="-165602" defTabSz="629289">
              <a:lnSpc>
                <a:spcPct val="90000"/>
              </a:lnSpc>
              <a:spcBef>
                <a:spcPts val="1300"/>
              </a:spcBef>
              <a:buSzPct val="60000"/>
              <a:buBlip>
                <a:blip r:embed="rId2"/>
              </a:buBlip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ANA in &lt; 60%</a:t>
            </a:r>
          </a:p>
          <a:p>
            <a:pPr marL="427806" lvl="1" indent="-165602" defTabSz="629289">
              <a:lnSpc>
                <a:spcPct val="90000"/>
              </a:lnSpc>
              <a:spcBef>
                <a:spcPts val="1300"/>
              </a:spcBef>
              <a:buSzPct val="60000"/>
              <a:buBlip>
                <a:blip r:embed="rId2"/>
              </a:buBlip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Anti-Jo-1 (anti-histidyl-t-RNA synthase)  in 30%</a:t>
            </a:r>
          </a:p>
          <a:p>
            <a:pPr marL="427806" lvl="1" indent="-165602" defTabSz="629289">
              <a:lnSpc>
                <a:spcPct val="90000"/>
              </a:lnSpc>
              <a:spcBef>
                <a:spcPts val="1300"/>
              </a:spcBef>
              <a:buSzPct val="60000"/>
              <a:buBlip>
                <a:blip r:embed="rId2"/>
              </a:buBlip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Anti-Mi-2  (highly specific), but it lacks sensitivity because its present in only 25% of patients, indicates good prognosis.</a:t>
            </a:r>
          </a:p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Magnetic resonance imaging (MRI), sensitive, not specific.</a:t>
            </a:r>
          </a:p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U/S of muscle.</a:t>
            </a:r>
          </a:p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Electromyogram, sensitive. Not specific. Normal in 10% of patients</a:t>
            </a:r>
          </a:p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 Muscle biopsy- </a:t>
            </a:r>
            <a:r>
              <a:rPr>
                <a:latin typeface="Century"/>
                <a:ea typeface="Century"/>
                <a:cs typeface="Century"/>
                <a:sym typeface="Century"/>
              </a:rPr>
              <a:t>Inflammatory cell infiltrations &amp; necrosis of muscle cells.</a:t>
            </a:r>
            <a:r>
              <a:t> Best to choose biopsy side based on MRI findings.</a:t>
            </a:r>
          </a:p>
          <a:p>
            <a:pPr marL="220802" indent="-220802" defTabSz="629289">
              <a:spcBef>
                <a:spcPts val="1300"/>
              </a:spcBef>
              <a:buFontTx/>
              <a:buAutoNum type="arabicPeriod"/>
              <a:defRPr sz="15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Skin biopsy- suggestive but not diagnostic, shows interface dermatitis. 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21" name="History &amp; Physical examination…"/>
          <p:cNvSpPr txBox="1">
            <a:spLocks noGrp="1"/>
          </p:cNvSpPr>
          <p:nvPr>
            <p:ph type="body" idx="1"/>
          </p:nvPr>
        </p:nvSpPr>
        <p:spPr>
          <a:xfrm>
            <a:off x="210325" y="-936264"/>
            <a:ext cx="8723350" cy="7481280"/>
          </a:xfrm>
          <a:prstGeom prst="rect">
            <a:avLst/>
          </a:prstGeom>
        </p:spPr>
        <p:txBody>
          <a:bodyPr/>
          <a:lstStyle/>
          <a:p>
            <a:pPr marL="237423" indent="-237423" defTabSz="676655">
              <a:spcBef>
                <a:spcPts val="1400"/>
              </a:spcBef>
              <a:buFontTx/>
              <a:buAutoNum type="arabicPeriod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  <a:p>
            <a:pPr marL="237423" indent="-237423" defTabSz="676655">
              <a:spcBef>
                <a:spcPts val="1400"/>
              </a:spcBef>
              <a:buFontTx/>
              <a:buAutoNum type="arabicPeriod" startAt="2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  <a:p>
            <a:pPr marL="237423" indent="-237423" defTabSz="676655">
              <a:spcBef>
                <a:spcPts val="1400"/>
              </a:spcBef>
              <a:buFontTx/>
              <a:buAutoNum type="arabicPeriod" startAt="3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  <a:p>
            <a:pPr marL="237423" indent="-237423" defTabSz="676655">
              <a:spcBef>
                <a:spcPts val="1400"/>
              </a:spcBef>
              <a:buFontTx/>
              <a:buAutoNum type="arabicPeriod" startAt="4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  <a:p>
            <a:pPr marL="237423" indent="-237423" defTabSz="676655">
              <a:spcBef>
                <a:spcPts val="1400"/>
              </a:spcBef>
              <a:buFontTx/>
              <a:buAutoNum type="arabicPeriod" startAt="5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  <a:p>
            <a:pPr marL="237423" indent="-237423" defTabSz="676655">
              <a:spcBef>
                <a:spcPts val="1400"/>
              </a:spcBef>
              <a:buFontTx/>
              <a:buAutoNum type="arabicPeriod" startAt="6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endParaRPr/>
          </a:p>
          <a:p>
            <a:pPr marL="237423" indent="-237423" defTabSz="676655">
              <a:spcBef>
                <a:spcPts val="1400"/>
              </a:spcBef>
              <a:buFontTx/>
              <a:buAutoNum type="arabicPeriod" startAt="7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PFTs, Co diffusion</a:t>
            </a:r>
          </a:p>
          <a:p>
            <a:pPr marL="237423" indent="-237423" defTabSz="676655">
              <a:spcBef>
                <a:spcPts val="1400"/>
              </a:spcBef>
              <a:buFontTx/>
              <a:buAutoNum type="arabicPeriod" startAt="7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CXR, high resolution chest CT</a:t>
            </a:r>
          </a:p>
          <a:p>
            <a:pPr marL="237423" indent="-237423" defTabSz="676655">
              <a:spcBef>
                <a:spcPts val="1400"/>
              </a:spcBef>
              <a:buFontTx/>
              <a:buAutoNum type="arabicPeriod" startAt="7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ECG</a:t>
            </a:r>
          </a:p>
          <a:p>
            <a:pPr marL="237423" indent="-237423" defTabSz="676655">
              <a:spcBef>
                <a:spcPts val="1400"/>
              </a:spcBef>
              <a:buFontTx/>
              <a:buAutoNum type="arabicPeriod" startAt="7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GIT symptoms, barium swallow</a:t>
            </a:r>
          </a:p>
          <a:p>
            <a:pPr marL="237423" indent="-237423" defTabSz="676655">
              <a:spcBef>
                <a:spcPts val="1400"/>
              </a:spcBef>
              <a:buFontTx/>
              <a:buAutoNum type="arabicPeriod" startAt="7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CMP, CBC, diff, ESR</a:t>
            </a:r>
          </a:p>
          <a:p>
            <a:pPr marL="237423" indent="-237423" defTabSz="676655">
              <a:spcBef>
                <a:spcPts val="1400"/>
              </a:spcBef>
              <a:buFontTx/>
              <a:buAutoNum type="arabicPeriod" startAt="7"/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Malignancy screen for adults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24" name="It can be associated with other connective tissue diseases such as lupus, rheumatoid arthritis, scleroderma and Sjogren's syndrome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What are the indicators of poor prognosis? 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Malignancy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Cardiac involvement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Older age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Progressive disease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initiation of therapy after 24 months of muscle weakness 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Longer duration of symptoms before diagnosis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Pulmonary disease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Dysphagia</a:t>
            </a:r>
          </a:p>
          <a:p>
            <a:pPr marL="206279" indent="-206279" defTabSz="667512">
              <a:spcBef>
                <a:spcPts val="1400"/>
              </a:spcBef>
              <a:defRPr sz="17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Extensive cutaneous involvement of the trunk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Dermatomyosit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Dermatomyositis</a:t>
            </a:r>
          </a:p>
        </p:txBody>
      </p:sp>
      <p:sp>
        <p:nvSpPr>
          <p:cNvPr id="527" name="How is dermatomyositis treated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How is dermatomyositis treated? 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reatment of Dermatomyosit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Treatment of Dermatomyositis</a:t>
            </a:r>
          </a:p>
        </p:txBody>
      </p:sp>
      <p:sp>
        <p:nvSpPr>
          <p:cNvPr id="530" name="Oral steroids are the mainstay treatment.…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8534400" cy="4297363"/>
          </a:xfrm>
          <a:prstGeom prst="rect">
            <a:avLst/>
          </a:prstGeom>
        </p:spPr>
        <p:txBody>
          <a:bodyPr/>
          <a:lstStyle/>
          <a:p>
            <a:pPr marL="548194" lvl="1" indent="-274097" defTabSz="886966">
              <a:spcBef>
                <a:spcPts val="1900"/>
              </a:spcBef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Oral steroids are the mainstay treatment.    </a:t>
            </a:r>
          </a:p>
          <a:p>
            <a:pPr marL="548194" lvl="1" indent="-274097" defTabSz="886966">
              <a:spcBef>
                <a:spcPts val="1900"/>
              </a:spcBef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 Steroid sparing agents- Methotrexate, azathioprin, mycophenolate mofetil, cyclosporine, cyclophosphamide, IVIG, and Rituximab.   </a:t>
            </a:r>
          </a:p>
          <a:p>
            <a:pPr marL="548194" lvl="1" indent="-274097" defTabSz="886966">
              <a:spcBef>
                <a:spcPts val="1900"/>
              </a:spcBef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Topical steroids and antimalarial medications are used to improve the cutaneous rashes.  </a:t>
            </a:r>
          </a:p>
          <a:p>
            <a:pPr marL="548194" lvl="1" indent="-274097" defTabSz="886966">
              <a:spcBef>
                <a:spcPts val="1900"/>
              </a:spcBef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Physiotherapy to improve strength and flexibility of the muscles.  </a:t>
            </a:r>
          </a:p>
          <a:p>
            <a:pPr marL="548194" lvl="1" indent="-274097" defTabSz="886966">
              <a:spcBef>
                <a:spcPts val="1900"/>
              </a:spcBef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For Calcinosis cutis: diltiazem and or surgical excision, low dose warfarin</a:t>
            </a: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itle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3" name="Scleroderma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algn="ctr">
              <a:buSzTx/>
              <a:buNone/>
              <a:defRPr sz="60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algn="ctr">
              <a:buSzTx/>
              <a:buNone/>
              <a:defRPr sz="60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2400">
                <a:solidFill>
                  <a:srgbClr val="333333"/>
                </a:solidFill>
                <a:effectLst>
                  <a:outerShdw blurRad="63500" dir="2700000" rotWithShape="0">
                    <a:srgbClr val="FFFFFF">
                      <a:alpha val="40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cleroderm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FF"/>
                </a:solidFill>
                <a:latin typeface="Perpetua Titling MT"/>
                <a:ea typeface="Perpetua Titling MT"/>
                <a:cs typeface="Perpetua Titling MT"/>
                <a:sym typeface="Perpetua Titling MT"/>
              </a:rPr>
              <a:t> </a:t>
            </a:r>
          </a:p>
        </p:txBody>
      </p:sp>
      <p:sp>
        <p:nvSpPr>
          <p:cNvPr id="536" name="What is scleroderma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What is scleroderma?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lassification of Cutaneous Disease in Lupus Erythematosus"/>
          <p:cNvSpPr txBox="1">
            <a:spLocks noGrp="1"/>
          </p:cNvSpPr>
          <p:nvPr>
            <p:ph type="title"/>
          </p:nvPr>
        </p:nvSpPr>
        <p:spPr>
          <a:xfrm>
            <a:off x="158568" y="-1293"/>
            <a:ext cx="8981779" cy="134721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FFF245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Classification of Cutaneous Disease in Lupus Erythe</a:t>
            </a:r>
            <a:r>
              <a:rPr b="1">
                <a:latin typeface="Perpetua Titling MT"/>
                <a:ea typeface="Perpetua Titling MT"/>
                <a:cs typeface="Perpetua Titling MT"/>
                <a:sym typeface="Perpetua Titling MT"/>
              </a:rPr>
              <a:t>matosus</a:t>
            </a:r>
          </a:p>
        </p:txBody>
      </p:sp>
      <p:pic>
        <p:nvPicPr>
          <p:cNvPr id="296" name="IMG_8327.jpg" descr="IMG_83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2337424"/>
            <a:ext cx="9144001" cy="3608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cleroderm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FF"/>
                </a:solidFill>
                <a:latin typeface="Perpetua Titling MT"/>
                <a:ea typeface="Perpetua Titling MT"/>
                <a:cs typeface="Perpetua Titling MT"/>
                <a:sym typeface="Perpetua Titling MT"/>
              </a:rPr>
              <a:t> </a:t>
            </a:r>
          </a:p>
        </p:txBody>
      </p:sp>
      <p:sp>
        <p:nvSpPr>
          <p:cNvPr id="539" name="It’s a chronic disease that involves the microvasculature and connective tissue and results in fibrosis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271270" indent="-271270" defTabSz="877822">
              <a:spcBef>
                <a:spcPts val="1900"/>
              </a:spcBef>
              <a:defRPr sz="2300"/>
            </a:pPr>
            <a:r>
              <a:t>An autoimmune connective tissue disease of unknown etiology  </a:t>
            </a:r>
          </a:p>
          <a:p>
            <a:pPr marL="271270" indent="-271270" defTabSz="877822">
              <a:spcBef>
                <a:spcPts val="1900"/>
              </a:spcBef>
              <a:defRPr sz="2300"/>
            </a:pPr>
            <a:r>
              <a:t>Chronic disease that involves the microvasculature and connective tissue and results in fibrosis. </a:t>
            </a:r>
          </a:p>
          <a:p>
            <a:pPr marL="271270" indent="-271270" defTabSz="877822">
              <a:spcBef>
                <a:spcPts val="1900"/>
              </a:spcBef>
              <a:buSzPct val="95000"/>
              <a:buFont typeface="Arial"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There is an increase in dermal collagen &amp; decrease in the elastic tissues which leads to typical thickening &amp; immobility</a:t>
            </a:r>
          </a:p>
          <a:p>
            <a:pPr marL="271270" indent="-271270" defTabSz="877822">
              <a:spcBef>
                <a:spcPts val="1900"/>
              </a:spcBef>
              <a:defRPr sz="2300"/>
            </a:pPr>
            <a:r>
              <a:t>It may be localized, as in </a:t>
            </a:r>
            <a:r>
              <a:rPr b="1"/>
              <a:t>morphea</a:t>
            </a:r>
            <a:r>
              <a:t>, or more generalized and involving visceral organs, as in </a:t>
            </a:r>
            <a:r>
              <a:rPr b="1"/>
              <a:t>progressive systemic sclerosis. 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cleroderma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rgbClr val="FFE020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t>Scleroderma</a:t>
            </a:r>
            <a:r>
              <a:rPr sz="4800">
                <a:solidFill>
                  <a:srgbClr val="FFFFFF"/>
                </a:solidFill>
                <a:latin typeface="Perpetua Titling MT"/>
                <a:ea typeface="Perpetua Titling MT"/>
                <a:cs typeface="Perpetua Titling MT"/>
                <a:sym typeface="Perpetua Titling MT"/>
              </a:rPr>
              <a:t> </a:t>
            </a:r>
          </a:p>
        </p:txBody>
      </p:sp>
      <p:sp>
        <p:nvSpPr>
          <p:cNvPr id="542" name="Rectangle"/>
          <p:cNvSpPr/>
          <p:nvPr/>
        </p:nvSpPr>
        <p:spPr>
          <a:xfrm>
            <a:off x="3350691" y="1531890"/>
            <a:ext cx="2442617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3" name="Rectangle"/>
          <p:cNvSpPr/>
          <p:nvPr/>
        </p:nvSpPr>
        <p:spPr>
          <a:xfrm>
            <a:off x="1163038" y="2932301"/>
            <a:ext cx="2442617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5514306" y="2932301"/>
            <a:ext cx="2442617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5" name="Rectangle"/>
          <p:cNvSpPr/>
          <p:nvPr/>
        </p:nvSpPr>
        <p:spPr>
          <a:xfrm>
            <a:off x="9111" y="4975714"/>
            <a:ext cx="1657695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6" name="Rectangle"/>
          <p:cNvSpPr/>
          <p:nvPr/>
        </p:nvSpPr>
        <p:spPr>
          <a:xfrm>
            <a:off x="1764041" y="4975714"/>
            <a:ext cx="1657696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"/>
          <p:cNvSpPr/>
          <p:nvPr/>
        </p:nvSpPr>
        <p:spPr>
          <a:xfrm>
            <a:off x="4047857" y="4975714"/>
            <a:ext cx="1657696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8" name="Rectangle"/>
          <p:cNvSpPr/>
          <p:nvPr/>
        </p:nvSpPr>
        <p:spPr>
          <a:xfrm>
            <a:off x="5778748" y="4975714"/>
            <a:ext cx="1657696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9" name="Rectangle"/>
          <p:cNvSpPr/>
          <p:nvPr/>
        </p:nvSpPr>
        <p:spPr>
          <a:xfrm>
            <a:off x="7509639" y="4975714"/>
            <a:ext cx="1657696" cy="993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50" name="SCLERODERMA"/>
          <p:cNvSpPr txBox="1"/>
          <p:nvPr/>
        </p:nvSpPr>
        <p:spPr>
          <a:xfrm>
            <a:off x="3799471" y="1843171"/>
            <a:ext cx="154505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SCLERODERMA</a:t>
            </a:r>
          </a:p>
        </p:txBody>
      </p:sp>
      <p:sp>
        <p:nvSpPr>
          <p:cNvPr id="551" name="Localized scleroderma"/>
          <p:cNvSpPr txBox="1"/>
          <p:nvPr/>
        </p:nvSpPr>
        <p:spPr>
          <a:xfrm>
            <a:off x="1286108" y="3243581"/>
            <a:ext cx="219647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Localized scleroderma</a:t>
            </a:r>
          </a:p>
        </p:txBody>
      </p:sp>
      <p:sp>
        <p:nvSpPr>
          <p:cNvPr id="552" name="systemic scleroderma"/>
          <p:cNvSpPr txBox="1"/>
          <p:nvPr/>
        </p:nvSpPr>
        <p:spPr>
          <a:xfrm>
            <a:off x="5637376" y="3243581"/>
            <a:ext cx="2145575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systemic scleroderma</a:t>
            </a:r>
          </a:p>
        </p:txBody>
      </p:sp>
      <p:sp>
        <p:nvSpPr>
          <p:cNvPr id="553" name="Morphoea"/>
          <p:cNvSpPr txBox="1"/>
          <p:nvPr/>
        </p:nvSpPr>
        <p:spPr>
          <a:xfrm>
            <a:off x="292747" y="5286993"/>
            <a:ext cx="1104262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Morphoea</a:t>
            </a:r>
          </a:p>
        </p:txBody>
      </p:sp>
      <p:sp>
        <p:nvSpPr>
          <p:cNvPr id="554" name="Linear…"/>
          <p:cNvSpPr txBox="1"/>
          <p:nvPr/>
        </p:nvSpPr>
        <p:spPr>
          <a:xfrm>
            <a:off x="1952186" y="5147293"/>
            <a:ext cx="1281404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Linear </a:t>
            </a:r>
          </a:p>
          <a:p>
            <a:pPr algn="ctr"/>
            <a:r>
              <a:t>scleroderma</a:t>
            </a:r>
          </a:p>
        </p:txBody>
      </p:sp>
      <p:sp>
        <p:nvSpPr>
          <p:cNvPr id="555" name="Limited…"/>
          <p:cNvSpPr txBox="1"/>
          <p:nvPr/>
        </p:nvSpPr>
        <p:spPr>
          <a:xfrm>
            <a:off x="4392550" y="5007593"/>
            <a:ext cx="968307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Limited</a:t>
            </a:r>
          </a:p>
          <a:p>
            <a:pPr algn="ctr"/>
            <a:r>
              <a:t>systemic</a:t>
            </a:r>
          </a:p>
          <a:p>
            <a:pPr algn="ctr"/>
            <a:r>
              <a:t>sclerosis</a:t>
            </a:r>
          </a:p>
        </p:txBody>
      </p:sp>
      <p:sp>
        <p:nvSpPr>
          <p:cNvPr id="556" name="Diffuse…"/>
          <p:cNvSpPr txBox="1"/>
          <p:nvPr/>
        </p:nvSpPr>
        <p:spPr>
          <a:xfrm>
            <a:off x="6123440" y="5007593"/>
            <a:ext cx="968307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Diffuse</a:t>
            </a:r>
          </a:p>
          <a:p>
            <a:pPr algn="ctr"/>
            <a:r>
              <a:t>systemic</a:t>
            </a:r>
          </a:p>
          <a:p>
            <a:pPr algn="ctr"/>
            <a:r>
              <a:t>sclerosis</a:t>
            </a:r>
          </a:p>
        </p:txBody>
      </p:sp>
      <p:sp>
        <p:nvSpPr>
          <p:cNvPr id="557" name="Systemic…"/>
          <p:cNvSpPr txBox="1"/>
          <p:nvPr/>
        </p:nvSpPr>
        <p:spPr>
          <a:xfrm>
            <a:off x="7643200" y="5007593"/>
            <a:ext cx="1390570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Systemic </a:t>
            </a:r>
          </a:p>
          <a:p>
            <a:pPr algn="ctr"/>
            <a:r>
              <a:t>sclerosis sine</a:t>
            </a:r>
          </a:p>
          <a:p>
            <a:pPr algn="ctr"/>
            <a:r>
              <a:t>scleroderma</a:t>
            </a:r>
          </a:p>
        </p:txBody>
      </p:sp>
      <p:sp>
        <p:nvSpPr>
          <p:cNvPr id="558" name="Line"/>
          <p:cNvSpPr/>
          <p:nvPr/>
        </p:nvSpPr>
        <p:spPr>
          <a:xfrm flipV="1">
            <a:off x="2471961" y="2021955"/>
            <a:ext cx="632280" cy="63228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9" name="Line"/>
          <p:cNvSpPr/>
          <p:nvPr/>
        </p:nvSpPr>
        <p:spPr>
          <a:xfrm flipV="1">
            <a:off x="528740" y="4203765"/>
            <a:ext cx="632279" cy="63228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0" name="Line"/>
          <p:cNvSpPr/>
          <p:nvPr/>
        </p:nvSpPr>
        <p:spPr>
          <a:xfrm flipV="1">
            <a:off x="2471961" y="4203765"/>
            <a:ext cx="632280" cy="63228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1" name="Line"/>
          <p:cNvSpPr/>
          <p:nvPr/>
        </p:nvSpPr>
        <p:spPr>
          <a:xfrm flipV="1">
            <a:off x="4790394" y="4203765"/>
            <a:ext cx="632279" cy="63228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2" name="Line"/>
          <p:cNvSpPr/>
          <p:nvPr/>
        </p:nvSpPr>
        <p:spPr>
          <a:xfrm flipV="1">
            <a:off x="6272898" y="4203765"/>
            <a:ext cx="632279" cy="63228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3" name="Line"/>
          <p:cNvSpPr/>
          <p:nvPr/>
        </p:nvSpPr>
        <p:spPr>
          <a:xfrm flipH="1" flipV="1">
            <a:off x="6039760" y="2021955"/>
            <a:ext cx="632278" cy="63228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4" name="Line"/>
          <p:cNvSpPr/>
          <p:nvPr/>
        </p:nvSpPr>
        <p:spPr>
          <a:xfrm flipH="1" flipV="1">
            <a:off x="7755400" y="4203765"/>
            <a:ext cx="632280" cy="63228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Morphe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 </a:t>
            </a:r>
          </a:p>
        </p:txBody>
      </p:sp>
      <p:sp>
        <p:nvSpPr>
          <p:cNvPr id="567" name="Describe the skin changes that occur with morphea?"/>
          <p:cNvSpPr txBox="1">
            <a:spLocks noGrp="1"/>
          </p:cNvSpPr>
          <p:nvPr>
            <p:ph type="body" idx="1"/>
          </p:nvPr>
        </p:nvSpPr>
        <p:spPr>
          <a:xfrm>
            <a:off x="128519" y="1828800"/>
            <a:ext cx="8752994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Describe the skin changes that occur with morphea? </a:t>
            </a:r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Morphe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 </a:t>
            </a:r>
          </a:p>
        </p:txBody>
      </p:sp>
      <p:sp>
        <p:nvSpPr>
          <p:cNvPr id="570" name="Sclerotic, indurated plaques that may be solitary, multiple, linear, or generalized.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r>
              <a:t>Sclerotic, indurated plaques that may be solitary, multiple, linear, or generalized. </a:t>
            </a:r>
          </a:p>
          <a:p>
            <a:r>
              <a:t>The surface is usually smooth, with the center of the lesion a whitish or ivory color, whereas the border of active lesions is usually violaceous.</a:t>
            </a:r>
          </a:p>
          <a:p>
            <a:r>
              <a:t>It usually involves the skin and subcutaneous tissues but involve deeper structures, even bone. 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Morphea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 </a:t>
            </a:r>
          </a:p>
        </p:txBody>
      </p:sp>
      <p:pic>
        <p:nvPicPr>
          <p:cNvPr id="573" name="Picture 40.png" descr="Picture 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2197255"/>
            <a:ext cx="2268537" cy="2958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Picture 41.png" descr="Picture 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197254"/>
            <a:ext cx="2247782" cy="2958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Picture 42.png" descr="Picture 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710" y="2197254"/>
            <a:ext cx="2095241" cy="2958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Morphea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 </a:t>
            </a:r>
          </a:p>
        </p:txBody>
      </p:sp>
      <p:pic>
        <p:nvPicPr>
          <p:cNvPr id="578" name="images-2.jpg" descr="images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4" y="2568487"/>
            <a:ext cx="3515967" cy="2636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download-1.jpg" descr="downloa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27" y="2568487"/>
            <a:ext cx="3566065" cy="2636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Morphea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 </a:t>
            </a:r>
          </a:p>
        </p:txBody>
      </p:sp>
      <p:pic>
        <p:nvPicPr>
          <p:cNvPr id="582" name="images.jpg" descr="images.jpg"/>
          <p:cNvPicPr>
            <a:picLocks noChangeAspect="1"/>
          </p:cNvPicPr>
          <p:nvPr/>
        </p:nvPicPr>
        <p:blipFill>
          <a:blip r:embed="rId2"/>
          <a:srcRect t="13519"/>
          <a:stretch>
            <a:fillRect/>
          </a:stretch>
        </p:blipFill>
        <p:spPr>
          <a:xfrm>
            <a:off x="4936352" y="1737864"/>
            <a:ext cx="3497122" cy="219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ages-1.jpg" descr="images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15" y="4239428"/>
            <a:ext cx="3293970" cy="248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download.jpg" descr="downl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41" y="1780021"/>
            <a:ext cx="4096744" cy="2154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Morphe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</a:t>
            </a:r>
          </a:p>
        </p:txBody>
      </p:sp>
      <p:sp>
        <p:nvSpPr>
          <p:cNvPr id="587" name="Do patients with morphea develop systemic sclerosis?"/>
          <p:cNvSpPr txBox="1">
            <a:spLocks noGrp="1"/>
          </p:cNvSpPr>
          <p:nvPr>
            <p:ph type="body" idx="1"/>
          </p:nvPr>
        </p:nvSpPr>
        <p:spPr>
          <a:xfrm>
            <a:off x="317785" y="1828800"/>
            <a:ext cx="8508429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Do patients with morphea develop systemic sclerosis? </a:t>
            </a:r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Morphea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</a:t>
            </a:r>
          </a:p>
        </p:txBody>
      </p:sp>
      <p:sp>
        <p:nvSpPr>
          <p:cNvPr id="590" name="How is morphea treated 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 sz="2800">
                <a:latin typeface="Century"/>
                <a:ea typeface="Century"/>
                <a:cs typeface="Century"/>
                <a:sym typeface="Century"/>
              </a:defRPr>
            </a:pPr>
            <a:r>
              <a:t>How is morphea treated ?</a:t>
            </a:r>
            <a:r>
              <a:rPr sz="2400">
                <a:latin typeface="Calisto MT"/>
                <a:ea typeface="Calisto MT"/>
                <a:cs typeface="Calisto MT"/>
                <a:sym typeface="Calisto MT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Morphea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D01C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Morphea</a:t>
            </a:r>
          </a:p>
        </p:txBody>
      </p:sp>
      <p:sp>
        <p:nvSpPr>
          <p:cNvPr id="593" name="Morphea has no known cure.…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8839200" cy="4724400"/>
          </a:xfrm>
          <a:prstGeom prst="rect">
            <a:avLst/>
          </a:prstGeom>
        </p:spPr>
        <p:txBody>
          <a:bodyPr/>
          <a:lstStyle/>
          <a:p>
            <a:pPr marL="565150" lvl="1" indent="-282575"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Morphea has no known cure. </a:t>
            </a:r>
          </a:p>
          <a:p>
            <a:pPr marL="565150" lvl="1" indent="-282575"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Treatment of morphea focuses on controlling signs and symptoms and slowing spread.  </a:t>
            </a:r>
          </a:p>
          <a:p>
            <a:pPr marL="565150" lvl="1" indent="-282575"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Topical and intralesional steroids , phototherapy, systemic steroids, azathioprine, methotrexate, and cyclosporine might be used in severe cases. </a:t>
            </a:r>
          </a:p>
          <a:p>
            <a:pPr marL="565150" lvl="1" indent="-282575">
              <a:defRPr>
                <a:latin typeface="Century"/>
                <a:ea typeface="Century"/>
                <a:cs typeface="Century"/>
                <a:sym typeface="Century"/>
              </a:defRPr>
            </a:pPr>
            <a:r>
              <a:t>Physical therapy could be of help if the involvement is close to joints and cause contracture and difficulty in movement. 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Acute Cutaneous Lupus Erythematosu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E036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Acute Cutaneous Lupus Erythematosus</a:t>
            </a:r>
          </a:p>
        </p:txBody>
      </p:sp>
      <p:sp>
        <p:nvSpPr>
          <p:cNvPr id="299" name="What is Acute Cutaneous Lupus Erythematosus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  <a:defRPr sz="2600" b="1"/>
            </a:pPr>
            <a:r>
              <a:t> </a:t>
            </a:r>
            <a:r>
              <a:rPr sz="2800"/>
              <a:t>What</a:t>
            </a:r>
            <a:r>
              <a:t> is Acute Cutaneous Lupus Erythematosus? </a:t>
            </a: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REST Syndrome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E228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CREST Syndrome </a:t>
            </a:r>
          </a:p>
        </p:txBody>
      </p:sp>
      <p:sp>
        <p:nvSpPr>
          <p:cNvPr id="596" name="What is CREST syndrome?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2800" b="1"/>
            </a:pPr>
            <a:endParaRPr/>
          </a:p>
          <a:p>
            <a:pPr marL="0" indent="0" algn="ctr">
              <a:buSzTx/>
              <a:buNone/>
              <a:defRPr sz="2800" b="1"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What is CREST syndrome?</a:t>
            </a:r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REST Syndrome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E228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CREST Syndrome </a:t>
            </a:r>
          </a:p>
        </p:txBody>
      </p:sp>
      <p:sp>
        <p:nvSpPr>
          <p:cNvPr id="599" name="It’s considered a type of limited systemic scleroderma…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r>
              <a:t>It’s considered a type of limited systemic scleroderma</a:t>
            </a:r>
          </a:p>
          <a:p>
            <a:endParaRPr/>
          </a:p>
          <a:p>
            <a:endParaRPr/>
          </a:p>
          <a:p>
            <a:endParaRPr/>
          </a:p>
          <a:p>
            <a:r>
              <a:t>Most patients with CREST syndrome have circulating antibodies to centromeres, called “ anti-centromere antibodies”</a:t>
            </a:r>
          </a:p>
        </p:txBody>
      </p:sp>
      <p:sp>
        <p:nvSpPr>
          <p:cNvPr id="600" name="C = Calcinosis cutis…"/>
          <p:cNvSpPr txBox="1"/>
          <p:nvPr/>
        </p:nvSpPr>
        <p:spPr>
          <a:xfrm>
            <a:off x="2552137" y="2595878"/>
            <a:ext cx="3280584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D11E03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C</a:t>
            </a:r>
            <a:r>
              <a:rPr>
                <a:solidFill>
                  <a:srgbClr val="000000"/>
                </a:solidFill>
              </a:rPr>
              <a:t> = </a:t>
            </a:r>
            <a:r>
              <a:rPr b="1">
                <a:solidFill>
                  <a:srgbClr val="000000"/>
                </a:solidFill>
              </a:rPr>
              <a:t>C</a:t>
            </a:r>
            <a:r>
              <a:rPr>
                <a:solidFill>
                  <a:srgbClr val="000000"/>
                </a:solidFill>
              </a:rPr>
              <a:t>alcinosis cutis </a:t>
            </a:r>
          </a:p>
          <a:p>
            <a:pPr>
              <a:defRPr>
                <a:solidFill>
                  <a:srgbClr val="FF2707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R</a:t>
            </a:r>
            <a:r>
              <a:rPr>
                <a:solidFill>
                  <a:srgbClr val="000000"/>
                </a:solidFill>
              </a:rPr>
              <a:t> = </a:t>
            </a:r>
            <a:r>
              <a:rPr b="1">
                <a:solidFill>
                  <a:srgbClr val="000000"/>
                </a:solidFill>
              </a:rPr>
              <a:t>R</a:t>
            </a:r>
            <a:r>
              <a:rPr>
                <a:solidFill>
                  <a:srgbClr val="000000"/>
                </a:solidFill>
              </a:rPr>
              <a:t>aynaud’s phenomenon</a:t>
            </a:r>
          </a:p>
          <a:p>
            <a:pPr>
              <a:defRPr>
                <a:solidFill>
                  <a:srgbClr val="FF2906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E</a:t>
            </a:r>
            <a:r>
              <a:rPr>
                <a:solidFill>
                  <a:srgbClr val="000000"/>
                </a:solidFill>
              </a:rPr>
              <a:t> = </a:t>
            </a:r>
            <a:r>
              <a:rPr b="1">
                <a:solidFill>
                  <a:srgbClr val="000000"/>
                </a:solidFill>
              </a:rPr>
              <a:t>E</a:t>
            </a:r>
            <a:r>
              <a:rPr>
                <a:solidFill>
                  <a:srgbClr val="000000"/>
                </a:solidFill>
              </a:rPr>
              <a:t>sophageal dysfunction</a:t>
            </a:r>
          </a:p>
          <a:p>
            <a:pPr>
              <a:defRPr>
                <a:solidFill>
                  <a:srgbClr val="FF2B08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S</a:t>
            </a:r>
            <a:r>
              <a:rPr>
                <a:solidFill>
                  <a:srgbClr val="000000"/>
                </a:solidFill>
              </a:rPr>
              <a:t> = </a:t>
            </a:r>
            <a:r>
              <a:rPr b="1">
                <a:solidFill>
                  <a:srgbClr val="000000"/>
                </a:solidFill>
              </a:rPr>
              <a:t>S</a:t>
            </a:r>
            <a:r>
              <a:rPr>
                <a:solidFill>
                  <a:srgbClr val="000000"/>
                </a:solidFill>
              </a:rPr>
              <a:t>clerodactyly</a:t>
            </a:r>
          </a:p>
          <a:p>
            <a:pPr>
              <a:defRPr>
                <a:solidFill>
                  <a:srgbClr val="FF3718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</a:t>
            </a:r>
            <a:r>
              <a:rPr>
                <a:solidFill>
                  <a:srgbClr val="000000"/>
                </a:solidFill>
              </a:rPr>
              <a:t> = </a:t>
            </a:r>
            <a:r>
              <a:rPr b="1">
                <a:solidFill>
                  <a:srgbClr val="000000"/>
                </a:solidFill>
              </a:rPr>
              <a:t>T</a:t>
            </a:r>
            <a:r>
              <a:rPr>
                <a:solidFill>
                  <a:srgbClr val="000000"/>
                </a:solidFill>
              </a:rPr>
              <a:t>alangiectasia </a:t>
            </a:r>
          </a:p>
        </p:txBody>
      </p:sp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REST Syndrome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E228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CREST Syndrome </a:t>
            </a:r>
          </a:p>
        </p:txBody>
      </p:sp>
      <p:pic>
        <p:nvPicPr>
          <p:cNvPr id="603" name="Picture 43.png" descr="Picture 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28800"/>
            <a:ext cx="7583490" cy="472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rogressive Systemic Scleros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 defTabSz="795527">
              <a:defRPr sz="4600">
                <a:solidFill>
                  <a:srgbClr val="FFDE00"/>
                </a:solidFill>
                <a:effectLst>
                  <a:outerShdw blurRad="38100" dist="11049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Progressive Systemic Sclerosis</a:t>
            </a:r>
          </a:p>
        </p:txBody>
      </p:sp>
      <p:sp>
        <p:nvSpPr>
          <p:cNvPr id="606" name="What are the cutaneous findings in progressive/diffuse systemic sclerosis?"/>
          <p:cNvSpPr txBox="1">
            <a:spLocks noGrp="1"/>
          </p:cNvSpPr>
          <p:nvPr>
            <p:ph type="body" idx="1"/>
          </p:nvPr>
        </p:nvSpPr>
        <p:spPr>
          <a:xfrm>
            <a:off x="235041" y="1828800"/>
            <a:ext cx="8127911" cy="42973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</a:pPr>
            <a:endParaRPr/>
          </a:p>
          <a:p>
            <a:pPr marL="0" indent="0" algn="ctr">
              <a:buSzTx/>
              <a:buNone/>
              <a:defRPr sz="2800" b="1"/>
            </a:pPr>
            <a:r>
              <a:t>What are the cutaneous findings in progressive/diffuse systemic sclerosis? </a:t>
            </a:r>
          </a:p>
        </p:txBody>
      </p:sp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rogressive Systemic Sclerosis"/>
          <p:cNvSpPr txBox="1">
            <a:spLocks noGrp="1"/>
          </p:cNvSpPr>
          <p:nvPr>
            <p:ph type="title"/>
          </p:nvPr>
        </p:nvSpPr>
        <p:spPr>
          <a:xfrm>
            <a:off x="779462" y="62753"/>
            <a:ext cx="7583490" cy="1283168"/>
          </a:xfrm>
          <a:prstGeom prst="rect">
            <a:avLst/>
          </a:prstGeom>
        </p:spPr>
        <p:txBody>
          <a:bodyPr/>
          <a:lstStyle>
            <a:lvl1pPr defTabSz="795527">
              <a:defRPr sz="4600">
                <a:solidFill>
                  <a:srgbClr val="FFDE00"/>
                </a:solidFill>
                <a:effectLst>
                  <a:outerShdw blurRad="38100" dist="11049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Progressive Systemic Sclerosis</a:t>
            </a:r>
          </a:p>
        </p:txBody>
      </p:sp>
      <p:sp>
        <p:nvSpPr>
          <p:cNvPr id="609" name="Swelling of the hands and feet and/or Raynaud’s phenomenon…"/>
          <p:cNvSpPr txBox="1">
            <a:spLocks noGrp="1"/>
          </p:cNvSpPr>
          <p:nvPr>
            <p:ph type="body" idx="1"/>
          </p:nvPr>
        </p:nvSpPr>
        <p:spPr>
          <a:xfrm>
            <a:off x="294614" y="1546342"/>
            <a:ext cx="8554772" cy="4996145"/>
          </a:xfrm>
          <a:prstGeom prst="rect">
            <a:avLst/>
          </a:prstGeom>
        </p:spPr>
        <p:txBody>
          <a:bodyPr/>
          <a:lstStyle/>
          <a:p>
            <a:pPr marL="240631" indent="-240631" defTabSz="685800">
              <a:spcBef>
                <a:spcPts val="1500"/>
              </a:spcBef>
              <a:buFontTx/>
              <a:buAutoNum type="arabicPeriod"/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Swelling of the hands and feet and/or Raynaud’s phenomenon</a:t>
            </a:r>
          </a:p>
          <a:p>
            <a:pPr marL="240631" indent="-240631" defTabSz="685800">
              <a:spcBef>
                <a:spcPts val="1500"/>
              </a:spcBef>
              <a:buFontTx/>
              <a:buAutoNum type="arabicPeriod"/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Telangiectasia</a:t>
            </a:r>
          </a:p>
          <a:p>
            <a:pPr marL="240631" indent="-240631" defTabSz="685800">
              <a:spcBef>
                <a:spcPts val="1500"/>
              </a:spcBef>
              <a:buFontTx/>
              <a:buAutoNum type="arabicPeriod"/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Proximal nail fold changes ( avascular areas)</a:t>
            </a:r>
          </a:p>
          <a:p>
            <a:pPr marL="240631" indent="-240631" defTabSz="685800">
              <a:spcBef>
                <a:spcPts val="1500"/>
              </a:spcBef>
              <a:buFontTx/>
              <a:buAutoNum type="arabicPeriod"/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</a:defRPr>
            </a:pPr>
            <a:r>
              <a:t> Thickening and sclerotic changes involving the face&amp; extrimities-  progressive</a:t>
            </a:r>
          </a:p>
          <a:p>
            <a:pPr marL="466221" lvl="1" indent="-180472" defTabSz="685800">
              <a:spcBef>
                <a:spcPts val="1500"/>
              </a:spcBef>
              <a:buSzPct val="60000"/>
              <a:buBlip>
                <a:blip r:embed="rId2"/>
              </a:buBlip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Sclerodactyly- tapering of fingers</a:t>
            </a:r>
            <a:r>
              <a:rPr>
                <a:solidFill>
                  <a:srgbClr val="393939"/>
                </a:solidFill>
              </a:rPr>
              <a:t>, </a:t>
            </a:r>
            <a:r>
              <a:t>with waxy , shiny hardened skin,which is tightly bound down &amp; doesn’t permit folding or wrinkling</a:t>
            </a:r>
          </a:p>
          <a:p>
            <a:pPr marL="496302" lvl="1" indent="-210551" defTabSz="685800">
              <a:lnSpc>
                <a:spcPct val="90000"/>
              </a:lnSpc>
              <a:spcBef>
                <a:spcPts val="1500"/>
              </a:spcBef>
              <a:buSzPct val="60000"/>
              <a:buBlip>
                <a:blip r:embed="rId2"/>
              </a:buBlip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Loss of normal facial lines ( mask like ) patient looks younger than they are</a:t>
            </a:r>
          </a:p>
          <a:p>
            <a:pPr marL="466221" lvl="1" indent="-180472" defTabSz="685800">
              <a:spcBef>
                <a:spcPts val="1500"/>
              </a:spcBef>
              <a:buSzPct val="60000"/>
              <a:buBlip>
                <a:blip r:embed="rId2"/>
              </a:buBlip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 Thinning of lips, microstomia, radial perioral furrowing , small sharp nose</a:t>
            </a:r>
          </a:p>
          <a:p>
            <a:pPr marL="466221" lvl="1" indent="-180472" defTabSz="685800">
              <a:spcBef>
                <a:spcPts val="1500"/>
              </a:spcBef>
              <a:buSzPct val="60000"/>
              <a:buBlip>
                <a:blip r:embed="rId2"/>
              </a:buBlip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466221" lvl="1" indent="-180472" defTabSz="685800">
              <a:spcBef>
                <a:spcPts val="1500"/>
              </a:spcBef>
              <a:buSzPct val="60000"/>
              <a:buBlip>
                <a:blip r:embed="rId2"/>
              </a:buBlip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endParaRPr/>
          </a:p>
          <a:p>
            <a:pPr marL="240631" indent="-240631" defTabSz="685800">
              <a:spcBef>
                <a:spcPts val="1500"/>
              </a:spcBef>
              <a:buFontTx/>
              <a:buAutoNum type="arabicPeriod"/>
              <a:defRPr sz="1800">
                <a:effectLst>
                  <a:outerShdw blurRad="50800" dir="2700000" rotWithShape="0">
                    <a:srgbClr val="FFFFFF">
                      <a:alpha val="4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pPr>
            <a:r>
              <a:t>Digital ulcers +/- loss of digits </a:t>
            </a:r>
          </a:p>
        </p:txBody>
      </p:sp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rogressive Systemic Scleros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 defTabSz="795527">
              <a:defRPr sz="4600">
                <a:solidFill>
                  <a:srgbClr val="FFDE00"/>
                </a:solidFill>
                <a:effectLst>
                  <a:outerShdw blurRad="38100" dist="11049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Progressive Systemic Sclerosis</a:t>
            </a:r>
          </a:p>
        </p:txBody>
      </p:sp>
      <p:sp>
        <p:nvSpPr>
          <p:cNvPr id="612" name="Body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13" name="scan0013" descr="scan00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269" y="1909763"/>
            <a:ext cx="4148931" cy="403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g67" descr="img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94046"/>
            <a:ext cx="3886200" cy="410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Raynaud’s Phenomenon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Raynaud’s Phenomenon</a:t>
            </a:r>
          </a:p>
        </p:txBody>
      </p:sp>
      <p:sp>
        <p:nvSpPr>
          <p:cNvPr id="617" name="It is digital ischemia that occurs on exposure to cold and/ or as a result of emotional stress.…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8534400" cy="4648200"/>
          </a:xfrm>
          <a:prstGeom prst="rect">
            <a:avLst/>
          </a:prstGeom>
        </p:spPr>
        <p:txBody>
          <a:bodyPr/>
          <a:lstStyle/>
          <a:p>
            <a:pPr marL="611605" lvl="1" indent="-230603">
              <a:lnSpc>
                <a:spcPct val="80000"/>
              </a:lnSpc>
              <a:spcBef>
                <a:spcPts val="600"/>
              </a:spcBef>
              <a:buFontTx/>
              <a:defRPr sz="2300">
                <a:latin typeface="Century"/>
                <a:ea typeface="Century"/>
                <a:cs typeface="Century"/>
                <a:sym typeface="Century"/>
              </a:defRPr>
            </a:pPr>
            <a:r>
              <a:t>It is digital ischemia that occurs on exposure to cold and/ or as a result of emotional stress.</a:t>
            </a:r>
            <a:endParaRPr sz="1200"/>
          </a:p>
          <a:p>
            <a:pPr>
              <a:lnSpc>
                <a:spcPct val="72000"/>
              </a:lnSpc>
              <a:buSzTx/>
              <a:buNone/>
              <a:defRPr sz="2000" u="sng">
                <a:latin typeface="Century"/>
                <a:ea typeface="Century"/>
                <a:cs typeface="Century"/>
                <a:sym typeface="Century"/>
              </a:defRPr>
            </a:pPr>
            <a:r>
              <a:t> Causes</a:t>
            </a:r>
            <a:r>
              <a:rPr u="none"/>
              <a:t>:</a:t>
            </a:r>
            <a:endParaRPr sz="1300"/>
          </a:p>
          <a:p>
            <a:pPr>
              <a:lnSpc>
                <a:spcPct val="72000"/>
              </a:lnSpc>
              <a:buSzTx/>
              <a:buNone/>
              <a:defRPr sz="2000">
                <a:latin typeface="Century"/>
                <a:ea typeface="Century"/>
                <a:cs typeface="Century"/>
                <a:sym typeface="Century"/>
              </a:defRPr>
            </a:pPr>
            <a:r>
              <a:t>1- Rheumatic disorders( SS 85%,SLE 35%, DM 30%, RA, PAN)</a:t>
            </a:r>
            <a:endParaRPr sz="1300"/>
          </a:p>
          <a:p>
            <a:pPr>
              <a:lnSpc>
                <a:spcPct val="72000"/>
              </a:lnSpc>
              <a:buSzTx/>
              <a:buNone/>
              <a:defRPr sz="2000">
                <a:latin typeface="Century"/>
                <a:ea typeface="Century"/>
                <a:cs typeface="Century"/>
                <a:sym typeface="Century"/>
              </a:defRPr>
            </a:pPr>
            <a:r>
              <a:t>2- Diseases with abnormal blood proteins ( cryoprotein, macroglobulins)</a:t>
            </a:r>
            <a:endParaRPr sz="1300"/>
          </a:p>
          <a:p>
            <a:pPr>
              <a:lnSpc>
                <a:spcPct val="72000"/>
              </a:lnSpc>
              <a:buSzTx/>
              <a:buNone/>
              <a:defRPr sz="2000">
                <a:latin typeface="Century"/>
                <a:ea typeface="Century"/>
                <a:cs typeface="Century"/>
                <a:sym typeface="Century"/>
              </a:defRPr>
            </a:pPr>
            <a:r>
              <a:t>3- Drugs ( b-adrenergic blockers, nicotine,cyclosporine)</a:t>
            </a:r>
            <a:endParaRPr sz="1300"/>
          </a:p>
          <a:p>
            <a:pPr>
              <a:lnSpc>
                <a:spcPct val="72000"/>
              </a:lnSpc>
              <a:buSzTx/>
              <a:buNone/>
              <a:defRPr sz="2000">
                <a:latin typeface="Century"/>
                <a:ea typeface="Century"/>
                <a:cs typeface="Century"/>
                <a:sym typeface="Century"/>
              </a:defRPr>
            </a:pPr>
            <a:r>
              <a:t>4- Arterial disease (atheriosclerosis obliterans)</a:t>
            </a:r>
            <a:endParaRPr sz="1300"/>
          </a:p>
          <a:p>
            <a:pPr marL="577850" lvl="1" indent="-295275">
              <a:lnSpc>
                <a:spcPct val="80000"/>
              </a:lnSpc>
              <a:spcBef>
                <a:spcPts val="600"/>
              </a:spcBef>
              <a:buClr>
                <a:srgbClr val="858585"/>
              </a:buClr>
              <a:defRPr sz="1400"/>
            </a:pPr>
            <a:r>
              <a:t> </a:t>
            </a:r>
          </a:p>
        </p:txBody>
      </p:sp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rogressive Systemic Sclerosis"/>
          <p:cNvSpPr txBox="1">
            <a:spLocks noGrp="1"/>
          </p:cNvSpPr>
          <p:nvPr>
            <p:ph type="title"/>
          </p:nvPr>
        </p:nvSpPr>
        <p:spPr>
          <a:xfrm>
            <a:off x="827892" y="62751"/>
            <a:ext cx="7488216" cy="1283172"/>
          </a:xfrm>
          <a:prstGeom prst="rect">
            <a:avLst/>
          </a:prstGeom>
        </p:spPr>
        <p:txBody>
          <a:bodyPr/>
          <a:lstStyle>
            <a:lvl1pPr defTabSz="786383">
              <a:defRPr sz="4600">
                <a:solidFill>
                  <a:srgbClr val="FFDE00"/>
                </a:solidFill>
                <a:effectLst>
                  <a:outerShdw blurRad="38100" dist="10922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Progressive Systemic Sclerosis</a:t>
            </a:r>
          </a:p>
        </p:txBody>
      </p:sp>
      <p:sp>
        <p:nvSpPr>
          <p:cNvPr id="620" name="Nonpitting edema of the hands &amp; feet.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Nonpitting edema of the hands &amp; feet.</a:t>
            </a:r>
          </a:p>
        </p:txBody>
      </p:sp>
      <p:pic>
        <p:nvPicPr>
          <p:cNvPr id="621" name="scan0009" descr="scan00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687016"/>
            <a:ext cx="4103688" cy="3816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rogressive Systemic Scleros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 defTabSz="795527">
              <a:defRPr sz="4600">
                <a:solidFill>
                  <a:srgbClr val="FFDE00"/>
                </a:solidFill>
                <a:effectLst>
                  <a:outerShdw blurRad="38100" dist="11049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Progressive Systemic Sclerosis</a:t>
            </a:r>
          </a:p>
        </p:txBody>
      </p:sp>
      <p:sp>
        <p:nvSpPr>
          <p:cNvPr id="624" name="Body"/>
          <p:cNvSpPr txBox="1">
            <a:spLocks noGrp="1"/>
          </p:cNvSpPr>
          <p:nvPr>
            <p:ph type="body" idx="1"/>
          </p:nvPr>
        </p:nvSpPr>
        <p:spPr>
          <a:xfrm>
            <a:off x="580566" y="1699516"/>
            <a:ext cx="7583490" cy="429736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entury"/>
                <a:ea typeface="Century"/>
                <a:cs typeface="Century"/>
                <a:sym typeface="Century"/>
              </a:defRPr>
            </a:pPr>
            <a:endParaRPr/>
          </a:p>
        </p:txBody>
      </p:sp>
      <p:pic>
        <p:nvPicPr>
          <p:cNvPr id="625" name="img04" descr="img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020" y="2479612"/>
            <a:ext cx="3852077" cy="332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Dermatogenic contracture due to hidebound skin stiffness" descr="Dermatogenic contracture due to hidebound skin stiffne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479612"/>
            <a:ext cx="3657600" cy="3323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rogressive Systemic Sclerosis"/>
          <p:cNvSpPr txBox="1">
            <a:spLocks noGrp="1"/>
          </p:cNvSpPr>
          <p:nvPr>
            <p:ph type="title"/>
          </p:nvPr>
        </p:nvSpPr>
        <p:spPr>
          <a:xfrm>
            <a:off x="779462" y="62751"/>
            <a:ext cx="7583490" cy="1283172"/>
          </a:xfrm>
          <a:prstGeom prst="rect">
            <a:avLst/>
          </a:prstGeom>
        </p:spPr>
        <p:txBody>
          <a:bodyPr/>
          <a:lstStyle>
            <a:lvl1pPr defTabSz="795527">
              <a:defRPr sz="4600">
                <a:solidFill>
                  <a:srgbClr val="FFDE00"/>
                </a:solidFill>
                <a:effectLst>
                  <a:outerShdw blurRad="38100" dist="11049" dir="2700000" rotWithShape="0">
                    <a:srgbClr val="000000">
                      <a:alpha val="60000"/>
                    </a:srgbClr>
                  </a:outerShdw>
                </a:effectLst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t>Progressive Systemic Sclerosis</a:t>
            </a:r>
          </a:p>
        </p:txBody>
      </p:sp>
      <p:sp>
        <p:nvSpPr>
          <p:cNvPr id="629" name="Body"/>
          <p:cNvSpPr txBox="1">
            <a:spLocks noGrp="1"/>
          </p:cNvSpPr>
          <p:nvPr>
            <p:ph type="body" idx="1"/>
          </p:nvPr>
        </p:nvSpPr>
        <p:spPr>
          <a:xfrm>
            <a:off x="779462" y="1828800"/>
            <a:ext cx="7583490" cy="4297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30" name="scan0012" descr="scan00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765403"/>
            <a:ext cx="3276600" cy="3797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mg19" descr="img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403"/>
            <a:ext cx="3124200" cy="3797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g23" descr="img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765403"/>
            <a:ext cx="2743200" cy="3797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0000FF"/>
      </a:hlink>
      <a:folHlink>
        <a:srgbClr val="FF00FF"/>
      </a:folHlink>
    </a:clrScheme>
    <a:fontScheme name="Apex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pex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90500" dist="228600" dir="2700000" rotWithShape="0">
            <a:srgbClr val="000000">
              <a:alpha val="255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90500" dist="228600" dir="2700000" rotWithShape="0">
            <a:srgbClr val="000000">
              <a:alpha val="255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0000FF"/>
      </a:hlink>
      <a:folHlink>
        <a:srgbClr val="FF00FF"/>
      </a:folHlink>
    </a:clrScheme>
    <a:fontScheme name="Apex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pex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rotWithShape="0">
              <a:srgbClr val="000000">
                <a:alpha val="255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90500" dist="228600" dir="2700000" rotWithShape="0">
            <a:srgbClr val="000000">
              <a:alpha val="255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90500" dist="228600" dir="2700000" rotWithShape="0">
            <a:srgbClr val="000000">
              <a:alpha val="255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2935</Words>
  <Application>Microsoft Office PowerPoint</Application>
  <PresentationFormat>عرض على الشاشة (4:3)</PresentationFormat>
  <Paragraphs>518</Paragraphs>
  <Slides>108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108</vt:i4>
      </vt:variant>
    </vt:vector>
  </HeadingPairs>
  <TitlesOfParts>
    <vt:vector size="119" baseType="lpstr">
      <vt:lpstr>Arial</vt:lpstr>
      <vt:lpstr>Book Antiqua</vt:lpstr>
      <vt:lpstr>Calibri</vt:lpstr>
      <vt:lpstr>Calisto MT</vt:lpstr>
      <vt:lpstr>Century</vt:lpstr>
      <vt:lpstr>Comic Sans MS</vt:lpstr>
      <vt:lpstr>Garamond</vt:lpstr>
      <vt:lpstr>Lucida Sans</vt:lpstr>
      <vt:lpstr>Perpetua Titling MT</vt:lpstr>
      <vt:lpstr>Times</vt:lpstr>
      <vt:lpstr>Apex</vt:lpstr>
      <vt:lpstr>  Cutaneous manifestations of SLE and other CTD ( dermatomyositis , scleroderma)</vt:lpstr>
      <vt:lpstr>Objectives</vt:lpstr>
      <vt:lpstr>Objectives</vt:lpstr>
      <vt:lpstr>LUPUS ERYTHEMATOSUS </vt:lpstr>
      <vt:lpstr>LUPUS ERYTHEMATOSUS</vt:lpstr>
      <vt:lpstr>Revised ACR’s Criteria for Classification of SLE</vt:lpstr>
      <vt:lpstr>Classification of Cutaneous Disease in Lupus Erythematosus</vt:lpstr>
      <vt:lpstr>Classification of Cutaneous Disease in Lupus Erythematosus</vt:lpstr>
      <vt:lpstr>Acute Cutaneous Lupus Erythematosus</vt:lpstr>
      <vt:lpstr>Acute Cutaneous Lupus Erythematosus</vt:lpstr>
      <vt:lpstr>Acute Cutaneous Lupus Erythematosus</vt:lpstr>
      <vt:lpstr>Acute Cutaneous Lupus Erythematosus</vt:lpstr>
      <vt:lpstr>Acute Cutaneous Lupus Erythematosus</vt:lpstr>
      <vt:lpstr>Acute Cutaneous Lupus Erythematosus</vt:lpstr>
      <vt:lpstr>Lupus Band Test</vt:lpstr>
      <vt:lpstr>Lupus Band Test</vt:lpstr>
      <vt:lpstr>Acute Cutaneous Lupus Erythematosus</vt:lpstr>
      <vt:lpstr>Acute Cutaneous Lupus Erythematosus</vt:lpstr>
      <vt:lpstr>Acute Cutaneous Lupus Erythematosus</vt:lpstr>
      <vt:lpstr>Acute Cutaneous Lupus Erythematosus</vt:lpstr>
      <vt:lpstr>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Subacute Cutaneous Lupus Erythematosus</vt:lpstr>
      <vt:lpstr>Neonatal Lupus Erythematosus</vt:lpstr>
      <vt:lpstr>Neonatal Lupus Erythematosus</vt:lpstr>
      <vt:lpstr>Neonatal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Chronic Cutaneous Lupus Erythematosus</vt:lpstr>
      <vt:lpstr>Drug-Induced Lupus Erythematosus</vt:lpstr>
      <vt:lpstr>Drug-Induced Lupus Erythematosus</vt:lpstr>
      <vt:lpstr>Drug-Induced Lupus Erythematosus</vt:lpstr>
      <vt:lpstr>عرض تقديمي في PowerPoint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Dermatomyositis</vt:lpstr>
      <vt:lpstr>Treatment of Dermatomyositis</vt:lpstr>
      <vt:lpstr>عرض تقديمي في PowerPoint</vt:lpstr>
      <vt:lpstr>Scleroderma </vt:lpstr>
      <vt:lpstr>Scleroderma </vt:lpstr>
      <vt:lpstr>Scleroderma </vt:lpstr>
      <vt:lpstr>Morphea </vt:lpstr>
      <vt:lpstr>Morphea </vt:lpstr>
      <vt:lpstr>Morphea </vt:lpstr>
      <vt:lpstr>Morphea </vt:lpstr>
      <vt:lpstr>Morphea </vt:lpstr>
      <vt:lpstr>Morphea</vt:lpstr>
      <vt:lpstr>Morphea</vt:lpstr>
      <vt:lpstr>Morphea</vt:lpstr>
      <vt:lpstr>CREST Syndrome </vt:lpstr>
      <vt:lpstr>CREST Syndrome </vt:lpstr>
      <vt:lpstr>CREST Syndrome </vt:lpstr>
      <vt:lpstr>Progressive Systemic Sclerosis</vt:lpstr>
      <vt:lpstr>Progressive Systemic Sclerosis</vt:lpstr>
      <vt:lpstr>Progressive Systemic Sclerosis</vt:lpstr>
      <vt:lpstr>Raynaud’s Phenomenon</vt:lpstr>
      <vt:lpstr>Progressive Systemic Sclerosis</vt:lpstr>
      <vt:lpstr>Progressive Systemic Sclerosis</vt:lpstr>
      <vt:lpstr>Progressive Systemic Sclerosis</vt:lpstr>
      <vt:lpstr>Progressive Systemic Sclerosis</vt:lpstr>
      <vt:lpstr>Scleroderma </vt:lpstr>
      <vt:lpstr>Scleroderma </vt:lpstr>
      <vt:lpstr>Scleroderma </vt:lpstr>
      <vt:lpstr>Scleroderma </vt:lpstr>
      <vt:lpstr>Scleroderma </vt:lpstr>
      <vt:lpstr>LSA </vt:lpstr>
      <vt:lpstr>LSA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Cutaneous manifestations of SLE and other CTD ( dermatomyositis , scleroderma)</dc:title>
  <dc:creator>Star</dc:creator>
  <cp:lastModifiedBy>رنيم الغامدي</cp:lastModifiedBy>
  <cp:revision>1</cp:revision>
  <dcterms:modified xsi:type="dcterms:W3CDTF">2020-02-29T22:48:36Z</dcterms:modified>
</cp:coreProperties>
</file>