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431" r:id="rId4"/>
    <p:sldId id="270" r:id="rId5"/>
    <p:sldId id="258" r:id="rId6"/>
    <p:sldId id="284" r:id="rId7"/>
    <p:sldId id="259" r:id="rId8"/>
    <p:sldId id="438" r:id="rId9"/>
    <p:sldId id="443" r:id="rId10"/>
    <p:sldId id="261" r:id="rId11"/>
    <p:sldId id="437" r:id="rId12"/>
    <p:sldId id="439" r:id="rId13"/>
    <p:sldId id="440" r:id="rId14"/>
    <p:sldId id="263" r:id="rId15"/>
    <p:sldId id="298" r:id="rId16"/>
    <p:sldId id="285" r:id="rId17"/>
    <p:sldId id="268" r:id="rId18"/>
    <p:sldId id="274" r:id="rId19"/>
    <p:sldId id="269" r:id="rId20"/>
    <p:sldId id="288" r:id="rId21"/>
    <p:sldId id="290" r:id="rId22"/>
    <p:sldId id="291" r:id="rId23"/>
    <p:sldId id="289" r:id="rId24"/>
    <p:sldId id="292" r:id="rId25"/>
    <p:sldId id="278" r:id="rId26"/>
    <p:sldId id="293" r:id="rId27"/>
    <p:sldId id="275" r:id="rId28"/>
    <p:sldId id="294" r:id="rId29"/>
    <p:sldId id="295" r:id="rId30"/>
    <p:sldId id="296" r:id="rId31"/>
    <p:sldId id="297" r:id="rId32"/>
    <p:sldId id="266" r:id="rId33"/>
    <p:sldId id="273" r:id="rId34"/>
    <p:sldId id="332" r:id="rId35"/>
    <p:sldId id="333" r:id="rId36"/>
    <p:sldId id="334" r:id="rId37"/>
    <p:sldId id="335" r:id="rId38"/>
    <p:sldId id="336" r:id="rId39"/>
    <p:sldId id="340" r:id="rId40"/>
    <p:sldId id="337" r:id="rId41"/>
    <p:sldId id="338" r:id="rId42"/>
    <p:sldId id="339" r:id="rId43"/>
    <p:sldId id="341" r:id="rId44"/>
    <p:sldId id="342" r:id="rId45"/>
    <p:sldId id="279" r:id="rId46"/>
    <p:sldId id="305" r:id="rId47"/>
    <p:sldId id="282" r:id="rId48"/>
    <p:sldId id="307" r:id="rId49"/>
    <p:sldId id="309" r:id="rId50"/>
    <p:sldId id="311" r:id="rId51"/>
    <p:sldId id="281" r:id="rId52"/>
    <p:sldId id="322" r:id="rId53"/>
    <p:sldId id="312" r:id="rId54"/>
    <p:sldId id="314" r:id="rId55"/>
    <p:sldId id="317" r:id="rId56"/>
    <p:sldId id="324" r:id="rId57"/>
    <p:sldId id="430" r:id="rId58"/>
    <p:sldId id="329" r:id="rId59"/>
    <p:sldId id="328" r:id="rId60"/>
    <p:sldId id="417" r:id="rId61"/>
    <p:sldId id="421" r:id="rId62"/>
    <p:sldId id="422" r:id="rId63"/>
    <p:sldId id="423" r:id="rId64"/>
    <p:sldId id="424" r:id="rId65"/>
    <p:sldId id="299" r:id="rId66"/>
    <p:sldId id="330" r:id="rId67"/>
    <p:sldId id="351" r:id="rId68"/>
    <p:sldId id="410" r:id="rId69"/>
    <p:sldId id="447" r:id="rId70"/>
    <p:sldId id="346" r:id="rId71"/>
    <p:sldId id="347" r:id="rId72"/>
    <p:sldId id="409" r:id="rId73"/>
    <p:sldId id="349" r:id="rId74"/>
    <p:sldId id="352" r:id="rId75"/>
    <p:sldId id="350" r:id="rId76"/>
    <p:sldId id="358" r:id="rId77"/>
    <p:sldId id="357" r:id="rId78"/>
    <p:sldId id="356" r:id="rId79"/>
    <p:sldId id="354" r:id="rId80"/>
    <p:sldId id="353" r:id="rId81"/>
    <p:sldId id="366" r:id="rId82"/>
    <p:sldId id="365" r:id="rId83"/>
    <p:sldId id="361" r:id="rId84"/>
    <p:sldId id="359" r:id="rId85"/>
    <p:sldId id="362" r:id="rId86"/>
    <p:sldId id="363" r:id="rId87"/>
    <p:sldId id="364" r:id="rId88"/>
    <p:sldId id="371" r:id="rId89"/>
    <p:sldId id="367" r:id="rId90"/>
    <p:sldId id="411" r:id="rId91"/>
    <p:sldId id="368" r:id="rId92"/>
    <p:sldId id="369" r:id="rId93"/>
    <p:sldId id="370" r:id="rId94"/>
    <p:sldId id="372" r:id="rId95"/>
    <p:sldId id="414" r:id="rId96"/>
    <p:sldId id="413" r:id="rId97"/>
    <p:sldId id="374" r:id="rId98"/>
    <p:sldId id="412" r:id="rId99"/>
    <p:sldId id="375" r:id="rId100"/>
    <p:sldId id="378" r:id="rId101"/>
    <p:sldId id="379" r:id="rId102"/>
    <p:sldId id="383" r:id="rId103"/>
    <p:sldId id="398" r:id="rId104"/>
    <p:sldId id="385" r:id="rId105"/>
    <p:sldId id="391" r:id="rId106"/>
    <p:sldId id="392" r:id="rId107"/>
    <p:sldId id="386" r:id="rId108"/>
    <p:sldId id="387" r:id="rId109"/>
    <p:sldId id="399" r:id="rId110"/>
    <p:sldId id="394" r:id="rId111"/>
    <p:sldId id="401" r:id="rId112"/>
    <p:sldId id="404" r:id="rId113"/>
    <p:sldId id="403" r:id="rId114"/>
    <p:sldId id="402" r:id="rId115"/>
    <p:sldId id="405" r:id="rId116"/>
    <p:sldId id="400" r:id="rId117"/>
    <p:sldId id="408" r:id="rId118"/>
    <p:sldId id="389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9EB"/>
    <a:srgbClr val="F2C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6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B089E-18ED-4D51-9715-BD0D2187A09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0C206A-088A-4180-8331-576E5A4898C1}">
      <dgm:prSet phldrT="[Text]"/>
      <dgm:spPr/>
      <dgm:t>
        <a:bodyPr/>
        <a:lstStyle/>
        <a:p>
          <a:r>
            <a:rPr lang="en-US" dirty="0"/>
            <a:t> Psoriasis</a:t>
          </a:r>
        </a:p>
      </dgm:t>
    </dgm:pt>
    <dgm:pt modelId="{4865B3D4-BCFD-411B-8F31-E32CFFA69D34}" type="parTrans" cxnId="{C174DC39-D36C-4BD2-986A-DCAAA9661E5C}">
      <dgm:prSet/>
      <dgm:spPr/>
      <dgm:t>
        <a:bodyPr/>
        <a:lstStyle/>
        <a:p>
          <a:endParaRPr lang="en-US"/>
        </a:p>
      </dgm:t>
    </dgm:pt>
    <dgm:pt modelId="{58330B8B-3C53-4CF5-A929-59DAAC9A3D4C}" type="sibTrans" cxnId="{C174DC39-D36C-4BD2-986A-DCAAA9661E5C}">
      <dgm:prSet/>
      <dgm:spPr/>
      <dgm:t>
        <a:bodyPr/>
        <a:lstStyle/>
        <a:p>
          <a:endParaRPr lang="en-US"/>
        </a:p>
      </dgm:t>
    </dgm:pt>
    <dgm:pt modelId="{74B9F818-CBA3-4FB4-8143-AB62DDF90E76}">
      <dgm:prSet phldrT="[Text]" custT="1"/>
      <dgm:spPr/>
      <dgm:t>
        <a:bodyPr anchor="t"/>
        <a:lstStyle/>
        <a:p>
          <a:pPr algn="ctr"/>
          <a:r>
            <a:rPr lang="en-US" sz="1600" u="sng" dirty="0"/>
            <a:t>Topical</a:t>
          </a:r>
        </a:p>
        <a:p>
          <a:pPr algn="just"/>
          <a:r>
            <a:rPr lang="en-US" sz="1800" dirty="0"/>
            <a:t>Corticosteroids</a:t>
          </a:r>
        </a:p>
        <a:p>
          <a:pPr algn="just"/>
          <a:r>
            <a:rPr lang="en-US" sz="1800" dirty="0"/>
            <a:t>=Vitamin D analogs</a:t>
          </a:r>
        </a:p>
        <a:p>
          <a:pPr algn="just"/>
          <a:r>
            <a:rPr lang="en-US" sz="1800" dirty="0"/>
            <a:t>=Retinoids</a:t>
          </a:r>
        </a:p>
        <a:p>
          <a:pPr algn="just"/>
          <a:r>
            <a:rPr lang="en-US" sz="1800" dirty="0"/>
            <a:t>=</a:t>
          </a:r>
          <a:r>
            <a:rPr lang="en-US" sz="1800" dirty="0" err="1"/>
            <a:t>Calcineurin</a:t>
          </a:r>
          <a:r>
            <a:rPr lang="en-US" sz="1800" dirty="0"/>
            <a:t> inhibitors</a:t>
          </a:r>
        </a:p>
        <a:p>
          <a:pPr algn="just"/>
          <a:r>
            <a:rPr lang="en-US" sz="1800" dirty="0"/>
            <a:t>=</a:t>
          </a:r>
          <a:r>
            <a:rPr lang="en-US" sz="1800" dirty="0" err="1"/>
            <a:t>Anthralin</a:t>
          </a:r>
          <a:endParaRPr lang="en-US" sz="1800" dirty="0"/>
        </a:p>
        <a:p>
          <a:pPr algn="just"/>
          <a:r>
            <a:rPr lang="en-US" sz="1800" dirty="0"/>
            <a:t>=Coal tar</a:t>
          </a:r>
        </a:p>
      </dgm:t>
    </dgm:pt>
    <dgm:pt modelId="{FC14AEA8-1B05-40C6-9EFF-BA3A562B7F70}" type="parTrans" cxnId="{68AD13B9-CFCB-4FEC-9594-71C70CE411ED}">
      <dgm:prSet/>
      <dgm:spPr/>
      <dgm:t>
        <a:bodyPr/>
        <a:lstStyle/>
        <a:p>
          <a:endParaRPr lang="en-US"/>
        </a:p>
      </dgm:t>
    </dgm:pt>
    <dgm:pt modelId="{ABC7FD00-7D9F-42AC-98AB-83C037D3FBEC}" type="sibTrans" cxnId="{68AD13B9-CFCB-4FEC-9594-71C70CE411ED}">
      <dgm:prSet/>
      <dgm:spPr/>
      <dgm:t>
        <a:bodyPr/>
        <a:lstStyle/>
        <a:p>
          <a:endParaRPr lang="en-US"/>
        </a:p>
      </dgm:t>
    </dgm:pt>
    <dgm:pt modelId="{6FDD6D8E-5AF8-4428-9517-7E3A47C8C93D}">
      <dgm:prSet phldrT="[Text]" phldr="1"/>
      <dgm:spPr/>
      <dgm:t>
        <a:bodyPr/>
        <a:lstStyle/>
        <a:p>
          <a:endParaRPr lang="en-US"/>
        </a:p>
      </dgm:t>
    </dgm:pt>
    <dgm:pt modelId="{2C3CDAA0-5B3B-4DB3-91A9-95006CABF24E}" type="parTrans" cxnId="{5F86E0B0-BBD3-4364-87D8-B923D17F0F71}">
      <dgm:prSet/>
      <dgm:spPr/>
      <dgm:t>
        <a:bodyPr/>
        <a:lstStyle/>
        <a:p>
          <a:endParaRPr lang="en-US"/>
        </a:p>
      </dgm:t>
    </dgm:pt>
    <dgm:pt modelId="{27786D8E-1CD1-42E4-AA47-360C6D1A8112}" type="sibTrans" cxnId="{5F86E0B0-BBD3-4364-87D8-B923D17F0F71}">
      <dgm:prSet/>
      <dgm:spPr/>
      <dgm:t>
        <a:bodyPr/>
        <a:lstStyle/>
        <a:p>
          <a:endParaRPr lang="en-US"/>
        </a:p>
      </dgm:t>
    </dgm:pt>
    <dgm:pt modelId="{EA91088C-CC93-490F-815E-A90D75E6283B}">
      <dgm:prSet phldrT="[Text]" phldr="1"/>
      <dgm:spPr/>
      <dgm:t>
        <a:bodyPr/>
        <a:lstStyle/>
        <a:p>
          <a:endParaRPr lang="en-US"/>
        </a:p>
      </dgm:t>
    </dgm:pt>
    <dgm:pt modelId="{C79FF0FA-8A62-47EA-9ED2-B06413C4EEF3}" type="parTrans" cxnId="{3A9DBB90-59BB-42DA-ADA8-BB611881DC32}">
      <dgm:prSet/>
      <dgm:spPr/>
      <dgm:t>
        <a:bodyPr/>
        <a:lstStyle/>
        <a:p>
          <a:endParaRPr lang="en-US"/>
        </a:p>
      </dgm:t>
    </dgm:pt>
    <dgm:pt modelId="{AECA6EC1-2442-4340-9188-B21537C868ED}" type="sibTrans" cxnId="{3A9DBB90-59BB-42DA-ADA8-BB611881DC32}">
      <dgm:prSet/>
      <dgm:spPr/>
      <dgm:t>
        <a:bodyPr/>
        <a:lstStyle/>
        <a:p>
          <a:endParaRPr lang="en-US"/>
        </a:p>
      </dgm:t>
    </dgm:pt>
    <dgm:pt modelId="{40B035AC-7CC8-4B1A-9D0C-C9AE71619D95}">
      <dgm:prSet phldrT="[Text]" phldr="1"/>
      <dgm:spPr/>
      <dgm:t>
        <a:bodyPr/>
        <a:lstStyle/>
        <a:p>
          <a:endParaRPr lang="en-US"/>
        </a:p>
      </dgm:t>
    </dgm:pt>
    <dgm:pt modelId="{E24B4432-93D9-445D-91EE-CEBD04AB6120}" type="parTrans" cxnId="{014247F6-808B-406E-8B8D-253BA8EDCC1B}">
      <dgm:prSet/>
      <dgm:spPr/>
      <dgm:t>
        <a:bodyPr/>
        <a:lstStyle/>
        <a:p>
          <a:endParaRPr lang="en-US"/>
        </a:p>
      </dgm:t>
    </dgm:pt>
    <dgm:pt modelId="{557E423B-88C8-458D-A15E-31C580E95F5F}" type="sibTrans" cxnId="{014247F6-808B-406E-8B8D-253BA8EDCC1B}">
      <dgm:prSet/>
      <dgm:spPr/>
      <dgm:t>
        <a:bodyPr/>
        <a:lstStyle/>
        <a:p>
          <a:endParaRPr lang="en-US"/>
        </a:p>
      </dgm:t>
    </dgm:pt>
    <dgm:pt modelId="{6136B1DE-8CEC-49EA-8D1F-ECD5694F354F}">
      <dgm:prSet phldrT="[Text]" custT="1"/>
      <dgm:spPr/>
      <dgm:t>
        <a:bodyPr anchor="t"/>
        <a:lstStyle/>
        <a:p>
          <a:pPr algn="l"/>
          <a:r>
            <a:rPr lang="en-US" sz="1600" u="sng" dirty="0"/>
            <a:t>Biologic therapy</a:t>
          </a:r>
        </a:p>
        <a:p>
          <a:pPr algn="l"/>
          <a:r>
            <a:rPr lang="en-US" sz="1600" dirty="0">
              <a:solidFill>
                <a:schemeClr val="bg1"/>
              </a:solidFill>
            </a:rPr>
            <a:t>=TNF inhibitors</a:t>
          </a:r>
        </a:p>
        <a:p>
          <a:pPr algn="l"/>
          <a:r>
            <a:rPr lang="en-US" sz="1600" dirty="0">
              <a:solidFill>
                <a:schemeClr val="tx1"/>
              </a:solidFill>
            </a:rPr>
            <a:t>Adalimumab , </a:t>
          </a:r>
          <a:r>
            <a:rPr lang="en-US" sz="16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Etanercept</a:t>
          </a:r>
          <a:r>
            <a:rPr lang="en-US" sz="1600" dirty="0">
              <a:solidFill>
                <a:schemeClr val="tx1"/>
              </a:solidFill>
              <a:latin typeface="Calibri"/>
              <a:ea typeface="+mn-ea"/>
              <a:cs typeface="+mn-cs"/>
            </a:rPr>
            <a:t>, Infliximab</a:t>
          </a:r>
          <a:endParaRPr lang="en-US" sz="1600" dirty="0">
            <a:solidFill>
              <a:schemeClr val="tx1"/>
            </a:solidFill>
          </a:endParaRPr>
        </a:p>
        <a:p>
          <a:pPr algn="l"/>
          <a:r>
            <a:rPr lang="en-US" sz="1600" dirty="0">
              <a:solidFill>
                <a:schemeClr val="bg1"/>
              </a:solidFill>
              <a:latin typeface="Calibri"/>
              <a:ea typeface="+mn-ea"/>
              <a:cs typeface="+mn-cs"/>
            </a:rPr>
            <a:t>=IL-12/IL-23</a:t>
          </a:r>
        </a:p>
        <a:p>
          <a:pPr algn="l"/>
          <a:r>
            <a:rPr lang="en-US" sz="16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Ustekinumab</a:t>
          </a:r>
          <a:endParaRPr lang="en-US" sz="1600" dirty="0">
            <a:solidFill>
              <a:schemeClr val="tx1"/>
            </a:solidFill>
          </a:endParaRPr>
        </a:p>
      </dgm:t>
    </dgm:pt>
    <dgm:pt modelId="{5AE88C63-C839-41B0-86F1-EDB94344DF7B}" type="parTrans" cxnId="{89EC3DE8-FCF7-4E13-B326-B09377CAAB24}">
      <dgm:prSet/>
      <dgm:spPr/>
      <dgm:t>
        <a:bodyPr/>
        <a:lstStyle/>
        <a:p>
          <a:endParaRPr lang="en-US"/>
        </a:p>
      </dgm:t>
    </dgm:pt>
    <dgm:pt modelId="{224EAFDE-E0AC-4A07-91BF-88035AC49146}" type="sibTrans" cxnId="{89EC3DE8-FCF7-4E13-B326-B09377CAAB24}">
      <dgm:prSet/>
      <dgm:spPr/>
      <dgm:t>
        <a:bodyPr/>
        <a:lstStyle/>
        <a:p>
          <a:endParaRPr lang="en-US"/>
        </a:p>
      </dgm:t>
    </dgm:pt>
    <dgm:pt modelId="{37F47016-7F1A-4F2E-AAA3-70518BB5A585}">
      <dgm:prSet phldrT="[Text]" custT="1"/>
      <dgm:spPr/>
      <dgm:t>
        <a:bodyPr anchor="t"/>
        <a:lstStyle/>
        <a:p>
          <a:pPr algn="l"/>
          <a:r>
            <a:rPr lang="en-US" sz="1600" b="0" u="sng" dirty="0"/>
            <a:t>Phototherapy</a:t>
          </a:r>
        </a:p>
        <a:p>
          <a:pPr algn="l"/>
          <a:r>
            <a:rPr lang="en-US" sz="1600" dirty="0"/>
            <a:t>=UVB</a:t>
          </a:r>
        </a:p>
        <a:p>
          <a:pPr algn="l"/>
          <a:r>
            <a:rPr lang="en-US" sz="1600" dirty="0"/>
            <a:t>=UVA</a:t>
          </a:r>
        </a:p>
        <a:p>
          <a:pPr algn="l"/>
          <a:r>
            <a:rPr lang="en-US" sz="1600" dirty="0"/>
            <a:t>=PUVA</a:t>
          </a:r>
          <a:endParaRPr lang="en-US" sz="1600" b="0" u="sng" dirty="0"/>
        </a:p>
        <a:p>
          <a:pPr algn="l"/>
          <a:endParaRPr lang="en-US" sz="1600" u="sng" dirty="0"/>
        </a:p>
      </dgm:t>
    </dgm:pt>
    <dgm:pt modelId="{4CC256AC-0967-40BD-ABB8-ABCB7D15328D}" type="parTrans" cxnId="{EF471350-E302-46EF-8FD6-D45D9C9F9427}">
      <dgm:prSet/>
      <dgm:spPr/>
      <dgm:t>
        <a:bodyPr/>
        <a:lstStyle/>
        <a:p>
          <a:endParaRPr lang="en-US"/>
        </a:p>
      </dgm:t>
    </dgm:pt>
    <dgm:pt modelId="{D4F3715F-EF97-4890-8480-56DDF425865D}" type="sibTrans" cxnId="{EF471350-E302-46EF-8FD6-D45D9C9F9427}">
      <dgm:prSet/>
      <dgm:spPr/>
      <dgm:t>
        <a:bodyPr/>
        <a:lstStyle/>
        <a:p>
          <a:endParaRPr lang="en-US"/>
        </a:p>
      </dgm:t>
    </dgm:pt>
    <dgm:pt modelId="{7A58A12E-6810-4170-8D51-D8E6C6B73B93}">
      <dgm:prSet phldrT="[Text]" custT="1"/>
      <dgm:spPr/>
      <dgm:t>
        <a:bodyPr/>
        <a:lstStyle/>
        <a:p>
          <a:pPr algn="l"/>
          <a:endParaRPr lang="en-US" sz="1600" b="0" u="sng" dirty="0"/>
        </a:p>
        <a:p>
          <a:pPr algn="l"/>
          <a:r>
            <a:rPr lang="en-US" sz="1600" b="0" u="sng" dirty="0"/>
            <a:t>Systemic</a:t>
          </a:r>
        </a:p>
        <a:p>
          <a:pPr algn="l"/>
          <a:r>
            <a:rPr lang="en-US" sz="1600" b="0" u="none" dirty="0"/>
            <a:t>=</a:t>
          </a:r>
          <a:r>
            <a:rPr lang="en-US" sz="1600" b="0" u="none" dirty="0" err="1"/>
            <a:t>Acetretin</a:t>
          </a:r>
          <a:endParaRPr lang="en-US" sz="1600" b="0" u="none" dirty="0"/>
        </a:p>
        <a:p>
          <a:pPr algn="l"/>
          <a:r>
            <a:rPr lang="en-US" sz="1600" b="0" u="none" dirty="0"/>
            <a:t>=MTX</a:t>
          </a:r>
        </a:p>
        <a:p>
          <a:pPr algn="l"/>
          <a:r>
            <a:rPr lang="en-US" sz="1600" b="0" u="none" dirty="0"/>
            <a:t>=</a:t>
          </a:r>
          <a:r>
            <a:rPr lang="en-US" sz="1600" b="0" u="none" dirty="0" err="1"/>
            <a:t>cyclosporin</a:t>
          </a:r>
          <a:endParaRPr lang="en-US" sz="1600" b="0" u="none" dirty="0"/>
        </a:p>
        <a:p>
          <a:pPr algn="ctr"/>
          <a:endParaRPr lang="en-US" sz="1000" b="0" u="sng" dirty="0"/>
        </a:p>
        <a:p>
          <a:pPr algn="ctr"/>
          <a:endParaRPr lang="en-US" sz="1000" dirty="0"/>
        </a:p>
        <a:p>
          <a:pPr algn="ctr"/>
          <a:endParaRPr lang="en-US" sz="1000" dirty="0"/>
        </a:p>
        <a:p>
          <a:pPr algn="ctr"/>
          <a:endParaRPr lang="en-US" sz="1000" dirty="0"/>
        </a:p>
      </dgm:t>
    </dgm:pt>
    <dgm:pt modelId="{D5CBD757-3FBE-4FB3-84C1-CF5BE8C0A3DC}" type="parTrans" cxnId="{6809F925-7AE9-4213-A853-518F618A58FD}">
      <dgm:prSet/>
      <dgm:spPr/>
      <dgm:t>
        <a:bodyPr/>
        <a:lstStyle/>
        <a:p>
          <a:endParaRPr lang="en-US"/>
        </a:p>
      </dgm:t>
    </dgm:pt>
    <dgm:pt modelId="{C8F5287A-7B96-4786-AF7F-6BF6E204F195}" type="sibTrans" cxnId="{6809F925-7AE9-4213-A853-518F618A58FD}">
      <dgm:prSet/>
      <dgm:spPr/>
      <dgm:t>
        <a:bodyPr/>
        <a:lstStyle/>
        <a:p>
          <a:endParaRPr lang="en-US"/>
        </a:p>
      </dgm:t>
    </dgm:pt>
    <dgm:pt modelId="{1D8E7A08-E73E-4F7B-8D9C-9A9EE828A7E1}" type="pres">
      <dgm:prSet presAssocID="{8C1B089E-18ED-4D51-9715-BD0D2187A09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089CDE-438C-4326-96B3-DCAAA7FA69F3}" type="pres">
      <dgm:prSet presAssocID="{8C1B089E-18ED-4D51-9715-BD0D2187A094}" presName="matrix" presStyleCnt="0"/>
      <dgm:spPr/>
    </dgm:pt>
    <dgm:pt modelId="{3ED339D6-18BF-41FB-9F42-0E54D2FE9126}" type="pres">
      <dgm:prSet presAssocID="{8C1B089E-18ED-4D51-9715-BD0D2187A094}" presName="tile1" presStyleLbl="node1" presStyleIdx="0" presStyleCnt="4"/>
      <dgm:spPr/>
    </dgm:pt>
    <dgm:pt modelId="{474C6747-BFD2-43D5-8298-6E57EE57F9D1}" type="pres">
      <dgm:prSet presAssocID="{8C1B089E-18ED-4D51-9715-BD0D2187A09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B5B9DC3-5DBD-4639-B253-A0EA6677285A}" type="pres">
      <dgm:prSet presAssocID="{8C1B089E-18ED-4D51-9715-BD0D2187A094}" presName="tile2" presStyleLbl="node1" presStyleIdx="1" presStyleCnt="4"/>
      <dgm:spPr/>
    </dgm:pt>
    <dgm:pt modelId="{FCDC2D4C-2EF1-4BDF-A587-D5BAFECA80C3}" type="pres">
      <dgm:prSet presAssocID="{8C1B089E-18ED-4D51-9715-BD0D2187A09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D42D9B-2D17-485A-84C7-4E32A6B04A92}" type="pres">
      <dgm:prSet presAssocID="{8C1B089E-18ED-4D51-9715-BD0D2187A094}" presName="tile3" presStyleLbl="node1" presStyleIdx="2" presStyleCnt="4"/>
      <dgm:spPr/>
    </dgm:pt>
    <dgm:pt modelId="{BB3202CA-32A5-4B47-B426-A5A87054410F}" type="pres">
      <dgm:prSet presAssocID="{8C1B089E-18ED-4D51-9715-BD0D2187A09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A933281-7C5D-4278-8F05-08D3B6F2F5BE}" type="pres">
      <dgm:prSet presAssocID="{8C1B089E-18ED-4D51-9715-BD0D2187A094}" presName="tile4" presStyleLbl="node1" presStyleIdx="3" presStyleCnt="4"/>
      <dgm:spPr/>
    </dgm:pt>
    <dgm:pt modelId="{DBA75687-7B42-4026-8F37-51A331836A3E}" type="pres">
      <dgm:prSet presAssocID="{8C1B089E-18ED-4D51-9715-BD0D2187A09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7BA5A27-1E15-4D18-93C4-D5D329A351E4}" type="pres">
      <dgm:prSet presAssocID="{8C1B089E-18ED-4D51-9715-BD0D2187A09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1F97103-44F8-4230-92BC-09A6B0C248F7}" type="presOf" srcId="{74B9F818-CBA3-4FB4-8143-AB62DDF90E76}" destId="{474C6747-BFD2-43D5-8298-6E57EE57F9D1}" srcOrd="1" destOrd="0" presId="urn:microsoft.com/office/officeart/2005/8/layout/matrix1"/>
    <dgm:cxn modelId="{6809F925-7AE9-4213-A853-518F618A58FD}" srcId="{960C206A-088A-4180-8331-576E5A4898C1}" destId="{7A58A12E-6810-4170-8D51-D8E6C6B73B93}" srcOrd="3" destOrd="0" parTransId="{D5CBD757-3FBE-4FB3-84C1-CF5BE8C0A3DC}" sibTransId="{C8F5287A-7B96-4786-AF7F-6BF6E204F195}"/>
    <dgm:cxn modelId="{7B6CB62D-BFF4-4CEE-A5E5-EB8C1417EE67}" type="presOf" srcId="{74B9F818-CBA3-4FB4-8143-AB62DDF90E76}" destId="{3ED339D6-18BF-41FB-9F42-0E54D2FE9126}" srcOrd="0" destOrd="0" presId="urn:microsoft.com/office/officeart/2005/8/layout/matrix1"/>
    <dgm:cxn modelId="{C174DC39-D36C-4BD2-986A-DCAAA9661E5C}" srcId="{8C1B089E-18ED-4D51-9715-BD0D2187A094}" destId="{960C206A-088A-4180-8331-576E5A4898C1}" srcOrd="0" destOrd="0" parTransId="{4865B3D4-BCFD-411B-8F31-E32CFFA69D34}" sibTransId="{58330B8B-3C53-4CF5-A929-59DAAC9A3D4C}"/>
    <dgm:cxn modelId="{46277268-5ECD-461C-ADA3-F15E014DCA7D}" type="presOf" srcId="{8C1B089E-18ED-4D51-9715-BD0D2187A094}" destId="{1D8E7A08-E73E-4F7B-8D9C-9A9EE828A7E1}" srcOrd="0" destOrd="0" presId="urn:microsoft.com/office/officeart/2005/8/layout/matrix1"/>
    <dgm:cxn modelId="{EF471350-E302-46EF-8FD6-D45D9C9F9427}" srcId="{960C206A-088A-4180-8331-576E5A4898C1}" destId="{37F47016-7F1A-4F2E-AAA3-70518BB5A585}" srcOrd="2" destOrd="0" parTransId="{4CC256AC-0967-40BD-ABB8-ABCB7D15328D}" sibTransId="{D4F3715F-EF97-4890-8480-56DDF425865D}"/>
    <dgm:cxn modelId="{6547E187-62CE-4208-BD8A-4C62C8DA6551}" type="presOf" srcId="{37F47016-7F1A-4F2E-AAA3-70518BB5A585}" destId="{BB3202CA-32A5-4B47-B426-A5A87054410F}" srcOrd="1" destOrd="0" presId="urn:microsoft.com/office/officeart/2005/8/layout/matrix1"/>
    <dgm:cxn modelId="{3A9DBB90-59BB-42DA-ADA8-BB611881DC32}" srcId="{960C206A-088A-4180-8331-576E5A4898C1}" destId="{EA91088C-CC93-490F-815E-A90D75E6283B}" srcOrd="5" destOrd="0" parTransId="{C79FF0FA-8A62-47EA-9ED2-B06413C4EEF3}" sibTransId="{AECA6EC1-2442-4340-9188-B21537C868ED}"/>
    <dgm:cxn modelId="{80F6579B-F64F-4610-901C-E11E3FE72A3D}" type="presOf" srcId="{7A58A12E-6810-4170-8D51-D8E6C6B73B93}" destId="{BA933281-7C5D-4278-8F05-08D3B6F2F5BE}" srcOrd="0" destOrd="0" presId="urn:microsoft.com/office/officeart/2005/8/layout/matrix1"/>
    <dgm:cxn modelId="{5F86E0B0-BBD3-4364-87D8-B923D17F0F71}" srcId="{960C206A-088A-4180-8331-576E5A4898C1}" destId="{6FDD6D8E-5AF8-4428-9517-7E3A47C8C93D}" srcOrd="4" destOrd="0" parTransId="{2C3CDAA0-5B3B-4DB3-91A9-95006CABF24E}" sibTransId="{27786D8E-1CD1-42E4-AA47-360C6D1A8112}"/>
    <dgm:cxn modelId="{D4369BB7-D3C8-49CA-9043-1B2598280624}" type="presOf" srcId="{960C206A-088A-4180-8331-576E5A4898C1}" destId="{57BA5A27-1E15-4D18-93C4-D5D329A351E4}" srcOrd="0" destOrd="0" presId="urn:microsoft.com/office/officeart/2005/8/layout/matrix1"/>
    <dgm:cxn modelId="{68AD13B9-CFCB-4FEC-9594-71C70CE411ED}" srcId="{960C206A-088A-4180-8331-576E5A4898C1}" destId="{74B9F818-CBA3-4FB4-8143-AB62DDF90E76}" srcOrd="0" destOrd="0" parTransId="{FC14AEA8-1B05-40C6-9EFF-BA3A562B7F70}" sibTransId="{ABC7FD00-7D9F-42AC-98AB-83C037D3FBEC}"/>
    <dgm:cxn modelId="{EF1DDEC1-DD79-4B05-B87B-20376B3E0625}" type="presOf" srcId="{37F47016-7F1A-4F2E-AAA3-70518BB5A585}" destId="{79D42D9B-2D17-485A-84C7-4E32A6B04A92}" srcOrd="0" destOrd="0" presId="urn:microsoft.com/office/officeart/2005/8/layout/matrix1"/>
    <dgm:cxn modelId="{B329C1C3-FE01-4AE0-84CE-056F7A8BA391}" type="presOf" srcId="{6136B1DE-8CEC-49EA-8D1F-ECD5694F354F}" destId="{FCDC2D4C-2EF1-4BDF-A587-D5BAFECA80C3}" srcOrd="1" destOrd="0" presId="urn:microsoft.com/office/officeart/2005/8/layout/matrix1"/>
    <dgm:cxn modelId="{61FBA3C4-C89F-4997-8A02-F021EEA3E110}" type="presOf" srcId="{7A58A12E-6810-4170-8D51-D8E6C6B73B93}" destId="{DBA75687-7B42-4026-8F37-51A331836A3E}" srcOrd="1" destOrd="0" presId="urn:microsoft.com/office/officeart/2005/8/layout/matrix1"/>
    <dgm:cxn modelId="{89EC3DE8-FCF7-4E13-B326-B09377CAAB24}" srcId="{960C206A-088A-4180-8331-576E5A4898C1}" destId="{6136B1DE-8CEC-49EA-8D1F-ECD5694F354F}" srcOrd="1" destOrd="0" parTransId="{5AE88C63-C839-41B0-86F1-EDB94344DF7B}" sibTransId="{224EAFDE-E0AC-4A07-91BF-88035AC49146}"/>
    <dgm:cxn modelId="{0B035CE9-42EF-461F-8665-5F1594EE748B}" type="presOf" srcId="{6136B1DE-8CEC-49EA-8D1F-ECD5694F354F}" destId="{0B5B9DC3-5DBD-4639-B253-A0EA6677285A}" srcOrd="0" destOrd="0" presId="urn:microsoft.com/office/officeart/2005/8/layout/matrix1"/>
    <dgm:cxn modelId="{014247F6-808B-406E-8B8D-253BA8EDCC1B}" srcId="{960C206A-088A-4180-8331-576E5A4898C1}" destId="{40B035AC-7CC8-4B1A-9D0C-C9AE71619D95}" srcOrd="6" destOrd="0" parTransId="{E24B4432-93D9-445D-91EE-CEBD04AB6120}" sibTransId="{557E423B-88C8-458D-A15E-31C580E95F5F}"/>
    <dgm:cxn modelId="{9EA2D853-0A48-41ED-AD89-C795DE4C0D43}" type="presParOf" srcId="{1D8E7A08-E73E-4F7B-8D9C-9A9EE828A7E1}" destId="{07089CDE-438C-4326-96B3-DCAAA7FA69F3}" srcOrd="0" destOrd="0" presId="urn:microsoft.com/office/officeart/2005/8/layout/matrix1"/>
    <dgm:cxn modelId="{E814DB29-BBA1-4136-AAE5-85C84D13FFA7}" type="presParOf" srcId="{07089CDE-438C-4326-96B3-DCAAA7FA69F3}" destId="{3ED339D6-18BF-41FB-9F42-0E54D2FE9126}" srcOrd="0" destOrd="0" presId="urn:microsoft.com/office/officeart/2005/8/layout/matrix1"/>
    <dgm:cxn modelId="{62ABCC1E-B01E-409A-8D39-5DDDBC7442FA}" type="presParOf" srcId="{07089CDE-438C-4326-96B3-DCAAA7FA69F3}" destId="{474C6747-BFD2-43D5-8298-6E57EE57F9D1}" srcOrd="1" destOrd="0" presId="urn:microsoft.com/office/officeart/2005/8/layout/matrix1"/>
    <dgm:cxn modelId="{5CD78A6C-F6E2-4741-BFE8-422BB71495B5}" type="presParOf" srcId="{07089CDE-438C-4326-96B3-DCAAA7FA69F3}" destId="{0B5B9DC3-5DBD-4639-B253-A0EA6677285A}" srcOrd="2" destOrd="0" presId="urn:microsoft.com/office/officeart/2005/8/layout/matrix1"/>
    <dgm:cxn modelId="{6C3F113B-90B1-4904-A127-67BF91CEE5A9}" type="presParOf" srcId="{07089CDE-438C-4326-96B3-DCAAA7FA69F3}" destId="{FCDC2D4C-2EF1-4BDF-A587-D5BAFECA80C3}" srcOrd="3" destOrd="0" presId="urn:microsoft.com/office/officeart/2005/8/layout/matrix1"/>
    <dgm:cxn modelId="{DA2BEC12-822D-45C6-A955-8E73DDE95153}" type="presParOf" srcId="{07089CDE-438C-4326-96B3-DCAAA7FA69F3}" destId="{79D42D9B-2D17-485A-84C7-4E32A6B04A92}" srcOrd="4" destOrd="0" presId="urn:microsoft.com/office/officeart/2005/8/layout/matrix1"/>
    <dgm:cxn modelId="{2DE0F5B2-5427-4926-B3A7-52E7A8E59EBF}" type="presParOf" srcId="{07089CDE-438C-4326-96B3-DCAAA7FA69F3}" destId="{BB3202CA-32A5-4B47-B426-A5A87054410F}" srcOrd="5" destOrd="0" presId="urn:microsoft.com/office/officeart/2005/8/layout/matrix1"/>
    <dgm:cxn modelId="{DA02409B-21FE-4718-B3D4-BEFB69CAAE0C}" type="presParOf" srcId="{07089CDE-438C-4326-96B3-DCAAA7FA69F3}" destId="{BA933281-7C5D-4278-8F05-08D3B6F2F5BE}" srcOrd="6" destOrd="0" presId="urn:microsoft.com/office/officeart/2005/8/layout/matrix1"/>
    <dgm:cxn modelId="{1EBCDADB-6546-4305-876A-9C0E42C72C12}" type="presParOf" srcId="{07089CDE-438C-4326-96B3-DCAAA7FA69F3}" destId="{DBA75687-7B42-4026-8F37-51A331836A3E}" srcOrd="7" destOrd="0" presId="urn:microsoft.com/office/officeart/2005/8/layout/matrix1"/>
    <dgm:cxn modelId="{8DAF62BF-CCD3-4B5F-A867-151E0127CE89}" type="presParOf" srcId="{1D8E7A08-E73E-4F7B-8D9C-9A9EE828A7E1}" destId="{57BA5A27-1E15-4D18-93C4-D5D329A351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339D6-18BF-41FB-9F42-0E54D2FE9126}">
      <dsp:nvSpPr>
        <dsp:cNvPr id="0" name=""/>
        <dsp:cNvSpPr/>
      </dsp:nvSpPr>
      <dsp:spPr>
        <a:xfrm rot="16200000">
          <a:off x="735409" y="-735409"/>
          <a:ext cx="2262981" cy="3733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Topical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Corticosteroids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=Vitamin D analogs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=Retinoids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</a:t>
          </a:r>
          <a:r>
            <a:rPr lang="en-US" sz="1800" kern="1200" dirty="0" err="1"/>
            <a:t>Calcineurin</a:t>
          </a:r>
          <a:r>
            <a:rPr lang="en-US" sz="1800" kern="1200" dirty="0"/>
            <a:t> inhibitors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</a:t>
          </a:r>
          <a:r>
            <a:rPr lang="en-US" sz="1800" kern="1200" dirty="0" err="1"/>
            <a:t>Anthralin</a:t>
          </a:r>
          <a:endParaRPr lang="en-US" sz="1800" kern="1200" dirty="0"/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=Coal tar</a:t>
          </a:r>
        </a:p>
      </dsp:txBody>
      <dsp:txXfrm rot="5400000">
        <a:off x="-1" y="1"/>
        <a:ext cx="3733800" cy="1697236"/>
      </dsp:txXfrm>
    </dsp:sp>
    <dsp:sp modelId="{0B5B9DC3-5DBD-4639-B253-A0EA6677285A}">
      <dsp:nvSpPr>
        <dsp:cNvPr id="0" name=""/>
        <dsp:cNvSpPr/>
      </dsp:nvSpPr>
      <dsp:spPr>
        <a:xfrm>
          <a:off x="3733800" y="0"/>
          <a:ext cx="3733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Biologic therapy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=TNF inhibitors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Adalimumab , </a:t>
          </a:r>
          <a:r>
            <a:rPr lang="en-US" sz="1600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Etanercept</a:t>
          </a:r>
          <a:r>
            <a:rPr lang="en-US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, Infliximab</a:t>
          </a:r>
          <a:endParaRPr lang="en-US" sz="16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=IL-12/IL-23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Ustekinumab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733800" y="0"/>
        <a:ext cx="3733800" cy="1697236"/>
      </dsp:txXfrm>
    </dsp:sp>
    <dsp:sp modelId="{79D42D9B-2D17-485A-84C7-4E32A6B04A92}">
      <dsp:nvSpPr>
        <dsp:cNvPr id="0" name=""/>
        <dsp:cNvSpPr/>
      </dsp:nvSpPr>
      <dsp:spPr>
        <a:xfrm rot="10800000">
          <a:off x="0" y="2262981"/>
          <a:ext cx="3733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/>
            <a:t>Phototherapy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=UVB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=UVA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=PUVA</a:t>
          </a:r>
          <a:endParaRPr lang="en-US" sz="1600" b="0" u="sng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u="sng" kern="1200" dirty="0"/>
        </a:p>
      </dsp:txBody>
      <dsp:txXfrm rot="10800000">
        <a:off x="0" y="2828726"/>
        <a:ext cx="3733800" cy="1697236"/>
      </dsp:txXfrm>
    </dsp:sp>
    <dsp:sp modelId="{BA933281-7C5D-4278-8F05-08D3B6F2F5BE}">
      <dsp:nvSpPr>
        <dsp:cNvPr id="0" name=""/>
        <dsp:cNvSpPr/>
      </dsp:nvSpPr>
      <dsp:spPr>
        <a:xfrm rot="5400000">
          <a:off x="4469209" y="1527572"/>
          <a:ext cx="2262981" cy="3733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u="sng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/>
            <a:t>Systemic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</a:t>
          </a:r>
          <a:r>
            <a:rPr lang="en-US" sz="1600" b="0" u="none" kern="1200" dirty="0" err="1"/>
            <a:t>Acetretin</a:t>
          </a:r>
          <a:endParaRPr lang="en-US" sz="1600" b="0" u="none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=MTX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=</a:t>
          </a:r>
          <a:r>
            <a:rPr lang="en-US" sz="1600" b="0" u="none" kern="1200" dirty="0" err="1"/>
            <a:t>cyclosporin</a:t>
          </a:r>
          <a:endParaRPr lang="en-US" sz="1600" b="0" u="none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u="sng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3733799" y="2828726"/>
        <a:ext cx="3733800" cy="1697236"/>
      </dsp:txXfrm>
    </dsp:sp>
    <dsp:sp modelId="{57BA5A27-1E15-4D18-93C4-D5D329A351E4}">
      <dsp:nvSpPr>
        <dsp:cNvPr id="0" name=""/>
        <dsp:cNvSpPr/>
      </dsp:nvSpPr>
      <dsp:spPr>
        <a:xfrm>
          <a:off x="2613659" y="1697236"/>
          <a:ext cx="2240280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Psoriasis</a:t>
          </a:r>
        </a:p>
      </dsp:txBody>
      <dsp:txXfrm>
        <a:off x="2668894" y="1752471"/>
        <a:ext cx="2129810" cy="102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acetaminophen-paracetamol-drug-information?search=lichen+planus&amp;topicRef=86851&amp;source=see_link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PAPULOSQUAMOUS DISORDERS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" y="3048000"/>
            <a:ext cx="6400800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    LICHEN PLANUS</a:t>
            </a:r>
          </a:p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PITYRIASIS ROSEA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2096869"/>
            <a:ext cx="27432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PSORIASIS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5029200"/>
            <a:ext cx="529754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Dr. AMAL ALBALBEESI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828800"/>
            <a:ext cx="4565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بسم الله الرحمن الرحيم</a:t>
            </a:r>
            <a:endParaRPr lang="en-US" sz="48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2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172200" y="3733800"/>
            <a:ext cx="304800" cy="15240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31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Other treatments</a:t>
            </a:r>
            <a:r>
              <a:rPr lang="en-US" sz="2400" dirty="0"/>
              <a:t> </a:t>
            </a:r>
          </a:p>
          <a:p>
            <a:r>
              <a:rPr lang="en-US" sz="2400" dirty="0"/>
              <a:t>Oral antihistamines (</a:t>
            </a:r>
            <a:r>
              <a:rPr lang="en-US" sz="2400" dirty="0" err="1"/>
              <a:t>eg</a:t>
            </a:r>
            <a:r>
              <a:rPr lang="en-US" sz="2400" dirty="0"/>
              <a:t>, Hydroxyzine hydrochloride 10 to 50 mg four times a day, as necessary) to </a:t>
            </a:r>
            <a:r>
              <a:rPr lang="en-US" sz="2400" dirty="0">
                <a:solidFill>
                  <a:srgbClr val="FF0000"/>
                </a:solidFill>
              </a:rPr>
              <a:t>control pruritus</a:t>
            </a:r>
            <a:r>
              <a:rPr lang="en-US" sz="2400" dirty="0"/>
              <a:t>. </a:t>
            </a:r>
          </a:p>
          <a:p>
            <a:r>
              <a:rPr lang="en-US" sz="2400" dirty="0"/>
              <a:t>Other medications that have been reported to be of benefit in some patients with cutaneous lichen planus include: </a:t>
            </a:r>
          </a:p>
          <a:p>
            <a:r>
              <a:rPr lang="en-US" sz="2400" dirty="0"/>
              <a:t>Methotrexate, </a:t>
            </a:r>
            <a:r>
              <a:rPr lang="en-US" sz="2400" dirty="0" err="1"/>
              <a:t>Thalidomide,</a:t>
            </a:r>
            <a:r>
              <a:rPr lang="en-US" sz="2400" dirty="0" err="1">
                <a:solidFill>
                  <a:srgbClr val="FF0000"/>
                </a:solidFill>
              </a:rPr>
              <a:t>Cyclosporin</a:t>
            </a:r>
            <a:r>
              <a:rPr lang="en-US" sz="2400" dirty="0"/>
              <a:t>, </a:t>
            </a:r>
            <a:r>
              <a:rPr lang="en-US" sz="2400" dirty="0" err="1"/>
              <a:t>Dapsone</a:t>
            </a:r>
            <a:r>
              <a:rPr lang="en-US" sz="2400" dirty="0"/>
              <a:t>/ sulfasalazine, </a:t>
            </a:r>
            <a:r>
              <a:rPr lang="en-US" sz="2400" dirty="0" err="1"/>
              <a:t>Hydroxychloroquin</a:t>
            </a:r>
            <a:r>
              <a:rPr lang="en-US" sz="2400" dirty="0"/>
              <a:t>, Mycophenolate </a:t>
            </a:r>
            <a:r>
              <a:rPr lang="en-US" sz="2400" dirty="0" err="1"/>
              <a:t>mofetil</a:t>
            </a:r>
            <a:r>
              <a:rPr lang="en-US" sz="2400" dirty="0"/>
              <a:t> .</a:t>
            </a:r>
          </a:p>
          <a:p>
            <a:pPr marL="36576" indent="0">
              <a:buNone/>
            </a:pPr>
            <a:r>
              <a:rPr lang="en-US" sz="2400" dirty="0"/>
              <a:t>  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4517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1800" b="1" dirty="0"/>
              <a:t>Genital lichen planus</a:t>
            </a:r>
            <a:r>
              <a:rPr lang="en-US" sz="1800" dirty="0"/>
              <a:t> </a:t>
            </a:r>
          </a:p>
          <a:p>
            <a:r>
              <a:rPr lang="en-US" sz="1800" dirty="0"/>
              <a:t>Topical </a:t>
            </a:r>
            <a:r>
              <a:rPr lang="en-US" sz="1800" dirty="0">
                <a:solidFill>
                  <a:srgbClr val="FF0000"/>
                </a:solidFill>
              </a:rPr>
              <a:t>corticosteroids </a:t>
            </a:r>
            <a:r>
              <a:rPr lang="en-US" sz="1800" dirty="0"/>
              <a:t>or topical </a:t>
            </a:r>
            <a:r>
              <a:rPr lang="en-US" sz="1800" dirty="0" err="1">
                <a:solidFill>
                  <a:srgbClr val="FF0000"/>
                </a:solidFill>
              </a:rPr>
              <a:t>calcineurin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inhibitors are often used in the treatment of </a:t>
            </a:r>
            <a:r>
              <a:rPr lang="en-US" sz="1800" dirty="0">
                <a:solidFill>
                  <a:srgbClr val="FF0000"/>
                </a:solidFill>
              </a:rPr>
              <a:t>genital</a:t>
            </a:r>
            <a:r>
              <a:rPr lang="en-US" sz="1800" dirty="0"/>
              <a:t> lichen planus.</a:t>
            </a:r>
          </a:p>
          <a:p>
            <a:pPr marL="36576" indent="0">
              <a:buNone/>
            </a:pPr>
            <a:r>
              <a:rPr lang="en-US" sz="1800" b="1" dirty="0"/>
              <a:t>Oral lichen planus</a:t>
            </a:r>
          </a:p>
          <a:p>
            <a:r>
              <a:rPr lang="en-US" sz="1800" dirty="0"/>
              <a:t>High potency topical corticosteroid. </a:t>
            </a:r>
          </a:p>
          <a:p>
            <a:pPr marL="36576" indent="0">
              <a:buNone/>
            </a:pPr>
            <a:r>
              <a:rPr lang="en-US" sz="1800" b="1" dirty="0"/>
              <a:t>Topical </a:t>
            </a:r>
            <a:r>
              <a:rPr lang="en-US" sz="1800" b="1" dirty="0" err="1"/>
              <a:t>calcineurin</a:t>
            </a:r>
            <a:r>
              <a:rPr lang="en-US" sz="1800" b="1" dirty="0"/>
              <a:t> inhibitors . </a:t>
            </a:r>
            <a:r>
              <a:rPr lang="en-US" sz="1800" dirty="0" err="1"/>
              <a:t>Pimecrolimus</a:t>
            </a:r>
            <a:r>
              <a:rPr lang="en-US" sz="1800" dirty="0"/>
              <a:t>  1% and Tacrolimus  0.03, 0.1% are effective for oral LP.</a:t>
            </a:r>
          </a:p>
          <a:p>
            <a:r>
              <a:rPr lang="en-US" sz="1800" b="1" dirty="0"/>
              <a:t>Side effects:</a:t>
            </a:r>
            <a:r>
              <a:rPr lang="en-US" sz="1800" dirty="0"/>
              <a:t>  Burning sensation.</a:t>
            </a:r>
          </a:p>
          <a:p>
            <a:pPr marL="36576" indent="0">
              <a:buNone/>
            </a:pPr>
            <a:r>
              <a:rPr lang="en-US" sz="1800" dirty="0"/>
              <a:t>Oral elixirs or suspensions:</a:t>
            </a:r>
          </a:p>
          <a:p>
            <a:r>
              <a:rPr lang="en-US" sz="1800" dirty="0"/>
              <a:t>  5 mL dexamethasone [0.5 mg/5 mL] used as a mouth </a:t>
            </a:r>
            <a:r>
              <a:rPr lang="en-US" sz="1800" dirty="0">
                <a:solidFill>
                  <a:srgbClr val="FF0000"/>
                </a:solidFill>
              </a:rPr>
              <a:t>rinse up to six times per day</a:t>
            </a:r>
          </a:p>
          <a:p>
            <a:pPr marL="36576" indent="0">
              <a:buNone/>
            </a:pPr>
            <a:r>
              <a:rPr lang="en-US" sz="1800" b="1" dirty="0"/>
              <a:t>Side effects:</a:t>
            </a:r>
            <a:endParaRPr lang="en-US" sz="1800" dirty="0"/>
          </a:p>
          <a:p>
            <a:r>
              <a:rPr lang="en-US" sz="1800" dirty="0"/>
              <a:t>Oropharyngeal </a:t>
            </a:r>
            <a:r>
              <a:rPr lang="en-US" sz="1800" dirty="0">
                <a:solidFill>
                  <a:srgbClr val="FF0000"/>
                </a:solidFill>
              </a:rPr>
              <a:t>candidiasis </a:t>
            </a:r>
            <a:r>
              <a:rPr lang="en-US" sz="1800" dirty="0"/>
              <a:t>is a common side effect . Can be prevented or treated with </a:t>
            </a:r>
            <a:r>
              <a:rPr lang="en-US" sz="1800" dirty="0">
                <a:solidFill>
                  <a:srgbClr val="FF0000"/>
                </a:solidFill>
              </a:rPr>
              <a:t>antifungal</a:t>
            </a:r>
            <a:r>
              <a:rPr lang="en-US" sz="1800" dirty="0"/>
              <a:t> therapy</a:t>
            </a:r>
          </a:p>
          <a:p>
            <a:pPr marL="36576" indent="0">
              <a:buNone/>
            </a:pPr>
            <a:r>
              <a:rPr lang="en-US" sz="1800" b="1" dirty="0"/>
              <a:t>Topical cyclosporine</a:t>
            </a:r>
            <a:r>
              <a:rPr lang="en-US" sz="1800" dirty="0"/>
              <a:t> </a:t>
            </a:r>
          </a:p>
          <a:p>
            <a:r>
              <a:rPr lang="en-US" sz="1800" dirty="0"/>
              <a:t>Topical </a:t>
            </a:r>
            <a:r>
              <a:rPr lang="en-US" sz="1800" dirty="0">
                <a:solidFill>
                  <a:srgbClr val="FF0000"/>
                </a:solidFill>
              </a:rPr>
              <a:t>cyclosporine</a:t>
            </a:r>
            <a:r>
              <a:rPr lang="en-US" sz="1800" dirty="0"/>
              <a:t> (5 mL of a 100 mg/mL solution, </a:t>
            </a:r>
            <a:r>
              <a:rPr lang="en-US" sz="1800" dirty="0">
                <a:solidFill>
                  <a:srgbClr val="FF0000"/>
                </a:solidFill>
              </a:rPr>
              <a:t>swished</a:t>
            </a:r>
            <a:r>
              <a:rPr lang="en-US" sz="1800" dirty="0"/>
              <a:t> for five minutes and then spit) three times daily.</a:t>
            </a:r>
          </a:p>
          <a:p>
            <a:pPr marL="36576" indent="0"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r>
              <a:rPr lang="en-US" sz="1800" dirty="0"/>
              <a:t>.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50676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PAIN MANAGEMENT</a:t>
            </a:r>
          </a:p>
          <a:p>
            <a:r>
              <a:rPr lang="en-US" sz="2400" dirty="0"/>
              <a:t>Nonsteroidal anti-inflammatory agent or </a:t>
            </a:r>
            <a:r>
              <a:rPr lang="en-US" sz="2400" dirty="0" err="1"/>
              <a:t>actaminophen</a:t>
            </a:r>
            <a:r>
              <a:rPr lang="en-US" sz="2400" u="sng" dirty="0">
                <a:hlinkClick r:id="rId2"/>
              </a:rPr>
              <a:t> </a:t>
            </a:r>
            <a:r>
              <a:rPr lang="en-US" sz="2400" dirty="0"/>
              <a:t> </a:t>
            </a:r>
          </a:p>
          <a:p>
            <a:r>
              <a:rPr lang="fr-FR" sz="2400" dirty="0"/>
              <a:t>Intraoral </a:t>
            </a:r>
            <a:r>
              <a:rPr lang="fr-FR" sz="2400" dirty="0" err="1">
                <a:solidFill>
                  <a:srgbClr val="FF0000"/>
                </a:solidFill>
              </a:rPr>
              <a:t>topical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anesthetics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(</a:t>
            </a:r>
            <a:r>
              <a:rPr lang="fr-FR" sz="2400" dirty="0" err="1"/>
              <a:t>viscous</a:t>
            </a:r>
            <a:r>
              <a:rPr lang="fr-FR" sz="2400" dirty="0"/>
              <a:t> </a:t>
            </a:r>
            <a:r>
              <a:rPr lang="fr-FR" sz="2400" dirty="0" err="1"/>
              <a:t>lidocaine</a:t>
            </a:r>
            <a:r>
              <a:rPr lang="fr-FR" sz="2400" dirty="0"/>
              <a:t> 2% solution, </a:t>
            </a:r>
            <a:r>
              <a:rPr lang="fr-FR" sz="2400" dirty="0" err="1"/>
              <a:t>lidocaine</a:t>
            </a:r>
            <a:r>
              <a:rPr lang="fr-FR" sz="2400" dirty="0"/>
              <a:t> 2% gel) </a:t>
            </a:r>
            <a:r>
              <a:rPr lang="fr-FR" sz="2400" dirty="0" err="1">
                <a:solidFill>
                  <a:srgbClr val="FF0000"/>
                </a:solidFill>
              </a:rPr>
              <a:t>before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meals</a:t>
            </a:r>
            <a:r>
              <a:rPr lang="fr-FR" sz="2400" dirty="0"/>
              <a:t>. </a:t>
            </a:r>
          </a:p>
          <a:p>
            <a:r>
              <a:rPr lang="en-US" sz="2400" dirty="0"/>
              <a:t> Potential risks of topical anesthetics include systemic </a:t>
            </a:r>
            <a:r>
              <a:rPr lang="en-US" sz="2400" dirty="0">
                <a:solidFill>
                  <a:srgbClr val="FF0000"/>
                </a:solidFill>
              </a:rPr>
              <a:t>absorption</a:t>
            </a:r>
            <a:r>
              <a:rPr lang="en-US" sz="2400" dirty="0"/>
              <a:t> with potential toxicity and </a:t>
            </a:r>
            <a:r>
              <a:rPr lang="en-US" sz="2400" dirty="0">
                <a:solidFill>
                  <a:srgbClr val="FF0000"/>
                </a:solidFill>
              </a:rPr>
              <a:t>suppression of gag reflex with increased risk of aspiration.</a:t>
            </a:r>
          </a:p>
          <a:p>
            <a:pPr marL="36576" indent="0">
              <a:buNone/>
            </a:pPr>
            <a:r>
              <a:rPr lang="en-US" sz="2400" b="1" dirty="0"/>
              <a:t>Lichen </a:t>
            </a:r>
            <a:r>
              <a:rPr lang="en-US" sz="2400" b="1" dirty="0" err="1"/>
              <a:t>planopilaris</a:t>
            </a:r>
            <a:r>
              <a:rPr lang="en-US" sz="2400" dirty="0"/>
              <a:t> </a:t>
            </a:r>
          </a:p>
          <a:p>
            <a:r>
              <a:rPr lang="en-US" sz="2400" dirty="0"/>
              <a:t>Topical corticosteroids or </a:t>
            </a:r>
            <a:r>
              <a:rPr lang="en-US" sz="2400" dirty="0" err="1"/>
              <a:t>intralesional</a:t>
            </a:r>
            <a:r>
              <a:rPr lang="en-US" sz="2400" dirty="0"/>
              <a:t> corticosteroids are often used as</a:t>
            </a:r>
            <a:r>
              <a:rPr lang="en-US" sz="2400" dirty="0">
                <a:solidFill>
                  <a:srgbClr val="FF0000"/>
                </a:solidFill>
              </a:rPr>
              <a:t> first-line </a:t>
            </a:r>
            <a:r>
              <a:rPr lang="en-US" sz="2400" dirty="0"/>
              <a:t>therapies. 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640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743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0097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4038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Distributed bilaterally over trunk and proximal extremities in </a:t>
            </a:r>
            <a:r>
              <a:rPr lang="en-US" dirty="0" err="1"/>
              <a:t>christmas</a:t>
            </a:r>
            <a:r>
              <a:rPr lang="en-US" dirty="0"/>
              <a:t> tree pattern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76350"/>
            <a:ext cx="2733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7116" y="19050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Herald patch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62413"/>
            <a:ext cx="2666999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6694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525963"/>
          </a:xfrm>
        </p:spPr>
        <p:txBody>
          <a:bodyPr>
            <a:normAutofit lnSpcReduction="10000"/>
          </a:bodyPr>
          <a:lstStyle/>
          <a:p>
            <a:pPr marL="338328" lvl="1" indent="0">
              <a:buNone/>
            </a:pPr>
            <a:r>
              <a:rPr lang="en-US" sz="2400" dirty="0"/>
              <a:t>Common, “acute”, </a:t>
            </a:r>
            <a:r>
              <a:rPr lang="en-US" sz="2400" dirty="0">
                <a:solidFill>
                  <a:srgbClr val="FF0000"/>
                </a:solidFill>
              </a:rPr>
              <a:t>self-limited </a:t>
            </a:r>
            <a:r>
              <a:rPr lang="en-US" sz="2400" dirty="0" err="1"/>
              <a:t>papulosquamous</a:t>
            </a:r>
            <a:r>
              <a:rPr lang="en-US" sz="2400" dirty="0"/>
              <a:t> eruption that favors healthy adolescents and young adults.</a:t>
            </a:r>
          </a:p>
          <a:p>
            <a:pPr marL="338328" lvl="1" indent="0">
              <a:buNone/>
            </a:pPr>
            <a:r>
              <a:rPr lang="en-US" sz="2400" dirty="0"/>
              <a:t>The classic presentation is readily recognized.</a:t>
            </a:r>
          </a:p>
          <a:p>
            <a:pPr marL="338328" lvl="1" indent="0">
              <a:buNone/>
            </a:pPr>
            <a:r>
              <a:rPr lang="en-US" sz="2400" dirty="0"/>
              <a:t>Generally, it only appears </a:t>
            </a:r>
            <a:r>
              <a:rPr lang="en-US" sz="2400" dirty="0">
                <a:solidFill>
                  <a:srgbClr val="FF0000"/>
                </a:solidFill>
              </a:rPr>
              <a:t>once </a:t>
            </a:r>
            <a:r>
              <a:rPr lang="en-US" sz="2400" dirty="0"/>
              <a:t>throughout life.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Atypical</a:t>
            </a:r>
            <a:r>
              <a:rPr lang="en-US" sz="2400" dirty="0"/>
              <a:t> forms may present a greater challenge.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Persistent PR </a:t>
            </a:r>
            <a:r>
              <a:rPr lang="en-US" sz="2400" dirty="0"/>
              <a:t>up to 6months.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Relapsing PR</a:t>
            </a:r>
            <a:r>
              <a:rPr lang="en-US" sz="2400" dirty="0"/>
              <a:t>: 5%, mild shorter course, few attacks over 3-5 years. </a:t>
            </a:r>
          </a:p>
          <a:p>
            <a:pPr marL="338328" lvl="1" indent="0">
              <a:buNone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viral etiology </a:t>
            </a:r>
            <a:r>
              <a:rPr lang="en-US" sz="2400" dirty="0"/>
              <a:t>has been postulated, but this remains unproven.</a:t>
            </a:r>
          </a:p>
          <a:p>
            <a:pPr marL="338328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Seasonal</a:t>
            </a:r>
            <a:r>
              <a:rPr lang="en-US" sz="2400" dirty="0"/>
              <a:t> variation . </a:t>
            </a:r>
          </a:p>
        </p:txBody>
      </p:sp>
    </p:spTree>
    <p:extLst>
      <p:ext uri="{BB962C8B-B14F-4D97-AF65-F5344CB8AC3E}">
        <p14:creationId xmlns:p14="http://schemas.microsoft.com/office/powerpoint/2010/main" val="24697585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Pathogenesis </a:t>
            </a:r>
          </a:p>
          <a:p>
            <a:r>
              <a:rPr lang="en-US" sz="2400" dirty="0"/>
              <a:t>The precise cause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unknown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A viral etiology is frequently proposed.</a:t>
            </a:r>
          </a:p>
          <a:p>
            <a:r>
              <a:rPr lang="en-US" sz="2400" dirty="0"/>
              <a:t>Human </a:t>
            </a:r>
            <a:r>
              <a:rPr lang="en-US" sz="2400" dirty="0">
                <a:solidFill>
                  <a:srgbClr val="FF0000"/>
                </a:solidFill>
              </a:rPr>
              <a:t>herpesvirus-7(HHV-7) </a:t>
            </a:r>
            <a:r>
              <a:rPr lang="en-US" sz="2400" dirty="0"/>
              <a:t>and, less so, on HHV-6. </a:t>
            </a:r>
          </a:p>
          <a:p>
            <a:r>
              <a:rPr lang="en-US" sz="2400" dirty="0"/>
              <a:t>Attempts to identify HHV-7 DNA within cutaneous lesions have been unsuccessful.</a:t>
            </a:r>
          </a:p>
        </p:txBody>
      </p:sp>
    </p:spTree>
    <p:extLst>
      <p:ext uri="{BB962C8B-B14F-4D97-AF65-F5344CB8AC3E}">
        <p14:creationId xmlns:p14="http://schemas.microsoft.com/office/powerpoint/2010/main" val="7836224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Clinical presentation</a:t>
            </a:r>
          </a:p>
          <a:p>
            <a:pPr marL="36576" indent="0">
              <a:buNone/>
            </a:pPr>
            <a:r>
              <a:rPr lang="en-US" sz="2400" dirty="0"/>
              <a:t>   Most patients with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are </a:t>
            </a:r>
            <a:r>
              <a:rPr lang="en-US" sz="2400" dirty="0">
                <a:solidFill>
                  <a:srgbClr val="FF0000"/>
                </a:solidFill>
              </a:rPr>
              <a:t>asymptomatic</a:t>
            </a:r>
            <a:r>
              <a:rPr lang="en-US" sz="2400" dirty="0"/>
              <a:t>.</a:t>
            </a:r>
          </a:p>
          <a:p>
            <a:r>
              <a:rPr lang="en-US" sz="2400" dirty="0"/>
              <a:t>However </a:t>
            </a:r>
            <a:r>
              <a:rPr lang="en-US" sz="2400" dirty="0">
                <a:solidFill>
                  <a:srgbClr val="FF0000"/>
                </a:solidFill>
              </a:rPr>
              <a:t>25% </a:t>
            </a:r>
            <a:r>
              <a:rPr lang="en-US" sz="2400" dirty="0"/>
              <a:t>of patients, </a:t>
            </a:r>
            <a:r>
              <a:rPr lang="en-US" sz="2400" dirty="0">
                <a:solidFill>
                  <a:srgbClr val="FF0000"/>
                </a:solidFill>
              </a:rPr>
              <a:t>pruritus</a:t>
            </a:r>
            <a:r>
              <a:rPr lang="en-US" sz="2400" dirty="0"/>
              <a:t> ranges from mild to severe.</a:t>
            </a:r>
          </a:p>
          <a:p>
            <a:r>
              <a:rPr lang="en-US" sz="2400" dirty="0"/>
              <a:t>Mild </a:t>
            </a:r>
            <a:r>
              <a:rPr lang="en-US" sz="2400" dirty="0" err="1">
                <a:solidFill>
                  <a:srgbClr val="FF0000"/>
                </a:solidFill>
              </a:rPr>
              <a:t>prodrome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with headache, malaise,  fever, arthralgia in </a:t>
            </a:r>
            <a:r>
              <a:rPr lang="en-US" sz="2400" dirty="0">
                <a:solidFill>
                  <a:srgbClr val="FF0000"/>
                </a:solidFill>
              </a:rPr>
              <a:t>5% </a:t>
            </a:r>
            <a:r>
              <a:rPr lang="en-US" sz="2400" dirty="0"/>
              <a:t>of patients. </a:t>
            </a:r>
          </a:p>
          <a:p>
            <a:endParaRPr lang="en-US" sz="2400" dirty="0"/>
          </a:p>
          <a:p>
            <a:r>
              <a:rPr lang="en-US" sz="2400" dirty="0"/>
              <a:t>The classic situation, a </a:t>
            </a:r>
            <a:r>
              <a:rPr lang="en-US" sz="2400" dirty="0">
                <a:solidFill>
                  <a:srgbClr val="FF0000"/>
                </a:solidFill>
              </a:rPr>
              <a:t>solitary</a:t>
            </a:r>
            <a:r>
              <a:rPr lang="en-US" sz="2400" dirty="0"/>
              <a:t> lesion “</a:t>
            </a:r>
            <a:r>
              <a:rPr lang="en-US" sz="2400" dirty="0">
                <a:solidFill>
                  <a:srgbClr val="FF0000"/>
                </a:solidFill>
              </a:rPr>
              <a:t>herald patch</a:t>
            </a:r>
            <a:r>
              <a:rPr lang="en-US" sz="2400" dirty="0"/>
              <a:t>” appears on the trunk and enlarges over several days. </a:t>
            </a:r>
          </a:p>
          <a:p>
            <a:r>
              <a:rPr lang="en-US" sz="2400" dirty="0"/>
              <a:t>Less often, this initial lesion is seen on the neck or proximal extremities. </a:t>
            </a:r>
          </a:p>
          <a:p>
            <a:r>
              <a:rPr lang="en-US" sz="2400" dirty="0"/>
              <a:t>It predates the remainder of the eruption by hours to days.</a:t>
            </a:r>
          </a:p>
        </p:txBody>
      </p:sp>
    </p:spTree>
    <p:extLst>
      <p:ext uri="{BB962C8B-B14F-4D97-AF65-F5344CB8AC3E}">
        <p14:creationId xmlns:p14="http://schemas.microsoft.com/office/powerpoint/2010/main" val="15249384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herald patch </a:t>
            </a:r>
            <a:r>
              <a:rPr lang="en-US" sz="2400" dirty="0"/>
              <a:t>incidence varies from </a:t>
            </a:r>
            <a:r>
              <a:rPr lang="en-US" sz="2400" dirty="0">
                <a:solidFill>
                  <a:srgbClr val="FF0000"/>
                </a:solidFill>
              </a:rPr>
              <a:t>12% to 94%, </a:t>
            </a:r>
            <a:r>
              <a:rPr lang="en-US" sz="2400" dirty="0"/>
              <a:t>but in most series it has been seen in over </a:t>
            </a:r>
            <a:r>
              <a:rPr lang="en-US" sz="2400" dirty="0">
                <a:solidFill>
                  <a:srgbClr val="FF0000"/>
                </a:solidFill>
              </a:rPr>
              <a:t>50% </a:t>
            </a:r>
            <a:r>
              <a:rPr lang="en-US" sz="2400" dirty="0"/>
              <a:t>of cases.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Multiple </a:t>
            </a:r>
            <a:r>
              <a:rPr lang="en-US" sz="2400" dirty="0"/>
              <a:t>herald patches have also been reported. </a:t>
            </a:r>
          </a:p>
          <a:p>
            <a:r>
              <a:rPr lang="en-US" sz="2400" dirty="0"/>
              <a:t>The herald patch is a skin- to pink- to salmon-</a:t>
            </a:r>
          </a:p>
          <a:p>
            <a:pPr marL="36576" indent="0">
              <a:buNone/>
            </a:pPr>
            <a:r>
              <a:rPr lang="en-US" sz="2400" dirty="0"/>
              <a:t>    colored patch or plaque with a slightly raised advancing</a:t>
            </a:r>
          </a:p>
          <a:p>
            <a:pPr marL="36576" indent="0">
              <a:buNone/>
            </a:pPr>
            <a:r>
              <a:rPr lang="en-US" sz="2400" dirty="0"/>
              <a:t>    margin.</a:t>
            </a:r>
          </a:p>
          <a:p>
            <a:pPr marL="36576" indent="0">
              <a:buNone/>
            </a:pPr>
            <a:r>
              <a:rPr lang="en-US" sz="2400" dirty="0"/>
              <a:t>   The size of herald patch varies from </a:t>
            </a:r>
            <a:r>
              <a:rPr lang="en-US" sz="2400" dirty="0">
                <a:solidFill>
                  <a:srgbClr val="FF0000"/>
                </a:solidFill>
              </a:rPr>
              <a:t>2 -4 cm</a:t>
            </a:r>
            <a:r>
              <a:rPr lang="en-US" sz="2400" dirty="0"/>
              <a:t>, but it can be     as small as 1 cm or large as </a:t>
            </a:r>
            <a:r>
              <a:rPr lang="en-US" sz="2400" dirty="0">
                <a:solidFill>
                  <a:srgbClr val="FF0000"/>
                </a:solidFill>
              </a:rPr>
              <a:t>10 cm</a:t>
            </a:r>
            <a:r>
              <a:rPr lang="en-US" sz="2400" dirty="0"/>
              <a:t>. </a:t>
            </a:r>
          </a:p>
          <a:p>
            <a:pPr marL="36576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5374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Autofit/>
          </a:bodyPr>
          <a:lstStyle/>
          <a:p>
            <a:r>
              <a:rPr lang="en-US" sz="2400" dirty="0"/>
              <a:t>Within the next few days, there is a blossoming of lesions on the trunk and proximal extremities. The lesions are usually </a:t>
            </a:r>
            <a:r>
              <a:rPr lang="en-US" sz="2400" dirty="0">
                <a:solidFill>
                  <a:srgbClr val="FF0000"/>
                </a:solidFill>
              </a:rPr>
              <a:t>round to oval papules or plaques</a:t>
            </a:r>
            <a:r>
              <a:rPr lang="en-US" sz="2400" dirty="0"/>
              <a:t>, with their long axis following </a:t>
            </a:r>
            <a:r>
              <a:rPr lang="en-US" sz="2400" dirty="0">
                <a:solidFill>
                  <a:srgbClr val="FF0000"/>
                </a:solidFill>
              </a:rPr>
              <a:t>Langer’s lines </a:t>
            </a:r>
            <a:r>
              <a:rPr lang="en-US" sz="2400" dirty="0"/>
              <a:t>of Cleavage,  characteristic </a:t>
            </a:r>
            <a:r>
              <a:rPr lang="en-US" sz="2400" dirty="0" err="1">
                <a:solidFill>
                  <a:srgbClr val="FF0000"/>
                </a:solidFill>
              </a:rPr>
              <a:t>collarette</a:t>
            </a:r>
            <a:r>
              <a:rPr lang="en-US" sz="2400" dirty="0"/>
              <a:t> scale.</a:t>
            </a:r>
          </a:p>
          <a:p>
            <a:r>
              <a:rPr lang="en-US" sz="2400" dirty="0"/>
              <a:t>On the posterior trunk, the lesions show a “fir tree” or “</a:t>
            </a:r>
            <a:r>
              <a:rPr lang="en-US" sz="2400" dirty="0">
                <a:solidFill>
                  <a:srgbClr val="FF0000"/>
                </a:solidFill>
              </a:rPr>
              <a:t>Christmas tree </a:t>
            </a:r>
            <a:r>
              <a:rPr lang="en-US" sz="2400" dirty="0"/>
              <a:t>"pattern.</a:t>
            </a:r>
          </a:p>
          <a:p>
            <a:r>
              <a:rPr lang="en-US" sz="2400" dirty="0"/>
              <a:t> Minute </a:t>
            </a:r>
            <a:r>
              <a:rPr lang="en-US" sz="2400" dirty="0">
                <a:solidFill>
                  <a:srgbClr val="FF0000"/>
                </a:solidFill>
              </a:rPr>
              <a:t>pustules</a:t>
            </a:r>
            <a:r>
              <a:rPr lang="en-US" sz="2400" dirty="0"/>
              <a:t> can also be seen during this initial phase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. </a:t>
            </a:r>
          </a:p>
          <a:p>
            <a:r>
              <a:rPr lang="en-US" sz="2400" dirty="0"/>
              <a:t>The face, palms and soles are usually (but not always) </a:t>
            </a:r>
            <a:r>
              <a:rPr lang="en-US" sz="2400" dirty="0">
                <a:solidFill>
                  <a:srgbClr val="FF0000"/>
                </a:solidFill>
              </a:rPr>
              <a:t>spared</a:t>
            </a:r>
            <a:r>
              <a:rPr lang="en-US" sz="2400" dirty="0"/>
              <a:t>. </a:t>
            </a:r>
          </a:p>
          <a:p>
            <a:r>
              <a:rPr lang="en-US" sz="2400" dirty="0"/>
              <a:t>Oral lesions are uncommon.</a:t>
            </a:r>
          </a:p>
        </p:txBody>
      </p:sp>
    </p:spTree>
    <p:extLst>
      <p:ext uri="{BB962C8B-B14F-4D97-AF65-F5344CB8AC3E}">
        <p14:creationId xmlns:p14="http://schemas.microsoft.com/office/powerpoint/2010/main" val="29626634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17" y="1600200"/>
            <a:ext cx="36487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0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Epidermal cell kinetics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growth fraction </a:t>
            </a:r>
            <a:r>
              <a:rPr lang="en-US" dirty="0"/>
              <a:t>of basal cells is increased to almost100</a:t>
            </a:r>
            <a:r>
              <a:rPr lang="en-US" dirty="0">
                <a:solidFill>
                  <a:srgbClr val="FF0000"/>
                </a:solidFill>
              </a:rPr>
              <a:t>%</a:t>
            </a:r>
            <a:r>
              <a:rPr lang="en-US" dirty="0"/>
              <a:t> compared with </a:t>
            </a:r>
            <a:r>
              <a:rPr lang="en-US" dirty="0">
                <a:solidFill>
                  <a:srgbClr val="FF0000"/>
                </a:solidFill>
              </a:rPr>
              <a:t>30% </a:t>
            </a:r>
            <a:r>
              <a:rPr lang="en-US" dirty="0"/>
              <a:t>in normal skin.</a:t>
            </a:r>
          </a:p>
          <a:p>
            <a:r>
              <a:rPr lang="en-US" dirty="0"/>
              <a:t>The epidermal </a:t>
            </a:r>
            <a:r>
              <a:rPr lang="en-US" dirty="0">
                <a:solidFill>
                  <a:srgbClr val="FF0000"/>
                </a:solidFill>
              </a:rPr>
              <a:t>turnover</a:t>
            </a:r>
            <a:r>
              <a:rPr lang="en-US" dirty="0"/>
              <a:t> time is shortened to less than </a:t>
            </a:r>
            <a:r>
              <a:rPr lang="en-US" u="sng" dirty="0">
                <a:solidFill>
                  <a:srgbClr val="FF0000"/>
                </a:solidFill>
              </a:rPr>
              <a:t>10 days </a:t>
            </a:r>
            <a:r>
              <a:rPr lang="en-US" dirty="0"/>
              <a:t>compared with </a:t>
            </a:r>
            <a:r>
              <a:rPr lang="en-US" u="sng" dirty="0">
                <a:solidFill>
                  <a:srgbClr val="FF0000"/>
                </a:solidFill>
              </a:rPr>
              <a:t>30 to 60 </a:t>
            </a:r>
            <a:r>
              <a:rPr lang="en-US" dirty="0"/>
              <a:t>days in normal skin.</a:t>
            </a:r>
          </a:p>
        </p:txBody>
      </p:sp>
    </p:spTree>
    <p:extLst>
      <p:ext uri="{BB962C8B-B14F-4D97-AF65-F5344CB8AC3E}">
        <p14:creationId xmlns:p14="http://schemas.microsoft.com/office/powerpoint/2010/main" val="29996392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eruption of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usually </a:t>
            </a:r>
            <a:r>
              <a:rPr lang="en-US" sz="2400" dirty="0">
                <a:solidFill>
                  <a:srgbClr val="FF0000"/>
                </a:solidFill>
              </a:rPr>
              <a:t>persists for 6–8 </a:t>
            </a:r>
            <a:r>
              <a:rPr lang="en-US" sz="2400" dirty="0"/>
              <a:t>weeks and then </a:t>
            </a:r>
            <a:r>
              <a:rPr lang="en-US" sz="2400" dirty="0">
                <a:solidFill>
                  <a:srgbClr val="FF0000"/>
                </a:solidFill>
              </a:rPr>
              <a:t>spontaneously resolves</a:t>
            </a:r>
            <a:r>
              <a:rPr lang="en-US" sz="2400" dirty="0"/>
              <a:t>; however, occasional patients have lesions that may last 5 months or longer.</a:t>
            </a:r>
          </a:p>
          <a:p>
            <a:pPr marL="36576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Atypical </a:t>
            </a:r>
            <a:r>
              <a:rPr lang="en-US" sz="2400" b="1" dirty="0"/>
              <a:t>forms of </a:t>
            </a:r>
            <a:r>
              <a:rPr lang="en-US" sz="2400" b="1" dirty="0" err="1"/>
              <a:t>pityriasis</a:t>
            </a:r>
            <a:r>
              <a:rPr lang="en-US" sz="2400" b="1" dirty="0"/>
              <a:t> </a:t>
            </a:r>
            <a:r>
              <a:rPr lang="en-US" sz="2400" b="1" dirty="0" err="1"/>
              <a:t>rosea</a:t>
            </a:r>
            <a:r>
              <a:rPr lang="en-US" sz="2400" b="1" dirty="0"/>
              <a:t> 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Lacks</a:t>
            </a:r>
            <a:r>
              <a:rPr lang="en-US" sz="2400" dirty="0"/>
              <a:t> herald patch, different </a:t>
            </a:r>
            <a:r>
              <a:rPr lang="en-US" sz="2400" dirty="0">
                <a:solidFill>
                  <a:srgbClr val="FF0000"/>
                </a:solidFill>
              </a:rPr>
              <a:t>morphology </a:t>
            </a:r>
            <a:r>
              <a:rPr lang="en-US" sz="2400" dirty="0"/>
              <a:t>(purpuric; </a:t>
            </a:r>
            <a:r>
              <a:rPr lang="en-US" sz="2400" dirty="0" err="1"/>
              <a:t>targetoid</a:t>
            </a:r>
            <a:r>
              <a:rPr lang="en-US" sz="2400" dirty="0"/>
              <a:t>,) and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( inverse over axilla or  groin; distal extremities).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86877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Urticarial.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Erythema </a:t>
            </a:r>
            <a:r>
              <a:rPr lang="en-US" sz="2400" dirty="0" err="1"/>
              <a:t>multiforme</a:t>
            </a:r>
            <a:r>
              <a:rPr lang="en-US" sz="2400" dirty="0"/>
              <a:t> like </a:t>
            </a:r>
          </a:p>
          <a:p>
            <a:pPr marL="36576" indent="0">
              <a:buNone/>
            </a:pPr>
            <a:r>
              <a:rPr lang="en-US" sz="2400" dirty="0"/>
              <a:t>    (</a:t>
            </a:r>
            <a:r>
              <a:rPr lang="en-US" sz="2400" dirty="0" err="1"/>
              <a:t>Targetoid</a:t>
            </a:r>
            <a:r>
              <a:rPr lang="en-US" sz="2400" dirty="0"/>
              <a:t>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876675"/>
            <a:ext cx="3505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4758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7124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Vesicular.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Pustular.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Purpuric.</a:t>
            </a:r>
          </a:p>
          <a:p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1371599"/>
            <a:ext cx="2986087" cy="271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7" y="4357687"/>
            <a:ext cx="30337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352800" y="1905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352800" y="5791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932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5000625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Differential Diagnosis :</a:t>
            </a:r>
          </a:p>
          <a:p>
            <a:r>
              <a:rPr lang="en-US" sz="2400" b="1" dirty="0"/>
              <a:t>Secondary syphilis. </a:t>
            </a:r>
          </a:p>
          <a:p>
            <a:pPr marL="36576" indent="0">
              <a:buNone/>
            </a:pPr>
            <a:r>
              <a:rPr lang="en-US" sz="2400" dirty="0"/>
              <a:t>  Meticulous history taking</a:t>
            </a:r>
          </a:p>
          <a:p>
            <a:pPr marL="36576" indent="0">
              <a:buNone/>
            </a:pPr>
            <a:r>
              <a:rPr lang="en-US" sz="2400" dirty="0"/>
              <a:t>, history of </a:t>
            </a:r>
            <a:r>
              <a:rPr lang="en-US" sz="2400" dirty="0">
                <a:solidFill>
                  <a:srgbClr val="FF0000"/>
                </a:solidFill>
              </a:rPr>
              <a:t>chancre</a:t>
            </a:r>
            <a:r>
              <a:rPr lang="en-US" sz="2400" dirty="0"/>
              <a:t>,</a:t>
            </a:r>
          </a:p>
          <a:p>
            <a:pPr marL="36576" indent="0">
              <a:buNone/>
            </a:pPr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Lymphadenopathy</a:t>
            </a:r>
          </a:p>
          <a:p>
            <a:pPr marL="36576" indent="0">
              <a:buNone/>
            </a:pPr>
            <a:r>
              <a:rPr lang="en-US" sz="2400" dirty="0"/>
              <a:t> Lesions are </a:t>
            </a:r>
            <a:r>
              <a:rPr lang="en-US" sz="2400" dirty="0" err="1">
                <a:solidFill>
                  <a:srgbClr val="FF0000"/>
                </a:solidFill>
              </a:rPr>
              <a:t>monomorphous</a:t>
            </a:r>
            <a:r>
              <a:rPr lang="en-US" sz="2400" dirty="0"/>
              <a:t> and always </a:t>
            </a:r>
          </a:p>
          <a:p>
            <a:pPr marL="36576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asymptomatic</a:t>
            </a:r>
            <a:r>
              <a:rPr lang="en-US" sz="2400" dirty="0"/>
              <a:t>; almost always affect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palms and soles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Positive </a:t>
            </a:r>
            <a:r>
              <a:rPr lang="en-US" sz="2400" dirty="0">
                <a:solidFill>
                  <a:srgbClr val="FF0000"/>
                </a:solidFill>
              </a:rPr>
              <a:t>VDRL</a:t>
            </a:r>
            <a:r>
              <a:rPr lang="en-US" sz="2400" dirty="0"/>
              <a:t> test</a:t>
            </a:r>
          </a:p>
          <a:p>
            <a:pPr marL="36576" indent="0">
              <a:buNone/>
            </a:pPr>
            <a:r>
              <a:rPr lang="en-US" sz="2400" dirty="0"/>
              <a:t>  Histology showing </a:t>
            </a:r>
            <a:r>
              <a:rPr lang="en-US" sz="2400" dirty="0">
                <a:solidFill>
                  <a:srgbClr val="FF0000"/>
                </a:solidFill>
              </a:rPr>
              <a:t>plasma cells. 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22366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72" y="4343401"/>
            <a:ext cx="20615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4343400"/>
            <a:ext cx="2139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7" y="1066800"/>
            <a:ext cx="21193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8468" y="46482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Condyloma</a:t>
            </a:r>
            <a:r>
              <a:rPr lang="en-US" dirty="0"/>
              <a:t> </a:t>
            </a:r>
            <a:r>
              <a:rPr lang="en-US" dirty="0" err="1"/>
              <a:t>lata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1524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Condyloma</a:t>
            </a:r>
            <a:r>
              <a:rPr lang="en-US" dirty="0"/>
              <a:t> </a:t>
            </a:r>
            <a:r>
              <a:rPr lang="en-US" dirty="0" err="1"/>
              <a:t>lata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374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Dermatophytosis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</a:p>
          <a:p>
            <a:r>
              <a:rPr lang="en-US" sz="2400" dirty="0"/>
              <a:t>Difficult to differentiate from herald patch. However, a mycotic lesion expands progressively and shows a </a:t>
            </a:r>
            <a:r>
              <a:rPr lang="en-US" sz="2400" dirty="0">
                <a:solidFill>
                  <a:srgbClr val="FF0000"/>
                </a:solidFill>
              </a:rPr>
              <a:t>clear center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Positive KOH mount</a:t>
            </a:r>
            <a:r>
              <a:rPr lang="en-US" sz="24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244792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648075" cy="210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1"/>
            <a:ext cx="210790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865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Guttate</a:t>
            </a:r>
            <a:r>
              <a:rPr lang="en-US" sz="2400" b="1" dirty="0"/>
              <a:t> psoriasis:</a:t>
            </a:r>
          </a:p>
          <a:p>
            <a:pPr marL="36576" indent="0">
              <a:buNone/>
            </a:pPr>
            <a:r>
              <a:rPr lang="en-US" sz="2400" b="1" dirty="0"/>
              <a:t> </a:t>
            </a:r>
            <a:r>
              <a:rPr lang="en-US" sz="2400" dirty="0"/>
              <a:t> History of </a:t>
            </a:r>
            <a:r>
              <a:rPr lang="en-US" sz="2400" dirty="0">
                <a:solidFill>
                  <a:srgbClr val="FF0000"/>
                </a:solidFill>
              </a:rPr>
              <a:t>sore throat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 Presence of </a:t>
            </a:r>
            <a:r>
              <a:rPr lang="en-US" sz="2400" dirty="0">
                <a:solidFill>
                  <a:srgbClr val="FF0000"/>
                </a:solidFill>
              </a:rPr>
              <a:t>rain-drop</a:t>
            </a:r>
            <a:r>
              <a:rPr lang="en-US" sz="2400" dirty="0"/>
              <a:t> pattern and histology are important       clues. </a:t>
            </a:r>
          </a:p>
          <a:p>
            <a:pPr marL="36576" indent="0">
              <a:buNone/>
            </a:pPr>
            <a:r>
              <a:rPr lang="en-US" sz="2400" dirty="0"/>
              <a:t>  Scales are thicker and </a:t>
            </a:r>
            <a:r>
              <a:rPr lang="en-US" sz="2400" dirty="0">
                <a:solidFill>
                  <a:srgbClr val="FF0000"/>
                </a:solidFill>
              </a:rPr>
              <a:t>silvery-white</a:t>
            </a:r>
            <a:r>
              <a:rPr lang="en-US" sz="24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05201"/>
            <a:ext cx="1085850" cy="23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124201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3733800"/>
            <a:ext cx="1219200" cy="12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05202"/>
            <a:ext cx="4000500" cy="23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3733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7338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10553955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1"/>
            <a:ext cx="8543924" cy="3886199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PR like drug eruption</a:t>
            </a:r>
          </a:p>
          <a:p>
            <a:r>
              <a:rPr lang="en-US" sz="2400" dirty="0"/>
              <a:t>Ac converting enzyme (ACE) inhibitors, metronidazole, isotretinoin, gold, arsenic, non steroidal </a:t>
            </a:r>
            <a:r>
              <a:rPr lang="en-US" sz="2400" dirty="0" err="1"/>
              <a:t>antiinflammatory</a:t>
            </a:r>
            <a:r>
              <a:rPr lang="en-US" sz="2400" dirty="0"/>
              <a:t>, </a:t>
            </a:r>
            <a:r>
              <a:rPr lang="en-US" sz="2400" dirty="0" err="1"/>
              <a:t>terbinafin</a:t>
            </a:r>
            <a:r>
              <a:rPr lang="en-US" sz="2400" dirty="0"/>
              <a:t>, omeprazole. , bismuth, </a:t>
            </a:r>
            <a:r>
              <a:rPr lang="en-US" sz="2400" dirty="0" err="1"/>
              <a:t>imatinib</a:t>
            </a:r>
            <a:r>
              <a:rPr lang="en-US" sz="2400" dirty="0"/>
              <a:t> and clonidine,, </a:t>
            </a:r>
            <a:r>
              <a:rPr lang="en-US" sz="2400" dirty="0" err="1"/>
              <a:t>etanercept</a:t>
            </a:r>
            <a:r>
              <a:rPr lang="en-US" sz="2400" dirty="0"/>
              <a:t>, </a:t>
            </a:r>
            <a:r>
              <a:rPr lang="en-US" sz="2400" dirty="0" err="1"/>
              <a:t>tripelennamine</a:t>
            </a:r>
            <a:r>
              <a:rPr lang="en-US" sz="2400" dirty="0"/>
              <a:t>, </a:t>
            </a:r>
            <a:r>
              <a:rPr lang="en-US" sz="2400" dirty="0" err="1"/>
              <a:t>ketotifen</a:t>
            </a:r>
            <a:r>
              <a:rPr lang="en-US" sz="2400" dirty="0"/>
              <a:t>, </a:t>
            </a:r>
            <a:r>
              <a:rPr lang="en-US" sz="2400" dirty="0" err="1"/>
              <a:t>salvarsan</a:t>
            </a:r>
            <a:r>
              <a:rPr lang="en-US" sz="2400" dirty="0"/>
              <a:t> and BCG vaccine.</a:t>
            </a:r>
          </a:p>
          <a:p>
            <a:r>
              <a:rPr lang="en-US" sz="2400" dirty="0"/>
              <a:t>The lesions are usually </a:t>
            </a:r>
            <a:r>
              <a:rPr lang="en-US" sz="2400" dirty="0">
                <a:solidFill>
                  <a:srgbClr val="FF0000"/>
                </a:solidFill>
              </a:rPr>
              <a:t>monomorphic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lack herald </a:t>
            </a:r>
            <a:r>
              <a:rPr lang="en-US" sz="2400" dirty="0"/>
              <a:t>patch.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Slower</a:t>
            </a:r>
            <a:r>
              <a:rPr lang="en-US" sz="2400" dirty="0"/>
              <a:t> to resolve than the idiopathic form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105400"/>
            <a:ext cx="519112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3686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696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Most patients with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don’t have biopsies because the </a:t>
            </a:r>
            <a:r>
              <a:rPr lang="en-US" sz="2400" dirty="0">
                <a:solidFill>
                  <a:srgbClr val="FF0000"/>
                </a:solidFill>
              </a:rPr>
              <a:t>clinical picture </a:t>
            </a:r>
            <a:r>
              <a:rPr lang="en-US" sz="2400" dirty="0"/>
              <a:t>is </a:t>
            </a:r>
            <a:r>
              <a:rPr lang="en-US" sz="2400" dirty="0">
                <a:solidFill>
                  <a:srgbClr val="FF0000"/>
                </a:solidFill>
              </a:rPr>
              <a:t>characteristic</a:t>
            </a:r>
            <a:r>
              <a:rPr lang="en-US" sz="2400" dirty="0"/>
              <a:t> and</a:t>
            </a:r>
          </a:p>
          <a:p>
            <a:pPr marL="36576" indent="0">
              <a:buNone/>
            </a:pP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histopathology</a:t>
            </a:r>
            <a:r>
              <a:rPr lang="en-US" sz="2400" dirty="0"/>
              <a:t> is relatively </a:t>
            </a:r>
            <a:r>
              <a:rPr lang="en-US" sz="2400" dirty="0">
                <a:solidFill>
                  <a:srgbClr val="FF0000"/>
                </a:solidFill>
              </a:rPr>
              <a:t>nonspecific</a:t>
            </a:r>
            <a:r>
              <a:rPr lang="en-US" sz="2400" dirty="0"/>
              <a:t>. </a:t>
            </a:r>
          </a:p>
          <a:p>
            <a:pPr marL="36576" indent="0">
              <a:buNone/>
            </a:pPr>
            <a:r>
              <a:rPr lang="en-US" sz="2400" dirty="0"/>
              <a:t>Small </a:t>
            </a:r>
            <a:r>
              <a:rPr lang="en-US" sz="2400" dirty="0">
                <a:solidFill>
                  <a:srgbClr val="FF0000"/>
                </a:solidFill>
              </a:rPr>
              <a:t>mounds </a:t>
            </a:r>
            <a:r>
              <a:rPr lang="en-US" sz="2400" dirty="0"/>
              <a:t>of parakeratosis, </a:t>
            </a:r>
            <a:r>
              <a:rPr lang="en-US" sz="2400" dirty="0" err="1">
                <a:solidFill>
                  <a:srgbClr val="FF0000"/>
                </a:solidFill>
              </a:rPr>
              <a:t>spongiosis</a:t>
            </a:r>
            <a:r>
              <a:rPr lang="en-US" sz="2400" dirty="0"/>
              <a:t>, and </a:t>
            </a:r>
          </a:p>
          <a:p>
            <a:pPr marL="36576" indent="0">
              <a:buNone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mild</a:t>
            </a:r>
            <a:r>
              <a:rPr lang="en-US" sz="2400" dirty="0"/>
              <a:t> </a:t>
            </a:r>
            <a:r>
              <a:rPr lang="en-US" sz="2400" dirty="0" err="1"/>
              <a:t>lymphohistiocytic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perivascular</a:t>
            </a:r>
            <a:r>
              <a:rPr lang="en-US" sz="2400" dirty="0"/>
              <a:t> and </a:t>
            </a:r>
          </a:p>
          <a:p>
            <a:pPr marL="36576" indent="0">
              <a:buNone/>
            </a:pPr>
            <a:r>
              <a:rPr lang="en-US" sz="2400" dirty="0"/>
              <a:t>interstitial papillary dermal infiltrate .</a:t>
            </a:r>
          </a:p>
          <a:p>
            <a:r>
              <a:rPr lang="en-US" sz="2400" dirty="0"/>
              <a:t>There may be mild  </a:t>
            </a:r>
            <a:r>
              <a:rPr lang="en-US" sz="2400" dirty="0">
                <a:solidFill>
                  <a:srgbClr val="FF0000"/>
                </a:solidFill>
              </a:rPr>
              <a:t>erythrocyte extravasation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13359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867400" y="5105400"/>
            <a:ext cx="2286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6115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sz="2400" b="1" dirty="0"/>
              <a:t>Treatment </a:t>
            </a:r>
          </a:p>
          <a:p>
            <a:r>
              <a:rPr lang="en-US" sz="2400" dirty="0"/>
              <a:t>Because </a:t>
            </a:r>
            <a:r>
              <a:rPr lang="en-US" sz="2400" dirty="0" err="1"/>
              <a:t>pityriasis</a:t>
            </a:r>
            <a:r>
              <a:rPr lang="en-US" sz="2400" dirty="0"/>
              <a:t> </a:t>
            </a:r>
            <a:r>
              <a:rPr lang="en-US" sz="2400" dirty="0" err="1"/>
              <a:t>rosea</a:t>
            </a:r>
            <a:r>
              <a:rPr lang="en-US" sz="2400" dirty="0"/>
              <a:t> is often asymptomatic and self-limited, patient education and </a:t>
            </a:r>
            <a:r>
              <a:rPr lang="en-US" sz="2400" dirty="0">
                <a:solidFill>
                  <a:srgbClr val="FF0000"/>
                </a:solidFill>
              </a:rPr>
              <a:t>reassurance</a:t>
            </a:r>
            <a:r>
              <a:rPr lang="en-US" sz="2400" dirty="0"/>
              <a:t> is sufficient.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Symptomatic</a:t>
            </a:r>
            <a:r>
              <a:rPr lang="en-US" sz="2400" dirty="0"/>
              <a:t> treatment with antihistamines and topical steroid.</a:t>
            </a:r>
          </a:p>
          <a:p>
            <a:r>
              <a:rPr lang="en-US" sz="2400" dirty="0"/>
              <a:t>NBUVB.</a:t>
            </a:r>
          </a:p>
          <a:p>
            <a:r>
              <a:rPr lang="en-US" sz="2400" dirty="0"/>
              <a:t>Acyclovir 400mg  TDS x7 days. </a:t>
            </a:r>
            <a:r>
              <a:rPr lang="en-US" sz="2400" dirty="0">
                <a:solidFill>
                  <a:srgbClr val="FF0000"/>
                </a:solidFill>
              </a:rPr>
              <a:t>When to use</a:t>
            </a:r>
            <a:r>
              <a:rPr lang="en-US" sz="2400" dirty="0"/>
              <a:t>?</a:t>
            </a:r>
          </a:p>
          <a:p>
            <a:pPr marL="36576" indent="0">
              <a:buNone/>
            </a:pPr>
            <a:r>
              <a:rPr lang="en-US" sz="2400" dirty="0"/>
              <a:t>             Persistent PR.</a:t>
            </a:r>
          </a:p>
          <a:p>
            <a:pPr marL="36576" indent="0">
              <a:buNone/>
            </a:pPr>
            <a:r>
              <a:rPr lang="en-US" sz="2400" dirty="0"/>
              <a:t>             Relapsing PR.</a:t>
            </a:r>
          </a:p>
          <a:p>
            <a:pPr marL="36576" indent="0">
              <a:buNone/>
            </a:pPr>
            <a:r>
              <a:rPr lang="en-US" sz="2400" dirty="0"/>
              <a:t>             PR occurring in the 1</a:t>
            </a:r>
            <a:r>
              <a:rPr lang="en-US" sz="2400" baseline="30000" dirty="0"/>
              <a:t>st</a:t>
            </a:r>
            <a:r>
              <a:rPr lang="en-US" sz="2400" dirty="0"/>
              <a:t> trimester of pregnancy. </a:t>
            </a:r>
          </a:p>
          <a:p>
            <a:endParaRPr lang="en-US" sz="2400" dirty="0"/>
          </a:p>
          <a:p>
            <a:r>
              <a:rPr lang="en-US" sz="2400" dirty="0"/>
              <a:t>Short course oral steroids in severe cases.  </a:t>
            </a:r>
          </a:p>
        </p:txBody>
      </p:sp>
    </p:spTree>
    <p:extLst>
      <p:ext uri="{BB962C8B-B14F-4D97-AF65-F5344CB8AC3E}">
        <p14:creationId xmlns:p14="http://schemas.microsoft.com/office/powerpoint/2010/main" val="222285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816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Tools</a:t>
            </a:r>
            <a:r>
              <a:rPr lang="en-US" dirty="0"/>
              <a:t> to measure severity index:</a:t>
            </a:r>
          </a:p>
          <a:p>
            <a:r>
              <a:rPr lang="en-US" dirty="0"/>
              <a:t> Psoriasis Area and Severity Index </a:t>
            </a:r>
            <a:r>
              <a:rPr lang="en-US" dirty="0">
                <a:solidFill>
                  <a:srgbClr val="FF0000"/>
                </a:solidFill>
              </a:rPr>
              <a:t>(PASI)</a:t>
            </a:r>
          </a:p>
          <a:p>
            <a:endParaRPr lang="en-US" dirty="0"/>
          </a:p>
          <a:p>
            <a:r>
              <a:rPr lang="en-US" dirty="0"/>
              <a:t> Physician global assessment </a:t>
            </a:r>
            <a:r>
              <a:rPr lang="en-US" dirty="0">
                <a:solidFill>
                  <a:srgbClr val="FF0000"/>
                </a:solidFill>
              </a:rPr>
              <a:t>(PGA)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Dermatology life quality index </a:t>
            </a:r>
            <a:r>
              <a:rPr lang="en-US" dirty="0">
                <a:solidFill>
                  <a:srgbClr val="FF0000"/>
                </a:solidFill>
              </a:rPr>
              <a:t>(DLQI 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8153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Body surface area (BSA) affected: role of hand.</a:t>
            </a:r>
          </a:p>
          <a:p>
            <a:r>
              <a:rPr lang="en-US" dirty="0"/>
              <a:t>Hand = Equal 1% BSA).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57575"/>
            <a:ext cx="6477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457575"/>
            <a:ext cx="12858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7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There are five  types of psoriasis:</a:t>
            </a:r>
            <a:endParaRPr lang="en-US" dirty="0"/>
          </a:p>
          <a:p>
            <a:r>
              <a:rPr lang="en-US" dirty="0"/>
              <a:t>Plaque. (most common)</a:t>
            </a:r>
          </a:p>
          <a:p>
            <a:r>
              <a:rPr lang="en-US" dirty="0" err="1"/>
              <a:t>Guttate</a:t>
            </a:r>
            <a:r>
              <a:rPr lang="en-US" dirty="0"/>
              <a:t>.</a:t>
            </a:r>
          </a:p>
          <a:p>
            <a:r>
              <a:rPr lang="en-US" dirty="0"/>
              <a:t>Pustular.</a:t>
            </a:r>
          </a:p>
          <a:p>
            <a:r>
              <a:rPr lang="en-US" dirty="0" err="1"/>
              <a:t>Erythrodermic</a:t>
            </a:r>
            <a:r>
              <a:rPr lang="en-US" dirty="0"/>
              <a:t>.</a:t>
            </a:r>
          </a:p>
          <a:p>
            <a:r>
              <a:rPr lang="en-US" dirty="0"/>
              <a:t>Psoriatic arthritis.</a:t>
            </a:r>
          </a:p>
          <a:p>
            <a:pPr marL="36576" indent="0">
              <a:buNone/>
            </a:pPr>
            <a:r>
              <a:rPr lang="en-US" b="1" dirty="0"/>
              <a:t>   </a:t>
            </a:r>
          </a:p>
          <a:p>
            <a:pPr marL="36576" indent="0">
              <a:buNone/>
            </a:pPr>
            <a:r>
              <a:rPr lang="en-US" b="1" dirty="0"/>
              <a:t> Special locations:</a:t>
            </a:r>
          </a:p>
          <a:p>
            <a:r>
              <a:rPr lang="en-US" dirty="0"/>
              <a:t>Nail psoriasis.</a:t>
            </a:r>
          </a:p>
          <a:p>
            <a:r>
              <a:rPr lang="en-US" dirty="0"/>
              <a:t>Flexural psoriasis.</a:t>
            </a:r>
          </a:p>
          <a:p>
            <a:r>
              <a:rPr lang="en-US" dirty="0"/>
              <a:t>Oral psoriasis.</a:t>
            </a:r>
          </a:p>
          <a:p>
            <a:r>
              <a:rPr lang="en-US" dirty="0"/>
              <a:t>Napkin psoriasis.</a:t>
            </a:r>
          </a:p>
          <a:p>
            <a:pPr marL="36576" indent="0">
              <a:buNone/>
            </a:pPr>
            <a:r>
              <a:rPr lang="en-US" dirty="0"/>
              <a:t>At any point of time different variants may coexist.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5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066800"/>
            <a:ext cx="4114800" cy="5181600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en-US" b="1" u="sng" dirty="0"/>
              <a:t>Chronic plaque  psoriasis:</a:t>
            </a:r>
          </a:p>
          <a:p>
            <a:r>
              <a:rPr lang="en-US" dirty="0"/>
              <a:t>Characterized by </a:t>
            </a:r>
            <a:r>
              <a:rPr lang="en-US" dirty="0">
                <a:solidFill>
                  <a:srgbClr val="FF0000"/>
                </a:solidFill>
              </a:rPr>
              <a:t>sharply demarcated </a:t>
            </a:r>
            <a:r>
              <a:rPr lang="en-US" dirty="0"/>
              <a:t>scaly erythematous plaques.</a:t>
            </a:r>
          </a:p>
          <a:p>
            <a:r>
              <a:rPr lang="en-US" dirty="0"/>
              <a:t>Relatively </a:t>
            </a:r>
            <a:r>
              <a:rPr lang="en-US" dirty="0">
                <a:solidFill>
                  <a:srgbClr val="FF0000"/>
                </a:solidFill>
              </a:rPr>
              <a:t>symmetric </a:t>
            </a:r>
            <a:r>
              <a:rPr lang="en-US" dirty="0"/>
              <a:t>distribution.</a:t>
            </a:r>
          </a:p>
          <a:p>
            <a:r>
              <a:rPr lang="en-US" dirty="0"/>
              <a:t>Scalp, elbows, knees and </a:t>
            </a:r>
            <a:r>
              <a:rPr lang="en-US" dirty="0" err="1"/>
              <a:t>presacrum</a:t>
            </a:r>
            <a:r>
              <a:rPr lang="en-US" dirty="0"/>
              <a:t> are </a:t>
            </a:r>
            <a:r>
              <a:rPr lang="en-US" dirty="0">
                <a:solidFill>
                  <a:srgbClr val="FF0000"/>
                </a:solidFill>
              </a:rPr>
              <a:t>sites of </a:t>
            </a:r>
            <a:r>
              <a:rPr lang="en-US" dirty="0" err="1">
                <a:solidFill>
                  <a:srgbClr val="FF0000"/>
                </a:solidFill>
              </a:rPr>
              <a:t>predeliction</a:t>
            </a:r>
            <a:r>
              <a:rPr lang="en-US" dirty="0"/>
              <a:t>.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rgbClr val="FF0000"/>
                </a:solidFill>
              </a:rPr>
              <a:t>healing</a:t>
            </a:r>
            <a:r>
              <a:rPr lang="en-US" dirty="0"/>
              <a:t> occurs it starts in the center producing annular lesions.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408842"/>
            <a:ext cx="2200275" cy="28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1524000"/>
            <a:ext cx="4108724" cy="18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08842"/>
            <a:ext cx="1898924" cy="287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693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371600"/>
            <a:ext cx="6162675" cy="470916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b="1" dirty="0" err="1"/>
              <a:t>Auspitz</a:t>
            </a:r>
            <a:r>
              <a:rPr lang="en-US" b="1" dirty="0"/>
              <a:t> sign is positive</a:t>
            </a:r>
          </a:p>
          <a:p>
            <a:r>
              <a:rPr lang="en-US" dirty="0"/>
              <a:t>The appearance of small </a:t>
            </a:r>
            <a:r>
              <a:rPr lang="en-US" b="1" dirty="0">
                <a:solidFill>
                  <a:srgbClr val="FF0000"/>
                </a:solidFill>
              </a:rPr>
              <a:t>bleeding</a:t>
            </a:r>
            <a:r>
              <a:rPr lang="en-US" dirty="0"/>
              <a:t> points after removal  of scale from the surface of psoriatic papules or plaques.</a:t>
            </a:r>
          </a:p>
          <a:p>
            <a:r>
              <a:rPr lang="en-US" dirty="0"/>
              <a:t>It is a reflection of dilated </a:t>
            </a:r>
            <a:r>
              <a:rPr lang="en-US" dirty="0">
                <a:solidFill>
                  <a:srgbClr val="FF0000"/>
                </a:solidFill>
              </a:rPr>
              <a:t>vessels</a:t>
            </a:r>
            <a:r>
              <a:rPr lang="en-US" dirty="0"/>
              <a:t> of the papillary dermis and </a:t>
            </a:r>
            <a:r>
              <a:rPr lang="en-US" dirty="0">
                <a:solidFill>
                  <a:srgbClr val="FF0000"/>
                </a:solidFill>
              </a:rPr>
              <a:t>thinning </a:t>
            </a:r>
            <a:r>
              <a:rPr lang="en-US" dirty="0"/>
              <a:t>of the suprapapillary epidermis.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524000"/>
            <a:ext cx="25241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038475"/>
            <a:ext cx="25241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86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95400"/>
            <a:ext cx="74676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u="sng" dirty="0"/>
              <a:t>Chronic plaque psoriasis: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most common </a:t>
            </a:r>
            <a:r>
              <a:rPr lang="en-US" dirty="0"/>
              <a:t>type of psoriasis ranges from mild to severe.</a:t>
            </a:r>
          </a:p>
          <a:p>
            <a:r>
              <a:rPr lang="en-US" dirty="0"/>
              <a:t>65% complain of </a:t>
            </a:r>
            <a:r>
              <a:rPr lang="en-US" dirty="0">
                <a:solidFill>
                  <a:srgbClr val="FF0000"/>
                </a:solidFill>
              </a:rPr>
              <a:t>itching</a:t>
            </a:r>
            <a:r>
              <a:rPr lang="en-US" dirty="0"/>
              <a:t>.</a:t>
            </a:r>
          </a:p>
          <a:p>
            <a:r>
              <a:rPr lang="en-US" dirty="0"/>
              <a:t>The disease may worsens in </a:t>
            </a:r>
            <a:r>
              <a:rPr lang="en-US" dirty="0">
                <a:solidFill>
                  <a:srgbClr val="FF0000"/>
                </a:solidFill>
              </a:rPr>
              <a:t>winter </a:t>
            </a:r>
            <a:r>
              <a:rPr lang="en-US" dirty="0"/>
              <a:t>improve in summer.</a:t>
            </a:r>
          </a:p>
          <a:p>
            <a:r>
              <a:rPr lang="en-US" dirty="0"/>
              <a:t>The major symptom is </a:t>
            </a:r>
            <a:r>
              <a:rPr lang="en-US" dirty="0">
                <a:solidFill>
                  <a:srgbClr val="FF0000"/>
                </a:solidFill>
              </a:rPr>
              <a:t>disfigurement</a:t>
            </a:r>
            <a:r>
              <a:rPr lang="en-US" dirty="0"/>
              <a:t> that  affects the quality of life.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2286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2286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74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943600" cy="4709160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 err="1"/>
              <a:t>Guttate</a:t>
            </a:r>
            <a:r>
              <a:rPr lang="en-US" b="1" dirty="0"/>
              <a:t> psoriasis</a:t>
            </a:r>
          </a:p>
          <a:p>
            <a:r>
              <a:rPr lang="en-US" dirty="0">
                <a:solidFill>
                  <a:srgbClr val="FF0000"/>
                </a:solidFill>
              </a:rPr>
              <a:t>Small papules </a:t>
            </a:r>
            <a:r>
              <a:rPr lang="en-US" dirty="0"/>
              <a:t>over the trunk and extremities.</a:t>
            </a:r>
          </a:p>
          <a:p>
            <a:r>
              <a:rPr lang="en-US" dirty="0"/>
              <a:t>Seen commonly in children and adolescent preceded by URTI.</a:t>
            </a:r>
          </a:p>
          <a:p>
            <a:r>
              <a:rPr lang="en-US" dirty="0"/>
              <a:t>In over half of patients an elevated </a:t>
            </a:r>
            <a:r>
              <a:rPr lang="en-US" dirty="0" err="1"/>
              <a:t>antistreptolysin</a:t>
            </a:r>
            <a:r>
              <a:rPr lang="en-US" dirty="0"/>
              <a:t> O titer indicating recent </a:t>
            </a:r>
            <a:r>
              <a:rPr lang="en-US" dirty="0">
                <a:solidFill>
                  <a:srgbClr val="FF0000"/>
                </a:solidFill>
              </a:rPr>
              <a:t>streptococcal infection.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0193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00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95400"/>
            <a:ext cx="33337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9050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Pustular psoriasis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3528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4343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LOCALIZED </a:t>
            </a:r>
          </a:p>
        </p:txBody>
      </p:sp>
      <p:cxnSp>
        <p:nvCxnSpPr>
          <p:cNvPr id="13" name="Elbow Connector 12"/>
          <p:cNvCxnSpPr/>
          <p:nvPr/>
        </p:nvCxnSpPr>
        <p:spPr>
          <a:xfrm>
            <a:off x="2667000" y="3581400"/>
            <a:ext cx="914400" cy="914400"/>
          </a:xfrm>
          <a:prstGeom prst="bent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" y="5410200"/>
            <a:ext cx="547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ACRODERMATITIS CONTINUA OF HALLOPEAU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4876800"/>
            <a:ext cx="354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PALMOPLANTAR PUSTULOSIS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95800" y="4758853"/>
            <a:ext cx="381000" cy="3487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4200" y="4712732"/>
            <a:ext cx="1371601" cy="6974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1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OBJECTIVE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know the definition of </a:t>
            </a:r>
            <a:r>
              <a:rPr lang="en-US" dirty="0" err="1"/>
              <a:t>papulosquamous</a:t>
            </a:r>
            <a:r>
              <a:rPr lang="en-US" dirty="0"/>
              <a:t> pattern.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know the group of  diseases known as </a:t>
            </a:r>
            <a:r>
              <a:rPr lang="en-US" dirty="0" err="1"/>
              <a:t>papulosquamous</a:t>
            </a:r>
            <a:r>
              <a:rPr lang="en-US" dirty="0"/>
              <a:t> diseases.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Psoriasis pathogenesis, clinical presentation, and management.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Lichen planus pathogenesis, clinical presentation, and management.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r>
              <a:rPr lang="en-US" dirty="0"/>
              <a:t> pathogenesis, clinical presentation, and management.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2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0237" y="3790950"/>
            <a:ext cx="241761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07" y="762000"/>
            <a:ext cx="22764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62000"/>
            <a:ext cx="21240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5240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indent="0">
              <a:buNone/>
            </a:pPr>
            <a:r>
              <a:rPr lang="en-US" sz="3200" b="1" u="sng" dirty="0"/>
              <a:t>Pustular psoriasis</a:t>
            </a:r>
          </a:p>
          <a:p>
            <a:pPr marL="137160" indent="0">
              <a:buNone/>
            </a:pPr>
            <a:r>
              <a:rPr lang="en-US" sz="3200" u="sng" dirty="0"/>
              <a:t>Generalized</a:t>
            </a:r>
            <a:r>
              <a:rPr lang="en-US" sz="3200" dirty="0"/>
              <a:t>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3200" dirty="0"/>
              <a:t>Von </a:t>
            </a:r>
            <a:r>
              <a:rPr lang="en-US" sz="3200" dirty="0" err="1"/>
              <a:t>Zumbusch</a:t>
            </a:r>
            <a:r>
              <a:rPr lang="en-US" sz="3200" dirty="0"/>
              <a:t>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3200" dirty="0"/>
              <a:t>Impetigo </a:t>
            </a:r>
            <a:r>
              <a:rPr lang="en-US" sz="3200" dirty="0" err="1"/>
              <a:t>Herpitiformis</a:t>
            </a:r>
            <a:r>
              <a:rPr lang="en-US" sz="3200" dirty="0"/>
              <a:t> in pregnancy.</a:t>
            </a:r>
          </a:p>
        </p:txBody>
      </p:sp>
    </p:spTree>
    <p:extLst>
      <p:ext uri="{BB962C8B-B14F-4D97-AF65-F5344CB8AC3E}">
        <p14:creationId xmlns:p14="http://schemas.microsoft.com/office/powerpoint/2010/main" val="256888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525963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b="1" dirty="0"/>
              <a:t>Generalized pustular psoriasis Von </a:t>
            </a:r>
            <a:r>
              <a:rPr lang="en-US" b="1" dirty="0" err="1"/>
              <a:t>Zumbusch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Pustules </a:t>
            </a:r>
            <a:r>
              <a:rPr lang="en-US" dirty="0"/>
              <a:t>over the body including nail beds, palms, soles. </a:t>
            </a:r>
          </a:p>
          <a:p>
            <a:r>
              <a:rPr lang="en-US" dirty="0"/>
              <a:t>Skin is </a:t>
            </a:r>
            <a:r>
              <a:rPr lang="en-US" dirty="0">
                <a:solidFill>
                  <a:srgbClr val="FF0000"/>
                </a:solidFill>
              </a:rPr>
              <a:t>tender</a:t>
            </a:r>
            <a:r>
              <a:rPr lang="en-US" dirty="0"/>
              <a:t> and may proceed to erythroderma.</a:t>
            </a:r>
          </a:p>
          <a:p>
            <a:r>
              <a:rPr lang="en-US" dirty="0">
                <a:solidFill>
                  <a:srgbClr val="FF0000"/>
                </a:solidFill>
              </a:rPr>
              <a:t>Fever</a:t>
            </a:r>
            <a:r>
              <a:rPr lang="en-US" dirty="0"/>
              <a:t>, malaise and leukocytosis occurs.</a:t>
            </a:r>
          </a:p>
          <a:p>
            <a:r>
              <a:rPr lang="en-US" dirty="0"/>
              <a:t>May form </a:t>
            </a:r>
            <a:r>
              <a:rPr lang="en-US" dirty="0">
                <a:solidFill>
                  <a:srgbClr val="FF0000"/>
                </a:solidFill>
              </a:rPr>
              <a:t>annular</a:t>
            </a:r>
            <a:r>
              <a:rPr lang="en-US" dirty="0"/>
              <a:t> plaques.</a:t>
            </a:r>
          </a:p>
          <a:p>
            <a:r>
              <a:rPr lang="en-US" dirty="0"/>
              <a:t>Resolves with extensive </a:t>
            </a:r>
            <a:r>
              <a:rPr lang="en-US" dirty="0">
                <a:solidFill>
                  <a:srgbClr val="FF0000"/>
                </a:solidFill>
              </a:rPr>
              <a:t>scaling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Onycholysis</a:t>
            </a:r>
            <a:r>
              <a:rPr lang="en-US" dirty="0"/>
              <a:t> , shedding of the nails and hair loss may follow 2-3 months later.</a:t>
            </a:r>
          </a:p>
          <a:p>
            <a:r>
              <a:rPr lang="en-US" dirty="0">
                <a:solidFill>
                  <a:srgbClr val="FF0000"/>
                </a:solidFill>
              </a:rPr>
              <a:t>Tongue</a:t>
            </a:r>
            <a:r>
              <a:rPr lang="en-US" dirty="0"/>
              <a:t> may show circinate desquamation.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1800"/>
            <a:ext cx="16764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145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Generalized pustular psoriasis Impetigo </a:t>
            </a:r>
            <a:r>
              <a:rPr lang="en-US" b="1" dirty="0" err="1"/>
              <a:t>Herpitiformis</a:t>
            </a:r>
            <a:r>
              <a:rPr lang="en-US" b="1" dirty="0"/>
              <a:t>:</a:t>
            </a:r>
          </a:p>
          <a:p>
            <a:r>
              <a:rPr lang="en-US" dirty="0"/>
              <a:t>Acute onset of  pustules with </a:t>
            </a:r>
            <a:r>
              <a:rPr lang="en-US" dirty="0">
                <a:solidFill>
                  <a:srgbClr val="FF0000"/>
                </a:solidFill>
              </a:rPr>
              <a:t>annular </a:t>
            </a:r>
            <a:r>
              <a:rPr lang="en-US" dirty="0"/>
              <a:t>configuration during the </a:t>
            </a:r>
            <a:r>
              <a:rPr lang="en-US" dirty="0">
                <a:solidFill>
                  <a:srgbClr val="FF0000"/>
                </a:solidFill>
              </a:rPr>
              <a:t>third trimester </a:t>
            </a:r>
            <a:r>
              <a:rPr lang="en-US" dirty="0"/>
              <a:t>associated with hypocalcemia.</a:t>
            </a:r>
          </a:p>
          <a:p>
            <a:r>
              <a:rPr lang="en-US" dirty="0"/>
              <a:t>There is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personal history or familial psoriasis.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765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4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3352800" cy="283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228600" y="1219200"/>
            <a:ext cx="518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en-US" sz="2400" b="1" dirty="0"/>
              <a:t>Localized pustular psoriasis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Palmoplantar </a:t>
            </a:r>
            <a:r>
              <a:rPr lang="en-US" sz="2400" dirty="0" err="1"/>
              <a:t>Pustulosis</a:t>
            </a:r>
            <a:r>
              <a:rPr lang="en-US" sz="2400" dirty="0"/>
              <a:t>. </a:t>
            </a:r>
          </a:p>
          <a:p>
            <a:pPr marL="137160"/>
            <a:r>
              <a:rPr lang="en-US" sz="2400" dirty="0"/>
              <a:t>  Sterile pustules admixed with   </a:t>
            </a:r>
            <a:r>
              <a:rPr lang="en-US" sz="2400" dirty="0">
                <a:solidFill>
                  <a:srgbClr val="FF0000"/>
                </a:solidFill>
              </a:rPr>
              <a:t>yellow brown </a:t>
            </a:r>
            <a:r>
              <a:rPr lang="en-US" sz="2400" dirty="0"/>
              <a:t>macules.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  Triggered by </a:t>
            </a:r>
            <a:r>
              <a:rPr lang="en-US" sz="2400" dirty="0">
                <a:solidFill>
                  <a:srgbClr val="FF0000"/>
                </a:solidFill>
              </a:rPr>
              <a:t>stress or infection.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 May be associated with bone lesions </a:t>
            </a:r>
            <a:r>
              <a:rPr lang="en-US" sz="2400" dirty="0">
                <a:solidFill>
                  <a:srgbClr val="FF0000"/>
                </a:solidFill>
              </a:rPr>
              <a:t>SAPHO</a:t>
            </a:r>
            <a:r>
              <a:rPr lang="en-US" sz="2400" dirty="0"/>
              <a:t> syndrome (Synovitis, Acne, </a:t>
            </a:r>
            <a:r>
              <a:rPr lang="en-US" sz="2400" dirty="0" err="1"/>
              <a:t>Pustulosis</a:t>
            </a:r>
            <a:r>
              <a:rPr lang="en-US" sz="2400" dirty="0"/>
              <a:t>, Hyperostosis, Osteitis).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en-US" sz="2400" dirty="0"/>
              <a:t>Minority of patients have plaque or pustular psoriasis. 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4248566"/>
            <a:ext cx="2324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2800" y="43434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Hyperostosis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33" y="4333875"/>
            <a:ext cx="1253067" cy="23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3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6172200" cy="4709160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en-US" b="1" dirty="0" err="1"/>
              <a:t>Acrodermatitis</a:t>
            </a:r>
            <a:r>
              <a:rPr lang="en-US" b="1" dirty="0"/>
              <a:t> Continua of </a:t>
            </a:r>
            <a:r>
              <a:rPr lang="en-US" b="1" dirty="0" err="1"/>
              <a:t>Hallopeau</a:t>
            </a:r>
            <a:endParaRPr lang="en-US" b="1" dirty="0"/>
          </a:p>
          <a:p>
            <a:r>
              <a:rPr lang="en-US" dirty="0"/>
              <a:t>Pustular eruption of distal portions of </a:t>
            </a:r>
            <a:r>
              <a:rPr lang="en-US" dirty="0">
                <a:solidFill>
                  <a:srgbClr val="FF0000"/>
                </a:solidFill>
              </a:rPr>
              <a:t>fingers or toes </a:t>
            </a:r>
            <a:r>
              <a:rPr lang="en-US" dirty="0"/>
              <a:t>that extends proximally.</a:t>
            </a:r>
          </a:p>
          <a:p>
            <a:r>
              <a:rPr lang="en-US" dirty="0"/>
              <a:t>Most commonly affects the </a:t>
            </a:r>
            <a:r>
              <a:rPr lang="en-US" dirty="0">
                <a:solidFill>
                  <a:srgbClr val="FF0000"/>
                </a:solidFill>
              </a:rPr>
              <a:t>thumb.</a:t>
            </a:r>
          </a:p>
          <a:p>
            <a:r>
              <a:rPr lang="en-US" dirty="0"/>
              <a:t>The phalanx becomes red, scaly and studded with pustules. Later the pustules burst leaving </a:t>
            </a:r>
            <a:r>
              <a:rPr lang="en-US" dirty="0">
                <a:solidFill>
                  <a:srgbClr val="FF0000"/>
                </a:solidFill>
              </a:rPr>
              <a:t>glazed painful </a:t>
            </a:r>
            <a:r>
              <a:rPr lang="en-US" dirty="0"/>
              <a:t>skin and </a:t>
            </a:r>
            <a:r>
              <a:rPr lang="en-US" dirty="0">
                <a:solidFill>
                  <a:srgbClr val="FF0000"/>
                </a:solidFill>
              </a:rPr>
              <a:t>another </a:t>
            </a:r>
            <a:r>
              <a:rPr lang="en-US" dirty="0"/>
              <a:t>bout of pustules appear. </a:t>
            </a:r>
          </a:p>
          <a:p>
            <a:r>
              <a:rPr lang="en-US" dirty="0"/>
              <a:t>Can result in </a:t>
            </a:r>
            <a:r>
              <a:rPr lang="en-US" dirty="0">
                <a:solidFill>
                  <a:srgbClr val="FF0000"/>
                </a:solidFill>
              </a:rPr>
              <a:t>nail dystrophy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loss</a:t>
            </a:r>
            <a:r>
              <a:rPr lang="en-US" dirty="0"/>
              <a:t> of nail.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1578" y="3244334"/>
            <a:ext cx="32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447800"/>
            <a:ext cx="2200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42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0640"/>
            <a:ext cx="6096000" cy="4709160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en-US" b="1" dirty="0" err="1"/>
              <a:t>Erythrodermic</a:t>
            </a:r>
            <a:r>
              <a:rPr lang="en-US" b="1" dirty="0"/>
              <a:t> psoriasis</a:t>
            </a:r>
          </a:p>
          <a:p>
            <a:r>
              <a:rPr lang="en-US" dirty="0"/>
              <a:t>It affects all body sites </a:t>
            </a:r>
            <a:r>
              <a:rPr lang="en-US" dirty="0">
                <a:solidFill>
                  <a:srgbClr val="FF0000"/>
                </a:solidFill>
              </a:rPr>
              <a:t>≥90% 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Erythema</a:t>
            </a:r>
            <a:r>
              <a:rPr lang="en-US" dirty="0"/>
              <a:t> is most prominent feature with scaling.</a:t>
            </a:r>
          </a:p>
          <a:p>
            <a:r>
              <a:rPr lang="en-US" dirty="0"/>
              <a:t>Patients suffer from </a:t>
            </a:r>
            <a:r>
              <a:rPr lang="en-US" dirty="0">
                <a:solidFill>
                  <a:srgbClr val="FF0000"/>
                </a:solidFill>
              </a:rPr>
              <a:t>hypothermia</a:t>
            </a:r>
            <a:r>
              <a:rPr lang="en-US" dirty="0"/>
              <a:t> due to vasodilation.</a:t>
            </a:r>
          </a:p>
          <a:p>
            <a:r>
              <a:rPr lang="en-US" dirty="0"/>
              <a:t>Lower limb </a:t>
            </a:r>
            <a:r>
              <a:rPr lang="en-US" dirty="0">
                <a:solidFill>
                  <a:srgbClr val="FF0000"/>
                </a:solidFill>
              </a:rPr>
              <a:t>edema </a:t>
            </a:r>
            <a:r>
              <a:rPr lang="en-US" dirty="0"/>
              <a:t>secondary to vasodilatation and loss of proteins.</a:t>
            </a:r>
          </a:p>
          <a:p>
            <a:r>
              <a:rPr lang="en-US" dirty="0"/>
              <a:t>High -output </a:t>
            </a:r>
            <a:r>
              <a:rPr lang="en-US" dirty="0">
                <a:solidFill>
                  <a:srgbClr val="FF0000"/>
                </a:solidFill>
              </a:rPr>
              <a:t>cardiac failure </a:t>
            </a:r>
            <a:r>
              <a:rPr lang="en-US" dirty="0"/>
              <a:t>and impaired liver and renal functions also occur.</a:t>
            </a:r>
          </a:p>
          <a:p>
            <a:endParaRPr lang="en-US" dirty="0"/>
          </a:p>
          <a:p>
            <a:r>
              <a:rPr lang="en-US" dirty="0"/>
              <a:t>Onset may be gradual or acute.</a:t>
            </a:r>
          </a:p>
          <a:p>
            <a:r>
              <a:rPr lang="en-US" dirty="0">
                <a:solidFill>
                  <a:srgbClr val="FF0000"/>
                </a:solidFill>
              </a:rPr>
              <a:t>Clues to diagnosis  </a:t>
            </a:r>
            <a:r>
              <a:rPr lang="en-US" dirty="0"/>
              <a:t>of psoriatic erythroderma include facial sparing, characteristic nail changes and previous plaques in classic location.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66810"/>
            <a:ext cx="26479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209925"/>
            <a:ext cx="26479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67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1" dirty="0"/>
              <a:t>Psoriatic arthritis</a:t>
            </a:r>
          </a:p>
          <a:p>
            <a:r>
              <a:rPr lang="en-US" dirty="0"/>
              <a:t>5 types: </a:t>
            </a:r>
          </a:p>
          <a:p>
            <a:r>
              <a:rPr lang="en-US" dirty="0">
                <a:solidFill>
                  <a:srgbClr val="FF0000"/>
                </a:solidFill>
              </a:rPr>
              <a:t>Mono</a:t>
            </a:r>
            <a:r>
              <a:rPr lang="en-US" dirty="0"/>
              <a:t>- and </a:t>
            </a:r>
            <a:r>
              <a:rPr lang="en-US" dirty="0">
                <a:solidFill>
                  <a:srgbClr val="FF0000"/>
                </a:solidFill>
              </a:rPr>
              <a:t>asymmetric</a:t>
            </a:r>
            <a:r>
              <a:rPr lang="en-US" dirty="0"/>
              <a:t> oligo arthritis.</a:t>
            </a:r>
          </a:p>
          <a:p>
            <a:r>
              <a:rPr lang="en-US" dirty="0"/>
              <a:t>Arthritis of </a:t>
            </a:r>
            <a:r>
              <a:rPr lang="en-US" dirty="0">
                <a:solidFill>
                  <a:srgbClr val="FF0000"/>
                </a:solidFill>
              </a:rPr>
              <a:t>distal interphalangeal joints</a:t>
            </a:r>
          </a:p>
          <a:p>
            <a:r>
              <a:rPr lang="en-US" dirty="0">
                <a:solidFill>
                  <a:srgbClr val="FF0000"/>
                </a:solidFill>
              </a:rPr>
              <a:t>Rheumatoid arthritis </a:t>
            </a:r>
            <a:r>
              <a:rPr lang="en-US" dirty="0"/>
              <a:t>like.</a:t>
            </a:r>
          </a:p>
          <a:p>
            <a:r>
              <a:rPr lang="en-US" dirty="0"/>
              <a:t>Arthritis </a:t>
            </a:r>
            <a:r>
              <a:rPr lang="en-US" dirty="0" err="1">
                <a:solidFill>
                  <a:srgbClr val="FF0000"/>
                </a:solidFill>
              </a:rPr>
              <a:t>mutilans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Spondylitis</a:t>
            </a:r>
            <a:r>
              <a:rPr lang="en-US" dirty="0"/>
              <a:t> and </a:t>
            </a:r>
            <a:r>
              <a:rPr lang="en-US" dirty="0" err="1"/>
              <a:t>sacroilitis</a:t>
            </a:r>
            <a:r>
              <a:rPr lang="en-US" dirty="0"/>
              <a:t>.</a:t>
            </a:r>
          </a:p>
          <a:p>
            <a:r>
              <a:rPr lang="en-US" dirty="0"/>
              <a:t>The most common presentation is inflammation of the distal (</a:t>
            </a:r>
            <a:r>
              <a:rPr lang="en-US" dirty="0">
                <a:solidFill>
                  <a:srgbClr val="FF0000"/>
                </a:solidFill>
              </a:rPr>
              <a:t>DIP</a:t>
            </a:r>
            <a:r>
              <a:rPr lang="en-US" dirty="0"/>
              <a:t> mainly) and proximal </a:t>
            </a:r>
            <a:r>
              <a:rPr lang="en-US" dirty="0">
                <a:solidFill>
                  <a:srgbClr val="FF0000"/>
                </a:solidFill>
              </a:rPr>
              <a:t>(PIP) </a:t>
            </a:r>
            <a:r>
              <a:rPr lang="en-US" dirty="0"/>
              <a:t>interphalangeal joints. </a:t>
            </a:r>
          </a:p>
          <a:p>
            <a:r>
              <a:rPr lang="en-US" dirty="0">
                <a:solidFill>
                  <a:srgbClr val="FF0000"/>
                </a:solidFill>
              </a:rPr>
              <a:t>Sausage</a:t>
            </a:r>
            <a:r>
              <a:rPr lang="en-US" dirty="0"/>
              <a:t> digit if both DIP&amp;PIP affected.</a:t>
            </a:r>
          </a:p>
          <a:p>
            <a:pPr marL="13716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2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914775"/>
            <a:ext cx="37242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447800"/>
            <a:ext cx="18859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Image result for psoriatic arthritis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89882"/>
            <a:ext cx="3657600" cy="24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315200" y="1828800"/>
            <a:ext cx="9144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63362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Plantar fasciitis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95646" y="6096000"/>
            <a:ext cx="1" cy="1640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28600" y="4800600"/>
            <a:ext cx="1143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2667000" cy="23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623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" y="1447800"/>
            <a:ext cx="6824663" cy="3905250"/>
          </a:xfrm>
        </p:spPr>
        <p:txBody>
          <a:bodyPr>
            <a:normAutofit/>
          </a:bodyPr>
          <a:lstStyle/>
          <a:p>
            <a:r>
              <a:rPr lang="en-US" sz="2400" dirty="0"/>
              <a:t>Early diagnosis is important to avoid loss of function .</a:t>
            </a:r>
          </a:p>
          <a:p>
            <a:r>
              <a:rPr lang="en-US" sz="2400" dirty="0"/>
              <a:t>Radiology shows: </a:t>
            </a:r>
          </a:p>
          <a:p>
            <a:r>
              <a:rPr lang="en-US" sz="2400" dirty="0"/>
              <a:t>  </a:t>
            </a:r>
            <a:r>
              <a:rPr lang="en-US" sz="2400" dirty="0" err="1">
                <a:solidFill>
                  <a:srgbClr val="FF0000"/>
                </a:solidFill>
              </a:rPr>
              <a:t>Enthesitis</a:t>
            </a:r>
            <a:r>
              <a:rPr lang="en-US" sz="2400" dirty="0"/>
              <a:t> (inflammation of the tendon insertion points).</a:t>
            </a:r>
          </a:p>
          <a:p>
            <a:r>
              <a:rPr lang="en-US" sz="2400" dirty="0"/>
              <a:t>Periosteal </a:t>
            </a:r>
            <a:r>
              <a:rPr lang="en-US" sz="2400" dirty="0">
                <a:solidFill>
                  <a:srgbClr val="FF0000"/>
                </a:solidFill>
              </a:rPr>
              <a:t>bone formation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erosions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Pencil in cup </a:t>
            </a:r>
            <a:r>
              <a:rPr lang="en-US" sz="2400" dirty="0"/>
              <a:t>deformity.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286000"/>
            <a:ext cx="22574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0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7467600" cy="4525963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b="1" dirty="0"/>
              <a:t>Scalp psoriasis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back </a:t>
            </a:r>
            <a:r>
              <a:rPr lang="en-US" dirty="0"/>
              <a:t>of the head is a common site.</a:t>
            </a:r>
          </a:p>
          <a:p>
            <a:r>
              <a:rPr lang="en-US" dirty="0"/>
              <a:t>May involve the whole scalp.</a:t>
            </a:r>
          </a:p>
          <a:p>
            <a:r>
              <a:rPr lang="en-US" dirty="0"/>
              <a:t>Appears as </a:t>
            </a:r>
            <a:r>
              <a:rPr lang="en-US" dirty="0">
                <a:solidFill>
                  <a:srgbClr val="FF0000"/>
                </a:solidFill>
              </a:rPr>
              <a:t>well defined </a:t>
            </a:r>
            <a:r>
              <a:rPr lang="en-US" dirty="0"/>
              <a:t>erythematous plaques with silvery scale.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May extend </a:t>
            </a:r>
            <a:r>
              <a:rPr lang="en-US" dirty="0">
                <a:solidFill>
                  <a:srgbClr val="FF0000"/>
                </a:solidFill>
              </a:rPr>
              <a:t>beyond</a:t>
            </a:r>
            <a:r>
              <a:rPr lang="en-US" dirty="0"/>
              <a:t> the hairline.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May coexist with seborrheic dermatitis called </a:t>
            </a:r>
            <a:r>
              <a:rPr lang="en-US" dirty="0" err="1">
                <a:solidFill>
                  <a:srgbClr val="FF0000"/>
                </a:solidFill>
              </a:rPr>
              <a:t>sebopsoriasis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dirty="0" err="1"/>
              <a:t>Sebopsoriasis</a:t>
            </a:r>
            <a:r>
              <a:rPr lang="en-US" dirty="0"/>
              <a:t>  the lesions are localized to </a:t>
            </a:r>
            <a:r>
              <a:rPr lang="en-US" dirty="0">
                <a:solidFill>
                  <a:srgbClr val="FF0000"/>
                </a:solidFill>
              </a:rPr>
              <a:t>seborrheic areas</a:t>
            </a:r>
            <a:r>
              <a:rPr lang="en-US" dirty="0"/>
              <a:t>.</a:t>
            </a:r>
          </a:p>
          <a:p>
            <a:pPr marL="36576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38200"/>
            <a:ext cx="19335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69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cs typeface="Times New Roman" pitchFamily="18" charset="0"/>
              </a:rPr>
              <a:t>PAPULOSQUAMOUS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The term squamous refers to scaling that represents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thick Stratum </a:t>
            </a:r>
            <a:r>
              <a:rPr lang="en-US" altLang="en-US" dirty="0" err="1">
                <a:solidFill>
                  <a:srgbClr val="FF0000"/>
                </a:solidFill>
                <a:cs typeface="Times New Roman" pitchFamily="18" charset="0"/>
              </a:rPr>
              <a:t>Corneum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and thus implies an abnormal keratinization process.</a:t>
            </a:r>
          </a:p>
          <a:p>
            <a:r>
              <a:rPr lang="en-US" altLang="en-US" dirty="0" err="1">
                <a:cs typeface="Times New Roman" pitchFamily="18" charset="0"/>
              </a:rPr>
              <a:t>Papulosquamous</a:t>
            </a:r>
            <a:r>
              <a:rPr lang="en-US" altLang="en-US" dirty="0">
                <a:cs typeface="Times New Roman" pitchFamily="18" charset="0"/>
              </a:rPr>
              <a:t> diseases are typically characterized by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scaly papules</a:t>
            </a:r>
            <a:r>
              <a:rPr lang="en-US" altLang="en-US" dirty="0">
                <a:cs typeface="Times New Roman" pitchFamily="18" charset="0"/>
              </a:rPr>
              <a:t>. </a:t>
            </a:r>
            <a:endParaRPr lang="ar-SA" altLang="en-US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229100"/>
            <a:ext cx="37147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396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257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Scales sometimes are </a:t>
            </a:r>
            <a:r>
              <a:rPr lang="en-US" dirty="0">
                <a:solidFill>
                  <a:srgbClr val="FF0000"/>
                </a:solidFill>
              </a:rPr>
              <a:t>asbestos</a:t>
            </a:r>
            <a:r>
              <a:rPr lang="en-US" dirty="0"/>
              <a:t> like and attached to the hairs (</a:t>
            </a: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amintecea</a:t>
            </a:r>
            <a:r>
              <a:rPr lang="en-US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FF0000"/>
                </a:solidFill>
              </a:rPr>
              <a:t>Pityriasis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amintecea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can be seen in seborrheic dermatitis; secondary infected atopic dermatitis and </a:t>
            </a:r>
            <a:r>
              <a:rPr lang="en-US" dirty="0" err="1"/>
              <a:t>T.capitis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2781300" cy="144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99809"/>
            <a:ext cx="2781299" cy="12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774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b="1" dirty="0"/>
              <a:t>Nail psoriasis</a:t>
            </a:r>
          </a:p>
          <a:p>
            <a:pPr marL="36576" indent="0">
              <a:buNone/>
            </a:pPr>
            <a:r>
              <a:rPr lang="en-US" dirty="0"/>
              <a:t>Psoriatic nail disease occurs in </a:t>
            </a:r>
            <a:r>
              <a:rPr lang="en-US" dirty="0">
                <a:solidFill>
                  <a:srgbClr val="FF0000"/>
                </a:solidFill>
              </a:rPr>
              <a:t>10-70% </a:t>
            </a:r>
            <a:r>
              <a:rPr lang="en-US" dirty="0"/>
              <a:t>of all patients with psoriasis.</a:t>
            </a:r>
          </a:p>
          <a:p>
            <a:pPr marL="36576" indent="0">
              <a:buNone/>
            </a:pPr>
            <a:r>
              <a:rPr lang="en-US" dirty="0"/>
              <a:t>Less than</a:t>
            </a:r>
            <a:r>
              <a:rPr lang="en-US" dirty="0">
                <a:solidFill>
                  <a:srgbClr val="FF0000"/>
                </a:solidFill>
              </a:rPr>
              <a:t> 5% </a:t>
            </a:r>
            <a:r>
              <a:rPr lang="en-US" dirty="0"/>
              <a:t>of psoriatic nail disease cases occur in patients without other cutaneous findings.</a:t>
            </a:r>
          </a:p>
          <a:p>
            <a:r>
              <a:rPr lang="en-US" dirty="0"/>
              <a:t>Fingernails are more affected than toenails.</a:t>
            </a:r>
          </a:p>
          <a:p>
            <a:r>
              <a:rPr lang="en-US" dirty="0"/>
              <a:t>Psoriasis affects </a:t>
            </a:r>
            <a:r>
              <a:rPr lang="en-US" dirty="0">
                <a:solidFill>
                  <a:srgbClr val="FF0000"/>
                </a:solidFill>
              </a:rPr>
              <a:t>nail matrix </a:t>
            </a:r>
            <a:r>
              <a:rPr lang="en-US" dirty="0"/>
              <a:t>(pitting), </a:t>
            </a:r>
            <a:r>
              <a:rPr lang="en-US" dirty="0">
                <a:solidFill>
                  <a:srgbClr val="FF0000"/>
                </a:solidFill>
              </a:rPr>
              <a:t>nailbed </a:t>
            </a:r>
            <a:r>
              <a:rPr lang="en-US" dirty="0"/>
              <a:t>(oil drop) and </a:t>
            </a:r>
            <a:r>
              <a:rPr lang="en-US" dirty="0" err="1">
                <a:solidFill>
                  <a:srgbClr val="FF0000"/>
                </a:solidFill>
              </a:rPr>
              <a:t>hyponychium</a:t>
            </a:r>
            <a:r>
              <a:rPr lang="en-US" dirty="0"/>
              <a:t> (subungual hyperkeratosis).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229225"/>
            <a:ext cx="52197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" y="1371600"/>
            <a:ext cx="3638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Inverse </a:t>
            </a:r>
            <a:r>
              <a:rPr lang="en-US" b="1" dirty="0" err="1"/>
              <a:t>psoiasis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Napkin psoriasis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00525"/>
            <a:ext cx="31337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2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PSORIASIS PATHOLOGY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3886201" y="3581400"/>
            <a:ext cx="5105400" cy="32004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Parakeratosis</a:t>
            </a:r>
            <a:r>
              <a:rPr lang="en-US" dirty="0">
                <a:solidFill>
                  <a:schemeClr val="tx1"/>
                </a:solidFill>
              </a:rPr>
              <a:t> (nuclei retained in the horny layer).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Irregular thickening </a:t>
            </a:r>
            <a:r>
              <a:rPr lang="en-US" dirty="0">
                <a:solidFill>
                  <a:schemeClr val="tx1"/>
                </a:solidFill>
              </a:rPr>
              <a:t>of the epidermis over the rete ridges but thinning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over dermal papillae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Epidermal </a:t>
            </a:r>
            <a:r>
              <a:rPr lang="en-US" dirty="0" err="1">
                <a:solidFill>
                  <a:schemeClr val="tx1"/>
                </a:solidFill>
              </a:rPr>
              <a:t>polymorphonuclear</a:t>
            </a:r>
            <a:r>
              <a:rPr lang="en-US" dirty="0">
                <a:solidFill>
                  <a:schemeClr val="tx1"/>
                </a:solidFill>
              </a:rPr>
              <a:t> leucocyte infiltrates (</a:t>
            </a:r>
            <a:r>
              <a:rPr lang="en-US" dirty="0" err="1">
                <a:solidFill>
                  <a:srgbClr val="FF0000"/>
                </a:solidFill>
              </a:rPr>
              <a:t>munro</a:t>
            </a:r>
            <a:r>
              <a:rPr lang="en-US" dirty="0">
                <a:solidFill>
                  <a:srgbClr val="FF0000"/>
                </a:solidFill>
              </a:rPr>
              <a:t> micro abscesses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Dilated </a:t>
            </a:r>
            <a:r>
              <a:rPr lang="en-US" dirty="0">
                <a:solidFill>
                  <a:srgbClr val="FF0000"/>
                </a:solidFill>
              </a:rPr>
              <a:t>capillary loops </a:t>
            </a:r>
            <a:r>
              <a:rPr lang="en-US" dirty="0">
                <a:solidFill>
                  <a:schemeClr val="tx1"/>
                </a:solidFill>
              </a:rPr>
              <a:t>in the dermal papillae</a:t>
            </a:r>
          </a:p>
          <a:p>
            <a:r>
              <a:rPr lang="en-US" dirty="0">
                <a:solidFill>
                  <a:schemeClr val="tx1"/>
                </a:solidFill>
              </a:rPr>
              <a:t>    T-lymph </a:t>
            </a:r>
            <a:r>
              <a:rPr lang="en-US" dirty="0">
                <a:solidFill>
                  <a:srgbClr val="FF0000"/>
                </a:solidFill>
              </a:rPr>
              <a:t>infiltrate</a:t>
            </a:r>
            <a:r>
              <a:rPr lang="en-US" dirty="0">
                <a:solidFill>
                  <a:schemeClr val="tx1"/>
                </a:solidFill>
              </a:rPr>
              <a:t> in the upper dermis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225" y="685800"/>
            <a:ext cx="4041775" cy="27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8895"/>
            <a:ext cx="3124200" cy="303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2286000" y="2743200"/>
            <a:ext cx="1600201" cy="2438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931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u="sng" dirty="0"/>
              <a:t>Localized plaques</a:t>
            </a:r>
          </a:p>
          <a:p>
            <a:r>
              <a:rPr lang="en-US" dirty="0"/>
              <a:t>Tinea</a:t>
            </a:r>
          </a:p>
          <a:p>
            <a:r>
              <a:rPr lang="en-US" dirty="0"/>
              <a:t> Eczema</a:t>
            </a:r>
          </a:p>
          <a:p>
            <a:r>
              <a:rPr lang="en-US" dirty="0"/>
              <a:t> </a:t>
            </a:r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 err="1"/>
              <a:t>Guttate</a:t>
            </a:r>
            <a:endParaRPr lang="en-US" u="sng" dirty="0"/>
          </a:p>
          <a:p>
            <a:r>
              <a:rPr lang="en-US" dirty="0"/>
              <a:t> </a:t>
            </a:r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  <a:p>
            <a:r>
              <a:rPr lang="en-US" dirty="0"/>
              <a:t> Drug eruption</a:t>
            </a:r>
          </a:p>
          <a:p>
            <a:r>
              <a:rPr lang="en-US" dirty="0"/>
              <a:t>Secondary syphilis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/>
              <a:t>Flexural</a:t>
            </a:r>
          </a:p>
          <a:p>
            <a:r>
              <a:rPr lang="en-US" dirty="0"/>
              <a:t> Tinea</a:t>
            </a:r>
          </a:p>
          <a:p>
            <a:r>
              <a:rPr lang="en-US" dirty="0"/>
              <a:t> Eczema</a:t>
            </a:r>
          </a:p>
          <a:p>
            <a:r>
              <a:rPr lang="en-US" dirty="0"/>
              <a:t> Candidiasis</a:t>
            </a:r>
          </a:p>
          <a:p>
            <a:r>
              <a:rPr lang="en-US" dirty="0"/>
              <a:t> </a:t>
            </a:r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pPr marL="36576" indent="0">
              <a:buNone/>
            </a:pPr>
            <a:r>
              <a:rPr lang="en-US" u="sng" dirty="0"/>
              <a:t>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Erythrodermic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 Eczema</a:t>
            </a:r>
          </a:p>
          <a:p>
            <a:r>
              <a:rPr lang="en-US" dirty="0"/>
              <a:t> Lichen planus</a:t>
            </a:r>
          </a:p>
          <a:p>
            <a:r>
              <a:rPr lang="en-US" dirty="0"/>
              <a:t> Drug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u="sng" dirty="0"/>
              <a:t>Palmoplantar</a:t>
            </a:r>
          </a:p>
          <a:p>
            <a:r>
              <a:rPr lang="en-US" dirty="0"/>
              <a:t> Tinea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93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5212" y="5105400"/>
            <a:ext cx="2668588" cy="609600"/>
          </a:xfrm>
        </p:spPr>
        <p:txBody>
          <a:bodyPr/>
          <a:lstStyle/>
          <a:p>
            <a:r>
              <a:rPr lang="en-US" dirty="0"/>
              <a:t>Tinea </a:t>
            </a:r>
            <a:r>
              <a:rPr lang="en-US" dirty="0" err="1"/>
              <a:t>corporis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315199" y="4876800"/>
            <a:ext cx="2514601" cy="76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                               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28600" y="1516912"/>
            <a:ext cx="48006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corporis</a:t>
            </a:r>
            <a:endParaRPr lang="en-US" b="1" dirty="0"/>
          </a:p>
          <a:p>
            <a:r>
              <a:rPr lang="en-US" dirty="0"/>
              <a:t> Affects body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Lacks symmetrical</a:t>
            </a:r>
            <a:r>
              <a:rPr lang="en-US" dirty="0"/>
              <a:t> lesions.</a:t>
            </a:r>
          </a:p>
          <a:p>
            <a:r>
              <a:rPr lang="en-US" dirty="0"/>
              <a:t>Presence of peripheral scale</a:t>
            </a:r>
          </a:p>
          <a:p>
            <a:pPr marL="36576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and central clearing.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524000"/>
            <a:ext cx="2400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1828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97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5212" y="5486400"/>
            <a:ext cx="1220788" cy="838200"/>
          </a:xfrm>
        </p:spPr>
        <p:txBody>
          <a:bodyPr>
            <a:normAutofit fontScale="92500"/>
          </a:bodyPr>
          <a:lstStyle/>
          <a:p>
            <a:r>
              <a:rPr lang="en-US" dirty="0"/>
              <a:t>Discoid eczema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858001" y="5486400"/>
            <a:ext cx="2286000" cy="8382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Discoid eczema</a:t>
            </a:r>
          </a:p>
          <a:p>
            <a:r>
              <a:rPr lang="en-US" dirty="0"/>
              <a:t> Individualized plaques</a:t>
            </a:r>
          </a:p>
          <a:p>
            <a:pPr marL="36576" indent="0">
              <a:buNone/>
            </a:pPr>
            <a:r>
              <a:rPr lang="en-US" dirty="0"/>
              <a:t>more </a:t>
            </a:r>
            <a:r>
              <a:rPr lang="en-US" dirty="0">
                <a:solidFill>
                  <a:srgbClr val="FF0000"/>
                </a:solidFill>
              </a:rPr>
              <a:t>pruritic</a:t>
            </a:r>
            <a:r>
              <a:rPr lang="en-US" dirty="0"/>
              <a:t> than</a:t>
            </a:r>
          </a:p>
          <a:p>
            <a:pPr marL="36576" indent="0">
              <a:buNone/>
            </a:pPr>
            <a:r>
              <a:rPr lang="en-US" dirty="0"/>
              <a:t>Psoriasis.</a:t>
            </a:r>
          </a:p>
          <a:p>
            <a:r>
              <a:rPr lang="en-US" dirty="0"/>
              <a:t> Lacks </a:t>
            </a:r>
            <a:r>
              <a:rPr lang="en-US" dirty="0">
                <a:solidFill>
                  <a:srgbClr val="FF0000"/>
                </a:solidFill>
              </a:rPr>
              <a:t>silvery scale</a:t>
            </a:r>
            <a:r>
              <a:rPr lang="en-US" dirty="0"/>
              <a:t>.</a:t>
            </a:r>
          </a:p>
          <a:p>
            <a:r>
              <a:rPr lang="en-US" dirty="0"/>
              <a:t> Less vivid </a:t>
            </a:r>
            <a:r>
              <a:rPr lang="en-US" dirty="0">
                <a:solidFill>
                  <a:srgbClr val="FF0000"/>
                </a:solidFill>
              </a:rPr>
              <a:t>color</a:t>
            </a:r>
            <a:r>
              <a:rPr lang="en-US" dirty="0"/>
              <a:t> than</a:t>
            </a:r>
          </a:p>
          <a:p>
            <a:pPr marL="36576" indent="0">
              <a:buNone/>
            </a:pPr>
            <a:r>
              <a:rPr lang="en-US" dirty="0"/>
              <a:t>psoriasis.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1524000"/>
            <a:ext cx="20574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524001"/>
            <a:ext cx="1876425" cy="39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859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LOCALISED PATCHES/PLAQUES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4612" y="4953000"/>
            <a:ext cx="4040188" cy="838200"/>
          </a:xfrm>
        </p:spPr>
        <p:txBody>
          <a:bodyPr/>
          <a:lstStyle/>
          <a:p>
            <a:r>
              <a:rPr lang="en-US" dirty="0" err="1"/>
              <a:t>Seborrhoeic</a:t>
            </a:r>
            <a:r>
              <a:rPr lang="en-US" dirty="0"/>
              <a:t> dermatitis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315200" y="4953000"/>
            <a:ext cx="2133600" cy="838200"/>
          </a:xfrm>
        </p:spPr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 err="1"/>
              <a:t>Seborrhoeic</a:t>
            </a:r>
            <a:r>
              <a:rPr lang="en-US" b="1" dirty="0"/>
              <a:t> dermatitis</a:t>
            </a:r>
          </a:p>
          <a:p>
            <a:r>
              <a:rPr lang="en-US" dirty="0"/>
              <a:t> Characterized by </a:t>
            </a:r>
            <a:r>
              <a:rPr lang="en-US" dirty="0">
                <a:solidFill>
                  <a:srgbClr val="FF0000"/>
                </a:solidFill>
              </a:rPr>
              <a:t>yellowish </a:t>
            </a:r>
            <a:r>
              <a:rPr lang="en-US" dirty="0"/>
              <a:t>scaling and erythema.</a:t>
            </a:r>
          </a:p>
          <a:p>
            <a:r>
              <a:rPr lang="en-US" dirty="0"/>
              <a:t> Localized to many of the</a:t>
            </a:r>
          </a:p>
          <a:p>
            <a:pPr marL="36576" indent="0">
              <a:buNone/>
            </a:pPr>
            <a:r>
              <a:rPr lang="en-US" dirty="0"/>
              <a:t>same areas as psoriasis.</a:t>
            </a:r>
          </a:p>
          <a:p>
            <a:r>
              <a:rPr lang="en-US" dirty="0"/>
              <a:t>Affects furrows of face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    Generally restricted to    hairline</a:t>
            </a:r>
            <a:r>
              <a:rPr lang="en-US" dirty="0"/>
              <a:t>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600200"/>
            <a:ext cx="2666999" cy="33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600200"/>
            <a:ext cx="1975124" cy="33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46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GUTTATE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91000" y="5029200"/>
            <a:ext cx="4953001" cy="838200"/>
          </a:xfrm>
        </p:spPr>
        <p:txBody>
          <a:bodyPr/>
          <a:lstStyle/>
          <a:p>
            <a:r>
              <a:rPr lang="en-US" dirty="0" err="1"/>
              <a:t>Guttate</a:t>
            </a:r>
            <a:r>
              <a:rPr lang="en-US" dirty="0"/>
              <a:t> psoriasis </a:t>
            </a:r>
            <a:r>
              <a:rPr lang="en-US" dirty="0" err="1"/>
              <a:t>pityriasisrosea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6200" y="1516912"/>
            <a:ext cx="4421188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 err="1"/>
              <a:t>Pityriasis</a:t>
            </a:r>
            <a:r>
              <a:rPr lang="en-US" b="1" dirty="0"/>
              <a:t> </a:t>
            </a:r>
            <a:r>
              <a:rPr lang="en-US" b="1" dirty="0" err="1"/>
              <a:t>rosea</a:t>
            </a:r>
            <a:endParaRPr lang="en-US" b="1" dirty="0"/>
          </a:p>
          <a:p>
            <a:r>
              <a:rPr lang="en-US" dirty="0"/>
              <a:t> Difficult to distinguish from acute </a:t>
            </a:r>
            <a:r>
              <a:rPr lang="en-US" dirty="0" err="1"/>
              <a:t>guttate</a:t>
            </a:r>
            <a:r>
              <a:rPr lang="en-US" dirty="0"/>
              <a:t> psoriasis.</a:t>
            </a:r>
          </a:p>
          <a:p>
            <a:r>
              <a:rPr lang="en-US" dirty="0"/>
              <a:t>Presents first as single large patch called </a:t>
            </a:r>
            <a:r>
              <a:rPr lang="en-US" dirty="0">
                <a:solidFill>
                  <a:srgbClr val="FF0000"/>
                </a:solidFill>
              </a:rPr>
              <a:t>herald patch.</a:t>
            </a:r>
          </a:p>
          <a:p>
            <a:pPr marL="36576" indent="0">
              <a:buNone/>
            </a:pPr>
            <a:r>
              <a:rPr lang="en-US" dirty="0"/>
              <a:t>progresses to a truncal rash of</a:t>
            </a:r>
          </a:p>
          <a:p>
            <a:pPr marL="36576" indent="0">
              <a:buNone/>
            </a:pPr>
            <a:r>
              <a:rPr lang="en-US" dirty="0"/>
              <a:t>multiple red scaly plaques</a:t>
            </a:r>
          </a:p>
          <a:p>
            <a:pPr marL="36576" indent="0">
              <a:buNone/>
            </a:pPr>
            <a:r>
              <a:rPr lang="en-US" dirty="0"/>
              <a:t>(‘</a:t>
            </a:r>
            <a:r>
              <a:rPr lang="en-US" dirty="0">
                <a:solidFill>
                  <a:srgbClr val="FF0000"/>
                </a:solidFill>
              </a:rPr>
              <a:t>Christmas tree’ distribution</a:t>
            </a:r>
            <a:r>
              <a:rPr lang="en-US" dirty="0"/>
              <a:t>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72866"/>
            <a:ext cx="2209800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848600" y="2971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89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GUTTATE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581400" y="4953000"/>
            <a:ext cx="5562599" cy="838200"/>
          </a:xfrm>
        </p:spPr>
        <p:txBody>
          <a:bodyPr/>
          <a:lstStyle/>
          <a:p>
            <a:r>
              <a:rPr lang="en-US" dirty="0" err="1"/>
              <a:t>Guttate</a:t>
            </a:r>
            <a:r>
              <a:rPr lang="en-US" dirty="0"/>
              <a:t> psoriasis secondary syphilis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7244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Secondary syphilis</a:t>
            </a:r>
          </a:p>
          <a:p>
            <a:r>
              <a:rPr lang="en-US" dirty="0"/>
              <a:t> Search for characteristic </a:t>
            </a:r>
            <a:r>
              <a:rPr lang="en-US" dirty="0">
                <a:solidFill>
                  <a:srgbClr val="FF0000"/>
                </a:solidFill>
              </a:rPr>
              <a:t>primary</a:t>
            </a:r>
            <a:r>
              <a:rPr lang="en-US" dirty="0"/>
              <a:t> syphilitic lesion, </a:t>
            </a:r>
            <a:r>
              <a:rPr lang="en-US" dirty="0">
                <a:solidFill>
                  <a:srgbClr val="FF0000"/>
                </a:solidFill>
              </a:rPr>
              <a:t>lymphadenopathy,</a:t>
            </a:r>
          </a:p>
          <a:p>
            <a:pPr marL="36576" indent="0">
              <a:buNone/>
            </a:pPr>
            <a:r>
              <a:rPr lang="en-US" dirty="0"/>
              <a:t>and lesions on face, </a:t>
            </a:r>
            <a:r>
              <a:rPr lang="en-US" dirty="0">
                <a:solidFill>
                  <a:srgbClr val="FF0000"/>
                </a:solidFill>
              </a:rPr>
              <a:t>palm 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and soles.</a:t>
            </a:r>
          </a:p>
          <a:p>
            <a:r>
              <a:rPr lang="en-US" dirty="0"/>
              <a:t> Conduct serology and </a:t>
            </a:r>
          </a:p>
          <a:p>
            <a:pPr marL="36576" indent="0">
              <a:buNone/>
            </a:pPr>
            <a:r>
              <a:rPr lang="en-US" dirty="0"/>
              <a:t>skin biopsies to confirm</a:t>
            </a:r>
          </a:p>
          <a:p>
            <a:pPr marL="36576" indent="0">
              <a:buNone/>
            </a:pPr>
            <a:r>
              <a:rPr lang="en-US" dirty="0"/>
              <a:t>Diagnosis.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1"/>
            <a:ext cx="3048000" cy="3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198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920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PSORIASIS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447800"/>
            <a:ext cx="70199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321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343400" y="5486400"/>
            <a:ext cx="4724400" cy="838200"/>
          </a:xfrm>
        </p:spPr>
        <p:txBody>
          <a:bodyPr/>
          <a:lstStyle/>
          <a:p>
            <a:r>
              <a:rPr lang="en-US" dirty="0"/>
              <a:t>Flexural psoriasis Tinea </a:t>
            </a:r>
            <a:r>
              <a:rPr lang="en-US" dirty="0" err="1"/>
              <a:t>cruris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52400" y="1516912"/>
            <a:ext cx="45720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cruris</a:t>
            </a:r>
            <a:endParaRPr lang="en-US" b="1" dirty="0"/>
          </a:p>
          <a:p>
            <a:r>
              <a:rPr lang="en-US" dirty="0"/>
              <a:t>Affects </a:t>
            </a:r>
            <a:r>
              <a:rPr lang="en-US" dirty="0">
                <a:solidFill>
                  <a:srgbClr val="FF0000"/>
                </a:solidFill>
              </a:rPr>
              <a:t>groin</a:t>
            </a:r>
            <a:r>
              <a:rPr lang="en-US" dirty="0"/>
              <a:t> area.</a:t>
            </a:r>
          </a:p>
          <a:p>
            <a:r>
              <a:rPr lang="en-US" dirty="0"/>
              <a:t> </a:t>
            </a:r>
            <a:r>
              <a:rPr lang="en-US" dirty="0" err="1"/>
              <a:t>Characterised</a:t>
            </a:r>
            <a:r>
              <a:rPr lang="en-US" dirty="0"/>
              <a:t> by </a:t>
            </a:r>
            <a:r>
              <a:rPr lang="en-US" dirty="0">
                <a:solidFill>
                  <a:srgbClr val="FF0000"/>
                </a:solidFill>
              </a:rPr>
              <a:t>central clearing</a:t>
            </a:r>
            <a:r>
              <a:rPr lang="en-US" dirty="0"/>
              <a:t> with advancing edge</a:t>
            </a:r>
          </a:p>
          <a:p>
            <a:pPr marL="36576" indent="0">
              <a:buNone/>
            </a:pPr>
            <a:r>
              <a:rPr lang="en-US" dirty="0"/>
              <a:t>     with fine scale.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76400"/>
            <a:ext cx="239928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2133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65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14800" y="4191000"/>
            <a:ext cx="4876800" cy="838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Candida </a:t>
            </a:r>
            <a:r>
              <a:rPr lang="en-US" dirty="0" err="1"/>
              <a:t>intertrigo</a:t>
            </a:r>
            <a:r>
              <a:rPr lang="en-US" dirty="0"/>
              <a:t> Psoriasis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419600" cy="39417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Candidiasis</a:t>
            </a:r>
          </a:p>
          <a:p>
            <a:pPr marL="36576" indent="0">
              <a:buNone/>
            </a:pPr>
            <a:r>
              <a:rPr lang="en-US" dirty="0"/>
              <a:t>Characteristic </a:t>
            </a:r>
            <a:r>
              <a:rPr lang="en-US" dirty="0">
                <a:solidFill>
                  <a:srgbClr val="FF0000"/>
                </a:solidFill>
              </a:rPr>
              <a:t>peripheral pustules </a:t>
            </a:r>
            <a:r>
              <a:rPr lang="en-US" dirty="0"/>
              <a:t>and scaling different from psoriasis.</a:t>
            </a:r>
          </a:p>
          <a:p>
            <a:r>
              <a:rPr lang="en-US" dirty="0"/>
              <a:t>Yeast</a:t>
            </a:r>
            <a:r>
              <a:rPr lang="en-US" dirty="0">
                <a:solidFill>
                  <a:srgbClr val="FF0000"/>
                </a:solidFill>
              </a:rPr>
              <a:t> cultures </a:t>
            </a:r>
            <a:r>
              <a:rPr lang="en-US" dirty="0"/>
              <a:t>are</a:t>
            </a:r>
          </a:p>
          <a:p>
            <a:pPr marL="36576" indent="0">
              <a:buNone/>
            </a:pPr>
            <a:r>
              <a:rPr lang="en-US" dirty="0"/>
              <a:t>Diagnostic.</a:t>
            </a: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2517775" cy="28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1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300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352800" y="5105400"/>
            <a:ext cx="5791201" cy="838200"/>
          </a:xfrm>
        </p:spPr>
        <p:txBody>
          <a:bodyPr>
            <a:normAutofit/>
          </a:bodyPr>
          <a:lstStyle/>
          <a:p>
            <a:r>
              <a:rPr lang="en-US" dirty="0"/>
              <a:t>Tinea </a:t>
            </a:r>
            <a:r>
              <a:rPr lang="en-US" dirty="0" err="1"/>
              <a:t>manum</a:t>
            </a:r>
            <a:r>
              <a:rPr lang="en-US" dirty="0"/>
              <a:t> Palmoplantar psoriasis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US" b="1" dirty="0"/>
              <a:t>Tinea </a:t>
            </a:r>
            <a:r>
              <a:rPr lang="en-US" b="1" dirty="0" err="1"/>
              <a:t>manum</a:t>
            </a:r>
            <a:endParaRPr lang="en-US" b="1" dirty="0"/>
          </a:p>
          <a:p>
            <a:r>
              <a:rPr lang="en-US" dirty="0"/>
              <a:t>Ringworm of hands.</a:t>
            </a:r>
          </a:p>
          <a:p>
            <a:r>
              <a:rPr lang="en-US" dirty="0"/>
              <a:t> Fine </a:t>
            </a:r>
            <a:r>
              <a:rPr lang="en-US" dirty="0">
                <a:solidFill>
                  <a:srgbClr val="FF0000"/>
                </a:solidFill>
              </a:rPr>
              <a:t>powdery scale</a:t>
            </a:r>
            <a:r>
              <a:rPr lang="en-US" dirty="0"/>
              <a:t>,</a:t>
            </a:r>
          </a:p>
          <a:p>
            <a:pPr marL="36576" indent="0">
              <a:buNone/>
            </a:pPr>
            <a:r>
              <a:rPr lang="en-US" dirty="0"/>
              <a:t>particularly involving</a:t>
            </a:r>
          </a:p>
          <a:p>
            <a:pPr marL="36576" indent="0">
              <a:buNone/>
            </a:pPr>
            <a:r>
              <a:rPr lang="en-US" dirty="0"/>
              <a:t>palms and </a:t>
            </a:r>
            <a:r>
              <a:rPr lang="en-US" dirty="0">
                <a:solidFill>
                  <a:srgbClr val="FF0000"/>
                </a:solidFill>
              </a:rPr>
              <a:t>palmar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Creases.</a:t>
            </a:r>
          </a:p>
          <a:p>
            <a:r>
              <a:rPr lang="en-US" dirty="0"/>
              <a:t> Usually </a:t>
            </a:r>
            <a:r>
              <a:rPr lang="en-US" dirty="0">
                <a:solidFill>
                  <a:srgbClr val="FF0000"/>
                </a:solidFill>
              </a:rPr>
              <a:t>asymmetrical.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249436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1790700"/>
            <a:ext cx="2057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073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495800" y="5486400"/>
            <a:ext cx="5334000" cy="838200"/>
          </a:xfrm>
        </p:spPr>
        <p:txBody>
          <a:bodyPr/>
          <a:lstStyle/>
          <a:p>
            <a:r>
              <a:rPr lang="en-US" dirty="0"/>
              <a:t>Hand eczema Palmoplantar  		                   psoriasis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b="1" dirty="0"/>
              <a:t>Hand and foot eczema</a:t>
            </a:r>
          </a:p>
          <a:p>
            <a:r>
              <a:rPr lang="en-US" dirty="0"/>
              <a:t> Hyperkeratotic forms</a:t>
            </a:r>
          </a:p>
          <a:p>
            <a:pPr marL="36576" indent="0">
              <a:buNone/>
            </a:pPr>
            <a:r>
              <a:rPr lang="en-US" dirty="0"/>
              <a:t>difficult to distinguish</a:t>
            </a:r>
          </a:p>
          <a:p>
            <a:pPr marL="36576" indent="0">
              <a:buNone/>
            </a:pPr>
            <a:r>
              <a:rPr lang="en-US" dirty="0"/>
              <a:t>from psoriasis.</a:t>
            </a:r>
          </a:p>
          <a:p>
            <a:r>
              <a:rPr lang="en-US" dirty="0"/>
              <a:t> Biopsies may assist</a:t>
            </a:r>
          </a:p>
          <a:p>
            <a:pPr marL="36576" indent="0">
              <a:buNone/>
            </a:pPr>
            <a:r>
              <a:rPr lang="en-US" dirty="0"/>
              <a:t>diagnosis.</a:t>
            </a:r>
          </a:p>
          <a:p>
            <a:r>
              <a:rPr lang="en-US" dirty="0"/>
              <a:t>Look for history of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atopy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 lack of psoriasis</a:t>
            </a:r>
          </a:p>
          <a:p>
            <a:pPr marL="36576" indent="0">
              <a:buNone/>
            </a:pPr>
            <a:r>
              <a:rPr lang="en-US" dirty="0"/>
              <a:t>elsewhere on body, and</a:t>
            </a:r>
          </a:p>
          <a:p>
            <a:pPr marL="36576" indent="0">
              <a:buNone/>
            </a:pPr>
            <a:r>
              <a:rPr lang="en-US" dirty="0"/>
              <a:t>evidence of </a:t>
            </a:r>
            <a:r>
              <a:rPr lang="en-US" dirty="0">
                <a:solidFill>
                  <a:srgbClr val="FF0000"/>
                </a:solidFill>
              </a:rPr>
              <a:t>eczema</a:t>
            </a:r>
          </a:p>
          <a:p>
            <a:pPr marL="36576" indent="0">
              <a:buNone/>
            </a:pPr>
            <a:r>
              <a:rPr lang="en-US" dirty="0">
                <a:solidFill>
                  <a:srgbClr val="FF0000"/>
                </a:solidFill>
              </a:rPr>
              <a:t>elsewhere</a:t>
            </a:r>
            <a:r>
              <a:rPr lang="en-US" dirty="0"/>
              <a:t> on skin.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47800"/>
            <a:ext cx="2517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47800"/>
            <a:ext cx="182533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76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PALMOPLANTAR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4876800"/>
            <a:ext cx="4041775" cy="838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dirty="0" err="1"/>
              <a:t>Pompholyx</a:t>
            </a:r>
            <a:r>
              <a:rPr lang="en-US" dirty="0"/>
              <a:t>                Pustular 	  	                       psoriasis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1516912"/>
            <a:ext cx="4724400" cy="39417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 </a:t>
            </a:r>
            <a:r>
              <a:rPr lang="en-US" b="1" dirty="0" err="1"/>
              <a:t>Pompholyx</a:t>
            </a:r>
            <a:r>
              <a:rPr lang="en-US" b="1" dirty="0"/>
              <a:t> of palms</a:t>
            </a:r>
          </a:p>
          <a:p>
            <a:pPr marL="36576" indent="0">
              <a:buNone/>
            </a:pPr>
            <a:r>
              <a:rPr lang="en-US" b="1" dirty="0"/>
              <a:t>and soles (dyshidrotic</a:t>
            </a:r>
          </a:p>
          <a:p>
            <a:pPr marL="36576" indent="0">
              <a:buNone/>
            </a:pPr>
            <a:r>
              <a:rPr lang="en-US" b="1" dirty="0"/>
              <a:t>eczema).</a:t>
            </a:r>
          </a:p>
          <a:p>
            <a:r>
              <a:rPr lang="en-US" dirty="0"/>
              <a:t>Presents as </a:t>
            </a:r>
            <a:r>
              <a:rPr lang="en-US" dirty="0">
                <a:solidFill>
                  <a:srgbClr val="FF0000"/>
                </a:solidFill>
              </a:rPr>
              <a:t>clear vesicles</a:t>
            </a:r>
          </a:p>
          <a:p>
            <a:pPr marL="36576" indent="0">
              <a:buNone/>
            </a:pPr>
            <a:r>
              <a:rPr lang="en-US" dirty="0"/>
              <a:t>contrast to white/yellow pustules </a:t>
            </a:r>
          </a:p>
          <a:p>
            <a:pPr marL="36576" indent="0">
              <a:buNone/>
            </a:pPr>
            <a:r>
              <a:rPr lang="en-US" dirty="0"/>
              <a:t> in pustular psoriasis.</a:t>
            </a:r>
          </a:p>
          <a:p>
            <a:r>
              <a:rPr lang="en-US" dirty="0"/>
              <a:t>Accompanied by intense </a:t>
            </a:r>
            <a:r>
              <a:rPr lang="en-US" dirty="0">
                <a:solidFill>
                  <a:srgbClr val="FF0000"/>
                </a:solidFill>
              </a:rPr>
              <a:t>pruritus</a:t>
            </a:r>
            <a:r>
              <a:rPr lang="en-US" dirty="0"/>
              <a:t>.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2305050" cy="31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18" y="1752600"/>
            <a:ext cx="200228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50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COMORBEDITIES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Cardiovascular disease.</a:t>
            </a:r>
          </a:p>
          <a:p>
            <a:r>
              <a:rPr lang="en-US" dirty="0"/>
              <a:t>Metabolic syndrome and its individual components (i.e., hypertension, obesity, impaired glucose regulation, and low HDL levels).</a:t>
            </a:r>
          </a:p>
          <a:p>
            <a:r>
              <a:rPr lang="en-US" dirty="0"/>
              <a:t>Malignancies including lymphoma, and </a:t>
            </a:r>
            <a:r>
              <a:rPr lang="en-US" dirty="0" err="1"/>
              <a:t>nonmelanoma</a:t>
            </a:r>
            <a:r>
              <a:rPr lang="en-US" dirty="0"/>
              <a:t> skin cancer (PUVA, systemic therapy).</a:t>
            </a:r>
          </a:p>
          <a:p>
            <a:r>
              <a:rPr lang="en-US" dirty="0"/>
              <a:t>Autoimmune diseases (e.g., inflammatory bowel disease, multiple sclerosis). </a:t>
            </a:r>
          </a:p>
          <a:p>
            <a:r>
              <a:rPr lang="en-US" dirty="0"/>
              <a:t>Psychiatric conditions including anxiety and depression.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02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49187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1375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PSORIASIS TOPICAL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>
            <a:normAutofit fontScale="70000" lnSpcReduction="20000"/>
          </a:bodyPr>
          <a:lstStyle/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 Topical </a:t>
            </a:r>
            <a:r>
              <a:rPr lang="en-US" sz="3200" b="1" dirty="0" err="1">
                <a:cs typeface="Times New Roman"/>
              </a:rPr>
              <a:t>Corticosterds</a:t>
            </a:r>
            <a:r>
              <a:rPr lang="en-US" sz="3200" b="1" dirty="0">
                <a:cs typeface="Times New Roman"/>
              </a:rPr>
              <a:t>:</a:t>
            </a:r>
            <a:r>
              <a:rPr lang="en-US" sz="3200" dirty="0">
                <a:cs typeface="Times New Roman"/>
              </a:rPr>
              <a:t> </a:t>
            </a: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Indication:  </a:t>
            </a:r>
            <a:r>
              <a:rPr lang="en-US" sz="3200" dirty="0">
                <a:cs typeface="Times New Roman"/>
              </a:rPr>
              <a:t>Plaque psoriasis.</a:t>
            </a: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endParaRPr lang="en-US" sz="3200" b="1" dirty="0">
              <a:cs typeface="Times New Roman"/>
            </a:endParaRPr>
          </a:p>
          <a:p>
            <a:pPr marL="0" marR="3971290" indent="0">
              <a:lnSpc>
                <a:spcPct val="120100"/>
              </a:lnSpc>
              <a:spcBef>
                <a:spcPts val="95"/>
              </a:spcBef>
              <a:buNone/>
            </a:pPr>
            <a:r>
              <a:rPr lang="en-US" sz="3200" b="1" dirty="0">
                <a:cs typeface="Times New Roman"/>
              </a:rPr>
              <a:t>Dosing</a:t>
            </a:r>
            <a:r>
              <a:rPr lang="en-US" sz="3200" dirty="0">
                <a:cs typeface="Times New Roman"/>
              </a:rPr>
              <a:t>: </a:t>
            </a:r>
            <a:r>
              <a:rPr lang="en-US" sz="3200" spc="-5" dirty="0">
                <a:solidFill>
                  <a:srgbClr val="FF0000"/>
                </a:solidFill>
                <a:cs typeface="Times New Roman"/>
              </a:rPr>
              <a:t>monotherapy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1-2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times</a:t>
            </a:r>
            <a:r>
              <a:rPr lang="en-US" sz="3200" spc="-4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daily.</a:t>
            </a:r>
            <a:endParaRPr lang="en-US" sz="3200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Combined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with other topical agents,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UV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light, and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systemic 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agents.</a:t>
            </a:r>
            <a:r>
              <a:rPr lang="en-US" sz="3200" b="1" dirty="0">
                <a:cs typeface="Times New Roman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endParaRPr lang="en-US" sz="3200" b="1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Toxicity of topical steroid</a:t>
            </a:r>
            <a:r>
              <a:rPr lang="en-US" sz="3200" b="1" dirty="0">
                <a:cs typeface="Times New Roman"/>
              </a:rPr>
              <a:t>:</a:t>
            </a:r>
          </a:p>
          <a:p>
            <a:pPr marL="469900" marR="508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Local—skin atrophy,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telangiectasia, </a:t>
            </a:r>
            <a:r>
              <a:rPr lang="en-US" sz="3200" dirty="0" err="1">
                <a:solidFill>
                  <a:srgbClr val="FFFFFF"/>
                </a:solidFill>
                <a:cs typeface="Times New Roman"/>
              </a:rPr>
              <a:t>striae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, purpura,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contact 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dermatitis,</a:t>
            </a:r>
            <a:r>
              <a:rPr lang="en-US" sz="3200" spc="-5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rosacea.</a:t>
            </a:r>
            <a:endParaRPr lang="en-US" sz="3200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Systemic—HPA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axis suppression </a:t>
            </a:r>
            <a:r>
              <a:rPr lang="en-US" sz="32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occur with use</a:t>
            </a:r>
            <a:r>
              <a:rPr lang="en-US" sz="3200" spc="-5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of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medium-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and high-potency topical steroids.</a:t>
            </a:r>
            <a:r>
              <a:rPr lang="en-US" sz="32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This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will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be lessened by intermittent or localized</a:t>
            </a:r>
            <a:r>
              <a:rPr lang="en-US" sz="3200" spc="-18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use.</a:t>
            </a:r>
          </a:p>
          <a:p>
            <a:pPr marL="469900" indent="-457200"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Increased IOP, glaucoma, and cataract have </a:t>
            </a:r>
            <a:r>
              <a:rPr lang="en-US" sz="3200" spc="-10" dirty="0">
                <a:solidFill>
                  <a:srgbClr val="FFFFFF"/>
                </a:solidFill>
                <a:cs typeface="Times New Roman"/>
              </a:rPr>
              <a:t>been 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reported with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use around</a:t>
            </a:r>
            <a:r>
              <a:rPr lang="en-US" sz="3200" spc="-6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eye.</a:t>
            </a:r>
            <a:endParaRPr lang="en-US" sz="3200" dirty="0">
              <a:cs typeface="Times New Roman"/>
            </a:endParaRPr>
          </a:p>
          <a:p>
            <a:pPr marL="469900" marR="3175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3200" dirty="0"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50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TOPICAL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770"/>
              </a:spcBef>
              <a:buNone/>
            </a:pPr>
            <a:r>
              <a:rPr lang="en-US" sz="2400" b="1" dirty="0"/>
              <a:t>Vitamin D</a:t>
            </a:r>
            <a:r>
              <a:rPr lang="en-US" sz="2400" b="1" spc="-70" dirty="0"/>
              <a:t> </a:t>
            </a:r>
            <a:r>
              <a:rPr lang="en-US" sz="2400" b="1" dirty="0"/>
              <a:t>analogues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US" sz="2400" b="1" spc="-5" dirty="0">
                <a:cs typeface="Times New Roman"/>
              </a:rPr>
              <a:t>Indication: </a:t>
            </a:r>
            <a:r>
              <a:rPr lang="en-US" sz="2400" spc="-5" dirty="0">
                <a:cs typeface="Times New Roman"/>
              </a:rPr>
              <a:t>Plaque-type</a:t>
            </a:r>
            <a:r>
              <a:rPr lang="en-US" sz="2400" spc="-50" dirty="0">
                <a:cs typeface="Times New Roman"/>
              </a:rPr>
              <a:t> </a:t>
            </a:r>
            <a:r>
              <a:rPr lang="en-US" sz="2400" spc="-5" dirty="0">
                <a:cs typeface="Times New Roman"/>
              </a:rPr>
              <a:t>psoriasis</a:t>
            </a:r>
            <a:endParaRPr lang="en-US" sz="2400" dirty="0">
              <a:cs typeface="Times New Roman"/>
            </a:endParaRPr>
          </a:p>
          <a:p>
            <a:pPr marL="355600" marR="523240" indent="-342900">
              <a:lnSpc>
                <a:spcPct val="100000"/>
              </a:lnSpc>
              <a:spcBef>
                <a:spcPts val="675"/>
              </a:spcBef>
            </a:pPr>
            <a:r>
              <a:rPr lang="en-US" sz="2400" b="1" dirty="0">
                <a:cs typeface="Times New Roman"/>
              </a:rPr>
              <a:t>Dosing: </a:t>
            </a:r>
            <a:r>
              <a:rPr lang="en-US" sz="2400" spc="-5" dirty="0">
                <a:cs typeface="Times New Roman"/>
              </a:rPr>
              <a:t>Twice daily. Combination of </a:t>
            </a:r>
            <a:r>
              <a:rPr lang="en-US" sz="2400" spc="-5" dirty="0" err="1">
                <a:cs typeface="Times New Roman"/>
              </a:rPr>
              <a:t>calcipotriene</a:t>
            </a:r>
            <a:r>
              <a:rPr lang="en-US" sz="2400" spc="-5" dirty="0">
                <a:cs typeface="Times New Roman"/>
              </a:rPr>
              <a:t> and betamethasone  ointment available.</a:t>
            </a:r>
            <a:r>
              <a:rPr lang="en-US" sz="2400" b="1" spc="-5" dirty="0">
                <a:cs typeface="Times New Roman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575"/>
              </a:spcBef>
              <a:buNone/>
            </a:pPr>
            <a:r>
              <a:rPr lang="en-US" sz="2400" b="1" spc="-5" dirty="0">
                <a:cs typeface="Times New Roman"/>
              </a:rPr>
              <a:t>Adverse</a:t>
            </a:r>
            <a:r>
              <a:rPr lang="en-US" sz="2400" b="1" spc="-55" dirty="0">
                <a:cs typeface="Times New Roman"/>
              </a:rPr>
              <a:t> </a:t>
            </a:r>
            <a:r>
              <a:rPr lang="en-US" sz="2400" b="1" dirty="0">
                <a:cs typeface="Times New Roman"/>
              </a:rPr>
              <a:t>reactions</a:t>
            </a:r>
            <a:r>
              <a:rPr lang="en-US" sz="2400" b="1" dirty="0">
                <a:solidFill>
                  <a:srgbClr val="FFFFFF"/>
                </a:solidFill>
                <a:cs typeface="Times New Roman"/>
              </a:rPr>
              <a:t>:</a:t>
            </a:r>
            <a:endParaRPr lang="en-US" sz="2400" b="1" dirty="0">
              <a:cs typeface="Times New Roman"/>
            </a:endParaRPr>
          </a:p>
          <a:p>
            <a:pPr marL="469900" indent="-457200"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0000"/>
                </a:solidFill>
                <a:cs typeface="Times New Roman"/>
              </a:rPr>
              <a:t>Transient irritation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in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lesional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 perilesional skin.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Elevation of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serum calcium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more likely to</a:t>
            </a:r>
            <a:r>
              <a:rPr lang="en-US" sz="2400" spc="-2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occur in patients treated with &gt; 100</a:t>
            </a:r>
            <a:r>
              <a:rPr lang="en-US" sz="2400" spc="-9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g/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wk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 50g/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wk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in children.</a:t>
            </a:r>
            <a:endParaRPr lang="en-US" sz="2400" dirty="0"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777105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Photosensitivity.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  <a:tab pos="4777105" algn="l"/>
              </a:tabLst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Since </a:t>
            </a: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calcipotriene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is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inactivated by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UVA,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it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is important</a:t>
            </a:r>
            <a:r>
              <a:rPr lang="en-US" sz="2400" spc="-9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to  apply </a:t>
            </a: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calcipotriene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after and not before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UVA</a:t>
            </a:r>
            <a:r>
              <a:rPr lang="en-US" sz="2400" spc="-10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exposure.</a:t>
            </a:r>
            <a:endParaRPr lang="en-US" sz="2400" dirty="0">
              <a:cs typeface="Times New Roman"/>
            </a:endParaRPr>
          </a:p>
          <a:p>
            <a:pPr marL="355600" marR="523240" indent="-342900">
              <a:lnSpc>
                <a:spcPct val="100000"/>
              </a:lnSpc>
              <a:spcBef>
                <a:spcPts val="675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436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PSORIASIS TOPICAL THERAPY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TAZORETENE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Best used in </a:t>
            </a:r>
            <a:r>
              <a:rPr lang="en-US" sz="2400" spc="-5" dirty="0">
                <a:cs typeface="Times New Roman"/>
              </a:rPr>
              <a:t>combination </a:t>
            </a:r>
            <a:r>
              <a:rPr lang="en-US" sz="2400" dirty="0">
                <a:cs typeface="Times New Roman"/>
              </a:rPr>
              <a:t>with topical</a:t>
            </a:r>
            <a:r>
              <a:rPr lang="en-US" sz="2400" spc="-10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corticosteroids.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Once daily </a:t>
            </a:r>
            <a:r>
              <a:rPr lang="en-US" sz="2400" dirty="0">
                <a:cs typeface="Times New Roman"/>
              </a:rPr>
              <a:t>for 12 </a:t>
            </a:r>
            <a:r>
              <a:rPr lang="en-US" sz="2400" spc="-5" dirty="0">
                <a:cs typeface="Times New Roman"/>
              </a:rPr>
              <a:t>weeks </a:t>
            </a:r>
            <a:endParaRPr lang="en-US" sz="2400" dirty="0">
              <a:cs typeface="Times New Roman"/>
            </a:endParaRPr>
          </a:p>
          <a:p>
            <a:pPr marL="469900" marR="51943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Probably best reserved for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thick</a:t>
            </a:r>
            <a:r>
              <a:rPr lang="en-US" sz="2400" dirty="0">
                <a:cs typeface="Times New Roman"/>
              </a:rPr>
              <a:t>, recalcitrant plaques</a:t>
            </a:r>
            <a:r>
              <a:rPr lang="en-US" sz="2400" spc="-229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of  psoriasis.</a:t>
            </a:r>
          </a:p>
          <a:p>
            <a:pPr marL="0" indent="0">
              <a:lnSpc>
                <a:spcPct val="100000"/>
              </a:lnSpc>
              <a:spcBef>
                <a:spcPts val="575"/>
              </a:spcBef>
              <a:buNone/>
            </a:pPr>
            <a:r>
              <a:rPr lang="en-US" sz="2400" b="1" spc="-5" dirty="0">
                <a:cs typeface="Times New Roman"/>
              </a:rPr>
              <a:t>Adverse</a:t>
            </a:r>
            <a:r>
              <a:rPr lang="en-US" sz="2400" b="1" spc="-60" dirty="0">
                <a:cs typeface="Times New Roman"/>
              </a:rPr>
              <a:t> </a:t>
            </a:r>
            <a:r>
              <a:rPr lang="en-US" sz="2400" b="1" dirty="0">
                <a:cs typeface="Times New Roman"/>
              </a:rPr>
              <a:t>reactions:</a:t>
            </a:r>
          </a:p>
          <a:p>
            <a:pPr marL="469900" marR="8382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skin irritation in </a:t>
            </a:r>
            <a:r>
              <a:rPr lang="en-US" sz="2400" dirty="0" err="1">
                <a:cs typeface="Times New Roman"/>
              </a:rPr>
              <a:t>lesional</a:t>
            </a:r>
            <a:r>
              <a:rPr lang="en-US" sz="2400" dirty="0">
                <a:cs typeface="Times New Roman"/>
              </a:rPr>
              <a:t> and</a:t>
            </a:r>
            <a:r>
              <a:rPr lang="en-US" sz="2400" spc="-15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perilesional  skin</a:t>
            </a: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Photosensitizing.</a:t>
            </a:r>
          </a:p>
          <a:p>
            <a:pPr marL="4572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cs typeface="Times New Roman"/>
              </a:rPr>
              <a:t>Pregnancy and </a:t>
            </a:r>
            <a:r>
              <a:rPr lang="en-US" sz="2400" dirty="0">
                <a:cs typeface="Times New Roman"/>
              </a:rPr>
              <a:t>nursing: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Category</a:t>
            </a:r>
            <a:r>
              <a:rPr lang="en-US" sz="2400" spc="-8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X</a:t>
            </a:r>
            <a:r>
              <a:rPr lang="en-US" sz="2400" spc="-5" dirty="0">
                <a:cs typeface="Times New Roman"/>
              </a:rPr>
              <a:t>.</a:t>
            </a: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58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400800" cy="4709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Chronic </a:t>
            </a:r>
            <a:r>
              <a:rPr lang="en-US" dirty="0">
                <a:solidFill>
                  <a:srgbClr val="FF0000"/>
                </a:solidFill>
              </a:rPr>
              <a:t>non contagious </a:t>
            </a:r>
            <a:r>
              <a:rPr lang="en-US" dirty="0"/>
              <a:t>polygenic multisystem inflammatory disease.</a:t>
            </a:r>
          </a:p>
          <a:p>
            <a:r>
              <a:rPr lang="en-US" dirty="0"/>
              <a:t>Psoriasis can be </a:t>
            </a:r>
            <a:r>
              <a:rPr lang="en-US" dirty="0">
                <a:solidFill>
                  <a:srgbClr val="FF0000"/>
                </a:solidFill>
              </a:rPr>
              <a:t>triggered</a:t>
            </a:r>
            <a:r>
              <a:rPr lang="en-US" dirty="0"/>
              <a:t> by infections, trauma, stress and medication.</a:t>
            </a:r>
          </a:p>
          <a:p>
            <a:r>
              <a:rPr lang="en-US" dirty="0"/>
              <a:t>The characteristic lesion is a </a:t>
            </a:r>
            <a:r>
              <a:rPr lang="en-US" dirty="0">
                <a:solidFill>
                  <a:srgbClr val="FF0000"/>
                </a:solidFill>
              </a:rPr>
              <a:t>sharply demarcated </a:t>
            </a:r>
            <a:r>
              <a:rPr lang="en-US" dirty="0"/>
              <a:t>erythematous  </a:t>
            </a:r>
            <a:r>
              <a:rPr lang="en-US" dirty="0">
                <a:solidFill>
                  <a:srgbClr val="FF0000"/>
                </a:solidFill>
              </a:rPr>
              <a:t>scaly</a:t>
            </a:r>
            <a:r>
              <a:rPr lang="en-US" dirty="0"/>
              <a:t> plaque that may be localized or generalized.</a:t>
            </a:r>
          </a:p>
          <a:p>
            <a:r>
              <a:rPr lang="en-US" dirty="0"/>
              <a:t>The  natural history follows a chronic course with intermittent remissions.</a:t>
            </a:r>
          </a:p>
          <a:p>
            <a:r>
              <a:rPr lang="en-US" dirty="0"/>
              <a:t>Has </a:t>
            </a:r>
            <a:r>
              <a:rPr lang="en-US" dirty="0">
                <a:solidFill>
                  <a:srgbClr val="FF0000"/>
                </a:solidFill>
              </a:rPr>
              <a:t>two peaks </a:t>
            </a:r>
            <a:r>
              <a:rPr lang="en-US" dirty="0"/>
              <a:t>in age of onset: one at 20-30 years and a second at 40-50.</a:t>
            </a:r>
          </a:p>
        </p:txBody>
      </p:sp>
      <p:pic>
        <p:nvPicPr>
          <p:cNvPr id="4" name="Picture 2" descr="C:\Users\sony\Desktop\p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2514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37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PSORIASIS TOPICAL THERAPY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10600" cy="53340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b="1" dirty="0" err="1"/>
              <a:t>Calcinurin</a:t>
            </a:r>
            <a:r>
              <a:rPr lang="en-US" sz="2800" b="1" dirty="0"/>
              <a:t> inhibitors (tacrolimus and</a:t>
            </a:r>
            <a:r>
              <a:rPr lang="en-US" sz="2800" b="1" spc="-70" dirty="0"/>
              <a:t> </a:t>
            </a:r>
            <a:r>
              <a:rPr lang="en-US" sz="2800" b="1" dirty="0" err="1"/>
              <a:t>pimecrolimus</a:t>
            </a:r>
            <a:r>
              <a:rPr lang="en-US" sz="2800" b="1" dirty="0"/>
              <a:t>)</a:t>
            </a:r>
          </a:p>
          <a:p>
            <a:pPr marL="36576" indent="0">
              <a:buNone/>
            </a:pPr>
            <a:r>
              <a:rPr lang="en-US" sz="2800" b="1" spc="-5" dirty="0">
                <a:solidFill>
                  <a:srgbClr val="FFFFFF"/>
                </a:solidFill>
                <a:cs typeface="Times New Roman"/>
              </a:rPr>
              <a:t>Indication: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Intertriginous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and facial psoriasis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.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Side effects: stinging, burning, itching.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Better not used below 2 years of age.</a:t>
            </a:r>
            <a:endParaRPr lang="en-US" sz="2800" dirty="0"/>
          </a:p>
          <a:p>
            <a:pPr marL="36576" indent="0">
              <a:buNone/>
            </a:pPr>
            <a:r>
              <a:rPr lang="en-US" sz="2800" b="1" dirty="0" err="1"/>
              <a:t>Anthralin</a:t>
            </a:r>
            <a:endParaRPr lang="en-US" sz="2800" b="1" dirty="0"/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lang="en-US" sz="2800" b="1" dirty="0">
                <a:cs typeface="Times New Roman"/>
              </a:rPr>
              <a:t>Indications: </a:t>
            </a:r>
            <a:r>
              <a:rPr lang="en-US" sz="2800" spc="-5" dirty="0">
                <a:cs typeface="Times New Roman"/>
              </a:rPr>
              <a:t>Use has </a:t>
            </a:r>
            <a:r>
              <a:rPr lang="en-US" sz="2800" dirty="0">
                <a:cs typeface="Times New Roman"/>
              </a:rPr>
              <a:t>been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declined</a:t>
            </a:r>
            <a:r>
              <a:rPr lang="en-US" sz="2800" dirty="0">
                <a:cs typeface="Times New Roman"/>
              </a:rPr>
              <a:t> these</a:t>
            </a:r>
            <a:r>
              <a:rPr lang="en-US" sz="2800" spc="-114" dirty="0">
                <a:cs typeface="Times New Roman"/>
              </a:rPr>
              <a:t> </a:t>
            </a:r>
            <a:r>
              <a:rPr lang="en-US" sz="2800" dirty="0">
                <a:cs typeface="Times New Roman"/>
              </a:rPr>
              <a:t>days.</a:t>
            </a:r>
          </a:p>
          <a:p>
            <a:pPr marL="355600" marR="88900" indent="-342900">
              <a:lnSpc>
                <a:spcPct val="100000"/>
              </a:lnSpc>
              <a:spcBef>
                <a:spcPts val="580"/>
              </a:spcBef>
            </a:pPr>
            <a:r>
              <a:rPr lang="en-US" sz="2800" b="1" dirty="0">
                <a:cs typeface="Times New Roman"/>
              </a:rPr>
              <a:t>Dosing: </a:t>
            </a:r>
            <a:r>
              <a:rPr lang="en-US" sz="2800" dirty="0">
                <a:solidFill>
                  <a:srgbClr val="FF0000"/>
                </a:solidFill>
                <a:cs typeface="Times New Roman"/>
              </a:rPr>
              <a:t>short-contact therapy for </a:t>
            </a:r>
            <a:r>
              <a:rPr lang="en-US" sz="2800" dirty="0">
                <a:cs typeface="Times New Roman"/>
              </a:rPr>
              <a:t>2 h once daily .</a:t>
            </a:r>
          </a:p>
          <a:p>
            <a:pPr marL="469900" marR="43180" indent="-457200">
              <a:spcBef>
                <a:spcPts val="580"/>
              </a:spcBef>
              <a:buClr>
                <a:srgbClr val="FFFFFF"/>
              </a:buClr>
              <a:buFont typeface="Wingdings" panose="05000000000000000000" pitchFamily="2" charset="2"/>
              <a:buChar char="v"/>
              <a:tabLst>
                <a:tab pos="429895" algn="l"/>
                <a:tab pos="430530" algn="l"/>
              </a:tabLst>
            </a:pPr>
            <a:r>
              <a:rPr lang="en-US" sz="2800" spc="-5" dirty="0">
                <a:cs typeface="Times New Roman"/>
              </a:rPr>
              <a:t>Adverse </a:t>
            </a:r>
            <a:r>
              <a:rPr lang="en-US" sz="2800" dirty="0">
                <a:cs typeface="Times New Roman"/>
              </a:rPr>
              <a:t>reactions: </a:t>
            </a:r>
            <a:r>
              <a:rPr lang="en-US" sz="2800" spc="-5" dirty="0">
                <a:cs typeface="Times New Roman"/>
              </a:rPr>
              <a:t>skin irritation and  </a:t>
            </a:r>
            <a:r>
              <a:rPr lang="en-US" sz="2800" spc="-5" dirty="0">
                <a:solidFill>
                  <a:srgbClr val="FF0000"/>
                </a:solidFill>
                <a:cs typeface="Times New Roman"/>
              </a:rPr>
              <a:t>staining </a:t>
            </a:r>
            <a:r>
              <a:rPr lang="en-US" sz="2800" spc="-5" dirty="0">
                <a:cs typeface="Times New Roman"/>
              </a:rPr>
              <a:t>of skin and clothing.</a:t>
            </a:r>
            <a:endParaRPr lang="en-US" sz="2800" dirty="0">
              <a:cs typeface="Times New Roman"/>
            </a:endParaRPr>
          </a:p>
          <a:p>
            <a:pPr marL="355600" marR="43180" indent="-342900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Font typeface="Times New Roman"/>
              <a:buChar char="•"/>
              <a:tabLst>
                <a:tab pos="429895" algn="l"/>
                <a:tab pos="430530" algn="l"/>
              </a:tabLs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1879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PSORIASIS SYSTEMIC THERAPY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052938"/>
              </p:ext>
            </p:extLst>
          </p:nvPr>
        </p:nvGraphicFramePr>
        <p:xfrm>
          <a:off x="152400" y="1219200"/>
          <a:ext cx="8839202" cy="512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426">
                <a:tc>
                  <a:txBody>
                    <a:bodyPr/>
                    <a:lstStyle/>
                    <a:p>
                      <a:r>
                        <a:rPr lang="en-US" sz="1600" dirty="0"/>
                        <a:t>Agent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Administration </a:t>
                      </a:r>
                    </a:p>
                    <a:p>
                      <a:r>
                        <a:rPr lang="en-US" sz="1600" dirty="0"/>
                        <a:t>(route</a:t>
                      </a:r>
                      <a:r>
                        <a:rPr lang="en-US" sz="1600" baseline="0" dirty="0"/>
                        <a:t>; </a:t>
                      </a:r>
                      <a:r>
                        <a:rPr lang="en-US" sz="1600" dirty="0"/>
                        <a:t>frequency)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lt1"/>
                          </a:solidFill>
                        </a:rPr>
                        <a:t>Side</a:t>
                      </a:r>
                      <a:r>
                        <a:rPr lang="en-US" sz="1600" baseline="0" dirty="0">
                          <a:solidFill>
                            <a:schemeClr val="lt1"/>
                          </a:solidFill>
                        </a:rPr>
                        <a:t> effects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213" marR="91213" marT="46653" marB="46653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Acitretin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Oral; once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Mucocutaneous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changes; hypertriglyceridemia, elevated LFT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Enhanced efficacy when combined with UVB/ PUVA 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Pregnancy category X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Cyclosporine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Oral; twice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Nephrotoxicity, hypertension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Limited duration of continuous treatment (1 year)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Risk of skin cancer if history of PUVA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Reversible changes in serum lipids </a:t>
                      </a:r>
                    </a:p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Pregnancy category C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Methotrexate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Oral, SC, or IM;</a:t>
                      </a:r>
                      <a:r>
                        <a:rPr lang="en-US" sz="1600" baseline="0" dirty="0"/>
                        <a:t> once weekly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Myelosuppression, hepatotoxicity, pulmonary fibrosis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Parenteral</a:t>
                      </a:r>
                      <a:r>
                        <a:rPr lang="en-US" sz="1600" baseline="0" dirty="0"/>
                        <a:t> administration may minimize GI side effects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Folate supplementation may be recommended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Pregnancy category X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84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17527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1" dirty="0"/>
              <a:t>Retinoids /Acitretin:</a:t>
            </a:r>
          </a:p>
          <a:p>
            <a:pPr marL="36576" indent="0">
              <a:buNone/>
            </a:pPr>
            <a:r>
              <a:rPr lang="en-US" dirty="0"/>
              <a:t> VIT. A analogue.</a:t>
            </a:r>
          </a:p>
          <a:p>
            <a:pPr marL="36576" indent="0">
              <a:buNone/>
            </a:pPr>
            <a:r>
              <a:rPr lang="en-US" dirty="0"/>
              <a:t>Inhibits abnormal keratinization.</a:t>
            </a:r>
          </a:p>
          <a:p>
            <a:pPr marL="36576" indent="0">
              <a:buNone/>
            </a:pPr>
            <a:r>
              <a:rPr lang="en-US" b="1" dirty="0"/>
              <a:t>Indication: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evere plaque</a:t>
            </a:r>
            <a:r>
              <a:rPr lang="en-US" sz="3200" spc="-18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type  psoriasis.</a:t>
            </a:r>
            <a:endParaRPr lang="en-US" sz="3200" dirty="0"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spc="-5" dirty="0">
                <a:solidFill>
                  <a:srgbClr val="FF0000"/>
                </a:solidFill>
                <a:cs typeface="Times New Roman"/>
              </a:rPr>
              <a:t>HIV-positive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patients with severe psoriasis.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10-75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mg/d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given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 single</a:t>
            </a:r>
            <a:r>
              <a:rPr lang="en-US" sz="3200" spc="-6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dose.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cs typeface="Times New Roman"/>
              </a:rPr>
              <a:t>The preferred schedule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is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acitretin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monotherapy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for 2</a:t>
            </a:r>
            <a:r>
              <a:rPr lang="en-US" sz="32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Times New Roman"/>
              </a:rPr>
              <a:t>weeks  followed 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by the addition of phototherapy.</a:t>
            </a:r>
          </a:p>
          <a:p>
            <a:pPr marL="36576" indent="0">
              <a:buNone/>
            </a:pPr>
            <a:r>
              <a:rPr lang="en-US" altLang="en-US" sz="3200" b="1" dirty="0">
                <a:cs typeface="Times New Roman" pitchFamily="18" charset="0"/>
              </a:rPr>
              <a:t>Adverse events: </a:t>
            </a:r>
          </a:p>
          <a:p>
            <a:pPr marL="36576" indent="0">
              <a:buNone/>
            </a:pPr>
            <a:r>
              <a:rPr lang="en-US" altLang="en-US" sz="3100" dirty="0">
                <a:cs typeface="Times New Roman" pitchFamily="18" charset="0"/>
              </a:rPr>
              <a:t>Dry eyes and lips, lipid derangements, pancreatitis, hyperostosis, pseudo tumor </a:t>
            </a:r>
            <a:r>
              <a:rPr lang="en-US" altLang="en-US" sz="3100" dirty="0" err="1">
                <a:cs typeface="Times New Roman" pitchFamily="18" charset="0"/>
              </a:rPr>
              <a:t>cerebri</a:t>
            </a:r>
            <a:r>
              <a:rPr lang="en-US" altLang="en-US" sz="3100" dirty="0">
                <a:cs typeface="Times New Roman" pitchFamily="18" charset="0"/>
              </a:rPr>
              <a:t>, hepatotoxicity, and teratogenicity (only </a:t>
            </a:r>
            <a:r>
              <a:rPr lang="en-US" altLang="en-US" sz="3100" dirty="0">
                <a:solidFill>
                  <a:srgbClr val="FF0000"/>
                </a:solidFill>
                <a:cs typeface="Times New Roman" pitchFamily="18" charset="0"/>
              </a:rPr>
              <a:t>female:3 years for wash out</a:t>
            </a:r>
            <a:r>
              <a:rPr lang="en-US" altLang="en-US" sz="3100" dirty="0"/>
              <a:t>).</a:t>
            </a:r>
          </a:p>
          <a:p>
            <a:pPr marL="36576" indent="0">
              <a:buNone/>
            </a:pPr>
            <a:endParaRPr lang="en-US" sz="3200" dirty="0">
              <a:cs typeface="Times New Roman"/>
            </a:endParaRP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88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PSORIASIS SYSTEMIC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Methotrexate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Folic acid antagonist </a:t>
            </a:r>
            <a:r>
              <a:rPr 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blockes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dihydrofolate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reductase </a:t>
            </a:r>
            <a:r>
              <a:rPr lang="en-US" sz="2400" dirty="0">
                <a:cs typeface="Times New Roman" panose="02020603050405020304" pitchFamily="18" charset="0"/>
              </a:rPr>
              <a:t>leading  to </a:t>
            </a:r>
            <a:r>
              <a:rPr lang="en-US" sz="2400" dirty="0"/>
              <a:t>inhibition of folic acid metabolism. 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400" dirty="0" err="1">
                <a:cs typeface="Times New Roman" panose="02020603050405020304" pitchFamily="18" charset="0"/>
              </a:rPr>
              <a:t>Antiproliferative</a:t>
            </a:r>
            <a:r>
              <a:rPr lang="en-US" sz="2400" dirty="0">
                <a:cs typeface="Times New Roman" panose="02020603050405020304" pitchFamily="18" charset="0"/>
              </a:rPr>
              <a:t>, induces apoptosis and an immune and anti-inflammatory modulator. </a:t>
            </a:r>
          </a:p>
          <a:p>
            <a:pPr marL="12700" marR="451484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400" b="1" dirty="0">
                <a:cs typeface="Times New Roman"/>
              </a:rPr>
              <a:t>Indication:</a:t>
            </a: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b="1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Severe, recalcitrant,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disabling psoriasis </a:t>
            </a:r>
            <a:r>
              <a:rPr lang="en-US" sz="2400" dirty="0">
                <a:cs typeface="Times New Roman"/>
              </a:rPr>
              <a:t>not  adequately responsive.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Often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used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the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primary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agent to treat</a:t>
            </a:r>
            <a:r>
              <a:rPr lang="en-US" sz="2400" spc="-8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psoriatic  arthritis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.</a:t>
            </a:r>
            <a:endParaRPr lang="en-US" sz="2400" dirty="0">
              <a:cs typeface="Times New Roman"/>
            </a:endParaRP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spc="-5" dirty="0">
                <a:cs typeface="Times New Roman"/>
              </a:rPr>
              <a:t>Dosing: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weekly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single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oral  dose,  </a:t>
            </a:r>
          </a:p>
          <a:p>
            <a:pPr marL="12700" marR="451484" indent="0">
              <a:spcBef>
                <a:spcPts val="100"/>
              </a:spcBef>
              <a:buNone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Low-dose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folate 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supplementation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reduce the hematologic, GI, and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hepatic 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side effects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of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methotrexate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without decreasing the</a:t>
            </a:r>
            <a:r>
              <a:rPr lang="en-US" sz="2400" spc="-9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efficacy.</a:t>
            </a:r>
            <a:endParaRPr lang="en-US" sz="24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841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054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00" b="1" dirty="0">
                <a:solidFill>
                  <a:srgbClr val="FFFFFF"/>
                </a:solidFill>
                <a:cs typeface="Arial"/>
              </a:rPr>
              <a:t>Toxicity of methotrexate</a:t>
            </a:r>
          </a:p>
          <a:p>
            <a:r>
              <a:rPr lang="en-US" sz="2000" dirty="0">
                <a:solidFill>
                  <a:srgbClr val="FFFFFF"/>
                </a:solidFill>
                <a:cs typeface="Arial"/>
              </a:rPr>
              <a:t>Elevated LFT results - Minor elevations of LFT results are</a:t>
            </a:r>
            <a:r>
              <a:rPr lang="en-US" sz="2000" spc="-19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common;  if elevation 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exceeds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 2xnormal, 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must </a:t>
            </a:r>
            <a:r>
              <a:rPr lang="en-US" sz="2000" u="sng" dirty="0">
                <a:solidFill>
                  <a:srgbClr val="FF0000"/>
                </a:solidFill>
                <a:cs typeface="Arial"/>
              </a:rPr>
              <a:t>check </a:t>
            </a:r>
            <a:r>
              <a:rPr lang="en-US" sz="2000" u="sng" spc="-5" dirty="0">
                <a:solidFill>
                  <a:srgbClr val="FF0000"/>
                </a:solidFill>
                <a:cs typeface="Arial"/>
              </a:rPr>
              <a:t>more </a:t>
            </a:r>
            <a:r>
              <a:rPr lang="en-US" sz="2000" u="sng" spc="-5" dirty="0">
                <a:solidFill>
                  <a:srgbClr val="FFFFFF"/>
                </a:solidFill>
                <a:cs typeface="Arial"/>
              </a:rPr>
              <a:t>frequently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;</a:t>
            </a:r>
            <a:r>
              <a:rPr lang="en-US" sz="2000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if exceeds</a:t>
            </a:r>
            <a:r>
              <a:rPr lang="en-US" sz="2000" spc="-1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3xnormal, 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consider </a:t>
            </a:r>
            <a:r>
              <a:rPr lang="en-US" sz="2000" u="sng" spc="-5" dirty="0">
                <a:solidFill>
                  <a:srgbClr val="FF0000"/>
                </a:solidFill>
                <a:cs typeface="Arial"/>
              </a:rPr>
              <a:t>dose reduction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;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if </a:t>
            </a:r>
            <a:r>
              <a:rPr lang="en-US" sz="2000" spc="-5" dirty="0">
                <a:solidFill>
                  <a:srgbClr val="FFFFFF"/>
                </a:solidFill>
                <a:cs typeface="Arial"/>
              </a:rPr>
              <a:t>exceeds</a:t>
            </a:r>
            <a:r>
              <a:rPr lang="en-US" sz="2000" spc="1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5</a:t>
            </a:r>
            <a:r>
              <a:rPr lang="en-US" sz="2000" dirty="0">
                <a:cs typeface="Arial"/>
              </a:rPr>
              <a:t> </a:t>
            </a:r>
            <a:r>
              <a:rPr lang="en-US" sz="2000" u="sng" dirty="0">
                <a:solidFill>
                  <a:srgbClr val="FF0000"/>
                </a:solidFill>
                <a:cs typeface="Arial"/>
              </a:rPr>
              <a:t>Discontinue</a:t>
            </a:r>
            <a:r>
              <a:rPr lang="en-US" sz="2000" u="sng" dirty="0">
                <a:solidFill>
                  <a:srgbClr val="FFFFFF"/>
                </a:solidFill>
                <a:cs typeface="Arial"/>
              </a:rPr>
              <a:t>.</a:t>
            </a:r>
            <a:endParaRPr lang="en-US" sz="2000" u="sng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cs typeface="Arial"/>
              </a:rPr>
              <a:t>Anemia, aplastic anemia, leukopenia,</a:t>
            </a:r>
            <a:r>
              <a:rPr lang="en-US" sz="2000" spc="-12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thrombocytopenia</a:t>
            </a:r>
            <a:endParaRPr lang="en-US" sz="20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cs typeface="Arial"/>
              </a:rPr>
              <a:t>Interstitial</a:t>
            </a:r>
            <a:r>
              <a:rPr lang="en-US" sz="2000" spc="-5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pneumonitis.</a:t>
            </a:r>
            <a:endParaRPr lang="en-US" sz="2000" dirty="0">
              <a:cs typeface="Arial"/>
            </a:endParaRPr>
          </a:p>
          <a:p>
            <a:pPr marL="355600"/>
            <a:r>
              <a:rPr lang="en-US" sz="2000" dirty="0">
                <a:solidFill>
                  <a:srgbClr val="FFFFFF"/>
                </a:solidFill>
                <a:cs typeface="Arial"/>
              </a:rPr>
              <a:t>Ulcerative</a:t>
            </a:r>
            <a:r>
              <a:rPr lang="en-US" sz="2000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stomatitis. GI ulceration and</a:t>
            </a:r>
            <a:r>
              <a:rPr lang="en-US" sz="2000" spc="-8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bleeding.</a:t>
            </a:r>
            <a:endParaRPr lang="en-US" sz="20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cs typeface="Arial"/>
              </a:rPr>
              <a:t>Nausea, vomiting,</a:t>
            </a:r>
            <a:r>
              <a:rPr lang="en-US" sz="2000" spc="-7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diarrhea.</a:t>
            </a:r>
            <a:endParaRPr lang="en-US" sz="2000" dirty="0"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cs typeface="Arial"/>
              </a:rPr>
              <a:t>Alopecia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cs typeface="Times New Roman"/>
              </a:rPr>
              <a:t>Pregnancy: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category </a:t>
            </a:r>
            <a:r>
              <a:rPr lang="en-US" sz="2000" spc="-5" dirty="0">
                <a:solidFill>
                  <a:srgbClr val="FF0000"/>
                </a:solidFill>
                <a:cs typeface="Times New Roman"/>
              </a:rPr>
              <a:t>X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; </a:t>
            </a:r>
            <a:r>
              <a:rPr lang="en-US" sz="2000" spc="-10" dirty="0">
                <a:solidFill>
                  <a:srgbClr val="FFFFFF"/>
                </a:solidFill>
                <a:cs typeface="Times New Roman"/>
              </a:rPr>
              <a:t>men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and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women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considering</a:t>
            </a:r>
            <a:r>
              <a:rPr lang="en-US" sz="2000" spc="-11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conception  should be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off methotrexate for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3 </a:t>
            </a:r>
            <a:r>
              <a:rPr lang="en-US" sz="2000" spc="-15" dirty="0">
                <a:solidFill>
                  <a:srgbClr val="FF0000"/>
                </a:solidFill>
                <a:cs typeface="Times New Roman"/>
              </a:rPr>
              <a:t>months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before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attempting to  conceive.</a:t>
            </a:r>
          </a:p>
          <a:p>
            <a:r>
              <a:rPr lang="en-US" sz="2000" dirty="0"/>
              <a:t>How to monitor for methotrexate induced </a:t>
            </a:r>
            <a:r>
              <a:rPr lang="en-US" sz="2000" dirty="0">
                <a:solidFill>
                  <a:srgbClr val="FF0000"/>
                </a:solidFill>
              </a:rPr>
              <a:t>liver fibrosis</a:t>
            </a:r>
            <a:r>
              <a:rPr lang="en-US" sz="2000" dirty="0"/>
              <a:t>:</a:t>
            </a:r>
          </a:p>
          <a:p>
            <a:r>
              <a:rPr lang="en-US" sz="2000" dirty="0"/>
              <a:t>Procollagen 3 N terminal peptide(P3NP) unreliable in </a:t>
            </a:r>
            <a:r>
              <a:rPr lang="en-US" sz="2000" dirty="0" err="1">
                <a:solidFill>
                  <a:srgbClr val="FF0000"/>
                </a:solidFill>
              </a:rPr>
              <a:t>PsA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.</a:t>
            </a:r>
          </a:p>
          <a:p>
            <a:r>
              <a:rPr lang="en-US" sz="2000" dirty="0"/>
              <a:t>Liver biopsy. </a:t>
            </a:r>
            <a:r>
              <a:rPr lang="en-US" sz="2000" dirty="0">
                <a:solidFill>
                  <a:srgbClr val="FF0000"/>
                </a:solidFill>
              </a:rPr>
              <a:t>High risk and low risk</a:t>
            </a:r>
            <a:r>
              <a:rPr lang="en-US" sz="2000" dirty="0"/>
              <a:t>?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endParaRPr lang="en-US" sz="2000" dirty="0">
              <a:solidFill>
                <a:srgbClr val="FFFFFF"/>
              </a:solidFill>
              <a:cs typeface="Times New Roman"/>
            </a:endParaRPr>
          </a:p>
          <a:p>
            <a:pPr marL="355600">
              <a:lnSpc>
                <a:spcPct val="100000"/>
              </a:lnSpc>
            </a:pPr>
            <a:endParaRPr lang="en-US" sz="2000" dirty="0">
              <a:cs typeface="Arial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616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spc="-5" dirty="0" err="1">
                <a:solidFill>
                  <a:srgbClr val="FFFFFF"/>
                </a:solidFill>
                <a:cs typeface="Times New Roman"/>
              </a:rPr>
              <a:t>Cyclosporin</a:t>
            </a: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Inhibits </a:t>
            </a:r>
            <a:r>
              <a:rPr lang="en-US" altLang="en-US" sz="2400" dirty="0" err="1">
                <a:cs typeface="Times New Roman" pitchFamily="18" charset="0"/>
              </a:rPr>
              <a:t>calcineurin</a:t>
            </a:r>
            <a:r>
              <a:rPr lang="en-US" altLang="en-US" sz="2400" dirty="0">
                <a:cs typeface="Times New Roman" pitchFamily="18" charset="0"/>
              </a:rPr>
              <a:t> phosphorylation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2 to 5mg/kg/day for 12 to 24 weeks to limit cumulative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nephrotoxicity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36576" indent="0">
              <a:buNone/>
            </a:pPr>
            <a:r>
              <a:rPr lang="en-US" sz="2400" b="1" spc="-5" dirty="0">
                <a:solidFill>
                  <a:srgbClr val="FFFFFF"/>
                </a:solidFill>
                <a:cs typeface="Times New Roman"/>
              </a:rPr>
              <a:t> Indication:</a:t>
            </a:r>
          </a:p>
          <a:p>
            <a:pPr marL="36576" indent="0">
              <a:buNone/>
            </a:pPr>
            <a:r>
              <a:rPr lang="en-US" sz="2400" spc="-5" dirty="0" err="1">
                <a:solidFill>
                  <a:srgbClr val="FFFFFF"/>
                </a:solidFill>
                <a:cs typeface="Times New Roman"/>
              </a:rPr>
              <a:t>Erythrodermic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psoriasis,</a:t>
            </a:r>
            <a:r>
              <a:rPr lang="en-US" sz="2400" spc="-8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Generalized  pustular psoriasis, and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Palmoplantar</a:t>
            </a:r>
            <a:r>
              <a:rPr lang="en-US" sz="2400" spc="-11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psoriasis,</a:t>
            </a:r>
            <a:r>
              <a:rPr lang="en-US" sz="2400" spc="-13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Severe, recalcitrant</a:t>
            </a:r>
            <a:r>
              <a:rPr lang="en-US" sz="2400" spc="-60" dirty="0">
                <a:solidFill>
                  <a:srgbClr val="FFFFFF"/>
                </a:solidFill>
                <a:cs typeface="Times New Roman"/>
              </a:rPr>
              <a:t>  plaque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psoriasis.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Do baseline creatinine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repeat twice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Monitor creatinine.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Monitor blood pressure. </a:t>
            </a:r>
          </a:p>
          <a:p>
            <a:pPr marL="36576" indent="0">
              <a:buNone/>
            </a:pPr>
            <a:endParaRPr lang="en-US" sz="2400" dirty="0">
              <a:solidFill>
                <a:srgbClr val="FFFFFF"/>
              </a:solidFill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75"/>
              </a:spcBef>
              <a:buNone/>
            </a:pPr>
            <a:endParaRPr lang="en-US" sz="2400" dirty="0">
              <a:cs typeface="Times New Roman"/>
            </a:endParaRPr>
          </a:p>
          <a:p>
            <a:pPr marL="36576" indent="0">
              <a:buNone/>
            </a:pPr>
            <a:endParaRPr lang="en-US" sz="2400" dirty="0">
              <a:cs typeface="Times New Roman"/>
            </a:endParaRPr>
          </a:p>
          <a:p>
            <a:pPr marL="36576" indent="0">
              <a:buNone/>
            </a:pPr>
            <a:endParaRPr lang="en-US" sz="2400" dirty="0">
              <a:cs typeface="Times New Roman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82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Phototherapy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Narrowband ultraviolet B: 311 nm.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PUVA: 320-400 nm.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en-US" sz="2400" dirty="0">
                <a:cs typeface="Times New Roman" pitchFamily="18" charset="0"/>
              </a:rPr>
              <a:t>NB-UVB most commonly used due to: easier use, and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fewer side effects </a:t>
            </a:r>
            <a:r>
              <a:rPr lang="en-US" altLang="en-US" sz="2400" dirty="0">
                <a:cs typeface="Times New Roman" pitchFamily="18" charset="0"/>
              </a:rPr>
              <a:t>when compared  with PUVA.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NBUVB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leads to rapid clearance of lesions than BB-UVB.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marL="36576" indent="0">
              <a:buNone/>
            </a:pPr>
            <a:r>
              <a:rPr lang="en-US" sz="2400" b="1" dirty="0">
                <a:solidFill>
                  <a:srgbClr val="FFFFFF"/>
                </a:solidFill>
                <a:cs typeface="Times New Roman"/>
              </a:rPr>
              <a:t>Indications: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Unresponsive generalized psoriasis (including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guttate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and</a:t>
            </a:r>
            <a:r>
              <a:rPr lang="en-US" sz="2400" spc="-15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seborrhoeic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).</a:t>
            </a:r>
            <a:endParaRPr lang="en-US" sz="2400" spc="-10" dirty="0">
              <a:solidFill>
                <a:srgbClr val="FFFFFF"/>
              </a:solidFill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10" dirty="0">
                <a:solidFill>
                  <a:srgbClr val="FFFFFF"/>
                </a:solidFill>
                <a:cs typeface="Times New Roman"/>
              </a:rPr>
              <a:t>May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aggravate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 psoriatic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erythroderma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and generalized</a:t>
            </a:r>
            <a:r>
              <a:rPr lang="en-US" sz="2400" spc="-17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pustular psoriasis.</a:t>
            </a:r>
          </a:p>
          <a:p>
            <a:pPr marL="355600" indent="-342900"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cs typeface="Times New Roman"/>
              </a:rPr>
              <a:t>Contraindications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: Patients with known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LE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, H/O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melanoma or NMSC</a:t>
            </a:r>
            <a:r>
              <a:rPr lang="en-US" sz="3200" dirty="0">
                <a:solidFill>
                  <a:srgbClr val="FFFFFF"/>
                </a:solidFill>
                <a:cs typeface="Times New Roman"/>
              </a:rPr>
              <a:t>. </a:t>
            </a:r>
            <a:endParaRPr lang="en-US" sz="3200" dirty="0"/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2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6449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>
            <a:noAutofit/>
          </a:bodyPr>
          <a:lstStyle/>
          <a:p>
            <a:pPr marL="0" marR="247015" indent="0">
              <a:lnSpc>
                <a:spcPct val="120000"/>
              </a:lnSpc>
              <a:buNone/>
              <a:tabLst>
                <a:tab pos="354965" algn="l"/>
                <a:tab pos="355600" algn="l"/>
              </a:tabLst>
            </a:pPr>
            <a:r>
              <a:rPr lang="en-US" sz="2000" b="1" dirty="0">
                <a:cs typeface="Times New Roman"/>
              </a:rPr>
              <a:t>Toxicity of NBUVB: </a:t>
            </a:r>
          </a:p>
          <a:p>
            <a:pPr marL="0" marR="247015" indent="0">
              <a:lnSpc>
                <a:spcPct val="120000"/>
              </a:lnSpc>
              <a:buNone/>
              <a:tabLst>
                <a:tab pos="354965" algn="l"/>
                <a:tab pos="355600" algn="l"/>
              </a:tabLst>
            </a:pPr>
            <a:r>
              <a:rPr lang="en-US" sz="2000" b="1" dirty="0">
                <a:cs typeface="Times New Roman"/>
              </a:rPr>
              <a:t>Acute: 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spc="-5" dirty="0">
                <a:cs typeface="Times New Roman"/>
              </a:rPr>
              <a:t>Erythema, </a:t>
            </a:r>
            <a:r>
              <a:rPr lang="en-US" sz="2000" dirty="0">
                <a:cs typeface="Times New Roman"/>
              </a:rPr>
              <a:t>pruritus, burning, blister(</a:t>
            </a:r>
            <a:r>
              <a:rPr lang="en-US" sz="2000" spc="-165" dirty="0">
                <a:cs typeface="Times New Roman"/>
              </a:rPr>
              <a:t> </a:t>
            </a:r>
            <a:r>
              <a:rPr lang="en-US" sz="2000" spc="-5" dirty="0">
                <a:cs typeface="Times New Roman"/>
              </a:rPr>
              <a:t>NBUVB).</a:t>
            </a: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b="1" dirty="0">
                <a:cs typeface="Times New Roman"/>
              </a:rPr>
              <a:t> Long</a:t>
            </a:r>
            <a:r>
              <a:rPr lang="en-US" sz="2000" b="1" spc="-25" dirty="0">
                <a:cs typeface="Times New Roman"/>
              </a:rPr>
              <a:t> </a:t>
            </a:r>
            <a:r>
              <a:rPr lang="en-US" sz="2000" b="1" spc="-5" dirty="0">
                <a:cs typeface="Times New Roman"/>
              </a:rPr>
              <a:t>term:</a:t>
            </a:r>
            <a:endParaRPr lang="en-US" sz="2000" b="1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Photoaging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, </a:t>
            </a: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lentigines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, </a:t>
            </a:r>
            <a:r>
              <a:rPr lang="en-US" sz="2000" spc="-5" dirty="0" err="1">
                <a:solidFill>
                  <a:srgbClr val="FFFFFF"/>
                </a:solidFill>
                <a:cs typeface="Times New Roman"/>
              </a:rPr>
              <a:t>telangiectasias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,</a:t>
            </a:r>
            <a:r>
              <a:rPr lang="en-US" sz="2000" spc="-14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cataract.</a:t>
            </a:r>
            <a:endParaRPr lang="en-US" sz="2000" dirty="0"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80"/>
              </a:spcBef>
              <a:buNone/>
            </a:pPr>
            <a:r>
              <a:rPr lang="en-US" sz="2000" dirty="0">
                <a:solidFill>
                  <a:srgbClr val="FFFFFF"/>
                </a:solidFill>
                <a:cs typeface="Times New Roman"/>
              </a:rPr>
              <a:t>Advise use of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protective goggles and genital shields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during</a:t>
            </a:r>
            <a:r>
              <a:rPr lang="en-US" sz="2000" spc="-25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treatment.</a:t>
            </a: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NB-UVB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therapy should be </a:t>
            </a:r>
            <a:r>
              <a:rPr lang="en-US" sz="2000" dirty="0">
                <a:cs typeface="Times New Roman"/>
              </a:rPr>
              <a:t>considered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first-line</a:t>
            </a:r>
            <a:r>
              <a:rPr lang="en-US" sz="2000" dirty="0">
                <a:cs typeface="Times New Roman"/>
              </a:rPr>
              <a:t>  therapy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in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pregnant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patients with plaque and </a:t>
            </a:r>
            <a:r>
              <a:rPr lang="en-US" sz="2000" dirty="0" err="1">
                <a:solidFill>
                  <a:srgbClr val="FFFFFF"/>
                </a:solidFill>
                <a:cs typeface="Times New Roman"/>
              </a:rPr>
              <a:t>guttate</a:t>
            </a:r>
            <a:r>
              <a:rPr lang="en-US" sz="2000" spc="-21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psoriasis 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who </a:t>
            </a:r>
            <a:r>
              <a:rPr lang="en-US" sz="2000" dirty="0">
                <a:solidFill>
                  <a:srgbClr val="FFFFFF"/>
                </a:solidFill>
                <a:cs typeface="Times New Roman"/>
              </a:rPr>
              <a:t>need  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systemic therapy.</a:t>
            </a: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Can be used with emollients, topical corticosteroid or VIT D analogues or systemic treatment like </a:t>
            </a:r>
            <a:r>
              <a:rPr lang="en-US" sz="2000" spc="-5" dirty="0" err="1">
                <a:solidFill>
                  <a:srgbClr val="FFFFFF"/>
                </a:solidFill>
                <a:cs typeface="Times New Roman"/>
              </a:rPr>
              <a:t>retinoids</a:t>
            </a:r>
            <a:r>
              <a:rPr lang="en-US" sz="2000" spc="-5" dirty="0">
                <a:solidFill>
                  <a:srgbClr val="FFFFFF"/>
                </a:solidFill>
                <a:cs typeface="Times New Roman"/>
              </a:rPr>
              <a:t> and MTX. </a:t>
            </a:r>
            <a:endParaRPr lang="en-US" sz="2000" dirty="0">
              <a:cs typeface="Times New Roman"/>
            </a:endParaRPr>
          </a:p>
          <a:p>
            <a:pPr marL="85852" marR="247015" indent="-457200">
              <a:lnSpc>
                <a:spcPct val="120000"/>
              </a:lnSpc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endParaRPr lang="en-US" sz="20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037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469900" marR="318135" indent="-4572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cs typeface="Times New Roman"/>
              </a:rPr>
              <a:t>PUVA:</a:t>
            </a:r>
          </a:p>
          <a:p>
            <a:pPr marL="469900" marR="318135" indent="-4572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sz="2400" spc="-5" dirty="0">
                <a:cs typeface="Times New Roman"/>
              </a:rPr>
              <a:t>Dosing: 8-MOP 0.4-0.6 mg/kg, </a:t>
            </a:r>
            <a:r>
              <a:rPr lang="en-US" sz="2400" dirty="0">
                <a:cs typeface="Times New Roman"/>
              </a:rPr>
              <a:t>taken 1-2 h before exposure to  </a:t>
            </a:r>
            <a:r>
              <a:rPr lang="en-US" sz="2400" spc="-10" dirty="0">
                <a:cs typeface="Times New Roman"/>
              </a:rPr>
              <a:t>UVA.</a:t>
            </a:r>
            <a:r>
              <a:rPr lang="en-US" sz="2400" dirty="0">
                <a:cs typeface="Times New Roman"/>
              </a:rPr>
              <a:t> Treatment 2-3 times/</a:t>
            </a:r>
            <a:r>
              <a:rPr lang="en-US" sz="2400" dirty="0" err="1">
                <a:cs typeface="Times New Roman"/>
              </a:rPr>
              <a:t>wk</a:t>
            </a:r>
            <a:endParaRPr lang="en-US" sz="2400" dirty="0">
              <a:cs typeface="Times New Roman"/>
            </a:endParaRPr>
          </a:p>
          <a:p>
            <a:pPr marL="469900" marR="353060" indent="-457200"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Times New Roman"/>
              </a:rPr>
              <a:t>UV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protective eye </a:t>
            </a:r>
            <a:r>
              <a:rPr lang="en-US" sz="2400" spc="-5" dirty="0">
                <a:solidFill>
                  <a:srgbClr val="FF0000"/>
                </a:solidFill>
                <a:cs typeface="Times New Roman"/>
              </a:rPr>
              <a:t>wear </a:t>
            </a:r>
            <a:r>
              <a:rPr lang="en-US" sz="2400" dirty="0">
                <a:cs typeface="Times New Roman"/>
              </a:rPr>
              <a:t>when outdoors</a:t>
            </a:r>
            <a:r>
              <a:rPr lang="en-US" sz="2400" spc="-135" dirty="0"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for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12 </a:t>
            </a:r>
            <a:r>
              <a:rPr lang="en-US" sz="2400" dirty="0" err="1">
                <a:solidFill>
                  <a:srgbClr val="FF0000"/>
                </a:solidFill>
                <a:cs typeface="Times New Roman"/>
              </a:rPr>
              <a:t>hrs</a:t>
            </a:r>
            <a:r>
              <a:rPr lang="en-US" sz="2400" spc="-15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post ingestion. </a:t>
            </a:r>
            <a:endParaRPr lang="en-US" sz="2400" dirty="0"/>
          </a:p>
          <a:p>
            <a:r>
              <a:rPr lang="en-US" sz="2400" dirty="0"/>
              <a:t>Combination therapy with </a:t>
            </a:r>
            <a:r>
              <a:rPr lang="en-US" sz="2400" dirty="0" err="1"/>
              <a:t>cyclosporin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increases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risk of squamous cell carcinoma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Topical PUVA</a:t>
            </a:r>
          </a:p>
          <a:p>
            <a:r>
              <a:rPr lang="en-US" sz="2400" dirty="0"/>
              <a:t>For localized psoriasis to palms and feet.</a:t>
            </a:r>
          </a:p>
          <a:p>
            <a:pPr marL="469900" marR="15875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0.1%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8-methoxypsoralen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emollient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treat  2-3</a:t>
            </a:r>
            <a:r>
              <a:rPr lang="en-US"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/wk.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30 </a:t>
            </a:r>
            <a:r>
              <a:rPr lang="en-US" sz="24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4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177800" indent="-457200">
              <a:lnSpc>
                <a:spcPct val="100000"/>
              </a:lnSpc>
              <a:spcBef>
                <a:spcPts val="575"/>
              </a:spcBef>
              <a:buFont typeface="Wingdings" panose="05000000000000000000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Bath  PUVA-50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mg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8-Methoxypsoralen in 100 L of water,</a:t>
            </a:r>
            <a:r>
              <a:rPr lang="en-US"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 </a:t>
            </a:r>
            <a:r>
              <a:rPr lang="en-US" sz="24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4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pre-exposure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2536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172200" cy="4525963"/>
          </a:xfrm>
        </p:spPr>
        <p:txBody>
          <a:bodyPr>
            <a:normAutofit/>
          </a:bodyPr>
          <a:lstStyle/>
          <a:p>
            <a:pPr marL="469265" indent="0">
              <a:lnSpc>
                <a:spcPct val="100000"/>
              </a:lnSpc>
              <a:spcBef>
                <a:spcPts val="580"/>
              </a:spcBef>
              <a:buNone/>
              <a:tabLst>
                <a:tab pos="756285" algn="l"/>
                <a:tab pos="756920" algn="l"/>
              </a:tabLst>
            </a:pPr>
            <a:r>
              <a:rPr lang="en-US" sz="2400" b="1" dirty="0"/>
              <a:t>To</a:t>
            </a:r>
            <a:r>
              <a:rPr lang="en-US" sz="2400" b="1" spc="-20" dirty="0"/>
              <a:t>x</a:t>
            </a:r>
            <a:r>
              <a:rPr lang="en-US" sz="2400" b="1" spc="-5" dirty="0"/>
              <a:t>ic</a:t>
            </a:r>
            <a:r>
              <a:rPr lang="en-US" sz="2400" b="1" spc="-15" dirty="0"/>
              <a:t>i</a:t>
            </a:r>
            <a:r>
              <a:rPr lang="en-US" sz="2400" b="1" dirty="0"/>
              <a:t>t</a:t>
            </a:r>
            <a:r>
              <a:rPr lang="en-US" sz="2400" b="1" spc="5" dirty="0"/>
              <a:t>y of PUVA</a:t>
            </a:r>
            <a:r>
              <a:rPr lang="en-US" sz="2400" b="1" dirty="0">
                <a:solidFill>
                  <a:srgbClr val="FFFFFF"/>
                </a:solidFill>
              </a:rPr>
              <a:t>:  </a:t>
            </a:r>
          </a:p>
          <a:p>
            <a:pPr marL="469265" indent="0">
              <a:lnSpc>
                <a:spcPct val="100000"/>
              </a:lnSpc>
              <a:spcBef>
                <a:spcPts val="580"/>
              </a:spcBef>
              <a:buNone/>
              <a:tabLst>
                <a:tab pos="756285" algn="l"/>
                <a:tab pos="756920" algn="l"/>
              </a:tabLst>
            </a:pPr>
            <a:r>
              <a:rPr lang="en-US" sz="2400" b="1" spc="-5" dirty="0"/>
              <a:t>Acute</a:t>
            </a:r>
            <a:r>
              <a:rPr lang="en-US" sz="2400" b="1" spc="-5" dirty="0">
                <a:solidFill>
                  <a:srgbClr val="FFFFFF"/>
                </a:solidFill>
              </a:rPr>
              <a:t>:</a:t>
            </a:r>
          </a:p>
          <a:p>
            <a:pPr marL="926465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Nausea and vomiting are</a:t>
            </a:r>
            <a:r>
              <a:rPr lang="en-US" sz="2400" spc="-95" dirty="0"/>
              <a:t> </a:t>
            </a:r>
            <a:r>
              <a:rPr lang="en-US" sz="2400" dirty="0"/>
              <a:t>common.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Dizziness and headache are</a:t>
            </a:r>
            <a:r>
              <a:rPr lang="en-US" sz="2400" spc="-125" dirty="0"/>
              <a:t> </a:t>
            </a:r>
            <a:r>
              <a:rPr lang="en-US" sz="2400" dirty="0"/>
              <a:t>rare.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Erythema: peaks at 48-96</a:t>
            </a:r>
            <a:r>
              <a:rPr lang="en-US" sz="2400" spc="-120" dirty="0"/>
              <a:t> </a:t>
            </a:r>
            <a:r>
              <a:rPr lang="en-US" sz="2400" dirty="0"/>
              <a:t>h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Pruritus.</a:t>
            </a:r>
          </a:p>
          <a:p>
            <a:pPr marL="926465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Tanning: starts 1 </a:t>
            </a:r>
            <a:r>
              <a:rPr lang="en-US" sz="2400" dirty="0" err="1"/>
              <a:t>wk</a:t>
            </a:r>
            <a:r>
              <a:rPr lang="en-US" sz="2400" dirty="0"/>
              <a:t> </a:t>
            </a:r>
            <a:r>
              <a:rPr lang="en-US" sz="2400" spc="-5" dirty="0"/>
              <a:t>after</a:t>
            </a:r>
            <a:r>
              <a:rPr lang="en-US" sz="2400" spc="-120" dirty="0"/>
              <a:t> </a:t>
            </a:r>
            <a:r>
              <a:rPr lang="en-US" sz="2400" dirty="0"/>
              <a:t>PUVA.</a:t>
            </a:r>
          </a:p>
          <a:p>
            <a:pPr marL="926465" indent="-457200">
              <a:lnSpc>
                <a:spcPct val="100000"/>
              </a:lnSpc>
              <a:spcBef>
                <a:spcPts val="484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sz="2400" dirty="0"/>
              <a:t>Blisters, photo-</a:t>
            </a:r>
            <a:r>
              <a:rPr lang="en-US" sz="2400" dirty="0" err="1"/>
              <a:t>onycholysis</a:t>
            </a:r>
            <a:r>
              <a:rPr lang="en-US" sz="2400" dirty="0"/>
              <a:t>,</a:t>
            </a:r>
            <a:r>
              <a:rPr lang="en-US" sz="2400" spc="-95" dirty="0"/>
              <a:t> </a:t>
            </a:r>
            <a:r>
              <a:rPr lang="en-US" sz="2400" dirty="0" err="1"/>
              <a:t>melanonychia</a:t>
            </a:r>
            <a:r>
              <a:rPr lang="en-US" sz="2400" dirty="0"/>
              <a:t>.</a:t>
            </a:r>
          </a:p>
          <a:p>
            <a:pPr marL="756285" indent="-287020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2438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2514600" cy="189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5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267200" cy="409956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Genetic factors </a:t>
            </a:r>
            <a:r>
              <a:rPr lang="en-US" dirty="0"/>
              <a:t>play a role in psoriasis proved by: </a:t>
            </a:r>
          </a:p>
          <a:p>
            <a:r>
              <a:rPr lang="en-US" dirty="0"/>
              <a:t>  Positive family history by </a:t>
            </a:r>
            <a:r>
              <a:rPr lang="en-US" dirty="0">
                <a:solidFill>
                  <a:srgbClr val="FF0000"/>
                </a:solidFill>
              </a:rPr>
              <a:t>36-91%.</a:t>
            </a:r>
          </a:p>
          <a:p>
            <a:r>
              <a:rPr lang="en-US" dirty="0"/>
              <a:t>  HLA studies showed high risk of psoriasis with </a:t>
            </a:r>
            <a:r>
              <a:rPr lang="en-US" dirty="0">
                <a:solidFill>
                  <a:srgbClr val="FF0000"/>
                </a:solidFill>
              </a:rPr>
              <a:t>HLA-Cw6.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138612" cy="314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26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4525963"/>
          </a:xfrm>
        </p:spPr>
        <p:txBody>
          <a:bodyPr>
            <a:normAutofit fontScale="77500" lnSpcReduction="20000"/>
          </a:bodyPr>
          <a:lstStyle/>
          <a:p>
            <a:pPr marL="469265" indent="0">
              <a:lnSpc>
                <a:spcPct val="100000"/>
              </a:lnSpc>
              <a:spcBef>
                <a:spcPts val="484"/>
              </a:spcBef>
              <a:buNone/>
              <a:tabLst>
                <a:tab pos="756285" algn="l"/>
                <a:tab pos="756920" algn="l"/>
              </a:tabLst>
            </a:pPr>
            <a:r>
              <a:rPr lang="en-US" sz="3600" spc="-5" dirty="0"/>
              <a:t>Chronic:</a:t>
            </a:r>
            <a:endParaRPr lang="en-US" sz="3600" dirty="0"/>
          </a:p>
          <a:p>
            <a:pPr marL="926465" indent="-457200">
              <a:lnSpc>
                <a:spcPct val="100000"/>
              </a:lnSpc>
              <a:spcBef>
                <a:spcPts val="484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 err="1"/>
              <a:t>Photocarcinogenesis</a:t>
            </a:r>
            <a:r>
              <a:rPr lang="en-US" dirty="0"/>
              <a:t> (SCC, BCC, and possible</a:t>
            </a:r>
            <a:r>
              <a:rPr lang="en-US" spc="-120" dirty="0"/>
              <a:t> </a:t>
            </a:r>
            <a:r>
              <a:rPr lang="en-US" dirty="0"/>
              <a:t>melanoma).</a:t>
            </a:r>
          </a:p>
          <a:p>
            <a:pPr marL="926465" marR="20193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/>
              <a:t>Increased risk of </a:t>
            </a:r>
            <a:r>
              <a:rPr lang="en-US" dirty="0" err="1">
                <a:solidFill>
                  <a:srgbClr val="FF0000"/>
                </a:solidFill>
              </a:rPr>
              <a:t>photocarcinogenesis</a:t>
            </a:r>
            <a:r>
              <a:rPr lang="en-US" dirty="0"/>
              <a:t> in Caucasians with</a:t>
            </a:r>
            <a:r>
              <a:rPr lang="en-US" spc="-170" dirty="0"/>
              <a:t> </a:t>
            </a:r>
            <a:r>
              <a:rPr lang="en-US" dirty="0">
                <a:solidFill>
                  <a:srgbClr val="FF0000"/>
                </a:solidFill>
              </a:rPr>
              <a:t>skin  types </a:t>
            </a:r>
            <a:r>
              <a:rPr lang="en-US" spc="-5" dirty="0">
                <a:solidFill>
                  <a:srgbClr val="FF0000"/>
                </a:solidFill>
              </a:rPr>
              <a:t>I-III </a:t>
            </a:r>
            <a:r>
              <a:rPr lang="en-US" spc="-5" dirty="0"/>
              <a:t>after </a:t>
            </a:r>
            <a:r>
              <a:rPr lang="en-US" dirty="0">
                <a:solidFill>
                  <a:srgbClr val="FF0000"/>
                </a:solidFill>
              </a:rPr>
              <a:t>200 treatments</a:t>
            </a:r>
            <a:r>
              <a:rPr lang="en-US" dirty="0"/>
              <a:t>; </a:t>
            </a:r>
            <a:r>
              <a:rPr lang="en-US" spc="-5" dirty="0"/>
              <a:t>this </a:t>
            </a:r>
            <a:r>
              <a:rPr lang="en-US" dirty="0"/>
              <a:t>risk not present for </a:t>
            </a:r>
            <a:r>
              <a:rPr lang="en-US" spc="5" dirty="0"/>
              <a:t>non-  </a:t>
            </a:r>
            <a:r>
              <a:rPr lang="en-US" dirty="0"/>
              <a:t>Caucasians.</a:t>
            </a:r>
          </a:p>
          <a:p>
            <a:pPr marL="926465" marR="508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n-US" dirty="0" err="1"/>
              <a:t>Photoaging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</a:rPr>
              <a:t>lentigines</a:t>
            </a:r>
            <a:r>
              <a:rPr lang="en-US" dirty="0"/>
              <a:t> are common, especially in patients</a:t>
            </a:r>
            <a:r>
              <a:rPr lang="en-US" spc="-180" dirty="0"/>
              <a:t> </a:t>
            </a:r>
            <a:r>
              <a:rPr lang="en-US" dirty="0"/>
              <a:t>of  skin </a:t>
            </a:r>
            <a:r>
              <a:rPr lang="en-US" spc="-5" dirty="0"/>
              <a:t>types I-III </a:t>
            </a:r>
            <a:r>
              <a:rPr lang="en-US" dirty="0"/>
              <a:t>and are cumulative UVA dose</a:t>
            </a:r>
            <a:r>
              <a:rPr lang="en-US" spc="-150" dirty="0"/>
              <a:t> </a:t>
            </a:r>
            <a:r>
              <a:rPr lang="en-US" dirty="0"/>
              <a:t>dependent.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Excimer laser</a:t>
            </a:r>
          </a:p>
          <a:p>
            <a:r>
              <a:rPr lang="en-US" sz="2800" dirty="0">
                <a:solidFill>
                  <a:srgbClr val="FFFFFF"/>
                </a:solidFill>
                <a:cs typeface="Times New Roman"/>
              </a:rPr>
              <a:t>Used for resistant</a:t>
            </a:r>
            <a:r>
              <a:rPr lang="en-US" sz="28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localized  psoriasis such </a:t>
            </a:r>
          </a:p>
          <a:p>
            <a:pPr marL="36576" indent="0">
              <a:buNone/>
            </a:pPr>
            <a:r>
              <a:rPr lang="en-US" sz="2800" dirty="0">
                <a:solidFill>
                  <a:srgbClr val="FFFFFF"/>
                </a:solidFill>
                <a:cs typeface="Times New Roman"/>
              </a:rPr>
              <a:t>as </a:t>
            </a:r>
            <a:r>
              <a:rPr lang="en-US" sz="2800" spc="-5" dirty="0">
                <a:solidFill>
                  <a:srgbClr val="FFFFFF"/>
                </a:solidFill>
                <a:cs typeface="Times New Roman"/>
              </a:rPr>
              <a:t>scalp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and </a:t>
            </a:r>
            <a:r>
              <a:rPr lang="en-US" sz="2800" spc="-5" dirty="0">
                <a:solidFill>
                  <a:srgbClr val="FFFFFF"/>
                </a:solidFill>
                <a:cs typeface="Times New Roman"/>
              </a:rPr>
              <a:t>palmoplantar</a:t>
            </a:r>
            <a:r>
              <a:rPr lang="en-US" sz="2800" spc="-10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Times New Roman"/>
              </a:rPr>
              <a:t>psoriasis.</a:t>
            </a:r>
            <a:endParaRPr lang="en-US" sz="2800" dirty="0">
              <a:cs typeface="Times New Roman"/>
            </a:endParaRPr>
          </a:p>
          <a:p>
            <a:pPr marL="926465" marR="5080" indent="-457200"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1981200" cy="19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12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>
            <a:normAutofit/>
          </a:bodyPr>
          <a:lstStyle/>
          <a:p>
            <a:pPr marL="36576" indent="0">
              <a:buNone/>
              <a:defRPr/>
            </a:pPr>
            <a:r>
              <a:rPr lang="en-US" sz="2400" b="1" dirty="0">
                <a:cs typeface="Times New Roman" panose="02020603050405020304" pitchFamily="18" charset="0"/>
              </a:rPr>
              <a:t>New 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oral</a:t>
            </a:r>
            <a:r>
              <a:rPr lang="en-US" sz="2400" b="1" dirty="0">
                <a:cs typeface="Times New Roman" panose="02020603050405020304" pitchFamily="18" charset="0"/>
              </a:rPr>
              <a:t> medications</a:t>
            </a:r>
          </a:p>
          <a:p>
            <a:pPr marL="36576" indent="0">
              <a:buNone/>
              <a:defRPr/>
            </a:pPr>
            <a:r>
              <a:rPr lang="en-US" sz="2400" b="1" dirty="0" err="1">
                <a:cs typeface="Times New Roman" panose="02020603050405020304" pitchFamily="18" charset="0"/>
              </a:rPr>
              <a:t>Apremilast</a:t>
            </a:r>
            <a:r>
              <a:rPr lang="en-US" sz="2400" b="1" dirty="0">
                <a:cs typeface="Times New Roman" panose="02020603050405020304" pitchFamily="18" charset="0"/>
              </a:rPr>
              <a:t>: 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Is a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phosphodiesterase 4 </a:t>
            </a:r>
            <a:r>
              <a:rPr lang="en-US" sz="2400" dirty="0">
                <a:cs typeface="Times New Roman" panose="02020603050405020304" pitchFamily="18" charset="0"/>
              </a:rPr>
              <a:t>(PDE4) inhibitor.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 Promotes anti-inflammatory processes.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Used for moderate-to-severe plaque psoriasis.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30mg BID for 16 weeks. 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Adverse events: nausea, diarrhea, </a:t>
            </a:r>
            <a:r>
              <a:rPr lang="en-US" sz="2400" dirty="0" err="1">
                <a:cs typeface="Times New Roman" panose="02020603050405020304" pitchFamily="18" charset="0"/>
              </a:rPr>
              <a:t>nasopharyngitis</a:t>
            </a:r>
            <a:r>
              <a:rPr lang="en-US" sz="2400" dirty="0">
                <a:cs typeface="Times New Roman" panose="02020603050405020304" pitchFamily="18" charset="0"/>
              </a:rPr>
              <a:t>, headache,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suicidal thoughts, depression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625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6889" b="3722"/>
          <a:stretch>
            <a:fillRect/>
          </a:stretch>
        </p:blipFill>
        <p:spPr>
          <a:xfrm>
            <a:off x="381000" y="1447800"/>
            <a:ext cx="8382000" cy="4030536"/>
          </a:xfrm>
        </p:spPr>
      </p:pic>
      <p:sp>
        <p:nvSpPr>
          <p:cNvPr id="5" name="Oval 4"/>
          <p:cNvSpPr/>
          <p:nvPr/>
        </p:nvSpPr>
        <p:spPr>
          <a:xfrm>
            <a:off x="533400" y="2057400"/>
            <a:ext cx="762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81600" y="2057400"/>
            <a:ext cx="1143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39000" y="20574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8322" y="5715000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Biologic therapy</a:t>
            </a:r>
          </a:p>
        </p:txBody>
      </p:sp>
    </p:spTree>
    <p:extLst>
      <p:ext uri="{BB962C8B-B14F-4D97-AF65-F5344CB8AC3E}">
        <p14:creationId xmlns:p14="http://schemas.microsoft.com/office/powerpoint/2010/main" val="1969477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Indications of biologics:</a:t>
            </a:r>
          </a:p>
          <a:p>
            <a:r>
              <a:rPr lang="en-US" altLang="en-US" sz="2400" dirty="0">
                <a:cs typeface="Times New Roman" pitchFamily="18" charset="0"/>
              </a:rPr>
              <a:t>Severe disease: Psoriasis Area Severity Index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(PASI) score of 10 </a:t>
            </a:r>
            <a:r>
              <a:rPr lang="en-US" altLang="en-US" sz="2400" dirty="0">
                <a:cs typeface="Times New Roman" pitchFamily="18" charset="0"/>
              </a:rPr>
              <a:t>or more (or a body surface area (BSA) of 10% or greater) AND a Dermatology Life Quality Index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(DLQI) of &gt;10.</a:t>
            </a:r>
          </a:p>
          <a:p>
            <a:r>
              <a:rPr lang="en-US" altLang="en-US" sz="2400" dirty="0">
                <a:cs typeface="Times New Roman" pitchFamily="18" charset="0"/>
              </a:rPr>
              <a:t> Phototherapy and alternative standard systemic therapy are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contraindicated </a:t>
            </a:r>
            <a:r>
              <a:rPr lang="en-US" altLang="en-US" sz="2400" dirty="0">
                <a:cs typeface="Times New Roman" pitchFamily="18" charset="0"/>
              </a:rPr>
              <a:t>or cannot be used.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Unresponsive</a:t>
            </a:r>
            <a:r>
              <a:rPr lang="en-US" altLang="en-US" sz="2400" dirty="0">
                <a:cs typeface="Times New Roman" pitchFamily="18" charset="0"/>
              </a:rPr>
              <a:t> to standard systemic therapy.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0006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52596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cs typeface="Times New Roman" pitchFamily="18" charset="0"/>
              </a:rPr>
              <a:t>Complete blood cell count including platelet count.</a:t>
            </a:r>
          </a:p>
          <a:p>
            <a:r>
              <a:rPr lang="en-US" altLang="en-US" sz="2400" dirty="0">
                <a:cs typeface="Times New Roman" pitchFamily="18" charset="0"/>
              </a:rPr>
              <a:t>Liver function tests.</a:t>
            </a:r>
          </a:p>
          <a:p>
            <a:r>
              <a:rPr lang="en-US" altLang="en-US" sz="2400" dirty="0">
                <a:cs typeface="Times New Roman" pitchFamily="18" charset="0"/>
              </a:rPr>
              <a:t>Renal panel.</a:t>
            </a:r>
          </a:p>
          <a:p>
            <a:r>
              <a:rPr lang="en-US" altLang="en-US" sz="2400" dirty="0">
                <a:cs typeface="Times New Roman" pitchFamily="18" charset="0"/>
              </a:rPr>
              <a:t>Hepatitis panel.</a:t>
            </a:r>
          </a:p>
          <a:p>
            <a:r>
              <a:rPr lang="en-US" altLang="en-US" sz="2400" dirty="0" err="1">
                <a:cs typeface="Times New Roman" pitchFamily="18" charset="0"/>
              </a:rPr>
              <a:t>Tuberclin</a:t>
            </a:r>
            <a:r>
              <a:rPr lang="en-US" altLang="en-US" sz="2400" dirty="0">
                <a:cs typeface="Times New Roman" pitchFamily="18" charset="0"/>
              </a:rPr>
              <a:t> test or </a:t>
            </a:r>
            <a:r>
              <a:rPr lang="en-US" altLang="en-US" sz="2400" dirty="0" err="1">
                <a:solidFill>
                  <a:srgbClr val="FF0000"/>
                </a:solidFill>
                <a:cs typeface="Times New Roman" pitchFamily="18" charset="0"/>
              </a:rPr>
              <a:t>Quantiferon</a:t>
            </a:r>
            <a:r>
              <a:rPr lang="en-US" altLang="en-US" sz="2400" dirty="0">
                <a:cs typeface="Times New Roman" pitchFamily="18" charset="0"/>
              </a:rPr>
              <a:t> Gold assay.</a:t>
            </a:r>
          </a:p>
          <a:p>
            <a:r>
              <a:rPr lang="en-US" altLang="en-US" sz="2400" dirty="0">
                <a:cs typeface="Times New Roman" pitchFamily="18" charset="0"/>
              </a:rPr>
              <a:t>HIV. </a:t>
            </a:r>
          </a:p>
          <a:p>
            <a:r>
              <a:rPr lang="en-US" altLang="en-US" sz="2400" dirty="0">
                <a:cs typeface="Times New Roman" pitchFamily="18" charset="0"/>
              </a:rPr>
              <a:t>Pregnancy test.</a:t>
            </a:r>
          </a:p>
          <a:p>
            <a:r>
              <a:rPr lang="en-US" altLang="en-US" sz="2400" dirty="0">
                <a:cs typeface="Times New Roman" pitchFamily="18" charset="0"/>
              </a:rPr>
              <a:t>Avoid vaccination with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live vaccines </a:t>
            </a:r>
            <a:r>
              <a:rPr lang="en-US" altLang="en-US" sz="2400" dirty="0">
                <a:cs typeface="Times New Roman" pitchFamily="18" charset="0"/>
              </a:rPr>
              <a:t>( varicella ;mumps;  measles;  rubella; oral typhoid; yellow fever).  </a:t>
            </a:r>
          </a:p>
          <a:p>
            <a:r>
              <a:rPr lang="en-US" altLang="en-US" sz="2400" dirty="0">
                <a:cs typeface="Times New Roman" pitchFamily="18" charset="0"/>
              </a:rPr>
              <a:t> Avoid </a:t>
            </a:r>
            <a:r>
              <a:rPr lang="en-US" altLang="en-US" sz="2400" dirty="0">
                <a:solidFill>
                  <a:srgbClr val="FF0000"/>
                </a:solidFill>
                <a:cs typeface="Times New Roman" pitchFamily="18" charset="0"/>
              </a:rPr>
              <a:t>live-attenuated</a:t>
            </a:r>
            <a:r>
              <a:rPr lang="en-US" altLang="en-US" sz="2400" dirty="0">
                <a:cs typeface="Times New Roman" pitchFamily="18" charset="0"/>
              </a:rPr>
              <a:t> vaccines (including intranasal influenza and the herpes zoster vaccine).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224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808038"/>
          </a:xfrm>
        </p:spPr>
        <p:txBody>
          <a:bodyPr>
            <a:normAutofit fontScale="90000"/>
          </a:bodyPr>
          <a:lstStyle/>
          <a:p>
            <a:pPr lvl="0"/>
            <a:r>
              <a:rPr lang="en-US" sz="48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u="sng" dirty="0"/>
              <a:t>Biologic therapy:</a:t>
            </a:r>
            <a:br>
              <a:rPr lang="en-US" sz="2400" u="sng" dirty="0"/>
            </a:br>
            <a:endParaRPr lang="en-US" sz="2400" u="sng" dirty="0"/>
          </a:p>
          <a:p>
            <a:pPr marL="36576" indent="0">
              <a:buNone/>
            </a:pPr>
            <a:r>
              <a:rPr lang="en-US" sz="2400" dirty="0"/>
              <a:t>Target key parts of immune system that drive psoriasis.</a:t>
            </a:r>
          </a:p>
          <a:p>
            <a:pPr marL="36576" indent="0">
              <a:buNone/>
            </a:pPr>
            <a:r>
              <a:rPr lang="en-US" sz="2400" dirty="0"/>
              <a:t>Biological agents include:</a:t>
            </a:r>
          </a:p>
          <a:p>
            <a:pPr marL="36576" indent="0">
              <a:buNone/>
            </a:pPr>
            <a:r>
              <a:rPr lang="en-US" sz="2400" b="1" dirty="0"/>
              <a:t>Tumor necrosis factor-</a:t>
            </a:r>
            <a:r>
              <a:rPr lang="el-GR" sz="2400" b="1" dirty="0"/>
              <a:t>α</a:t>
            </a:r>
            <a:r>
              <a:rPr lang="en-US" sz="2400" b="1" dirty="0"/>
              <a:t>inhibitors</a:t>
            </a:r>
          </a:p>
          <a:p>
            <a:r>
              <a:rPr lang="en-US" sz="2400" dirty="0" err="1"/>
              <a:t>Etanercept</a:t>
            </a:r>
            <a:r>
              <a:rPr lang="en-US" sz="2400" dirty="0"/>
              <a:t>.</a:t>
            </a:r>
          </a:p>
          <a:p>
            <a:r>
              <a:rPr lang="en-US" sz="2400" dirty="0"/>
              <a:t>Adalimumab.</a:t>
            </a:r>
          </a:p>
          <a:p>
            <a:r>
              <a:rPr lang="en-US" sz="2400" dirty="0"/>
              <a:t>Infliximab.</a:t>
            </a:r>
          </a:p>
          <a:p>
            <a:pPr marL="36576" indent="0">
              <a:buNone/>
            </a:pPr>
            <a:r>
              <a:rPr lang="it-IT" sz="2400" b="1" dirty="0"/>
              <a:t>Non TNF inhibitors-</a:t>
            </a:r>
            <a:r>
              <a:rPr lang="el-GR" sz="2400" b="1" dirty="0"/>
              <a:t> α</a:t>
            </a:r>
            <a:r>
              <a:rPr lang="en-US" sz="2400" b="1" dirty="0"/>
              <a:t>inhibitors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400" dirty="0"/>
              <a:t> Interleukin (IL-12 / IL-23) inhibitor (</a:t>
            </a:r>
            <a:r>
              <a:rPr lang="en-US" sz="2400" dirty="0" err="1"/>
              <a:t>Ustekinumab</a:t>
            </a:r>
            <a:r>
              <a:rPr lang="en-US" sz="2400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400" dirty="0"/>
              <a:t> Interleukin (IL-17)</a:t>
            </a:r>
            <a:r>
              <a:rPr lang="en-US" sz="2400" dirty="0"/>
              <a:t> </a:t>
            </a:r>
            <a:r>
              <a:rPr lang="it-IT" sz="2400" dirty="0"/>
              <a:t>nhibitor  (Secukinomab).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794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PSORIASIS SYSTEMIC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Biological</a:t>
            </a:r>
            <a:r>
              <a:rPr lang="en-US" sz="2400" b="1" spc="-90" dirty="0"/>
              <a:t> </a:t>
            </a:r>
            <a:r>
              <a:rPr lang="en-US" sz="2400" b="1" dirty="0"/>
              <a:t>therapies:</a:t>
            </a:r>
          </a:p>
          <a:p>
            <a:pPr marL="36576" indent="0">
              <a:buNone/>
            </a:pP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Contraindications: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  <a:cs typeface="Times New Roman"/>
              </a:rPr>
              <a:t> Patients with active, serious</a:t>
            </a:r>
            <a:r>
              <a:rPr lang="en-US" sz="2400" spc="-114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spc="-5" dirty="0">
                <a:solidFill>
                  <a:srgbClr val="FFFFFF"/>
                </a:solidFill>
                <a:cs typeface="Times New Roman"/>
              </a:rPr>
              <a:t>infections.</a:t>
            </a:r>
            <a:endParaRPr lang="en-US" sz="2400" dirty="0"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New York Heart Association class III or higher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congestive heart failure.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History of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demyelinating disease </a:t>
            </a:r>
            <a:r>
              <a:rPr lang="en-US" sz="2400" dirty="0">
                <a:cs typeface="Times New Roman" panose="02020603050405020304" pitchFamily="18" charset="0"/>
              </a:rPr>
              <a:t>(e.g. multiple sclerosis).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Serious hematologic disease (e.g. aplastic anemia).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Current malignant tumor or prior malignant disease.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cs typeface="Times New Roman" panose="02020603050405020304" pitchFamily="18" charset="0"/>
              </a:rPr>
              <a:t>Immune-compromised by congenital or acquired immunodeficiency syndrome.</a:t>
            </a:r>
          </a:p>
          <a:p>
            <a:pPr marL="355600" marR="33655" indent="-342900" algn="just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Font typeface="Times New Roman"/>
              <a:buChar char="•"/>
              <a:tabLst>
                <a:tab pos="430530" algn="l"/>
              </a:tabLst>
            </a:pPr>
            <a:endParaRPr lang="en-US" sz="2400" dirty="0"/>
          </a:p>
          <a:p>
            <a:pPr marL="12700" marR="33655" indent="0" algn="just">
              <a:lnSpc>
                <a:spcPct val="100000"/>
              </a:lnSpc>
              <a:spcBef>
                <a:spcPts val="580"/>
              </a:spcBef>
              <a:buClr>
                <a:srgbClr val="FFFFFF"/>
              </a:buClr>
              <a:buNone/>
              <a:tabLst>
                <a:tab pos="430530" algn="l"/>
              </a:tabLst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57362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359602" cy="21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11" y="1274618"/>
            <a:ext cx="3743325" cy="2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9343"/>
            <a:ext cx="2963433" cy="20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78" y="1274619"/>
            <a:ext cx="2436444" cy="2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07" y="4726132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6" y="4724400"/>
            <a:ext cx="26323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7021" y="34290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4267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8007" y="34290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Koebner phenomenon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4267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Nail 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3100" y="3962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</a:t>
            </a:r>
          </a:p>
        </p:txBody>
      </p:sp>
      <p:sp>
        <p:nvSpPr>
          <p:cNvPr id="13" name="Up-Down Arrow 12"/>
          <p:cNvSpPr/>
          <p:nvPr/>
        </p:nvSpPr>
        <p:spPr>
          <a:xfrm>
            <a:off x="381000" y="3508248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25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50292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  An idiopathic inflammatory disease of the skin and mucous membranes. </a:t>
            </a:r>
          </a:p>
          <a:p>
            <a:pPr marL="36576" indent="0">
              <a:buNone/>
            </a:pPr>
            <a:r>
              <a:rPr lang="en-US" sz="2400" dirty="0"/>
              <a:t>  Classic LP is characterized by </a:t>
            </a:r>
            <a:r>
              <a:rPr lang="en-US" sz="2400" dirty="0">
                <a:solidFill>
                  <a:srgbClr val="FF0000"/>
                </a:solidFill>
              </a:rPr>
              <a:t>pruritic</a:t>
            </a:r>
            <a:r>
              <a:rPr lang="en-US" sz="2400" dirty="0"/>
              <a:t>,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violaceous papules </a:t>
            </a:r>
            <a:r>
              <a:rPr lang="en-US" sz="2400" dirty="0"/>
              <a:t>that favor the extremities.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  The onset of LP occurs most commonly during</a:t>
            </a:r>
          </a:p>
          <a:p>
            <a:pPr marL="36576" indent="0">
              <a:buNone/>
            </a:pPr>
            <a:r>
              <a:rPr lang="en-US" sz="2400" dirty="0"/>
              <a:t> the 5-6</a:t>
            </a:r>
            <a:r>
              <a:rPr lang="en-US" sz="2400" baseline="30000" dirty="0"/>
              <a:t>th</a:t>
            </a:r>
            <a:r>
              <a:rPr lang="en-US" sz="2400" dirty="0"/>
              <a:t> decade. 2/3</a:t>
            </a:r>
            <a:r>
              <a:rPr lang="en-US" sz="2400" baseline="30000" dirty="0"/>
              <a:t>rd</a:t>
            </a:r>
            <a:r>
              <a:rPr lang="en-US" sz="2400" dirty="0"/>
              <a:t>  of patients developing the disease between the ages of </a:t>
            </a:r>
            <a:r>
              <a:rPr lang="en-US" sz="2400" dirty="0">
                <a:solidFill>
                  <a:srgbClr val="FF0000"/>
                </a:solidFill>
              </a:rPr>
              <a:t>30 and 60 years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dirty="0"/>
              <a:t> Increased prevalence of </a:t>
            </a:r>
            <a:r>
              <a:rPr lang="en-US" sz="2400" dirty="0">
                <a:solidFill>
                  <a:srgbClr val="FF0000"/>
                </a:solidFill>
              </a:rPr>
              <a:t>Hepatitis C</a:t>
            </a:r>
            <a:r>
              <a:rPr lang="en-US" sz="2400" dirty="0"/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133600"/>
            <a:ext cx="2209800" cy="20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23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2578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dirty="0"/>
              <a:t>Causes </a:t>
            </a:r>
          </a:p>
          <a:p>
            <a:pPr marL="36576" indent="0">
              <a:buNone/>
            </a:pPr>
            <a:r>
              <a:rPr lang="en-US" sz="2400" dirty="0"/>
              <a:t>Idiopathic complex polygenic condition</a:t>
            </a:r>
          </a:p>
          <a:p>
            <a:pPr marL="36576" indent="0">
              <a:buNone/>
            </a:pPr>
            <a:r>
              <a:rPr lang="en-US" sz="2400" dirty="0"/>
              <a:t>Genetic predisposition.</a:t>
            </a:r>
          </a:p>
          <a:p>
            <a:r>
              <a:rPr lang="en-US" sz="2400" dirty="0"/>
              <a:t>(HLA-A5, HLA-A3, 147,148, HLA-B7,143, HLA-DR1, 149,150 in the Arab population).</a:t>
            </a:r>
          </a:p>
          <a:p>
            <a:pPr marL="36576" indent="0">
              <a:buNone/>
            </a:pPr>
            <a:r>
              <a:rPr lang="en-US" sz="2400" dirty="0"/>
              <a:t>Liver disease like </a:t>
            </a:r>
            <a:r>
              <a:rPr lang="en-US" sz="2400" dirty="0" err="1"/>
              <a:t>sclerosing</a:t>
            </a:r>
            <a:r>
              <a:rPr lang="en-US" sz="2400" dirty="0"/>
              <a:t> </a:t>
            </a:r>
            <a:r>
              <a:rPr lang="en-US" sz="2400" dirty="0" err="1"/>
              <a:t>colangitis</a:t>
            </a:r>
            <a:r>
              <a:rPr lang="en-US" sz="2400" dirty="0"/>
              <a:t>, chronic liver  disease, Hepatitis C.</a:t>
            </a:r>
          </a:p>
          <a:p>
            <a:pPr marL="36576" indent="0">
              <a:buNone/>
            </a:pPr>
            <a:r>
              <a:rPr lang="en-US" sz="2400" dirty="0"/>
              <a:t>Vaccination and drugs (IF, </a:t>
            </a:r>
            <a:r>
              <a:rPr lang="en-US" sz="2400" dirty="0" err="1"/>
              <a:t>Antimalarials</a:t>
            </a:r>
            <a:r>
              <a:rPr lang="en-US" sz="2400" dirty="0"/>
              <a:t> ).</a:t>
            </a:r>
          </a:p>
          <a:p>
            <a:pPr marL="36576" indent="0">
              <a:buNone/>
            </a:pPr>
            <a:r>
              <a:rPr lang="en-US" sz="2400" dirty="0"/>
              <a:t>Contact sensitizer(mercury amalgam, color film developers, </a:t>
            </a:r>
            <a:r>
              <a:rPr lang="en-US" sz="2400" dirty="0" err="1"/>
              <a:t>methylacrylic</a:t>
            </a:r>
            <a:r>
              <a:rPr lang="en-US" sz="2400" dirty="0"/>
              <a:t> esters).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00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>
            <a:normAutofit/>
          </a:bodyPr>
          <a:lstStyle/>
          <a:p>
            <a:r>
              <a:rPr lang="en-US" dirty="0"/>
              <a:t>HLA type influences the type of psoriasis  and the course of the disease.</a:t>
            </a:r>
          </a:p>
          <a:p>
            <a:pPr marL="36576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85313"/>
              </p:ext>
            </p:extLst>
          </p:nvPr>
        </p:nvGraphicFramePr>
        <p:xfrm>
          <a:off x="1219200" y="2362200"/>
          <a:ext cx="6934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Pustular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Guttate</a:t>
                      </a:r>
                      <a:r>
                        <a:rPr lang="en-US" dirty="0"/>
                        <a:t> psoriasis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B13, B17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erythrodermic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B13, B17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90406"/>
              </p:ext>
            </p:extLst>
          </p:nvPr>
        </p:nvGraphicFramePr>
        <p:xfrm>
          <a:off x="1219200" y="4338320"/>
          <a:ext cx="69342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onset (positive family history).</a:t>
                      </a:r>
                    </a:p>
                    <a:p>
                      <a:r>
                        <a:rPr lang="en-US" dirty="0"/>
                        <a:t>Late onset (negative family history, negative Cw6).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Cw6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 type 1 psoriasis)</a:t>
                      </a:r>
                    </a:p>
                    <a:p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 type 2 psoriasis)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761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257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 etiology of lichen planus is </a:t>
            </a:r>
            <a:r>
              <a:rPr lang="en-US" sz="2400" dirty="0">
                <a:solidFill>
                  <a:srgbClr val="FF0000"/>
                </a:solidFill>
              </a:rPr>
              <a:t>unknown</a:t>
            </a:r>
            <a:r>
              <a:rPr lang="en-US" sz="2400" dirty="0"/>
              <a:t>. </a:t>
            </a:r>
          </a:p>
          <a:p>
            <a:r>
              <a:rPr lang="en-US" sz="2400" dirty="0"/>
              <a:t>An </a:t>
            </a:r>
            <a:r>
              <a:rPr lang="en-US" sz="2400" dirty="0">
                <a:solidFill>
                  <a:srgbClr val="FF0000"/>
                </a:solidFill>
              </a:rPr>
              <a:t>immune-mediated</a:t>
            </a:r>
            <a:r>
              <a:rPr lang="en-US" sz="2400" dirty="0"/>
              <a:t> mechanism involving activated T cells, particularly </a:t>
            </a:r>
            <a:r>
              <a:rPr lang="en-US" sz="2400" dirty="0">
                <a:solidFill>
                  <a:srgbClr val="FF0000"/>
                </a:solidFill>
              </a:rPr>
              <a:t>CD8+ </a:t>
            </a:r>
            <a:r>
              <a:rPr lang="en-US" sz="2400" dirty="0"/>
              <a:t>T cells, directed against basal keratinocytes has been proposed . </a:t>
            </a:r>
          </a:p>
          <a:p>
            <a:r>
              <a:rPr lang="en-US" sz="2400" dirty="0"/>
              <a:t>Upregulation of </a:t>
            </a:r>
            <a:r>
              <a:rPr lang="en-US" sz="2400" dirty="0">
                <a:solidFill>
                  <a:srgbClr val="FF0000"/>
                </a:solidFill>
              </a:rPr>
              <a:t>intercellular adhesion molecule-1 </a:t>
            </a:r>
            <a:r>
              <a:rPr lang="en-US" sz="2400" dirty="0"/>
              <a:t>(ICAM-1) and cytokines associated with a </a:t>
            </a:r>
            <a:r>
              <a:rPr lang="en-US" sz="2400" dirty="0">
                <a:solidFill>
                  <a:srgbClr val="FF0000"/>
                </a:solidFill>
              </a:rPr>
              <a:t>Th1 immune response</a:t>
            </a:r>
            <a:r>
              <a:rPr lang="en-US" sz="2400" dirty="0"/>
              <a:t>, such as interferon (IFN)-gamma, tumor necrosis factor (TNF)-alpha, interleukin (IL)-1 alpha, IL-6, and IL-8, may also play a role in the pathogenesis of lichen planus.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73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0579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presentation of 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extremities, particularly the ankles and the volar surface of the </a:t>
            </a:r>
            <a:r>
              <a:rPr lang="en-US" sz="2400" dirty="0">
                <a:solidFill>
                  <a:srgbClr val="FF0000"/>
                </a:solidFill>
              </a:rPr>
              <a:t>wrists</a:t>
            </a:r>
            <a:r>
              <a:rPr lang="en-US" sz="2400" dirty="0"/>
              <a:t>, are common sites for cutaneous involvement.</a:t>
            </a:r>
          </a:p>
          <a:p>
            <a:r>
              <a:rPr lang="en-US" sz="2400" dirty="0"/>
              <a:t>Lesions heal with </a:t>
            </a:r>
            <a:r>
              <a:rPr lang="en-US" sz="2400" dirty="0" err="1"/>
              <a:t>postinflammatory</a:t>
            </a:r>
            <a:endParaRPr lang="en-US" sz="2400" dirty="0"/>
          </a:p>
          <a:p>
            <a:pPr marL="36576" indent="0">
              <a:buNone/>
            </a:pPr>
            <a:r>
              <a:rPr lang="en-US" sz="2400" dirty="0" err="1">
                <a:solidFill>
                  <a:srgbClr val="FF0000"/>
                </a:solidFill>
              </a:rPr>
              <a:t>hyperpigmantation</a:t>
            </a:r>
            <a:r>
              <a:rPr lang="en-US" sz="24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352800"/>
            <a:ext cx="22955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352800"/>
            <a:ext cx="1781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799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295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619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4114800"/>
            <a:ext cx="478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Dermoscopy</a:t>
            </a:r>
            <a:r>
              <a:rPr lang="en-US" dirty="0"/>
              <a:t> showing </a:t>
            </a:r>
            <a:r>
              <a:rPr lang="en-US" dirty="0">
                <a:solidFill>
                  <a:srgbClr val="FF0000"/>
                </a:solidFill>
              </a:rPr>
              <a:t>Wickham’s </a:t>
            </a:r>
            <a:r>
              <a:rPr lang="en-US" dirty="0" err="1">
                <a:solidFill>
                  <a:srgbClr val="FF0000"/>
                </a:solidFill>
              </a:rPr>
              <a:t>striae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(WS)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8768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Flat topped </a:t>
            </a:r>
            <a:r>
              <a:rPr lang="en-US" dirty="0"/>
              <a:t>polygonal violaceous papules</a:t>
            </a:r>
          </a:p>
        </p:txBody>
      </p:sp>
    </p:spTree>
    <p:extLst>
      <p:ext uri="{BB962C8B-B14F-4D97-AF65-F5344CB8AC3E}">
        <p14:creationId xmlns:p14="http://schemas.microsoft.com/office/powerpoint/2010/main" val="945730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 Clinical Variants of lichen planus:</a:t>
            </a:r>
          </a:p>
          <a:p>
            <a:pPr marL="36576" indent="0">
              <a:buNone/>
            </a:pPr>
            <a:r>
              <a:rPr lang="en-US" sz="2400" b="1" dirty="0"/>
              <a:t>Lichen planus </a:t>
            </a:r>
            <a:r>
              <a:rPr lang="en-US" sz="2400" b="1" dirty="0" err="1"/>
              <a:t>pigmentosus</a:t>
            </a:r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/>
              <a:t>Presents with </a:t>
            </a:r>
            <a:r>
              <a:rPr lang="en-US" sz="2400" dirty="0">
                <a:solidFill>
                  <a:srgbClr val="FF0000"/>
                </a:solidFill>
              </a:rPr>
              <a:t>gray-brown</a:t>
            </a:r>
            <a:r>
              <a:rPr lang="en-US" sz="2400" dirty="0"/>
              <a:t> or dark brown macules or patches that are most commonly found in </a:t>
            </a:r>
            <a:r>
              <a:rPr lang="en-US" sz="2400" dirty="0">
                <a:solidFill>
                  <a:srgbClr val="FF0000"/>
                </a:solidFill>
              </a:rPr>
              <a:t>sun-exposed</a:t>
            </a:r>
            <a:r>
              <a:rPr lang="en-US" sz="2400" dirty="0"/>
              <a:t> or flexural areas.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Pruritus </a:t>
            </a:r>
            <a:r>
              <a:rPr lang="en-US" sz="2400" dirty="0"/>
              <a:t>is minimal or absent. The term “lichen planus </a:t>
            </a:r>
            <a:r>
              <a:rPr lang="en-US" sz="2400" dirty="0" err="1"/>
              <a:t>pigmentosus-inversus</a:t>
            </a:r>
            <a:r>
              <a:rPr lang="en-US" sz="2400" dirty="0"/>
              <a:t>” is used to describe patients with primarily flexural involvement .</a:t>
            </a:r>
          </a:p>
          <a:p>
            <a:endParaRPr lang="en-US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69052"/>
            <a:ext cx="18288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004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Inverse lichen planus </a:t>
            </a:r>
            <a:r>
              <a:rPr lang="en-US" sz="2400" dirty="0"/>
              <a:t>–</a:t>
            </a:r>
          </a:p>
          <a:p>
            <a:r>
              <a:rPr lang="en-US" sz="2400" dirty="0"/>
              <a:t>Characterized by erythematous to violaceous papules and plaques in </a:t>
            </a:r>
            <a:r>
              <a:rPr lang="en-US" sz="2400" dirty="0">
                <a:solidFill>
                  <a:srgbClr val="FF0000"/>
                </a:solidFill>
              </a:rPr>
              <a:t>intertriginous sites</a:t>
            </a:r>
            <a:r>
              <a:rPr lang="en-US" sz="2400" dirty="0"/>
              <a:t>, such as the axillae, inguinal creases, inframammary area, or limb flexures.</a:t>
            </a:r>
          </a:p>
          <a:p>
            <a:r>
              <a:rPr lang="en-US" sz="2400" dirty="0"/>
              <a:t>Associated hyperpigmentation is common.</a:t>
            </a:r>
          </a:p>
          <a:p>
            <a:endParaRPr lang="en-US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457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003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Hypertrophic lichen planus </a:t>
            </a:r>
            <a:endParaRPr lang="en-US" sz="2400" dirty="0"/>
          </a:p>
          <a:p>
            <a:r>
              <a:rPr lang="en-US" sz="2400" dirty="0"/>
              <a:t>Characterized intensely pruritic, flat-topped plaques. </a:t>
            </a:r>
          </a:p>
          <a:p>
            <a:r>
              <a:rPr lang="en-US" sz="2400" dirty="0"/>
              <a:t>Involving typically the </a:t>
            </a:r>
            <a:r>
              <a:rPr lang="en-US" sz="2400" dirty="0">
                <a:solidFill>
                  <a:srgbClr val="FF0000"/>
                </a:solidFill>
              </a:rPr>
              <a:t>anterior lower legs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Cutaneous squamous cell carcinoma</a:t>
            </a:r>
            <a:r>
              <a:rPr lang="en-US" sz="2400" dirty="0"/>
              <a:t> has been reported in patients with longstanding hypertrophic lichen planus lesions.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827318"/>
            <a:ext cx="411479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1"/>
            <a:ext cx="41147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73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Additional variants include</a:t>
            </a:r>
          </a:p>
          <a:p>
            <a:r>
              <a:rPr lang="en-US" sz="2400" dirty="0"/>
              <a:t> palmoplantar lichen planus (a variant that may demonstrate </a:t>
            </a:r>
            <a:r>
              <a:rPr lang="en-US" sz="2400" dirty="0">
                <a:solidFill>
                  <a:srgbClr val="FF0000"/>
                </a:solidFill>
              </a:rPr>
              <a:t>ulceration</a:t>
            </a:r>
            <a:r>
              <a:rPr lang="en-US" sz="2400" dirty="0"/>
              <a:t>) </a:t>
            </a:r>
          </a:p>
          <a:p>
            <a:r>
              <a:rPr lang="en-US" sz="2400" dirty="0"/>
              <a:t>perforating lichen planus.</a:t>
            </a:r>
          </a:p>
          <a:p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9528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481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5562600" cy="51816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Lichen </a:t>
            </a:r>
            <a:r>
              <a:rPr lang="en-US" sz="2400" b="1" dirty="0" err="1"/>
              <a:t>planopilaris</a:t>
            </a:r>
            <a:r>
              <a:rPr lang="en-US" sz="2400" b="1" dirty="0"/>
              <a:t> (follicular lichen planus) </a:t>
            </a:r>
            <a:endParaRPr lang="en-US" sz="2400" dirty="0"/>
          </a:p>
          <a:p>
            <a:r>
              <a:rPr lang="en-US" sz="2400" dirty="0"/>
              <a:t>The scalp is the classic site for lichen </a:t>
            </a:r>
            <a:r>
              <a:rPr lang="en-US" sz="2400" dirty="0" err="1"/>
              <a:t>planopilaris</a:t>
            </a:r>
            <a:r>
              <a:rPr lang="en-US" sz="2400" dirty="0"/>
              <a:t>. </a:t>
            </a:r>
          </a:p>
          <a:p>
            <a:r>
              <a:rPr lang="en-US" sz="2400" dirty="0"/>
              <a:t>However, other body sites, particularly in patients with the </a:t>
            </a:r>
            <a:r>
              <a:rPr lang="en-US" sz="2400" dirty="0">
                <a:solidFill>
                  <a:srgbClr val="FF0000"/>
                </a:solidFill>
              </a:rPr>
              <a:t>Graham-Little-</a:t>
            </a:r>
            <a:r>
              <a:rPr lang="en-US" sz="2400" dirty="0" err="1">
                <a:solidFill>
                  <a:srgbClr val="FF0000"/>
                </a:solidFill>
              </a:rPr>
              <a:t>Piccardi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err="1">
                <a:solidFill>
                  <a:srgbClr val="FF0000"/>
                </a:solidFill>
              </a:rPr>
              <a:t>Lasseur</a:t>
            </a:r>
            <a:r>
              <a:rPr lang="en-US" sz="2400" dirty="0">
                <a:solidFill>
                  <a:srgbClr val="FF0000"/>
                </a:solidFill>
              </a:rPr>
              <a:t> syndrome. </a:t>
            </a:r>
          </a:p>
          <a:p>
            <a:r>
              <a:rPr lang="en-US" sz="2400" dirty="0"/>
              <a:t> GLPL presents with: </a:t>
            </a:r>
          </a:p>
          <a:p>
            <a:r>
              <a:rPr lang="en-US" sz="2400" dirty="0"/>
              <a:t>multifocal </a:t>
            </a:r>
            <a:r>
              <a:rPr lang="en-US" sz="2400" dirty="0" err="1"/>
              <a:t>cicatricial</a:t>
            </a:r>
            <a:r>
              <a:rPr lang="en-US" sz="2400" dirty="0"/>
              <a:t> alopecia of the scalp. </a:t>
            </a:r>
            <a:r>
              <a:rPr lang="en-US" sz="2400" dirty="0" err="1"/>
              <a:t>Noncicatricial</a:t>
            </a:r>
            <a:r>
              <a:rPr lang="en-US" sz="2400" dirty="0"/>
              <a:t> alopecia of axilla and groin.</a:t>
            </a:r>
          </a:p>
          <a:p>
            <a:r>
              <a:rPr lang="en-US" sz="2400" dirty="0"/>
              <a:t>follicular lichen planus eruption on the body, scalp, or both.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32004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4883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467600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400" b="1" dirty="0"/>
              <a:t>Atrophic lichen planus </a:t>
            </a:r>
          </a:p>
          <a:p>
            <a:r>
              <a:rPr lang="en-US" sz="2400" dirty="0"/>
              <a:t>Violaceous, round or oval, </a:t>
            </a:r>
          </a:p>
          <a:p>
            <a:pPr marL="36576" indent="0">
              <a:buNone/>
            </a:pPr>
            <a:r>
              <a:rPr lang="en-US" sz="2400" dirty="0"/>
              <a:t>atrophic plaques. </a:t>
            </a:r>
          </a:p>
          <a:p>
            <a:r>
              <a:rPr lang="en-US" sz="2400" dirty="0"/>
              <a:t>The</a:t>
            </a:r>
            <a:r>
              <a:rPr lang="en-US" sz="2400" dirty="0">
                <a:solidFill>
                  <a:srgbClr val="FF0000"/>
                </a:solidFill>
              </a:rPr>
              <a:t> legs </a:t>
            </a:r>
            <a:r>
              <a:rPr lang="en-US" sz="2400" dirty="0"/>
              <a:t>are a common site of </a:t>
            </a:r>
          </a:p>
          <a:p>
            <a:pPr marL="36576" indent="0">
              <a:buNone/>
            </a:pPr>
            <a:r>
              <a:rPr lang="en-US" sz="2400" dirty="0"/>
              <a:t>involvement.</a:t>
            </a:r>
            <a:r>
              <a:rPr lang="en-US" sz="2400" b="1" dirty="0"/>
              <a:t> </a:t>
            </a:r>
          </a:p>
          <a:p>
            <a:pPr marL="36576" indent="0">
              <a:buNone/>
            </a:pPr>
            <a:r>
              <a:rPr lang="en-US" sz="2400" b="1" dirty="0"/>
              <a:t>Annular lichen planus </a:t>
            </a:r>
            <a:endParaRPr lang="en-US" sz="2400" dirty="0"/>
          </a:p>
          <a:p>
            <a:r>
              <a:rPr lang="en-US" sz="2400" dirty="0"/>
              <a:t>Characterized by the development of violaceous plaques with </a:t>
            </a:r>
            <a:r>
              <a:rPr lang="en-US" sz="2400" dirty="0">
                <a:solidFill>
                  <a:srgbClr val="FF0000"/>
                </a:solidFill>
              </a:rPr>
              <a:t>central clearing </a:t>
            </a:r>
          </a:p>
          <a:p>
            <a:r>
              <a:rPr lang="en-US" sz="2400" dirty="0"/>
              <a:t>The penis, scrotum, and intertriginous areas are common sites of involvement.</a:t>
            </a:r>
          </a:p>
          <a:p>
            <a:r>
              <a:rPr lang="en-US" sz="2400" dirty="0"/>
              <a:t>Annular lesions may occur in other areas. </a:t>
            </a:r>
          </a:p>
          <a:p>
            <a:r>
              <a:rPr lang="en-US" sz="2400" dirty="0"/>
              <a:t>Central atrophy may be present.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05" y="3505200"/>
            <a:ext cx="224849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800350" cy="225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05" y="4800600"/>
            <a:ext cx="224849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8569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867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Actinic lichen planus</a:t>
            </a:r>
            <a:endParaRPr lang="en-US" sz="2400" dirty="0"/>
          </a:p>
          <a:p>
            <a:r>
              <a:rPr lang="en-US" sz="2400" dirty="0"/>
              <a:t>known as lichen planus </a:t>
            </a:r>
            <a:r>
              <a:rPr lang="en-US" sz="2400" dirty="0" err="1"/>
              <a:t>tropicus</a:t>
            </a:r>
            <a:r>
              <a:rPr lang="en-US" sz="2400" dirty="0"/>
              <a:t>) presents with a </a:t>
            </a:r>
            <a:r>
              <a:rPr lang="en-US" sz="2400" dirty="0" err="1">
                <a:solidFill>
                  <a:srgbClr val="FF0000"/>
                </a:solidFill>
              </a:rPr>
              <a:t>photodistributed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eruption of </a:t>
            </a:r>
            <a:r>
              <a:rPr lang="en-US" sz="2400" dirty="0" err="1"/>
              <a:t>hyperpigmented</a:t>
            </a:r>
            <a:r>
              <a:rPr lang="en-US" sz="2400" dirty="0"/>
              <a:t> macules, annular papules, or plaques . </a:t>
            </a:r>
          </a:p>
          <a:p>
            <a:r>
              <a:rPr lang="en-US" sz="2400" dirty="0"/>
              <a:t>Most commonly seen in the Middle East, India, and east Africa.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43063"/>
            <a:ext cx="29718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9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10600" cy="3124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affected parent:</a:t>
            </a:r>
            <a:r>
              <a:rPr lang="en-US" dirty="0">
                <a:solidFill>
                  <a:srgbClr val="FF0000"/>
                </a:solidFill>
              </a:rPr>
              <a:t>16%.</a:t>
            </a:r>
          </a:p>
          <a:p>
            <a:r>
              <a:rPr lang="en-US" dirty="0"/>
              <a:t>Both parents :</a:t>
            </a:r>
            <a:r>
              <a:rPr lang="en-US" dirty="0">
                <a:solidFill>
                  <a:srgbClr val="FF0000"/>
                </a:solidFill>
              </a:rPr>
              <a:t>50%.</a:t>
            </a:r>
          </a:p>
          <a:p>
            <a:r>
              <a:rPr lang="en-US" dirty="0"/>
              <a:t>Non-psoriatic parents with sibling: </a:t>
            </a:r>
            <a:r>
              <a:rPr lang="en-US" dirty="0">
                <a:solidFill>
                  <a:srgbClr val="FF0000"/>
                </a:solidFill>
              </a:rPr>
              <a:t>10%.</a:t>
            </a:r>
          </a:p>
          <a:p>
            <a:r>
              <a:rPr lang="en-US" dirty="0"/>
              <a:t>Monozygotic twins :</a:t>
            </a:r>
            <a:r>
              <a:rPr lang="en-US" dirty="0">
                <a:solidFill>
                  <a:srgbClr val="FF0000"/>
                </a:solidFill>
              </a:rPr>
              <a:t>70%.</a:t>
            </a:r>
          </a:p>
          <a:p>
            <a:endParaRPr lang="en-US" dirty="0"/>
          </a:p>
          <a:p>
            <a:r>
              <a:rPr lang="en-US" dirty="0"/>
              <a:t>Dizygotic twins:</a:t>
            </a:r>
            <a:r>
              <a:rPr lang="en-US" dirty="0">
                <a:solidFill>
                  <a:srgbClr val="FF0000"/>
                </a:solidFill>
              </a:rPr>
              <a:t>20%.</a:t>
            </a:r>
          </a:p>
        </p:txBody>
      </p:sp>
    </p:spTree>
    <p:extLst>
      <p:ext uri="{BB962C8B-B14F-4D97-AF65-F5344CB8AC3E}">
        <p14:creationId xmlns:p14="http://schemas.microsoft.com/office/powerpoint/2010/main" val="39569464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Bullous lichen planus </a:t>
            </a:r>
            <a:endParaRPr lang="en-US" sz="2400" dirty="0"/>
          </a:p>
          <a:p>
            <a:r>
              <a:rPr lang="en-US" sz="2400" dirty="0"/>
              <a:t>Vesicles or bullae within the sites of </a:t>
            </a:r>
            <a:r>
              <a:rPr lang="en-US" sz="2400" dirty="0">
                <a:solidFill>
                  <a:srgbClr val="FF0000"/>
                </a:solidFill>
              </a:rPr>
              <a:t>existing </a:t>
            </a:r>
            <a:r>
              <a:rPr lang="en-US" sz="2400" dirty="0"/>
              <a:t>cutaneous lichen planus lesions. </a:t>
            </a:r>
          </a:p>
          <a:p>
            <a:r>
              <a:rPr lang="en-US" sz="2400" dirty="0"/>
              <a:t>The legs are a common site of lesion development.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752600"/>
            <a:ext cx="2057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20288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682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Nail lichen planus:</a:t>
            </a:r>
          </a:p>
          <a:p>
            <a:r>
              <a:rPr lang="en-US" sz="2400" dirty="0"/>
              <a:t>Longitudinal ridging.</a:t>
            </a:r>
          </a:p>
          <a:p>
            <a:r>
              <a:rPr lang="en-US" sz="2400" dirty="0"/>
              <a:t>Fissuring.</a:t>
            </a:r>
          </a:p>
          <a:p>
            <a:r>
              <a:rPr lang="en-US" sz="2400" dirty="0"/>
              <a:t>Pterygium.</a:t>
            </a:r>
          </a:p>
          <a:p>
            <a:r>
              <a:rPr lang="en-US" sz="2400" dirty="0"/>
              <a:t>Thinning</a:t>
            </a:r>
          </a:p>
          <a:p>
            <a:r>
              <a:rPr lang="en-US" sz="2400" dirty="0"/>
              <a:t>20 nail dystrophy.</a:t>
            </a:r>
          </a:p>
          <a:p>
            <a:endParaRPr lang="en-US" sz="24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315749"/>
            <a:ext cx="44005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4506624"/>
            <a:ext cx="440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473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7244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When nails are involved, the disease spectrum varies from minor dystrophy to </a:t>
            </a:r>
            <a:r>
              <a:rPr lang="en-US" sz="2400" dirty="0">
                <a:solidFill>
                  <a:srgbClr val="FF0000"/>
                </a:solidFill>
              </a:rPr>
              <a:t>total nail </a:t>
            </a:r>
            <a:r>
              <a:rPr lang="en-US" sz="2400" dirty="0"/>
              <a:t>loss</a:t>
            </a:r>
          </a:p>
          <a:p>
            <a:pPr marL="36576" indent="0">
              <a:buNone/>
            </a:pPr>
            <a:r>
              <a:rPr lang="en-US" sz="2400" dirty="0"/>
              <a:t>The disease process in lichen planus of the nails primarily occurs in the </a:t>
            </a:r>
            <a:r>
              <a:rPr lang="en-US" sz="2400" dirty="0">
                <a:solidFill>
                  <a:srgbClr val="FF0000"/>
                </a:solidFill>
              </a:rPr>
              <a:t>nail matrix</a:t>
            </a:r>
            <a:r>
              <a:rPr lang="en-US" sz="2400" dirty="0"/>
              <a:t>. 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355635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1"/>
            <a:ext cx="35693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34147"/>
            <a:ext cx="3556357" cy="20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5410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pterygium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96200" y="5594866"/>
            <a:ext cx="3048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553200" y="3200400"/>
            <a:ext cx="76200" cy="990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1122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189037"/>
            <a:ext cx="5457824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Oral lichen</a:t>
            </a:r>
          </a:p>
          <a:p>
            <a:r>
              <a:rPr lang="en-US" sz="2400" dirty="0"/>
              <a:t>Lichen planus of the mucous membranes can occur in </a:t>
            </a:r>
            <a:r>
              <a:rPr lang="en-US" sz="2400" dirty="0">
                <a:solidFill>
                  <a:srgbClr val="FF0000"/>
                </a:solidFill>
              </a:rPr>
              <a:t>conjunction</a:t>
            </a:r>
            <a:r>
              <a:rPr lang="en-US" sz="2400" dirty="0"/>
              <a:t> with cutaneous disease or </a:t>
            </a:r>
            <a:r>
              <a:rPr lang="en-US" sz="2400" dirty="0">
                <a:solidFill>
                  <a:srgbClr val="FF0000"/>
                </a:solidFill>
              </a:rPr>
              <a:t>independently</a:t>
            </a:r>
            <a:r>
              <a:rPr lang="en-US" sz="2400" dirty="0"/>
              <a:t>. </a:t>
            </a:r>
          </a:p>
          <a:p>
            <a:r>
              <a:rPr lang="en-US" sz="2400" dirty="0"/>
              <a:t>Mucous membrane disease may consist solely of lacelike Wickham's </a:t>
            </a:r>
            <a:r>
              <a:rPr lang="en-US" sz="2400" dirty="0" err="1"/>
              <a:t>striae</a:t>
            </a:r>
            <a:r>
              <a:rPr lang="en-US" sz="2400" dirty="0"/>
              <a:t> (reticular type) that are particularly evident on the buccal mucosa .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Papular</a:t>
            </a:r>
            <a:endParaRPr lang="en-US" sz="2400" dirty="0"/>
          </a:p>
          <a:p>
            <a:r>
              <a:rPr lang="en-US" sz="2400" dirty="0"/>
              <a:t>Atrophic may lead to (</a:t>
            </a:r>
            <a:r>
              <a:rPr lang="en-US" sz="2400" dirty="0" err="1">
                <a:solidFill>
                  <a:srgbClr val="FF0000"/>
                </a:solidFill>
              </a:rPr>
              <a:t>desquamative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gingevitis</a:t>
            </a:r>
            <a:r>
              <a:rPr lang="en-US" sz="2400" dirty="0"/>
              <a:t>) </a:t>
            </a:r>
          </a:p>
          <a:p>
            <a:r>
              <a:rPr lang="en-US" sz="2400" dirty="0"/>
              <a:t> Erosive lesions. 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5410200"/>
            <a:ext cx="3381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429000"/>
            <a:ext cx="3429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114800" y="4419600"/>
            <a:ext cx="2590800" cy="16954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349074"/>
            <a:ext cx="3409949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3085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39169"/>
            <a:ext cx="40195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247775"/>
            <a:ext cx="32099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447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Ulcerative 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971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Lace like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472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6324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Atrophic erythematous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448050"/>
            <a:ext cx="26384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24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Overlap syndromes</a:t>
            </a:r>
          </a:p>
          <a:p>
            <a:pPr marL="36576" indent="0">
              <a:buNone/>
            </a:pPr>
            <a:r>
              <a:rPr lang="en-US" sz="2400" dirty="0"/>
              <a:t>Are disorders that are characterized by the presence of features of cutaneous lichen planus and a </a:t>
            </a:r>
            <a:r>
              <a:rPr lang="en-US" sz="2400" dirty="0">
                <a:solidFill>
                  <a:srgbClr val="FF0000"/>
                </a:solidFill>
              </a:rPr>
              <a:t>second disease.</a:t>
            </a:r>
          </a:p>
          <a:p>
            <a:pPr marL="36576" indent="0">
              <a:buNone/>
            </a:pPr>
            <a:endParaRPr lang="en-US" sz="2400" b="1" dirty="0"/>
          </a:p>
          <a:p>
            <a:r>
              <a:rPr lang="en-US" sz="2400" dirty="0"/>
              <a:t> Lichen planus </a:t>
            </a:r>
            <a:r>
              <a:rPr lang="en-US" sz="2400" dirty="0" err="1"/>
              <a:t>pemphigoides</a:t>
            </a:r>
            <a:r>
              <a:rPr lang="en-US" sz="2400" dirty="0"/>
              <a:t> and lichen planus-lupus erythematous overlap syndromes.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017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LICHEN PLANUS/OVERLAP SYNDROMES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6237"/>
            <a:ext cx="6858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/>
              <a:t> </a:t>
            </a:r>
            <a:r>
              <a:rPr lang="en-US" sz="2400" b="1" dirty="0"/>
              <a:t>Lichen planus-lupus erythematosus overlap syndrome </a:t>
            </a:r>
          </a:p>
          <a:p>
            <a:r>
              <a:rPr lang="en-US" sz="2400" dirty="0"/>
              <a:t>Rare condition, patients develop skin lesions with clinical, histologic, and/or </a:t>
            </a:r>
            <a:r>
              <a:rPr lang="en-US" sz="2400" dirty="0" err="1"/>
              <a:t>immunopathologic</a:t>
            </a:r>
            <a:r>
              <a:rPr lang="en-US" sz="2400" dirty="0"/>
              <a:t> features of both diseases. </a:t>
            </a:r>
          </a:p>
          <a:p>
            <a:r>
              <a:rPr lang="en-US" sz="2400" dirty="0"/>
              <a:t>Clinically, patients often present with </a:t>
            </a:r>
            <a:r>
              <a:rPr lang="en-US" sz="2400" dirty="0">
                <a:solidFill>
                  <a:srgbClr val="FF0000"/>
                </a:solidFill>
              </a:rPr>
              <a:t>discoid lupus erythematosus </a:t>
            </a:r>
            <a:r>
              <a:rPr lang="en-US" sz="2400" dirty="0"/>
              <a:t>and cutaneous lichen planus.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143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12837"/>
            <a:ext cx="52197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Lichen planus </a:t>
            </a:r>
            <a:r>
              <a:rPr lang="en-US" sz="2400" b="1" dirty="0" err="1"/>
              <a:t>pemphigoides</a:t>
            </a:r>
            <a:r>
              <a:rPr lang="en-US" sz="2400" b="1" dirty="0"/>
              <a:t>  overlap syndrome</a:t>
            </a:r>
            <a:endParaRPr lang="en-US" sz="2400" dirty="0"/>
          </a:p>
          <a:p>
            <a:r>
              <a:rPr lang="en-US" sz="2400" dirty="0"/>
              <a:t>Patients develop bullae in </a:t>
            </a:r>
            <a:r>
              <a:rPr lang="en-US" sz="2400" dirty="0">
                <a:solidFill>
                  <a:srgbClr val="FF0000"/>
                </a:solidFill>
              </a:rPr>
              <a:t>normal appearing skin </a:t>
            </a:r>
            <a:r>
              <a:rPr lang="en-US" sz="2400" dirty="0"/>
              <a:t>and on top of lesions of lichen planus.</a:t>
            </a:r>
          </a:p>
          <a:p>
            <a:r>
              <a:rPr lang="en-US" sz="2400" dirty="0"/>
              <a:t>Similar to bullous pemphigoid, </a:t>
            </a:r>
            <a:r>
              <a:rPr lang="en-US" sz="2400" dirty="0">
                <a:solidFill>
                  <a:srgbClr val="FF0000"/>
                </a:solidFill>
              </a:rPr>
              <a:t>direct immunofluorescence </a:t>
            </a:r>
            <a:r>
              <a:rPr lang="en-US" sz="2400" dirty="0"/>
              <a:t>studies of LPP demonstrate linear deposition of IgG and C3 at the dermal-epidermal junction.</a:t>
            </a:r>
          </a:p>
          <a:p>
            <a:endParaRPr lang="en-US" sz="24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543050"/>
            <a:ext cx="36957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256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natural history of most cases of cutaneous lichen planus is to </a:t>
            </a:r>
            <a:r>
              <a:rPr lang="en-US" sz="2400" dirty="0">
                <a:solidFill>
                  <a:srgbClr val="FF0000"/>
                </a:solidFill>
              </a:rPr>
              <a:t>remit</a:t>
            </a:r>
            <a:r>
              <a:rPr lang="en-US" sz="2400" dirty="0"/>
              <a:t> within one to two years in up to two thirds of patients.</a:t>
            </a:r>
          </a:p>
          <a:p>
            <a:r>
              <a:rPr lang="en-US" sz="2400" dirty="0"/>
              <a:t> Oral, genital, scalp, and nail lichen planus tend to be </a:t>
            </a:r>
            <a:r>
              <a:rPr lang="en-US" sz="2400" dirty="0">
                <a:solidFill>
                  <a:srgbClr val="FF0000"/>
                </a:solidFill>
              </a:rPr>
              <a:t>more persistent</a:t>
            </a:r>
            <a:r>
              <a:rPr lang="en-US" sz="2400" dirty="0"/>
              <a:t>.</a:t>
            </a:r>
          </a:p>
          <a:p>
            <a:pPr marL="36576" indent="0">
              <a:buNone/>
            </a:pPr>
            <a:r>
              <a:rPr lang="en-US" sz="2400" b="1" dirty="0"/>
              <a:t>Complication  of lichen planus: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Squamous cell carcinoma </a:t>
            </a:r>
            <a:r>
              <a:rPr lang="en-US" sz="2400" dirty="0"/>
              <a:t>in oral erosive LP.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Scaring alopecia </a:t>
            </a:r>
            <a:r>
              <a:rPr lang="en-US" sz="2400" dirty="0"/>
              <a:t>in lichen </a:t>
            </a:r>
            <a:r>
              <a:rPr lang="en-US" sz="2400" dirty="0" err="1"/>
              <a:t>planopilaris</a:t>
            </a:r>
            <a:r>
              <a:rPr lang="en-US" sz="2400" dirty="0"/>
              <a:t>.</a:t>
            </a:r>
          </a:p>
          <a:p>
            <a:r>
              <a:rPr lang="en-US" sz="2400" dirty="0"/>
              <a:t>Post inflammatory </a:t>
            </a:r>
            <a:r>
              <a:rPr lang="en-US" sz="2400" dirty="0">
                <a:solidFill>
                  <a:srgbClr val="FF0000"/>
                </a:solidFill>
              </a:rPr>
              <a:t>hyperpigmentation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47448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867400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dirty="0"/>
              <a:t>Histopathological features:</a:t>
            </a:r>
          </a:p>
          <a:p>
            <a:r>
              <a:rPr lang="en-US" dirty="0"/>
              <a:t>Hyperkeratosis </a:t>
            </a:r>
            <a:r>
              <a:rPr lang="en-US" dirty="0">
                <a:solidFill>
                  <a:srgbClr val="FF0000"/>
                </a:solidFill>
              </a:rPr>
              <a:t>without parakeratosis</a:t>
            </a:r>
          </a:p>
          <a:p>
            <a:r>
              <a:rPr lang="en-US" dirty="0">
                <a:solidFill>
                  <a:srgbClr val="FF0000"/>
                </a:solidFill>
              </a:rPr>
              <a:t>Vacuolization</a:t>
            </a:r>
            <a:r>
              <a:rPr lang="en-US" dirty="0"/>
              <a:t> of the basal layer.</a:t>
            </a:r>
          </a:p>
          <a:p>
            <a:r>
              <a:rPr lang="en-US" dirty="0" err="1"/>
              <a:t>Civatte</a:t>
            </a:r>
            <a:r>
              <a:rPr lang="en-US" dirty="0"/>
              <a:t> bodies (</a:t>
            </a:r>
            <a:r>
              <a:rPr lang="en-US" dirty="0">
                <a:solidFill>
                  <a:srgbClr val="FF0000"/>
                </a:solidFill>
              </a:rPr>
              <a:t>apoptotic keratinocytes</a:t>
            </a:r>
            <a:r>
              <a:rPr lang="en-US" dirty="0"/>
              <a:t>) in the lower epidermis.</a:t>
            </a:r>
          </a:p>
          <a:p>
            <a:r>
              <a:rPr lang="en-US" dirty="0"/>
              <a:t>Wedge-shaped </a:t>
            </a:r>
            <a:r>
              <a:rPr lang="en-US" dirty="0" err="1">
                <a:solidFill>
                  <a:srgbClr val="FF0000"/>
                </a:solidFill>
              </a:rPr>
              <a:t>hypergranulosis</a:t>
            </a:r>
            <a:r>
              <a:rPr lang="en-US" dirty="0"/>
              <a:t>, "saw-tooth" shaped </a:t>
            </a:r>
            <a:r>
              <a:rPr lang="en-US" dirty="0">
                <a:solidFill>
                  <a:srgbClr val="FF0000"/>
                </a:solidFill>
              </a:rPr>
              <a:t>rete ridges</a:t>
            </a:r>
            <a:r>
              <a:rPr lang="en-US" dirty="0"/>
              <a:t>.</a:t>
            </a:r>
          </a:p>
          <a:p>
            <a:r>
              <a:rPr lang="en-US" dirty="0"/>
              <a:t>Small clefts at the dermal-epidermal junction (</a:t>
            </a:r>
            <a:r>
              <a:rPr lang="en-US" dirty="0">
                <a:solidFill>
                  <a:srgbClr val="FF0000"/>
                </a:solidFill>
              </a:rPr>
              <a:t>Max-Joseph spaces</a:t>
            </a:r>
            <a:r>
              <a:rPr lang="en-US" dirty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Band-like </a:t>
            </a:r>
            <a:r>
              <a:rPr lang="en-US" dirty="0"/>
              <a:t>lymphocytic infiltrate at the dermal-epidermal junction.</a:t>
            </a:r>
          </a:p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276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6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b="1" dirty="0"/>
              <a:t>Triggering factors:</a:t>
            </a:r>
            <a:endParaRPr lang="en-US" dirty="0"/>
          </a:p>
          <a:p>
            <a:r>
              <a:rPr lang="en-US" dirty="0"/>
              <a:t>Trauma (25% of patients) sunburn, viral      </a:t>
            </a:r>
            <a:r>
              <a:rPr lang="en-US" dirty="0" err="1"/>
              <a:t>exanthem</a:t>
            </a:r>
            <a:r>
              <a:rPr lang="en-US" dirty="0"/>
              <a:t>.</a:t>
            </a:r>
          </a:p>
          <a:p>
            <a:r>
              <a:rPr lang="en-US" dirty="0"/>
              <a:t>Infections ( streptococcal pharyngitis).</a:t>
            </a:r>
          </a:p>
          <a:p>
            <a:r>
              <a:rPr lang="en-US" dirty="0"/>
              <a:t>Drugs (lithium, </a:t>
            </a:r>
            <a:r>
              <a:rPr lang="el-GR" dirty="0"/>
              <a:t>β</a:t>
            </a:r>
            <a:r>
              <a:rPr lang="en-US" dirty="0"/>
              <a:t>-blockers, </a:t>
            </a:r>
            <a:r>
              <a:rPr lang="en-US" dirty="0" err="1"/>
              <a:t>antimalarials</a:t>
            </a:r>
            <a:r>
              <a:rPr lang="en-US" dirty="0"/>
              <a:t>, IF).</a:t>
            </a:r>
          </a:p>
          <a:p>
            <a:r>
              <a:rPr lang="en-US" dirty="0"/>
              <a:t>Irritating </a:t>
            </a:r>
            <a:r>
              <a:rPr lang="en-US" dirty="0" err="1"/>
              <a:t>topicals</a:t>
            </a:r>
            <a:r>
              <a:rPr lang="en-US" dirty="0"/>
              <a:t> like tar and </a:t>
            </a:r>
            <a:r>
              <a:rPr lang="en-US" dirty="0" err="1"/>
              <a:t>dithranol</a:t>
            </a:r>
            <a:r>
              <a:rPr lang="en-US" dirty="0"/>
              <a:t>.</a:t>
            </a:r>
          </a:p>
          <a:p>
            <a:r>
              <a:rPr lang="en-US" dirty="0"/>
              <a:t>Hypocalcemia .</a:t>
            </a:r>
          </a:p>
          <a:p>
            <a:r>
              <a:rPr lang="en-US" dirty="0"/>
              <a:t>Pregnancy.</a:t>
            </a:r>
          </a:p>
          <a:p>
            <a:r>
              <a:rPr lang="en-US" dirty="0"/>
              <a:t>Obesity.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258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Eosinophilic </a:t>
            </a:r>
            <a:r>
              <a:rPr lang="en-US" sz="2400" dirty="0">
                <a:solidFill>
                  <a:srgbClr val="FF0000"/>
                </a:solidFill>
              </a:rPr>
              <a:t>colloid bodies </a:t>
            </a:r>
            <a:r>
              <a:rPr lang="en-US" sz="2400" dirty="0"/>
              <a:t>(apoptotic keratinocytes) in the papillary dermis.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Pigment incontinence </a:t>
            </a:r>
            <a:r>
              <a:rPr lang="en-US" sz="2400" dirty="0"/>
              <a:t>(most prominent in dark-skinned individuals).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05300"/>
            <a:ext cx="39909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487680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Pigment incontinence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990600" y="5295900"/>
            <a:ext cx="457200" cy="3429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676400"/>
            <a:ext cx="399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7460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DIFFERENTIAL DIAGNOSIS</a:t>
            </a:r>
          </a:p>
          <a:p>
            <a:r>
              <a:rPr lang="en-US" sz="2400" b="1" dirty="0"/>
              <a:t>Lichenoid drug eruption </a:t>
            </a:r>
            <a:r>
              <a:rPr lang="en-US" sz="2400" dirty="0"/>
              <a:t> (drug-induced lichen planus) should always be considered so that the offending agent can be </a:t>
            </a:r>
            <a:r>
              <a:rPr lang="en-US" sz="2400" dirty="0">
                <a:solidFill>
                  <a:srgbClr val="FF0000"/>
                </a:solidFill>
              </a:rPr>
              <a:t>withdrawn when possible</a:t>
            </a:r>
            <a:r>
              <a:rPr lang="en-US" sz="2400" dirty="0"/>
              <a:t>. </a:t>
            </a:r>
          </a:p>
          <a:p>
            <a:r>
              <a:rPr lang="en-US" sz="2400" dirty="0"/>
              <a:t>The cutaneous manifestations closely </a:t>
            </a:r>
            <a:r>
              <a:rPr lang="en-US" sz="2400" dirty="0">
                <a:solidFill>
                  <a:srgbClr val="FF0000"/>
                </a:solidFill>
              </a:rPr>
              <a:t>resemble </a:t>
            </a:r>
            <a:r>
              <a:rPr lang="en-US" sz="2400" dirty="0"/>
              <a:t>idiopathic lichen planus.</a:t>
            </a:r>
          </a:p>
          <a:p>
            <a:r>
              <a:rPr lang="en-US" sz="2400" dirty="0"/>
              <a:t> The patient’s </a:t>
            </a:r>
            <a:r>
              <a:rPr lang="en-US" sz="2400" dirty="0">
                <a:solidFill>
                  <a:srgbClr val="FF0000"/>
                </a:solidFill>
              </a:rPr>
              <a:t>history</a:t>
            </a:r>
            <a:r>
              <a:rPr lang="en-US" sz="2400" dirty="0"/>
              <a:t> of drug exposure and a skin </a:t>
            </a:r>
            <a:r>
              <a:rPr lang="en-US" sz="2400" dirty="0">
                <a:solidFill>
                  <a:srgbClr val="FF0000"/>
                </a:solidFill>
              </a:rPr>
              <a:t>biopsy </a:t>
            </a:r>
            <a:r>
              <a:rPr lang="en-US" sz="2400" dirty="0"/>
              <a:t>can aid in distinguishing lichenoid drug eruptions from idiopathic lichen planus.</a:t>
            </a:r>
          </a:p>
          <a:p>
            <a:r>
              <a:rPr lang="en-US" sz="2400" dirty="0"/>
              <a:t> Lichenoid drug eruptions usually develop insidiously and can affect any area of the body surface. </a:t>
            </a:r>
          </a:p>
          <a:p>
            <a:pPr marL="36576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3601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4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192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Chronic graft-versus-host disease </a:t>
            </a:r>
          </a:p>
          <a:p>
            <a:r>
              <a:rPr lang="en-US" sz="2400" b="1" dirty="0"/>
              <a:t> </a:t>
            </a:r>
            <a:r>
              <a:rPr lang="en-US" sz="2400" dirty="0"/>
              <a:t>Chronic graft-versus-host disease can produce a lichenoid eruption with clinical and histologic findings similar to lichen planus. The history of preceding hematopoietic cell </a:t>
            </a:r>
            <a:r>
              <a:rPr lang="en-US" sz="2400" dirty="0">
                <a:solidFill>
                  <a:srgbClr val="FF0000"/>
                </a:solidFill>
              </a:rPr>
              <a:t>transplant </a:t>
            </a:r>
            <a:r>
              <a:rPr lang="en-US" sz="2400" dirty="0"/>
              <a:t>is helpful for diagnosis.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495800"/>
            <a:ext cx="2695575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38661"/>
            <a:ext cx="287655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572000"/>
            <a:ext cx="1781175" cy="213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1910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LICHEN PLANUS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525963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Treatment: The standard therapies include topical, </a:t>
            </a:r>
            <a:r>
              <a:rPr lang="en-US" sz="2400" b="1" dirty="0" err="1"/>
              <a:t>intralesional</a:t>
            </a:r>
            <a:r>
              <a:rPr lang="en-US" sz="2400" b="1" dirty="0"/>
              <a:t>, systemic </a:t>
            </a:r>
            <a:r>
              <a:rPr lang="en-US" sz="2400" b="1" dirty="0">
                <a:solidFill>
                  <a:srgbClr val="FF0000"/>
                </a:solidFill>
              </a:rPr>
              <a:t>corticosteroids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Phototherapy</a:t>
            </a:r>
            <a:r>
              <a:rPr lang="en-US" sz="2400" b="1" dirty="0"/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retinoids</a:t>
            </a:r>
            <a:r>
              <a:rPr lang="en-US" sz="2400" b="1" dirty="0"/>
              <a:t>.</a:t>
            </a:r>
          </a:p>
          <a:p>
            <a:pPr marL="36576" indent="0">
              <a:buNone/>
            </a:pPr>
            <a:r>
              <a:rPr lang="en-US" sz="2400" b="1" dirty="0"/>
              <a:t>Topical corticosteroids</a:t>
            </a:r>
            <a:r>
              <a:rPr lang="en-US" sz="2400" dirty="0"/>
              <a:t> </a:t>
            </a:r>
          </a:p>
          <a:p>
            <a:r>
              <a:rPr lang="en-US" sz="2400" dirty="0"/>
              <a:t>Are the </a:t>
            </a:r>
            <a:r>
              <a:rPr lang="en-US" sz="2400" dirty="0">
                <a:solidFill>
                  <a:srgbClr val="FF0000"/>
                </a:solidFill>
              </a:rPr>
              <a:t>mainstay</a:t>
            </a:r>
            <a:r>
              <a:rPr lang="en-US" sz="2400" dirty="0"/>
              <a:t> of treatment for patients with localized disease. Efficacy should be assessed after </a:t>
            </a:r>
            <a:r>
              <a:rPr lang="en-US" sz="2400" dirty="0">
                <a:solidFill>
                  <a:srgbClr val="FF0000"/>
                </a:solidFill>
              </a:rPr>
              <a:t>two to three weeks</a:t>
            </a:r>
            <a:r>
              <a:rPr lang="en-US" sz="2400" dirty="0"/>
              <a:t>.</a:t>
            </a:r>
          </a:p>
          <a:p>
            <a:r>
              <a:rPr lang="en-US" sz="2400" dirty="0"/>
              <a:t>Cutaneous lesions on the trunk and extremities use a </a:t>
            </a:r>
            <a:r>
              <a:rPr lang="en-US" sz="2400" dirty="0">
                <a:solidFill>
                  <a:srgbClr val="FF0000"/>
                </a:solidFill>
              </a:rPr>
              <a:t>high potency </a:t>
            </a:r>
            <a:r>
              <a:rPr lang="en-US" sz="2400" dirty="0"/>
              <a:t>or super high potency topical corticosteroid (</a:t>
            </a:r>
            <a:r>
              <a:rPr lang="en-US" sz="2400" dirty="0" err="1"/>
              <a:t>eg</a:t>
            </a:r>
            <a:r>
              <a:rPr lang="en-US" sz="2400" dirty="0"/>
              <a:t>, 0.05% betamethasone  </a:t>
            </a:r>
            <a:r>
              <a:rPr lang="en-US" sz="2400" dirty="0" err="1"/>
              <a:t>dipropionate</a:t>
            </a:r>
            <a:r>
              <a:rPr lang="en-US" sz="2400" dirty="0"/>
              <a:t>.</a:t>
            </a:r>
          </a:p>
          <a:p>
            <a:r>
              <a:rPr lang="en-US" sz="2400" dirty="0"/>
              <a:t> For intertriginous or facial skin, </a:t>
            </a:r>
            <a:r>
              <a:rPr lang="en-US" sz="2400" dirty="0">
                <a:solidFill>
                  <a:srgbClr val="FF0000"/>
                </a:solidFill>
              </a:rPr>
              <a:t>mid-potency</a:t>
            </a:r>
            <a:r>
              <a:rPr lang="en-US" sz="2400" dirty="0"/>
              <a:t> or low-potency corticosteroid creams or ointments should be used.</a:t>
            </a:r>
          </a:p>
        </p:txBody>
      </p:sp>
    </p:spTree>
    <p:extLst>
      <p:ext uri="{BB962C8B-B14F-4D97-AF65-F5344CB8AC3E}">
        <p14:creationId xmlns:p14="http://schemas.microsoft.com/office/powerpoint/2010/main" val="38752294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2133600" y="17526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2057400" y="35052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2133600" y="48768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2133600" y="5410200"/>
            <a:ext cx="228600" cy="152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7800" y="2436674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Golden role for topical steroid usage</a:t>
            </a:r>
          </a:p>
          <a:p>
            <a:r>
              <a:rPr lang="en-US" b="1" dirty="0">
                <a:solidFill>
                  <a:srgbClr val="FF0000"/>
                </a:solidFill>
              </a:rPr>
              <a:t>For thick skin use potent to super potent.</a:t>
            </a:r>
          </a:p>
          <a:p>
            <a:r>
              <a:rPr lang="en-US" b="1" dirty="0">
                <a:solidFill>
                  <a:srgbClr val="FF0000"/>
                </a:solidFill>
              </a:rPr>
              <a:t>For thin skin like eyelids use least potent.</a:t>
            </a:r>
          </a:p>
          <a:p>
            <a:r>
              <a:rPr lang="en-US" b="1" dirty="0">
                <a:solidFill>
                  <a:srgbClr val="FF0000"/>
                </a:solidFill>
              </a:rPr>
              <a:t>Maximum use of steroid is 2 weeks.</a:t>
            </a:r>
          </a:p>
        </p:txBody>
      </p:sp>
    </p:spTree>
    <p:extLst>
      <p:ext uri="{BB962C8B-B14F-4D97-AF65-F5344CB8AC3E}">
        <p14:creationId xmlns:p14="http://schemas.microsoft.com/office/powerpoint/2010/main" val="1045859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effects of topical steroid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800599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810000"/>
            <a:ext cx="1219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1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42672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finger tip unit weighs 0.5 gr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3810000" y="3048000"/>
            <a:ext cx="190500" cy="1143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548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b="1" dirty="0"/>
              <a:t>Oral glucocorticoid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Short course </a:t>
            </a:r>
            <a:r>
              <a:rPr lang="en-US" sz="2400" dirty="0"/>
              <a:t>of an oral glucocorticoid when acute control of cutaneous lichen planus is necessary for patients with </a:t>
            </a:r>
            <a:r>
              <a:rPr lang="en-US" sz="2400" dirty="0">
                <a:solidFill>
                  <a:srgbClr val="FF0000"/>
                </a:solidFill>
              </a:rPr>
              <a:t>extensive disease</a:t>
            </a:r>
            <a:r>
              <a:rPr lang="en-US" sz="2400" dirty="0"/>
              <a:t>. 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b="1" dirty="0"/>
              <a:t>Intralesional corticosteroids</a:t>
            </a:r>
            <a:r>
              <a:rPr lang="en-US" sz="2400" dirty="0"/>
              <a:t> </a:t>
            </a:r>
          </a:p>
          <a:p>
            <a:r>
              <a:rPr lang="en-US" sz="2400" dirty="0"/>
              <a:t>For the </a:t>
            </a:r>
            <a:r>
              <a:rPr lang="en-US" sz="2400" dirty="0">
                <a:solidFill>
                  <a:srgbClr val="FF0000"/>
                </a:solidFill>
              </a:rPr>
              <a:t>thick lesions </a:t>
            </a:r>
            <a:r>
              <a:rPr lang="en-US" sz="2400" dirty="0"/>
              <a:t>of hypertrophic lichen planus. </a:t>
            </a:r>
          </a:p>
          <a:p>
            <a:r>
              <a:rPr lang="en-US" sz="2400" dirty="0"/>
              <a:t> Triamcinolone acetonide in a concentration of 2.5 to 10 mg/</a:t>
            </a:r>
            <a:r>
              <a:rPr lang="en-US" sz="2400" dirty="0" err="1"/>
              <a:t>mL.</a:t>
            </a:r>
            <a:r>
              <a:rPr lang="en-US" sz="2400" dirty="0"/>
              <a:t> Repeated after four to six weeks.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0743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effects of systemic corticosteroids: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2628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2667000" y="55626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7010400" y="35814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7162800" y="28956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990600" y="2819400"/>
            <a:ext cx="304800" cy="381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13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b="1" dirty="0"/>
              <a:t>Phototherapy</a:t>
            </a:r>
            <a:r>
              <a:rPr lang="en-US" sz="2400" dirty="0"/>
              <a:t> </a:t>
            </a:r>
          </a:p>
          <a:p>
            <a:r>
              <a:rPr lang="en-US" sz="2400" dirty="0"/>
              <a:t> Narrowband UVB (</a:t>
            </a:r>
            <a:r>
              <a:rPr lang="en-US" sz="2400" dirty="0">
                <a:solidFill>
                  <a:srgbClr val="FF0000"/>
                </a:solidFill>
              </a:rPr>
              <a:t>three times per week for six weeks</a:t>
            </a:r>
            <a:r>
              <a:rPr lang="en-US" sz="2400" dirty="0"/>
              <a:t>).</a:t>
            </a:r>
          </a:p>
          <a:p>
            <a:r>
              <a:rPr lang="en-US" sz="2400" dirty="0"/>
              <a:t>If </a:t>
            </a:r>
            <a:r>
              <a:rPr lang="en-US" sz="2400" dirty="0">
                <a:solidFill>
                  <a:srgbClr val="FF0000"/>
                </a:solidFill>
              </a:rPr>
              <a:t>no</a:t>
            </a:r>
            <a:r>
              <a:rPr lang="en-US" sz="2400" dirty="0"/>
              <a:t> response is observed after </a:t>
            </a:r>
            <a:r>
              <a:rPr lang="en-US" sz="2400" dirty="0">
                <a:solidFill>
                  <a:srgbClr val="FF0000"/>
                </a:solidFill>
              </a:rPr>
              <a:t>three to four months</a:t>
            </a:r>
            <a:r>
              <a:rPr lang="en-US" sz="2400" dirty="0"/>
              <a:t>, discontinue treatment.</a:t>
            </a:r>
          </a:p>
          <a:p>
            <a:r>
              <a:rPr lang="en-US" sz="2400" dirty="0"/>
              <a:t>PUVA</a:t>
            </a:r>
          </a:p>
          <a:p>
            <a:pPr marL="36576" indent="0">
              <a:buNone/>
            </a:pPr>
            <a:r>
              <a:rPr lang="en-US" sz="2400" b="1" dirty="0"/>
              <a:t>Contraindication to phototherapy</a:t>
            </a:r>
          </a:p>
          <a:p>
            <a:r>
              <a:rPr lang="en-US" sz="2400" dirty="0" err="1"/>
              <a:t>Xerodema</a:t>
            </a:r>
            <a:r>
              <a:rPr lang="en-US" sz="2400" dirty="0"/>
              <a:t> </a:t>
            </a:r>
            <a:r>
              <a:rPr lang="en-US" sz="2400" dirty="0" err="1"/>
              <a:t>pigmentosum</a:t>
            </a:r>
            <a:r>
              <a:rPr lang="en-US" sz="2400" dirty="0"/>
              <a:t>. </a:t>
            </a:r>
          </a:p>
          <a:p>
            <a:r>
              <a:rPr lang="en-US" sz="2400" dirty="0"/>
              <a:t>Systemic lupus erythematosus.</a:t>
            </a:r>
          </a:p>
          <a:p>
            <a:r>
              <a:rPr lang="en-US" sz="2400" dirty="0"/>
              <a:t>History of skin cancer.</a:t>
            </a:r>
          </a:p>
          <a:p>
            <a:endParaRPr lang="en-US" sz="2400" dirty="0"/>
          </a:p>
          <a:p>
            <a:pPr marL="36576" indent="0">
              <a:buNone/>
            </a:pPr>
            <a:r>
              <a:rPr lang="en-US" sz="2400" b="1" dirty="0"/>
              <a:t>Acitretin.</a:t>
            </a:r>
          </a:p>
        </p:txBody>
      </p:sp>
    </p:spTree>
    <p:extLst>
      <p:ext uri="{BB962C8B-B14F-4D97-AF65-F5344CB8AC3E}">
        <p14:creationId xmlns:p14="http://schemas.microsoft.com/office/powerpoint/2010/main" val="42157533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53140</TotalTime>
  <Words>5570</Words>
  <Application>Microsoft Office PowerPoint</Application>
  <PresentationFormat>عرض على الشاشة (4:3)</PresentationFormat>
  <Paragraphs>872</Paragraphs>
  <Slides>118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118</vt:i4>
      </vt:variant>
    </vt:vector>
  </HeadingPairs>
  <TitlesOfParts>
    <vt:vector size="125" baseType="lpstr">
      <vt:lpstr>Arial</vt:lpstr>
      <vt:lpstr>Calibri</vt:lpstr>
      <vt:lpstr>Franklin Gothic Book</vt:lpstr>
      <vt:lpstr>Times New Roman</vt:lpstr>
      <vt:lpstr>Wingdings</vt:lpstr>
      <vt:lpstr>Wingdings 2</vt:lpstr>
      <vt:lpstr>Technic</vt:lpstr>
      <vt:lpstr>PAPULOSQUAMOUS DISORDERS</vt:lpstr>
      <vt:lpstr>OBJECTIVE OF THE LECTURE</vt:lpstr>
      <vt:lpstr>PAPULOSQUAMOUS DISEASES</vt:lpstr>
      <vt:lpstr>            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</vt:lpstr>
      <vt:lpstr>PSORIASIS PATHOLOGY</vt:lpstr>
      <vt:lpstr>DIFFERENTIAL DIAGNOSIS</vt:lpstr>
      <vt:lpstr>LOCALISED PATCHES/PLAQUES</vt:lpstr>
      <vt:lpstr>LOCALISED PATCHES/PLAQUES</vt:lpstr>
      <vt:lpstr>LOCALISED PATCHES/PLAQUES</vt:lpstr>
      <vt:lpstr>GUTTATE PSORIASIS</vt:lpstr>
      <vt:lpstr>GUTTATE PSORIASIS</vt:lpstr>
      <vt:lpstr>FLEXURAL PSORIASIS</vt:lpstr>
      <vt:lpstr>FLEXURAL PSORIASIS</vt:lpstr>
      <vt:lpstr>PALMOPLANTAR PSORIASIS</vt:lpstr>
      <vt:lpstr>PALMOPLANTAR PSORIASIS</vt:lpstr>
      <vt:lpstr>PALMOPLANTAR PSORIASIS</vt:lpstr>
      <vt:lpstr>COMORBEDITIES</vt:lpstr>
      <vt:lpstr>TREATEMENT</vt:lpstr>
      <vt:lpstr>PSORIASIS TOPICAL THERAPY</vt:lpstr>
      <vt:lpstr>PSORIASIS TOPICAL THERAPY</vt:lpstr>
      <vt:lpstr>PSORIASIS TOPICAL THERAPY</vt:lpstr>
      <vt:lpstr>PSORIASIS TOPICAL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PSORIASIS SYSTEMIC THERAPY</vt:lpstr>
      <vt:lpstr>LICHEN PLANUS</vt:lpstr>
      <vt:lpstr>LICHEN PLANUS</vt:lpstr>
      <vt:lpstr>LICHEN PLANUS</vt:lpstr>
      <vt:lpstr>LICHEN PLANUS</vt:lpstr>
      <vt:lpstr>Clinical presentation of 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PLANUS/OVERLAP SYNDROMES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 TREATMENT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LICHEN PLANUS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  <vt:lpstr>PITYRIASIS ROSEA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Papulosquamous disorders</dc:title>
  <dc:creator>Amal</dc:creator>
  <cp:lastModifiedBy>رنيم الغامدي</cp:lastModifiedBy>
  <cp:revision>311</cp:revision>
  <dcterms:created xsi:type="dcterms:W3CDTF">2006-08-16T00:00:00Z</dcterms:created>
  <dcterms:modified xsi:type="dcterms:W3CDTF">2020-02-29T23:03:38Z</dcterms:modified>
</cp:coreProperties>
</file>