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3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1" r:id="rId11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0" d="100"/>
          <a:sy n="20" d="100"/>
        </p:scale>
        <p:origin x="3342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4AF8274D-919E-48EB-A54C-C56F30292B3F}" type="datetimeFigureOut">
              <a:rPr lang="en-US" smtClean="0"/>
              <a:pPr>
                <a:defRPr/>
              </a:pPr>
              <a:t>11/17/2019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D4E1FD-4CDD-4816-B541-5BCA27E735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5F538-6A5C-4D15-9D2F-417AFFBB9F92}" type="datetimeFigureOut">
              <a:rPr lang="en-US" smtClean="0"/>
              <a:pPr>
                <a:defRPr/>
              </a:pPr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38764-39D8-4E7B-8D02-FE0A3E812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5F538-6A5C-4D15-9D2F-417AFFBB9F92}" type="datetimeFigureOut">
              <a:rPr lang="en-US" smtClean="0"/>
              <a:pPr>
                <a:defRPr/>
              </a:pPr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38764-39D8-4E7B-8D02-FE0A3E812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3CCB7489-40A3-4846-8F6F-226E70A5498D}" type="datetimeFigureOut">
              <a:rPr lang="en-US" smtClean="0"/>
              <a:pPr>
                <a:defRPr/>
              </a:pPr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656FE-0316-41B4-8FB2-2A52CA17DE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10A5F538-6A5C-4D15-9D2F-417AFFBB9F92}" type="datetimeFigureOut">
              <a:rPr lang="en-US" smtClean="0"/>
              <a:pPr>
                <a:defRPr/>
              </a:pPr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C9A38764-39D8-4E7B-8D02-FE0A3E812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68A82915-5FBF-4D63-AD00-9C8348392E1D}" type="datetimeFigureOut">
              <a:rPr lang="en-US" smtClean="0"/>
              <a:pPr>
                <a:defRPr/>
              </a:pPr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E1BB25D1-6B81-4D01-9E9E-3949BDE1E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10A5F538-6A5C-4D15-9D2F-417AFFBB9F92}" type="datetimeFigureOut">
              <a:rPr lang="en-US" smtClean="0"/>
              <a:pPr>
                <a:defRPr/>
              </a:pPr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9A38764-39D8-4E7B-8D02-FE0A3E812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651C98-2EF6-4B6F-9D0F-946D049E6783}" type="datetimeFigureOut">
              <a:rPr lang="en-US" smtClean="0"/>
              <a:pPr>
                <a:defRPr/>
              </a:pPr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13B86-994D-460F-9D2E-7640E9F185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0EF9A59-4128-414B-BC65-68E3CB1662D6}" type="datetimeFigureOut">
              <a:rPr lang="en-US" smtClean="0"/>
              <a:pPr>
                <a:defRPr/>
              </a:pPr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5C0F11B5-03C0-4543-B3E5-C64CAFCB39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0A5F538-6A5C-4D15-9D2F-417AFFBB9F92}" type="datetimeFigureOut">
              <a:rPr lang="en-US" smtClean="0"/>
              <a:pPr>
                <a:defRPr/>
              </a:pPr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9A38764-39D8-4E7B-8D02-FE0A3E812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0A5F538-6A5C-4D15-9D2F-417AFFBB9F92}" type="datetimeFigureOut">
              <a:rPr lang="en-US" smtClean="0"/>
              <a:pPr>
                <a:defRPr/>
              </a:pPr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C9A38764-39D8-4E7B-8D02-FE0A3E812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A5F538-6A5C-4D15-9D2F-417AFFBB9F92}" type="datetimeFigureOut">
              <a:rPr lang="en-US" smtClean="0"/>
              <a:pPr>
                <a:defRPr/>
              </a:pPr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9A38764-39D8-4E7B-8D02-FE0A3E812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09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14.jpeg"/><Relationship Id="rId4" Type="http://schemas.openxmlformats.org/officeDocument/2006/relationships/image" Target="../media/image110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"/>
          <p:cNvSpPr>
            <a:spLocks noGrp="1"/>
          </p:cNvSpPr>
          <p:nvPr>
            <p:ph type="title"/>
          </p:nvPr>
        </p:nvSpPr>
        <p:spPr>
          <a:xfrm>
            <a:off x="571500" y="838200"/>
            <a:ext cx="8001000" cy="12303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charset="0"/>
                <a:cs typeface="Arial" charset="0"/>
              </a:rPr>
              <a:t>Brief ear anatomy 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 err="1">
                <a:latin typeface="Arial" charset="0"/>
                <a:cs typeface="Arial" charset="0"/>
              </a:rPr>
              <a:t>Otitis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Externa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>Acute </a:t>
            </a:r>
            <a:r>
              <a:rPr lang="en-US" b="1" dirty="0" err="1">
                <a:latin typeface="Arial" charset="0"/>
                <a:cs typeface="Arial" charset="0"/>
              </a:rPr>
              <a:t>Otitis</a:t>
            </a:r>
            <a:r>
              <a:rPr lang="en-US" b="1" dirty="0">
                <a:latin typeface="Arial" charset="0"/>
                <a:cs typeface="Arial" charset="0"/>
              </a:rPr>
              <a:t> media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3625" y="482600"/>
            <a:ext cx="701992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The External Auditory</a:t>
            </a:r>
            <a:r>
              <a:rPr sz="4400" spc="-70" dirty="0"/>
              <a:t> </a:t>
            </a:r>
            <a:r>
              <a:rPr sz="4400" dirty="0"/>
              <a:t>Canal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9375" y="3040063"/>
            <a:ext cx="2492375" cy="2220912"/>
          </a:xfrm>
          <a:prstGeom prst="rect">
            <a:avLst/>
          </a:prstGeom>
        </p:spPr>
        <p:txBody>
          <a:bodyPr lIns="0" tIns="194945" rIns="0" bIns="0">
            <a:spAutoFit/>
          </a:bodyPr>
          <a:lstStyle/>
          <a:p>
            <a:pPr marL="120014" indent="-107314" fontAlgn="auto">
              <a:spcBef>
                <a:spcPts val="1535"/>
              </a:spcBef>
              <a:spcAft>
                <a:spcPts val="0"/>
              </a:spcAft>
              <a:buSzPct val="95833"/>
              <a:buFontTx/>
              <a:buChar char="•"/>
              <a:tabLst>
                <a:tab pos="120650" algn="l"/>
              </a:tabLst>
              <a:defRPr/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Cartilagenous</a:t>
            </a:r>
            <a:endParaRPr sz="2400">
              <a:latin typeface="Times New Roman"/>
              <a:cs typeface="Times New Roman"/>
            </a:endParaRPr>
          </a:p>
          <a:p>
            <a:pPr marL="120014" indent="-107314" fontAlgn="auto">
              <a:spcBef>
                <a:spcPts val="1445"/>
              </a:spcBef>
              <a:spcAft>
                <a:spcPts val="0"/>
              </a:spcAft>
              <a:buSzPct val="95833"/>
              <a:buFontTx/>
              <a:buChar char="•"/>
              <a:tabLst>
                <a:tab pos="120650" algn="l"/>
              </a:tabLst>
              <a:defRPr/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Hair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follicles</a:t>
            </a:r>
            <a:endParaRPr sz="2400">
              <a:latin typeface="Times New Roman"/>
              <a:cs typeface="Times New Roman"/>
            </a:endParaRPr>
          </a:p>
          <a:p>
            <a:pPr marL="120014" indent="-107314" fontAlgn="auto">
              <a:spcBef>
                <a:spcPts val="1440"/>
              </a:spcBef>
              <a:spcAft>
                <a:spcPts val="0"/>
              </a:spcAft>
              <a:buSzPct val="95833"/>
              <a:buFontTx/>
              <a:buChar char="•"/>
              <a:tabLst>
                <a:tab pos="120650" algn="l"/>
              </a:tabLst>
              <a:defRPr/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Ceruminous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glands</a:t>
            </a:r>
            <a:endParaRPr sz="2400">
              <a:latin typeface="Times New Roman"/>
              <a:cs typeface="Times New Roman"/>
            </a:endParaRPr>
          </a:p>
          <a:p>
            <a:pPr marL="120014" indent="-107314" fontAlgn="auto">
              <a:spcBef>
                <a:spcPts val="1440"/>
              </a:spcBef>
              <a:spcAft>
                <a:spcPts val="0"/>
              </a:spcAft>
              <a:buSzPct val="95833"/>
              <a:buFontTx/>
              <a:buChar char="•"/>
              <a:tabLst>
                <a:tab pos="120650" algn="l"/>
              </a:tabLst>
              <a:defRPr/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Sebacous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glands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244" name="object 4"/>
          <p:cNvSpPr txBox="1">
            <a:spLocks noChangeArrowheads="1"/>
          </p:cNvSpPr>
          <p:nvPr/>
        </p:nvSpPr>
        <p:spPr bwMode="auto">
          <a:xfrm>
            <a:off x="7242175" y="1828800"/>
            <a:ext cx="173831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Medial Two 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Thirds: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75" y="2078038"/>
            <a:ext cx="2001838" cy="45243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2800" u="heavy" spc="-5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Times New Roman"/>
                <a:cs typeface="Times New Roman"/>
              </a:rPr>
              <a:t>Lateral</a:t>
            </a:r>
            <a:r>
              <a:rPr sz="2800" u="heavy" spc="-135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dirty="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Times New Roman"/>
                <a:cs typeface="Times New Roman"/>
              </a:rPr>
              <a:t>Third: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246" name="object 6"/>
          <p:cNvSpPr txBox="1">
            <a:spLocks noChangeArrowheads="1"/>
          </p:cNvSpPr>
          <p:nvPr/>
        </p:nvSpPr>
        <p:spPr bwMode="auto">
          <a:xfrm>
            <a:off x="7394575" y="2971800"/>
            <a:ext cx="12842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95580" rIns="0" bIns="0">
            <a:spAutoFit/>
          </a:bodyPr>
          <a:lstStyle/>
          <a:p>
            <a:pPr marL="12700">
              <a:spcBef>
                <a:spcPts val="1538"/>
              </a:spcBef>
              <a:buSzPct val="96000"/>
              <a:buFontTx/>
              <a:buChar char="•"/>
              <a:tabLst>
                <a:tab pos="120650" algn="l"/>
              </a:tabLst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Bony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1438"/>
              </a:spcBef>
              <a:buSzPct val="96000"/>
              <a:buFontTx/>
              <a:buChar char="•"/>
              <a:tabLst>
                <a:tab pos="120650" algn="l"/>
              </a:tabLst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Develops  after birth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object 7"/>
          <p:cNvSpPr>
            <a:spLocks noChangeArrowheads="1"/>
          </p:cNvSpPr>
          <p:nvPr/>
        </p:nvSpPr>
        <p:spPr bwMode="auto">
          <a:xfrm>
            <a:off x="2590800" y="1828800"/>
            <a:ext cx="4572000" cy="4132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8" name="object 8"/>
          <p:cNvSpPr>
            <a:spLocks noChangeArrowheads="1"/>
          </p:cNvSpPr>
          <p:nvPr/>
        </p:nvSpPr>
        <p:spPr bwMode="auto">
          <a:xfrm>
            <a:off x="4191000" y="2895600"/>
            <a:ext cx="76200" cy="1828800"/>
          </a:xfrm>
          <a:custGeom>
            <a:avLst/>
            <a:gdLst>
              <a:gd name="T0" fmla="*/ 0 w 76200"/>
              <a:gd name="T1" fmla="*/ 0 h 1828800"/>
              <a:gd name="T2" fmla="*/ 76200 w 76200"/>
              <a:gd name="T3" fmla="*/ 1828800 h 1828800"/>
            </a:gdLst>
            <a:ahLst/>
            <a:cxnLst/>
            <a:rect l="T0" t="T1" r="T2" b="T3"/>
            <a:pathLst>
              <a:path w="76200" h="1828800">
                <a:moveTo>
                  <a:pt x="0" y="0"/>
                </a:moveTo>
                <a:lnTo>
                  <a:pt x="76200" y="1828800"/>
                </a:lnTo>
              </a:path>
            </a:pathLst>
          </a:custGeom>
          <a:noFill/>
          <a:ln w="76200">
            <a:solidFill>
              <a:srgbClr val="005A5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6563" y="482600"/>
            <a:ext cx="31956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DEFINIT</a:t>
            </a:r>
            <a:r>
              <a:rPr sz="4400" spc="-15" dirty="0"/>
              <a:t>I</a:t>
            </a:r>
            <a:r>
              <a:rPr sz="4400" dirty="0"/>
              <a:t>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958975"/>
            <a:ext cx="8074025" cy="14890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tabLst>
                <a:tab pos="1298575" algn="l"/>
                <a:tab pos="3056255" algn="l"/>
                <a:tab pos="3641725" algn="l"/>
                <a:tab pos="4452620" algn="l"/>
                <a:tab pos="6122035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Acute	in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ecti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	the	m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	m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40"/>
              </a:spcBef>
              <a:spcAft>
                <a:spcPts val="0"/>
              </a:spcAft>
              <a:defRPr/>
            </a:pPr>
            <a:endParaRPr sz="3300">
              <a:latin typeface="Times New Roman"/>
              <a:cs typeface="Times New Roman"/>
            </a:endParaRPr>
          </a:p>
          <a:p>
            <a:pPr marL="1270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lining of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FFFF99"/>
                </a:solidFill>
                <a:latin typeface="Arial"/>
                <a:cs typeface="Arial"/>
              </a:rPr>
              <a:t>middle </a:t>
            </a:r>
            <a:r>
              <a:rPr sz="3200" spc="-10" dirty="0">
                <a:solidFill>
                  <a:srgbClr val="FFFF99"/>
                </a:solidFill>
                <a:latin typeface="Arial"/>
                <a:cs typeface="Arial"/>
              </a:rPr>
              <a:t>ear</a:t>
            </a:r>
            <a:r>
              <a:rPr sz="3200" spc="-4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99"/>
                </a:solidFill>
                <a:latin typeface="Arial"/>
                <a:cs typeface="Arial"/>
              </a:rPr>
              <a:t>cleft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175" y="482600"/>
            <a:ext cx="7110413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PREDISPOSING</a:t>
            </a:r>
            <a:r>
              <a:rPr sz="4400" spc="-40" dirty="0"/>
              <a:t> </a:t>
            </a:r>
            <a:r>
              <a:rPr sz="4400" spc="-5" dirty="0"/>
              <a:t>FACTORS</a:t>
            </a:r>
            <a:endParaRPr sz="4400"/>
          </a:p>
        </p:txBody>
      </p:sp>
      <p:sp>
        <p:nvSpPr>
          <p:cNvPr id="102403" name="object 3"/>
          <p:cNvSpPr txBox="1">
            <a:spLocks noChangeArrowheads="1"/>
          </p:cNvSpPr>
          <p:nvPr/>
        </p:nvSpPr>
        <p:spPr bwMode="auto">
          <a:xfrm>
            <a:off x="258763" y="1279525"/>
            <a:ext cx="4738687" cy="484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5244" rIns="0" bIns="0">
            <a:spAutoFit/>
          </a:bodyPr>
          <a:lstStyle/>
          <a:p>
            <a:pPr marL="355600" indent="-342900">
              <a:spcBef>
                <a:spcPts val="4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 dirty="0">
                <a:solidFill>
                  <a:srgbClr val="FFFFFF"/>
                </a:solidFill>
              </a:rPr>
              <a:t>Age</a:t>
            </a:r>
            <a:endParaRPr lang="en-US" sz="2800" dirty="0"/>
          </a:p>
          <a:p>
            <a:pPr marL="355600" indent="-342900">
              <a:spcBef>
                <a:spcPts val="3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 dirty="0">
                <a:solidFill>
                  <a:srgbClr val="FFFFFF"/>
                </a:solidFill>
              </a:rPr>
              <a:t>Maleness</a:t>
            </a:r>
            <a:endParaRPr lang="en-US" sz="2800" dirty="0"/>
          </a:p>
          <a:p>
            <a:pPr marL="355600" indent="-342900">
              <a:spcBef>
                <a:spcPts val="3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 dirty="0">
                <a:solidFill>
                  <a:srgbClr val="FFFFFF"/>
                </a:solidFill>
              </a:rPr>
              <a:t>Bottle feeding</a:t>
            </a:r>
            <a:endParaRPr lang="en-US" sz="2800" dirty="0"/>
          </a:p>
          <a:p>
            <a:pPr marL="355600" indent="-342900">
              <a:spcBef>
                <a:spcPts val="3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 dirty="0">
                <a:solidFill>
                  <a:srgbClr val="FFFFFF"/>
                </a:solidFill>
              </a:rPr>
              <a:t>Climate</a:t>
            </a:r>
            <a:endParaRPr lang="en-US" sz="2800" dirty="0"/>
          </a:p>
          <a:p>
            <a:pPr marL="355600" indent="-342900">
              <a:spcBef>
                <a:spcPts val="3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 dirty="0">
                <a:solidFill>
                  <a:srgbClr val="FFFFFF"/>
                </a:solidFill>
              </a:rPr>
              <a:t>Crowded living conditions</a:t>
            </a:r>
            <a:endParaRPr lang="en-US" sz="2800" dirty="0"/>
          </a:p>
          <a:p>
            <a:pPr marL="355600" indent="-342900">
              <a:spcBef>
                <a:spcPts val="3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 dirty="0">
                <a:solidFill>
                  <a:srgbClr val="FFFFFF"/>
                </a:solidFill>
              </a:rPr>
              <a:t>Heredity</a:t>
            </a:r>
            <a:endParaRPr lang="en-US" sz="2800" dirty="0"/>
          </a:p>
          <a:p>
            <a:pPr marL="355600" indent="-342900">
              <a:lnSpc>
                <a:spcPts val="3025"/>
              </a:lnSpc>
              <a:spcBef>
                <a:spcPts val="72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 dirty="0">
                <a:solidFill>
                  <a:srgbClr val="FFFFFF"/>
                </a:solidFill>
              </a:rPr>
              <a:t>Associated conditions: cleft  palate, </a:t>
            </a:r>
            <a:r>
              <a:rPr lang="en-US" sz="2800" dirty="0" err="1">
                <a:solidFill>
                  <a:srgbClr val="FFFFFF"/>
                </a:solidFill>
              </a:rPr>
              <a:t>immuno</a:t>
            </a:r>
            <a:r>
              <a:rPr lang="en-US" sz="2800" dirty="0">
                <a:solidFill>
                  <a:srgbClr val="FFFFFF"/>
                </a:solidFill>
              </a:rPr>
              <a:t>-deficiency, down syndrome, cystic fibrosis , and </a:t>
            </a:r>
            <a:r>
              <a:rPr lang="en-US" sz="2800" spc="-5" dirty="0" err="1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800" spc="-5" dirty="0" err="1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800" spc="-5" dirty="0" err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28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en-US" sz="28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280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lang="en-US" sz="28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lang="en-US" sz="28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800" spc="-5">
                <a:solidFill>
                  <a:srgbClr val="FFFFFF"/>
                </a:solidFill>
                <a:latin typeface="Arial"/>
                <a:cs typeface="Arial"/>
              </a:rPr>
              <a:t>sia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endParaRPr lang="en-US"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4876800" y="5715000"/>
            <a:ext cx="3089275" cy="45085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tabLst>
                <a:tab pos="1316990" algn="l"/>
              </a:tabLst>
              <a:defRPr/>
            </a:pPr>
            <a:r>
              <a:rPr sz="2800" spc="-5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2407" name="object 7"/>
          <p:cNvSpPr>
            <a:spLocks noChangeArrowheads="1"/>
          </p:cNvSpPr>
          <p:nvPr/>
        </p:nvSpPr>
        <p:spPr bwMode="auto">
          <a:xfrm>
            <a:off x="5072063" y="2000250"/>
            <a:ext cx="3816350" cy="24431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3525" y="482600"/>
            <a:ext cx="6083300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ROUTE </a:t>
            </a:r>
            <a:r>
              <a:rPr sz="4400" spc="-10" dirty="0"/>
              <a:t>OF</a:t>
            </a:r>
            <a:r>
              <a:rPr sz="4400" spc="-65" dirty="0"/>
              <a:t> </a:t>
            </a:r>
            <a:r>
              <a:rPr sz="4400" dirty="0"/>
              <a:t>INFECTION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2032000"/>
            <a:ext cx="4497388" cy="285432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Eustachian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tube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4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External auditory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canal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3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4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borne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5850" y="482600"/>
            <a:ext cx="4437063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BACTERI</a:t>
            </a:r>
            <a:r>
              <a:rPr sz="4400" spc="-10" dirty="0"/>
              <a:t>O</a:t>
            </a:r>
            <a:r>
              <a:rPr sz="4400" dirty="0"/>
              <a:t>LO</a:t>
            </a:r>
            <a:r>
              <a:rPr sz="4400" spc="-15" dirty="0"/>
              <a:t>G</a:t>
            </a:r>
            <a:r>
              <a:rPr sz="4400" dirty="0"/>
              <a:t>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738313"/>
            <a:ext cx="5060950" cy="3452812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99"/>
                </a:solidFill>
                <a:latin typeface="Arial"/>
                <a:cs typeface="Arial"/>
              </a:rPr>
              <a:t>Streptococcus</a:t>
            </a:r>
            <a:r>
              <a:rPr sz="3200" spc="-10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99"/>
                </a:solidFill>
                <a:latin typeface="Arial"/>
                <a:cs typeface="Arial"/>
              </a:rPr>
              <a:t>pneumonia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23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99"/>
                </a:solidFill>
                <a:latin typeface="Arial"/>
                <a:cs typeface="Arial"/>
              </a:rPr>
              <a:t>Haemophilus</a:t>
            </a:r>
            <a:r>
              <a:rPr sz="3200" spc="-2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99"/>
                </a:solidFill>
                <a:latin typeface="Arial"/>
                <a:cs typeface="Arial"/>
              </a:rPr>
              <a:t>influenzae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23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Branhamella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catarrhalis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2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Streptococcus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pyogens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014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Staphylococcus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aureus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988" y="482600"/>
            <a:ext cx="3505200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PATHO</a:t>
            </a:r>
            <a:r>
              <a:rPr sz="4400" spc="-15" dirty="0"/>
              <a:t>L</a:t>
            </a:r>
            <a:r>
              <a:rPr sz="4400" spc="5" dirty="0"/>
              <a:t>O</a:t>
            </a:r>
            <a:r>
              <a:rPr sz="4400" spc="-15" dirty="0"/>
              <a:t>G</a:t>
            </a:r>
            <a:r>
              <a:rPr sz="4400" dirty="0"/>
              <a:t>Y</a:t>
            </a:r>
            <a:endParaRPr sz="4400"/>
          </a:p>
        </p:txBody>
      </p:sp>
      <p:sp>
        <p:nvSpPr>
          <p:cNvPr id="105475" name="object 3"/>
          <p:cNvSpPr>
            <a:spLocks noChangeArrowheads="1"/>
          </p:cNvSpPr>
          <p:nvPr/>
        </p:nvSpPr>
        <p:spPr bwMode="auto">
          <a:xfrm>
            <a:off x="1403350" y="1773238"/>
            <a:ext cx="6799263" cy="38877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object 2"/>
          <p:cNvSpPr>
            <a:spLocks noGrp="1"/>
          </p:cNvSpPr>
          <p:nvPr>
            <p:ph type="title"/>
          </p:nvPr>
        </p:nvSpPr>
        <p:spPr>
          <a:xfrm>
            <a:off x="1920875" y="482600"/>
            <a:ext cx="5308600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  <a:tabLst>
                <a:tab pos="2838450" algn="l"/>
              </a:tabLst>
            </a:pPr>
            <a:r>
              <a:rPr lang="en-US" sz="4400">
                <a:latin typeface="Arial" charset="0"/>
                <a:cs typeface="Arial" charset="0"/>
              </a:rPr>
              <a:t>CLINICAL	PICTURE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75" y="1538288"/>
            <a:ext cx="4938713" cy="39274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Tubal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occlusion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1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220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Suppurative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inflammation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1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21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Tympanic membrane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rupture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1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220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object 2"/>
          <p:cNvSpPr>
            <a:spLocks noGrp="1"/>
          </p:cNvSpPr>
          <p:nvPr>
            <p:ph type="title"/>
          </p:nvPr>
        </p:nvSpPr>
        <p:spPr>
          <a:xfrm>
            <a:off x="1920875" y="482600"/>
            <a:ext cx="5308600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  <a:tabLst>
                <a:tab pos="2838450" algn="l"/>
              </a:tabLst>
            </a:pPr>
            <a:r>
              <a:rPr lang="en-US" sz="4400">
                <a:latin typeface="Arial" charset="0"/>
                <a:cs typeface="Arial" charset="0"/>
              </a:rPr>
              <a:t>CLINICAL	PICTURE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75" y="1538288"/>
            <a:ext cx="4991100" cy="42211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Tubal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occlusion</a:t>
            </a:r>
            <a:endParaRPr sz="2800">
              <a:latin typeface="Arial"/>
              <a:cs typeface="Arial"/>
            </a:endParaRPr>
          </a:p>
          <a:p>
            <a:pPr marL="553085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Discomfort, autophony,</a:t>
            </a:r>
            <a:r>
              <a:rPr sz="2400" spc="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99"/>
                </a:solidFill>
                <a:latin typeface="Arial"/>
                <a:cs typeface="Arial"/>
              </a:rPr>
              <a:t>retracted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drum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defRPr/>
            </a:pPr>
            <a:endParaRPr sz="24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Suppurative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inflammation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1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220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Tympanic membrane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rupture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1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21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7524" name="object 4"/>
          <p:cNvSpPr>
            <a:spLocks noChangeArrowheads="1"/>
          </p:cNvSpPr>
          <p:nvPr/>
        </p:nvSpPr>
        <p:spPr bwMode="auto">
          <a:xfrm>
            <a:off x="5362575" y="1857375"/>
            <a:ext cx="3781425" cy="381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object 2"/>
          <p:cNvSpPr>
            <a:spLocks noGrp="1"/>
          </p:cNvSpPr>
          <p:nvPr>
            <p:ph type="title"/>
          </p:nvPr>
        </p:nvSpPr>
        <p:spPr>
          <a:xfrm>
            <a:off x="1920875" y="482600"/>
            <a:ext cx="5308600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  <a:tabLst>
                <a:tab pos="2838450" algn="l"/>
              </a:tabLst>
            </a:pPr>
            <a:r>
              <a:rPr lang="en-US" sz="4400">
                <a:latin typeface="Arial" charset="0"/>
                <a:cs typeface="Arial" charset="0"/>
              </a:rPr>
              <a:t>CLINICAL	PICTURE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75" y="1538288"/>
            <a:ext cx="4991100" cy="45132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Tubal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occlusion</a:t>
            </a:r>
            <a:endParaRPr sz="2800">
              <a:latin typeface="Arial"/>
              <a:cs typeface="Arial"/>
            </a:endParaRPr>
          </a:p>
          <a:p>
            <a:pPr marL="553085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Discomfort, autophony,</a:t>
            </a:r>
            <a:r>
              <a:rPr sz="2400" spc="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99"/>
                </a:solidFill>
                <a:latin typeface="Arial"/>
                <a:cs typeface="Arial"/>
              </a:rPr>
              <a:t>retracted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drum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defRPr/>
            </a:pPr>
            <a:endParaRPr sz="24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Suppurative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inflammation</a:t>
            </a:r>
            <a:endParaRPr sz="2800">
              <a:latin typeface="Arial"/>
              <a:cs typeface="Arial"/>
            </a:endParaRPr>
          </a:p>
          <a:p>
            <a:pPr marL="553085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Fever, sever earache,</a:t>
            </a:r>
            <a:r>
              <a:rPr sz="2400" spc="3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deafness,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bulging</a:t>
            </a:r>
            <a:r>
              <a:rPr sz="2400" spc="3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drum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defRPr/>
            </a:pPr>
            <a:endParaRPr sz="24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Tympanic membrane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rupture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1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220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8548" name="object 4"/>
          <p:cNvSpPr>
            <a:spLocks noChangeArrowheads="1"/>
          </p:cNvSpPr>
          <p:nvPr/>
        </p:nvSpPr>
        <p:spPr bwMode="auto">
          <a:xfrm>
            <a:off x="6357938" y="2643188"/>
            <a:ext cx="2590800" cy="2565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549" name="object 5"/>
          <p:cNvSpPr>
            <a:spLocks noChangeArrowheads="1"/>
          </p:cNvSpPr>
          <p:nvPr/>
        </p:nvSpPr>
        <p:spPr bwMode="auto">
          <a:xfrm>
            <a:off x="6000750" y="2571750"/>
            <a:ext cx="2955925" cy="2600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object 2"/>
          <p:cNvSpPr>
            <a:spLocks noGrp="1"/>
          </p:cNvSpPr>
          <p:nvPr>
            <p:ph type="title"/>
          </p:nvPr>
        </p:nvSpPr>
        <p:spPr>
          <a:xfrm>
            <a:off x="1920875" y="482600"/>
            <a:ext cx="5308600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  <a:tabLst>
                <a:tab pos="2838450" algn="l"/>
              </a:tabLst>
            </a:pPr>
            <a:r>
              <a:rPr lang="en-US" sz="4400">
                <a:latin typeface="Arial" charset="0"/>
                <a:cs typeface="Arial" charset="0"/>
              </a:rPr>
              <a:t>CLINICAL	PICTURE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75" y="1538288"/>
            <a:ext cx="4991100" cy="48053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Tubal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occlusion</a:t>
            </a:r>
            <a:endParaRPr sz="2800">
              <a:latin typeface="Arial"/>
              <a:cs typeface="Arial"/>
            </a:endParaRPr>
          </a:p>
          <a:p>
            <a:pPr marL="553085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Discomfort, autophony,</a:t>
            </a:r>
            <a:r>
              <a:rPr sz="2400" spc="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99"/>
                </a:solidFill>
                <a:latin typeface="Arial"/>
                <a:cs typeface="Arial"/>
              </a:rPr>
              <a:t>retracted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drum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defRPr/>
            </a:pPr>
            <a:endParaRPr sz="24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Suppurative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inflammation</a:t>
            </a:r>
            <a:endParaRPr sz="2800">
              <a:latin typeface="Arial"/>
              <a:cs typeface="Arial"/>
            </a:endParaRPr>
          </a:p>
          <a:p>
            <a:pPr marL="553085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Fever, sever earache,</a:t>
            </a:r>
            <a:r>
              <a:rPr sz="2400" spc="3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deafness,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bulging</a:t>
            </a:r>
            <a:r>
              <a:rPr sz="2400" spc="3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drum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defRPr/>
            </a:pPr>
            <a:endParaRPr sz="24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Tympanic membrane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rupture</a:t>
            </a:r>
            <a:endParaRPr sz="2800">
              <a:latin typeface="Arial"/>
              <a:cs typeface="Arial"/>
            </a:endParaRPr>
          </a:p>
          <a:p>
            <a:pPr marL="469900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tabLst>
                <a:tab pos="840105" algn="l"/>
              </a:tabLst>
              <a:defRPr/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	</a:t>
            </a:r>
            <a:r>
              <a:rPr sz="2400" dirty="0">
                <a:solidFill>
                  <a:srgbClr val="FFFF99"/>
                </a:solidFill>
                <a:latin typeface="Arial"/>
                <a:cs typeface="Arial"/>
              </a:rPr>
              <a:t>Otorrhea... temp. &amp;</a:t>
            </a:r>
            <a:r>
              <a:rPr sz="2400" spc="-8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earache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subside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defRPr/>
            </a:pPr>
            <a:endParaRPr sz="24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9572" name="object 4"/>
          <p:cNvSpPr>
            <a:spLocks noChangeArrowheads="1"/>
          </p:cNvSpPr>
          <p:nvPr/>
        </p:nvSpPr>
        <p:spPr bwMode="auto">
          <a:xfrm>
            <a:off x="5857875" y="2143125"/>
            <a:ext cx="2971800" cy="2743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object 2"/>
          <p:cNvSpPr>
            <a:spLocks noGrp="1"/>
          </p:cNvSpPr>
          <p:nvPr>
            <p:ph type="title"/>
          </p:nvPr>
        </p:nvSpPr>
        <p:spPr>
          <a:xfrm>
            <a:off x="1920875" y="482600"/>
            <a:ext cx="5308600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  <a:tabLst>
                <a:tab pos="2838450" algn="l"/>
              </a:tabLst>
            </a:pPr>
            <a:r>
              <a:rPr lang="en-US" sz="4400">
                <a:latin typeface="Arial" charset="0"/>
                <a:cs typeface="Arial" charset="0"/>
              </a:rPr>
              <a:t>CLINICAL	PICTURE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75" y="1538288"/>
            <a:ext cx="4991100" cy="444023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Tubal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occlusion</a:t>
            </a:r>
            <a:endParaRPr sz="2800">
              <a:latin typeface="Arial"/>
              <a:cs typeface="Arial"/>
            </a:endParaRPr>
          </a:p>
          <a:p>
            <a:pPr marL="553085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Discomfort, autophony,</a:t>
            </a:r>
            <a:r>
              <a:rPr sz="2400" spc="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99"/>
                </a:solidFill>
                <a:latin typeface="Arial"/>
                <a:cs typeface="Arial"/>
              </a:rPr>
              <a:t>retracted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drum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defRPr/>
            </a:pPr>
            <a:endParaRPr sz="24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Suppurative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inflammation</a:t>
            </a:r>
            <a:endParaRPr sz="2800">
              <a:latin typeface="Arial"/>
              <a:cs typeface="Arial"/>
            </a:endParaRPr>
          </a:p>
          <a:p>
            <a:pPr marL="553085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Fever, sever earache,</a:t>
            </a:r>
            <a:r>
              <a:rPr sz="2400" spc="3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deafness,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bulging</a:t>
            </a:r>
            <a:r>
              <a:rPr sz="2400" spc="3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drum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defRPr/>
            </a:pPr>
            <a:endParaRPr sz="24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Tympanic membrane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rupture</a:t>
            </a:r>
            <a:endParaRPr sz="2800">
              <a:latin typeface="Arial"/>
              <a:cs typeface="Arial"/>
            </a:endParaRPr>
          </a:p>
          <a:p>
            <a:pPr marL="469900" fontAlgn="auto">
              <a:lnSpc>
                <a:spcPts val="2590"/>
              </a:lnSpc>
              <a:spcBef>
                <a:spcPts val="20"/>
              </a:spcBef>
              <a:spcAft>
                <a:spcPts val="0"/>
              </a:spcAft>
              <a:tabLst>
                <a:tab pos="840105" algn="l"/>
              </a:tabLst>
              <a:defRPr/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	</a:t>
            </a:r>
            <a:r>
              <a:rPr sz="2400" dirty="0">
                <a:solidFill>
                  <a:srgbClr val="FFFF99"/>
                </a:solidFill>
                <a:latin typeface="Arial"/>
                <a:cs typeface="Arial"/>
              </a:rPr>
              <a:t>Otorrhea... temp. &amp;</a:t>
            </a:r>
            <a:r>
              <a:rPr sz="2400" spc="-8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earache</a:t>
            </a:r>
            <a:endParaRPr sz="2400">
              <a:latin typeface="Arial"/>
              <a:cs typeface="Arial"/>
            </a:endParaRPr>
          </a:p>
          <a:p>
            <a:pPr marL="756285" fontAlgn="auto">
              <a:lnSpc>
                <a:spcPts val="25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99"/>
                </a:solidFill>
                <a:latin typeface="Arial"/>
                <a:cs typeface="Arial"/>
              </a:rPr>
              <a:t>subside</a:t>
            </a:r>
            <a:endParaRPr sz="2400">
              <a:latin typeface="Arial"/>
              <a:cs typeface="Arial"/>
            </a:endParaRPr>
          </a:p>
          <a:p>
            <a:pPr marL="355600" indent="-342900" fontAlgn="auto">
              <a:lnSpc>
                <a:spcPts val="335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0596" name="object 4"/>
          <p:cNvSpPr>
            <a:spLocks noChangeArrowheads="1"/>
          </p:cNvSpPr>
          <p:nvPr/>
        </p:nvSpPr>
        <p:spPr bwMode="auto">
          <a:xfrm>
            <a:off x="5786438" y="2428875"/>
            <a:ext cx="2979737" cy="2832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0597" name="object 5"/>
          <p:cNvSpPr>
            <a:spLocks noChangeArrowheads="1"/>
          </p:cNvSpPr>
          <p:nvPr/>
        </p:nvSpPr>
        <p:spPr bwMode="auto">
          <a:xfrm>
            <a:off x="6072188" y="2500313"/>
            <a:ext cx="2571750" cy="2578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 noChangeArrowheads="1"/>
          </p:cNvSpPr>
          <p:nvPr/>
        </p:nvSpPr>
        <p:spPr bwMode="auto">
          <a:xfrm>
            <a:off x="2771775" y="1628775"/>
            <a:ext cx="3333750" cy="4184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object 2"/>
          <p:cNvSpPr>
            <a:spLocks noChangeArrowheads="1"/>
          </p:cNvSpPr>
          <p:nvPr/>
        </p:nvSpPr>
        <p:spPr bwMode="auto">
          <a:xfrm>
            <a:off x="6215063" y="4000500"/>
            <a:ext cx="2663825" cy="2609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1619" name="object 3"/>
          <p:cNvSpPr>
            <a:spLocks noChangeArrowheads="1"/>
          </p:cNvSpPr>
          <p:nvPr/>
        </p:nvSpPr>
        <p:spPr bwMode="auto">
          <a:xfrm>
            <a:off x="6553200" y="785813"/>
            <a:ext cx="2590800" cy="256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1620" name="object 4"/>
          <p:cNvSpPr>
            <a:spLocks noChangeArrowheads="1"/>
          </p:cNvSpPr>
          <p:nvPr/>
        </p:nvSpPr>
        <p:spPr bwMode="auto">
          <a:xfrm>
            <a:off x="285750" y="3857625"/>
            <a:ext cx="2971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1621" name="object 5"/>
          <p:cNvSpPr>
            <a:spLocks noChangeArrowheads="1"/>
          </p:cNvSpPr>
          <p:nvPr/>
        </p:nvSpPr>
        <p:spPr bwMode="auto">
          <a:xfrm>
            <a:off x="3429000" y="4237038"/>
            <a:ext cx="2743200" cy="26209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1622" name="object 6"/>
          <p:cNvSpPr>
            <a:spLocks noChangeArrowheads="1"/>
          </p:cNvSpPr>
          <p:nvPr/>
        </p:nvSpPr>
        <p:spPr bwMode="auto">
          <a:xfrm>
            <a:off x="428625" y="714375"/>
            <a:ext cx="2859088" cy="28813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1623" name="object 7"/>
          <p:cNvSpPr>
            <a:spLocks noChangeArrowheads="1"/>
          </p:cNvSpPr>
          <p:nvPr/>
        </p:nvSpPr>
        <p:spPr bwMode="auto">
          <a:xfrm>
            <a:off x="3214688" y="857250"/>
            <a:ext cx="2955925" cy="26003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object 2"/>
          <p:cNvSpPr>
            <a:spLocks noGrp="1"/>
          </p:cNvSpPr>
          <p:nvPr>
            <p:ph type="title"/>
          </p:nvPr>
        </p:nvSpPr>
        <p:spPr>
          <a:xfrm>
            <a:off x="2852738" y="482600"/>
            <a:ext cx="3444875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TREATMENT</a:t>
            </a:r>
          </a:p>
        </p:txBody>
      </p:sp>
      <p:sp>
        <p:nvSpPr>
          <p:cNvPr id="112643" name="object 3"/>
          <p:cNvSpPr txBox="1">
            <a:spLocks noChangeArrowheads="1"/>
          </p:cNvSpPr>
          <p:nvPr/>
        </p:nvSpPr>
        <p:spPr bwMode="auto">
          <a:xfrm>
            <a:off x="536575" y="1538288"/>
            <a:ext cx="4962525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7790" rIns="0" bIns="0">
            <a:spAutoFit/>
          </a:bodyPr>
          <a:lstStyle/>
          <a:p>
            <a:pPr marL="355600" indent="-342900">
              <a:spcBef>
                <a:spcPts val="7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Symptomatic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Antimicrobials</a:t>
            </a:r>
            <a:endParaRPr lang="en-US" sz="2800"/>
          </a:p>
          <a:p>
            <a:pPr marL="755650" lvl="1" indent="-285750">
              <a:spcBef>
                <a:spcPts val="600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400">
                <a:solidFill>
                  <a:srgbClr val="FFFFFF"/>
                </a:solidFill>
              </a:rPr>
              <a:t>Amoxycillin/clavulanic acid</a:t>
            </a:r>
            <a:endParaRPr lang="en-US" sz="2400"/>
          </a:p>
          <a:p>
            <a:pPr marL="755650" lvl="1" indent="-285750">
              <a:spcBef>
                <a:spcPts val="575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400">
                <a:solidFill>
                  <a:srgbClr val="FFFFFF"/>
                </a:solidFill>
              </a:rPr>
              <a:t>Tri-methoprim-  sulphamethoxazole</a:t>
            </a:r>
            <a:endParaRPr lang="en-US" sz="2400"/>
          </a:p>
          <a:p>
            <a:pPr marL="755650" lvl="1" indent="-285750">
              <a:spcBef>
                <a:spcPts val="575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400">
                <a:solidFill>
                  <a:srgbClr val="FFFFFF"/>
                </a:solidFill>
              </a:rPr>
              <a:t>Cefaclor, cefixime</a:t>
            </a:r>
            <a:endParaRPr lang="en-US" sz="2400"/>
          </a:p>
          <a:p>
            <a:pPr marL="755650" lvl="1" indent="-285750">
              <a:spcBef>
                <a:spcPts val="575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400">
                <a:solidFill>
                  <a:srgbClr val="FFFFFF"/>
                </a:solidFill>
              </a:rPr>
              <a:t>Erythromycin-sulfisoxazole</a:t>
            </a:r>
            <a:endParaRPr lang="en-US" sz="2400"/>
          </a:p>
          <a:p>
            <a:pPr marL="355600" indent="-342900">
              <a:spcBef>
                <a:spcPts val="65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Decongestant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Myringotomy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Ear	toilet	and	local  antibiotics</a:t>
            </a:r>
            <a:endParaRPr lang="en-US" sz="2800"/>
          </a:p>
        </p:txBody>
      </p:sp>
      <p:sp>
        <p:nvSpPr>
          <p:cNvPr id="112644" name="object 4"/>
          <p:cNvSpPr>
            <a:spLocks noChangeArrowheads="1"/>
          </p:cNvSpPr>
          <p:nvPr/>
        </p:nvSpPr>
        <p:spPr bwMode="auto">
          <a:xfrm>
            <a:off x="5000625" y="1785938"/>
            <a:ext cx="3838575" cy="34623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45" name="object 5"/>
          <p:cNvSpPr>
            <a:spLocks noChangeArrowheads="1"/>
          </p:cNvSpPr>
          <p:nvPr/>
        </p:nvSpPr>
        <p:spPr bwMode="auto">
          <a:xfrm>
            <a:off x="5357813" y="1806575"/>
            <a:ext cx="3182937" cy="2952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object 2"/>
          <p:cNvSpPr>
            <a:spLocks noGrp="1"/>
          </p:cNvSpPr>
          <p:nvPr>
            <p:ph type="title"/>
          </p:nvPr>
        </p:nvSpPr>
        <p:spPr>
          <a:xfrm>
            <a:off x="1079500" y="2222500"/>
            <a:ext cx="6848475" cy="1244600"/>
          </a:xfrm>
        </p:spPr>
        <p:txBody>
          <a:bodyPr tIns="12065">
            <a:normAutofit fontScale="90000"/>
          </a:bodyPr>
          <a:lstStyle/>
          <a:p>
            <a:pPr marL="2620963" indent="-2609850" eaLnBrk="1" hangingPunct="1">
              <a:spcBef>
                <a:spcPts val="100"/>
              </a:spcBef>
            </a:pPr>
            <a:r>
              <a:rPr lang="en-US">
                <a:latin typeface="Arial" charset="0"/>
                <a:cs typeface="Arial" charset="0"/>
              </a:rPr>
              <a:t>RECURRENT ACUTE OTITIS  MEDIA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6563" y="482600"/>
            <a:ext cx="31956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DEFINIT</a:t>
            </a:r>
            <a:r>
              <a:rPr sz="4400" spc="-15" dirty="0"/>
              <a:t>I</a:t>
            </a:r>
            <a:r>
              <a:rPr sz="4400" dirty="0"/>
              <a:t>ON</a:t>
            </a:r>
            <a:endParaRPr sz="4400"/>
          </a:p>
        </p:txBody>
      </p:sp>
      <p:sp>
        <p:nvSpPr>
          <p:cNvPr id="114691" name="object 3"/>
          <p:cNvSpPr txBox="1">
            <a:spLocks noChangeArrowheads="1"/>
          </p:cNvSpPr>
          <p:nvPr/>
        </p:nvSpPr>
        <p:spPr bwMode="auto">
          <a:xfrm>
            <a:off x="536575" y="1620838"/>
            <a:ext cx="738187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Three or more attacks over a 6-months  period</a:t>
            </a:r>
            <a:endParaRPr lang="en-US" sz="320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object 2"/>
          <p:cNvSpPr>
            <a:spLocks noGrp="1"/>
          </p:cNvSpPr>
          <p:nvPr>
            <p:ph type="title"/>
          </p:nvPr>
        </p:nvSpPr>
        <p:spPr>
          <a:xfrm>
            <a:off x="2852738" y="482600"/>
            <a:ext cx="3444875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982788"/>
            <a:ext cx="5770563" cy="14763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Long-term 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low dose</a:t>
            </a:r>
            <a:r>
              <a:rPr sz="2800" spc="-3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antimicrobials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buClr>
                <a:srgbClr val="FFFF99"/>
              </a:buClr>
              <a:buFont typeface="Arial"/>
              <a:buChar char="•"/>
              <a:defRPr/>
            </a:pPr>
            <a:endParaRPr sz="40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Ventilation 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tube</a:t>
            </a:r>
            <a:r>
              <a:rPr sz="2800" spc="-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insertion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5716" name="object 4"/>
          <p:cNvSpPr>
            <a:spLocks noChangeArrowheads="1"/>
          </p:cNvSpPr>
          <p:nvPr/>
        </p:nvSpPr>
        <p:spPr bwMode="auto">
          <a:xfrm>
            <a:off x="323850" y="3573463"/>
            <a:ext cx="2876550" cy="2952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5717" name="object 5"/>
          <p:cNvSpPr>
            <a:spLocks noChangeArrowheads="1"/>
          </p:cNvSpPr>
          <p:nvPr/>
        </p:nvSpPr>
        <p:spPr bwMode="auto">
          <a:xfrm>
            <a:off x="4356100" y="3789363"/>
            <a:ext cx="3600450" cy="2701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object 2"/>
          <p:cNvSpPr>
            <a:spLocks noChangeArrowheads="1"/>
          </p:cNvSpPr>
          <p:nvPr/>
        </p:nvSpPr>
        <p:spPr bwMode="auto">
          <a:xfrm>
            <a:off x="2268538" y="1700213"/>
            <a:ext cx="3960812" cy="3279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2113" y="2503488"/>
            <a:ext cx="3286125" cy="695325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THANK</a:t>
            </a:r>
            <a:r>
              <a:rPr sz="4400" spc="-75" dirty="0"/>
              <a:t> </a:t>
            </a:r>
            <a:r>
              <a:rPr sz="4400" spc="-5" dirty="0"/>
              <a:t>YOU</a:t>
            </a:r>
            <a:endParaRPr sz="4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1285875" y="1300163"/>
            <a:ext cx="6648450" cy="55578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0300" y="482600"/>
            <a:ext cx="434657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Relations of</a:t>
            </a:r>
            <a:r>
              <a:rPr sz="4400" spc="-80" dirty="0"/>
              <a:t> </a:t>
            </a:r>
            <a:r>
              <a:rPr sz="4400" dirty="0"/>
              <a:t>EAM</a:t>
            </a:r>
            <a:endParaRPr sz="4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3988" y="482600"/>
            <a:ext cx="630237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ANATOMY </a:t>
            </a:r>
            <a:r>
              <a:rPr sz="4400" spc="5" dirty="0"/>
              <a:t>OF </a:t>
            </a:r>
            <a:r>
              <a:rPr sz="4400" dirty="0"/>
              <a:t>THE</a:t>
            </a:r>
            <a:r>
              <a:rPr sz="4400" spc="-85" dirty="0"/>
              <a:t> </a:t>
            </a:r>
            <a:r>
              <a:rPr sz="4400" dirty="0"/>
              <a:t>EAR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2032000"/>
            <a:ext cx="3257550" cy="285432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External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25"/>
              </a:spcBef>
              <a:spcAft>
                <a:spcPts val="0"/>
              </a:spcAft>
              <a:buFontTx/>
              <a:buChar char="•"/>
              <a:defRPr/>
            </a:pPr>
            <a:endParaRPr sz="4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Middle </a:t>
            </a: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Ear</a:t>
            </a:r>
            <a:r>
              <a:rPr sz="3200" spc="-8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Cleft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30"/>
              </a:spcBef>
              <a:spcAft>
                <a:spcPts val="0"/>
              </a:spcAft>
              <a:buFontTx/>
              <a:buChar char="•"/>
              <a:defRPr/>
            </a:pPr>
            <a:endParaRPr sz="4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Inner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713" y="482600"/>
            <a:ext cx="536892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MIDDLE EAR</a:t>
            </a:r>
            <a:r>
              <a:rPr sz="4400" spc="-80" dirty="0"/>
              <a:t> </a:t>
            </a:r>
            <a:r>
              <a:rPr sz="4400" dirty="0"/>
              <a:t>CLEFT</a:t>
            </a:r>
            <a:endParaRPr sz="4400"/>
          </a:p>
        </p:txBody>
      </p:sp>
      <p:sp>
        <p:nvSpPr>
          <p:cNvPr id="14339" name="object 3"/>
          <p:cNvSpPr txBox="1">
            <a:spLocks noChangeArrowheads="1"/>
          </p:cNvSpPr>
          <p:nvPr/>
        </p:nvSpPr>
        <p:spPr bwMode="auto">
          <a:xfrm>
            <a:off x="536575" y="1554163"/>
            <a:ext cx="36703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2900">
              <a:lnSpc>
                <a:spcPct val="140000"/>
              </a:lnSpc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Eustachian  (Pharyngo-tympanic)  Tube</a:t>
            </a:r>
            <a:endParaRPr lang="en-US" sz="2800"/>
          </a:p>
          <a:p>
            <a:pPr marL="355600" indent="-342900">
              <a:lnSpc>
                <a:spcPct val="140000"/>
              </a:lnSpc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Tympanum (Middle  Ear Cavity)</a:t>
            </a:r>
            <a:endParaRPr lang="en-US" sz="2800"/>
          </a:p>
          <a:p>
            <a:pPr marL="355600" indent="-342900">
              <a:lnSpc>
                <a:spcPct val="140000"/>
              </a:lnSpc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Mastoid Antrum and  Air Cells</a:t>
            </a:r>
            <a:endParaRPr lang="en-US" sz="2800"/>
          </a:p>
        </p:txBody>
      </p:sp>
      <p:sp>
        <p:nvSpPr>
          <p:cNvPr id="14340" name="object 4"/>
          <p:cNvSpPr>
            <a:spLocks noChangeArrowheads="1"/>
          </p:cNvSpPr>
          <p:nvPr/>
        </p:nvSpPr>
        <p:spPr bwMode="auto">
          <a:xfrm>
            <a:off x="4652963" y="2354263"/>
            <a:ext cx="4033837" cy="3016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713" y="482600"/>
            <a:ext cx="536892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MIDDLE EAR</a:t>
            </a:r>
            <a:r>
              <a:rPr sz="4400" spc="-80" dirty="0"/>
              <a:t> </a:t>
            </a:r>
            <a:r>
              <a:rPr sz="4400" dirty="0"/>
              <a:t>CLEFT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738313"/>
            <a:ext cx="7429500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Eustachian </a:t>
            </a: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(Pharyngo-Tympanic)</a:t>
            </a:r>
            <a:r>
              <a:rPr sz="3200" spc="-7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Tube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364" name="object 4"/>
          <p:cNvSpPr>
            <a:spLocks noChangeArrowheads="1"/>
          </p:cNvSpPr>
          <p:nvPr/>
        </p:nvSpPr>
        <p:spPr bwMode="auto">
          <a:xfrm>
            <a:off x="3492500" y="3068638"/>
            <a:ext cx="2814638" cy="2346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5" name="object 5"/>
          <p:cNvSpPr>
            <a:spLocks noChangeArrowheads="1"/>
          </p:cNvSpPr>
          <p:nvPr/>
        </p:nvSpPr>
        <p:spPr bwMode="auto">
          <a:xfrm>
            <a:off x="0" y="2924175"/>
            <a:ext cx="3348038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6" name="object 6"/>
          <p:cNvSpPr>
            <a:spLocks noChangeArrowheads="1"/>
          </p:cNvSpPr>
          <p:nvPr/>
        </p:nvSpPr>
        <p:spPr bwMode="auto">
          <a:xfrm>
            <a:off x="6442075" y="2852738"/>
            <a:ext cx="2701925" cy="28257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713" y="482600"/>
            <a:ext cx="536892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MIDDLE EAR</a:t>
            </a:r>
            <a:r>
              <a:rPr sz="4400" spc="-80" dirty="0"/>
              <a:t> </a:t>
            </a:r>
            <a:r>
              <a:rPr sz="4400" dirty="0"/>
              <a:t>CLEFT</a:t>
            </a:r>
            <a:endParaRPr sz="4400"/>
          </a:p>
        </p:txBody>
      </p:sp>
      <p:sp>
        <p:nvSpPr>
          <p:cNvPr id="16387" name="object 3"/>
          <p:cNvSpPr txBox="1">
            <a:spLocks noChangeArrowheads="1"/>
          </p:cNvSpPr>
          <p:nvPr/>
        </p:nvSpPr>
        <p:spPr bwMode="auto">
          <a:xfrm>
            <a:off x="79375" y="1982788"/>
            <a:ext cx="418465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Eustachian (Pharyngo-</a:t>
            </a:r>
            <a:endParaRPr lang="en-US" sz="2800"/>
          </a:p>
          <a:p>
            <a:pPr marL="355600" indent="-342900">
              <a:buFontTx/>
              <a:buChar char="•"/>
              <a:tabLst>
                <a:tab pos="354013" algn="l"/>
                <a:tab pos="355600" algn="l"/>
              </a:tabLst>
            </a:pPr>
            <a:endParaRPr lang="en-US" sz="35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Tympanic) tube</a:t>
            </a:r>
            <a:endParaRPr lang="en-US" sz="2800"/>
          </a:p>
          <a:p>
            <a:pPr marL="355600" indent="-342900">
              <a:lnSpc>
                <a:spcPct val="220000"/>
              </a:lnSpc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CC00"/>
                </a:solidFill>
              </a:rPr>
              <a:t>Tympanic cavity (Middle  ear cavity)</a:t>
            </a:r>
            <a:endParaRPr lang="en-US" sz="2800"/>
          </a:p>
        </p:txBody>
      </p:sp>
      <p:sp>
        <p:nvSpPr>
          <p:cNvPr id="16388" name="object 4"/>
          <p:cNvSpPr>
            <a:spLocks noChangeArrowheads="1"/>
          </p:cNvSpPr>
          <p:nvPr/>
        </p:nvSpPr>
        <p:spPr bwMode="auto">
          <a:xfrm>
            <a:off x="5148263" y="1773238"/>
            <a:ext cx="3995737" cy="452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163" y="482600"/>
            <a:ext cx="80724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WALLS </a:t>
            </a:r>
            <a:r>
              <a:rPr sz="4400" spc="-5" dirty="0"/>
              <a:t>OF </a:t>
            </a:r>
            <a:r>
              <a:rPr sz="4400" dirty="0"/>
              <a:t>TYMPANIC</a:t>
            </a:r>
            <a:r>
              <a:rPr sz="4400" spc="-55" dirty="0"/>
              <a:t> </a:t>
            </a:r>
            <a:r>
              <a:rPr sz="4400" dirty="0"/>
              <a:t>CAVITY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790700"/>
            <a:ext cx="2501900" cy="42926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Roof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69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Floor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69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Anterior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69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Posterior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69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Lateral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68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Medial wall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4683125" y="1820863"/>
            <a:ext cx="3971925" cy="4083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050" y="514350"/>
            <a:ext cx="7331075" cy="635000"/>
          </a:xfrm>
        </p:spPr>
        <p:txBody>
          <a:bodyPr tIns="12065" rtlCol="0">
            <a:normAutofit fontScale="90000"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pc="-5" dirty="0"/>
              <a:t>WALLS OF TYMPANIC</a:t>
            </a:r>
            <a:r>
              <a:rPr spc="-45" dirty="0"/>
              <a:t> </a:t>
            </a:r>
            <a:r>
              <a:rPr spc="-5" dirty="0"/>
              <a:t>CAVITY</a:t>
            </a:r>
          </a:p>
        </p:txBody>
      </p:sp>
      <p:sp>
        <p:nvSpPr>
          <p:cNvPr id="18435" name="object 3"/>
          <p:cNvSpPr>
            <a:spLocks noChangeArrowheads="1"/>
          </p:cNvSpPr>
          <p:nvPr/>
        </p:nvSpPr>
        <p:spPr bwMode="auto">
          <a:xfrm>
            <a:off x="3851275" y="1268413"/>
            <a:ext cx="4881563" cy="3159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6" name="object 4"/>
          <p:cNvSpPr txBox="1">
            <a:spLocks noChangeArrowheads="1"/>
          </p:cNvSpPr>
          <p:nvPr/>
        </p:nvSpPr>
        <p:spPr bwMode="auto">
          <a:xfrm>
            <a:off x="536575" y="1446213"/>
            <a:ext cx="68087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6835" rIns="0" bIns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400"/>
              <a:t>Tegmen</a:t>
            </a:r>
          </a:p>
          <a:p>
            <a:pPr>
              <a:spcBef>
                <a:spcPts val="588"/>
              </a:spcBef>
              <a:buFontTx/>
              <a:buChar char="•"/>
            </a:pPr>
            <a:r>
              <a:rPr lang="en-US" sz="2800">
                <a:solidFill>
                  <a:srgbClr val="FFFFFF"/>
                </a:solidFill>
              </a:rPr>
              <a:t>Roof</a:t>
            </a:r>
            <a:endParaRPr lang="en-US" sz="2800"/>
          </a:p>
          <a:p>
            <a:pPr>
              <a:spcBef>
                <a:spcPts val="50"/>
              </a:spcBef>
              <a:buClr>
                <a:srgbClr val="FFFFFF"/>
              </a:buClr>
              <a:buFont typeface="Arial" charset="0"/>
              <a:buChar char="•"/>
            </a:pPr>
            <a:endParaRPr lang="en-US" sz="37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FFFFFF"/>
                </a:solidFill>
              </a:rPr>
              <a:t>Floor</a:t>
            </a:r>
            <a:endParaRPr lang="en-US" sz="2800"/>
          </a:p>
        </p:txBody>
      </p:sp>
      <p:sp>
        <p:nvSpPr>
          <p:cNvPr id="18437" name="object 5"/>
          <p:cNvSpPr>
            <a:spLocks noChangeArrowheads="1"/>
          </p:cNvSpPr>
          <p:nvPr/>
        </p:nvSpPr>
        <p:spPr bwMode="auto">
          <a:xfrm>
            <a:off x="5000625" y="4713288"/>
            <a:ext cx="2214563" cy="21447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163" y="482600"/>
            <a:ext cx="80724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WALLS </a:t>
            </a:r>
            <a:r>
              <a:rPr sz="4400" spc="-5" dirty="0"/>
              <a:t>OF </a:t>
            </a:r>
            <a:r>
              <a:rPr sz="4400" dirty="0"/>
              <a:t>TYMPANIC</a:t>
            </a:r>
            <a:r>
              <a:rPr sz="4400" spc="-55" dirty="0"/>
              <a:t> </a:t>
            </a:r>
            <a:r>
              <a:rPr sz="4400" dirty="0"/>
              <a:t>CAVITY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951038"/>
            <a:ext cx="2501900" cy="33956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Roof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55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7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Floor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8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Anterior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8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Posterior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460" name="object 4"/>
          <p:cNvSpPr>
            <a:spLocks noChangeArrowheads="1"/>
          </p:cNvSpPr>
          <p:nvPr/>
        </p:nvSpPr>
        <p:spPr bwMode="auto">
          <a:xfrm>
            <a:off x="4427538" y="2133600"/>
            <a:ext cx="4033837" cy="2782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Grp="1"/>
          </p:cNvSpPr>
          <p:nvPr>
            <p:ph type="title"/>
          </p:nvPr>
        </p:nvSpPr>
        <p:spPr>
          <a:xfrm>
            <a:off x="3178175" y="482600"/>
            <a:ext cx="2638425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3075" name="object 3"/>
          <p:cNvSpPr txBox="1">
            <a:spLocks noChangeArrowheads="1"/>
          </p:cNvSpPr>
          <p:nvPr/>
        </p:nvSpPr>
        <p:spPr bwMode="auto">
          <a:xfrm>
            <a:off x="536575" y="1524000"/>
            <a:ext cx="80137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9855" rIns="0" bIns="0">
            <a:spAutoFit/>
          </a:bodyPr>
          <a:lstStyle/>
          <a:p>
            <a:pPr marL="355600" indent="-342900">
              <a:spcBef>
                <a:spcPts val="863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Gross applied anatomy of the ear</a:t>
            </a:r>
            <a:endParaRPr lang="en-US" sz="3200"/>
          </a:p>
          <a:p>
            <a:pPr marL="355600" indent="-342900">
              <a:spcBef>
                <a:spcPts val="7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Nerve supply of the external and middle  ears and the principles of referred earache</a:t>
            </a:r>
            <a:endParaRPr lang="en-US" sz="3200"/>
          </a:p>
          <a:p>
            <a:pPr marL="355600" indent="-342900">
              <a:spcBef>
                <a:spcPts val="7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Central connection of the vestibulo-  cochlear nerve</a:t>
            </a:r>
            <a:endParaRPr lang="en-US" sz="3200"/>
          </a:p>
          <a:p>
            <a:pPr marL="355600" indent="-342900">
              <a:spcBef>
                <a:spcPts val="7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Physiology of the external, middle and  inner ears</a:t>
            </a:r>
            <a:endParaRPr lang="en-US"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163" y="482600"/>
            <a:ext cx="80724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WALLS </a:t>
            </a:r>
            <a:r>
              <a:rPr sz="4400" spc="-5" dirty="0"/>
              <a:t>OF </a:t>
            </a:r>
            <a:r>
              <a:rPr sz="4400" dirty="0"/>
              <a:t>TYMPANIC</a:t>
            </a:r>
            <a:r>
              <a:rPr sz="4400" spc="-55" dirty="0"/>
              <a:t> </a:t>
            </a:r>
            <a:r>
              <a:rPr sz="4400" dirty="0"/>
              <a:t>CAVITY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758950"/>
            <a:ext cx="2501900" cy="33528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Roof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Floor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Anterior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Posterior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99"/>
                </a:solidFill>
                <a:latin typeface="Arial"/>
                <a:cs typeface="Arial"/>
              </a:rPr>
              <a:t>Lateral</a:t>
            </a:r>
            <a:r>
              <a:rPr sz="2800" spc="-8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484" name="object 4"/>
          <p:cNvSpPr>
            <a:spLocks noChangeArrowheads="1"/>
          </p:cNvSpPr>
          <p:nvPr/>
        </p:nvSpPr>
        <p:spPr bwMode="auto">
          <a:xfrm>
            <a:off x="4549775" y="1628775"/>
            <a:ext cx="4594225" cy="4724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5" name="object 5"/>
          <p:cNvSpPr>
            <a:spLocks noChangeArrowheads="1"/>
          </p:cNvSpPr>
          <p:nvPr/>
        </p:nvSpPr>
        <p:spPr bwMode="auto">
          <a:xfrm>
            <a:off x="4876800" y="2362200"/>
            <a:ext cx="3986213" cy="39862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0400" y="2286000"/>
            <a:ext cx="2133600" cy="528638"/>
          </a:xfrm>
          <a:prstGeom prst="rect">
            <a:avLst/>
          </a:prstGeom>
          <a:solidFill>
            <a:srgbClr val="FFFF99"/>
          </a:solidFill>
        </p:spPr>
        <p:txBody>
          <a:bodyPr lIns="0" tIns="36195" rIns="0" bIns="0">
            <a:spAutoFit/>
          </a:bodyPr>
          <a:lstStyle/>
          <a:p>
            <a:pPr marL="727710" fontAlgn="auto">
              <a:spcBef>
                <a:spcPts val="285"/>
              </a:spcBef>
              <a:spcAft>
                <a:spcPts val="0"/>
              </a:spcAft>
              <a:defRPr/>
            </a:pPr>
            <a:r>
              <a:rPr sz="1600" b="1" spc="-5">
                <a:solidFill>
                  <a:srgbClr val="C00000"/>
                </a:solidFill>
                <a:latin typeface="Arial"/>
                <a:cs typeface="Arial"/>
              </a:rPr>
              <a:t>Membrana</a:t>
            </a:r>
            <a:r>
              <a:rPr sz="1600" b="1" spc="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600" b="1" spc="2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600" b="1">
                <a:solidFill>
                  <a:srgbClr val="C00000"/>
                </a:solidFill>
                <a:latin typeface="Arial"/>
                <a:cs typeface="Arial"/>
              </a:rPr>
              <a:t>laccida</a:t>
            </a:r>
          </a:p>
        </p:txBody>
      </p:sp>
      <p:sp>
        <p:nvSpPr>
          <p:cNvPr id="20489" name="object 9"/>
          <p:cNvSpPr>
            <a:spLocks noChangeArrowheads="1"/>
          </p:cNvSpPr>
          <p:nvPr/>
        </p:nvSpPr>
        <p:spPr bwMode="auto">
          <a:xfrm>
            <a:off x="4876800" y="2743200"/>
            <a:ext cx="4038600" cy="3028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3276600" y="4800600"/>
            <a:ext cx="2133600" cy="528638"/>
          </a:xfrm>
          <a:prstGeom prst="rect">
            <a:avLst/>
          </a:prstGeom>
          <a:solidFill>
            <a:srgbClr val="FFFF99"/>
          </a:solidFill>
        </p:spPr>
        <p:txBody>
          <a:bodyPr lIns="0" tIns="36195" rIns="0" bIns="0">
            <a:spAutoFit/>
          </a:bodyPr>
          <a:lstStyle/>
          <a:p>
            <a:pPr marL="727710" fontAlgn="auto">
              <a:spcBef>
                <a:spcPts val="285"/>
              </a:spcBef>
              <a:spcAft>
                <a:spcPts val="0"/>
              </a:spcAft>
              <a:defRPr/>
            </a:pPr>
            <a:r>
              <a:rPr sz="1600" b="1" spc="-5">
                <a:solidFill>
                  <a:srgbClr val="C00000"/>
                </a:solidFill>
                <a:latin typeface="Arial"/>
                <a:cs typeface="Arial"/>
              </a:rPr>
              <a:t>Membrana</a:t>
            </a:r>
            <a:r>
              <a:rPr sz="1600" b="1" spc="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/>
                <a:cs typeface="Arial"/>
              </a:rPr>
              <a:t>Tensa</a:t>
            </a:r>
            <a:endParaRPr sz="1600" b="1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5" grpId="1" animBg="1"/>
      <p:bldP spid="6" grpId="0" animBg="1"/>
      <p:bldP spid="6" grpId="1" animBg="1"/>
      <p:bldP spid="20489" grpId="0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163" y="482600"/>
            <a:ext cx="80724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WALLS </a:t>
            </a:r>
            <a:r>
              <a:rPr sz="4400" spc="-5" dirty="0"/>
              <a:t>OF </a:t>
            </a:r>
            <a:r>
              <a:rPr sz="4400" dirty="0"/>
              <a:t>TYMPANIC</a:t>
            </a:r>
            <a:r>
              <a:rPr sz="4400" spc="-55" dirty="0"/>
              <a:t> </a:t>
            </a:r>
            <a:r>
              <a:rPr sz="4400" dirty="0"/>
              <a:t>CAVITY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790700"/>
            <a:ext cx="1117600" cy="4524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Roof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2559050"/>
            <a:ext cx="1177925" cy="4524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Flo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575" y="3327400"/>
            <a:ext cx="2324100" cy="4524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Anterior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575" y="4095750"/>
            <a:ext cx="2501900" cy="4524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Posterior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575" y="4864100"/>
            <a:ext cx="2168525" cy="4524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Lateral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512" name="object 8"/>
          <p:cNvSpPr>
            <a:spLocks noChangeArrowheads="1"/>
          </p:cNvSpPr>
          <p:nvPr/>
        </p:nvSpPr>
        <p:spPr bwMode="auto">
          <a:xfrm>
            <a:off x="5076825" y="1773238"/>
            <a:ext cx="3752850" cy="37163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5000" y="2667000"/>
            <a:ext cx="3124200" cy="404813"/>
          </a:xfrm>
          <a:prstGeom prst="rect">
            <a:avLst/>
          </a:prstGeom>
          <a:solidFill>
            <a:srgbClr val="FFFF99"/>
          </a:solidFill>
        </p:spPr>
        <p:txBody>
          <a:bodyPr lIns="0" tIns="35560" rIns="0" bIns="0">
            <a:spAutoFit/>
          </a:bodyPr>
          <a:lstStyle/>
          <a:p>
            <a:pPr marL="92075" fontAlgn="auto">
              <a:spcBef>
                <a:spcPts val="28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Times New Roman"/>
                <a:cs typeface="Times New Roman"/>
              </a:rPr>
              <a:t>Epitympanum(attic)</a:t>
            </a:r>
            <a:endParaRPr sz="2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514" name="object 10"/>
          <p:cNvSpPr>
            <a:spLocks noChangeArrowheads="1"/>
          </p:cNvSpPr>
          <p:nvPr/>
        </p:nvSpPr>
        <p:spPr bwMode="auto">
          <a:xfrm>
            <a:off x="6705600" y="3810000"/>
            <a:ext cx="2438400" cy="457200"/>
          </a:xfrm>
          <a:custGeom>
            <a:avLst/>
            <a:gdLst>
              <a:gd name="T0" fmla="*/ 0 w 2438400"/>
              <a:gd name="T1" fmla="*/ 0 h 457200"/>
              <a:gd name="T2" fmla="*/ 2438400 w 2438400"/>
              <a:gd name="T3" fmla="*/ 457200 h 457200"/>
            </a:gdLst>
            <a:ahLst/>
            <a:cxnLst/>
            <a:rect l="T0" t="T1" r="T2" b="T3"/>
            <a:pathLst>
              <a:path w="2438400" h="457200">
                <a:moveTo>
                  <a:pt x="0" y="457200"/>
                </a:moveTo>
                <a:lnTo>
                  <a:pt x="2438400" y="457200"/>
                </a:lnTo>
                <a:lnTo>
                  <a:pt x="2438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4975" y="3833813"/>
            <a:ext cx="2143125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Times New Roman"/>
                <a:cs typeface="Times New Roman"/>
              </a:rPr>
              <a:t>Mesotympanum</a:t>
            </a:r>
            <a:endParaRPr sz="2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516" name="object 12"/>
          <p:cNvSpPr>
            <a:spLocks noChangeArrowheads="1"/>
          </p:cNvSpPr>
          <p:nvPr/>
        </p:nvSpPr>
        <p:spPr bwMode="auto">
          <a:xfrm>
            <a:off x="6858000" y="4724400"/>
            <a:ext cx="2286000" cy="457200"/>
          </a:xfrm>
          <a:custGeom>
            <a:avLst/>
            <a:gdLst>
              <a:gd name="T0" fmla="*/ 0 w 2286000"/>
              <a:gd name="T1" fmla="*/ 0 h 457200"/>
              <a:gd name="T2" fmla="*/ 2286000 w 2286000"/>
              <a:gd name="T3" fmla="*/ 457200 h 457200"/>
            </a:gdLst>
            <a:ahLst/>
            <a:cxnLst/>
            <a:rect l="T0" t="T1" r="T2" b="T3"/>
            <a:pathLst>
              <a:path w="2286000" h="457200">
                <a:moveTo>
                  <a:pt x="0" y="457200"/>
                </a:moveTo>
                <a:lnTo>
                  <a:pt x="2285999" y="457200"/>
                </a:lnTo>
                <a:lnTo>
                  <a:pt x="2285999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37375" y="4748213"/>
            <a:ext cx="2160588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Times New Roman"/>
                <a:cs typeface="Times New Roman"/>
              </a:rPr>
              <a:t>Hypo</a:t>
            </a:r>
            <a:r>
              <a:rPr sz="2400" b="1" spc="5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Times New Roman"/>
                <a:cs typeface="Times New Roman"/>
              </a:rPr>
              <a:t>ympanum</a:t>
            </a:r>
            <a:endParaRPr sz="2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514" grpId="0" animBg="1"/>
      <p:bldP spid="11" grpId="0"/>
      <p:bldP spid="21516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163" y="482600"/>
            <a:ext cx="80724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WALLS </a:t>
            </a:r>
            <a:r>
              <a:rPr sz="4400" spc="-5" dirty="0"/>
              <a:t>OF </a:t>
            </a:r>
            <a:r>
              <a:rPr sz="4400" dirty="0"/>
              <a:t>TYMPANIC</a:t>
            </a:r>
            <a:r>
              <a:rPr sz="4400" spc="-55" dirty="0"/>
              <a:t> </a:t>
            </a:r>
            <a:r>
              <a:rPr sz="4400" dirty="0"/>
              <a:t>CAVITY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479550"/>
            <a:ext cx="2503488" cy="3868738"/>
          </a:xfrm>
          <a:prstGeom prst="rect">
            <a:avLst/>
          </a:prstGeom>
        </p:spPr>
        <p:txBody>
          <a:bodyPr lIns="0" tIns="226060" rIns="0" bIns="0">
            <a:spAutoFit/>
          </a:bodyPr>
          <a:lstStyle/>
          <a:p>
            <a:pPr marL="355600" indent="-342900" fontAlgn="auto">
              <a:spcBef>
                <a:spcPts val="178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Roof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68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Floor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68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Anterior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68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Posterior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68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Lateral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68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Medial wall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532" name="object 4"/>
          <p:cNvSpPr>
            <a:spLocks noChangeArrowheads="1"/>
          </p:cNvSpPr>
          <p:nvPr/>
        </p:nvSpPr>
        <p:spPr bwMode="auto">
          <a:xfrm>
            <a:off x="3571875" y="1785938"/>
            <a:ext cx="5319713" cy="3914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ChangeArrowheads="1"/>
          </p:cNvSpPr>
          <p:nvPr/>
        </p:nvSpPr>
        <p:spPr bwMode="auto">
          <a:xfrm>
            <a:off x="495300" y="876300"/>
            <a:ext cx="8153400" cy="5105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>
            <a:spLocks noChangeArrowheads="1"/>
          </p:cNvSpPr>
          <p:nvPr/>
        </p:nvSpPr>
        <p:spPr bwMode="auto">
          <a:xfrm>
            <a:off x="1247775" y="585788"/>
            <a:ext cx="6648450" cy="55102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713" y="482600"/>
            <a:ext cx="536892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MIDDLE EAR</a:t>
            </a:r>
            <a:r>
              <a:rPr sz="4400" spc="-80" dirty="0"/>
              <a:t> </a:t>
            </a:r>
            <a:r>
              <a:rPr sz="4400" dirty="0"/>
              <a:t>CLEFT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849438"/>
            <a:ext cx="7292975" cy="2366962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Eustachian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(Pharyngo-tympanic)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Tube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5"/>
              </a:spcBef>
              <a:spcAft>
                <a:spcPts val="0"/>
              </a:spcAft>
              <a:buFontTx/>
              <a:buChar char="•"/>
              <a:defRPr/>
            </a:pPr>
            <a:endParaRPr sz="30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Tympanic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(Middle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Ear)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Cavity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5"/>
              </a:spcBef>
              <a:spcAft>
                <a:spcPts val="0"/>
              </a:spcAft>
              <a:buFontTx/>
              <a:buChar char="•"/>
              <a:defRPr/>
            </a:pPr>
            <a:endParaRPr sz="300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  <a:tab pos="4166235" algn="l"/>
              </a:tabLst>
              <a:defRPr/>
            </a:pPr>
            <a:r>
              <a:rPr sz="3200" dirty="0">
                <a:solidFill>
                  <a:srgbClr val="FFFF99"/>
                </a:solidFill>
                <a:latin typeface="Arial"/>
                <a:cs typeface="Arial"/>
              </a:rPr>
              <a:t>Mastoid</a:t>
            </a:r>
            <a:r>
              <a:rPr sz="3200" spc="-2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99"/>
                </a:solidFill>
                <a:latin typeface="Arial"/>
                <a:cs typeface="Arial"/>
              </a:rPr>
              <a:t>antrum</a:t>
            </a:r>
            <a:r>
              <a:rPr sz="3200" spc="-1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99"/>
                </a:solidFill>
                <a:latin typeface="Arial"/>
                <a:cs typeface="Arial"/>
              </a:rPr>
              <a:t>and	air</a:t>
            </a:r>
            <a:r>
              <a:rPr sz="320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99"/>
                </a:solidFill>
                <a:latin typeface="Arial"/>
                <a:cs typeface="Arial"/>
              </a:rPr>
              <a:t>cells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2700" y="482600"/>
            <a:ext cx="6583363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Mastoid Antrum &amp; Air</a:t>
            </a:r>
            <a:r>
              <a:rPr sz="4400" spc="-75" dirty="0"/>
              <a:t> </a:t>
            </a:r>
            <a:r>
              <a:rPr sz="4400" dirty="0"/>
              <a:t>cells</a:t>
            </a:r>
            <a:endParaRPr sz="4400"/>
          </a:p>
        </p:txBody>
      </p:sp>
      <p:sp>
        <p:nvSpPr>
          <p:cNvPr id="26627" name="object 3"/>
          <p:cNvSpPr>
            <a:spLocks noChangeArrowheads="1"/>
          </p:cNvSpPr>
          <p:nvPr/>
        </p:nvSpPr>
        <p:spPr bwMode="auto">
          <a:xfrm>
            <a:off x="1092200" y="1600200"/>
            <a:ext cx="6958013" cy="45259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976563" indent="-2566988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Relationships of the mastoid  antrum.</a:t>
            </a:r>
          </a:p>
        </p:txBody>
      </p:sp>
      <p:sp>
        <p:nvSpPr>
          <p:cNvPr id="27651" name="object 3"/>
          <p:cNvSpPr>
            <a:spLocks noChangeArrowheads="1"/>
          </p:cNvSpPr>
          <p:nvPr/>
        </p:nvSpPr>
        <p:spPr bwMode="auto">
          <a:xfrm>
            <a:off x="2143125" y="1928813"/>
            <a:ext cx="5111750" cy="4286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2700" y="482600"/>
            <a:ext cx="6583363" cy="696913"/>
          </a:xfrm>
        </p:spPr>
        <p:txBody>
          <a:bodyPr tIns="13335" rtlCol="0">
            <a:normAutofit fontScale="90000"/>
          </a:bodyPr>
          <a:lstStyle/>
          <a:p>
            <a:pPr marL="12700" algn="ctr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Mastoid Antrum &amp; Air</a:t>
            </a:r>
            <a:r>
              <a:rPr sz="4400" spc="-75" dirty="0"/>
              <a:t> </a:t>
            </a:r>
            <a:r>
              <a:rPr sz="4400" dirty="0"/>
              <a:t>cells</a:t>
            </a:r>
            <a:endParaRPr sz="4400"/>
          </a:p>
        </p:txBody>
      </p:sp>
      <p:sp>
        <p:nvSpPr>
          <p:cNvPr id="28675" name="object 3"/>
          <p:cNvSpPr>
            <a:spLocks noChangeArrowheads="1"/>
          </p:cNvSpPr>
          <p:nvPr/>
        </p:nvSpPr>
        <p:spPr bwMode="auto">
          <a:xfrm>
            <a:off x="0" y="2492375"/>
            <a:ext cx="4121150" cy="31480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4643438" y="2492375"/>
            <a:ext cx="4191000" cy="33416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/>
          <p:cNvSpPr>
            <a:spLocks noGrp="1"/>
          </p:cNvSpPr>
          <p:nvPr>
            <p:ph type="title"/>
          </p:nvPr>
        </p:nvSpPr>
        <p:spPr>
          <a:xfrm>
            <a:off x="1219200" y="267494"/>
            <a:ext cx="8229600" cy="1399032"/>
          </a:xfrm>
        </p:spPr>
        <p:txBody>
          <a:bodyPr tIns="13335">
            <a:normAutofit/>
          </a:bodyPr>
          <a:lstStyle/>
          <a:p>
            <a:pPr marL="2914650" indent="-2779713" eaLnBrk="1" hangingPunct="1">
              <a:spcBef>
                <a:spcPts val="100"/>
              </a:spcBef>
            </a:pPr>
            <a:r>
              <a:rPr lang="en-US" sz="3600" dirty="0">
                <a:latin typeface="Arial" charset="0"/>
                <a:cs typeface="Arial" charset="0"/>
              </a:rPr>
              <a:t>CONTENTS OF MIDDLE EAR CAVITY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73213"/>
            <a:ext cx="5921375" cy="447879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>
                <a:solidFill>
                  <a:srgbClr val="FFFFFF"/>
                </a:solidFill>
                <a:latin typeface="Arial"/>
                <a:cs typeface="Arial"/>
              </a:rPr>
              <a:t>Air</a:t>
            </a:r>
            <a:endParaRPr sz="3600">
              <a:latin typeface="Times New Roman"/>
              <a:cs typeface="Times New Roman"/>
            </a:endParaRPr>
          </a:p>
          <a:p>
            <a:pPr marL="511175" lvl="1" indent="-346075" fontAlgn="auto">
              <a:spcBef>
                <a:spcPts val="2595"/>
              </a:spcBef>
              <a:spcAft>
                <a:spcPts val="0"/>
              </a:spcAft>
              <a:buFontTx/>
              <a:buChar char="•"/>
              <a:tabLst>
                <a:tab pos="511175" algn="l"/>
                <a:tab pos="511809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Ossicles</a:t>
            </a:r>
            <a:endParaRPr sz="3200">
              <a:latin typeface="Times New Roman"/>
              <a:cs typeface="Times New Roman"/>
            </a:endParaRPr>
          </a:p>
          <a:p>
            <a:pPr marL="62230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Malleus,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Incus,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Stapes</a:t>
            </a:r>
            <a:endParaRPr sz="2800">
              <a:latin typeface="Times New Roman"/>
              <a:cs typeface="Times New Roman"/>
            </a:endParaRPr>
          </a:p>
          <a:p>
            <a:pPr marL="587375" lvl="2" indent="-346075" fontAlgn="auto">
              <a:spcBef>
                <a:spcPts val="2395"/>
              </a:spcBef>
              <a:spcAft>
                <a:spcPts val="0"/>
              </a:spcAft>
              <a:buFontTx/>
              <a:buChar char="•"/>
              <a:tabLst>
                <a:tab pos="587375" algn="l"/>
                <a:tab pos="58801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Muscles</a:t>
            </a:r>
            <a:endParaRPr sz="3200">
              <a:latin typeface="Times New Roman"/>
              <a:cs typeface="Times New Roman"/>
            </a:endParaRPr>
          </a:p>
          <a:p>
            <a:pPr marL="69850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Tensor Tympani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Stapedius</a:t>
            </a:r>
            <a:endParaRPr sz="2800"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3650">
              <a:latin typeface="Times New Roman"/>
              <a:cs typeface="Times New Roman"/>
            </a:endParaRPr>
          </a:p>
          <a:p>
            <a:pPr marL="511175" lvl="1" indent="-3460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511175" algn="l"/>
                <a:tab pos="511809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Nerves</a:t>
            </a:r>
            <a:endParaRPr sz="3200">
              <a:latin typeface="Times New Roman"/>
              <a:cs typeface="Times New Roman"/>
            </a:endParaRPr>
          </a:p>
          <a:p>
            <a:pPr marL="62230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Chorda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Tympani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Tympanic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Plexus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9700" name="object 4"/>
          <p:cNvSpPr>
            <a:spLocks noChangeArrowheads="1"/>
          </p:cNvSpPr>
          <p:nvPr/>
        </p:nvSpPr>
        <p:spPr bwMode="auto">
          <a:xfrm>
            <a:off x="5715000" y="2000250"/>
            <a:ext cx="3203575" cy="2768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1" name="object 5"/>
          <p:cNvSpPr>
            <a:spLocks noChangeArrowheads="1"/>
          </p:cNvSpPr>
          <p:nvPr/>
        </p:nvSpPr>
        <p:spPr bwMode="auto">
          <a:xfrm>
            <a:off x="5427663" y="1785938"/>
            <a:ext cx="3716337" cy="31511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2" name="object 6"/>
          <p:cNvSpPr>
            <a:spLocks noChangeArrowheads="1"/>
          </p:cNvSpPr>
          <p:nvPr/>
        </p:nvSpPr>
        <p:spPr bwMode="auto">
          <a:xfrm>
            <a:off x="5500688" y="2000250"/>
            <a:ext cx="3643312" cy="2527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3988" y="482600"/>
            <a:ext cx="630237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b="1" dirty="0"/>
              <a:t>ANATOMY </a:t>
            </a:r>
            <a:r>
              <a:rPr sz="4400" b="1" spc="5" dirty="0"/>
              <a:t>OF </a:t>
            </a:r>
            <a:r>
              <a:rPr sz="4400" b="1" dirty="0"/>
              <a:t>THE</a:t>
            </a:r>
            <a:r>
              <a:rPr sz="4400" b="1" spc="-85" dirty="0"/>
              <a:t> </a:t>
            </a:r>
            <a:r>
              <a:rPr sz="4400" b="1" dirty="0"/>
              <a:t>EAR</a:t>
            </a:r>
            <a:endParaRPr sz="4400" b="1"/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1547813" y="1600200"/>
            <a:ext cx="6264275" cy="4781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/>
          <p:cNvSpPr>
            <a:spLocks noChangeArrowheads="1"/>
          </p:cNvSpPr>
          <p:nvPr/>
        </p:nvSpPr>
        <p:spPr bwMode="auto">
          <a:xfrm>
            <a:off x="225425" y="963613"/>
            <a:ext cx="8632825" cy="4965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0163" y="482600"/>
            <a:ext cx="6394450" cy="69691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>
                <a:solidFill>
                  <a:srgbClr val="FFFF99"/>
                </a:solidFill>
                <a:latin typeface="Arial"/>
                <a:cs typeface="Arial"/>
              </a:rPr>
              <a:t>LINING </a:t>
            </a:r>
            <a:r>
              <a:rPr sz="4400" spc="5" dirty="0">
                <a:solidFill>
                  <a:srgbClr val="FFFF99"/>
                </a:solidFill>
                <a:latin typeface="Arial"/>
                <a:cs typeface="Arial"/>
              </a:rPr>
              <a:t>OF </a:t>
            </a:r>
            <a:r>
              <a:rPr sz="4400" dirty="0">
                <a:solidFill>
                  <a:srgbClr val="FFFF99"/>
                </a:solidFill>
                <a:latin typeface="Arial"/>
                <a:cs typeface="Arial"/>
              </a:rPr>
              <a:t>MIDDLE</a:t>
            </a:r>
            <a:r>
              <a:rPr sz="4400" spc="-10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FF99"/>
                </a:solidFill>
                <a:latin typeface="Arial"/>
                <a:cs typeface="Arial"/>
              </a:rPr>
              <a:t>EAR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812925"/>
            <a:ext cx="8074025" cy="129381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tabLst>
                <a:tab pos="1842770" algn="l"/>
                <a:tab pos="4193540" algn="l"/>
                <a:tab pos="4716145" algn="l"/>
                <a:tab pos="6390005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Mucous	membrane	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ciliated	columnar</a:t>
            </a:r>
            <a:endParaRPr sz="3200">
              <a:latin typeface="Arial"/>
              <a:cs typeface="Arial"/>
            </a:endParaRPr>
          </a:p>
          <a:p>
            <a:pPr marL="12700" fontAlgn="auto">
              <a:spcBef>
                <a:spcPts val="2300"/>
              </a:spcBef>
              <a:spcAft>
                <a:spcPts val="0"/>
              </a:spcAf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anteriorly and cuboidal or flat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elsewhere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399032"/>
          </a:xfrm>
        </p:spPr>
        <p:txBody>
          <a:bodyPr tIns="74548">
            <a:normAutofit/>
          </a:bodyPr>
          <a:lstStyle/>
          <a:p>
            <a:pPr marL="1322388" indent="-1127125" algn="ctr" eaLnBrk="1" hangingPunct="1">
              <a:spcBef>
                <a:spcPts val="100"/>
              </a:spcBef>
            </a:pPr>
            <a:r>
              <a:rPr lang="en-US" sz="3200" dirty="0">
                <a:latin typeface="Arial" charset="0"/>
                <a:cs typeface="Arial" charset="0"/>
              </a:rPr>
              <a:t>SENSARY SUPPLY OF MIDDLE  AND EXTERNAL EAR</a:t>
            </a:r>
          </a:p>
        </p:txBody>
      </p:sp>
      <p:sp>
        <p:nvSpPr>
          <p:cNvPr id="32771" name="object 3"/>
          <p:cNvSpPr txBox="1">
            <a:spLocks noChangeArrowheads="1"/>
          </p:cNvSpPr>
          <p:nvPr/>
        </p:nvSpPr>
        <p:spPr bwMode="auto">
          <a:xfrm>
            <a:off x="536575" y="1568450"/>
            <a:ext cx="79470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55600" indent="-342900">
              <a:lnSpc>
                <a:spcPct val="120000"/>
              </a:lnSpc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Cervical II &amp; III ( great auricular and lessor  occipital)</a:t>
            </a:r>
            <a:endParaRPr lang="en-US" sz="3200"/>
          </a:p>
          <a:p>
            <a:pPr marL="355600" indent="-342900">
              <a:spcBef>
                <a:spcPts val="15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V	cranial nerve ( auriculotemporal)</a:t>
            </a:r>
            <a:endParaRPr lang="en-US" sz="3200"/>
          </a:p>
          <a:p>
            <a:pPr marL="355600" indent="-342900">
              <a:spcBef>
                <a:spcPts val="15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IX cranial nerve (tympanic or Jacobson’s)</a:t>
            </a:r>
            <a:endParaRPr lang="en-US" sz="3200"/>
          </a:p>
          <a:p>
            <a:pPr marL="355600" indent="-342900">
              <a:spcBef>
                <a:spcPts val="15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X cranial nerve ( auricular or Arnold’s)</a:t>
            </a:r>
            <a:endParaRPr lang="en-US" sz="3200"/>
          </a:p>
          <a:p>
            <a:pPr marL="355600" indent="-342900">
              <a:spcBef>
                <a:spcPts val="1538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? VII cranial nerve</a:t>
            </a:r>
            <a:endParaRPr lang="en-US" sz="3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482600"/>
            <a:ext cx="5424488" cy="696913"/>
          </a:xfrm>
        </p:spPr>
        <p:txBody>
          <a:bodyPr tIns="13335" rtlCol="0">
            <a:normAutofit fontScale="90000"/>
          </a:bodyPr>
          <a:lstStyle/>
          <a:p>
            <a:pPr marL="12700" algn="ctr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Referred</a:t>
            </a:r>
            <a:r>
              <a:rPr sz="4400" spc="-70" dirty="0"/>
              <a:t> </a:t>
            </a:r>
            <a:r>
              <a:rPr sz="4400" dirty="0"/>
              <a:t>Earache</a:t>
            </a:r>
            <a:endParaRPr sz="4400"/>
          </a:p>
        </p:txBody>
      </p:sp>
      <p:sp>
        <p:nvSpPr>
          <p:cNvPr id="33795" name="object 3"/>
          <p:cNvSpPr txBox="1">
            <a:spLocks noChangeArrowheads="1"/>
          </p:cNvSpPr>
          <p:nvPr/>
        </p:nvSpPr>
        <p:spPr bwMode="auto">
          <a:xfrm>
            <a:off x="536575" y="1620838"/>
            <a:ext cx="799147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Pain in the ear due to a disease in an area  supplied by a nerve that also supply the  ear.</a:t>
            </a:r>
            <a:endParaRPr lang="en-US" sz="3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1" y="482600"/>
            <a:ext cx="5194300" cy="696913"/>
          </a:xfrm>
        </p:spPr>
        <p:txBody>
          <a:bodyPr tIns="13335" rtlCol="0">
            <a:normAutofit fontScale="90000"/>
          </a:bodyPr>
          <a:lstStyle/>
          <a:p>
            <a:pPr marL="12700" algn="ctr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Referred</a:t>
            </a:r>
            <a:r>
              <a:rPr sz="4400" spc="-70" dirty="0"/>
              <a:t> </a:t>
            </a:r>
            <a:r>
              <a:rPr sz="4400" dirty="0"/>
              <a:t>Earache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217613"/>
            <a:ext cx="7791450" cy="5165725"/>
          </a:xfrm>
          <a:prstGeom prst="rect">
            <a:avLst/>
          </a:prstGeom>
        </p:spPr>
        <p:txBody>
          <a:bodyPr lIns="0" tIns="218440" rIns="0" bIns="0">
            <a:spAutoFit/>
          </a:bodyPr>
          <a:lstStyle/>
          <a:p>
            <a:pPr marL="355600" indent="-342900" fontAlgn="auto">
              <a:spcBef>
                <a:spcPts val="172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Cervical II &amp;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3200">
              <a:latin typeface="Arial"/>
              <a:cs typeface="Arial"/>
            </a:endParaRPr>
          </a:p>
          <a:p>
            <a:pPr marL="756285" lvl="1" indent="-286385" fontAlgn="auto">
              <a:spcBef>
                <a:spcPts val="1410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Cervical spondylosis, neck injury</a:t>
            </a:r>
            <a:r>
              <a:rPr sz="28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4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  <a:tab pos="852805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cranial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nerve</a:t>
            </a:r>
            <a:endParaRPr sz="3200">
              <a:latin typeface="Arial"/>
              <a:cs typeface="Arial"/>
            </a:endParaRPr>
          </a:p>
          <a:p>
            <a:pPr marL="756285" lvl="1" indent="-286385" fontAlgn="auto">
              <a:spcBef>
                <a:spcPts val="1410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Dental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infections, sinonasal diseases</a:t>
            </a:r>
            <a:r>
              <a:rPr sz="2800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4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IX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cranial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nerve</a:t>
            </a:r>
            <a:endParaRPr sz="3200">
              <a:latin typeface="Arial"/>
              <a:cs typeface="Arial"/>
            </a:endParaRPr>
          </a:p>
          <a:p>
            <a:pPr marL="756285" lvl="1" indent="-286385" fontAlgn="auto">
              <a:spcBef>
                <a:spcPts val="1415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Tonsillitis,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post-tonsillectomy,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carcinoma</a:t>
            </a:r>
            <a:r>
              <a:rPr sz="2800" spc="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4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cranial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nerve</a:t>
            </a:r>
            <a:endParaRPr sz="3200">
              <a:latin typeface="Arial"/>
              <a:cs typeface="Arial"/>
            </a:endParaRPr>
          </a:p>
          <a:p>
            <a:pPr marL="756285" lvl="1" indent="-286385" fontAlgn="auto">
              <a:spcBef>
                <a:spcPts val="1410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Tumors of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hpopharynx, larynx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&amp;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esophagus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2"/>
          <p:cNvSpPr>
            <a:spLocks noChangeArrowheads="1"/>
          </p:cNvSpPr>
          <p:nvPr/>
        </p:nvSpPr>
        <p:spPr bwMode="auto">
          <a:xfrm>
            <a:off x="928688" y="1857375"/>
            <a:ext cx="3252787" cy="3238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2838" y="482600"/>
            <a:ext cx="6921500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ANATOMY </a:t>
            </a:r>
            <a:r>
              <a:rPr sz="4400" spc="5" dirty="0"/>
              <a:t>OF </a:t>
            </a:r>
            <a:r>
              <a:rPr sz="4400" dirty="0"/>
              <a:t>INNER</a:t>
            </a:r>
            <a:r>
              <a:rPr sz="4400" spc="-100" dirty="0"/>
              <a:t> </a:t>
            </a:r>
            <a:r>
              <a:rPr sz="4400" dirty="0"/>
              <a:t>EAR</a:t>
            </a:r>
            <a:endParaRPr sz="4400"/>
          </a:p>
        </p:txBody>
      </p:sp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4786313" y="1857375"/>
            <a:ext cx="3324225" cy="31194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0438" y="147638"/>
            <a:ext cx="4689475" cy="696912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Osseous</a:t>
            </a:r>
            <a:r>
              <a:rPr sz="4400" spc="-65" dirty="0"/>
              <a:t> </a:t>
            </a:r>
            <a:r>
              <a:rPr sz="4400" dirty="0"/>
              <a:t>Labyrinth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400" y="2490788"/>
            <a:ext cx="3736975" cy="20748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37160" indent="-124460" fontAlgn="auto">
              <a:spcBef>
                <a:spcPts val="95"/>
              </a:spcBef>
              <a:spcAft>
                <a:spcPts val="0"/>
              </a:spcAft>
              <a:buSzPct val="96428"/>
              <a:buFontTx/>
              <a:buChar char="•"/>
              <a:tabLst>
                <a:tab pos="137795" algn="l"/>
              </a:tabLst>
              <a:defRPr/>
            </a:pPr>
            <a:r>
              <a:rPr sz="2800" spc="-5" dirty="0">
                <a:solidFill>
                  <a:srgbClr val="FFFF99"/>
                </a:solidFill>
                <a:latin typeface="Times New Roman"/>
                <a:cs typeface="Times New Roman"/>
              </a:rPr>
              <a:t>Bony</a:t>
            </a:r>
            <a:r>
              <a:rPr sz="2800" spc="5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99"/>
                </a:solidFill>
                <a:latin typeface="Times New Roman"/>
                <a:cs typeface="Times New Roman"/>
              </a:rPr>
              <a:t>Cochlea</a:t>
            </a:r>
            <a:endParaRPr sz="2800">
              <a:latin typeface="Times New Roman"/>
              <a:cs typeface="Times New Roman"/>
            </a:endParaRPr>
          </a:p>
          <a:p>
            <a:pPr fontAlgn="auto">
              <a:spcBef>
                <a:spcPts val="35"/>
              </a:spcBef>
              <a:spcAft>
                <a:spcPts val="0"/>
              </a:spcAft>
              <a:buClr>
                <a:srgbClr val="FFFF99"/>
              </a:buClr>
              <a:buFont typeface="Times New Roman"/>
              <a:buChar char="•"/>
              <a:defRPr/>
            </a:pPr>
            <a:endParaRPr sz="2600">
              <a:latin typeface="Times New Roman"/>
              <a:cs typeface="Times New Roman"/>
            </a:endParaRPr>
          </a:p>
          <a:p>
            <a:pPr marL="137160" indent="-124460" fontAlgn="auto">
              <a:spcBef>
                <a:spcPts val="0"/>
              </a:spcBef>
              <a:spcAft>
                <a:spcPts val="0"/>
              </a:spcAft>
              <a:buSzPct val="96428"/>
              <a:buFontTx/>
              <a:buChar char="•"/>
              <a:tabLst>
                <a:tab pos="137795" algn="l"/>
              </a:tabLst>
              <a:defRPr/>
            </a:pPr>
            <a:r>
              <a:rPr sz="2800" spc="-40" dirty="0">
                <a:solidFill>
                  <a:srgbClr val="FFFF99"/>
                </a:solidFill>
                <a:latin typeface="Times New Roman"/>
                <a:cs typeface="Times New Roman"/>
              </a:rPr>
              <a:t>Vestibule</a:t>
            </a:r>
            <a:endParaRPr sz="2800">
              <a:latin typeface="Times New Roman"/>
              <a:cs typeface="Times New Roman"/>
            </a:endParaRPr>
          </a:p>
          <a:p>
            <a:pPr fontAlgn="auto">
              <a:spcBef>
                <a:spcPts val="35"/>
              </a:spcBef>
              <a:spcAft>
                <a:spcPts val="0"/>
              </a:spcAft>
              <a:buClr>
                <a:srgbClr val="FFFF99"/>
              </a:buClr>
              <a:buFont typeface="Times New Roman"/>
              <a:buChar char="•"/>
              <a:defRPr/>
            </a:pPr>
            <a:endParaRPr sz="2600">
              <a:latin typeface="Times New Roman"/>
              <a:cs typeface="Times New Roman"/>
            </a:endParaRPr>
          </a:p>
          <a:p>
            <a:pPr marL="137160" indent="-124460" fontAlgn="auto">
              <a:spcBef>
                <a:spcPts val="0"/>
              </a:spcBef>
              <a:spcAft>
                <a:spcPts val="0"/>
              </a:spcAft>
              <a:buSzPct val="96428"/>
              <a:buFontTx/>
              <a:buChar char="•"/>
              <a:tabLst>
                <a:tab pos="137795" algn="l"/>
              </a:tabLst>
              <a:defRPr/>
            </a:pPr>
            <a:r>
              <a:rPr sz="2800" spc="-5" dirty="0">
                <a:solidFill>
                  <a:srgbClr val="FFFF99"/>
                </a:solidFill>
                <a:latin typeface="Times New Roman"/>
                <a:cs typeface="Times New Roman"/>
              </a:rPr>
              <a:t>Bony semicircular</a:t>
            </a:r>
            <a:r>
              <a:rPr sz="2800" spc="-40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99"/>
                </a:solidFill>
                <a:latin typeface="Times New Roman"/>
                <a:cs typeface="Times New Roman"/>
              </a:rPr>
              <a:t>canals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6868" name="object 4"/>
          <p:cNvSpPr>
            <a:spLocks noChangeArrowheads="1"/>
          </p:cNvSpPr>
          <p:nvPr/>
        </p:nvSpPr>
        <p:spPr bwMode="auto">
          <a:xfrm>
            <a:off x="4572000" y="1868488"/>
            <a:ext cx="4572000" cy="3467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354263" indent="-1939925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CONTENTS OF THE BONY  LABYRINTH</a:t>
            </a:r>
          </a:p>
        </p:txBody>
      </p:sp>
      <p:sp>
        <p:nvSpPr>
          <p:cNvPr id="37891" name="object 3"/>
          <p:cNvSpPr txBox="1">
            <a:spLocks noChangeArrowheads="1"/>
          </p:cNvSpPr>
          <p:nvPr/>
        </p:nvSpPr>
        <p:spPr bwMode="auto">
          <a:xfrm>
            <a:off x="536575" y="1822450"/>
            <a:ext cx="367982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400">
                <a:solidFill>
                  <a:srgbClr val="FFFFFF"/>
                </a:solidFill>
              </a:rPr>
              <a:t>Perilymph</a:t>
            </a:r>
            <a:endParaRPr lang="en-US" sz="2400"/>
          </a:p>
          <a:p>
            <a:pPr marL="355600" indent="-342900">
              <a:buClr>
                <a:srgbClr val="FFFFFF"/>
              </a:buClr>
              <a:buFont typeface="Arial" charset="0"/>
              <a:buChar char="•"/>
              <a:tabLst>
                <a:tab pos="354013" algn="l"/>
                <a:tab pos="355600" algn="l"/>
              </a:tabLst>
            </a:pPr>
            <a:endParaRPr lang="en-US" sz="25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400">
                <a:solidFill>
                  <a:srgbClr val="FFFFFF"/>
                </a:solidFill>
              </a:rPr>
              <a:t>Membranous labyrinth</a:t>
            </a:r>
            <a:endParaRPr lang="en-US" sz="2400"/>
          </a:p>
          <a:p>
            <a:pPr marL="755650" lvl="1" indent="-285750">
              <a:spcBef>
                <a:spcPts val="1238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000">
                <a:solidFill>
                  <a:srgbClr val="FFFFFF"/>
                </a:solidFill>
              </a:rPr>
              <a:t>Cochlear duct</a:t>
            </a:r>
            <a:endParaRPr lang="en-US" sz="2000"/>
          </a:p>
          <a:p>
            <a:pPr marL="755650" lvl="1" indent="-285750">
              <a:spcBef>
                <a:spcPts val="488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000">
                <a:solidFill>
                  <a:srgbClr val="FFFFFF"/>
                </a:solidFill>
              </a:rPr>
              <a:t>Saccule and utricle</a:t>
            </a:r>
            <a:endParaRPr lang="en-US" sz="2000"/>
          </a:p>
          <a:p>
            <a:pPr marL="755650" lvl="1" indent="-285750">
              <a:spcBef>
                <a:spcPts val="475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000">
                <a:solidFill>
                  <a:srgbClr val="FFFFFF"/>
                </a:solidFill>
              </a:rPr>
              <a:t>Membranous semicircular  ducts</a:t>
            </a:r>
            <a:endParaRPr lang="en-US" sz="2000"/>
          </a:p>
        </p:txBody>
      </p:sp>
      <p:sp>
        <p:nvSpPr>
          <p:cNvPr id="37892" name="object 4"/>
          <p:cNvSpPr>
            <a:spLocks noChangeArrowheads="1"/>
          </p:cNvSpPr>
          <p:nvPr/>
        </p:nvSpPr>
        <p:spPr bwMode="auto">
          <a:xfrm>
            <a:off x="4286250" y="1558925"/>
            <a:ext cx="4857750" cy="4695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320675" indent="1679575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CONTENTS OF  MEMBRANOUS LABYRINTH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790700"/>
            <a:ext cx="3716338" cy="30384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Endolymph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69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Sensory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epithelium</a:t>
            </a:r>
            <a:endParaRPr sz="2800">
              <a:latin typeface="Arial"/>
              <a:cs typeface="Arial"/>
            </a:endParaRPr>
          </a:p>
          <a:p>
            <a:pPr marL="756285" lvl="1" indent="-286385" fontAlgn="auto">
              <a:spcBef>
                <a:spcPts val="2655"/>
              </a:spcBef>
              <a:spcAft>
                <a:spcPts val="0"/>
              </a:spcAft>
              <a:buFont typeface="Arial"/>
              <a:buChar char="–"/>
              <a:tabLst>
                <a:tab pos="756285" algn="l"/>
                <a:tab pos="756920" algn="l"/>
              </a:tabLst>
              <a:defRPr/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Cochlea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i="1" spc="-5" dirty="0">
                <a:solidFill>
                  <a:srgbClr val="00FFFF"/>
                </a:solidFill>
                <a:latin typeface="Arial"/>
                <a:cs typeface="Arial"/>
              </a:rPr>
              <a:t>organ of</a:t>
            </a:r>
            <a:r>
              <a:rPr i="1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00FFFF"/>
                </a:solidFill>
                <a:latin typeface="Arial"/>
                <a:cs typeface="Arial"/>
              </a:rPr>
              <a:t>Corti</a:t>
            </a:r>
            <a:endParaRPr>
              <a:latin typeface="Arial"/>
              <a:cs typeface="Arial"/>
            </a:endParaRPr>
          </a:p>
          <a:p>
            <a:pPr lvl="1" fontAlgn="auto"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–"/>
              <a:defRPr/>
            </a:pPr>
            <a:endParaRPr sz="2250">
              <a:latin typeface="Times New Roman"/>
              <a:cs typeface="Times New Roman"/>
            </a:endParaRPr>
          </a:p>
          <a:p>
            <a:pPr marL="756285" lvl="1" indent="-286385" fontAlgn="auto">
              <a:spcBef>
                <a:spcPts val="5"/>
              </a:spcBef>
              <a:spcAft>
                <a:spcPts val="0"/>
              </a:spcAft>
              <a:buFont typeface="Arial"/>
              <a:buChar char="–"/>
              <a:tabLst>
                <a:tab pos="756285" algn="l"/>
                <a:tab pos="756920" algn="l"/>
              </a:tabLst>
              <a:defRPr/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Utricle &amp; saccule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i="1" spc="-10" dirty="0">
                <a:solidFill>
                  <a:srgbClr val="00FFFF"/>
                </a:solidFill>
                <a:latin typeface="Arial"/>
                <a:cs typeface="Arial"/>
              </a:rPr>
              <a:t>maculae</a:t>
            </a:r>
            <a:endParaRPr>
              <a:latin typeface="Arial"/>
              <a:cs typeface="Arial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–"/>
              <a:defRPr/>
            </a:pPr>
            <a:endParaRPr sz="2250">
              <a:latin typeface="Times New Roman"/>
              <a:cs typeface="Times New Roman"/>
            </a:endParaRPr>
          </a:p>
          <a:p>
            <a:pPr marL="756285" lvl="1" indent="-286385" fontAlgn="auto">
              <a:spcBef>
                <a:spcPts val="5"/>
              </a:spcBef>
              <a:spcAft>
                <a:spcPts val="0"/>
              </a:spcAft>
              <a:buFont typeface="Arial"/>
              <a:buChar char="–"/>
              <a:tabLst>
                <a:tab pos="756285" algn="l"/>
                <a:tab pos="756920" algn="l"/>
              </a:tabLst>
              <a:defRPr/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Semicircular canals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00FFFF"/>
                </a:solidFill>
                <a:latin typeface="Arial"/>
                <a:cs typeface="Arial"/>
              </a:rPr>
              <a:t>cristae</a:t>
            </a:r>
            <a:endParaRPr>
              <a:latin typeface="Arial"/>
              <a:cs typeface="Arial"/>
            </a:endParaRPr>
          </a:p>
        </p:txBody>
      </p:sp>
      <p:sp>
        <p:nvSpPr>
          <p:cNvPr id="38916" name="object 4"/>
          <p:cNvSpPr>
            <a:spLocks noChangeArrowheads="1"/>
          </p:cNvSpPr>
          <p:nvPr/>
        </p:nvSpPr>
        <p:spPr bwMode="auto">
          <a:xfrm>
            <a:off x="5715000" y="1905000"/>
            <a:ext cx="2825750" cy="4114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244725" indent="-1287463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INNER EAR SENSORY  EPITHELIUM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75" y="2008188"/>
            <a:ext cx="3568700" cy="3921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2900" fontAlgn="auto">
              <a:spcBef>
                <a:spcPts val="10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Cochlea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400" i="1" spc="-5" dirty="0">
                <a:solidFill>
                  <a:srgbClr val="00FFFF"/>
                </a:solidFill>
                <a:latin typeface="Arial"/>
                <a:cs typeface="Arial"/>
              </a:rPr>
              <a:t>organ of Corti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75" y="3763963"/>
            <a:ext cx="4141788" cy="3921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2900" fontAlgn="auto">
              <a:spcBef>
                <a:spcPts val="10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Utricle &amp;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saccule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00FFFF"/>
                </a:solidFill>
                <a:latin typeface="Arial"/>
                <a:cs typeface="Arial"/>
              </a:rPr>
              <a:t>maculae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75" y="5521325"/>
            <a:ext cx="4298950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2900" fontAlgn="auto">
              <a:spcBef>
                <a:spcPts val="10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Semicircular canals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FFFF"/>
                </a:solidFill>
                <a:latin typeface="Arial"/>
                <a:cs typeface="Arial"/>
              </a:rPr>
              <a:t>cristae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942" name="object 6"/>
          <p:cNvSpPr>
            <a:spLocks noChangeArrowheads="1"/>
          </p:cNvSpPr>
          <p:nvPr/>
        </p:nvSpPr>
        <p:spPr bwMode="auto">
          <a:xfrm>
            <a:off x="5651500" y="4789488"/>
            <a:ext cx="3122613" cy="20685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43" name="object 7"/>
          <p:cNvSpPr>
            <a:spLocks noChangeArrowheads="1"/>
          </p:cNvSpPr>
          <p:nvPr/>
        </p:nvSpPr>
        <p:spPr bwMode="auto">
          <a:xfrm>
            <a:off x="6261100" y="1341438"/>
            <a:ext cx="2882900" cy="19065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44" name="object 8"/>
          <p:cNvSpPr>
            <a:spLocks noChangeArrowheads="1"/>
          </p:cNvSpPr>
          <p:nvPr/>
        </p:nvSpPr>
        <p:spPr bwMode="auto">
          <a:xfrm>
            <a:off x="5183188" y="3213100"/>
            <a:ext cx="3960812" cy="14779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3988" y="482600"/>
            <a:ext cx="630237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ANATOMY </a:t>
            </a:r>
            <a:r>
              <a:rPr sz="4400" spc="5" dirty="0"/>
              <a:t>OF </a:t>
            </a:r>
            <a:r>
              <a:rPr sz="4400" dirty="0"/>
              <a:t>THE</a:t>
            </a:r>
            <a:r>
              <a:rPr sz="4400" spc="-85" dirty="0"/>
              <a:t> </a:t>
            </a:r>
            <a:r>
              <a:rPr sz="4400" dirty="0"/>
              <a:t>EAR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2032000"/>
            <a:ext cx="3257550" cy="2921954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External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CC00"/>
                </a:solidFill>
                <a:latin typeface="Arial"/>
                <a:cs typeface="Arial"/>
              </a:rPr>
              <a:t>Ear</a:t>
            </a:r>
            <a:endParaRPr sz="3200">
              <a:solidFill>
                <a:srgbClr val="FFCC00"/>
              </a:solidFill>
              <a:latin typeface="Arial"/>
              <a:cs typeface="Arial"/>
            </a:endParaRPr>
          </a:p>
          <a:p>
            <a:pPr fontAlgn="auto">
              <a:spcBef>
                <a:spcPts val="25"/>
              </a:spcBef>
              <a:spcAft>
                <a:spcPts val="0"/>
              </a:spcAft>
              <a:buFontTx/>
              <a:buChar char="•"/>
              <a:defRPr/>
            </a:pPr>
            <a:endParaRPr sz="4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Middle</a:t>
            </a:r>
            <a:r>
              <a:rPr sz="3200" spc="-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r>
              <a:rPr sz="3200" spc="-8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Cleft</a:t>
            </a:r>
            <a:endParaRPr sz="3200">
              <a:solidFill>
                <a:srgbClr val="FFFFFF"/>
              </a:solidFill>
              <a:latin typeface="Arial"/>
              <a:cs typeface="Arial"/>
            </a:endParaRPr>
          </a:p>
          <a:p>
            <a:pPr fontAlgn="auto">
              <a:spcBef>
                <a:spcPts val="30"/>
              </a:spcBef>
              <a:spcAft>
                <a:spcPts val="0"/>
              </a:spcAft>
              <a:buFontTx/>
              <a:buChar char="•"/>
              <a:defRPr/>
            </a:pPr>
            <a:endParaRPr sz="4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Inner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959100" indent="-2887663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THE VESTIBULO-COCHLEAR  NERVE</a:t>
            </a:r>
          </a:p>
        </p:txBody>
      </p:sp>
      <p:sp>
        <p:nvSpPr>
          <p:cNvPr id="40963" name="object 3"/>
          <p:cNvSpPr>
            <a:spLocks noChangeArrowheads="1"/>
          </p:cNvSpPr>
          <p:nvPr/>
        </p:nvSpPr>
        <p:spPr bwMode="auto">
          <a:xfrm>
            <a:off x="1143000" y="1479550"/>
            <a:ext cx="6500813" cy="50450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bject 2"/>
          <p:cNvSpPr>
            <a:spLocks noChangeArrowheads="1"/>
          </p:cNvSpPr>
          <p:nvPr/>
        </p:nvSpPr>
        <p:spPr bwMode="auto">
          <a:xfrm>
            <a:off x="428625" y="1285875"/>
            <a:ext cx="8358188" cy="54149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1328738" indent="-1317625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CENTRAL CONNECTIONS OF  COCHLEAR NERVE</a:t>
            </a:r>
          </a:p>
        </p:txBody>
      </p:sp>
      <p:sp>
        <p:nvSpPr>
          <p:cNvPr id="43011" name="object 3"/>
          <p:cNvSpPr>
            <a:spLocks noChangeArrowheads="1"/>
          </p:cNvSpPr>
          <p:nvPr/>
        </p:nvSpPr>
        <p:spPr bwMode="auto">
          <a:xfrm>
            <a:off x="3143250" y="1700213"/>
            <a:ext cx="2544763" cy="5076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1143000" indent="-1130300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CENTRAL CONNECTIONS OF  VESTIBULAR NERVE</a:t>
            </a:r>
          </a:p>
        </p:txBody>
      </p:sp>
      <p:sp>
        <p:nvSpPr>
          <p:cNvPr id="44035" name="object 3"/>
          <p:cNvSpPr>
            <a:spLocks noChangeArrowheads="1"/>
          </p:cNvSpPr>
          <p:nvPr/>
        </p:nvSpPr>
        <p:spPr bwMode="auto">
          <a:xfrm>
            <a:off x="1643063" y="1428750"/>
            <a:ext cx="5183187" cy="5200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138" y="2495550"/>
            <a:ext cx="7202487" cy="695325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PHYSIOLOGY </a:t>
            </a:r>
            <a:r>
              <a:rPr sz="4400" spc="-10" dirty="0"/>
              <a:t>OF </a:t>
            </a:r>
            <a:r>
              <a:rPr sz="4400" dirty="0"/>
              <a:t>THE</a:t>
            </a:r>
            <a:r>
              <a:rPr sz="4400" spc="-40" dirty="0"/>
              <a:t> </a:t>
            </a:r>
            <a:r>
              <a:rPr sz="4400" dirty="0"/>
              <a:t>EAR</a:t>
            </a:r>
            <a:endParaRPr sz="4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1793875" indent="-431800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FUNCIONS OF THE  EXTERNAL EAR</a:t>
            </a:r>
          </a:p>
        </p:txBody>
      </p:sp>
      <p:sp>
        <p:nvSpPr>
          <p:cNvPr id="46083" name="object 3"/>
          <p:cNvSpPr txBox="1">
            <a:spLocks noChangeArrowheads="1"/>
          </p:cNvSpPr>
          <p:nvPr/>
        </p:nvSpPr>
        <p:spPr bwMode="auto">
          <a:xfrm>
            <a:off x="536575" y="1474788"/>
            <a:ext cx="75184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7640" rIns="0" bIns="0">
            <a:spAutoFit/>
          </a:bodyPr>
          <a:lstStyle/>
          <a:p>
            <a:pPr marL="355600" indent="-342900">
              <a:spcBef>
                <a:spcPts val="132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Protection of the middle ear</a:t>
            </a:r>
            <a:endParaRPr lang="en-US" sz="3200"/>
          </a:p>
          <a:p>
            <a:pPr marL="755650" lvl="1" indent="-285750">
              <a:spcBef>
                <a:spcPts val="1063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Curvature</a:t>
            </a:r>
            <a:endParaRPr lang="en-US" sz="2800"/>
          </a:p>
          <a:p>
            <a:pPr marL="755650" lvl="1" indent="-285750">
              <a:spcBef>
                <a:spcPts val="1000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Cerumen</a:t>
            </a:r>
            <a:endParaRPr lang="en-US" sz="2800"/>
          </a:p>
          <a:p>
            <a:pPr marL="355600" indent="-342900">
              <a:spcBef>
                <a:spcPts val="1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Auditory functions:</a:t>
            </a:r>
            <a:endParaRPr lang="en-US" sz="3200"/>
          </a:p>
          <a:p>
            <a:pPr marL="755650" lvl="1" indent="-285750">
              <a:spcBef>
                <a:spcPts val="1063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Sound conduction</a:t>
            </a:r>
            <a:endParaRPr lang="en-US" sz="2800"/>
          </a:p>
          <a:p>
            <a:pPr marL="755650" lvl="1" indent="-285750">
              <a:lnSpc>
                <a:spcPct val="110000"/>
              </a:lnSpc>
              <a:spcBef>
                <a:spcPts val="663"/>
              </a:spcBef>
              <a:buFontTx/>
              <a:buChar char="–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Increase sound pressure by the resonance  function</a:t>
            </a:r>
            <a:endParaRPr lang="en-US" sz="2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1298575" indent="-106363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FUNCTIONS OF THE  EUSTACHIAN TUBE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92450" y="5822950"/>
            <a:ext cx="2406650" cy="6350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4000" b="1" spc="-38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ent</a:t>
            </a:r>
            <a:r>
              <a:rPr sz="4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4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7108" name="object 4"/>
          <p:cNvSpPr txBox="1">
            <a:spLocks noChangeArrowheads="1"/>
          </p:cNvSpPr>
          <p:nvPr/>
        </p:nvSpPr>
        <p:spPr bwMode="auto">
          <a:xfrm>
            <a:off x="406400" y="5754688"/>
            <a:ext cx="17002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9" name="object 5"/>
          <p:cNvSpPr txBox="1">
            <a:spLocks noChangeArrowheads="1"/>
          </p:cNvSpPr>
          <p:nvPr/>
        </p:nvSpPr>
        <p:spPr bwMode="auto">
          <a:xfrm>
            <a:off x="6464300" y="5826125"/>
            <a:ext cx="15192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Drainage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0" name="object 6"/>
          <p:cNvSpPr>
            <a:spLocks noChangeArrowheads="1"/>
          </p:cNvSpPr>
          <p:nvPr/>
        </p:nvSpPr>
        <p:spPr bwMode="auto">
          <a:xfrm>
            <a:off x="2843213" y="1916113"/>
            <a:ext cx="2860675" cy="3736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11" name="object 7"/>
          <p:cNvSpPr>
            <a:spLocks noChangeArrowheads="1"/>
          </p:cNvSpPr>
          <p:nvPr/>
        </p:nvSpPr>
        <p:spPr bwMode="auto">
          <a:xfrm>
            <a:off x="5724525" y="1916113"/>
            <a:ext cx="3021013" cy="3806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12" name="object 8"/>
          <p:cNvSpPr>
            <a:spLocks noChangeArrowheads="1"/>
          </p:cNvSpPr>
          <p:nvPr/>
        </p:nvSpPr>
        <p:spPr bwMode="auto">
          <a:xfrm>
            <a:off x="0" y="1916113"/>
            <a:ext cx="2743200" cy="37306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3348038" indent="-3121025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FUNCIONS OF THE MIDDLE  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458913"/>
            <a:ext cx="4765675" cy="2779712"/>
          </a:xfrm>
          <a:prstGeom prst="rect">
            <a:avLst/>
          </a:prstGeom>
        </p:spPr>
        <p:txBody>
          <a:bodyPr lIns="0" tIns="256540" rIns="0" bIns="0">
            <a:spAutoFit/>
          </a:bodyPr>
          <a:lstStyle/>
          <a:p>
            <a:pPr marL="355600" indent="-342900" fontAlgn="auto">
              <a:spcBef>
                <a:spcPts val="202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Conduction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sound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192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Transformer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mechanism</a:t>
            </a:r>
            <a:endParaRPr sz="3200">
              <a:latin typeface="Arial"/>
              <a:cs typeface="Arial"/>
            </a:endParaRPr>
          </a:p>
          <a:p>
            <a:pPr marL="756285" lvl="1" indent="-286385" fontAlgn="auto">
              <a:spcBef>
                <a:spcPts val="1755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Hydraulic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2800">
              <a:latin typeface="Arial"/>
              <a:cs typeface="Arial"/>
            </a:endParaRPr>
          </a:p>
          <a:p>
            <a:pPr marL="756285" lvl="1" indent="-286385" fontAlgn="auto">
              <a:spcBef>
                <a:spcPts val="1680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Ossicular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leverage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8132" name="object 4"/>
          <p:cNvSpPr>
            <a:spLocks noChangeArrowheads="1"/>
          </p:cNvSpPr>
          <p:nvPr/>
        </p:nvSpPr>
        <p:spPr bwMode="auto">
          <a:xfrm>
            <a:off x="5435600" y="3141663"/>
            <a:ext cx="3708400" cy="28098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3348038" indent="-3121025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FUNCIONS OF THE MIDDLE  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458913"/>
            <a:ext cx="5035550" cy="4151312"/>
          </a:xfrm>
          <a:prstGeom prst="rect">
            <a:avLst/>
          </a:prstGeom>
        </p:spPr>
        <p:txBody>
          <a:bodyPr lIns="0" tIns="256540" rIns="0" bIns="0">
            <a:spAutoFit/>
          </a:bodyPr>
          <a:lstStyle/>
          <a:p>
            <a:pPr marL="355600" indent="-342900" fontAlgn="auto">
              <a:spcBef>
                <a:spcPts val="202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Conduction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sound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192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Transformer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mechanism</a:t>
            </a:r>
            <a:endParaRPr sz="3200">
              <a:latin typeface="Arial"/>
              <a:cs typeface="Arial"/>
            </a:endParaRPr>
          </a:p>
          <a:p>
            <a:pPr marL="756285" lvl="1" indent="-286385" fontAlgn="auto">
              <a:spcBef>
                <a:spcPts val="1755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Hydraulic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2800">
              <a:latin typeface="Arial"/>
              <a:cs typeface="Arial"/>
            </a:endParaRPr>
          </a:p>
          <a:p>
            <a:pPr marL="756285" lvl="1" indent="-286385" fontAlgn="auto">
              <a:spcBef>
                <a:spcPts val="1680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Ossicular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leverage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84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Protection to 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inner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endParaRPr sz="3200">
              <a:latin typeface="Arial"/>
              <a:cs typeface="Arial"/>
            </a:endParaRPr>
          </a:p>
          <a:p>
            <a:pPr marL="756285" lvl="1" indent="-286385" fontAlgn="auto">
              <a:spcBef>
                <a:spcPts val="1760"/>
              </a:spcBef>
              <a:spcAft>
                <a:spcPts val="0"/>
              </a:spcAft>
              <a:buFontTx/>
              <a:buChar char="–"/>
              <a:tabLst>
                <a:tab pos="75692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stapedial reflex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3270250" indent="-2933700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FUNCIONS OF THE INNER  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482725"/>
            <a:ext cx="3784600" cy="1590675"/>
          </a:xfrm>
          <a:prstGeom prst="rect">
            <a:avLst/>
          </a:prstGeom>
        </p:spPr>
        <p:txBody>
          <a:bodyPr lIns="0" tIns="191770" rIns="0" bIns="0">
            <a:spAutoFit/>
          </a:bodyPr>
          <a:lstStyle/>
          <a:p>
            <a:pPr marL="355600" indent="-342900" fontAlgn="auto">
              <a:spcBef>
                <a:spcPts val="151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Hearing</a:t>
            </a:r>
            <a:r>
              <a:rPr sz="2800" spc="1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Function:</a:t>
            </a:r>
            <a:endParaRPr sz="2800">
              <a:latin typeface="Arial"/>
              <a:cs typeface="Arial"/>
            </a:endParaRPr>
          </a:p>
          <a:p>
            <a:pPr marL="469900" fontAlgn="auto">
              <a:spcBef>
                <a:spcPts val="1220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Transduction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sound</a:t>
            </a:r>
            <a:endParaRPr sz="2400">
              <a:latin typeface="Arial"/>
              <a:cs typeface="Arial"/>
            </a:endParaRPr>
          </a:p>
          <a:p>
            <a:pPr marL="756285" fontAlgn="auto">
              <a:spcBef>
                <a:spcPts val="575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potentials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180" name="object 4"/>
          <p:cNvSpPr>
            <a:spLocks noChangeArrowheads="1"/>
          </p:cNvSpPr>
          <p:nvPr/>
        </p:nvSpPr>
        <p:spPr bwMode="auto">
          <a:xfrm>
            <a:off x="5191125" y="1700213"/>
            <a:ext cx="3952875" cy="3143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3638" y="482600"/>
            <a:ext cx="4283075" cy="696913"/>
          </a:xfrm>
        </p:spPr>
        <p:txBody>
          <a:bodyPr tIns="13335" rtlCol="0">
            <a:normAutofit fontScale="90000"/>
          </a:bodyPr>
          <a:lstStyle/>
          <a:p>
            <a:pPr marL="12700" algn="ctr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b="1" dirty="0"/>
              <a:t>EXTERNAL</a:t>
            </a:r>
            <a:r>
              <a:rPr sz="4400" b="1" spc="-75" dirty="0"/>
              <a:t> </a:t>
            </a:r>
            <a:r>
              <a:rPr sz="4400" b="1" dirty="0"/>
              <a:t>EAR</a:t>
            </a:r>
            <a:endParaRPr sz="4400" b="1"/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1116013" y="1773238"/>
            <a:ext cx="6757987" cy="452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5213" y="3048000"/>
            <a:ext cx="3859212" cy="130612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Auricle</a:t>
            </a:r>
            <a:endParaRPr sz="2800" b="1">
              <a:solidFill>
                <a:schemeClr val="bg1"/>
              </a:solidFill>
              <a:latin typeface="Arial"/>
              <a:cs typeface="Arial"/>
            </a:endParaRPr>
          </a:p>
          <a:p>
            <a:pPr fontAlgn="auto">
              <a:spcBef>
                <a:spcPts val="30"/>
              </a:spcBef>
              <a:spcAft>
                <a:spcPts val="0"/>
              </a:spcAft>
              <a:defRPr/>
            </a:pPr>
            <a:endParaRPr sz="3200"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510665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External</a:t>
            </a:r>
            <a:r>
              <a:rPr sz="2400" b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Canal</a:t>
            </a:r>
            <a:endParaRPr sz="2400" b="1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285750" y="639763"/>
            <a:ext cx="8726488" cy="548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3270250" indent="-2933700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FUNCIONS OF THE INNER  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482725"/>
            <a:ext cx="6565900" cy="2989263"/>
          </a:xfrm>
          <a:prstGeom prst="rect">
            <a:avLst/>
          </a:prstGeom>
        </p:spPr>
        <p:txBody>
          <a:bodyPr lIns="0" tIns="191770" rIns="0" bIns="0">
            <a:spAutoFit/>
          </a:bodyPr>
          <a:lstStyle/>
          <a:p>
            <a:pPr marL="561340" indent="-342900" fontAlgn="auto">
              <a:spcBef>
                <a:spcPts val="1510"/>
              </a:spcBef>
              <a:spcAft>
                <a:spcPts val="0"/>
              </a:spcAft>
              <a:buFontTx/>
              <a:buChar char="•"/>
              <a:tabLst>
                <a:tab pos="561340" algn="l"/>
                <a:tab pos="561975" algn="l"/>
              </a:tabLst>
              <a:defRPr/>
            </a:pP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Hearing</a:t>
            </a:r>
            <a:r>
              <a:rPr sz="2800" spc="10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99"/>
                </a:solidFill>
                <a:latin typeface="Arial"/>
                <a:cs typeface="Arial"/>
              </a:rPr>
              <a:t>Function:</a:t>
            </a:r>
            <a:endParaRPr sz="2800">
              <a:latin typeface="Arial"/>
              <a:cs typeface="Arial"/>
            </a:endParaRPr>
          </a:p>
          <a:p>
            <a:pPr marL="676275" fontAlgn="auto">
              <a:spcBef>
                <a:spcPts val="1220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Transduction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sound</a:t>
            </a:r>
            <a:endParaRPr sz="2400">
              <a:latin typeface="Arial"/>
              <a:cs typeface="Arial"/>
            </a:endParaRPr>
          </a:p>
          <a:p>
            <a:pPr marL="962660" fontAlgn="auto">
              <a:spcBef>
                <a:spcPts val="575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action potentials</a:t>
            </a:r>
            <a:endParaRPr sz="2400">
              <a:latin typeface="Arial"/>
              <a:cs typeface="Arial"/>
            </a:endParaRPr>
          </a:p>
          <a:p>
            <a:pPr fontAlgn="auto">
              <a:spcBef>
                <a:spcPts val="15"/>
              </a:spcBef>
              <a:spcAft>
                <a:spcPts val="0"/>
              </a:spcAft>
              <a:defRPr/>
            </a:pPr>
            <a:endParaRPr sz="2250">
              <a:latin typeface="Times New Roman"/>
              <a:cs typeface="Times New Roman"/>
            </a:endParaRPr>
          </a:p>
          <a:p>
            <a:pPr marL="271780" indent="-259079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5714"/>
              <a:buFontTx/>
              <a:buChar char="•"/>
              <a:tabLst>
                <a:tab pos="271145" algn="l"/>
                <a:tab pos="271780" algn="l"/>
              </a:tabLst>
              <a:defRPr/>
            </a:pPr>
            <a:r>
              <a:rPr sz="2800" spc="-35" dirty="0">
                <a:solidFill>
                  <a:srgbClr val="FFFF99"/>
                </a:solidFill>
                <a:latin typeface="Times New Roman"/>
                <a:cs typeface="Times New Roman"/>
              </a:rPr>
              <a:t>Vestibular</a:t>
            </a:r>
            <a:r>
              <a:rPr sz="2800" spc="-25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99"/>
                </a:solidFill>
                <a:latin typeface="Times New Roman"/>
                <a:cs typeface="Times New Roman"/>
              </a:rPr>
              <a:t>Function</a:t>
            </a:r>
            <a:r>
              <a:rPr sz="2400" dirty="0">
                <a:solidFill>
                  <a:srgbClr val="FFFF99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469900" fontAlgn="auto">
              <a:spcBef>
                <a:spcPts val="1685"/>
              </a:spcBef>
              <a:spcAft>
                <a:spcPts val="0"/>
              </a:spcAft>
              <a:tabLst>
                <a:tab pos="915035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–	Participate in maintaining body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balance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bject 2"/>
          <p:cNvSpPr>
            <a:spLocks noChangeArrowheads="1"/>
          </p:cNvSpPr>
          <p:nvPr/>
        </p:nvSpPr>
        <p:spPr bwMode="auto">
          <a:xfrm>
            <a:off x="2195513" y="3357563"/>
            <a:ext cx="4038600" cy="1066800"/>
          </a:xfrm>
          <a:custGeom>
            <a:avLst/>
            <a:gdLst>
              <a:gd name="T0" fmla="*/ 0 w 4038600"/>
              <a:gd name="T1" fmla="*/ 0 h 1066800"/>
              <a:gd name="T2" fmla="*/ 4038600 w 4038600"/>
              <a:gd name="T3" fmla="*/ 1066800 h 1066800"/>
            </a:gdLst>
            <a:ahLst/>
            <a:cxnLst/>
            <a:rect l="T0" t="T1" r="T2" b="T3"/>
            <a:pathLst>
              <a:path w="4038600" h="1066800">
                <a:moveTo>
                  <a:pt x="0" y="1066800"/>
                </a:moveTo>
                <a:lnTo>
                  <a:pt x="4038600" y="1066800"/>
                </a:lnTo>
                <a:lnTo>
                  <a:pt x="40386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1" name="object 3"/>
          <p:cNvSpPr>
            <a:spLocks noChangeArrowheads="1"/>
          </p:cNvSpPr>
          <p:nvPr/>
        </p:nvSpPr>
        <p:spPr bwMode="auto">
          <a:xfrm>
            <a:off x="2195513" y="3357563"/>
            <a:ext cx="4038600" cy="1066800"/>
          </a:xfrm>
          <a:custGeom>
            <a:avLst/>
            <a:gdLst>
              <a:gd name="T0" fmla="*/ 0 w 4038600"/>
              <a:gd name="T1" fmla="*/ 0 h 1066800"/>
              <a:gd name="T2" fmla="*/ 4038600 w 4038600"/>
              <a:gd name="T3" fmla="*/ 1066800 h 1066800"/>
            </a:gdLst>
            <a:ahLst/>
            <a:cxnLst/>
            <a:rect l="T0" t="T1" r="T2" b="T3"/>
            <a:pathLst>
              <a:path w="4038600" h="1066800">
                <a:moveTo>
                  <a:pt x="0" y="1066800"/>
                </a:moveTo>
                <a:lnTo>
                  <a:pt x="4038600" y="1066800"/>
                </a:lnTo>
                <a:lnTo>
                  <a:pt x="40386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5513" y="3603625"/>
            <a:ext cx="40386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0668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BRAIN-STEM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253" name="object 5"/>
          <p:cNvSpPr>
            <a:spLocks noChangeArrowheads="1"/>
          </p:cNvSpPr>
          <p:nvPr/>
        </p:nvSpPr>
        <p:spPr bwMode="auto">
          <a:xfrm>
            <a:off x="6732588" y="3429000"/>
            <a:ext cx="1905000" cy="533400"/>
          </a:xfrm>
          <a:custGeom>
            <a:avLst/>
            <a:gdLst>
              <a:gd name="T0" fmla="*/ 0 w 1905000"/>
              <a:gd name="T1" fmla="*/ 0 h 533400"/>
              <a:gd name="T2" fmla="*/ 1905000 w 1905000"/>
              <a:gd name="T3" fmla="*/ 533400 h 533400"/>
            </a:gdLst>
            <a:ahLst/>
            <a:cxnLst/>
            <a:rect l="T0" t="T1" r="T2" b="T3"/>
            <a:pathLst>
              <a:path w="1905000" h="533400">
                <a:moveTo>
                  <a:pt x="0" y="533400"/>
                </a:moveTo>
                <a:lnTo>
                  <a:pt x="1905000" y="533400"/>
                </a:lnTo>
                <a:lnTo>
                  <a:pt x="1905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4" name="object 6"/>
          <p:cNvSpPr>
            <a:spLocks noChangeArrowheads="1"/>
          </p:cNvSpPr>
          <p:nvPr/>
        </p:nvSpPr>
        <p:spPr bwMode="auto">
          <a:xfrm>
            <a:off x="6732588" y="3429000"/>
            <a:ext cx="1905000" cy="533400"/>
          </a:xfrm>
          <a:custGeom>
            <a:avLst/>
            <a:gdLst>
              <a:gd name="T0" fmla="*/ 0 w 1905000"/>
              <a:gd name="T1" fmla="*/ 0 h 533400"/>
              <a:gd name="T2" fmla="*/ 1905000 w 1905000"/>
              <a:gd name="T3" fmla="*/ 533400 h 533400"/>
            </a:gdLst>
            <a:ahLst/>
            <a:cxnLst/>
            <a:rect l="T0" t="T1" r="T2" b="T3"/>
            <a:pathLst>
              <a:path w="1905000" h="533400">
                <a:moveTo>
                  <a:pt x="0" y="533400"/>
                </a:moveTo>
                <a:lnTo>
                  <a:pt x="1905000" y="533400"/>
                </a:lnTo>
                <a:lnTo>
                  <a:pt x="1905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5" name="object 7"/>
          <p:cNvSpPr txBox="1">
            <a:spLocks noChangeArrowheads="1"/>
          </p:cNvSpPr>
          <p:nvPr/>
        </p:nvSpPr>
        <p:spPr bwMode="auto">
          <a:xfrm>
            <a:off x="6732588" y="3489325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242888">
              <a:spcBef>
                <a:spcPts val="100"/>
              </a:spcBef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Cerebellum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6" name="object 8"/>
          <p:cNvSpPr>
            <a:spLocks noChangeArrowheads="1"/>
          </p:cNvSpPr>
          <p:nvPr/>
        </p:nvSpPr>
        <p:spPr bwMode="auto">
          <a:xfrm>
            <a:off x="0" y="3429000"/>
            <a:ext cx="1600200" cy="685800"/>
          </a:xfrm>
          <a:custGeom>
            <a:avLst/>
            <a:gdLst>
              <a:gd name="T0" fmla="*/ 0 w 1600200"/>
              <a:gd name="T1" fmla="*/ 0 h 685800"/>
              <a:gd name="T2" fmla="*/ 1600200 w 1600200"/>
              <a:gd name="T3" fmla="*/ 685800 h 685800"/>
            </a:gdLst>
            <a:ahLst/>
            <a:cxnLst/>
            <a:rect l="T0" t="T1" r="T2" b="T3"/>
            <a:pathLst>
              <a:path w="1600200" h="685800">
                <a:moveTo>
                  <a:pt x="0" y="685800"/>
                </a:moveTo>
                <a:lnTo>
                  <a:pt x="1600200" y="6858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7" name="object 9"/>
          <p:cNvSpPr>
            <a:spLocks noChangeArrowheads="1"/>
          </p:cNvSpPr>
          <p:nvPr/>
        </p:nvSpPr>
        <p:spPr bwMode="auto">
          <a:xfrm>
            <a:off x="0" y="3429000"/>
            <a:ext cx="1600200" cy="685800"/>
          </a:xfrm>
          <a:custGeom>
            <a:avLst/>
            <a:gdLst>
              <a:gd name="T0" fmla="*/ 0 w 1600200"/>
              <a:gd name="T1" fmla="*/ 0 h 685800"/>
              <a:gd name="T2" fmla="*/ 1600200 w 1600200"/>
              <a:gd name="T3" fmla="*/ 685800 h 685800"/>
            </a:gdLst>
            <a:ahLst/>
            <a:cxnLst/>
            <a:rect l="T0" t="T1" r="T2" b="T3"/>
            <a:pathLst>
              <a:path w="1600200" h="685800">
                <a:moveTo>
                  <a:pt x="0" y="685800"/>
                </a:moveTo>
                <a:lnTo>
                  <a:pt x="1600200" y="6858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575" y="3565525"/>
            <a:ext cx="1287463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443865" algn="l"/>
              </a:tabLst>
              <a:defRPr/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C.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Cortex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259" name="object 11"/>
          <p:cNvSpPr>
            <a:spLocks noChangeArrowheads="1"/>
          </p:cNvSpPr>
          <p:nvPr/>
        </p:nvSpPr>
        <p:spPr bwMode="auto">
          <a:xfrm>
            <a:off x="1524000" y="3619500"/>
            <a:ext cx="685800" cy="76200"/>
          </a:xfrm>
          <a:custGeom>
            <a:avLst/>
            <a:gdLst>
              <a:gd name="T0" fmla="*/ 0 w 685800"/>
              <a:gd name="T1" fmla="*/ 0 h 76200"/>
              <a:gd name="T2" fmla="*/ 685800 w 685800"/>
              <a:gd name="T3" fmla="*/ 76200 h 76200"/>
            </a:gdLst>
            <a:ahLst/>
            <a:cxnLst/>
            <a:rect l="T0" t="T1" r="T2" b="T3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6401" y="42799"/>
                </a:lnTo>
                <a:lnTo>
                  <a:pt x="622300" y="42799"/>
                </a:lnTo>
                <a:lnTo>
                  <a:pt x="622300" y="33274"/>
                </a:lnTo>
                <a:lnTo>
                  <a:pt x="676148" y="33274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609600" y="42799"/>
                </a:lnTo>
                <a:lnTo>
                  <a:pt x="609600" y="33274"/>
                </a:lnTo>
                <a:close/>
              </a:path>
              <a:path w="685800" h="76200">
                <a:moveTo>
                  <a:pt x="676148" y="33274"/>
                </a:moveTo>
                <a:lnTo>
                  <a:pt x="622300" y="33274"/>
                </a:lnTo>
                <a:lnTo>
                  <a:pt x="622300" y="42799"/>
                </a:lnTo>
                <a:lnTo>
                  <a:pt x="676401" y="42799"/>
                </a:lnTo>
                <a:lnTo>
                  <a:pt x="685800" y="38100"/>
                </a:lnTo>
                <a:lnTo>
                  <a:pt x="676148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60" name="object 12"/>
          <p:cNvSpPr>
            <a:spLocks noChangeArrowheads="1"/>
          </p:cNvSpPr>
          <p:nvPr/>
        </p:nvSpPr>
        <p:spPr bwMode="auto">
          <a:xfrm>
            <a:off x="1524000" y="3924300"/>
            <a:ext cx="685800" cy="76200"/>
          </a:xfrm>
          <a:custGeom>
            <a:avLst/>
            <a:gdLst>
              <a:gd name="T0" fmla="*/ 0 w 685800"/>
              <a:gd name="T1" fmla="*/ 0 h 76200"/>
              <a:gd name="T2" fmla="*/ 685800 w 685800"/>
              <a:gd name="T3" fmla="*/ 76200 h 76200"/>
            </a:gdLst>
            <a:ahLst/>
            <a:cxnLst/>
            <a:rect l="T0" t="T1" r="T2" b="T3"/>
            <a:pathLst>
              <a:path w="685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799"/>
                </a:lnTo>
                <a:lnTo>
                  <a:pt x="63500" y="42799"/>
                </a:lnTo>
                <a:lnTo>
                  <a:pt x="63500" y="33274"/>
                </a:lnTo>
                <a:lnTo>
                  <a:pt x="76200" y="33274"/>
                </a:lnTo>
                <a:lnTo>
                  <a:pt x="76200" y="0"/>
                </a:lnTo>
                <a:close/>
              </a:path>
              <a:path w="685800" h="76200">
                <a:moveTo>
                  <a:pt x="76200" y="33274"/>
                </a:moveTo>
                <a:lnTo>
                  <a:pt x="63500" y="33274"/>
                </a:lnTo>
                <a:lnTo>
                  <a:pt x="63500" y="42799"/>
                </a:lnTo>
                <a:lnTo>
                  <a:pt x="76200" y="42799"/>
                </a:lnTo>
                <a:lnTo>
                  <a:pt x="76200" y="33274"/>
                </a:lnTo>
                <a:close/>
              </a:path>
              <a:path w="685800" h="76200">
                <a:moveTo>
                  <a:pt x="685800" y="33274"/>
                </a:moveTo>
                <a:lnTo>
                  <a:pt x="76200" y="33274"/>
                </a:lnTo>
                <a:lnTo>
                  <a:pt x="76200" y="42799"/>
                </a:lnTo>
                <a:lnTo>
                  <a:pt x="685800" y="42799"/>
                </a:lnTo>
                <a:lnTo>
                  <a:pt x="685800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61" name="object 13"/>
          <p:cNvSpPr>
            <a:spLocks noChangeArrowheads="1"/>
          </p:cNvSpPr>
          <p:nvPr/>
        </p:nvSpPr>
        <p:spPr bwMode="auto">
          <a:xfrm>
            <a:off x="6248400" y="3619500"/>
            <a:ext cx="457200" cy="76200"/>
          </a:xfrm>
          <a:custGeom>
            <a:avLst/>
            <a:gdLst>
              <a:gd name="T0" fmla="*/ 0 w 457200"/>
              <a:gd name="T1" fmla="*/ 0 h 76200"/>
              <a:gd name="T2" fmla="*/ 457200 w 457200"/>
              <a:gd name="T3" fmla="*/ 76200 h 76200"/>
            </a:gdLst>
            <a:ahLst/>
            <a:cxnLst/>
            <a:rect l="T0" t="T1" r="T2" b="T3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7801" y="42799"/>
                </a:lnTo>
                <a:lnTo>
                  <a:pt x="393700" y="42799"/>
                </a:lnTo>
                <a:lnTo>
                  <a:pt x="393700" y="33274"/>
                </a:lnTo>
                <a:lnTo>
                  <a:pt x="447548" y="33274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381000" y="42799"/>
                </a:lnTo>
                <a:lnTo>
                  <a:pt x="381000" y="33274"/>
                </a:lnTo>
                <a:close/>
              </a:path>
              <a:path w="457200" h="76200">
                <a:moveTo>
                  <a:pt x="447548" y="33274"/>
                </a:moveTo>
                <a:lnTo>
                  <a:pt x="393700" y="33274"/>
                </a:lnTo>
                <a:lnTo>
                  <a:pt x="393700" y="42799"/>
                </a:lnTo>
                <a:lnTo>
                  <a:pt x="447801" y="42799"/>
                </a:lnTo>
                <a:lnTo>
                  <a:pt x="457200" y="38100"/>
                </a:lnTo>
                <a:lnTo>
                  <a:pt x="447548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62" name="object 14"/>
          <p:cNvSpPr>
            <a:spLocks noChangeArrowheads="1"/>
          </p:cNvSpPr>
          <p:nvPr/>
        </p:nvSpPr>
        <p:spPr bwMode="auto">
          <a:xfrm>
            <a:off x="6248400" y="3771900"/>
            <a:ext cx="381000" cy="76200"/>
          </a:xfrm>
          <a:custGeom>
            <a:avLst/>
            <a:gdLst>
              <a:gd name="T0" fmla="*/ 0 w 381000"/>
              <a:gd name="T1" fmla="*/ 0 h 76200"/>
              <a:gd name="T2" fmla="*/ 381000 w 381000"/>
              <a:gd name="T3" fmla="*/ 76200 h 76200"/>
            </a:gdLst>
            <a:ahLst/>
            <a:cxnLst/>
            <a:rect l="T0" t="T1" r="T2" b="T3"/>
            <a:pathLst>
              <a:path w="3810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799"/>
                </a:lnTo>
                <a:lnTo>
                  <a:pt x="63500" y="42799"/>
                </a:lnTo>
                <a:lnTo>
                  <a:pt x="63500" y="33274"/>
                </a:lnTo>
                <a:lnTo>
                  <a:pt x="76200" y="33274"/>
                </a:lnTo>
                <a:lnTo>
                  <a:pt x="76200" y="0"/>
                </a:lnTo>
                <a:close/>
              </a:path>
              <a:path w="381000" h="76200">
                <a:moveTo>
                  <a:pt x="76200" y="33274"/>
                </a:moveTo>
                <a:lnTo>
                  <a:pt x="63500" y="33274"/>
                </a:lnTo>
                <a:lnTo>
                  <a:pt x="63500" y="42799"/>
                </a:lnTo>
                <a:lnTo>
                  <a:pt x="76200" y="42799"/>
                </a:lnTo>
                <a:lnTo>
                  <a:pt x="76200" y="33274"/>
                </a:lnTo>
                <a:close/>
              </a:path>
              <a:path w="381000" h="76200">
                <a:moveTo>
                  <a:pt x="381000" y="33274"/>
                </a:moveTo>
                <a:lnTo>
                  <a:pt x="76200" y="33274"/>
                </a:lnTo>
                <a:lnTo>
                  <a:pt x="76200" y="42799"/>
                </a:lnTo>
                <a:lnTo>
                  <a:pt x="381000" y="42799"/>
                </a:lnTo>
                <a:lnTo>
                  <a:pt x="381000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85875" y="396875"/>
            <a:ext cx="5661025" cy="635000"/>
          </a:xfrm>
        </p:spPr>
        <p:txBody>
          <a:bodyPr tIns="12065" rtlCol="0">
            <a:normAutofit fontScale="90000"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THE BALANCE</a:t>
            </a:r>
            <a:r>
              <a:rPr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bject 2"/>
          <p:cNvSpPr>
            <a:spLocks noChangeArrowheads="1"/>
          </p:cNvSpPr>
          <p:nvPr/>
        </p:nvSpPr>
        <p:spPr bwMode="auto">
          <a:xfrm>
            <a:off x="6400800" y="1447800"/>
            <a:ext cx="1752600" cy="990600"/>
          </a:xfrm>
          <a:custGeom>
            <a:avLst/>
            <a:gdLst>
              <a:gd name="T0" fmla="*/ 0 w 1752600"/>
              <a:gd name="T1" fmla="*/ 0 h 990600"/>
              <a:gd name="T2" fmla="*/ 1752600 w 1752600"/>
              <a:gd name="T3" fmla="*/ 990600 h 990600"/>
            </a:gdLst>
            <a:ahLst/>
            <a:cxnLst/>
            <a:rect l="T0" t="T1" r="T2" b="T3"/>
            <a:pathLst>
              <a:path w="1752600" h="990600">
                <a:moveTo>
                  <a:pt x="0" y="990600"/>
                </a:moveTo>
                <a:lnTo>
                  <a:pt x="1752600" y="990600"/>
                </a:lnTo>
                <a:lnTo>
                  <a:pt x="1752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75" name="object 3"/>
          <p:cNvSpPr>
            <a:spLocks noChangeArrowheads="1"/>
          </p:cNvSpPr>
          <p:nvPr/>
        </p:nvSpPr>
        <p:spPr bwMode="auto">
          <a:xfrm>
            <a:off x="6400800" y="1447800"/>
            <a:ext cx="1752600" cy="990600"/>
          </a:xfrm>
          <a:custGeom>
            <a:avLst/>
            <a:gdLst>
              <a:gd name="T0" fmla="*/ 0 w 1752600"/>
              <a:gd name="T1" fmla="*/ 0 h 990600"/>
              <a:gd name="T2" fmla="*/ 1752600 w 1752600"/>
              <a:gd name="T3" fmla="*/ 990600 h 990600"/>
            </a:gdLst>
            <a:ahLst/>
            <a:cxnLst/>
            <a:rect l="T0" t="T1" r="T2" b="T3"/>
            <a:pathLst>
              <a:path w="1752600" h="990600">
                <a:moveTo>
                  <a:pt x="0" y="990600"/>
                </a:moveTo>
                <a:lnTo>
                  <a:pt x="1752600" y="990600"/>
                </a:lnTo>
                <a:lnTo>
                  <a:pt x="1752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0800" y="1736725"/>
            <a:ext cx="17526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48895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25" dirty="0">
                <a:solidFill>
                  <a:srgbClr val="005A57"/>
                </a:solidFill>
                <a:latin typeface="Times New Roman"/>
                <a:cs typeface="Times New Roman"/>
              </a:rPr>
              <a:t>Visual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4277" name="object 5"/>
          <p:cNvSpPr>
            <a:spLocks noChangeArrowheads="1"/>
          </p:cNvSpPr>
          <p:nvPr/>
        </p:nvSpPr>
        <p:spPr bwMode="auto">
          <a:xfrm>
            <a:off x="3124200" y="1447800"/>
            <a:ext cx="2057400" cy="990600"/>
          </a:xfrm>
          <a:custGeom>
            <a:avLst/>
            <a:gdLst>
              <a:gd name="T0" fmla="*/ 0 w 2057400"/>
              <a:gd name="T1" fmla="*/ 0 h 990600"/>
              <a:gd name="T2" fmla="*/ 2057400 w 2057400"/>
              <a:gd name="T3" fmla="*/ 990600 h 990600"/>
            </a:gdLst>
            <a:ahLst/>
            <a:cxnLst/>
            <a:rect l="T0" t="T1" r="T2" b="T3"/>
            <a:pathLst>
              <a:path w="2057400" h="990600">
                <a:moveTo>
                  <a:pt x="0" y="990600"/>
                </a:moveTo>
                <a:lnTo>
                  <a:pt x="2057400" y="990600"/>
                </a:lnTo>
                <a:lnTo>
                  <a:pt x="2057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78" name="object 6"/>
          <p:cNvSpPr>
            <a:spLocks noChangeArrowheads="1"/>
          </p:cNvSpPr>
          <p:nvPr/>
        </p:nvSpPr>
        <p:spPr bwMode="auto">
          <a:xfrm>
            <a:off x="3124200" y="1447800"/>
            <a:ext cx="2057400" cy="990600"/>
          </a:xfrm>
          <a:custGeom>
            <a:avLst/>
            <a:gdLst>
              <a:gd name="T0" fmla="*/ 0 w 2057400"/>
              <a:gd name="T1" fmla="*/ 0 h 990600"/>
              <a:gd name="T2" fmla="*/ 2057400 w 2057400"/>
              <a:gd name="T3" fmla="*/ 990600 h 990600"/>
            </a:gdLst>
            <a:ahLst/>
            <a:cxnLst/>
            <a:rect l="T0" t="T1" r="T2" b="T3"/>
            <a:pathLst>
              <a:path w="2057400" h="990600">
                <a:moveTo>
                  <a:pt x="0" y="990600"/>
                </a:moveTo>
                <a:lnTo>
                  <a:pt x="2057400" y="990600"/>
                </a:lnTo>
                <a:lnTo>
                  <a:pt x="2057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4200" y="1736725"/>
            <a:ext cx="20574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3208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005A57"/>
                </a:solidFill>
                <a:latin typeface="Times New Roman"/>
                <a:cs typeface="Times New Roman"/>
              </a:rPr>
              <a:t>Proprioceptive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4280" name="object 8"/>
          <p:cNvSpPr>
            <a:spLocks noChangeArrowheads="1"/>
          </p:cNvSpPr>
          <p:nvPr/>
        </p:nvSpPr>
        <p:spPr bwMode="auto">
          <a:xfrm>
            <a:off x="609600" y="1447800"/>
            <a:ext cx="1752600" cy="990600"/>
          </a:xfrm>
          <a:custGeom>
            <a:avLst/>
            <a:gdLst>
              <a:gd name="T0" fmla="*/ 0 w 1752600"/>
              <a:gd name="T1" fmla="*/ 0 h 990600"/>
              <a:gd name="T2" fmla="*/ 1752600 w 1752600"/>
              <a:gd name="T3" fmla="*/ 990600 h 990600"/>
            </a:gdLst>
            <a:ahLst/>
            <a:cxnLst/>
            <a:rect l="T0" t="T1" r="T2" b="T3"/>
            <a:pathLst>
              <a:path w="1752600" h="990600">
                <a:moveTo>
                  <a:pt x="0" y="990600"/>
                </a:moveTo>
                <a:lnTo>
                  <a:pt x="1752600" y="990600"/>
                </a:lnTo>
                <a:lnTo>
                  <a:pt x="1752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81" name="object 9"/>
          <p:cNvSpPr>
            <a:spLocks noChangeArrowheads="1"/>
          </p:cNvSpPr>
          <p:nvPr/>
        </p:nvSpPr>
        <p:spPr bwMode="auto">
          <a:xfrm>
            <a:off x="609600" y="1447800"/>
            <a:ext cx="1752600" cy="990600"/>
          </a:xfrm>
          <a:custGeom>
            <a:avLst/>
            <a:gdLst>
              <a:gd name="T0" fmla="*/ 0 w 1752600"/>
              <a:gd name="T1" fmla="*/ 0 h 990600"/>
              <a:gd name="T2" fmla="*/ 1752600 w 1752600"/>
              <a:gd name="T3" fmla="*/ 990600 h 990600"/>
            </a:gdLst>
            <a:ahLst/>
            <a:cxnLst/>
            <a:rect l="T0" t="T1" r="T2" b="T3"/>
            <a:pathLst>
              <a:path w="1752600" h="990600">
                <a:moveTo>
                  <a:pt x="0" y="990600"/>
                </a:moveTo>
                <a:lnTo>
                  <a:pt x="1752600" y="990600"/>
                </a:lnTo>
                <a:lnTo>
                  <a:pt x="1752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" y="1736725"/>
            <a:ext cx="17526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58445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30" dirty="0">
                <a:solidFill>
                  <a:srgbClr val="005A57"/>
                </a:solidFill>
                <a:latin typeface="Times New Roman"/>
                <a:cs typeface="Times New Roman"/>
              </a:rPr>
              <a:t>Vestibular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4283" name="object 11"/>
          <p:cNvSpPr>
            <a:spLocks noChangeArrowheads="1"/>
          </p:cNvSpPr>
          <p:nvPr/>
        </p:nvSpPr>
        <p:spPr bwMode="auto">
          <a:xfrm>
            <a:off x="2195513" y="3357563"/>
            <a:ext cx="4038600" cy="1066800"/>
          </a:xfrm>
          <a:custGeom>
            <a:avLst/>
            <a:gdLst>
              <a:gd name="T0" fmla="*/ 0 w 4038600"/>
              <a:gd name="T1" fmla="*/ 0 h 1066800"/>
              <a:gd name="T2" fmla="*/ 4038600 w 4038600"/>
              <a:gd name="T3" fmla="*/ 1066800 h 1066800"/>
            </a:gdLst>
            <a:ahLst/>
            <a:cxnLst/>
            <a:rect l="T0" t="T1" r="T2" b="T3"/>
            <a:pathLst>
              <a:path w="4038600" h="1066800">
                <a:moveTo>
                  <a:pt x="0" y="1066800"/>
                </a:moveTo>
                <a:lnTo>
                  <a:pt x="4038600" y="1066800"/>
                </a:lnTo>
                <a:lnTo>
                  <a:pt x="40386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84" name="object 12"/>
          <p:cNvSpPr>
            <a:spLocks noChangeArrowheads="1"/>
          </p:cNvSpPr>
          <p:nvPr/>
        </p:nvSpPr>
        <p:spPr bwMode="auto">
          <a:xfrm>
            <a:off x="2195513" y="3357563"/>
            <a:ext cx="4038600" cy="1066800"/>
          </a:xfrm>
          <a:custGeom>
            <a:avLst/>
            <a:gdLst>
              <a:gd name="T0" fmla="*/ 0 w 4038600"/>
              <a:gd name="T1" fmla="*/ 0 h 1066800"/>
              <a:gd name="T2" fmla="*/ 4038600 w 4038600"/>
              <a:gd name="T3" fmla="*/ 1066800 h 1066800"/>
            </a:gdLst>
            <a:ahLst/>
            <a:cxnLst/>
            <a:rect l="T0" t="T1" r="T2" b="T3"/>
            <a:pathLst>
              <a:path w="4038600" h="1066800">
                <a:moveTo>
                  <a:pt x="0" y="1066800"/>
                </a:moveTo>
                <a:lnTo>
                  <a:pt x="4038600" y="1066800"/>
                </a:lnTo>
                <a:lnTo>
                  <a:pt x="40386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85" name="object 13"/>
          <p:cNvSpPr>
            <a:spLocks noChangeArrowheads="1"/>
          </p:cNvSpPr>
          <p:nvPr/>
        </p:nvSpPr>
        <p:spPr bwMode="auto">
          <a:xfrm>
            <a:off x="1520825" y="2511425"/>
            <a:ext cx="993775" cy="688975"/>
          </a:xfrm>
          <a:custGeom>
            <a:avLst/>
            <a:gdLst>
              <a:gd name="T0" fmla="*/ 0 w 993775"/>
              <a:gd name="T1" fmla="*/ 0 h 690244"/>
              <a:gd name="T2" fmla="*/ 993775 w 993775"/>
              <a:gd name="T3" fmla="*/ 690244 h 690244"/>
            </a:gdLst>
            <a:ahLst/>
            <a:cxnLst/>
            <a:rect l="T0" t="T1" r="T2" b="T3"/>
            <a:pathLst>
              <a:path w="993775" h="690244">
                <a:moveTo>
                  <a:pt x="927923" y="650224"/>
                </a:moveTo>
                <a:lnTo>
                  <a:pt x="908939" y="677672"/>
                </a:lnTo>
                <a:lnTo>
                  <a:pt x="993266" y="689737"/>
                </a:lnTo>
                <a:lnTo>
                  <a:pt x="975547" y="657478"/>
                </a:lnTo>
                <a:lnTo>
                  <a:pt x="938403" y="657478"/>
                </a:lnTo>
                <a:lnTo>
                  <a:pt x="927923" y="650224"/>
                </a:lnTo>
                <a:close/>
              </a:path>
              <a:path w="993775" h="690244">
                <a:moveTo>
                  <a:pt x="933274" y="642488"/>
                </a:moveTo>
                <a:lnTo>
                  <a:pt x="927923" y="650224"/>
                </a:lnTo>
                <a:lnTo>
                  <a:pt x="938403" y="657478"/>
                </a:lnTo>
                <a:lnTo>
                  <a:pt x="943736" y="649732"/>
                </a:lnTo>
                <a:lnTo>
                  <a:pt x="933274" y="642488"/>
                </a:lnTo>
                <a:close/>
              </a:path>
              <a:path w="993775" h="690244">
                <a:moveTo>
                  <a:pt x="952246" y="615061"/>
                </a:moveTo>
                <a:lnTo>
                  <a:pt x="933274" y="642488"/>
                </a:lnTo>
                <a:lnTo>
                  <a:pt x="943736" y="649732"/>
                </a:lnTo>
                <a:lnTo>
                  <a:pt x="938403" y="657478"/>
                </a:lnTo>
                <a:lnTo>
                  <a:pt x="975547" y="657478"/>
                </a:lnTo>
                <a:lnTo>
                  <a:pt x="952246" y="615061"/>
                </a:lnTo>
                <a:close/>
              </a:path>
              <a:path w="993775" h="690244">
                <a:moveTo>
                  <a:pt x="5333" y="0"/>
                </a:moveTo>
                <a:lnTo>
                  <a:pt x="0" y="7874"/>
                </a:lnTo>
                <a:lnTo>
                  <a:pt x="927923" y="650224"/>
                </a:lnTo>
                <a:lnTo>
                  <a:pt x="933274" y="642488"/>
                </a:lnTo>
                <a:lnTo>
                  <a:pt x="533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86" name="object 14"/>
          <p:cNvSpPr>
            <a:spLocks noChangeArrowheads="1"/>
          </p:cNvSpPr>
          <p:nvPr/>
        </p:nvSpPr>
        <p:spPr bwMode="auto">
          <a:xfrm>
            <a:off x="3924300" y="2438400"/>
            <a:ext cx="76200" cy="685800"/>
          </a:xfrm>
          <a:custGeom>
            <a:avLst/>
            <a:gdLst>
              <a:gd name="T0" fmla="*/ 0 w 76200"/>
              <a:gd name="T1" fmla="*/ 0 h 685800"/>
              <a:gd name="T2" fmla="*/ 76200 w 76200"/>
              <a:gd name="T3" fmla="*/ 685800 h 685800"/>
            </a:gdLst>
            <a:ahLst/>
            <a:cxnLst/>
            <a:rect l="T0" t="T1" r="T2" b="T3"/>
            <a:pathLst>
              <a:path w="76200" h="685800">
                <a:moveTo>
                  <a:pt x="33274" y="609600"/>
                </a:moveTo>
                <a:lnTo>
                  <a:pt x="0" y="609600"/>
                </a:lnTo>
                <a:lnTo>
                  <a:pt x="38100" y="685800"/>
                </a:lnTo>
                <a:lnTo>
                  <a:pt x="69850" y="622300"/>
                </a:lnTo>
                <a:lnTo>
                  <a:pt x="33274" y="622300"/>
                </a:lnTo>
                <a:lnTo>
                  <a:pt x="33274" y="609600"/>
                </a:lnTo>
                <a:close/>
              </a:path>
              <a:path w="76200" h="685800">
                <a:moveTo>
                  <a:pt x="42799" y="0"/>
                </a:moveTo>
                <a:lnTo>
                  <a:pt x="33274" y="0"/>
                </a:lnTo>
                <a:lnTo>
                  <a:pt x="33274" y="622300"/>
                </a:lnTo>
                <a:lnTo>
                  <a:pt x="42799" y="622300"/>
                </a:lnTo>
                <a:lnTo>
                  <a:pt x="42799" y="0"/>
                </a:lnTo>
                <a:close/>
              </a:path>
              <a:path w="76200" h="685800">
                <a:moveTo>
                  <a:pt x="76200" y="609600"/>
                </a:moveTo>
                <a:lnTo>
                  <a:pt x="42799" y="609600"/>
                </a:lnTo>
                <a:lnTo>
                  <a:pt x="42799" y="622300"/>
                </a:lnTo>
                <a:lnTo>
                  <a:pt x="69850" y="622300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87" name="object 15"/>
          <p:cNvSpPr>
            <a:spLocks noChangeArrowheads="1"/>
          </p:cNvSpPr>
          <p:nvPr/>
        </p:nvSpPr>
        <p:spPr bwMode="auto">
          <a:xfrm>
            <a:off x="5867400" y="2433638"/>
            <a:ext cx="1069975" cy="690562"/>
          </a:xfrm>
          <a:custGeom>
            <a:avLst/>
            <a:gdLst>
              <a:gd name="T0" fmla="*/ 0 w 1069340"/>
              <a:gd name="T1" fmla="*/ 0 h 690244"/>
              <a:gd name="T2" fmla="*/ 1069340 w 1069340"/>
              <a:gd name="T3" fmla="*/ 690244 h 690244"/>
            </a:gdLst>
            <a:ahLst/>
            <a:cxnLst/>
            <a:rect l="T0" t="T1" r="T2" b="T3"/>
            <a:pathLst>
              <a:path w="1069340" h="690244">
                <a:moveTo>
                  <a:pt x="43434" y="616585"/>
                </a:moveTo>
                <a:lnTo>
                  <a:pt x="0" y="689863"/>
                </a:lnTo>
                <a:lnTo>
                  <a:pt x="84709" y="680719"/>
                </a:lnTo>
                <a:lnTo>
                  <a:pt x="71059" y="659511"/>
                </a:lnTo>
                <a:lnTo>
                  <a:pt x="56007" y="659511"/>
                </a:lnTo>
                <a:lnTo>
                  <a:pt x="50800" y="651510"/>
                </a:lnTo>
                <a:lnTo>
                  <a:pt x="61488" y="644638"/>
                </a:lnTo>
                <a:lnTo>
                  <a:pt x="43434" y="616585"/>
                </a:lnTo>
                <a:close/>
              </a:path>
              <a:path w="1069340" h="690244">
                <a:moveTo>
                  <a:pt x="61488" y="644638"/>
                </a:moveTo>
                <a:lnTo>
                  <a:pt x="50800" y="651510"/>
                </a:lnTo>
                <a:lnTo>
                  <a:pt x="56007" y="659511"/>
                </a:lnTo>
                <a:lnTo>
                  <a:pt x="66654" y="652666"/>
                </a:lnTo>
                <a:lnTo>
                  <a:pt x="61488" y="644638"/>
                </a:lnTo>
                <a:close/>
              </a:path>
              <a:path w="1069340" h="690244">
                <a:moveTo>
                  <a:pt x="66654" y="652666"/>
                </a:moveTo>
                <a:lnTo>
                  <a:pt x="56007" y="659511"/>
                </a:lnTo>
                <a:lnTo>
                  <a:pt x="71059" y="659511"/>
                </a:lnTo>
                <a:lnTo>
                  <a:pt x="66654" y="652666"/>
                </a:lnTo>
                <a:close/>
              </a:path>
              <a:path w="1069340" h="690244">
                <a:moveTo>
                  <a:pt x="1064259" y="0"/>
                </a:moveTo>
                <a:lnTo>
                  <a:pt x="61488" y="644638"/>
                </a:lnTo>
                <a:lnTo>
                  <a:pt x="66654" y="652666"/>
                </a:lnTo>
                <a:lnTo>
                  <a:pt x="1069340" y="8127"/>
                </a:lnTo>
                <a:lnTo>
                  <a:pt x="10642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95513" y="3603625"/>
            <a:ext cx="40386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0668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BRAIN-STEM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4289" name="object 17"/>
          <p:cNvSpPr>
            <a:spLocks noChangeArrowheads="1"/>
          </p:cNvSpPr>
          <p:nvPr/>
        </p:nvSpPr>
        <p:spPr bwMode="auto">
          <a:xfrm>
            <a:off x="6705600" y="3429000"/>
            <a:ext cx="1905000" cy="533400"/>
          </a:xfrm>
          <a:custGeom>
            <a:avLst/>
            <a:gdLst>
              <a:gd name="T0" fmla="*/ 0 w 1905000"/>
              <a:gd name="T1" fmla="*/ 0 h 533400"/>
              <a:gd name="T2" fmla="*/ 1905000 w 1905000"/>
              <a:gd name="T3" fmla="*/ 533400 h 533400"/>
            </a:gdLst>
            <a:ahLst/>
            <a:cxnLst/>
            <a:rect l="T0" t="T1" r="T2" b="T3"/>
            <a:pathLst>
              <a:path w="1905000" h="533400">
                <a:moveTo>
                  <a:pt x="0" y="533400"/>
                </a:moveTo>
                <a:lnTo>
                  <a:pt x="1905000" y="533400"/>
                </a:lnTo>
                <a:lnTo>
                  <a:pt x="1905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90" name="object 18"/>
          <p:cNvSpPr>
            <a:spLocks noChangeArrowheads="1"/>
          </p:cNvSpPr>
          <p:nvPr/>
        </p:nvSpPr>
        <p:spPr bwMode="auto">
          <a:xfrm>
            <a:off x="6705600" y="3429000"/>
            <a:ext cx="1905000" cy="533400"/>
          </a:xfrm>
          <a:custGeom>
            <a:avLst/>
            <a:gdLst>
              <a:gd name="T0" fmla="*/ 0 w 1905000"/>
              <a:gd name="T1" fmla="*/ 0 h 533400"/>
              <a:gd name="T2" fmla="*/ 1905000 w 1905000"/>
              <a:gd name="T3" fmla="*/ 533400 h 533400"/>
            </a:gdLst>
            <a:ahLst/>
            <a:cxnLst/>
            <a:rect l="T0" t="T1" r="T2" b="T3"/>
            <a:pathLst>
              <a:path w="1905000" h="533400">
                <a:moveTo>
                  <a:pt x="0" y="533400"/>
                </a:moveTo>
                <a:lnTo>
                  <a:pt x="1905000" y="533400"/>
                </a:lnTo>
                <a:lnTo>
                  <a:pt x="1905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91" name="object 19"/>
          <p:cNvSpPr txBox="1">
            <a:spLocks noChangeArrowheads="1"/>
          </p:cNvSpPr>
          <p:nvPr/>
        </p:nvSpPr>
        <p:spPr bwMode="auto">
          <a:xfrm>
            <a:off x="6705600" y="3489325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242888">
              <a:spcBef>
                <a:spcPts val="100"/>
              </a:spcBef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Cerebellum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92" name="object 20"/>
          <p:cNvSpPr>
            <a:spLocks noChangeArrowheads="1"/>
          </p:cNvSpPr>
          <p:nvPr/>
        </p:nvSpPr>
        <p:spPr bwMode="auto">
          <a:xfrm>
            <a:off x="0" y="3429000"/>
            <a:ext cx="1600200" cy="685800"/>
          </a:xfrm>
          <a:custGeom>
            <a:avLst/>
            <a:gdLst>
              <a:gd name="T0" fmla="*/ 0 w 1600200"/>
              <a:gd name="T1" fmla="*/ 0 h 685800"/>
              <a:gd name="T2" fmla="*/ 1600200 w 1600200"/>
              <a:gd name="T3" fmla="*/ 685800 h 685800"/>
            </a:gdLst>
            <a:ahLst/>
            <a:cxnLst/>
            <a:rect l="T0" t="T1" r="T2" b="T3"/>
            <a:pathLst>
              <a:path w="1600200" h="685800">
                <a:moveTo>
                  <a:pt x="0" y="685800"/>
                </a:moveTo>
                <a:lnTo>
                  <a:pt x="1600200" y="6858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93" name="object 21"/>
          <p:cNvSpPr>
            <a:spLocks noChangeArrowheads="1"/>
          </p:cNvSpPr>
          <p:nvPr/>
        </p:nvSpPr>
        <p:spPr bwMode="auto">
          <a:xfrm>
            <a:off x="0" y="3429000"/>
            <a:ext cx="1600200" cy="685800"/>
          </a:xfrm>
          <a:custGeom>
            <a:avLst/>
            <a:gdLst>
              <a:gd name="T0" fmla="*/ 0 w 1600200"/>
              <a:gd name="T1" fmla="*/ 0 h 685800"/>
              <a:gd name="T2" fmla="*/ 1600200 w 1600200"/>
              <a:gd name="T3" fmla="*/ 685800 h 685800"/>
            </a:gdLst>
            <a:ahLst/>
            <a:cxnLst/>
            <a:rect l="T0" t="T1" r="T2" b="T3"/>
            <a:pathLst>
              <a:path w="1600200" h="685800">
                <a:moveTo>
                  <a:pt x="0" y="685800"/>
                </a:moveTo>
                <a:lnTo>
                  <a:pt x="1600200" y="6858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5575" y="3565525"/>
            <a:ext cx="1287463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443865" algn="l"/>
              </a:tabLst>
              <a:defRPr/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C.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Cortex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4295" name="object 23"/>
          <p:cNvSpPr>
            <a:spLocks noChangeArrowheads="1"/>
          </p:cNvSpPr>
          <p:nvPr/>
        </p:nvSpPr>
        <p:spPr bwMode="auto">
          <a:xfrm>
            <a:off x="1524000" y="3619500"/>
            <a:ext cx="685800" cy="76200"/>
          </a:xfrm>
          <a:custGeom>
            <a:avLst/>
            <a:gdLst>
              <a:gd name="T0" fmla="*/ 0 w 685800"/>
              <a:gd name="T1" fmla="*/ 0 h 76200"/>
              <a:gd name="T2" fmla="*/ 685800 w 685800"/>
              <a:gd name="T3" fmla="*/ 76200 h 76200"/>
            </a:gdLst>
            <a:ahLst/>
            <a:cxnLst/>
            <a:rect l="T0" t="T1" r="T2" b="T3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6401" y="42799"/>
                </a:lnTo>
                <a:lnTo>
                  <a:pt x="622300" y="42799"/>
                </a:lnTo>
                <a:lnTo>
                  <a:pt x="622300" y="33274"/>
                </a:lnTo>
                <a:lnTo>
                  <a:pt x="676148" y="33274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609600" y="42799"/>
                </a:lnTo>
                <a:lnTo>
                  <a:pt x="609600" y="33274"/>
                </a:lnTo>
                <a:close/>
              </a:path>
              <a:path w="685800" h="76200">
                <a:moveTo>
                  <a:pt x="676148" y="33274"/>
                </a:moveTo>
                <a:lnTo>
                  <a:pt x="622300" y="33274"/>
                </a:lnTo>
                <a:lnTo>
                  <a:pt x="622300" y="42799"/>
                </a:lnTo>
                <a:lnTo>
                  <a:pt x="676401" y="42799"/>
                </a:lnTo>
                <a:lnTo>
                  <a:pt x="685800" y="38100"/>
                </a:lnTo>
                <a:lnTo>
                  <a:pt x="676148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96" name="object 24"/>
          <p:cNvSpPr>
            <a:spLocks noChangeArrowheads="1"/>
          </p:cNvSpPr>
          <p:nvPr/>
        </p:nvSpPr>
        <p:spPr bwMode="auto">
          <a:xfrm>
            <a:off x="1524000" y="3924300"/>
            <a:ext cx="685800" cy="76200"/>
          </a:xfrm>
          <a:custGeom>
            <a:avLst/>
            <a:gdLst>
              <a:gd name="T0" fmla="*/ 0 w 685800"/>
              <a:gd name="T1" fmla="*/ 0 h 76200"/>
              <a:gd name="T2" fmla="*/ 685800 w 685800"/>
              <a:gd name="T3" fmla="*/ 76200 h 76200"/>
            </a:gdLst>
            <a:ahLst/>
            <a:cxnLst/>
            <a:rect l="T0" t="T1" r="T2" b="T3"/>
            <a:pathLst>
              <a:path w="685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799"/>
                </a:lnTo>
                <a:lnTo>
                  <a:pt x="63500" y="42799"/>
                </a:lnTo>
                <a:lnTo>
                  <a:pt x="63500" y="33274"/>
                </a:lnTo>
                <a:lnTo>
                  <a:pt x="76200" y="33274"/>
                </a:lnTo>
                <a:lnTo>
                  <a:pt x="76200" y="0"/>
                </a:lnTo>
                <a:close/>
              </a:path>
              <a:path w="685800" h="76200">
                <a:moveTo>
                  <a:pt x="76200" y="33274"/>
                </a:moveTo>
                <a:lnTo>
                  <a:pt x="63500" y="33274"/>
                </a:lnTo>
                <a:lnTo>
                  <a:pt x="63500" y="42799"/>
                </a:lnTo>
                <a:lnTo>
                  <a:pt x="76200" y="42799"/>
                </a:lnTo>
                <a:lnTo>
                  <a:pt x="76200" y="33274"/>
                </a:lnTo>
                <a:close/>
              </a:path>
              <a:path w="685800" h="76200">
                <a:moveTo>
                  <a:pt x="685800" y="33274"/>
                </a:moveTo>
                <a:lnTo>
                  <a:pt x="76200" y="33274"/>
                </a:lnTo>
                <a:lnTo>
                  <a:pt x="76200" y="42799"/>
                </a:lnTo>
                <a:lnTo>
                  <a:pt x="685800" y="42799"/>
                </a:lnTo>
                <a:lnTo>
                  <a:pt x="685800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97" name="object 25"/>
          <p:cNvSpPr>
            <a:spLocks noChangeArrowheads="1"/>
          </p:cNvSpPr>
          <p:nvPr/>
        </p:nvSpPr>
        <p:spPr bwMode="auto">
          <a:xfrm>
            <a:off x="6248400" y="3619500"/>
            <a:ext cx="457200" cy="76200"/>
          </a:xfrm>
          <a:custGeom>
            <a:avLst/>
            <a:gdLst>
              <a:gd name="T0" fmla="*/ 0 w 457200"/>
              <a:gd name="T1" fmla="*/ 0 h 76200"/>
              <a:gd name="T2" fmla="*/ 457200 w 457200"/>
              <a:gd name="T3" fmla="*/ 76200 h 76200"/>
            </a:gdLst>
            <a:ahLst/>
            <a:cxnLst/>
            <a:rect l="T0" t="T1" r="T2" b="T3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7801" y="42799"/>
                </a:lnTo>
                <a:lnTo>
                  <a:pt x="393700" y="42799"/>
                </a:lnTo>
                <a:lnTo>
                  <a:pt x="393700" y="33274"/>
                </a:lnTo>
                <a:lnTo>
                  <a:pt x="447548" y="33274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381000" y="42799"/>
                </a:lnTo>
                <a:lnTo>
                  <a:pt x="381000" y="33274"/>
                </a:lnTo>
                <a:close/>
              </a:path>
              <a:path w="457200" h="76200">
                <a:moveTo>
                  <a:pt x="447548" y="33274"/>
                </a:moveTo>
                <a:lnTo>
                  <a:pt x="393700" y="33274"/>
                </a:lnTo>
                <a:lnTo>
                  <a:pt x="393700" y="42799"/>
                </a:lnTo>
                <a:lnTo>
                  <a:pt x="447801" y="42799"/>
                </a:lnTo>
                <a:lnTo>
                  <a:pt x="457200" y="38100"/>
                </a:lnTo>
                <a:lnTo>
                  <a:pt x="447548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98" name="object 26"/>
          <p:cNvSpPr>
            <a:spLocks noChangeArrowheads="1"/>
          </p:cNvSpPr>
          <p:nvPr/>
        </p:nvSpPr>
        <p:spPr bwMode="auto">
          <a:xfrm>
            <a:off x="6248400" y="3771900"/>
            <a:ext cx="381000" cy="76200"/>
          </a:xfrm>
          <a:custGeom>
            <a:avLst/>
            <a:gdLst>
              <a:gd name="T0" fmla="*/ 0 w 381000"/>
              <a:gd name="T1" fmla="*/ 0 h 76200"/>
              <a:gd name="T2" fmla="*/ 381000 w 381000"/>
              <a:gd name="T3" fmla="*/ 76200 h 76200"/>
            </a:gdLst>
            <a:ahLst/>
            <a:cxnLst/>
            <a:rect l="T0" t="T1" r="T2" b="T3"/>
            <a:pathLst>
              <a:path w="3810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799"/>
                </a:lnTo>
                <a:lnTo>
                  <a:pt x="63500" y="42799"/>
                </a:lnTo>
                <a:lnTo>
                  <a:pt x="63500" y="33274"/>
                </a:lnTo>
                <a:lnTo>
                  <a:pt x="76200" y="33274"/>
                </a:lnTo>
                <a:lnTo>
                  <a:pt x="76200" y="0"/>
                </a:lnTo>
                <a:close/>
              </a:path>
              <a:path w="381000" h="76200">
                <a:moveTo>
                  <a:pt x="76200" y="33274"/>
                </a:moveTo>
                <a:lnTo>
                  <a:pt x="63500" y="33274"/>
                </a:lnTo>
                <a:lnTo>
                  <a:pt x="63500" y="42799"/>
                </a:lnTo>
                <a:lnTo>
                  <a:pt x="76200" y="42799"/>
                </a:lnTo>
                <a:lnTo>
                  <a:pt x="76200" y="33274"/>
                </a:lnTo>
                <a:close/>
              </a:path>
              <a:path w="381000" h="76200">
                <a:moveTo>
                  <a:pt x="381000" y="33274"/>
                </a:moveTo>
                <a:lnTo>
                  <a:pt x="76200" y="33274"/>
                </a:lnTo>
                <a:lnTo>
                  <a:pt x="76200" y="42799"/>
                </a:lnTo>
                <a:lnTo>
                  <a:pt x="381000" y="42799"/>
                </a:lnTo>
                <a:lnTo>
                  <a:pt x="381000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15200" y="2613025"/>
            <a:ext cx="922338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INP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285875" y="396875"/>
            <a:ext cx="5661025" cy="635000"/>
          </a:xfrm>
        </p:spPr>
        <p:txBody>
          <a:bodyPr tIns="12065" rtlCol="0">
            <a:normAutofit fontScale="90000"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THE BALANCE</a:t>
            </a:r>
            <a:r>
              <a:rPr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bject 2"/>
          <p:cNvSpPr>
            <a:spLocks noChangeArrowheads="1"/>
          </p:cNvSpPr>
          <p:nvPr/>
        </p:nvSpPr>
        <p:spPr bwMode="auto">
          <a:xfrm>
            <a:off x="6400800" y="1447800"/>
            <a:ext cx="1752600" cy="990600"/>
          </a:xfrm>
          <a:custGeom>
            <a:avLst/>
            <a:gdLst>
              <a:gd name="T0" fmla="*/ 0 w 1752600"/>
              <a:gd name="T1" fmla="*/ 0 h 990600"/>
              <a:gd name="T2" fmla="*/ 1752600 w 1752600"/>
              <a:gd name="T3" fmla="*/ 990600 h 990600"/>
            </a:gdLst>
            <a:ahLst/>
            <a:cxnLst/>
            <a:rect l="T0" t="T1" r="T2" b="T3"/>
            <a:pathLst>
              <a:path w="1752600" h="990600">
                <a:moveTo>
                  <a:pt x="0" y="990600"/>
                </a:moveTo>
                <a:lnTo>
                  <a:pt x="1752600" y="990600"/>
                </a:lnTo>
                <a:lnTo>
                  <a:pt x="1752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299" name="object 3"/>
          <p:cNvSpPr>
            <a:spLocks noChangeArrowheads="1"/>
          </p:cNvSpPr>
          <p:nvPr/>
        </p:nvSpPr>
        <p:spPr bwMode="auto">
          <a:xfrm>
            <a:off x="6400800" y="1447800"/>
            <a:ext cx="1752600" cy="990600"/>
          </a:xfrm>
          <a:custGeom>
            <a:avLst/>
            <a:gdLst>
              <a:gd name="T0" fmla="*/ 0 w 1752600"/>
              <a:gd name="T1" fmla="*/ 0 h 990600"/>
              <a:gd name="T2" fmla="*/ 1752600 w 1752600"/>
              <a:gd name="T3" fmla="*/ 990600 h 990600"/>
            </a:gdLst>
            <a:ahLst/>
            <a:cxnLst/>
            <a:rect l="T0" t="T1" r="T2" b="T3"/>
            <a:pathLst>
              <a:path w="1752600" h="990600">
                <a:moveTo>
                  <a:pt x="0" y="990600"/>
                </a:moveTo>
                <a:lnTo>
                  <a:pt x="1752600" y="990600"/>
                </a:lnTo>
                <a:lnTo>
                  <a:pt x="1752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0800" y="1736725"/>
            <a:ext cx="17526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48895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25" dirty="0">
                <a:solidFill>
                  <a:srgbClr val="005A57"/>
                </a:solidFill>
                <a:latin typeface="Times New Roman"/>
                <a:cs typeface="Times New Roman"/>
              </a:rPr>
              <a:t>Visual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301" name="object 5"/>
          <p:cNvSpPr>
            <a:spLocks noChangeArrowheads="1"/>
          </p:cNvSpPr>
          <p:nvPr/>
        </p:nvSpPr>
        <p:spPr bwMode="auto">
          <a:xfrm>
            <a:off x="3124200" y="1447800"/>
            <a:ext cx="2057400" cy="990600"/>
          </a:xfrm>
          <a:custGeom>
            <a:avLst/>
            <a:gdLst>
              <a:gd name="T0" fmla="*/ 0 w 2057400"/>
              <a:gd name="T1" fmla="*/ 0 h 990600"/>
              <a:gd name="T2" fmla="*/ 2057400 w 2057400"/>
              <a:gd name="T3" fmla="*/ 990600 h 990600"/>
            </a:gdLst>
            <a:ahLst/>
            <a:cxnLst/>
            <a:rect l="T0" t="T1" r="T2" b="T3"/>
            <a:pathLst>
              <a:path w="2057400" h="990600">
                <a:moveTo>
                  <a:pt x="0" y="990600"/>
                </a:moveTo>
                <a:lnTo>
                  <a:pt x="2057400" y="990600"/>
                </a:lnTo>
                <a:lnTo>
                  <a:pt x="2057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02" name="object 6"/>
          <p:cNvSpPr>
            <a:spLocks noChangeArrowheads="1"/>
          </p:cNvSpPr>
          <p:nvPr/>
        </p:nvSpPr>
        <p:spPr bwMode="auto">
          <a:xfrm>
            <a:off x="3124200" y="1447800"/>
            <a:ext cx="2057400" cy="990600"/>
          </a:xfrm>
          <a:custGeom>
            <a:avLst/>
            <a:gdLst>
              <a:gd name="T0" fmla="*/ 0 w 2057400"/>
              <a:gd name="T1" fmla="*/ 0 h 990600"/>
              <a:gd name="T2" fmla="*/ 2057400 w 2057400"/>
              <a:gd name="T3" fmla="*/ 990600 h 990600"/>
            </a:gdLst>
            <a:ahLst/>
            <a:cxnLst/>
            <a:rect l="T0" t="T1" r="T2" b="T3"/>
            <a:pathLst>
              <a:path w="2057400" h="990600">
                <a:moveTo>
                  <a:pt x="0" y="990600"/>
                </a:moveTo>
                <a:lnTo>
                  <a:pt x="2057400" y="990600"/>
                </a:lnTo>
                <a:lnTo>
                  <a:pt x="2057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4200" y="1736725"/>
            <a:ext cx="20574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3208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005A57"/>
                </a:solidFill>
                <a:latin typeface="Times New Roman"/>
                <a:cs typeface="Times New Roman"/>
              </a:rPr>
              <a:t>Proprioceptive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304" name="object 8"/>
          <p:cNvSpPr>
            <a:spLocks noChangeArrowheads="1"/>
          </p:cNvSpPr>
          <p:nvPr/>
        </p:nvSpPr>
        <p:spPr bwMode="auto">
          <a:xfrm>
            <a:off x="609600" y="1447800"/>
            <a:ext cx="1752600" cy="990600"/>
          </a:xfrm>
          <a:custGeom>
            <a:avLst/>
            <a:gdLst>
              <a:gd name="T0" fmla="*/ 0 w 1752600"/>
              <a:gd name="T1" fmla="*/ 0 h 990600"/>
              <a:gd name="T2" fmla="*/ 1752600 w 1752600"/>
              <a:gd name="T3" fmla="*/ 990600 h 990600"/>
            </a:gdLst>
            <a:ahLst/>
            <a:cxnLst/>
            <a:rect l="T0" t="T1" r="T2" b="T3"/>
            <a:pathLst>
              <a:path w="1752600" h="990600">
                <a:moveTo>
                  <a:pt x="0" y="990600"/>
                </a:moveTo>
                <a:lnTo>
                  <a:pt x="1752600" y="990600"/>
                </a:lnTo>
                <a:lnTo>
                  <a:pt x="1752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05" name="object 9"/>
          <p:cNvSpPr>
            <a:spLocks noChangeArrowheads="1"/>
          </p:cNvSpPr>
          <p:nvPr/>
        </p:nvSpPr>
        <p:spPr bwMode="auto">
          <a:xfrm>
            <a:off x="609600" y="1447800"/>
            <a:ext cx="1752600" cy="990600"/>
          </a:xfrm>
          <a:custGeom>
            <a:avLst/>
            <a:gdLst>
              <a:gd name="T0" fmla="*/ 0 w 1752600"/>
              <a:gd name="T1" fmla="*/ 0 h 990600"/>
              <a:gd name="T2" fmla="*/ 1752600 w 1752600"/>
              <a:gd name="T3" fmla="*/ 990600 h 990600"/>
            </a:gdLst>
            <a:ahLst/>
            <a:cxnLst/>
            <a:rect l="T0" t="T1" r="T2" b="T3"/>
            <a:pathLst>
              <a:path w="1752600" h="990600">
                <a:moveTo>
                  <a:pt x="0" y="990600"/>
                </a:moveTo>
                <a:lnTo>
                  <a:pt x="1752600" y="990600"/>
                </a:lnTo>
                <a:lnTo>
                  <a:pt x="1752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" y="1736725"/>
            <a:ext cx="17526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58445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30" dirty="0">
                <a:solidFill>
                  <a:srgbClr val="005A57"/>
                </a:solidFill>
                <a:latin typeface="Times New Roman"/>
                <a:cs typeface="Times New Roman"/>
              </a:rPr>
              <a:t>Vestibular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307" name="object 11"/>
          <p:cNvSpPr>
            <a:spLocks noChangeArrowheads="1"/>
          </p:cNvSpPr>
          <p:nvPr/>
        </p:nvSpPr>
        <p:spPr bwMode="auto">
          <a:xfrm>
            <a:off x="2195513" y="3357563"/>
            <a:ext cx="4038600" cy="1066800"/>
          </a:xfrm>
          <a:custGeom>
            <a:avLst/>
            <a:gdLst>
              <a:gd name="T0" fmla="*/ 0 w 4038600"/>
              <a:gd name="T1" fmla="*/ 0 h 1066800"/>
              <a:gd name="T2" fmla="*/ 4038600 w 4038600"/>
              <a:gd name="T3" fmla="*/ 1066800 h 1066800"/>
            </a:gdLst>
            <a:ahLst/>
            <a:cxnLst/>
            <a:rect l="T0" t="T1" r="T2" b="T3"/>
            <a:pathLst>
              <a:path w="4038600" h="1066800">
                <a:moveTo>
                  <a:pt x="0" y="1066800"/>
                </a:moveTo>
                <a:lnTo>
                  <a:pt x="4038600" y="1066800"/>
                </a:lnTo>
                <a:lnTo>
                  <a:pt x="40386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08" name="object 12"/>
          <p:cNvSpPr>
            <a:spLocks noChangeArrowheads="1"/>
          </p:cNvSpPr>
          <p:nvPr/>
        </p:nvSpPr>
        <p:spPr bwMode="auto">
          <a:xfrm>
            <a:off x="2195513" y="3357563"/>
            <a:ext cx="4038600" cy="1066800"/>
          </a:xfrm>
          <a:custGeom>
            <a:avLst/>
            <a:gdLst>
              <a:gd name="T0" fmla="*/ 0 w 4038600"/>
              <a:gd name="T1" fmla="*/ 0 h 1066800"/>
              <a:gd name="T2" fmla="*/ 4038600 w 4038600"/>
              <a:gd name="T3" fmla="*/ 1066800 h 1066800"/>
            </a:gdLst>
            <a:ahLst/>
            <a:cxnLst/>
            <a:rect l="T0" t="T1" r="T2" b="T3"/>
            <a:pathLst>
              <a:path w="4038600" h="1066800">
                <a:moveTo>
                  <a:pt x="0" y="1066800"/>
                </a:moveTo>
                <a:lnTo>
                  <a:pt x="4038600" y="1066800"/>
                </a:lnTo>
                <a:lnTo>
                  <a:pt x="40386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09" name="object 13"/>
          <p:cNvSpPr>
            <a:spLocks noChangeArrowheads="1"/>
          </p:cNvSpPr>
          <p:nvPr/>
        </p:nvSpPr>
        <p:spPr bwMode="auto">
          <a:xfrm>
            <a:off x="1520825" y="2511425"/>
            <a:ext cx="993775" cy="688975"/>
          </a:xfrm>
          <a:custGeom>
            <a:avLst/>
            <a:gdLst>
              <a:gd name="T0" fmla="*/ 0 w 993775"/>
              <a:gd name="T1" fmla="*/ 0 h 690244"/>
              <a:gd name="T2" fmla="*/ 993775 w 993775"/>
              <a:gd name="T3" fmla="*/ 690244 h 690244"/>
            </a:gdLst>
            <a:ahLst/>
            <a:cxnLst/>
            <a:rect l="T0" t="T1" r="T2" b="T3"/>
            <a:pathLst>
              <a:path w="993775" h="690244">
                <a:moveTo>
                  <a:pt x="927923" y="650224"/>
                </a:moveTo>
                <a:lnTo>
                  <a:pt x="908939" y="677672"/>
                </a:lnTo>
                <a:lnTo>
                  <a:pt x="993266" y="689737"/>
                </a:lnTo>
                <a:lnTo>
                  <a:pt x="975547" y="657478"/>
                </a:lnTo>
                <a:lnTo>
                  <a:pt x="938403" y="657478"/>
                </a:lnTo>
                <a:lnTo>
                  <a:pt x="927923" y="650224"/>
                </a:lnTo>
                <a:close/>
              </a:path>
              <a:path w="993775" h="690244">
                <a:moveTo>
                  <a:pt x="933274" y="642488"/>
                </a:moveTo>
                <a:lnTo>
                  <a:pt x="927923" y="650224"/>
                </a:lnTo>
                <a:lnTo>
                  <a:pt x="938403" y="657478"/>
                </a:lnTo>
                <a:lnTo>
                  <a:pt x="943736" y="649732"/>
                </a:lnTo>
                <a:lnTo>
                  <a:pt x="933274" y="642488"/>
                </a:lnTo>
                <a:close/>
              </a:path>
              <a:path w="993775" h="690244">
                <a:moveTo>
                  <a:pt x="952246" y="615061"/>
                </a:moveTo>
                <a:lnTo>
                  <a:pt x="933274" y="642488"/>
                </a:lnTo>
                <a:lnTo>
                  <a:pt x="943736" y="649732"/>
                </a:lnTo>
                <a:lnTo>
                  <a:pt x="938403" y="657478"/>
                </a:lnTo>
                <a:lnTo>
                  <a:pt x="975547" y="657478"/>
                </a:lnTo>
                <a:lnTo>
                  <a:pt x="952246" y="615061"/>
                </a:lnTo>
                <a:close/>
              </a:path>
              <a:path w="993775" h="690244">
                <a:moveTo>
                  <a:pt x="5333" y="0"/>
                </a:moveTo>
                <a:lnTo>
                  <a:pt x="0" y="7874"/>
                </a:lnTo>
                <a:lnTo>
                  <a:pt x="927923" y="650224"/>
                </a:lnTo>
                <a:lnTo>
                  <a:pt x="933274" y="642488"/>
                </a:lnTo>
                <a:lnTo>
                  <a:pt x="533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10" name="object 14"/>
          <p:cNvSpPr>
            <a:spLocks noChangeArrowheads="1"/>
          </p:cNvSpPr>
          <p:nvPr/>
        </p:nvSpPr>
        <p:spPr bwMode="auto">
          <a:xfrm>
            <a:off x="3924300" y="2438400"/>
            <a:ext cx="76200" cy="685800"/>
          </a:xfrm>
          <a:custGeom>
            <a:avLst/>
            <a:gdLst>
              <a:gd name="T0" fmla="*/ 0 w 76200"/>
              <a:gd name="T1" fmla="*/ 0 h 685800"/>
              <a:gd name="T2" fmla="*/ 76200 w 76200"/>
              <a:gd name="T3" fmla="*/ 685800 h 685800"/>
            </a:gdLst>
            <a:ahLst/>
            <a:cxnLst/>
            <a:rect l="T0" t="T1" r="T2" b="T3"/>
            <a:pathLst>
              <a:path w="76200" h="685800">
                <a:moveTo>
                  <a:pt x="33274" y="609600"/>
                </a:moveTo>
                <a:lnTo>
                  <a:pt x="0" y="609600"/>
                </a:lnTo>
                <a:lnTo>
                  <a:pt x="38100" y="685800"/>
                </a:lnTo>
                <a:lnTo>
                  <a:pt x="69850" y="622300"/>
                </a:lnTo>
                <a:lnTo>
                  <a:pt x="33274" y="622300"/>
                </a:lnTo>
                <a:lnTo>
                  <a:pt x="33274" y="609600"/>
                </a:lnTo>
                <a:close/>
              </a:path>
              <a:path w="76200" h="685800">
                <a:moveTo>
                  <a:pt x="42799" y="0"/>
                </a:moveTo>
                <a:lnTo>
                  <a:pt x="33274" y="0"/>
                </a:lnTo>
                <a:lnTo>
                  <a:pt x="33274" y="622300"/>
                </a:lnTo>
                <a:lnTo>
                  <a:pt x="42799" y="622300"/>
                </a:lnTo>
                <a:lnTo>
                  <a:pt x="42799" y="0"/>
                </a:lnTo>
                <a:close/>
              </a:path>
              <a:path w="76200" h="685800">
                <a:moveTo>
                  <a:pt x="76200" y="609600"/>
                </a:moveTo>
                <a:lnTo>
                  <a:pt x="42799" y="609600"/>
                </a:lnTo>
                <a:lnTo>
                  <a:pt x="42799" y="622300"/>
                </a:lnTo>
                <a:lnTo>
                  <a:pt x="69850" y="622300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11" name="object 15"/>
          <p:cNvSpPr>
            <a:spLocks noChangeArrowheads="1"/>
          </p:cNvSpPr>
          <p:nvPr/>
        </p:nvSpPr>
        <p:spPr bwMode="auto">
          <a:xfrm>
            <a:off x="5867400" y="2433638"/>
            <a:ext cx="1069975" cy="690562"/>
          </a:xfrm>
          <a:custGeom>
            <a:avLst/>
            <a:gdLst>
              <a:gd name="T0" fmla="*/ 0 w 1069340"/>
              <a:gd name="T1" fmla="*/ 0 h 690244"/>
              <a:gd name="T2" fmla="*/ 1069340 w 1069340"/>
              <a:gd name="T3" fmla="*/ 690244 h 690244"/>
            </a:gdLst>
            <a:ahLst/>
            <a:cxnLst/>
            <a:rect l="T0" t="T1" r="T2" b="T3"/>
            <a:pathLst>
              <a:path w="1069340" h="690244">
                <a:moveTo>
                  <a:pt x="43434" y="616585"/>
                </a:moveTo>
                <a:lnTo>
                  <a:pt x="0" y="689863"/>
                </a:lnTo>
                <a:lnTo>
                  <a:pt x="84709" y="680719"/>
                </a:lnTo>
                <a:lnTo>
                  <a:pt x="71059" y="659511"/>
                </a:lnTo>
                <a:lnTo>
                  <a:pt x="56007" y="659511"/>
                </a:lnTo>
                <a:lnTo>
                  <a:pt x="50800" y="651510"/>
                </a:lnTo>
                <a:lnTo>
                  <a:pt x="61488" y="644638"/>
                </a:lnTo>
                <a:lnTo>
                  <a:pt x="43434" y="616585"/>
                </a:lnTo>
                <a:close/>
              </a:path>
              <a:path w="1069340" h="690244">
                <a:moveTo>
                  <a:pt x="61488" y="644638"/>
                </a:moveTo>
                <a:lnTo>
                  <a:pt x="50800" y="651510"/>
                </a:lnTo>
                <a:lnTo>
                  <a:pt x="56007" y="659511"/>
                </a:lnTo>
                <a:lnTo>
                  <a:pt x="66654" y="652666"/>
                </a:lnTo>
                <a:lnTo>
                  <a:pt x="61488" y="644638"/>
                </a:lnTo>
                <a:close/>
              </a:path>
              <a:path w="1069340" h="690244">
                <a:moveTo>
                  <a:pt x="66654" y="652666"/>
                </a:moveTo>
                <a:lnTo>
                  <a:pt x="56007" y="659511"/>
                </a:lnTo>
                <a:lnTo>
                  <a:pt x="71059" y="659511"/>
                </a:lnTo>
                <a:lnTo>
                  <a:pt x="66654" y="652666"/>
                </a:lnTo>
                <a:close/>
              </a:path>
              <a:path w="1069340" h="690244">
                <a:moveTo>
                  <a:pt x="1064259" y="0"/>
                </a:moveTo>
                <a:lnTo>
                  <a:pt x="61488" y="644638"/>
                </a:lnTo>
                <a:lnTo>
                  <a:pt x="66654" y="652666"/>
                </a:lnTo>
                <a:lnTo>
                  <a:pt x="1069340" y="8127"/>
                </a:lnTo>
                <a:lnTo>
                  <a:pt x="10642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95513" y="3603625"/>
            <a:ext cx="40386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0668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BRAIN-STEM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313" name="object 17"/>
          <p:cNvSpPr>
            <a:spLocks noChangeArrowheads="1"/>
          </p:cNvSpPr>
          <p:nvPr/>
        </p:nvSpPr>
        <p:spPr bwMode="auto">
          <a:xfrm>
            <a:off x="4724400" y="5334000"/>
            <a:ext cx="2971800" cy="990600"/>
          </a:xfrm>
          <a:custGeom>
            <a:avLst/>
            <a:gdLst>
              <a:gd name="T0" fmla="*/ 0 w 2971800"/>
              <a:gd name="T1" fmla="*/ 0 h 990600"/>
              <a:gd name="T2" fmla="*/ 2971800 w 2971800"/>
              <a:gd name="T3" fmla="*/ 990600 h 990600"/>
            </a:gdLst>
            <a:ahLst/>
            <a:cxnLst/>
            <a:rect l="T0" t="T1" r="T2" b="T3"/>
            <a:pathLst>
              <a:path w="2971800" h="990600">
                <a:moveTo>
                  <a:pt x="0" y="990600"/>
                </a:moveTo>
                <a:lnTo>
                  <a:pt x="2971800" y="990600"/>
                </a:lnTo>
                <a:lnTo>
                  <a:pt x="2971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5F5E0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14" name="object 18"/>
          <p:cNvSpPr>
            <a:spLocks noChangeArrowheads="1"/>
          </p:cNvSpPr>
          <p:nvPr/>
        </p:nvSpPr>
        <p:spPr bwMode="auto">
          <a:xfrm>
            <a:off x="4724400" y="5334000"/>
            <a:ext cx="2971800" cy="990600"/>
          </a:xfrm>
          <a:custGeom>
            <a:avLst/>
            <a:gdLst>
              <a:gd name="T0" fmla="*/ 0 w 2971800"/>
              <a:gd name="T1" fmla="*/ 0 h 990600"/>
              <a:gd name="T2" fmla="*/ 2971800 w 2971800"/>
              <a:gd name="T3" fmla="*/ 990600 h 990600"/>
            </a:gdLst>
            <a:ahLst/>
            <a:cxnLst/>
            <a:rect l="T0" t="T1" r="T2" b="T3"/>
            <a:pathLst>
              <a:path w="2971800" h="990600">
                <a:moveTo>
                  <a:pt x="0" y="990600"/>
                </a:moveTo>
                <a:lnTo>
                  <a:pt x="2971800" y="990600"/>
                </a:lnTo>
                <a:lnTo>
                  <a:pt x="2971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24400" y="5624513"/>
            <a:ext cx="2971800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45974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Postural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316" name="object 20"/>
          <p:cNvSpPr>
            <a:spLocks noChangeArrowheads="1"/>
          </p:cNvSpPr>
          <p:nvPr/>
        </p:nvSpPr>
        <p:spPr bwMode="auto">
          <a:xfrm>
            <a:off x="533400" y="5334000"/>
            <a:ext cx="2514600" cy="990600"/>
          </a:xfrm>
          <a:custGeom>
            <a:avLst/>
            <a:gdLst>
              <a:gd name="T0" fmla="*/ 0 w 2514600"/>
              <a:gd name="T1" fmla="*/ 0 h 990600"/>
              <a:gd name="T2" fmla="*/ 2514600 w 2514600"/>
              <a:gd name="T3" fmla="*/ 990600 h 990600"/>
            </a:gdLst>
            <a:ahLst/>
            <a:cxnLst/>
            <a:rect l="T0" t="T1" r="T2" b="T3"/>
            <a:pathLst>
              <a:path w="2514600" h="990600">
                <a:moveTo>
                  <a:pt x="0" y="990600"/>
                </a:moveTo>
                <a:lnTo>
                  <a:pt x="2514600" y="990600"/>
                </a:lnTo>
                <a:lnTo>
                  <a:pt x="2514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5F5E0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17" name="object 21"/>
          <p:cNvSpPr>
            <a:spLocks noChangeArrowheads="1"/>
          </p:cNvSpPr>
          <p:nvPr/>
        </p:nvSpPr>
        <p:spPr bwMode="auto">
          <a:xfrm>
            <a:off x="533400" y="5334000"/>
            <a:ext cx="2514600" cy="990600"/>
          </a:xfrm>
          <a:custGeom>
            <a:avLst/>
            <a:gdLst>
              <a:gd name="T0" fmla="*/ 0 w 2514600"/>
              <a:gd name="T1" fmla="*/ 0 h 990600"/>
              <a:gd name="T2" fmla="*/ 2514600 w 2514600"/>
              <a:gd name="T3" fmla="*/ 990600 h 990600"/>
            </a:gdLst>
            <a:ahLst/>
            <a:cxnLst/>
            <a:rect l="T0" t="T1" r="T2" b="T3"/>
            <a:pathLst>
              <a:path w="2514600" h="990600">
                <a:moveTo>
                  <a:pt x="0" y="990600"/>
                </a:moveTo>
                <a:lnTo>
                  <a:pt x="2514600" y="990600"/>
                </a:lnTo>
                <a:lnTo>
                  <a:pt x="2514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3400" y="5624513"/>
            <a:ext cx="2514600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1623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Ocular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319" name="object 23"/>
          <p:cNvSpPr>
            <a:spLocks noChangeArrowheads="1"/>
          </p:cNvSpPr>
          <p:nvPr/>
        </p:nvSpPr>
        <p:spPr bwMode="auto">
          <a:xfrm>
            <a:off x="2514600" y="4491038"/>
            <a:ext cx="1068388" cy="466725"/>
          </a:xfrm>
          <a:custGeom>
            <a:avLst/>
            <a:gdLst>
              <a:gd name="T0" fmla="*/ 0 w 1068704"/>
              <a:gd name="T1" fmla="*/ 0 h 466725"/>
              <a:gd name="T2" fmla="*/ 1068704 w 1068704"/>
              <a:gd name="T3" fmla="*/ 466725 h 466725"/>
            </a:gdLst>
            <a:ahLst/>
            <a:cxnLst/>
            <a:rect l="T0" t="T1" r="T2" b="T3"/>
            <a:pathLst>
              <a:path w="1068704" h="466725">
                <a:moveTo>
                  <a:pt x="54991" y="396494"/>
                </a:moveTo>
                <a:lnTo>
                  <a:pt x="0" y="461518"/>
                </a:lnTo>
                <a:lnTo>
                  <a:pt x="85089" y="466471"/>
                </a:lnTo>
                <a:lnTo>
                  <a:pt x="74055" y="440817"/>
                </a:lnTo>
                <a:lnTo>
                  <a:pt x="60198" y="440817"/>
                </a:lnTo>
                <a:lnTo>
                  <a:pt x="56514" y="432181"/>
                </a:lnTo>
                <a:lnTo>
                  <a:pt x="68188" y="427177"/>
                </a:lnTo>
                <a:lnTo>
                  <a:pt x="54991" y="396494"/>
                </a:lnTo>
                <a:close/>
              </a:path>
              <a:path w="1068704" h="466725">
                <a:moveTo>
                  <a:pt x="68188" y="427177"/>
                </a:moveTo>
                <a:lnTo>
                  <a:pt x="56514" y="432181"/>
                </a:lnTo>
                <a:lnTo>
                  <a:pt x="60198" y="440817"/>
                </a:lnTo>
                <a:lnTo>
                  <a:pt x="71898" y="435802"/>
                </a:lnTo>
                <a:lnTo>
                  <a:pt x="68188" y="427177"/>
                </a:lnTo>
                <a:close/>
              </a:path>
              <a:path w="1068704" h="466725">
                <a:moveTo>
                  <a:pt x="71898" y="435802"/>
                </a:moveTo>
                <a:lnTo>
                  <a:pt x="60198" y="440817"/>
                </a:lnTo>
                <a:lnTo>
                  <a:pt x="74055" y="440817"/>
                </a:lnTo>
                <a:lnTo>
                  <a:pt x="71898" y="435802"/>
                </a:lnTo>
                <a:close/>
              </a:path>
              <a:path w="1068704" h="466725">
                <a:moveTo>
                  <a:pt x="1064895" y="0"/>
                </a:moveTo>
                <a:lnTo>
                  <a:pt x="68188" y="427177"/>
                </a:lnTo>
                <a:lnTo>
                  <a:pt x="71898" y="435802"/>
                </a:lnTo>
                <a:lnTo>
                  <a:pt x="1068704" y="8636"/>
                </a:lnTo>
                <a:lnTo>
                  <a:pt x="106489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20" name="object 24"/>
          <p:cNvSpPr>
            <a:spLocks noChangeArrowheads="1"/>
          </p:cNvSpPr>
          <p:nvPr/>
        </p:nvSpPr>
        <p:spPr bwMode="auto">
          <a:xfrm>
            <a:off x="4494213" y="4414838"/>
            <a:ext cx="992187" cy="538162"/>
          </a:xfrm>
          <a:custGeom>
            <a:avLst/>
            <a:gdLst>
              <a:gd name="T0" fmla="*/ 0 w 993139"/>
              <a:gd name="T1" fmla="*/ 0 h 537845"/>
              <a:gd name="T2" fmla="*/ 993139 w 993139"/>
              <a:gd name="T3" fmla="*/ 537845 h 537845"/>
            </a:gdLst>
            <a:ahLst/>
            <a:cxnLst/>
            <a:rect l="T0" t="T1" r="T2" b="T3"/>
            <a:pathLst>
              <a:path w="993139" h="537845">
                <a:moveTo>
                  <a:pt x="923510" y="505647"/>
                </a:moveTo>
                <a:lnTo>
                  <a:pt x="907669" y="535051"/>
                </a:lnTo>
                <a:lnTo>
                  <a:pt x="992886" y="537591"/>
                </a:lnTo>
                <a:lnTo>
                  <a:pt x="974670" y="511683"/>
                </a:lnTo>
                <a:lnTo>
                  <a:pt x="934720" y="511683"/>
                </a:lnTo>
                <a:lnTo>
                  <a:pt x="923510" y="505647"/>
                </a:lnTo>
                <a:close/>
              </a:path>
              <a:path w="993139" h="537845">
                <a:moveTo>
                  <a:pt x="928038" y="497241"/>
                </a:moveTo>
                <a:lnTo>
                  <a:pt x="923510" y="505647"/>
                </a:lnTo>
                <a:lnTo>
                  <a:pt x="934720" y="511683"/>
                </a:lnTo>
                <a:lnTo>
                  <a:pt x="939291" y="503301"/>
                </a:lnTo>
                <a:lnTo>
                  <a:pt x="928038" y="497241"/>
                </a:lnTo>
                <a:close/>
              </a:path>
              <a:path w="993139" h="537845">
                <a:moveTo>
                  <a:pt x="943863" y="467868"/>
                </a:moveTo>
                <a:lnTo>
                  <a:pt x="928038" y="497241"/>
                </a:lnTo>
                <a:lnTo>
                  <a:pt x="939291" y="503301"/>
                </a:lnTo>
                <a:lnTo>
                  <a:pt x="934720" y="511683"/>
                </a:lnTo>
                <a:lnTo>
                  <a:pt x="974670" y="511683"/>
                </a:lnTo>
                <a:lnTo>
                  <a:pt x="943863" y="467868"/>
                </a:lnTo>
                <a:close/>
              </a:path>
              <a:path w="993139" h="537845">
                <a:moveTo>
                  <a:pt x="4572" y="0"/>
                </a:moveTo>
                <a:lnTo>
                  <a:pt x="0" y="8382"/>
                </a:lnTo>
                <a:lnTo>
                  <a:pt x="923510" y="505647"/>
                </a:lnTo>
                <a:lnTo>
                  <a:pt x="928038" y="497241"/>
                </a:lnTo>
                <a:lnTo>
                  <a:pt x="457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21" name="object 25"/>
          <p:cNvSpPr>
            <a:spLocks noChangeArrowheads="1"/>
          </p:cNvSpPr>
          <p:nvPr/>
        </p:nvSpPr>
        <p:spPr bwMode="auto">
          <a:xfrm>
            <a:off x="6705600" y="3429000"/>
            <a:ext cx="1905000" cy="533400"/>
          </a:xfrm>
          <a:custGeom>
            <a:avLst/>
            <a:gdLst>
              <a:gd name="T0" fmla="*/ 0 w 1905000"/>
              <a:gd name="T1" fmla="*/ 0 h 533400"/>
              <a:gd name="T2" fmla="*/ 1905000 w 1905000"/>
              <a:gd name="T3" fmla="*/ 533400 h 533400"/>
            </a:gdLst>
            <a:ahLst/>
            <a:cxnLst/>
            <a:rect l="T0" t="T1" r="T2" b="T3"/>
            <a:pathLst>
              <a:path w="1905000" h="533400">
                <a:moveTo>
                  <a:pt x="0" y="533400"/>
                </a:moveTo>
                <a:lnTo>
                  <a:pt x="1905000" y="533400"/>
                </a:lnTo>
                <a:lnTo>
                  <a:pt x="1905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22" name="object 26"/>
          <p:cNvSpPr>
            <a:spLocks noChangeArrowheads="1"/>
          </p:cNvSpPr>
          <p:nvPr/>
        </p:nvSpPr>
        <p:spPr bwMode="auto">
          <a:xfrm>
            <a:off x="6705600" y="3429000"/>
            <a:ext cx="1905000" cy="533400"/>
          </a:xfrm>
          <a:custGeom>
            <a:avLst/>
            <a:gdLst>
              <a:gd name="T0" fmla="*/ 0 w 1905000"/>
              <a:gd name="T1" fmla="*/ 0 h 533400"/>
              <a:gd name="T2" fmla="*/ 1905000 w 1905000"/>
              <a:gd name="T3" fmla="*/ 533400 h 533400"/>
            </a:gdLst>
            <a:ahLst/>
            <a:cxnLst/>
            <a:rect l="T0" t="T1" r="T2" b="T3"/>
            <a:pathLst>
              <a:path w="1905000" h="533400">
                <a:moveTo>
                  <a:pt x="0" y="533400"/>
                </a:moveTo>
                <a:lnTo>
                  <a:pt x="1905000" y="533400"/>
                </a:lnTo>
                <a:lnTo>
                  <a:pt x="1905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23" name="object 27"/>
          <p:cNvSpPr txBox="1">
            <a:spLocks noChangeArrowheads="1"/>
          </p:cNvSpPr>
          <p:nvPr/>
        </p:nvSpPr>
        <p:spPr bwMode="auto">
          <a:xfrm>
            <a:off x="6705600" y="3489325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242888">
              <a:spcBef>
                <a:spcPts val="100"/>
              </a:spcBef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Cerebellum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4" name="object 28"/>
          <p:cNvSpPr>
            <a:spLocks noChangeArrowheads="1"/>
          </p:cNvSpPr>
          <p:nvPr/>
        </p:nvSpPr>
        <p:spPr bwMode="auto">
          <a:xfrm>
            <a:off x="0" y="3429000"/>
            <a:ext cx="1600200" cy="685800"/>
          </a:xfrm>
          <a:custGeom>
            <a:avLst/>
            <a:gdLst>
              <a:gd name="T0" fmla="*/ 0 w 1600200"/>
              <a:gd name="T1" fmla="*/ 0 h 685800"/>
              <a:gd name="T2" fmla="*/ 1600200 w 1600200"/>
              <a:gd name="T3" fmla="*/ 685800 h 685800"/>
            </a:gdLst>
            <a:ahLst/>
            <a:cxnLst/>
            <a:rect l="T0" t="T1" r="T2" b="T3"/>
            <a:pathLst>
              <a:path w="1600200" h="685800">
                <a:moveTo>
                  <a:pt x="0" y="685800"/>
                </a:moveTo>
                <a:lnTo>
                  <a:pt x="1600200" y="6858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25" name="object 29"/>
          <p:cNvSpPr>
            <a:spLocks noChangeArrowheads="1"/>
          </p:cNvSpPr>
          <p:nvPr/>
        </p:nvSpPr>
        <p:spPr bwMode="auto">
          <a:xfrm>
            <a:off x="0" y="3429000"/>
            <a:ext cx="1600200" cy="685800"/>
          </a:xfrm>
          <a:custGeom>
            <a:avLst/>
            <a:gdLst>
              <a:gd name="T0" fmla="*/ 0 w 1600200"/>
              <a:gd name="T1" fmla="*/ 0 h 685800"/>
              <a:gd name="T2" fmla="*/ 1600200 w 1600200"/>
              <a:gd name="T3" fmla="*/ 685800 h 685800"/>
            </a:gdLst>
            <a:ahLst/>
            <a:cxnLst/>
            <a:rect l="T0" t="T1" r="T2" b="T3"/>
            <a:pathLst>
              <a:path w="1600200" h="685800">
                <a:moveTo>
                  <a:pt x="0" y="685800"/>
                </a:moveTo>
                <a:lnTo>
                  <a:pt x="1600200" y="6858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5575" y="3565525"/>
            <a:ext cx="1287463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443865" algn="l"/>
              </a:tabLst>
              <a:defRPr/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C.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Cortex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327" name="object 31"/>
          <p:cNvSpPr>
            <a:spLocks noChangeArrowheads="1"/>
          </p:cNvSpPr>
          <p:nvPr/>
        </p:nvSpPr>
        <p:spPr bwMode="auto">
          <a:xfrm>
            <a:off x="1524000" y="3619500"/>
            <a:ext cx="685800" cy="76200"/>
          </a:xfrm>
          <a:custGeom>
            <a:avLst/>
            <a:gdLst>
              <a:gd name="T0" fmla="*/ 0 w 685800"/>
              <a:gd name="T1" fmla="*/ 0 h 76200"/>
              <a:gd name="T2" fmla="*/ 685800 w 685800"/>
              <a:gd name="T3" fmla="*/ 76200 h 76200"/>
            </a:gdLst>
            <a:ahLst/>
            <a:cxnLst/>
            <a:rect l="T0" t="T1" r="T2" b="T3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6401" y="42799"/>
                </a:lnTo>
                <a:lnTo>
                  <a:pt x="622300" y="42799"/>
                </a:lnTo>
                <a:lnTo>
                  <a:pt x="622300" y="33274"/>
                </a:lnTo>
                <a:lnTo>
                  <a:pt x="676148" y="33274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609600" y="42799"/>
                </a:lnTo>
                <a:lnTo>
                  <a:pt x="609600" y="33274"/>
                </a:lnTo>
                <a:close/>
              </a:path>
              <a:path w="685800" h="76200">
                <a:moveTo>
                  <a:pt x="676148" y="33274"/>
                </a:moveTo>
                <a:lnTo>
                  <a:pt x="622300" y="33274"/>
                </a:lnTo>
                <a:lnTo>
                  <a:pt x="622300" y="42799"/>
                </a:lnTo>
                <a:lnTo>
                  <a:pt x="676401" y="42799"/>
                </a:lnTo>
                <a:lnTo>
                  <a:pt x="685800" y="38100"/>
                </a:lnTo>
                <a:lnTo>
                  <a:pt x="676148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28" name="object 32"/>
          <p:cNvSpPr>
            <a:spLocks noChangeArrowheads="1"/>
          </p:cNvSpPr>
          <p:nvPr/>
        </p:nvSpPr>
        <p:spPr bwMode="auto">
          <a:xfrm>
            <a:off x="1524000" y="3924300"/>
            <a:ext cx="685800" cy="76200"/>
          </a:xfrm>
          <a:custGeom>
            <a:avLst/>
            <a:gdLst>
              <a:gd name="T0" fmla="*/ 0 w 685800"/>
              <a:gd name="T1" fmla="*/ 0 h 76200"/>
              <a:gd name="T2" fmla="*/ 685800 w 685800"/>
              <a:gd name="T3" fmla="*/ 76200 h 76200"/>
            </a:gdLst>
            <a:ahLst/>
            <a:cxnLst/>
            <a:rect l="T0" t="T1" r="T2" b="T3"/>
            <a:pathLst>
              <a:path w="685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799"/>
                </a:lnTo>
                <a:lnTo>
                  <a:pt x="63500" y="42799"/>
                </a:lnTo>
                <a:lnTo>
                  <a:pt x="63500" y="33274"/>
                </a:lnTo>
                <a:lnTo>
                  <a:pt x="76200" y="33274"/>
                </a:lnTo>
                <a:lnTo>
                  <a:pt x="76200" y="0"/>
                </a:lnTo>
                <a:close/>
              </a:path>
              <a:path w="685800" h="76200">
                <a:moveTo>
                  <a:pt x="76200" y="33274"/>
                </a:moveTo>
                <a:lnTo>
                  <a:pt x="63500" y="33274"/>
                </a:lnTo>
                <a:lnTo>
                  <a:pt x="63500" y="42799"/>
                </a:lnTo>
                <a:lnTo>
                  <a:pt x="76200" y="42799"/>
                </a:lnTo>
                <a:lnTo>
                  <a:pt x="76200" y="33274"/>
                </a:lnTo>
                <a:close/>
              </a:path>
              <a:path w="685800" h="76200">
                <a:moveTo>
                  <a:pt x="685800" y="33274"/>
                </a:moveTo>
                <a:lnTo>
                  <a:pt x="76200" y="33274"/>
                </a:lnTo>
                <a:lnTo>
                  <a:pt x="76200" y="42799"/>
                </a:lnTo>
                <a:lnTo>
                  <a:pt x="685800" y="42799"/>
                </a:lnTo>
                <a:lnTo>
                  <a:pt x="685800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29" name="object 33"/>
          <p:cNvSpPr>
            <a:spLocks noChangeArrowheads="1"/>
          </p:cNvSpPr>
          <p:nvPr/>
        </p:nvSpPr>
        <p:spPr bwMode="auto">
          <a:xfrm>
            <a:off x="6248400" y="3619500"/>
            <a:ext cx="457200" cy="76200"/>
          </a:xfrm>
          <a:custGeom>
            <a:avLst/>
            <a:gdLst>
              <a:gd name="T0" fmla="*/ 0 w 457200"/>
              <a:gd name="T1" fmla="*/ 0 h 76200"/>
              <a:gd name="T2" fmla="*/ 457200 w 457200"/>
              <a:gd name="T3" fmla="*/ 76200 h 76200"/>
            </a:gdLst>
            <a:ahLst/>
            <a:cxnLst/>
            <a:rect l="T0" t="T1" r="T2" b="T3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7801" y="42799"/>
                </a:lnTo>
                <a:lnTo>
                  <a:pt x="393700" y="42799"/>
                </a:lnTo>
                <a:lnTo>
                  <a:pt x="393700" y="33274"/>
                </a:lnTo>
                <a:lnTo>
                  <a:pt x="447548" y="33274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381000" y="42799"/>
                </a:lnTo>
                <a:lnTo>
                  <a:pt x="381000" y="33274"/>
                </a:lnTo>
                <a:close/>
              </a:path>
              <a:path w="457200" h="76200">
                <a:moveTo>
                  <a:pt x="447548" y="33274"/>
                </a:moveTo>
                <a:lnTo>
                  <a:pt x="393700" y="33274"/>
                </a:lnTo>
                <a:lnTo>
                  <a:pt x="393700" y="42799"/>
                </a:lnTo>
                <a:lnTo>
                  <a:pt x="447801" y="42799"/>
                </a:lnTo>
                <a:lnTo>
                  <a:pt x="457200" y="38100"/>
                </a:lnTo>
                <a:lnTo>
                  <a:pt x="447548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30" name="object 34"/>
          <p:cNvSpPr>
            <a:spLocks noChangeArrowheads="1"/>
          </p:cNvSpPr>
          <p:nvPr/>
        </p:nvSpPr>
        <p:spPr bwMode="auto">
          <a:xfrm>
            <a:off x="6248400" y="3771900"/>
            <a:ext cx="381000" cy="76200"/>
          </a:xfrm>
          <a:custGeom>
            <a:avLst/>
            <a:gdLst>
              <a:gd name="T0" fmla="*/ 0 w 381000"/>
              <a:gd name="T1" fmla="*/ 0 h 76200"/>
              <a:gd name="T2" fmla="*/ 381000 w 381000"/>
              <a:gd name="T3" fmla="*/ 76200 h 76200"/>
            </a:gdLst>
            <a:ahLst/>
            <a:cxnLst/>
            <a:rect l="T0" t="T1" r="T2" b="T3"/>
            <a:pathLst>
              <a:path w="3810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799"/>
                </a:lnTo>
                <a:lnTo>
                  <a:pt x="63500" y="42799"/>
                </a:lnTo>
                <a:lnTo>
                  <a:pt x="63500" y="33274"/>
                </a:lnTo>
                <a:lnTo>
                  <a:pt x="76200" y="33274"/>
                </a:lnTo>
                <a:lnTo>
                  <a:pt x="76200" y="0"/>
                </a:lnTo>
                <a:close/>
              </a:path>
              <a:path w="381000" h="76200">
                <a:moveTo>
                  <a:pt x="76200" y="33274"/>
                </a:moveTo>
                <a:lnTo>
                  <a:pt x="63500" y="33274"/>
                </a:lnTo>
                <a:lnTo>
                  <a:pt x="63500" y="42799"/>
                </a:lnTo>
                <a:lnTo>
                  <a:pt x="76200" y="42799"/>
                </a:lnTo>
                <a:lnTo>
                  <a:pt x="76200" y="33274"/>
                </a:lnTo>
                <a:close/>
              </a:path>
              <a:path w="381000" h="76200">
                <a:moveTo>
                  <a:pt x="381000" y="33274"/>
                </a:moveTo>
                <a:lnTo>
                  <a:pt x="76200" y="33274"/>
                </a:lnTo>
                <a:lnTo>
                  <a:pt x="76200" y="42799"/>
                </a:lnTo>
                <a:lnTo>
                  <a:pt x="381000" y="42799"/>
                </a:lnTo>
                <a:lnTo>
                  <a:pt x="381000" y="33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15200" y="2613025"/>
            <a:ext cx="922338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INP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48500" y="4519613"/>
            <a:ext cx="1225550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TP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285875" y="396875"/>
            <a:ext cx="5661025" cy="635000"/>
          </a:xfrm>
        </p:spPr>
        <p:txBody>
          <a:bodyPr tIns="12065" rtlCol="0">
            <a:normAutofit fontScale="90000"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THE BALANCE</a:t>
            </a:r>
            <a:r>
              <a:rPr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bject 2"/>
          <p:cNvSpPr>
            <a:spLocks noChangeArrowheads="1"/>
          </p:cNvSpPr>
          <p:nvPr/>
        </p:nvSpPr>
        <p:spPr bwMode="auto">
          <a:xfrm>
            <a:off x="187325" y="1700213"/>
            <a:ext cx="8956675" cy="3390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bject 2"/>
          <p:cNvSpPr>
            <a:spLocks noGrp="1"/>
          </p:cNvSpPr>
          <p:nvPr>
            <p:ph type="title"/>
          </p:nvPr>
        </p:nvSpPr>
        <p:spPr>
          <a:xfrm>
            <a:off x="3254375" y="482600"/>
            <a:ext cx="2638425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57347" name="object 3"/>
          <p:cNvSpPr txBox="1">
            <a:spLocks noChangeArrowheads="1"/>
          </p:cNvSpPr>
          <p:nvPr/>
        </p:nvSpPr>
        <p:spPr bwMode="auto">
          <a:xfrm>
            <a:off x="536575" y="1620838"/>
            <a:ext cx="80152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Recognize the congenital anomalies of the  external ear</a:t>
            </a:r>
            <a:endParaRPr lang="en-US" sz="3200"/>
          </a:p>
          <a:p>
            <a:pPr marL="355600" indent="-342900">
              <a:spcBef>
                <a:spcPts val="7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Diagnose and treat wax accumulation</a:t>
            </a:r>
            <a:endParaRPr lang="en-US" sz="3200"/>
          </a:p>
          <a:p>
            <a:pPr marL="355600" indent="-342900">
              <a:spcBef>
                <a:spcPts val="763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Diagnose and treat the common external  ear inflammatory conditions</a:t>
            </a:r>
            <a:endParaRPr lang="en-US" sz="3200"/>
          </a:p>
          <a:p>
            <a:pPr marL="355600" indent="-342900">
              <a:spcBef>
                <a:spcPts val="7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Discuss	the pathology, clinical features  and management of AOM</a:t>
            </a:r>
            <a:endParaRPr lang="en-US" sz="32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38" y="482600"/>
            <a:ext cx="776287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DEVELOPMENT </a:t>
            </a:r>
            <a:r>
              <a:rPr sz="4400" spc="5" dirty="0"/>
              <a:t>OF </a:t>
            </a:r>
            <a:r>
              <a:rPr sz="4400" dirty="0"/>
              <a:t>THE</a:t>
            </a:r>
            <a:r>
              <a:rPr sz="4400" spc="-85" dirty="0"/>
              <a:t> </a:t>
            </a:r>
            <a:r>
              <a:rPr sz="4400" dirty="0"/>
              <a:t>EAR</a:t>
            </a:r>
            <a:endParaRPr sz="4400"/>
          </a:p>
        </p:txBody>
      </p:sp>
      <p:sp>
        <p:nvSpPr>
          <p:cNvPr id="58371" name="object 3"/>
          <p:cNvSpPr txBox="1">
            <a:spLocks noChangeArrowheads="1"/>
          </p:cNvSpPr>
          <p:nvPr/>
        </p:nvSpPr>
        <p:spPr bwMode="auto">
          <a:xfrm>
            <a:off x="536575" y="1458913"/>
            <a:ext cx="798195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56540" rIns="0" bIns="0">
            <a:spAutoFit/>
          </a:bodyPr>
          <a:lstStyle/>
          <a:p>
            <a:pPr marL="355600" indent="-342900">
              <a:spcBef>
                <a:spcPts val="202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External ear: 1</a:t>
            </a:r>
            <a:r>
              <a:rPr lang="en-US" sz="3100" baseline="25000">
                <a:solidFill>
                  <a:srgbClr val="FFFFFF"/>
                </a:solidFill>
              </a:rPr>
              <a:t>st </a:t>
            </a:r>
            <a:r>
              <a:rPr lang="en-US" sz="3200">
                <a:solidFill>
                  <a:srgbClr val="FFFFFF"/>
                </a:solidFill>
              </a:rPr>
              <a:t>pharyngeal </a:t>
            </a:r>
            <a:r>
              <a:rPr lang="en-US" sz="3200">
                <a:solidFill>
                  <a:srgbClr val="FFFF99"/>
                </a:solidFill>
              </a:rPr>
              <a:t>cleft &amp; arch</a:t>
            </a:r>
            <a:endParaRPr lang="en-US" sz="3200"/>
          </a:p>
          <a:p>
            <a:pPr marL="355600" indent="-342900">
              <a:lnSpc>
                <a:spcPct val="130000"/>
              </a:lnSpc>
              <a:spcBef>
                <a:spcPts val="7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Middle ear: 1</a:t>
            </a:r>
            <a:r>
              <a:rPr lang="en-US" sz="3100" baseline="25000">
                <a:solidFill>
                  <a:srgbClr val="FFFFFF"/>
                </a:solidFill>
              </a:rPr>
              <a:t>st </a:t>
            </a:r>
            <a:r>
              <a:rPr lang="en-US" sz="3200">
                <a:solidFill>
                  <a:srgbClr val="FFFFFF"/>
                </a:solidFill>
              </a:rPr>
              <a:t>pharyngeal </a:t>
            </a:r>
            <a:r>
              <a:rPr lang="en-US" sz="3200">
                <a:solidFill>
                  <a:srgbClr val="FFFF99"/>
                </a:solidFill>
              </a:rPr>
              <a:t>pouch </a:t>
            </a:r>
            <a:r>
              <a:rPr lang="en-US" sz="3200">
                <a:solidFill>
                  <a:srgbClr val="FFFFFF"/>
                </a:solidFill>
              </a:rPr>
              <a:t>&amp; 1</a:t>
            </a:r>
            <a:r>
              <a:rPr lang="en-US" sz="3100" baseline="25000">
                <a:solidFill>
                  <a:srgbClr val="FFFFFF"/>
                </a:solidFill>
              </a:rPr>
              <a:t>st </a:t>
            </a:r>
            <a:r>
              <a:rPr lang="en-US" sz="3200">
                <a:solidFill>
                  <a:srgbClr val="FFFFFF"/>
                </a:solidFill>
              </a:rPr>
              <a:t>and  2 </a:t>
            </a:r>
            <a:r>
              <a:rPr lang="en-US" sz="3100" baseline="25000">
                <a:solidFill>
                  <a:srgbClr val="FFFFFF"/>
                </a:solidFill>
              </a:rPr>
              <a:t>nd </a:t>
            </a:r>
            <a:r>
              <a:rPr lang="en-US" sz="3200">
                <a:solidFill>
                  <a:srgbClr val="FFFF99"/>
                </a:solidFill>
              </a:rPr>
              <a:t>arches</a:t>
            </a:r>
            <a:endParaRPr lang="en-US" sz="32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bject 2"/>
          <p:cNvSpPr>
            <a:spLocks noChangeArrowheads="1"/>
          </p:cNvSpPr>
          <p:nvPr/>
        </p:nvSpPr>
        <p:spPr bwMode="auto">
          <a:xfrm>
            <a:off x="0" y="1700213"/>
            <a:ext cx="3490913" cy="4083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395" name="object 3"/>
          <p:cNvSpPr>
            <a:spLocks noChangeArrowheads="1"/>
          </p:cNvSpPr>
          <p:nvPr/>
        </p:nvSpPr>
        <p:spPr bwMode="auto">
          <a:xfrm>
            <a:off x="3851275" y="1844675"/>
            <a:ext cx="5003800" cy="3409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8175" y="482600"/>
            <a:ext cx="2792413" cy="696913"/>
          </a:xfrm>
        </p:spPr>
        <p:txBody>
          <a:bodyPr tIns="13335" rtlCol="0">
            <a:norm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3600" b="1"/>
              <a:t>The</a:t>
            </a:r>
            <a:r>
              <a:rPr sz="3600" b="1" spc="-80"/>
              <a:t> </a:t>
            </a:r>
            <a:r>
              <a:rPr lang="en-US" sz="3600" b="1" spc="-80" dirty="0"/>
              <a:t>A</a:t>
            </a:r>
            <a:r>
              <a:rPr sz="3600" b="1"/>
              <a:t>uricle</a:t>
            </a:r>
          </a:p>
        </p:txBody>
      </p:sp>
      <p:sp>
        <p:nvSpPr>
          <p:cNvPr id="6147" name="object 3"/>
          <p:cNvSpPr>
            <a:spLocks noChangeArrowheads="1"/>
          </p:cNvSpPr>
          <p:nvPr/>
        </p:nvSpPr>
        <p:spPr bwMode="auto">
          <a:xfrm>
            <a:off x="1857375" y="1285875"/>
            <a:ext cx="5214938" cy="49006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6315075" y="5180013"/>
            <a:ext cx="585788" cy="111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9" name="object 5"/>
          <p:cNvSpPr>
            <a:spLocks noChangeArrowheads="1"/>
          </p:cNvSpPr>
          <p:nvPr/>
        </p:nvSpPr>
        <p:spPr bwMode="auto">
          <a:xfrm>
            <a:off x="6357938" y="5214938"/>
            <a:ext cx="500062" cy="1587"/>
          </a:xfrm>
          <a:custGeom>
            <a:avLst/>
            <a:gdLst>
              <a:gd name="T0" fmla="*/ 0 w 500379"/>
              <a:gd name="T1" fmla="*/ 0 h 1904"/>
              <a:gd name="T2" fmla="*/ 500379 w 500379"/>
              <a:gd name="T3" fmla="*/ 1904 h 1904"/>
            </a:gdLst>
            <a:ahLst/>
            <a:cxnLst/>
            <a:rect l="T0" t="T1" r="T2" b="T3"/>
            <a:pathLst>
              <a:path w="500379" h="1904">
                <a:moveTo>
                  <a:pt x="499999" y="1524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0" name="object 6"/>
          <p:cNvSpPr>
            <a:spLocks noChangeArrowheads="1"/>
          </p:cNvSpPr>
          <p:nvPr/>
        </p:nvSpPr>
        <p:spPr bwMode="auto">
          <a:xfrm>
            <a:off x="6172200" y="4178300"/>
            <a:ext cx="657225" cy="1127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1" name="object 7"/>
          <p:cNvSpPr>
            <a:spLocks noChangeArrowheads="1"/>
          </p:cNvSpPr>
          <p:nvPr/>
        </p:nvSpPr>
        <p:spPr bwMode="auto">
          <a:xfrm>
            <a:off x="6215063" y="4214813"/>
            <a:ext cx="571500" cy="1587"/>
          </a:xfrm>
          <a:custGeom>
            <a:avLst/>
            <a:gdLst>
              <a:gd name="T0" fmla="*/ 0 w 571500"/>
              <a:gd name="T1" fmla="*/ 0 h 1904"/>
              <a:gd name="T2" fmla="*/ 571500 w 571500"/>
              <a:gd name="T3" fmla="*/ 1904 h 1904"/>
            </a:gdLst>
            <a:ahLst/>
            <a:cxnLst/>
            <a:rect l="T0" t="T1" r="T2" b="T3"/>
            <a:pathLst>
              <a:path w="571500" h="1904">
                <a:moveTo>
                  <a:pt x="0" y="0"/>
                </a:moveTo>
                <a:lnTo>
                  <a:pt x="571500" y="1524"/>
                </a:lnTo>
              </a:path>
            </a:pathLst>
          </a:custGeom>
          <a:noFill/>
          <a:ln w="25399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2" name="object 8"/>
          <p:cNvSpPr>
            <a:spLocks noChangeArrowheads="1"/>
          </p:cNvSpPr>
          <p:nvPr/>
        </p:nvSpPr>
        <p:spPr bwMode="auto">
          <a:xfrm>
            <a:off x="2171700" y="3676650"/>
            <a:ext cx="585788" cy="123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3" name="object 9"/>
          <p:cNvSpPr>
            <a:spLocks noChangeArrowheads="1"/>
          </p:cNvSpPr>
          <p:nvPr/>
        </p:nvSpPr>
        <p:spPr bwMode="auto">
          <a:xfrm>
            <a:off x="2214563" y="3714750"/>
            <a:ext cx="500062" cy="1588"/>
          </a:xfrm>
          <a:custGeom>
            <a:avLst/>
            <a:gdLst>
              <a:gd name="T0" fmla="*/ 0 w 500380"/>
              <a:gd name="T1" fmla="*/ 0 h 1904"/>
              <a:gd name="T2" fmla="*/ 500380 w 500380"/>
              <a:gd name="T3" fmla="*/ 1904 h 1904"/>
            </a:gdLst>
            <a:ahLst/>
            <a:cxnLst/>
            <a:rect l="T0" t="T1" r="T2" b="T3"/>
            <a:pathLst>
              <a:path w="500380" h="1904">
                <a:moveTo>
                  <a:pt x="0" y="0"/>
                </a:moveTo>
                <a:lnTo>
                  <a:pt x="500125" y="1650"/>
                </a:lnTo>
              </a:path>
            </a:pathLst>
          </a:custGeom>
          <a:noFill/>
          <a:ln w="38099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4" name="object 10"/>
          <p:cNvSpPr>
            <a:spLocks noChangeArrowheads="1"/>
          </p:cNvSpPr>
          <p:nvPr/>
        </p:nvSpPr>
        <p:spPr bwMode="auto">
          <a:xfrm>
            <a:off x="6243638" y="3748088"/>
            <a:ext cx="514350" cy="1238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5" name="object 11"/>
          <p:cNvSpPr>
            <a:spLocks noChangeArrowheads="1"/>
          </p:cNvSpPr>
          <p:nvPr/>
        </p:nvSpPr>
        <p:spPr bwMode="auto">
          <a:xfrm>
            <a:off x="6286500" y="3786188"/>
            <a:ext cx="428625" cy="1587"/>
          </a:xfrm>
          <a:custGeom>
            <a:avLst/>
            <a:gdLst>
              <a:gd name="T0" fmla="*/ 0 w 428625"/>
              <a:gd name="T1" fmla="*/ 0 h 1904"/>
              <a:gd name="T2" fmla="*/ 428625 w 428625"/>
              <a:gd name="T3" fmla="*/ 1904 h 1904"/>
            </a:gdLst>
            <a:ahLst/>
            <a:cxnLst/>
            <a:rect l="T0" t="T1" r="T2" b="T3"/>
            <a:pathLst>
              <a:path w="428625" h="1904">
                <a:moveTo>
                  <a:pt x="0" y="0"/>
                </a:moveTo>
                <a:lnTo>
                  <a:pt x="428625" y="1524"/>
                </a:lnTo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38" y="482600"/>
            <a:ext cx="776287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DEVELOPMENT </a:t>
            </a:r>
            <a:r>
              <a:rPr sz="4400" spc="5" dirty="0"/>
              <a:t>OF </a:t>
            </a:r>
            <a:r>
              <a:rPr sz="4400" dirty="0"/>
              <a:t>THE</a:t>
            </a:r>
            <a:r>
              <a:rPr sz="4400" spc="-85" dirty="0"/>
              <a:t> </a:t>
            </a:r>
            <a:r>
              <a:rPr sz="4400" dirty="0"/>
              <a:t>EAR</a:t>
            </a:r>
            <a:endParaRPr sz="4400"/>
          </a:p>
        </p:txBody>
      </p:sp>
      <p:sp>
        <p:nvSpPr>
          <p:cNvPr id="60419" name="object 3"/>
          <p:cNvSpPr txBox="1">
            <a:spLocks noChangeArrowheads="1"/>
          </p:cNvSpPr>
          <p:nvPr/>
        </p:nvSpPr>
        <p:spPr bwMode="auto">
          <a:xfrm>
            <a:off x="536575" y="1458913"/>
            <a:ext cx="798195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56540" rIns="0" bIns="0">
            <a:spAutoFit/>
          </a:bodyPr>
          <a:lstStyle/>
          <a:p>
            <a:pPr marL="355600" indent="-342900">
              <a:spcBef>
                <a:spcPts val="202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External ear: 1</a:t>
            </a:r>
            <a:r>
              <a:rPr lang="en-US" sz="3100" baseline="25000">
                <a:solidFill>
                  <a:srgbClr val="FFFFFF"/>
                </a:solidFill>
              </a:rPr>
              <a:t>st </a:t>
            </a:r>
            <a:r>
              <a:rPr lang="en-US" sz="3200">
                <a:solidFill>
                  <a:srgbClr val="FFFFFF"/>
                </a:solidFill>
              </a:rPr>
              <a:t>pharyngeal </a:t>
            </a:r>
            <a:r>
              <a:rPr lang="en-US" sz="3200">
                <a:solidFill>
                  <a:srgbClr val="FFFF99"/>
                </a:solidFill>
              </a:rPr>
              <a:t>cleft &amp; arch</a:t>
            </a:r>
            <a:endParaRPr lang="en-US" sz="3200"/>
          </a:p>
          <a:p>
            <a:pPr marL="355600" indent="-342900">
              <a:lnSpc>
                <a:spcPct val="130000"/>
              </a:lnSpc>
              <a:spcBef>
                <a:spcPts val="7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3200">
                <a:solidFill>
                  <a:srgbClr val="FFFFFF"/>
                </a:solidFill>
              </a:rPr>
              <a:t>Middle ear: 1</a:t>
            </a:r>
            <a:r>
              <a:rPr lang="en-US" sz="3100" baseline="25000">
                <a:solidFill>
                  <a:srgbClr val="FFFFFF"/>
                </a:solidFill>
              </a:rPr>
              <a:t>st </a:t>
            </a:r>
            <a:r>
              <a:rPr lang="en-US" sz="3200">
                <a:solidFill>
                  <a:srgbClr val="FFFFFF"/>
                </a:solidFill>
              </a:rPr>
              <a:t>pharyngeal </a:t>
            </a:r>
            <a:r>
              <a:rPr lang="en-US" sz="3200">
                <a:solidFill>
                  <a:srgbClr val="FFFF99"/>
                </a:solidFill>
              </a:rPr>
              <a:t>pouch </a:t>
            </a:r>
            <a:r>
              <a:rPr lang="en-US" sz="3200">
                <a:solidFill>
                  <a:srgbClr val="FFFFFF"/>
                </a:solidFill>
              </a:rPr>
              <a:t>&amp; 1</a:t>
            </a:r>
            <a:r>
              <a:rPr lang="en-US" sz="3100" baseline="25000">
                <a:solidFill>
                  <a:srgbClr val="FFFFFF"/>
                </a:solidFill>
              </a:rPr>
              <a:t>st </a:t>
            </a:r>
            <a:r>
              <a:rPr lang="en-US" sz="3200">
                <a:solidFill>
                  <a:srgbClr val="FFFFFF"/>
                </a:solidFill>
              </a:rPr>
              <a:t>and  2 </a:t>
            </a:r>
            <a:r>
              <a:rPr lang="en-US" sz="3100" baseline="25000">
                <a:solidFill>
                  <a:srgbClr val="FFFFFF"/>
                </a:solidFill>
              </a:rPr>
              <a:t>nd </a:t>
            </a:r>
            <a:r>
              <a:rPr lang="en-US" sz="3200">
                <a:solidFill>
                  <a:srgbClr val="FFFF99"/>
                </a:solidFill>
              </a:rPr>
              <a:t>arches</a:t>
            </a:r>
            <a:endParaRPr lang="en-US" sz="3200"/>
          </a:p>
          <a:p>
            <a:pPr marL="355600" indent="-342900">
              <a:spcBef>
                <a:spcPts val="25"/>
              </a:spcBef>
              <a:buFontTx/>
              <a:buChar char="•"/>
              <a:tabLst>
                <a:tab pos="354013" algn="l"/>
                <a:tab pos="355600" algn="l"/>
              </a:tabLst>
            </a:pPr>
            <a:endParaRPr lang="en-US" sz="31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en-US" sz="3200" i="1">
                <a:solidFill>
                  <a:srgbClr val="FFCC00"/>
                </a:solidFill>
              </a:rPr>
              <a:t>Inner ear: Ectoderm of hindbrain</a:t>
            </a:r>
            <a:endParaRPr lang="en-US" sz="32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bject 2"/>
          <p:cNvSpPr>
            <a:spLocks noChangeArrowheads="1"/>
          </p:cNvSpPr>
          <p:nvPr/>
        </p:nvSpPr>
        <p:spPr bwMode="auto">
          <a:xfrm>
            <a:off x="755650" y="1341438"/>
            <a:ext cx="6856413" cy="41036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bject 2"/>
          <p:cNvSpPr>
            <a:spLocks noGrp="1"/>
          </p:cNvSpPr>
          <p:nvPr>
            <p:ph type="title"/>
          </p:nvPr>
        </p:nvSpPr>
        <p:spPr>
          <a:xfrm>
            <a:off x="1981200" y="2159000"/>
            <a:ext cx="5029200" cy="1368425"/>
          </a:xfrm>
        </p:spPr>
        <p:txBody>
          <a:bodyPr tIns="13335">
            <a:normAutofit fontScale="90000"/>
          </a:bodyPr>
          <a:lstStyle/>
          <a:p>
            <a:pPr marL="385763" indent="-373063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DISEASES OF THE  EXTERNAL EAR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238" y="514350"/>
            <a:ext cx="7889875" cy="635000"/>
          </a:xfrm>
        </p:spPr>
        <p:txBody>
          <a:bodyPr tIns="12065" rtlCol="0">
            <a:normAutofit fontScale="90000"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pc="-5" dirty="0"/>
              <a:t>CONGENITAL</a:t>
            </a:r>
            <a:r>
              <a:rPr spc="-20" dirty="0"/>
              <a:t> </a:t>
            </a:r>
            <a:r>
              <a:rPr spc="-10" dirty="0"/>
              <a:t>MALFORMATIONS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982788"/>
            <a:ext cx="3217863" cy="352425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Anotia &amp;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microtia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45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40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Accessory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auricle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5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40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Preauricular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sinus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5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40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Protruding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3492" name="object 4"/>
          <p:cNvSpPr>
            <a:spLocks noChangeArrowheads="1"/>
          </p:cNvSpPr>
          <p:nvPr/>
        </p:nvSpPr>
        <p:spPr bwMode="auto">
          <a:xfrm>
            <a:off x="5562600" y="1752600"/>
            <a:ext cx="2957513" cy="45370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3" name="object 5"/>
          <p:cNvSpPr>
            <a:spLocks noChangeArrowheads="1"/>
          </p:cNvSpPr>
          <p:nvPr/>
        </p:nvSpPr>
        <p:spPr bwMode="auto">
          <a:xfrm>
            <a:off x="5257800" y="1295400"/>
            <a:ext cx="3457575" cy="5286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4" name="object 6"/>
          <p:cNvSpPr>
            <a:spLocks noChangeArrowheads="1"/>
          </p:cNvSpPr>
          <p:nvPr/>
        </p:nvSpPr>
        <p:spPr bwMode="auto">
          <a:xfrm>
            <a:off x="5029200" y="1676400"/>
            <a:ext cx="3757613" cy="41322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5" name="object 7"/>
          <p:cNvSpPr>
            <a:spLocks noChangeArrowheads="1"/>
          </p:cNvSpPr>
          <p:nvPr/>
        </p:nvSpPr>
        <p:spPr bwMode="auto">
          <a:xfrm>
            <a:off x="5334000" y="1371600"/>
            <a:ext cx="3027363" cy="49545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6" name="object 8"/>
          <p:cNvSpPr>
            <a:spLocks noChangeArrowheads="1"/>
          </p:cNvSpPr>
          <p:nvPr/>
        </p:nvSpPr>
        <p:spPr bwMode="auto">
          <a:xfrm>
            <a:off x="4953000" y="2362200"/>
            <a:ext cx="3683000" cy="29591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7" name="object 9"/>
          <p:cNvSpPr>
            <a:spLocks noChangeArrowheads="1"/>
          </p:cNvSpPr>
          <p:nvPr/>
        </p:nvSpPr>
        <p:spPr bwMode="auto">
          <a:xfrm>
            <a:off x="5410200" y="2133600"/>
            <a:ext cx="3035300" cy="38735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8" name="object 10"/>
          <p:cNvSpPr>
            <a:spLocks noChangeArrowheads="1"/>
          </p:cNvSpPr>
          <p:nvPr/>
        </p:nvSpPr>
        <p:spPr bwMode="auto">
          <a:xfrm>
            <a:off x="5257800" y="1600200"/>
            <a:ext cx="3629025" cy="466248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2" grpId="1" animBg="1"/>
      <p:bldP spid="63493" grpId="0" animBg="1"/>
      <p:bldP spid="63493" grpId="1" animBg="1"/>
      <p:bldP spid="63494" grpId="0" animBg="1"/>
      <p:bldP spid="63494" grpId="1" animBg="1"/>
      <p:bldP spid="63495" grpId="0" animBg="1"/>
      <p:bldP spid="63495" grpId="1" animBg="1"/>
      <p:bldP spid="63496" grpId="0" animBg="1"/>
      <p:bldP spid="63496" grpId="1" animBg="1"/>
      <p:bldP spid="63497" grpId="0" animBg="1"/>
      <p:bldP spid="63497" grpId="1" animBg="1"/>
      <p:bldP spid="63498" grpId="0" animBg="1"/>
      <p:bldP spid="63498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bject 2"/>
          <p:cNvSpPr>
            <a:spLocks noChangeArrowheads="1"/>
          </p:cNvSpPr>
          <p:nvPr/>
        </p:nvSpPr>
        <p:spPr bwMode="auto">
          <a:xfrm>
            <a:off x="1357313" y="1428750"/>
            <a:ext cx="2786062" cy="41433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4515" name="object 3"/>
          <p:cNvSpPr>
            <a:spLocks noChangeArrowheads="1"/>
          </p:cNvSpPr>
          <p:nvPr/>
        </p:nvSpPr>
        <p:spPr bwMode="auto">
          <a:xfrm>
            <a:off x="4786313" y="1428750"/>
            <a:ext cx="2857500" cy="4214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9013" y="482600"/>
            <a:ext cx="717232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TRAUMA </a:t>
            </a:r>
            <a:r>
              <a:rPr sz="4400" spc="5" dirty="0"/>
              <a:t>TO </a:t>
            </a:r>
            <a:r>
              <a:rPr sz="4400" dirty="0"/>
              <a:t>THE</a:t>
            </a:r>
            <a:r>
              <a:rPr sz="4400" spc="-85" dirty="0"/>
              <a:t> </a:t>
            </a:r>
            <a:r>
              <a:rPr sz="4400" dirty="0"/>
              <a:t>AURICLE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75" y="1620838"/>
            <a:ext cx="2466975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Lacerations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3376613"/>
            <a:ext cx="3346450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Hematoma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auris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5541" name="object 5"/>
          <p:cNvSpPr>
            <a:spLocks noChangeArrowheads="1"/>
          </p:cNvSpPr>
          <p:nvPr/>
        </p:nvSpPr>
        <p:spPr bwMode="auto">
          <a:xfrm>
            <a:off x="5683250" y="1341438"/>
            <a:ext cx="3021013" cy="4751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542" name="object 6"/>
          <p:cNvSpPr>
            <a:spLocks noChangeArrowheads="1"/>
          </p:cNvSpPr>
          <p:nvPr/>
        </p:nvSpPr>
        <p:spPr bwMode="auto">
          <a:xfrm>
            <a:off x="6227763" y="1700213"/>
            <a:ext cx="2495550" cy="3582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bject 2"/>
          <p:cNvSpPr>
            <a:spLocks noGrp="1"/>
          </p:cNvSpPr>
          <p:nvPr>
            <p:ph type="title"/>
          </p:nvPr>
        </p:nvSpPr>
        <p:spPr>
          <a:xfrm>
            <a:off x="2944813" y="482600"/>
            <a:ext cx="3259137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Complication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21050" y="6115050"/>
            <a:ext cx="2243138" cy="4524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Cauliflower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ear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6564" name="object 4"/>
          <p:cNvSpPr>
            <a:spLocks noChangeArrowheads="1"/>
          </p:cNvSpPr>
          <p:nvPr/>
        </p:nvSpPr>
        <p:spPr bwMode="auto">
          <a:xfrm>
            <a:off x="5292725" y="1341438"/>
            <a:ext cx="2928938" cy="452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6565" name="object 5"/>
          <p:cNvSpPr>
            <a:spLocks noChangeArrowheads="1"/>
          </p:cNvSpPr>
          <p:nvPr/>
        </p:nvSpPr>
        <p:spPr bwMode="auto">
          <a:xfrm>
            <a:off x="827088" y="1268413"/>
            <a:ext cx="3403600" cy="45386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3070225" indent="-2640013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PERICHONDRITIS OF THE  PINNA</a:t>
            </a:r>
          </a:p>
        </p:txBody>
      </p:sp>
      <p:sp>
        <p:nvSpPr>
          <p:cNvPr id="67587" name="object 3"/>
          <p:cNvSpPr txBox="1">
            <a:spLocks noChangeArrowheads="1"/>
          </p:cNvSpPr>
          <p:nvPr/>
        </p:nvSpPr>
        <p:spPr bwMode="auto">
          <a:xfrm>
            <a:off x="536575" y="1766888"/>
            <a:ext cx="5165725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  <a:tab pos="1530350" algn="l"/>
                <a:tab pos="2486025" algn="l"/>
                <a:tab pos="3609975" algn="l"/>
              </a:tabLst>
            </a:pPr>
            <a:r>
              <a:rPr lang="en-US" sz="2400">
                <a:solidFill>
                  <a:srgbClr val="FFFFFF"/>
                </a:solidFill>
              </a:rPr>
              <a:t>Usually	follow	trauma	(hematoma</a:t>
            </a:r>
            <a:endParaRPr lang="en-US" sz="2400"/>
          </a:p>
          <a:p>
            <a:pPr marL="355600" indent="-342900">
              <a:lnSpc>
                <a:spcPct val="160000"/>
              </a:lnSpc>
              <a:tabLst>
                <a:tab pos="354013" algn="l"/>
                <a:tab pos="355600" algn="l"/>
                <a:tab pos="1530350" algn="l"/>
                <a:tab pos="2486025" algn="l"/>
                <a:tab pos="3609975" algn="l"/>
              </a:tabLst>
            </a:pPr>
            <a:r>
              <a:rPr lang="en-US" sz="2400">
                <a:solidFill>
                  <a:srgbClr val="FFFFFF"/>
                </a:solidFill>
              </a:rPr>
              <a:t>auris,	surgical,	frostbite,	burn)	or  otitis externa</a:t>
            </a:r>
            <a:endParaRPr lang="en-US" sz="2400"/>
          </a:p>
          <a:p>
            <a:pPr marL="355600" indent="-342900">
              <a:spcBef>
                <a:spcPts val="2313"/>
              </a:spcBef>
              <a:buFontTx/>
              <a:buChar char="•"/>
              <a:tabLst>
                <a:tab pos="354013" algn="l"/>
                <a:tab pos="355600" algn="l"/>
                <a:tab pos="1530350" algn="l"/>
                <a:tab pos="2486025" algn="l"/>
                <a:tab pos="3609975" algn="l"/>
              </a:tabLst>
            </a:pPr>
            <a:r>
              <a:rPr lang="en-US" sz="2400">
                <a:solidFill>
                  <a:srgbClr val="FFFFFF"/>
                </a:solidFill>
              </a:rPr>
              <a:t>Commonly	caused	by</a:t>
            </a:r>
            <a:endParaRPr lang="en-US" sz="2400"/>
          </a:p>
          <a:p>
            <a:pPr marL="355600" indent="-342900">
              <a:spcBef>
                <a:spcPts val="1725"/>
              </a:spcBef>
              <a:tabLst>
                <a:tab pos="354013" algn="l"/>
                <a:tab pos="355600" algn="l"/>
                <a:tab pos="1530350" algn="l"/>
                <a:tab pos="2486025" algn="l"/>
                <a:tab pos="3609975" algn="l"/>
              </a:tabLst>
            </a:pPr>
            <a:r>
              <a:rPr lang="en-US" sz="2400">
                <a:solidFill>
                  <a:srgbClr val="FFFFFF"/>
                </a:solidFill>
              </a:rPr>
              <a:t>Pseudomonas</a:t>
            </a:r>
            <a:endParaRPr lang="en-US" sz="2400"/>
          </a:p>
          <a:p>
            <a:pPr marL="355600" indent="-342900">
              <a:spcBef>
                <a:spcPts val="2300"/>
              </a:spcBef>
              <a:buFontTx/>
              <a:buChar char="•"/>
              <a:tabLst>
                <a:tab pos="354013" algn="l"/>
                <a:tab pos="355600" algn="l"/>
                <a:tab pos="1530350" algn="l"/>
                <a:tab pos="2486025" algn="l"/>
                <a:tab pos="3609975" algn="l"/>
              </a:tabLst>
            </a:pPr>
            <a:r>
              <a:rPr lang="en-US" sz="2400">
                <a:solidFill>
                  <a:srgbClr val="FFFFFF"/>
                </a:solidFill>
              </a:rPr>
              <a:t>Fever, pain, redness and swelling</a:t>
            </a:r>
            <a:endParaRPr lang="en-US" sz="2400"/>
          </a:p>
          <a:p>
            <a:pPr marL="355600" indent="-342900">
              <a:spcBef>
                <a:spcPts val="2300"/>
              </a:spcBef>
              <a:buFontTx/>
              <a:buChar char="•"/>
              <a:tabLst>
                <a:tab pos="354013" algn="l"/>
                <a:tab pos="355600" algn="l"/>
                <a:tab pos="1530350" algn="l"/>
                <a:tab pos="2486025" algn="l"/>
                <a:tab pos="3609975" algn="l"/>
              </a:tabLst>
            </a:pPr>
            <a:r>
              <a:rPr lang="en-US" sz="2400">
                <a:solidFill>
                  <a:srgbClr val="FFFFFF"/>
                </a:solidFill>
              </a:rPr>
              <a:t>Treatment is by antibiotics</a:t>
            </a:r>
            <a:endParaRPr lang="en-US" sz="2400"/>
          </a:p>
          <a:p>
            <a:pPr marL="355600" indent="-342900">
              <a:spcBef>
                <a:spcPts val="850"/>
              </a:spcBef>
              <a:tabLst>
                <a:tab pos="354013" algn="l"/>
                <a:tab pos="355600" algn="l"/>
                <a:tab pos="1530350" algn="l"/>
                <a:tab pos="2486025" algn="l"/>
                <a:tab pos="3609975" algn="l"/>
              </a:tabLst>
            </a:pPr>
            <a:r>
              <a:rPr lang="en-US" sz="800">
                <a:solidFill>
                  <a:srgbClr val="FFFFFF"/>
                </a:solidFill>
              </a:rPr>
              <a:t>.</a:t>
            </a:r>
            <a:endParaRPr lang="en-US" sz="800"/>
          </a:p>
        </p:txBody>
      </p:sp>
      <p:sp>
        <p:nvSpPr>
          <p:cNvPr id="67588" name="object 4"/>
          <p:cNvSpPr>
            <a:spLocks noChangeArrowheads="1"/>
          </p:cNvSpPr>
          <p:nvPr/>
        </p:nvSpPr>
        <p:spPr bwMode="auto">
          <a:xfrm>
            <a:off x="6072188" y="1714500"/>
            <a:ext cx="2686050" cy="42259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7589" name="object 5"/>
          <p:cNvSpPr>
            <a:spLocks noChangeArrowheads="1"/>
          </p:cNvSpPr>
          <p:nvPr/>
        </p:nvSpPr>
        <p:spPr bwMode="auto">
          <a:xfrm>
            <a:off x="6072188" y="1752600"/>
            <a:ext cx="3071812" cy="4429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bject 2"/>
          <p:cNvSpPr>
            <a:spLocks noChangeArrowheads="1"/>
          </p:cNvSpPr>
          <p:nvPr/>
        </p:nvSpPr>
        <p:spPr bwMode="auto">
          <a:xfrm>
            <a:off x="2071688" y="1143000"/>
            <a:ext cx="4852987" cy="48529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2188" y="2495550"/>
            <a:ext cx="4625975" cy="695325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OTITIS</a:t>
            </a:r>
            <a:r>
              <a:rPr sz="4400" spc="-65" dirty="0"/>
              <a:t> </a:t>
            </a:r>
            <a:r>
              <a:rPr sz="4400" dirty="0"/>
              <a:t>EXTERNA</a:t>
            </a:r>
            <a:endParaRPr sz="4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2428875" y="625475"/>
            <a:ext cx="4286250" cy="5607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6563" y="482600"/>
            <a:ext cx="31956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DEFINIT</a:t>
            </a:r>
            <a:r>
              <a:rPr sz="4400" spc="-15" dirty="0"/>
              <a:t>I</a:t>
            </a:r>
            <a:r>
              <a:rPr sz="4400" dirty="0"/>
              <a:t>ON</a:t>
            </a:r>
            <a:endParaRPr sz="4400"/>
          </a:p>
        </p:txBody>
      </p:sp>
      <p:sp>
        <p:nvSpPr>
          <p:cNvPr id="70659" name="object 3"/>
          <p:cNvSpPr>
            <a:spLocks noGrp="1"/>
          </p:cNvSpPr>
          <p:nvPr>
            <p:ph idx="1"/>
          </p:nvPr>
        </p:nvSpPr>
        <p:spPr/>
        <p:txBody>
          <a:bodyPr tIns="13335"/>
          <a:lstStyle/>
          <a:p>
            <a:pPr marL="469900" indent="-455613" eaLnBrk="1" hangingPunct="1">
              <a:spcBef>
                <a:spcPts val="100"/>
              </a:spcBef>
              <a:tabLst>
                <a:tab pos="469900" algn="l"/>
              </a:tabLst>
            </a:pPr>
            <a:r>
              <a:rPr lang="en-US">
                <a:latin typeface="Arial" charset="0"/>
                <a:cs typeface="Arial" charset="0"/>
              </a:rPr>
              <a:t>An acute or chronic infection of the whole</a:t>
            </a:r>
          </a:p>
          <a:p>
            <a:pPr marL="469900" indent="-455613" eaLnBrk="1" hangingPunct="1">
              <a:lnSpc>
                <a:spcPts val="7675"/>
              </a:lnSpc>
              <a:spcBef>
                <a:spcPts val="900"/>
              </a:spcBef>
              <a:buFontTx/>
              <a:buNone/>
              <a:tabLst>
                <a:tab pos="469900" algn="l"/>
              </a:tabLst>
            </a:pPr>
            <a:r>
              <a:rPr lang="en-US">
                <a:latin typeface="Arial" charset="0"/>
                <a:cs typeface="Arial" charset="0"/>
              </a:rPr>
              <a:t>or	a	part	of	the	skin	of	the	external	ear  canal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object 2"/>
          <p:cNvSpPr>
            <a:spLocks noChangeArrowheads="1"/>
          </p:cNvSpPr>
          <p:nvPr/>
        </p:nvSpPr>
        <p:spPr bwMode="auto">
          <a:xfrm>
            <a:off x="0" y="2236788"/>
            <a:ext cx="8829675" cy="3313112"/>
          </a:xfrm>
          <a:custGeom>
            <a:avLst/>
            <a:gdLst>
              <a:gd name="T0" fmla="*/ 0 w 8830310"/>
              <a:gd name="T1" fmla="*/ 0 h 3313429"/>
              <a:gd name="T2" fmla="*/ 8830310 w 8830310"/>
              <a:gd name="T3" fmla="*/ 3313429 h 3313429"/>
            </a:gdLst>
            <a:ahLst/>
            <a:cxnLst/>
            <a:rect l="T0" t="T1" r="T2" b="T3"/>
            <a:pathLst>
              <a:path w="8830310" h="3313429">
                <a:moveTo>
                  <a:pt x="0" y="3313049"/>
                </a:moveTo>
                <a:lnTo>
                  <a:pt x="8829738" y="3313049"/>
                </a:lnTo>
                <a:lnTo>
                  <a:pt x="8829738" y="0"/>
                </a:lnTo>
                <a:lnTo>
                  <a:pt x="0" y="0"/>
                </a:lnTo>
                <a:lnTo>
                  <a:pt x="0" y="331304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3" name="object 3"/>
          <p:cNvSpPr>
            <a:spLocks noChangeArrowheads="1"/>
          </p:cNvSpPr>
          <p:nvPr/>
        </p:nvSpPr>
        <p:spPr bwMode="auto">
          <a:xfrm>
            <a:off x="7224713" y="3211513"/>
            <a:ext cx="873125" cy="195262"/>
          </a:xfrm>
          <a:custGeom>
            <a:avLst/>
            <a:gdLst>
              <a:gd name="T0" fmla="*/ 0 w 873125"/>
              <a:gd name="T1" fmla="*/ 0 h 195579"/>
              <a:gd name="T2" fmla="*/ 873125 w 873125"/>
              <a:gd name="T3" fmla="*/ 195579 h 195579"/>
            </a:gdLst>
            <a:ahLst/>
            <a:cxnLst/>
            <a:rect l="T0" t="T1" r="T2" b="T3"/>
            <a:pathLst>
              <a:path w="873125" h="195579">
                <a:moveTo>
                  <a:pt x="873125" y="195325"/>
                </a:moveTo>
                <a:lnTo>
                  <a:pt x="873125" y="90550"/>
                </a:lnTo>
                <a:lnTo>
                  <a:pt x="12700" y="90550"/>
                </a:lnTo>
                <a:lnTo>
                  <a:pt x="12700" y="0"/>
                </a:lnTo>
                <a:lnTo>
                  <a:pt x="0" y="0"/>
                </a:lnTo>
                <a:lnTo>
                  <a:pt x="0" y="103250"/>
                </a:lnTo>
                <a:lnTo>
                  <a:pt x="860425" y="103250"/>
                </a:lnTo>
                <a:lnTo>
                  <a:pt x="860425" y="195325"/>
                </a:lnTo>
                <a:lnTo>
                  <a:pt x="87312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4" name="object 4"/>
          <p:cNvSpPr>
            <a:spLocks noChangeArrowheads="1"/>
          </p:cNvSpPr>
          <p:nvPr/>
        </p:nvSpPr>
        <p:spPr bwMode="auto">
          <a:xfrm>
            <a:off x="6364288" y="3211513"/>
            <a:ext cx="873125" cy="195262"/>
          </a:xfrm>
          <a:custGeom>
            <a:avLst/>
            <a:gdLst>
              <a:gd name="T0" fmla="*/ 0 w 873125"/>
              <a:gd name="T1" fmla="*/ 0 h 195579"/>
              <a:gd name="T2" fmla="*/ 873125 w 873125"/>
              <a:gd name="T3" fmla="*/ 195579 h 195579"/>
            </a:gdLst>
            <a:ahLst/>
            <a:cxnLst/>
            <a:rect l="T0" t="T1" r="T2" b="T3"/>
            <a:pathLst>
              <a:path w="873125" h="195579">
                <a:moveTo>
                  <a:pt x="0" y="195325"/>
                </a:moveTo>
                <a:lnTo>
                  <a:pt x="0" y="90550"/>
                </a:lnTo>
                <a:lnTo>
                  <a:pt x="860425" y="90550"/>
                </a:lnTo>
                <a:lnTo>
                  <a:pt x="860425" y="0"/>
                </a:lnTo>
                <a:lnTo>
                  <a:pt x="873125" y="0"/>
                </a:lnTo>
                <a:lnTo>
                  <a:pt x="873125" y="103250"/>
                </a:lnTo>
                <a:lnTo>
                  <a:pt x="12700" y="103250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5" name="object 5"/>
          <p:cNvSpPr>
            <a:spLocks noChangeArrowheads="1"/>
          </p:cNvSpPr>
          <p:nvPr/>
        </p:nvSpPr>
        <p:spPr bwMode="auto">
          <a:xfrm>
            <a:off x="4641850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6" name="object 6"/>
          <p:cNvSpPr>
            <a:spLocks noChangeArrowheads="1"/>
          </p:cNvSpPr>
          <p:nvPr/>
        </p:nvSpPr>
        <p:spPr bwMode="auto">
          <a:xfrm>
            <a:off x="4641850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7" name="object 7"/>
          <p:cNvSpPr>
            <a:spLocks noChangeArrowheads="1"/>
          </p:cNvSpPr>
          <p:nvPr/>
        </p:nvSpPr>
        <p:spPr bwMode="auto">
          <a:xfrm>
            <a:off x="2673350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8" name="object 8"/>
          <p:cNvSpPr>
            <a:spLocks noChangeArrowheads="1"/>
          </p:cNvSpPr>
          <p:nvPr/>
        </p:nvSpPr>
        <p:spPr bwMode="auto">
          <a:xfrm>
            <a:off x="2673350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9" name="object 9"/>
          <p:cNvSpPr>
            <a:spLocks noChangeArrowheads="1"/>
          </p:cNvSpPr>
          <p:nvPr/>
        </p:nvSpPr>
        <p:spPr bwMode="auto">
          <a:xfrm>
            <a:off x="704850" y="3795713"/>
            <a:ext cx="250825" cy="1566862"/>
          </a:xfrm>
          <a:custGeom>
            <a:avLst/>
            <a:gdLst>
              <a:gd name="T0" fmla="*/ 0 w 250825"/>
              <a:gd name="T1" fmla="*/ 0 h 1567179"/>
              <a:gd name="T2" fmla="*/ 250825 w 250825"/>
              <a:gd name="T3" fmla="*/ 1567179 h 1567179"/>
            </a:gdLst>
            <a:ahLst/>
            <a:cxnLst/>
            <a:rect l="T0" t="T1" r="T2" b="T3"/>
            <a:pathLst>
              <a:path w="250825" h="1567179">
                <a:moveTo>
                  <a:pt x="250825" y="1566926"/>
                </a:moveTo>
                <a:lnTo>
                  <a:pt x="0" y="1566926"/>
                </a:lnTo>
                <a:lnTo>
                  <a:pt x="0" y="0"/>
                </a:lnTo>
                <a:lnTo>
                  <a:pt x="12700" y="0"/>
                </a:lnTo>
                <a:lnTo>
                  <a:pt x="12700" y="1554226"/>
                </a:lnTo>
                <a:lnTo>
                  <a:pt x="250825" y="1554226"/>
                </a:lnTo>
                <a:lnTo>
                  <a:pt x="250825" y="15669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0" name="object 10"/>
          <p:cNvSpPr>
            <a:spLocks noChangeArrowheads="1"/>
          </p:cNvSpPr>
          <p:nvPr/>
        </p:nvSpPr>
        <p:spPr bwMode="auto">
          <a:xfrm>
            <a:off x="704850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1" name="object 11"/>
          <p:cNvSpPr>
            <a:spLocks noChangeArrowheads="1"/>
          </p:cNvSpPr>
          <p:nvPr/>
        </p:nvSpPr>
        <p:spPr bwMode="auto">
          <a:xfrm>
            <a:off x="704850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2" name="object 12"/>
          <p:cNvSpPr>
            <a:spLocks noChangeArrowheads="1"/>
          </p:cNvSpPr>
          <p:nvPr/>
        </p:nvSpPr>
        <p:spPr bwMode="auto">
          <a:xfrm>
            <a:off x="2673350" y="3211513"/>
            <a:ext cx="1981200" cy="195262"/>
          </a:xfrm>
          <a:custGeom>
            <a:avLst/>
            <a:gdLst>
              <a:gd name="T0" fmla="*/ 0 w 1981200"/>
              <a:gd name="T1" fmla="*/ 0 h 195579"/>
              <a:gd name="T2" fmla="*/ 1981200 w 1981200"/>
              <a:gd name="T3" fmla="*/ 195579 h 195579"/>
            </a:gdLst>
            <a:ahLst/>
            <a:cxnLst/>
            <a:rect l="T0" t="T1" r="T2" b="T3"/>
            <a:pathLst>
              <a:path w="1981200" h="195579">
                <a:moveTo>
                  <a:pt x="1981200" y="195199"/>
                </a:moveTo>
                <a:lnTo>
                  <a:pt x="1981200" y="90424"/>
                </a:lnTo>
                <a:lnTo>
                  <a:pt x="12700" y="90424"/>
                </a:lnTo>
                <a:lnTo>
                  <a:pt x="12700" y="0"/>
                </a:lnTo>
                <a:lnTo>
                  <a:pt x="0" y="0"/>
                </a:lnTo>
                <a:lnTo>
                  <a:pt x="0" y="103124"/>
                </a:lnTo>
                <a:lnTo>
                  <a:pt x="1968500" y="103124"/>
                </a:lnTo>
                <a:lnTo>
                  <a:pt x="1968500" y="195199"/>
                </a:lnTo>
                <a:lnTo>
                  <a:pt x="1981200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3" name="object 13"/>
          <p:cNvSpPr>
            <a:spLocks noChangeArrowheads="1"/>
          </p:cNvSpPr>
          <p:nvPr/>
        </p:nvSpPr>
        <p:spPr bwMode="auto">
          <a:xfrm>
            <a:off x="2673350" y="3211513"/>
            <a:ext cx="14288" cy="195262"/>
          </a:xfrm>
          <a:custGeom>
            <a:avLst/>
            <a:gdLst>
              <a:gd name="T0" fmla="*/ 0 w 14605"/>
              <a:gd name="T1" fmla="*/ 0 h 195579"/>
              <a:gd name="T2" fmla="*/ 14605 w 14605"/>
              <a:gd name="T3" fmla="*/ 195579 h 195579"/>
            </a:gdLst>
            <a:ahLst/>
            <a:cxnLst/>
            <a:rect l="T0" t="T1" r="T2" b="T3"/>
            <a:pathLst>
              <a:path w="14605" h="195579">
                <a:moveTo>
                  <a:pt x="0" y="195325"/>
                </a:moveTo>
                <a:lnTo>
                  <a:pt x="1650" y="0"/>
                </a:lnTo>
                <a:lnTo>
                  <a:pt x="14350" y="126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4" name="object 14"/>
          <p:cNvSpPr>
            <a:spLocks noChangeArrowheads="1"/>
          </p:cNvSpPr>
          <p:nvPr/>
        </p:nvSpPr>
        <p:spPr bwMode="auto">
          <a:xfrm>
            <a:off x="704850" y="3211513"/>
            <a:ext cx="1981200" cy="195262"/>
          </a:xfrm>
          <a:custGeom>
            <a:avLst/>
            <a:gdLst>
              <a:gd name="T0" fmla="*/ 0 w 1981200"/>
              <a:gd name="T1" fmla="*/ 0 h 195579"/>
              <a:gd name="T2" fmla="*/ 1981200 w 1981200"/>
              <a:gd name="T3" fmla="*/ 195579 h 195579"/>
            </a:gdLst>
            <a:ahLst/>
            <a:cxnLst/>
            <a:rect l="T0" t="T1" r="T2" b="T3"/>
            <a:pathLst>
              <a:path w="1981200" h="195579">
                <a:moveTo>
                  <a:pt x="0" y="195199"/>
                </a:moveTo>
                <a:lnTo>
                  <a:pt x="0" y="90424"/>
                </a:lnTo>
                <a:lnTo>
                  <a:pt x="1968500" y="90424"/>
                </a:lnTo>
                <a:lnTo>
                  <a:pt x="1968500" y="0"/>
                </a:lnTo>
                <a:lnTo>
                  <a:pt x="1981200" y="0"/>
                </a:lnTo>
                <a:lnTo>
                  <a:pt x="1981200" y="103124"/>
                </a:lnTo>
                <a:lnTo>
                  <a:pt x="12700" y="103124"/>
                </a:lnTo>
                <a:lnTo>
                  <a:pt x="12700" y="195199"/>
                </a:lnTo>
                <a:lnTo>
                  <a:pt x="0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5" name="object 15"/>
          <p:cNvSpPr>
            <a:spLocks noChangeArrowheads="1"/>
          </p:cNvSpPr>
          <p:nvPr/>
        </p:nvSpPr>
        <p:spPr bwMode="auto">
          <a:xfrm>
            <a:off x="4948238" y="2627313"/>
            <a:ext cx="2289175" cy="195262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2289175" y="195325"/>
                </a:moveTo>
                <a:lnTo>
                  <a:pt x="2289175" y="92201"/>
                </a:lnTo>
                <a:lnTo>
                  <a:pt x="12700" y="92201"/>
                </a:lnTo>
                <a:lnTo>
                  <a:pt x="12700" y="0"/>
                </a:lnTo>
                <a:lnTo>
                  <a:pt x="0" y="0"/>
                </a:lnTo>
                <a:lnTo>
                  <a:pt x="0" y="104901"/>
                </a:lnTo>
                <a:lnTo>
                  <a:pt x="2276475" y="104901"/>
                </a:lnTo>
                <a:lnTo>
                  <a:pt x="2276475" y="195325"/>
                </a:lnTo>
                <a:lnTo>
                  <a:pt x="228917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6" name="object 16"/>
          <p:cNvSpPr>
            <a:spLocks noChangeArrowheads="1"/>
          </p:cNvSpPr>
          <p:nvPr/>
        </p:nvSpPr>
        <p:spPr bwMode="auto">
          <a:xfrm>
            <a:off x="2673350" y="2627313"/>
            <a:ext cx="2287588" cy="195262"/>
          </a:xfrm>
          <a:custGeom>
            <a:avLst/>
            <a:gdLst>
              <a:gd name="T0" fmla="*/ 0 w 2287904"/>
              <a:gd name="T1" fmla="*/ 0 h 195580"/>
              <a:gd name="T2" fmla="*/ 2287904 w 2287904"/>
              <a:gd name="T3" fmla="*/ 195580 h 195580"/>
            </a:gdLst>
            <a:ahLst/>
            <a:cxnLst/>
            <a:rect l="T0" t="T1" r="T2" b="T3"/>
            <a:pathLst>
              <a:path w="2287904" h="195580">
                <a:moveTo>
                  <a:pt x="0" y="195199"/>
                </a:moveTo>
                <a:lnTo>
                  <a:pt x="0" y="92075"/>
                </a:lnTo>
                <a:lnTo>
                  <a:pt x="2274951" y="92075"/>
                </a:lnTo>
                <a:lnTo>
                  <a:pt x="2274951" y="0"/>
                </a:lnTo>
                <a:lnTo>
                  <a:pt x="2287651" y="0"/>
                </a:lnTo>
                <a:lnTo>
                  <a:pt x="2287651" y="104775"/>
                </a:lnTo>
                <a:lnTo>
                  <a:pt x="12700" y="104775"/>
                </a:lnTo>
                <a:lnTo>
                  <a:pt x="12700" y="195199"/>
                </a:lnTo>
                <a:lnTo>
                  <a:pt x="0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2825" y="2230438"/>
            <a:ext cx="281622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64184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10" dirty="0">
                <a:latin typeface="Arial"/>
                <a:cs typeface="Arial"/>
              </a:rPr>
              <a:t>CAUSES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OTITIS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EXTERNA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698" name="object 18"/>
          <p:cNvSpPr>
            <a:spLocks noChangeArrowheads="1"/>
          </p:cNvSpPr>
          <p:nvPr/>
        </p:nvSpPr>
        <p:spPr bwMode="auto">
          <a:xfrm>
            <a:off x="1941513" y="2822575"/>
            <a:ext cx="1476375" cy="388938"/>
          </a:xfrm>
          <a:custGeom>
            <a:avLst/>
            <a:gdLst>
              <a:gd name="T0" fmla="*/ 0 w 1476375"/>
              <a:gd name="T1" fmla="*/ 0 h 389255"/>
              <a:gd name="T2" fmla="*/ 1476375 w 1476375"/>
              <a:gd name="T3" fmla="*/ 389255 h 389255"/>
            </a:gdLst>
            <a:ahLst/>
            <a:cxnLst/>
            <a:rect l="T0" t="T1" r="T2" b="T3"/>
            <a:pathLst>
              <a:path w="1476375" h="389255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99" name="object 19"/>
          <p:cNvSpPr>
            <a:spLocks noChangeArrowheads="1"/>
          </p:cNvSpPr>
          <p:nvPr/>
        </p:nvSpPr>
        <p:spPr bwMode="auto">
          <a:xfrm>
            <a:off x="1935163" y="2816225"/>
            <a:ext cx="1489075" cy="401638"/>
          </a:xfrm>
          <a:custGeom>
            <a:avLst/>
            <a:gdLst>
              <a:gd name="T0" fmla="*/ 0 w 1489075"/>
              <a:gd name="T1" fmla="*/ 0 h 401955"/>
              <a:gd name="T2" fmla="*/ 1489075 w 1489075"/>
              <a:gd name="T3" fmla="*/ 401955 h 401955"/>
            </a:gdLst>
            <a:ahLst/>
            <a:cxnLst/>
            <a:rect l="T0" t="T1" r="T2" b="T3"/>
            <a:pathLst>
              <a:path w="1489075" h="401955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0" name="object 20"/>
          <p:cNvSpPr>
            <a:spLocks noChangeArrowheads="1"/>
          </p:cNvSpPr>
          <p:nvPr/>
        </p:nvSpPr>
        <p:spPr bwMode="auto">
          <a:xfrm>
            <a:off x="6492875" y="2822575"/>
            <a:ext cx="1476375" cy="388938"/>
          </a:xfrm>
          <a:custGeom>
            <a:avLst/>
            <a:gdLst>
              <a:gd name="T0" fmla="*/ 0 w 1476375"/>
              <a:gd name="T1" fmla="*/ 0 h 389255"/>
              <a:gd name="T2" fmla="*/ 1476375 w 1476375"/>
              <a:gd name="T3" fmla="*/ 389255 h 389255"/>
            </a:gdLst>
            <a:ahLst/>
            <a:cxnLst/>
            <a:rect l="T0" t="T1" r="T2" b="T3"/>
            <a:pathLst>
              <a:path w="1476375" h="389255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1" name="object 21"/>
          <p:cNvSpPr>
            <a:spLocks noChangeArrowheads="1"/>
          </p:cNvSpPr>
          <p:nvPr/>
        </p:nvSpPr>
        <p:spPr bwMode="auto">
          <a:xfrm>
            <a:off x="6486525" y="2816225"/>
            <a:ext cx="1489075" cy="401638"/>
          </a:xfrm>
          <a:custGeom>
            <a:avLst/>
            <a:gdLst>
              <a:gd name="T0" fmla="*/ 0 w 1489075"/>
              <a:gd name="T1" fmla="*/ 0 h 401955"/>
              <a:gd name="T2" fmla="*/ 1489075 w 1489075"/>
              <a:gd name="T3" fmla="*/ 401955 h 401955"/>
            </a:gdLst>
            <a:ahLst/>
            <a:cxnLst/>
            <a:rect l="T0" t="T1" r="T2" b="T3"/>
            <a:pathLst>
              <a:path w="1489075" h="401955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2" name="object 22"/>
          <p:cNvSpPr>
            <a:spLocks noChangeArrowheads="1"/>
          </p:cNvSpPr>
          <p:nvPr/>
        </p:nvSpPr>
        <p:spPr bwMode="auto">
          <a:xfrm>
            <a:off x="0" y="3406775"/>
            <a:ext cx="1449388" cy="388938"/>
          </a:xfrm>
          <a:custGeom>
            <a:avLst/>
            <a:gdLst>
              <a:gd name="T0" fmla="*/ 0 w 1449705"/>
              <a:gd name="T1" fmla="*/ 0 h 389254"/>
              <a:gd name="T2" fmla="*/ 1449705 w 1449705"/>
              <a:gd name="T3" fmla="*/ 389254 h 389254"/>
            </a:gdLst>
            <a:ahLst/>
            <a:cxnLst/>
            <a:rect l="T0" t="T1" r="T2" b="T3"/>
            <a:pathLst>
              <a:path w="1449705" h="389254">
                <a:moveTo>
                  <a:pt x="0" y="388937"/>
                </a:moveTo>
                <a:lnTo>
                  <a:pt x="1449387" y="388937"/>
                </a:lnTo>
                <a:lnTo>
                  <a:pt x="1449387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3" name="object 23"/>
          <p:cNvSpPr>
            <a:spLocks noChangeArrowheads="1"/>
          </p:cNvSpPr>
          <p:nvPr/>
        </p:nvSpPr>
        <p:spPr bwMode="auto">
          <a:xfrm>
            <a:off x="0" y="3400425"/>
            <a:ext cx="1455738" cy="401638"/>
          </a:xfrm>
          <a:custGeom>
            <a:avLst/>
            <a:gdLst>
              <a:gd name="T0" fmla="*/ 0 w 1456055"/>
              <a:gd name="T1" fmla="*/ 0 h 401954"/>
              <a:gd name="T2" fmla="*/ 1456055 w 1456055"/>
              <a:gd name="T3" fmla="*/ 401954 h 401954"/>
            </a:gdLst>
            <a:ahLst/>
            <a:cxnLst/>
            <a:rect l="T0" t="T1" r="T2" b="T3"/>
            <a:pathLst>
              <a:path w="1456055" h="401954">
                <a:moveTo>
                  <a:pt x="0" y="401637"/>
                </a:moveTo>
                <a:lnTo>
                  <a:pt x="1455737" y="401637"/>
                </a:lnTo>
                <a:lnTo>
                  <a:pt x="1455737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4" name="object 24"/>
          <p:cNvSpPr>
            <a:spLocks noChangeArrowheads="1"/>
          </p:cNvSpPr>
          <p:nvPr/>
        </p:nvSpPr>
        <p:spPr bwMode="auto">
          <a:xfrm>
            <a:off x="1941513" y="3406775"/>
            <a:ext cx="1476375" cy="388938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5" name="object 25"/>
          <p:cNvSpPr>
            <a:spLocks noChangeArrowheads="1"/>
          </p:cNvSpPr>
          <p:nvPr/>
        </p:nvSpPr>
        <p:spPr bwMode="auto">
          <a:xfrm>
            <a:off x="1935163" y="3400425"/>
            <a:ext cx="1489075" cy="401638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6" name="object 26"/>
          <p:cNvSpPr>
            <a:spLocks noChangeArrowheads="1"/>
          </p:cNvSpPr>
          <p:nvPr/>
        </p:nvSpPr>
        <p:spPr bwMode="auto">
          <a:xfrm>
            <a:off x="3910013" y="3406775"/>
            <a:ext cx="1474787" cy="388938"/>
          </a:xfrm>
          <a:custGeom>
            <a:avLst/>
            <a:gdLst>
              <a:gd name="T0" fmla="*/ 0 w 1475104"/>
              <a:gd name="T1" fmla="*/ 0 h 389254"/>
              <a:gd name="T2" fmla="*/ 1475104 w 1475104"/>
              <a:gd name="T3" fmla="*/ 389254 h 389254"/>
            </a:gdLst>
            <a:ahLst/>
            <a:cxnLst/>
            <a:rect l="T0" t="T1" r="T2" b="T3"/>
            <a:pathLst>
              <a:path w="1475104" h="389254">
                <a:moveTo>
                  <a:pt x="0" y="388937"/>
                </a:moveTo>
                <a:lnTo>
                  <a:pt x="1474724" y="388937"/>
                </a:lnTo>
                <a:lnTo>
                  <a:pt x="1474724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7" name="object 27"/>
          <p:cNvSpPr>
            <a:spLocks noChangeArrowheads="1"/>
          </p:cNvSpPr>
          <p:nvPr/>
        </p:nvSpPr>
        <p:spPr bwMode="auto">
          <a:xfrm>
            <a:off x="3903663" y="3400425"/>
            <a:ext cx="1487487" cy="401638"/>
          </a:xfrm>
          <a:custGeom>
            <a:avLst/>
            <a:gdLst>
              <a:gd name="T0" fmla="*/ 0 w 1487804"/>
              <a:gd name="T1" fmla="*/ 0 h 401954"/>
              <a:gd name="T2" fmla="*/ 1487804 w 1487804"/>
              <a:gd name="T3" fmla="*/ 401954 h 401954"/>
            </a:gdLst>
            <a:ahLst/>
            <a:cxnLst/>
            <a:rect l="T0" t="T1" r="T2" b="T3"/>
            <a:pathLst>
              <a:path w="1487804" h="401954">
                <a:moveTo>
                  <a:pt x="0" y="401637"/>
                </a:moveTo>
                <a:lnTo>
                  <a:pt x="1487424" y="401637"/>
                </a:lnTo>
                <a:lnTo>
                  <a:pt x="1487424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8" name="object 28"/>
          <p:cNvSpPr>
            <a:spLocks noChangeArrowheads="1"/>
          </p:cNvSpPr>
          <p:nvPr/>
        </p:nvSpPr>
        <p:spPr bwMode="auto">
          <a:xfrm>
            <a:off x="955675" y="3990975"/>
            <a:ext cx="1476375" cy="390525"/>
          </a:xfrm>
          <a:custGeom>
            <a:avLst/>
            <a:gdLst>
              <a:gd name="T0" fmla="*/ 0 w 1476375"/>
              <a:gd name="T1" fmla="*/ 0 h 390525"/>
              <a:gd name="T2" fmla="*/ 1476375 w 1476375"/>
              <a:gd name="T3" fmla="*/ 390525 h 390525"/>
            </a:gdLst>
            <a:ahLst/>
            <a:cxnLst/>
            <a:rect l="T0" t="T1" r="T2" b="T3"/>
            <a:pathLst>
              <a:path w="1476375" h="390525">
                <a:moveTo>
                  <a:pt x="0" y="390525"/>
                </a:moveTo>
                <a:lnTo>
                  <a:pt x="1476375" y="390525"/>
                </a:lnTo>
                <a:lnTo>
                  <a:pt x="14763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9" name="object 29"/>
          <p:cNvSpPr>
            <a:spLocks noChangeArrowheads="1"/>
          </p:cNvSpPr>
          <p:nvPr/>
        </p:nvSpPr>
        <p:spPr bwMode="auto">
          <a:xfrm>
            <a:off x="949325" y="3984625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0" name="object 30"/>
          <p:cNvSpPr>
            <a:spLocks noChangeArrowheads="1"/>
          </p:cNvSpPr>
          <p:nvPr/>
        </p:nvSpPr>
        <p:spPr bwMode="auto">
          <a:xfrm>
            <a:off x="955675" y="4576763"/>
            <a:ext cx="1476375" cy="388937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1" name="object 31"/>
          <p:cNvSpPr>
            <a:spLocks noChangeArrowheads="1"/>
          </p:cNvSpPr>
          <p:nvPr/>
        </p:nvSpPr>
        <p:spPr bwMode="auto">
          <a:xfrm>
            <a:off x="949325" y="45704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2" name="object 32"/>
          <p:cNvSpPr>
            <a:spLocks noChangeArrowheads="1"/>
          </p:cNvSpPr>
          <p:nvPr/>
        </p:nvSpPr>
        <p:spPr bwMode="auto">
          <a:xfrm>
            <a:off x="955675" y="5160963"/>
            <a:ext cx="1476375" cy="388937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3" name="object 33"/>
          <p:cNvSpPr>
            <a:spLocks noChangeArrowheads="1"/>
          </p:cNvSpPr>
          <p:nvPr/>
        </p:nvSpPr>
        <p:spPr bwMode="auto">
          <a:xfrm>
            <a:off x="949325" y="51546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4" name="object 34"/>
          <p:cNvSpPr>
            <a:spLocks noChangeArrowheads="1"/>
          </p:cNvSpPr>
          <p:nvPr/>
        </p:nvSpPr>
        <p:spPr bwMode="auto">
          <a:xfrm>
            <a:off x="2924175" y="3990975"/>
            <a:ext cx="1476375" cy="390525"/>
          </a:xfrm>
          <a:custGeom>
            <a:avLst/>
            <a:gdLst>
              <a:gd name="T0" fmla="*/ 0 w 1476375"/>
              <a:gd name="T1" fmla="*/ 0 h 390525"/>
              <a:gd name="T2" fmla="*/ 1476375 w 1476375"/>
              <a:gd name="T3" fmla="*/ 390525 h 390525"/>
            </a:gdLst>
            <a:ahLst/>
            <a:cxnLst/>
            <a:rect l="T0" t="T1" r="T2" b="T3"/>
            <a:pathLst>
              <a:path w="1476375" h="390525">
                <a:moveTo>
                  <a:pt x="0" y="390525"/>
                </a:moveTo>
                <a:lnTo>
                  <a:pt x="1476375" y="390525"/>
                </a:lnTo>
                <a:lnTo>
                  <a:pt x="14763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5" name="object 35"/>
          <p:cNvSpPr>
            <a:spLocks noChangeArrowheads="1"/>
          </p:cNvSpPr>
          <p:nvPr/>
        </p:nvSpPr>
        <p:spPr bwMode="auto">
          <a:xfrm>
            <a:off x="2917825" y="3984625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6" name="object 36"/>
          <p:cNvSpPr>
            <a:spLocks noChangeArrowheads="1"/>
          </p:cNvSpPr>
          <p:nvPr/>
        </p:nvSpPr>
        <p:spPr bwMode="auto">
          <a:xfrm>
            <a:off x="2924175" y="4576763"/>
            <a:ext cx="1476375" cy="388937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7" name="object 37"/>
          <p:cNvSpPr>
            <a:spLocks noChangeArrowheads="1"/>
          </p:cNvSpPr>
          <p:nvPr/>
        </p:nvSpPr>
        <p:spPr bwMode="auto">
          <a:xfrm>
            <a:off x="2917825" y="45704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8" name="object 38"/>
          <p:cNvSpPr>
            <a:spLocks noChangeArrowheads="1"/>
          </p:cNvSpPr>
          <p:nvPr/>
        </p:nvSpPr>
        <p:spPr bwMode="auto">
          <a:xfrm>
            <a:off x="4892675" y="3990975"/>
            <a:ext cx="1476375" cy="390525"/>
          </a:xfrm>
          <a:custGeom>
            <a:avLst/>
            <a:gdLst>
              <a:gd name="T0" fmla="*/ 0 w 1476375"/>
              <a:gd name="T1" fmla="*/ 0 h 390525"/>
              <a:gd name="T2" fmla="*/ 1476375 w 1476375"/>
              <a:gd name="T3" fmla="*/ 390525 h 390525"/>
            </a:gdLst>
            <a:ahLst/>
            <a:cxnLst/>
            <a:rect l="T0" t="T1" r="T2" b="T3"/>
            <a:pathLst>
              <a:path w="1476375" h="390525">
                <a:moveTo>
                  <a:pt x="0" y="390525"/>
                </a:moveTo>
                <a:lnTo>
                  <a:pt x="1476375" y="390525"/>
                </a:lnTo>
                <a:lnTo>
                  <a:pt x="14763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9" name="object 39"/>
          <p:cNvSpPr>
            <a:spLocks noChangeArrowheads="1"/>
          </p:cNvSpPr>
          <p:nvPr/>
        </p:nvSpPr>
        <p:spPr bwMode="auto">
          <a:xfrm>
            <a:off x="4886325" y="3984625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0" name="object 40"/>
          <p:cNvSpPr>
            <a:spLocks noChangeArrowheads="1"/>
          </p:cNvSpPr>
          <p:nvPr/>
        </p:nvSpPr>
        <p:spPr bwMode="auto">
          <a:xfrm>
            <a:off x="4892675" y="4576763"/>
            <a:ext cx="1476375" cy="388937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1" name="object 41"/>
          <p:cNvSpPr>
            <a:spLocks noChangeArrowheads="1"/>
          </p:cNvSpPr>
          <p:nvPr/>
        </p:nvSpPr>
        <p:spPr bwMode="auto">
          <a:xfrm>
            <a:off x="4886325" y="45704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2" name="object 42"/>
          <p:cNvSpPr>
            <a:spLocks noChangeArrowheads="1"/>
          </p:cNvSpPr>
          <p:nvPr/>
        </p:nvSpPr>
        <p:spPr bwMode="auto">
          <a:xfrm>
            <a:off x="5632450" y="3406775"/>
            <a:ext cx="1474788" cy="388938"/>
          </a:xfrm>
          <a:custGeom>
            <a:avLst/>
            <a:gdLst>
              <a:gd name="T0" fmla="*/ 0 w 1475104"/>
              <a:gd name="T1" fmla="*/ 0 h 389254"/>
              <a:gd name="T2" fmla="*/ 1475104 w 1475104"/>
              <a:gd name="T3" fmla="*/ 389254 h 389254"/>
            </a:gdLst>
            <a:ahLst/>
            <a:cxnLst/>
            <a:rect l="T0" t="T1" r="T2" b="T3"/>
            <a:pathLst>
              <a:path w="1475104" h="389254">
                <a:moveTo>
                  <a:pt x="0" y="388937"/>
                </a:moveTo>
                <a:lnTo>
                  <a:pt x="1474851" y="388937"/>
                </a:lnTo>
                <a:lnTo>
                  <a:pt x="1474851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3" name="object 43"/>
          <p:cNvSpPr>
            <a:spLocks noChangeArrowheads="1"/>
          </p:cNvSpPr>
          <p:nvPr/>
        </p:nvSpPr>
        <p:spPr bwMode="auto">
          <a:xfrm>
            <a:off x="5626100" y="3400425"/>
            <a:ext cx="1487488" cy="401638"/>
          </a:xfrm>
          <a:custGeom>
            <a:avLst/>
            <a:gdLst>
              <a:gd name="T0" fmla="*/ 0 w 1487804"/>
              <a:gd name="T1" fmla="*/ 0 h 401954"/>
              <a:gd name="T2" fmla="*/ 1487804 w 1487804"/>
              <a:gd name="T3" fmla="*/ 401954 h 401954"/>
            </a:gdLst>
            <a:ahLst/>
            <a:cxnLst/>
            <a:rect l="T0" t="T1" r="T2" b="T3"/>
            <a:pathLst>
              <a:path w="1487804" h="401954">
                <a:moveTo>
                  <a:pt x="0" y="401637"/>
                </a:moveTo>
                <a:lnTo>
                  <a:pt x="1487551" y="401637"/>
                </a:lnTo>
                <a:lnTo>
                  <a:pt x="1487551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4" name="object 44"/>
          <p:cNvSpPr>
            <a:spLocks noChangeArrowheads="1"/>
          </p:cNvSpPr>
          <p:nvPr/>
        </p:nvSpPr>
        <p:spPr bwMode="auto">
          <a:xfrm>
            <a:off x="7353300" y="3406775"/>
            <a:ext cx="1476375" cy="388938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5" name="object 45"/>
          <p:cNvSpPr>
            <a:spLocks noChangeArrowheads="1"/>
          </p:cNvSpPr>
          <p:nvPr/>
        </p:nvSpPr>
        <p:spPr bwMode="auto">
          <a:xfrm>
            <a:off x="7346950" y="3400425"/>
            <a:ext cx="1489075" cy="401638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bject 2"/>
          <p:cNvSpPr>
            <a:spLocks noChangeArrowheads="1"/>
          </p:cNvSpPr>
          <p:nvPr/>
        </p:nvSpPr>
        <p:spPr bwMode="auto">
          <a:xfrm>
            <a:off x="0" y="2236788"/>
            <a:ext cx="8829675" cy="3313112"/>
          </a:xfrm>
          <a:custGeom>
            <a:avLst/>
            <a:gdLst>
              <a:gd name="T0" fmla="*/ 0 w 8830310"/>
              <a:gd name="T1" fmla="*/ 0 h 3313429"/>
              <a:gd name="T2" fmla="*/ 8830310 w 8830310"/>
              <a:gd name="T3" fmla="*/ 3313429 h 3313429"/>
            </a:gdLst>
            <a:ahLst/>
            <a:cxnLst/>
            <a:rect l="T0" t="T1" r="T2" b="T3"/>
            <a:pathLst>
              <a:path w="8830310" h="3313429">
                <a:moveTo>
                  <a:pt x="0" y="3313049"/>
                </a:moveTo>
                <a:lnTo>
                  <a:pt x="8829738" y="3313049"/>
                </a:lnTo>
                <a:lnTo>
                  <a:pt x="8829738" y="0"/>
                </a:lnTo>
                <a:lnTo>
                  <a:pt x="0" y="0"/>
                </a:lnTo>
                <a:lnTo>
                  <a:pt x="0" y="331304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07" name="object 3"/>
          <p:cNvSpPr>
            <a:spLocks noChangeArrowheads="1"/>
          </p:cNvSpPr>
          <p:nvPr/>
        </p:nvSpPr>
        <p:spPr bwMode="auto">
          <a:xfrm>
            <a:off x="7226300" y="3214688"/>
            <a:ext cx="873125" cy="196850"/>
          </a:xfrm>
          <a:custGeom>
            <a:avLst/>
            <a:gdLst>
              <a:gd name="T0" fmla="*/ 0 w 873125"/>
              <a:gd name="T1" fmla="*/ 0 h 196850"/>
              <a:gd name="T2" fmla="*/ 873125 w 873125"/>
              <a:gd name="T3" fmla="*/ 196850 h 196850"/>
            </a:gdLst>
            <a:ahLst/>
            <a:cxnLst/>
            <a:rect l="T0" t="T1" r="T2" b="T3"/>
            <a:pathLst>
              <a:path w="873125" h="196850">
                <a:moveTo>
                  <a:pt x="873125" y="196850"/>
                </a:moveTo>
                <a:lnTo>
                  <a:pt x="873125" y="92075"/>
                </a:ln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104775"/>
                </a:lnTo>
                <a:lnTo>
                  <a:pt x="860425" y="104775"/>
                </a:lnTo>
                <a:lnTo>
                  <a:pt x="860425" y="196850"/>
                </a:lnTo>
                <a:lnTo>
                  <a:pt x="873125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08" name="object 4"/>
          <p:cNvSpPr>
            <a:spLocks noChangeArrowheads="1"/>
          </p:cNvSpPr>
          <p:nvPr/>
        </p:nvSpPr>
        <p:spPr bwMode="auto">
          <a:xfrm>
            <a:off x="6365875" y="3214688"/>
            <a:ext cx="873125" cy="196850"/>
          </a:xfrm>
          <a:custGeom>
            <a:avLst/>
            <a:gdLst>
              <a:gd name="T0" fmla="*/ 0 w 873125"/>
              <a:gd name="T1" fmla="*/ 0 h 196850"/>
              <a:gd name="T2" fmla="*/ 873125 w 873125"/>
              <a:gd name="T3" fmla="*/ 196850 h 196850"/>
            </a:gdLst>
            <a:ahLst/>
            <a:cxnLst/>
            <a:rect l="T0" t="T1" r="T2" b="T3"/>
            <a:pathLst>
              <a:path w="873125" h="196850">
                <a:moveTo>
                  <a:pt x="0" y="196850"/>
                </a:moveTo>
                <a:lnTo>
                  <a:pt x="0" y="92075"/>
                </a:lnTo>
                <a:lnTo>
                  <a:pt x="860425" y="92075"/>
                </a:lnTo>
                <a:lnTo>
                  <a:pt x="860425" y="0"/>
                </a:lnTo>
                <a:lnTo>
                  <a:pt x="873125" y="0"/>
                </a:lnTo>
                <a:lnTo>
                  <a:pt x="873125" y="104775"/>
                </a:lnTo>
                <a:lnTo>
                  <a:pt x="12700" y="104775"/>
                </a:lnTo>
                <a:lnTo>
                  <a:pt x="12700" y="196850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09" name="object 5"/>
          <p:cNvSpPr>
            <a:spLocks noChangeArrowheads="1"/>
          </p:cNvSpPr>
          <p:nvPr/>
        </p:nvSpPr>
        <p:spPr bwMode="auto">
          <a:xfrm>
            <a:off x="4643438" y="3802063"/>
            <a:ext cx="250825" cy="979487"/>
          </a:xfrm>
          <a:custGeom>
            <a:avLst/>
            <a:gdLst>
              <a:gd name="T0" fmla="*/ 0 w 250825"/>
              <a:gd name="T1" fmla="*/ 0 h 979804"/>
              <a:gd name="T2" fmla="*/ 250825 w 250825"/>
              <a:gd name="T3" fmla="*/ 979804 h 979804"/>
            </a:gdLst>
            <a:ahLst/>
            <a:cxnLst/>
            <a:rect l="T0" t="T1" r="T2" b="T3"/>
            <a:pathLst>
              <a:path w="250825" h="979804">
                <a:moveTo>
                  <a:pt x="25082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0825" y="966851"/>
                </a:lnTo>
                <a:lnTo>
                  <a:pt x="25082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0" name="object 6"/>
          <p:cNvSpPr>
            <a:spLocks noChangeArrowheads="1"/>
          </p:cNvSpPr>
          <p:nvPr/>
        </p:nvSpPr>
        <p:spPr bwMode="auto">
          <a:xfrm>
            <a:off x="4643438" y="380206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1" name="object 7"/>
          <p:cNvSpPr>
            <a:spLocks noChangeArrowheads="1"/>
          </p:cNvSpPr>
          <p:nvPr/>
        </p:nvSpPr>
        <p:spPr bwMode="auto">
          <a:xfrm>
            <a:off x="2673350" y="3802063"/>
            <a:ext cx="252413" cy="979487"/>
          </a:xfrm>
          <a:custGeom>
            <a:avLst/>
            <a:gdLst>
              <a:gd name="T0" fmla="*/ 0 w 252730"/>
              <a:gd name="T1" fmla="*/ 0 h 979804"/>
              <a:gd name="T2" fmla="*/ 252730 w 252730"/>
              <a:gd name="T3" fmla="*/ 979804 h 979804"/>
            </a:gdLst>
            <a:ahLst/>
            <a:cxnLst/>
            <a:rect l="T0" t="T1" r="T2" b="T3"/>
            <a:pathLst>
              <a:path w="252730" h="979804">
                <a:moveTo>
                  <a:pt x="25247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2475" y="966851"/>
                </a:lnTo>
                <a:lnTo>
                  <a:pt x="25247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2" name="object 8"/>
          <p:cNvSpPr>
            <a:spLocks noChangeArrowheads="1"/>
          </p:cNvSpPr>
          <p:nvPr/>
        </p:nvSpPr>
        <p:spPr bwMode="auto">
          <a:xfrm>
            <a:off x="2673350" y="3802063"/>
            <a:ext cx="252413" cy="396875"/>
          </a:xfrm>
          <a:custGeom>
            <a:avLst/>
            <a:gdLst>
              <a:gd name="T0" fmla="*/ 0 w 252730"/>
              <a:gd name="T1" fmla="*/ 0 h 396875"/>
              <a:gd name="T2" fmla="*/ 252730 w 252730"/>
              <a:gd name="T3" fmla="*/ 396875 h 396875"/>
            </a:gdLst>
            <a:ahLst/>
            <a:cxnLst/>
            <a:rect l="T0" t="T1" r="T2" b="T3"/>
            <a:pathLst>
              <a:path w="252730" h="396875">
                <a:moveTo>
                  <a:pt x="25247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2475" y="384175"/>
                </a:lnTo>
                <a:lnTo>
                  <a:pt x="25247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3" name="object 9"/>
          <p:cNvSpPr>
            <a:spLocks noChangeArrowheads="1"/>
          </p:cNvSpPr>
          <p:nvPr/>
        </p:nvSpPr>
        <p:spPr bwMode="auto">
          <a:xfrm>
            <a:off x="704850" y="3802063"/>
            <a:ext cx="250825" cy="1560512"/>
          </a:xfrm>
          <a:custGeom>
            <a:avLst/>
            <a:gdLst>
              <a:gd name="T0" fmla="*/ 0 w 250825"/>
              <a:gd name="T1" fmla="*/ 0 h 1560829"/>
              <a:gd name="T2" fmla="*/ 250825 w 250825"/>
              <a:gd name="T3" fmla="*/ 1560829 h 1560829"/>
            </a:gdLst>
            <a:ahLst/>
            <a:cxnLst/>
            <a:rect l="T0" t="T1" r="T2" b="T3"/>
            <a:pathLst>
              <a:path w="250825" h="1560829">
                <a:moveTo>
                  <a:pt x="250825" y="1560576"/>
                </a:moveTo>
                <a:lnTo>
                  <a:pt x="0" y="1560576"/>
                </a:lnTo>
                <a:lnTo>
                  <a:pt x="0" y="0"/>
                </a:lnTo>
                <a:lnTo>
                  <a:pt x="12700" y="0"/>
                </a:lnTo>
                <a:lnTo>
                  <a:pt x="12700" y="1547876"/>
                </a:lnTo>
                <a:lnTo>
                  <a:pt x="250825" y="1547876"/>
                </a:lnTo>
                <a:lnTo>
                  <a:pt x="250825" y="156057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4" name="object 10"/>
          <p:cNvSpPr>
            <a:spLocks noChangeArrowheads="1"/>
          </p:cNvSpPr>
          <p:nvPr/>
        </p:nvSpPr>
        <p:spPr bwMode="auto">
          <a:xfrm>
            <a:off x="704850" y="3802063"/>
            <a:ext cx="250825" cy="979487"/>
          </a:xfrm>
          <a:custGeom>
            <a:avLst/>
            <a:gdLst>
              <a:gd name="T0" fmla="*/ 0 w 250825"/>
              <a:gd name="T1" fmla="*/ 0 h 979804"/>
              <a:gd name="T2" fmla="*/ 250825 w 250825"/>
              <a:gd name="T3" fmla="*/ 979804 h 979804"/>
            </a:gdLst>
            <a:ahLst/>
            <a:cxnLst/>
            <a:rect l="T0" t="T1" r="T2" b="T3"/>
            <a:pathLst>
              <a:path w="250825" h="979804">
                <a:moveTo>
                  <a:pt x="25082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0825" y="966851"/>
                </a:lnTo>
                <a:lnTo>
                  <a:pt x="25082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5" name="object 11"/>
          <p:cNvSpPr>
            <a:spLocks noChangeArrowheads="1"/>
          </p:cNvSpPr>
          <p:nvPr/>
        </p:nvSpPr>
        <p:spPr bwMode="auto">
          <a:xfrm>
            <a:off x="704850" y="380206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6" name="object 12"/>
          <p:cNvSpPr>
            <a:spLocks noChangeArrowheads="1"/>
          </p:cNvSpPr>
          <p:nvPr/>
        </p:nvSpPr>
        <p:spPr bwMode="auto">
          <a:xfrm>
            <a:off x="2673350" y="3214688"/>
            <a:ext cx="1982788" cy="196850"/>
          </a:xfrm>
          <a:custGeom>
            <a:avLst/>
            <a:gdLst>
              <a:gd name="T0" fmla="*/ 0 w 1983104"/>
              <a:gd name="T1" fmla="*/ 0 h 196850"/>
              <a:gd name="T2" fmla="*/ 1983104 w 1983104"/>
              <a:gd name="T3" fmla="*/ 196850 h 196850"/>
            </a:gdLst>
            <a:ahLst/>
            <a:cxnLst/>
            <a:rect l="T0" t="T1" r="T2" b="T3"/>
            <a:pathLst>
              <a:path w="1983104" h="196850">
                <a:moveTo>
                  <a:pt x="1982851" y="196850"/>
                </a:moveTo>
                <a:lnTo>
                  <a:pt x="1982851" y="92075"/>
                </a:ln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104775"/>
                </a:lnTo>
                <a:lnTo>
                  <a:pt x="1970151" y="104775"/>
                </a:lnTo>
                <a:lnTo>
                  <a:pt x="1970151" y="196850"/>
                </a:lnTo>
                <a:lnTo>
                  <a:pt x="1982851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7" name="object 13"/>
          <p:cNvSpPr>
            <a:spLocks noChangeArrowheads="1"/>
          </p:cNvSpPr>
          <p:nvPr/>
        </p:nvSpPr>
        <p:spPr bwMode="auto">
          <a:xfrm>
            <a:off x="2673350" y="3214688"/>
            <a:ext cx="14288" cy="196850"/>
          </a:xfrm>
          <a:custGeom>
            <a:avLst/>
            <a:gdLst>
              <a:gd name="T0" fmla="*/ 0 w 14605"/>
              <a:gd name="T1" fmla="*/ 0 h 197485"/>
              <a:gd name="T2" fmla="*/ 14605 w 14605"/>
              <a:gd name="T3" fmla="*/ 197485 h 197485"/>
            </a:gdLst>
            <a:ahLst/>
            <a:cxnLst/>
            <a:rect l="T0" t="T1" r="T2" b="T3"/>
            <a:pathLst>
              <a:path w="14605" h="197485">
                <a:moveTo>
                  <a:pt x="0" y="196850"/>
                </a:moveTo>
                <a:lnTo>
                  <a:pt x="1650" y="0"/>
                </a:lnTo>
                <a:lnTo>
                  <a:pt x="14350" y="126"/>
                </a:lnTo>
                <a:lnTo>
                  <a:pt x="12700" y="196976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8" name="object 14"/>
          <p:cNvSpPr>
            <a:spLocks noChangeArrowheads="1"/>
          </p:cNvSpPr>
          <p:nvPr/>
        </p:nvSpPr>
        <p:spPr bwMode="auto">
          <a:xfrm>
            <a:off x="704850" y="3214688"/>
            <a:ext cx="1981200" cy="196850"/>
          </a:xfrm>
          <a:custGeom>
            <a:avLst/>
            <a:gdLst>
              <a:gd name="T0" fmla="*/ 0 w 1981200"/>
              <a:gd name="T1" fmla="*/ 0 h 196850"/>
              <a:gd name="T2" fmla="*/ 1981200 w 1981200"/>
              <a:gd name="T3" fmla="*/ 196850 h 196850"/>
            </a:gdLst>
            <a:ahLst/>
            <a:cxnLst/>
            <a:rect l="T0" t="T1" r="T2" b="T3"/>
            <a:pathLst>
              <a:path w="1981200" h="196850">
                <a:moveTo>
                  <a:pt x="0" y="196850"/>
                </a:moveTo>
                <a:lnTo>
                  <a:pt x="0" y="92075"/>
                </a:lnTo>
                <a:lnTo>
                  <a:pt x="1968500" y="92075"/>
                </a:lnTo>
                <a:lnTo>
                  <a:pt x="1968500" y="0"/>
                </a:lnTo>
                <a:lnTo>
                  <a:pt x="1981200" y="0"/>
                </a:lnTo>
                <a:lnTo>
                  <a:pt x="1981200" y="104775"/>
                </a:lnTo>
                <a:lnTo>
                  <a:pt x="12700" y="104775"/>
                </a:lnTo>
                <a:lnTo>
                  <a:pt x="12700" y="196850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19" name="object 15"/>
          <p:cNvSpPr>
            <a:spLocks noChangeArrowheads="1"/>
          </p:cNvSpPr>
          <p:nvPr/>
        </p:nvSpPr>
        <p:spPr bwMode="auto">
          <a:xfrm>
            <a:off x="4949825" y="2628900"/>
            <a:ext cx="2289175" cy="195263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2289175" y="195325"/>
                </a:moveTo>
                <a:lnTo>
                  <a:pt x="2289175" y="90424"/>
                </a:lnTo>
                <a:lnTo>
                  <a:pt x="12700" y="90424"/>
                </a:lnTo>
                <a:lnTo>
                  <a:pt x="12700" y="0"/>
                </a:lnTo>
                <a:lnTo>
                  <a:pt x="0" y="0"/>
                </a:lnTo>
                <a:lnTo>
                  <a:pt x="0" y="103124"/>
                </a:lnTo>
                <a:lnTo>
                  <a:pt x="2276475" y="103124"/>
                </a:lnTo>
                <a:lnTo>
                  <a:pt x="2276475" y="195325"/>
                </a:lnTo>
                <a:lnTo>
                  <a:pt x="228917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20" name="object 16"/>
          <p:cNvSpPr>
            <a:spLocks noChangeArrowheads="1"/>
          </p:cNvSpPr>
          <p:nvPr/>
        </p:nvSpPr>
        <p:spPr bwMode="auto">
          <a:xfrm>
            <a:off x="2673350" y="2628900"/>
            <a:ext cx="2289175" cy="195263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0" y="195325"/>
                </a:moveTo>
                <a:lnTo>
                  <a:pt x="0" y="90424"/>
                </a:lnTo>
                <a:lnTo>
                  <a:pt x="2276475" y="90424"/>
                </a:lnTo>
                <a:lnTo>
                  <a:pt x="2276475" y="0"/>
                </a:lnTo>
                <a:lnTo>
                  <a:pt x="2289175" y="0"/>
                </a:lnTo>
                <a:lnTo>
                  <a:pt x="2289175" y="103124"/>
                </a:lnTo>
                <a:lnTo>
                  <a:pt x="12700" y="103124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4413" y="2230438"/>
            <a:ext cx="2817812" cy="404812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64184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10" dirty="0">
                <a:latin typeface="Arial"/>
                <a:cs typeface="Arial"/>
              </a:rPr>
              <a:t>CAUSES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OTITIS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EXTERNA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5163" y="2817813"/>
            <a:ext cx="148907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15290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INFECTIVE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8113" y="2817813"/>
            <a:ext cx="1487487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29895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REACTIVE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724" name="object 20"/>
          <p:cNvSpPr>
            <a:spLocks noChangeArrowheads="1"/>
          </p:cNvSpPr>
          <p:nvPr/>
        </p:nvSpPr>
        <p:spPr bwMode="auto">
          <a:xfrm>
            <a:off x="0" y="3411538"/>
            <a:ext cx="1447800" cy="390525"/>
          </a:xfrm>
          <a:custGeom>
            <a:avLst/>
            <a:gdLst>
              <a:gd name="T0" fmla="*/ 0 w 1448435"/>
              <a:gd name="T1" fmla="*/ 0 h 390525"/>
              <a:gd name="T2" fmla="*/ 1448435 w 1448435"/>
              <a:gd name="T3" fmla="*/ 390525 h 390525"/>
            </a:gdLst>
            <a:ahLst/>
            <a:cxnLst/>
            <a:rect l="T0" t="T1" r="T2" b="T3"/>
            <a:pathLst>
              <a:path w="1448435" h="390525">
                <a:moveTo>
                  <a:pt x="0" y="390525"/>
                </a:moveTo>
                <a:lnTo>
                  <a:pt x="1447863" y="390525"/>
                </a:lnTo>
                <a:lnTo>
                  <a:pt x="1447863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25" name="object 21"/>
          <p:cNvSpPr>
            <a:spLocks noChangeArrowheads="1"/>
          </p:cNvSpPr>
          <p:nvPr/>
        </p:nvSpPr>
        <p:spPr bwMode="auto">
          <a:xfrm>
            <a:off x="0" y="3405188"/>
            <a:ext cx="1454150" cy="403225"/>
          </a:xfrm>
          <a:custGeom>
            <a:avLst/>
            <a:gdLst>
              <a:gd name="T0" fmla="*/ 0 w 1454785"/>
              <a:gd name="T1" fmla="*/ 0 h 403225"/>
              <a:gd name="T2" fmla="*/ 1454785 w 1454785"/>
              <a:gd name="T3" fmla="*/ 403225 h 403225"/>
            </a:gdLst>
            <a:ahLst/>
            <a:cxnLst/>
            <a:rect l="T0" t="T1" r="T2" b="T3"/>
            <a:pathLst>
              <a:path w="1454785" h="403225">
                <a:moveTo>
                  <a:pt x="0" y="403225"/>
                </a:moveTo>
                <a:lnTo>
                  <a:pt x="1454213" y="403225"/>
                </a:lnTo>
                <a:lnTo>
                  <a:pt x="1454213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26" name="object 22"/>
          <p:cNvSpPr>
            <a:spLocks noChangeArrowheads="1"/>
          </p:cNvSpPr>
          <p:nvPr/>
        </p:nvSpPr>
        <p:spPr bwMode="auto">
          <a:xfrm>
            <a:off x="1941513" y="3411538"/>
            <a:ext cx="1476375" cy="390525"/>
          </a:xfrm>
          <a:custGeom>
            <a:avLst/>
            <a:gdLst>
              <a:gd name="T0" fmla="*/ 0 w 1476375"/>
              <a:gd name="T1" fmla="*/ 0 h 390525"/>
              <a:gd name="T2" fmla="*/ 1476375 w 1476375"/>
              <a:gd name="T3" fmla="*/ 390525 h 390525"/>
            </a:gdLst>
            <a:ahLst/>
            <a:cxnLst/>
            <a:rect l="T0" t="T1" r="T2" b="T3"/>
            <a:pathLst>
              <a:path w="1476375" h="390525">
                <a:moveTo>
                  <a:pt x="0" y="390525"/>
                </a:moveTo>
                <a:lnTo>
                  <a:pt x="1476375" y="390525"/>
                </a:lnTo>
                <a:lnTo>
                  <a:pt x="14763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27" name="object 23"/>
          <p:cNvSpPr>
            <a:spLocks noChangeArrowheads="1"/>
          </p:cNvSpPr>
          <p:nvPr/>
        </p:nvSpPr>
        <p:spPr bwMode="auto">
          <a:xfrm>
            <a:off x="1935163" y="3405188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28" name="object 24"/>
          <p:cNvSpPr>
            <a:spLocks noChangeArrowheads="1"/>
          </p:cNvSpPr>
          <p:nvPr/>
        </p:nvSpPr>
        <p:spPr bwMode="auto">
          <a:xfrm>
            <a:off x="3911600" y="3411538"/>
            <a:ext cx="1474788" cy="390525"/>
          </a:xfrm>
          <a:custGeom>
            <a:avLst/>
            <a:gdLst>
              <a:gd name="T0" fmla="*/ 0 w 1475104"/>
              <a:gd name="T1" fmla="*/ 0 h 390525"/>
              <a:gd name="T2" fmla="*/ 1475104 w 1475104"/>
              <a:gd name="T3" fmla="*/ 390525 h 390525"/>
            </a:gdLst>
            <a:ahLst/>
            <a:cxnLst/>
            <a:rect l="T0" t="T1" r="T2" b="T3"/>
            <a:pathLst>
              <a:path w="1475104" h="390525">
                <a:moveTo>
                  <a:pt x="0" y="390525"/>
                </a:moveTo>
                <a:lnTo>
                  <a:pt x="1474851" y="390525"/>
                </a:lnTo>
                <a:lnTo>
                  <a:pt x="1474851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29" name="object 25"/>
          <p:cNvSpPr>
            <a:spLocks noChangeArrowheads="1"/>
          </p:cNvSpPr>
          <p:nvPr/>
        </p:nvSpPr>
        <p:spPr bwMode="auto">
          <a:xfrm>
            <a:off x="3905250" y="3405188"/>
            <a:ext cx="1487488" cy="403225"/>
          </a:xfrm>
          <a:custGeom>
            <a:avLst/>
            <a:gdLst>
              <a:gd name="T0" fmla="*/ 0 w 1487804"/>
              <a:gd name="T1" fmla="*/ 0 h 403225"/>
              <a:gd name="T2" fmla="*/ 1487804 w 1487804"/>
              <a:gd name="T3" fmla="*/ 403225 h 403225"/>
            </a:gdLst>
            <a:ahLst/>
            <a:cxnLst/>
            <a:rect l="T0" t="T1" r="T2" b="T3"/>
            <a:pathLst>
              <a:path w="1487804" h="403225">
                <a:moveTo>
                  <a:pt x="0" y="403225"/>
                </a:moveTo>
                <a:lnTo>
                  <a:pt x="1487551" y="403225"/>
                </a:lnTo>
                <a:lnTo>
                  <a:pt x="1487551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0" name="object 26"/>
          <p:cNvSpPr>
            <a:spLocks noChangeArrowheads="1"/>
          </p:cNvSpPr>
          <p:nvPr/>
        </p:nvSpPr>
        <p:spPr bwMode="auto">
          <a:xfrm>
            <a:off x="955675" y="3998913"/>
            <a:ext cx="1477963" cy="385762"/>
          </a:xfrm>
          <a:custGeom>
            <a:avLst/>
            <a:gdLst>
              <a:gd name="T0" fmla="*/ 0 w 1478280"/>
              <a:gd name="T1" fmla="*/ 0 h 386079"/>
              <a:gd name="T2" fmla="*/ 1478280 w 1478280"/>
              <a:gd name="T3" fmla="*/ 386079 h 386079"/>
            </a:gdLst>
            <a:ahLst/>
            <a:cxnLst/>
            <a:rect l="T0" t="T1" r="T2" b="T3"/>
            <a:pathLst>
              <a:path w="1478280" h="386079">
                <a:moveTo>
                  <a:pt x="0" y="385762"/>
                </a:moveTo>
                <a:lnTo>
                  <a:pt x="1478026" y="385762"/>
                </a:lnTo>
                <a:lnTo>
                  <a:pt x="1478026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1" name="object 27"/>
          <p:cNvSpPr>
            <a:spLocks noChangeArrowheads="1"/>
          </p:cNvSpPr>
          <p:nvPr/>
        </p:nvSpPr>
        <p:spPr bwMode="auto">
          <a:xfrm>
            <a:off x="949325" y="3992563"/>
            <a:ext cx="1490663" cy="398462"/>
          </a:xfrm>
          <a:custGeom>
            <a:avLst/>
            <a:gdLst>
              <a:gd name="T0" fmla="*/ 0 w 1490980"/>
              <a:gd name="T1" fmla="*/ 0 h 398779"/>
              <a:gd name="T2" fmla="*/ 1490980 w 1490980"/>
              <a:gd name="T3" fmla="*/ 398779 h 398779"/>
            </a:gdLst>
            <a:ahLst/>
            <a:cxnLst/>
            <a:rect l="T0" t="T1" r="T2" b="T3"/>
            <a:pathLst>
              <a:path w="1490980" h="398779">
                <a:moveTo>
                  <a:pt x="0" y="398462"/>
                </a:moveTo>
                <a:lnTo>
                  <a:pt x="1490726" y="398462"/>
                </a:lnTo>
                <a:lnTo>
                  <a:pt x="1490726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2" name="object 28"/>
          <p:cNvSpPr>
            <a:spLocks noChangeArrowheads="1"/>
          </p:cNvSpPr>
          <p:nvPr/>
        </p:nvSpPr>
        <p:spPr bwMode="auto">
          <a:xfrm>
            <a:off x="955675" y="4581525"/>
            <a:ext cx="1477963" cy="385763"/>
          </a:xfrm>
          <a:custGeom>
            <a:avLst/>
            <a:gdLst>
              <a:gd name="T0" fmla="*/ 0 w 1478280"/>
              <a:gd name="T1" fmla="*/ 0 h 386079"/>
              <a:gd name="T2" fmla="*/ 1478280 w 1478280"/>
              <a:gd name="T3" fmla="*/ 386079 h 386079"/>
            </a:gdLst>
            <a:ahLst/>
            <a:cxnLst/>
            <a:rect l="T0" t="T1" r="T2" b="T3"/>
            <a:pathLst>
              <a:path w="1478280" h="386079">
                <a:moveTo>
                  <a:pt x="0" y="385762"/>
                </a:moveTo>
                <a:lnTo>
                  <a:pt x="1478026" y="385762"/>
                </a:lnTo>
                <a:lnTo>
                  <a:pt x="1478026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3" name="object 29"/>
          <p:cNvSpPr>
            <a:spLocks noChangeArrowheads="1"/>
          </p:cNvSpPr>
          <p:nvPr/>
        </p:nvSpPr>
        <p:spPr bwMode="auto">
          <a:xfrm>
            <a:off x="949325" y="4575175"/>
            <a:ext cx="1490663" cy="398463"/>
          </a:xfrm>
          <a:custGeom>
            <a:avLst/>
            <a:gdLst>
              <a:gd name="T0" fmla="*/ 0 w 1490980"/>
              <a:gd name="T1" fmla="*/ 0 h 398779"/>
              <a:gd name="T2" fmla="*/ 1490980 w 1490980"/>
              <a:gd name="T3" fmla="*/ 398779 h 398779"/>
            </a:gdLst>
            <a:ahLst/>
            <a:cxnLst/>
            <a:rect l="T0" t="T1" r="T2" b="T3"/>
            <a:pathLst>
              <a:path w="1490980" h="398779">
                <a:moveTo>
                  <a:pt x="0" y="398462"/>
                </a:moveTo>
                <a:lnTo>
                  <a:pt x="1490726" y="398462"/>
                </a:lnTo>
                <a:lnTo>
                  <a:pt x="1490726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4" name="object 30"/>
          <p:cNvSpPr>
            <a:spLocks noChangeArrowheads="1"/>
          </p:cNvSpPr>
          <p:nvPr/>
        </p:nvSpPr>
        <p:spPr bwMode="auto">
          <a:xfrm>
            <a:off x="955675" y="5162550"/>
            <a:ext cx="1477963" cy="387350"/>
          </a:xfrm>
          <a:custGeom>
            <a:avLst/>
            <a:gdLst>
              <a:gd name="T0" fmla="*/ 0 w 1478280"/>
              <a:gd name="T1" fmla="*/ 0 h 387350"/>
              <a:gd name="T2" fmla="*/ 1478280 w 1478280"/>
              <a:gd name="T3" fmla="*/ 387350 h 387350"/>
            </a:gdLst>
            <a:ahLst/>
            <a:cxnLst/>
            <a:rect l="T0" t="T1" r="T2" b="T3"/>
            <a:pathLst>
              <a:path w="1478280" h="387350">
                <a:moveTo>
                  <a:pt x="0" y="387350"/>
                </a:moveTo>
                <a:lnTo>
                  <a:pt x="1478026" y="387350"/>
                </a:lnTo>
                <a:lnTo>
                  <a:pt x="1478026" y="0"/>
                </a:lnTo>
                <a:lnTo>
                  <a:pt x="0" y="0"/>
                </a:lnTo>
                <a:lnTo>
                  <a:pt x="0" y="38735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5" name="object 31"/>
          <p:cNvSpPr>
            <a:spLocks noChangeArrowheads="1"/>
          </p:cNvSpPr>
          <p:nvPr/>
        </p:nvSpPr>
        <p:spPr bwMode="auto">
          <a:xfrm>
            <a:off x="949325" y="5156200"/>
            <a:ext cx="1490663" cy="400050"/>
          </a:xfrm>
          <a:custGeom>
            <a:avLst/>
            <a:gdLst>
              <a:gd name="T0" fmla="*/ 0 w 1490980"/>
              <a:gd name="T1" fmla="*/ 0 h 400050"/>
              <a:gd name="T2" fmla="*/ 1490980 w 1490980"/>
              <a:gd name="T3" fmla="*/ 400050 h 400050"/>
            </a:gdLst>
            <a:ahLst/>
            <a:cxnLst/>
            <a:rect l="T0" t="T1" r="T2" b="T3"/>
            <a:pathLst>
              <a:path w="1490980" h="400050">
                <a:moveTo>
                  <a:pt x="0" y="400050"/>
                </a:moveTo>
                <a:lnTo>
                  <a:pt x="1490726" y="400050"/>
                </a:lnTo>
                <a:lnTo>
                  <a:pt x="1490726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6" name="object 32"/>
          <p:cNvSpPr>
            <a:spLocks noChangeArrowheads="1"/>
          </p:cNvSpPr>
          <p:nvPr/>
        </p:nvSpPr>
        <p:spPr bwMode="auto">
          <a:xfrm>
            <a:off x="2925763" y="3998913"/>
            <a:ext cx="1476375" cy="385762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7" name="object 33"/>
          <p:cNvSpPr>
            <a:spLocks noChangeArrowheads="1"/>
          </p:cNvSpPr>
          <p:nvPr/>
        </p:nvSpPr>
        <p:spPr bwMode="auto">
          <a:xfrm>
            <a:off x="2919413" y="3992563"/>
            <a:ext cx="1489075" cy="398462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8" name="object 34"/>
          <p:cNvSpPr>
            <a:spLocks noChangeArrowheads="1"/>
          </p:cNvSpPr>
          <p:nvPr/>
        </p:nvSpPr>
        <p:spPr bwMode="auto">
          <a:xfrm>
            <a:off x="2925763" y="4581525"/>
            <a:ext cx="1476375" cy="385763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39" name="object 35"/>
          <p:cNvSpPr>
            <a:spLocks noChangeArrowheads="1"/>
          </p:cNvSpPr>
          <p:nvPr/>
        </p:nvSpPr>
        <p:spPr bwMode="auto">
          <a:xfrm>
            <a:off x="2919413" y="4575175"/>
            <a:ext cx="1489075" cy="398463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40" name="object 36"/>
          <p:cNvSpPr>
            <a:spLocks noChangeArrowheads="1"/>
          </p:cNvSpPr>
          <p:nvPr/>
        </p:nvSpPr>
        <p:spPr bwMode="auto">
          <a:xfrm>
            <a:off x="4894263" y="3998913"/>
            <a:ext cx="1477962" cy="385762"/>
          </a:xfrm>
          <a:custGeom>
            <a:avLst/>
            <a:gdLst>
              <a:gd name="T0" fmla="*/ 0 w 1478279"/>
              <a:gd name="T1" fmla="*/ 0 h 386079"/>
              <a:gd name="T2" fmla="*/ 1478279 w 1478279"/>
              <a:gd name="T3" fmla="*/ 386079 h 386079"/>
            </a:gdLst>
            <a:ahLst/>
            <a:cxnLst/>
            <a:rect l="T0" t="T1" r="T2" b="T3"/>
            <a:pathLst>
              <a:path w="1478279" h="386079">
                <a:moveTo>
                  <a:pt x="0" y="385762"/>
                </a:moveTo>
                <a:lnTo>
                  <a:pt x="1477899" y="385762"/>
                </a:lnTo>
                <a:lnTo>
                  <a:pt x="1477899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41" name="object 37"/>
          <p:cNvSpPr>
            <a:spLocks noChangeArrowheads="1"/>
          </p:cNvSpPr>
          <p:nvPr/>
        </p:nvSpPr>
        <p:spPr bwMode="auto">
          <a:xfrm>
            <a:off x="4887913" y="3992563"/>
            <a:ext cx="1490662" cy="398462"/>
          </a:xfrm>
          <a:custGeom>
            <a:avLst/>
            <a:gdLst>
              <a:gd name="T0" fmla="*/ 0 w 1490979"/>
              <a:gd name="T1" fmla="*/ 0 h 398779"/>
              <a:gd name="T2" fmla="*/ 1490979 w 1490979"/>
              <a:gd name="T3" fmla="*/ 398779 h 398779"/>
            </a:gdLst>
            <a:ahLst/>
            <a:cxnLst/>
            <a:rect l="T0" t="T1" r="T2" b="T3"/>
            <a:pathLst>
              <a:path w="1490979" h="398779">
                <a:moveTo>
                  <a:pt x="0" y="398462"/>
                </a:moveTo>
                <a:lnTo>
                  <a:pt x="1490599" y="398462"/>
                </a:lnTo>
                <a:lnTo>
                  <a:pt x="1490599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42" name="object 38"/>
          <p:cNvSpPr>
            <a:spLocks noChangeArrowheads="1"/>
          </p:cNvSpPr>
          <p:nvPr/>
        </p:nvSpPr>
        <p:spPr bwMode="auto">
          <a:xfrm>
            <a:off x="4894263" y="4581525"/>
            <a:ext cx="1477962" cy="385763"/>
          </a:xfrm>
          <a:custGeom>
            <a:avLst/>
            <a:gdLst>
              <a:gd name="T0" fmla="*/ 0 w 1478279"/>
              <a:gd name="T1" fmla="*/ 0 h 386079"/>
              <a:gd name="T2" fmla="*/ 1478279 w 1478279"/>
              <a:gd name="T3" fmla="*/ 386079 h 386079"/>
            </a:gdLst>
            <a:ahLst/>
            <a:cxnLst/>
            <a:rect l="T0" t="T1" r="T2" b="T3"/>
            <a:pathLst>
              <a:path w="1478279" h="386079">
                <a:moveTo>
                  <a:pt x="0" y="385762"/>
                </a:moveTo>
                <a:lnTo>
                  <a:pt x="1477899" y="385762"/>
                </a:lnTo>
                <a:lnTo>
                  <a:pt x="1477899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43" name="object 39"/>
          <p:cNvSpPr>
            <a:spLocks noChangeArrowheads="1"/>
          </p:cNvSpPr>
          <p:nvPr/>
        </p:nvSpPr>
        <p:spPr bwMode="auto">
          <a:xfrm>
            <a:off x="4887913" y="4575175"/>
            <a:ext cx="1490662" cy="398463"/>
          </a:xfrm>
          <a:custGeom>
            <a:avLst/>
            <a:gdLst>
              <a:gd name="T0" fmla="*/ 0 w 1490979"/>
              <a:gd name="T1" fmla="*/ 0 h 398779"/>
              <a:gd name="T2" fmla="*/ 1490979 w 1490979"/>
              <a:gd name="T3" fmla="*/ 398779 h 398779"/>
            </a:gdLst>
            <a:ahLst/>
            <a:cxnLst/>
            <a:rect l="T0" t="T1" r="T2" b="T3"/>
            <a:pathLst>
              <a:path w="1490979" h="398779">
                <a:moveTo>
                  <a:pt x="0" y="398462"/>
                </a:moveTo>
                <a:lnTo>
                  <a:pt x="1490599" y="398462"/>
                </a:lnTo>
                <a:lnTo>
                  <a:pt x="1490599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44" name="object 40"/>
          <p:cNvSpPr>
            <a:spLocks noChangeArrowheads="1"/>
          </p:cNvSpPr>
          <p:nvPr/>
        </p:nvSpPr>
        <p:spPr bwMode="auto">
          <a:xfrm>
            <a:off x="5632450" y="3411538"/>
            <a:ext cx="1476375" cy="390525"/>
          </a:xfrm>
          <a:custGeom>
            <a:avLst/>
            <a:gdLst>
              <a:gd name="T0" fmla="*/ 0 w 1476375"/>
              <a:gd name="T1" fmla="*/ 0 h 390525"/>
              <a:gd name="T2" fmla="*/ 1476375 w 1476375"/>
              <a:gd name="T3" fmla="*/ 390525 h 390525"/>
            </a:gdLst>
            <a:ahLst/>
            <a:cxnLst/>
            <a:rect l="T0" t="T1" r="T2" b="T3"/>
            <a:pathLst>
              <a:path w="1476375" h="390525">
                <a:moveTo>
                  <a:pt x="0" y="390525"/>
                </a:moveTo>
                <a:lnTo>
                  <a:pt x="1476375" y="390525"/>
                </a:lnTo>
                <a:lnTo>
                  <a:pt x="14763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45" name="object 41"/>
          <p:cNvSpPr>
            <a:spLocks noChangeArrowheads="1"/>
          </p:cNvSpPr>
          <p:nvPr/>
        </p:nvSpPr>
        <p:spPr bwMode="auto">
          <a:xfrm>
            <a:off x="5626100" y="3405188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46" name="object 42"/>
          <p:cNvSpPr>
            <a:spLocks noChangeArrowheads="1"/>
          </p:cNvSpPr>
          <p:nvPr/>
        </p:nvSpPr>
        <p:spPr bwMode="auto">
          <a:xfrm>
            <a:off x="7354888" y="3411538"/>
            <a:ext cx="1474787" cy="390525"/>
          </a:xfrm>
          <a:custGeom>
            <a:avLst/>
            <a:gdLst>
              <a:gd name="T0" fmla="*/ 0 w 1475104"/>
              <a:gd name="T1" fmla="*/ 0 h 390525"/>
              <a:gd name="T2" fmla="*/ 1475104 w 1475104"/>
              <a:gd name="T3" fmla="*/ 390525 h 390525"/>
            </a:gdLst>
            <a:ahLst/>
            <a:cxnLst/>
            <a:rect l="T0" t="T1" r="T2" b="T3"/>
            <a:pathLst>
              <a:path w="1475104" h="390525">
                <a:moveTo>
                  <a:pt x="0" y="390525"/>
                </a:moveTo>
                <a:lnTo>
                  <a:pt x="1474724" y="390525"/>
                </a:lnTo>
                <a:lnTo>
                  <a:pt x="1474724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747" name="object 43"/>
          <p:cNvSpPr>
            <a:spLocks noChangeArrowheads="1"/>
          </p:cNvSpPr>
          <p:nvPr/>
        </p:nvSpPr>
        <p:spPr bwMode="auto">
          <a:xfrm>
            <a:off x="7348538" y="3405188"/>
            <a:ext cx="1487487" cy="403225"/>
          </a:xfrm>
          <a:custGeom>
            <a:avLst/>
            <a:gdLst>
              <a:gd name="T0" fmla="*/ 0 w 1487804"/>
              <a:gd name="T1" fmla="*/ 0 h 403225"/>
              <a:gd name="T2" fmla="*/ 1487804 w 1487804"/>
              <a:gd name="T3" fmla="*/ 403225 h 403225"/>
            </a:gdLst>
            <a:ahLst/>
            <a:cxnLst/>
            <a:rect l="T0" t="T1" r="T2" b="T3"/>
            <a:pathLst>
              <a:path w="1487804" h="403225">
                <a:moveTo>
                  <a:pt x="0" y="403225"/>
                </a:moveTo>
                <a:lnTo>
                  <a:pt x="1487424" y="403225"/>
                </a:lnTo>
                <a:lnTo>
                  <a:pt x="1487424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bject 2"/>
          <p:cNvSpPr>
            <a:spLocks noChangeArrowheads="1"/>
          </p:cNvSpPr>
          <p:nvPr/>
        </p:nvSpPr>
        <p:spPr bwMode="auto">
          <a:xfrm>
            <a:off x="0" y="2236788"/>
            <a:ext cx="8829675" cy="3313112"/>
          </a:xfrm>
          <a:custGeom>
            <a:avLst/>
            <a:gdLst>
              <a:gd name="T0" fmla="*/ 0 w 8830310"/>
              <a:gd name="T1" fmla="*/ 0 h 3313429"/>
              <a:gd name="T2" fmla="*/ 8830310 w 8830310"/>
              <a:gd name="T3" fmla="*/ 3313429 h 3313429"/>
            </a:gdLst>
            <a:ahLst/>
            <a:cxnLst/>
            <a:rect l="T0" t="T1" r="T2" b="T3"/>
            <a:pathLst>
              <a:path w="8830310" h="3313429">
                <a:moveTo>
                  <a:pt x="0" y="3313049"/>
                </a:moveTo>
                <a:lnTo>
                  <a:pt x="8829738" y="3313049"/>
                </a:lnTo>
                <a:lnTo>
                  <a:pt x="8829738" y="0"/>
                </a:lnTo>
                <a:lnTo>
                  <a:pt x="0" y="0"/>
                </a:lnTo>
                <a:lnTo>
                  <a:pt x="0" y="331304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1" name="object 3"/>
          <p:cNvSpPr>
            <a:spLocks noChangeArrowheads="1"/>
          </p:cNvSpPr>
          <p:nvPr/>
        </p:nvSpPr>
        <p:spPr bwMode="auto">
          <a:xfrm>
            <a:off x="7224713" y="3211513"/>
            <a:ext cx="873125" cy="195262"/>
          </a:xfrm>
          <a:custGeom>
            <a:avLst/>
            <a:gdLst>
              <a:gd name="T0" fmla="*/ 0 w 873125"/>
              <a:gd name="T1" fmla="*/ 0 h 195579"/>
              <a:gd name="T2" fmla="*/ 873125 w 873125"/>
              <a:gd name="T3" fmla="*/ 195579 h 195579"/>
            </a:gdLst>
            <a:ahLst/>
            <a:cxnLst/>
            <a:rect l="T0" t="T1" r="T2" b="T3"/>
            <a:pathLst>
              <a:path w="873125" h="195579">
                <a:moveTo>
                  <a:pt x="873125" y="195325"/>
                </a:moveTo>
                <a:lnTo>
                  <a:pt x="873125" y="90550"/>
                </a:lnTo>
                <a:lnTo>
                  <a:pt x="12700" y="90550"/>
                </a:lnTo>
                <a:lnTo>
                  <a:pt x="12700" y="0"/>
                </a:lnTo>
                <a:lnTo>
                  <a:pt x="0" y="0"/>
                </a:lnTo>
                <a:lnTo>
                  <a:pt x="0" y="103250"/>
                </a:lnTo>
                <a:lnTo>
                  <a:pt x="860425" y="103250"/>
                </a:lnTo>
                <a:lnTo>
                  <a:pt x="860425" y="195325"/>
                </a:lnTo>
                <a:lnTo>
                  <a:pt x="87312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2" name="object 4"/>
          <p:cNvSpPr>
            <a:spLocks noChangeArrowheads="1"/>
          </p:cNvSpPr>
          <p:nvPr/>
        </p:nvSpPr>
        <p:spPr bwMode="auto">
          <a:xfrm>
            <a:off x="6364288" y="3211513"/>
            <a:ext cx="873125" cy="195262"/>
          </a:xfrm>
          <a:custGeom>
            <a:avLst/>
            <a:gdLst>
              <a:gd name="T0" fmla="*/ 0 w 873125"/>
              <a:gd name="T1" fmla="*/ 0 h 195579"/>
              <a:gd name="T2" fmla="*/ 873125 w 873125"/>
              <a:gd name="T3" fmla="*/ 195579 h 195579"/>
            </a:gdLst>
            <a:ahLst/>
            <a:cxnLst/>
            <a:rect l="T0" t="T1" r="T2" b="T3"/>
            <a:pathLst>
              <a:path w="873125" h="195579">
                <a:moveTo>
                  <a:pt x="0" y="195325"/>
                </a:moveTo>
                <a:lnTo>
                  <a:pt x="0" y="90550"/>
                </a:lnTo>
                <a:lnTo>
                  <a:pt x="860425" y="90550"/>
                </a:lnTo>
                <a:lnTo>
                  <a:pt x="860425" y="0"/>
                </a:lnTo>
                <a:lnTo>
                  <a:pt x="873125" y="0"/>
                </a:lnTo>
                <a:lnTo>
                  <a:pt x="873125" y="103250"/>
                </a:lnTo>
                <a:lnTo>
                  <a:pt x="12700" y="103250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3" name="object 5"/>
          <p:cNvSpPr>
            <a:spLocks noChangeArrowheads="1"/>
          </p:cNvSpPr>
          <p:nvPr/>
        </p:nvSpPr>
        <p:spPr bwMode="auto">
          <a:xfrm>
            <a:off x="4641850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4" name="object 6"/>
          <p:cNvSpPr>
            <a:spLocks noChangeArrowheads="1"/>
          </p:cNvSpPr>
          <p:nvPr/>
        </p:nvSpPr>
        <p:spPr bwMode="auto">
          <a:xfrm>
            <a:off x="4641850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5" name="object 7"/>
          <p:cNvSpPr>
            <a:spLocks noChangeArrowheads="1"/>
          </p:cNvSpPr>
          <p:nvPr/>
        </p:nvSpPr>
        <p:spPr bwMode="auto">
          <a:xfrm>
            <a:off x="2673350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6" name="object 8"/>
          <p:cNvSpPr>
            <a:spLocks noChangeArrowheads="1"/>
          </p:cNvSpPr>
          <p:nvPr/>
        </p:nvSpPr>
        <p:spPr bwMode="auto">
          <a:xfrm>
            <a:off x="2673350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7" name="object 9"/>
          <p:cNvSpPr>
            <a:spLocks noChangeArrowheads="1"/>
          </p:cNvSpPr>
          <p:nvPr/>
        </p:nvSpPr>
        <p:spPr bwMode="auto">
          <a:xfrm>
            <a:off x="704850" y="3795713"/>
            <a:ext cx="250825" cy="1566862"/>
          </a:xfrm>
          <a:custGeom>
            <a:avLst/>
            <a:gdLst>
              <a:gd name="T0" fmla="*/ 0 w 250825"/>
              <a:gd name="T1" fmla="*/ 0 h 1567179"/>
              <a:gd name="T2" fmla="*/ 250825 w 250825"/>
              <a:gd name="T3" fmla="*/ 1567179 h 1567179"/>
            </a:gdLst>
            <a:ahLst/>
            <a:cxnLst/>
            <a:rect l="T0" t="T1" r="T2" b="T3"/>
            <a:pathLst>
              <a:path w="250825" h="1567179">
                <a:moveTo>
                  <a:pt x="250825" y="1566926"/>
                </a:moveTo>
                <a:lnTo>
                  <a:pt x="0" y="1566926"/>
                </a:lnTo>
                <a:lnTo>
                  <a:pt x="0" y="0"/>
                </a:lnTo>
                <a:lnTo>
                  <a:pt x="12700" y="0"/>
                </a:lnTo>
                <a:lnTo>
                  <a:pt x="12700" y="1554226"/>
                </a:lnTo>
                <a:lnTo>
                  <a:pt x="250825" y="1554226"/>
                </a:lnTo>
                <a:lnTo>
                  <a:pt x="250825" y="15669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8" name="object 10"/>
          <p:cNvSpPr>
            <a:spLocks noChangeArrowheads="1"/>
          </p:cNvSpPr>
          <p:nvPr/>
        </p:nvSpPr>
        <p:spPr bwMode="auto">
          <a:xfrm>
            <a:off x="704850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9" name="object 11"/>
          <p:cNvSpPr>
            <a:spLocks noChangeArrowheads="1"/>
          </p:cNvSpPr>
          <p:nvPr/>
        </p:nvSpPr>
        <p:spPr bwMode="auto">
          <a:xfrm>
            <a:off x="704850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40" name="object 12"/>
          <p:cNvSpPr>
            <a:spLocks noChangeArrowheads="1"/>
          </p:cNvSpPr>
          <p:nvPr/>
        </p:nvSpPr>
        <p:spPr bwMode="auto">
          <a:xfrm>
            <a:off x="2673350" y="3211513"/>
            <a:ext cx="1981200" cy="195262"/>
          </a:xfrm>
          <a:custGeom>
            <a:avLst/>
            <a:gdLst>
              <a:gd name="T0" fmla="*/ 0 w 1981200"/>
              <a:gd name="T1" fmla="*/ 0 h 195579"/>
              <a:gd name="T2" fmla="*/ 1981200 w 1981200"/>
              <a:gd name="T3" fmla="*/ 195579 h 195579"/>
            </a:gdLst>
            <a:ahLst/>
            <a:cxnLst/>
            <a:rect l="T0" t="T1" r="T2" b="T3"/>
            <a:pathLst>
              <a:path w="1981200" h="195579">
                <a:moveTo>
                  <a:pt x="1981200" y="195199"/>
                </a:moveTo>
                <a:lnTo>
                  <a:pt x="1981200" y="90424"/>
                </a:lnTo>
                <a:lnTo>
                  <a:pt x="12700" y="90424"/>
                </a:lnTo>
                <a:lnTo>
                  <a:pt x="12700" y="0"/>
                </a:lnTo>
                <a:lnTo>
                  <a:pt x="0" y="0"/>
                </a:lnTo>
                <a:lnTo>
                  <a:pt x="0" y="103124"/>
                </a:lnTo>
                <a:lnTo>
                  <a:pt x="1968500" y="103124"/>
                </a:lnTo>
                <a:lnTo>
                  <a:pt x="1968500" y="195199"/>
                </a:lnTo>
                <a:lnTo>
                  <a:pt x="1981200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41" name="object 13"/>
          <p:cNvSpPr>
            <a:spLocks noChangeArrowheads="1"/>
          </p:cNvSpPr>
          <p:nvPr/>
        </p:nvSpPr>
        <p:spPr bwMode="auto">
          <a:xfrm>
            <a:off x="2673350" y="3211513"/>
            <a:ext cx="14288" cy="195262"/>
          </a:xfrm>
          <a:custGeom>
            <a:avLst/>
            <a:gdLst>
              <a:gd name="T0" fmla="*/ 0 w 14605"/>
              <a:gd name="T1" fmla="*/ 0 h 195579"/>
              <a:gd name="T2" fmla="*/ 14605 w 14605"/>
              <a:gd name="T3" fmla="*/ 195579 h 195579"/>
            </a:gdLst>
            <a:ahLst/>
            <a:cxnLst/>
            <a:rect l="T0" t="T1" r="T2" b="T3"/>
            <a:pathLst>
              <a:path w="14605" h="195579">
                <a:moveTo>
                  <a:pt x="0" y="195325"/>
                </a:moveTo>
                <a:lnTo>
                  <a:pt x="1650" y="0"/>
                </a:lnTo>
                <a:lnTo>
                  <a:pt x="14350" y="126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42" name="object 14"/>
          <p:cNvSpPr>
            <a:spLocks noChangeArrowheads="1"/>
          </p:cNvSpPr>
          <p:nvPr/>
        </p:nvSpPr>
        <p:spPr bwMode="auto">
          <a:xfrm>
            <a:off x="704850" y="3211513"/>
            <a:ext cx="1981200" cy="195262"/>
          </a:xfrm>
          <a:custGeom>
            <a:avLst/>
            <a:gdLst>
              <a:gd name="T0" fmla="*/ 0 w 1981200"/>
              <a:gd name="T1" fmla="*/ 0 h 195579"/>
              <a:gd name="T2" fmla="*/ 1981200 w 1981200"/>
              <a:gd name="T3" fmla="*/ 195579 h 195579"/>
            </a:gdLst>
            <a:ahLst/>
            <a:cxnLst/>
            <a:rect l="T0" t="T1" r="T2" b="T3"/>
            <a:pathLst>
              <a:path w="1981200" h="195579">
                <a:moveTo>
                  <a:pt x="0" y="195199"/>
                </a:moveTo>
                <a:lnTo>
                  <a:pt x="0" y="90424"/>
                </a:lnTo>
                <a:lnTo>
                  <a:pt x="1968500" y="90424"/>
                </a:lnTo>
                <a:lnTo>
                  <a:pt x="1968500" y="0"/>
                </a:lnTo>
                <a:lnTo>
                  <a:pt x="1981200" y="0"/>
                </a:lnTo>
                <a:lnTo>
                  <a:pt x="1981200" y="103124"/>
                </a:lnTo>
                <a:lnTo>
                  <a:pt x="12700" y="103124"/>
                </a:lnTo>
                <a:lnTo>
                  <a:pt x="12700" y="195199"/>
                </a:lnTo>
                <a:lnTo>
                  <a:pt x="0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43" name="object 15"/>
          <p:cNvSpPr>
            <a:spLocks noChangeArrowheads="1"/>
          </p:cNvSpPr>
          <p:nvPr/>
        </p:nvSpPr>
        <p:spPr bwMode="auto">
          <a:xfrm>
            <a:off x="4948238" y="2627313"/>
            <a:ext cx="2289175" cy="195262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2289175" y="195325"/>
                </a:moveTo>
                <a:lnTo>
                  <a:pt x="2289175" y="92201"/>
                </a:lnTo>
                <a:lnTo>
                  <a:pt x="12700" y="92201"/>
                </a:lnTo>
                <a:lnTo>
                  <a:pt x="12700" y="0"/>
                </a:lnTo>
                <a:lnTo>
                  <a:pt x="0" y="0"/>
                </a:lnTo>
                <a:lnTo>
                  <a:pt x="0" y="104901"/>
                </a:lnTo>
                <a:lnTo>
                  <a:pt x="2276475" y="104901"/>
                </a:lnTo>
                <a:lnTo>
                  <a:pt x="2276475" y="195325"/>
                </a:lnTo>
                <a:lnTo>
                  <a:pt x="228917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44" name="object 16"/>
          <p:cNvSpPr>
            <a:spLocks noChangeArrowheads="1"/>
          </p:cNvSpPr>
          <p:nvPr/>
        </p:nvSpPr>
        <p:spPr bwMode="auto">
          <a:xfrm>
            <a:off x="2673350" y="2627313"/>
            <a:ext cx="2287588" cy="195262"/>
          </a:xfrm>
          <a:custGeom>
            <a:avLst/>
            <a:gdLst>
              <a:gd name="T0" fmla="*/ 0 w 2287904"/>
              <a:gd name="T1" fmla="*/ 0 h 195580"/>
              <a:gd name="T2" fmla="*/ 2287904 w 2287904"/>
              <a:gd name="T3" fmla="*/ 195580 h 195580"/>
            </a:gdLst>
            <a:ahLst/>
            <a:cxnLst/>
            <a:rect l="T0" t="T1" r="T2" b="T3"/>
            <a:pathLst>
              <a:path w="2287904" h="195580">
                <a:moveTo>
                  <a:pt x="0" y="195199"/>
                </a:moveTo>
                <a:lnTo>
                  <a:pt x="0" y="92075"/>
                </a:lnTo>
                <a:lnTo>
                  <a:pt x="2274951" y="92075"/>
                </a:lnTo>
                <a:lnTo>
                  <a:pt x="2274951" y="0"/>
                </a:lnTo>
                <a:lnTo>
                  <a:pt x="2287651" y="0"/>
                </a:lnTo>
                <a:lnTo>
                  <a:pt x="2287651" y="104775"/>
                </a:lnTo>
                <a:lnTo>
                  <a:pt x="12700" y="104775"/>
                </a:lnTo>
                <a:lnTo>
                  <a:pt x="12700" y="195199"/>
                </a:lnTo>
                <a:lnTo>
                  <a:pt x="0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2825" y="2230438"/>
            <a:ext cx="281622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64184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10" dirty="0">
                <a:latin typeface="Arial"/>
                <a:cs typeface="Arial"/>
              </a:rPr>
              <a:t>CAUSES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OTITIS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EXTERNA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5163" y="28162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285" rIns="0" bIns="0">
            <a:spAutoFit/>
          </a:bodyPr>
          <a:lstStyle/>
          <a:p>
            <a:pPr marL="415290" fontAlgn="auto">
              <a:spcBef>
                <a:spcPts val="95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INFECTIVE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6525" y="28162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285" rIns="0" bIns="0">
            <a:spAutoFit/>
          </a:bodyPr>
          <a:lstStyle/>
          <a:p>
            <a:pPr marL="431800" fontAlgn="auto">
              <a:spcBef>
                <a:spcPts val="95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REACTIVE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748" name="object 20"/>
          <p:cNvSpPr>
            <a:spLocks noChangeArrowheads="1"/>
          </p:cNvSpPr>
          <p:nvPr/>
        </p:nvSpPr>
        <p:spPr bwMode="auto">
          <a:xfrm>
            <a:off x="0" y="3400425"/>
            <a:ext cx="1455738" cy="401638"/>
          </a:xfrm>
          <a:custGeom>
            <a:avLst/>
            <a:gdLst>
              <a:gd name="T0" fmla="*/ 0 w 1456055"/>
              <a:gd name="T1" fmla="*/ 0 h 401954"/>
              <a:gd name="T2" fmla="*/ 1456055 w 1456055"/>
              <a:gd name="T3" fmla="*/ 401954 h 401954"/>
            </a:gdLst>
            <a:ahLst/>
            <a:cxnLst/>
            <a:rect l="T0" t="T1" r="T2" b="T3"/>
            <a:pathLst>
              <a:path w="1456055" h="401954">
                <a:moveTo>
                  <a:pt x="0" y="401637"/>
                </a:moveTo>
                <a:lnTo>
                  <a:pt x="1455737" y="401637"/>
                </a:lnTo>
                <a:lnTo>
                  <a:pt x="1455737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3406775"/>
            <a:ext cx="1449388" cy="388938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marL="467359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Bacterial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5163" y="34004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5080" algn="ctr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Fungal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03663" y="3400425"/>
            <a:ext cx="1487487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5080" algn="ctr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Viral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752" name="object 24"/>
          <p:cNvSpPr>
            <a:spLocks noChangeArrowheads="1"/>
          </p:cNvSpPr>
          <p:nvPr/>
        </p:nvSpPr>
        <p:spPr bwMode="auto">
          <a:xfrm>
            <a:off x="955675" y="3990975"/>
            <a:ext cx="1476375" cy="390525"/>
          </a:xfrm>
          <a:custGeom>
            <a:avLst/>
            <a:gdLst>
              <a:gd name="T0" fmla="*/ 0 w 1476375"/>
              <a:gd name="T1" fmla="*/ 0 h 390525"/>
              <a:gd name="T2" fmla="*/ 1476375 w 1476375"/>
              <a:gd name="T3" fmla="*/ 390525 h 390525"/>
            </a:gdLst>
            <a:ahLst/>
            <a:cxnLst/>
            <a:rect l="T0" t="T1" r="T2" b="T3"/>
            <a:pathLst>
              <a:path w="1476375" h="390525">
                <a:moveTo>
                  <a:pt x="0" y="390525"/>
                </a:moveTo>
                <a:lnTo>
                  <a:pt x="1476375" y="390525"/>
                </a:lnTo>
                <a:lnTo>
                  <a:pt x="14763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53" name="object 25"/>
          <p:cNvSpPr>
            <a:spLocks noChangeArrowheads="1"/>
          </p:cNvSpPr>
          <p:nvPr/>
        </p:nvSpPr>
        <p:spPr bwMode="auto">
          <a:xfrm>
            <a:off x="949325" y="3984625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54" name="object 26"/>
          <p:cNvSpPr>
            <a:spLocks noChangeArrowheads="1"/>
          </p:cNvSpPr>
          <p:nvPr/>
        </p:nvSpPr>
        <p:spPr bwMode="auto">
          <a:xfrm>
            <a:off x="955675" y="4576763"/>
            <a:ext cx="1476375" cy="388937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55" name="object 27"/>
          <p:cNvSpPr>
            <a:spLocks noChangeArrowheads="1"/>
          </p:cNvSpPr>
          <p:nvPr/>
        </p:nvSpPr>
        <p:spPr bwMode="auto">
          <a:xfrm>
            <a:off x="949325" y="45704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56" name="object 28"/>
          <p:cNvSpPr>
            <a:spLocks noChangeArrowheads="1"/>
          </p:cNvSpPr>
          <p:nvPr/>
        </p:nvSpPr>
        <p:spPr bwMode="auto">
          <a:xfrm>
            <a:off x="955675" y="5160963"/>
            <a:ext cx="1476375" cy="388937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57" name="object 29"/>
          <p:cNvSpPr>
            <a:spLocks noChangeArrowheads="1"/>
          </p:cNvSpPr>
          <p:nvPr/>
        </p:nvSpPr>
        <p:spPr bwMode="auto">
          <a:xfrm>
            <a:off x="949325" y="51546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58" name="object 30"/>
          <p:cNvSpPr>
            <a:spLocks noChangeArrowheads="1"/>
          </p:cNvSpPr>
          <p:nvPr/>
        </p:nvSpPr>
        <p:spPr bwMode="auto">
          <a:xfrm>
            <a:off x="2924175" y="3990975"/>
            <a:ext cx="1476375" cy="390525"/>
          </a:xfrm>
          <a:custGeom>
            <a:avLst/>
            <a:gdLst>
              <a:gd name="T0" fmla="*/ 0 w 1476375"/>
              <a:gd name="T1" fmla="*/ 0 h 390525"/>
              <a:gd name="T2" fmla="*/ 1476375 w 1476375"/>
              <a:gd name="T3" fmla="*/ 390525 h 390525"/>
            </a:gdLst>
            <a:ahLst/>
            <a:cxnLst/>
            <a:rect l="T0" t="T1" r="T2" b="T3"/>
            <a:pathLst>
              <a:path w="1476375" h="390525">
                <a:moveTo>
                  <a:pt x="0" y="390525"/>
                </a:moveTo>
                <a:lnTo>
                  <a:pt x="1476375" y="390525"/>
                </a:lnTo>
                <a:lnTo>
                  <a:pt x="14763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59" name="object 31"/>
          <p:cNvSpPr>
            <a:spLocks noChangeArrowheads="1"/>
          </p:cNvSpPr>
          <p:nvPr/>
        </p:nvSpPr>
        <p:spPr bwMode="auto">
          <a:xfrm>
            <a:off x="2917825" y="3984625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0" name="object 32"/>
          <p:cNvSpPr>
            <a:spLocks noChangeArrowheads="1"/>
          </p:cNvSpPr>
          <p:nvPr/>
        </p:nvSpPr>
        <p:spPr bwMode="auto">
          <a:xfrm>
            <a:off x="2924175" y="4576763"/>
            <a:ext cx="1476375" cy="388937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1" name="object 33"/>
          <p:cNvSpPr>
            <a:spLocks noChangeArrowheads="1"/>
          </p:cNvSpPr>
          <p:nvPr/>
        </p:nvSpPr>
        <p:spPr bwMode="auto">
          <a:xfrm>
            <a:off x="2917825" y="45704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2" name="object 34"/>
          <p:cNvSpPr>
            <a:spLocks noChangeArrowheads="1"/>
          </p:cNvSpPr>
          <p:nvPr/>
        </p:nvSpPr>
        <p:spPr bwMode="auto">
          <a:xfrm>
            <a:off x="4892675" y="3990975"/>
            <a:ext cx="1476375" cy="390525"/>
          </a:xfrm>
          <a:custGeom>
            <a:avLst/>
            <a:gdLst>
              <a:gd name="T0" fmla="*/ 0 w 1476375"/>
              <a:gd name="T1" fmla="*/ 0 h 390525"/>
              <a:gd name="T2" fmla="*/ 1476375 w 1476375"/>
              <a:gd name="T3" fmla="*/ 390525 h 390525"/>
            </a:gdLst>
            <a:ahLst/>
            <a:cxnLst/>
            <a:rect l="T0" t="T1" r="T2" b="T3"/>
            <a:pathLst>
              <a:path w="1476375" h="390525">
                <a:moveTo>
                  <a:pt x="0" y="390525"/>
                </a:moveTo>
                <a:lnTo>
                  <a:pt x="1476375" y="390525"/>
                </a:lnTo>
                <a:lnTo>
                  <a:pt x="147637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3" name="object 35"/>
          <p:cNvSpPr>
            <a:spLocks noChangeArrowheads="1"/>
          </p:cNvSpPr>
          <p:nvPr/>
        </p:nvSpPr>
        <p:spPr bwMode="auto">
          <a:xfrm>
            <a:off x="4886325" y="3984625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4" name="object 36"/>
          <p:cNvSpPr>
            <a:spLocks noChangeArrowheads="1"/>
          </p:cNvSpPr>
          <p:nvPr/>
        </p:nvSpPr>
        <p:spPr bwMode="auto">
          <a:xfrm>
            <a:off x="4892675" y="4576763"/>
            <a:ext cx="1476375" cy="388937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5" name="object 37"/>
          <p:cNvSpPr>
            <a:spLocks noChangeArrowheads="1"/>
          </p:cNvSpPr>
          <p:nvPr/>
        </p:nvSpPr>
        <p:spPr bwMode="auto">
          <a:xfrm>
            <a:off x="4886325" y="45704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6" name="object 38"/>
          <p:cNvSpPr>
            <a:spLocks noChangeArrowheads="1"/>
          </p:cNvSpPr>
          <p:nvPr/>
        </p:nvSpPr>
        <p:spPr bwMode="auto">
          <a:xfrm>
            <a:off x="5632450" y="3406775"/>
            <a:ext cx="1474788" cy="388938"/>
          </a:xfrm>
          <a:custGeom>
            <a:avLst/>
            <a:gdLst>
              <a:gd name="T0" fmla="*/ 0 w 1475104"/>
              <a:gd name="T1" fmla="*/ 0 h 389254"/>
              <a:gd name="T2" fmla="*/ 1475104 w 1475104"/>
              <a:gd name="T3" fmla="*/ 389254 h 389254"/>
            </a:gdLst>
            <a:ahLst/>
            <a:cxnLst/>
            <a:rect l="T0" t="T1" r="T2" b="T3"/>
            <a:pathLst>
              <a:path w="1475104" h="389254">
                <a:moveTo>
                  <a:pt x="0" y="388937"/>
                </a:moveTo>
                <a:lnTo>
                  <a:pt x="1474851" y="388937"/>
                </a:lnTo>
                <a:lnTo>
                  <a:pt x="1474851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7" name="object 39"/>
          <p:cNvSpPr>
            <a:spLocks noChangeArrowheads="1"/>
          </p:cNvSpPr>
          <p:nvPr/>
        </p:nvSpPr>
        <p:spPr bwMode="auto">
          <a:xfrm>
            <a:off x="5626100" y="3400425"/>
            <a:ext cx="1487488" cy="401638"/>
          </a:xfrm>
          <a:custGeom>
            <a:avLst/>
            <a:gdLst>
              <a:gd name="T0" fmla="*/ 0 w 1487804"/>
              <a:gd name="T1" fmla="*/ 0 h 401954"/>
              <a:gd name="T2" fmla="*/ 1487804 w 1487804"/>
              <a:gd name="T3" fmla="*/ 401954 h 401954"/>
            </a:gdLst>
            <a:ahLst/>
            <a:cxnLst/>
            <a:rect l="T0" t="T1" r="T2" b="T3"/>
            <a:pathLst>
              <a:path w="1487804" h="401954">
                <a:moveTo>
                  <a:pt x="0" y="401637"/>
                </a:moveTo>
                <a:lnTo>
                  <a:pt x="1487551" y="401637"/>
                </a:lnTo>
                <a:lnTo>
                  <a:pt x="1487551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8" name="object 40"/>
          <p:cNvSpPr>
            <a:spLocks noChangeArrowheads="1"/>
          </p:cNvSpPr>
          <p:nvPr/>
        </p:nvSpPr>
        <p:spPr bwMode="auto">
          <a:xfrm>
            <a:off x="7353300" y="3406775"/>
            <a:ext cx="1476375" cy="388938"/>
          </a:xfrm>
          <a:custGeom>
            <a:avLst/>
            <a:gdLst>
              <a:gd name="T0" fmla="*/ 0 w 1476375"/>
              <a:gd name="T1" fmla="*/ 0 h 389254"/>
              <a:gd name="T2" fmla="*/ 1476375 w 1476375"/>
              <a:gd name="T3" fmla="*/ 389254 h 389254"/>
            </a:gdLst>
            <a:ahLst/>
            <a:cxnLst/>
            <a:rect l="T0" t="T1" r="T2" b="T3"/>
            <a:pathLst>
              <a:path w="1476375" h="389254">
                <a:moveTo>
                  <a:pt x="0" y="388937"/>
                </a:moveTo>
                <a:lnTo>
                  <a:pt x="1476375" y="388937"/>
                </a:lnTo>
                <a:lnTo>
                  <a:pt x="1476375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69" name="object 41"/>
          <p:cNvSpPr>
            <a:spLocks noChangeArrowheads="1"/>
          </p:cNvSpPr>
          <p:nvPr/>
        </p:nvSpPr>
        <p:spPr bwMode="auto">
          <a:xfrm>
            <a:off x="7346950" y="3400425"/>
            <a:ext cx="1489075" cy="401638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bject 2"/>
          <p:cNvSpPr>
            <a:spLocks noChangeArrowheads="1"/>
          </p:cNvSpPr>
          <p:nvPr/>
        </p:nvSpPr>
        <p:spPr bwMode="auto">
          <a:xfrm>
            <a:off x="0" y="2236788"/>
            <a:ext cx="8829675" cy="3313112"/>
          </a:xfrm>
          <a:custGeom>
            <a:avLst/>
            <a:gdLst>
              <a:gd name="T0" fmla="*/ 0 w 8830310"/>
              <a:gd name="T1" fmla="*/ 0 h 3313429"/>
              <a:gd name="T2" fmla="*/ 8830310 w 8830310"/>
              <a:gd name="T3" fmla="*/ 3313429 h 3313429"/>
            </a:gdLst>
            <a:ahLst/>
            <a:cxnLst/>
            <a:rect l="T0" t="T1" r="T2" b="T3"/>
            <a:pathLst>
              <a:path w="8830310" h="3313429">
                <a:moveTo>
                  <a:pt x="0" y="3313049"/>
                </a:moveTo>
                <a:lnTo>
                  <a:pt x="8829738" y="3313049"/>
                </a:lnTo>
                <a:lnTo>
                  <a:pt x="8829738" y="0"/>
                </a:lnTo>
                <a:lnTo>
                  <a:pt x="0" y="0"/>
                </a:lnTo>
                <a:lnTo>
                  <a:pt x="0" y="331304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55" name="object 3"/>
          <p:cNvSpPr>
            <a:spLocks noChangeArrowheads="1"/>
          </p:cNvSpPr>
          <p:nvPr/>
        </p:nvSpPr>
        <p:spPr bwMode="auto">
          <a:xfrm>
            <a:off x="7224713" y="3214688"/>
            <a:ext cx="873125" cy="196850"/>
          </a:xfrm>
          <a:custGeom>
            <a:avLst/>
            <a:gdLst>
              <a:gd name="T0" fmla="*/ 0 w 873125"/>
              <a:gd name="T1" fmla="*/ 0 h 196850"/>
              <a:gd name="T2" fmla="*/ 873125 w 873125"/>
              <a:gd name="T3" fmla="*/ 196850 h 196850"/>
            </a:gdLst>
            <a:ahLst/>
            <a:cxnLst/>
            <a:rect l="T0" t="T1" r="T2" b="T3"/>
            <a:pathLst>
              <a:path w="873125" h="196850">
                <a:moveTo>
                  <a:pt x="873125" y="196850"/>
                </a:moveTo>
                <a:lnTo>
                  <a:pt x="873125" y="92075"/>
                </a:ln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104775"/>
                </a:lnTo>
                <a:lnTo>
                  <a:pt x="860425" y="104775"/>
                </a:lnTo>
                <a:lnTo>
                  <a:pt x="860425" y="196850"/>
                </a:lnTo>
                <a:lnTo>
                  <a:pt x="873125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56" name="object 4"/>
          <p:cNvSpPr>
            <a:spLocks noChangeArrowheads="1"/>
          </p:cNvSpPr>
          <p:nvPr/>
        </p:nvSpPr>
        <p:spPr bwMode="auto">
          <a:xfrm>
            <a:off x="6364288" y="3214688"/>
            <a:ext cx="873125" cy="196850"/>
          </a:xfrm>
          <a:custGeom>
            <a:avLst/>
            <a:gdLst>
              <a:gd name="T0" fmla="*/ 0 w 873125"/>
              <a:gd name="T1" fmla="*/ 0 h 196850"/>
              <a:gd name="T2" fmla="*/ 873125 w 873125"/>
              <a:gd name="T3" fmla="*/ 196850 h 196850"/>
            </a:gdLst>
            <a:ahLst/>
            <a:cxnLst/>
            <a:rect l="T0" t="T1" r="T2" b="T3"/>
            <a:pathLst>
              <a:path w="873125" h="196850">
                <a:moveTo>
                  <a:pt x="0" y="196850"/>
                </a:moveTo>
                <a:lnTo>
                  <a:pt x="0" y="92075"/>
                </a:lnTo>
                <a:lnTo>
                  <a:pt x="860425" y="92075"/>
                </a:lnTo>
                <a:lnTo>
                  <a:pt x="860425" y="0"/>
                </a:lnTo>
                <a:lnTo>
                  <a:pt x="873125" y="0"/>
                </a:lnTo>
                <a:lnTo>
                  <a:pt x="873125" y="104775"/>
                </a:lnTo>
                <a:lnTo>
                  <a:pt x="12700" y="104775"/>
                </a:lnTo>
                <a:lnTo>
                  <a:pt x="12700" y="196850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57" name="object 5"/>
          <p:cNvSpPr>
            <a:spLocks noChangeArrowheads="1"/>
          </p:cNvSpPr>
          <p:nvPr/>
        </p:nvSpPr>
        <p:spPr bwMode="auto">
          <a:xfrm>
            <a:off x="4641850" y="3802063"/>
            <a:ext cx="250825" cy="979487"/>
          </a:xfrm>
          <a:custGeom>
            <a:avLst/>
            <a:gdLst>
              <a:gd name="T0" fmla="*/ 0 w 250825"/>
              <a:gd name="T1" fmla="*/ 0 h 979804"/>
              <a:gd name="T2" fmla="*/ 250825 w 250825"/>
              <a:gd name="T3" fmla="*/ 979804 h 979804"/>
            </a:gdLst>
            <a:ahLst/>
            <a:cxnLst/>
            <a:rect l="T0" t="T1" r="T2" b="T3"/>
            <a:pathLst>
              <a:path w="250825" h="979804">
                <a:moveTo>
                  <a:pt x="25082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0825" y="966851"/>
                </a:lnTo>
                <a:lnTo>
                  <a:pt x="25082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58" name="object 6"/>
          <p:cNvSpPr>
            <a:spLocks noChangeArrowheads="1"/>
          </p:cNvSpPr>
          <p:nvPr/>
        </p:nvSpPr>
        <p:spPr bwMode="auto">
          <a:xfrm>
            <a:off x="4641850" y="380206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59" name="object 7"/>
          <p:cNvSpPr>
            <a:spLocks noChangeArrowheads="1"/>
          </p:cNvSpPr>
          <p:nvPr/>
        </p:nvSpPr>
        <p:spPr bwMode="auto">
          <a:xfrm>
            <a:off x="2673350" y="3802063"/>
            <a:ext cx="250825" cy="979487"/>
          </a:xfrm>
          <a:custGeom>
            <a:avLst/>
            <a:gdLst>
              <a:gd name="T0" fmla="*/ 0 w 250825"/>
              <a:gd name="T1" fmla="*/ 0 h 979804"/>
              <a:gd name="T2" fmla="*/ 250825 w 250825"/>
              <a:gd name="T3" fmla="*/ 979804 h 979804"/>
            </a:gdLst>
            <a:ahLst/>
            <a:cxnLst/>
            <a:rect l="T0" t="T1" r="T2" b="T3"/>
            <a:pathLst>
              <a:path w="250825" h="979804">
                <a:moveTo>
                  <a:pt x="25082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0825" y="966851"/>
                </a:lnTo>
                <a:lnTo>
                  <a:pt x="25082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0" name="object 8"/>
          <p:cNvSpPr>
            <a:spLocks noChangeArrowheads="1"/>
          </p:cNvSpPr>
          <p:nvPr/>
        </p:nvSpPr>
        <p:spPr bwMode="auto">
          <a:xfrm>
            <a:off x="2673350" y="380206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1" name="object 9"/>
          <p:cNvSpPr>
            <a:spLocks noChangeArrowheads="1"/>
          </p:cNvSpPr>
          <p:nvPr/>
        </p:nvSpPr>
        <p:spPr bwMode="auto">
          <a:xfrm>
            <a:off x="704850" y="3802063"/>
            <a:ext cx="250825" cy="1560512"/>
          </a:xfrm>
          <a:custGeom>
            <a:avLst/>
            <a:gdLst>
              <a:gd name="T0" fmla="*/ 0 w 250825"/>
              <a:gd name="T1" fmla="*/ 0 h 1560829"/>
              <a:gd name="T2" fmla="*/ 250825 w 250825"/>
              <a:gd name="T3" fmla="*/ 1560829 h 1560829"/>
            </a:gdLst>
            <a:ahLst/>
            <a:cxnLst/>
            <a:rect l="T0" t="T1" r="T2" b="T3"/>
            <a:pathLst>
              <a:path w="250825" h="1560829">
                <a:moveTo>
                  <a:pt x="250825" y="1560576"/>
                </a:moveTo>
                <a:lnTo>
                  <a:pt x="0" y="1560576"/>
                </a:lnTo>
                <a:lnTo>
                  <a:pt x="0" y="0"/>
                </a:lnTo>
                <a:lnTo>
                  <a:pt x="12700" y="0"/>
                </a:lnTo>
                <a:lnTo>
                  <a:pt x="12700" y="1547876"/>
                </a:lnTo>
                <a:lnTo>
                  <a:pt x="250825" y="1547876"/>
                </a:lnTo>
                <a:lnTo>
                  <a:pt x="250825" y="156057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2" name="object 10"/>
          <p:cNvSpPr>
            <a:spLocks noChangeArrowheads="1"/>
          </p:cNvSpPr>
          <p:nvPr/>
        </p:nvSpPr>
        <p:spPr bwMode="auto">
          <a:xfrm>
            <a:off x="704850" y="3802063"/>
            <a:ext cx="250825" cy="979487"/>
          </a:xfrm>
          <a:custGeom>
            <a:avLst/>
            <a:gdLst>
              <a:gd name="T0" fmla="*/ 0 w 250825"/>
              <a:gd name="T1" fmla="*/ 0 h 979804"/>
              <a:gd name="T2" fmla="*/ 250825 w 250825"/>
              <a:gd name="T3" fmla="*/ 979804 h 979804"/>
            </a:gdLst>
            <a:ahLst/>
            <a:cxnLst/>
            <a:rect l="T0" t="T1" r="T2" b="T3"/>
            <a:pathLst>
              <a:path w="250825" h="979804">
                <a:moveTo>
                  <a:pt x="25082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0825" y="966851"/>
                </a:lnTo>
                <a:lnTo>
                  <a:pt x="25082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3" name="object 11"/>
          <p:cNvSpPr>
            <a:spLocks noChangeArrowheads="1"/>
          </p:cNvSpPr>
          <p:nvPr/>
        </p:nvSpPr>
        <p:spPr bwMode="auto">
          <a:xfrm>
            <a:off x="704850" y="380206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4" name="object 12"/>
          <p:cNvSpPr>
            <a:spLocks noChangeArrowheads="1"/>
          </p:cNvSpPr>
          <p:nvPr/>
        </p:nvSpPr>
        <p:spPr bwMode="auto">
          <a:xfrm>
            <a:off x="2673350" y="3214688"/>
            <a:ext cx="1981200" cy="196850"/>
          </a:xfrm>
          <a:custGeom>
            <a:avLst/>
            <a:gdLst>
              <a:gd name="T0" fmla="*/ 0 w 1981200"/>
              <a:gd name="T1" fmla="*/ 0 h 196850"/>
              <a:gd name="T2" fmla="*/ 1981200 w 1981200"/>
              <a:gd name="T3" fmla="*/ 196850 h 196850"/>
            </a:gdLst>
            <a:ahLst/>
            <a:cxnLst/>
            <a:rect l="T0" t="T1" r="T2" b="T3"/>
            <a:pathLst>
              <a:path w="1981200" h="196850">
                <a:moveTo>
                  <a:pt x="1981200" y="196850"/>
                </a:moveTo>
                <a:lnTo>
                  <a:pt x="1981200" y="92075"/>
                </a:ln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104775"/>
                </a:lnTo>
                <a:lnTo>
                  <a:pt x="1968500" y="104775"/>
                </a:lnTo>
                <a:lnTo>
                  <a:pt x="1968500" y="196850"/>
                </a:lnTo>
                <a:lnTo>
                  <a:pt x="198120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5" name="object 13"/>
          <p:cNvSpPr>
            <a:spLocks noChangeArrowheads="1"/>
          </p:cNvSpPr>
          <p:nvPr/>
        </p:nvSpPr>
        <p:spPr bwMode="auto">
          <a:xfrm>
            <a:off x="2673350" y="3214688"/>
            <a:ext cx="14288" cy="196850"/>
          </a:xfrm>
          <a:custGeom>
            <a:avLst/>
            <a:gdLst>
              <a:gd name="T0" fmla="*/ 0 w 14605"/>
              <a:gd name="T1" fmla="*/ 0 h 197485"/>
              <a:gd name="T2" fmla="*/ 14605 w 14605"/>
              <a:gd name="T3" fmla="*/ 197485 h 197485"/>
            </a:gdLst>
            <a:ahLst/>
            <a:cxnLst/>
            <a:rect l="T0" t="T1" r="T2" b="T3"/>
            <a:pathLst>
              <a:path w="14605" h="197485">
                <a:moveTo>
                  <a:pt x="0" y="196850"/>
                </a:moveTo>
                <a:lnTo>
                  <a:pt x="1650" y="0"/>
                </a:lnTo>
                <a:lnTo>
                  <a:pt x="14350" y="126"/>
                </a:lnTo>
                <a:lnTo>
                  <a:pt x="12700" y="196976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6" name="object 14"/>
          <p:cNvSpPr>
            <a:spLocks noChangeArrowheads="1"/>
          </p:cNvSpPr>
          <p:nvPr/>
        </p:nvSpPr>
        <p:spPr bwMode="auto">
          <a:xfrm>
            <a:off x="704850" y="3214688"/>
            <a:ext cx="1981200" cy="196850"/>
          </a:xfrm>
          <a:custGeom>
            <a:avLst/>
            <a:gdLst>
              <a:gd name="T0" fmla="*/ 0 w 1981200"/>
              <a:gd name="T1" fmla="*/ 0 h 196850"/>
              <a:gd name="T2" fmla="*/ 1981200 w 1981200"/>
              <a:gd name="T3" fmla="*/ 196850 h 196850"/>
            </a:gdLst>
            <a:ahLst/>
            <a:cxnLst/>
            <a:rect l="T0" t="T1" r="T2" b="T3"/>
            <a:pathLst>
              <a:path w="1981200" h="196850">
                <a:moveTo>
                  <a:pt x="0" y="196850"/>
                </a:moveTo>
                <a:lnTo>
                  <a:pt x="0" y="92075"/>
                </a:lnTo>
                <a:lnTo>
                  <a:pt x="1968500" y="92075"/>
                </a:lnTo>
                <a:lnTo>
                  <a:pt x="1968500" y="0"/>
                </a:lnTo>
                <a:lnTo>
                  <a:pt x="1981200" y="0"/>
                </a:lnTo>
                <a:lnTo>
                  <a:pt x="1981200" y="104775"/>
                </a:lnTo>
                <a:lnTo>
                  <a:pt x="12700" y="104775"/>
                </a:lnTo>
                <a:lnTo>
                  <a:pt x="12700" y="196850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7" name="object 15"/>
          <p:cNvSpPr>
            <a:spLocks noChangeArrowheads="1"/>
          </p:cNvSpPr>
          <p:nvPr/>
        </p:nvSpPr>
        <p:spPr bwMode="auto">
          <a:xfrm>
            <a:off x="4948238" y="2628900"/>
            <a:ext cx="2289175" cy="195263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2289175" y="195325"/>
                </a:moveTo>
                <a:lnTo>
                  <a:pt x="2289175" y="90424"/>
                </a:lnTo>
                <a:lnTo>
                  <a:pt x="12700" y="90424"/>
                </a:lnTo>
                <a:lnTo>
                  <a:pt x="12700" y="0"/>
                </a:lnTo>
                <a:lnTo>
                  <a:pt x="0" y="0"/>
                </a:lnTo>
                <a:lnTo>
                  <a:pt x="0" y="103124"/>
                </a:lnTo>
                <a:lnTo>
                  <a:pt x="2276475" y="103124"/>
                </a:lnTo>
                <a:lnTo>
                  <a:pt x="2276475" y="195325"/>
                </a:lnTo>
                <a:lnTo>
                  <a:pt x="228917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8" name="object 16"/>
          <p:cNvSpPr>
            <a:spLocks noChangeArrowheads="1"/>
          </p:cNvSpPr>
          <p:nvPr/>
        </p:nvSpPr>
        <p:spPr bwMode="auto">
          <a:xfrm>
            <a:off x="2673350" y="2628900"/>
            <a:ext cx="2287588" cy="195263"/>
          </a:xfrm>
          <a:custGeom>
            <a:avLst/>
            <a:gdLst>
              <a:gd name="T0" fmla="*/ 0 w 2287904"/>
              <a:gd name="T1" fmla="*/ 0 h 195580"/>
              <a:gd name="T2" fmla="*/ 2287904 w 2287904"/>
              <a:gd name="T3" fmla="*/ 195580 h 195580"/>
            </a:gdLst>
            <a:ahLst/>
            <a:cxnLst/>
            <a:rect l="T0" t="T1" r="T2" b="T3"/>
            <a:pathLst>
              <a:path w="2287904" h="195580">
                <a:moveTo>
                  <a:pt x="0" y="195325"/>
                </a:moveTo>
                <a:lnTo>
                  <a:pt x="0" y="90424"/>
                </a:lnTo>
                <a:lnTo>
                  <a:pt x="2274824" y="90424"/>
                </a:lnTo>
                <a:lnTo>
                  <a:pt x="2274824" y="0"/>
                </a:lnTo>
                <a:lnTo>
                  <a:pt x="2287524" y="0"/>
                </a:lnTo>
                <a:lnTo>
                  <a:pt x="2287524" y="103124"/>
                </a:lnTo>
                <a:lnTo>
                  <a:pt x="12700" y="103124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2825" y="2230438"/>
            <a:ext cx="2816225" cy="404812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64184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10" dirty="0">
                <a:latin typeface="Arial"/>
                <a:cs typeface="Arial"/>
              </a:rPr>
              <a:t>CAUSES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OTITIS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EXTERNA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5163" y="2817813"/>
            <a:ext cx="148907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15290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INFECTIVE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6525" y="2817813"/>
            <a:ext cx="148907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31800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REACTIVE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772" name="object 20"/>
          <p:cNvSpPr>
            <a:spLocks noChangeArrowheads="1"/>
          </p:cNvSpPr>
          <p:nvPr/>
        </p:nvSpPr>
        <p:spPr bwMode="auto">
          <a:xfrm>
            <a:off x="0" y="3405188"/>
            <a:ext cx="1455738" cy="403225"/>
          </a:xfrm>
          <a:custGeom>
            <a:avLst/>
            <a:gdLst>
              <a:gd name="T0" fmla="*/ 0 w 1456055"/>
              <a:gd name="T1" fmla="*/ 0 h 403225"/>
              <a:gd name="T2" fmla="*/ 1456055 w 1456055"/>
              <a:gd name="T3" fmla="*/ 403225 h 403225"/>
            </a:gdLst>
            <a:ahLst/>
            <a:cxnLst/>
            <a:rect l="T0" t="T1" r="T2" b="T3"/>
            <a:pathLst>
              <a:path w="1456055" h="403225">
                <a:moveTo>
                  <a:pt x="0" y="403225"/>
                </a:moveTo>
                <a:lnTo>
                  <a:pt x="1455737" y="403225"/>
                </a:lnTo>
                <a:lnTo>
                  <a:pt x="1455737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3411538"/>
            <a:ext cx="1449388" cy="390525"/>
          </a:xfrm>
          <a:prstGeom prst="rect">
            <a:avLst/>
          </a:prstGeom>
          <a:solidFill>
            <a:srgbClr val="FF9900"/>
          </a:solidFill>
        </p:spPr>
        <p:txBody>
          <a:bodyPr lIns="0" tIns="116205" rIns="0" bIns="0">
            <a:spAutoFit/>
          </a:bodyPr>
          <a:lstStyle/>
          <a:p>
            <a:pPr marL="467359" fontAlgn="auto">
              <a:spcBef>
                <a:spcPts val="91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Bacterial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5163" y="3405188"/>
            <a:ext cx="148907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5080" algn="ctr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Fungal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03663" y="3405188"/>
            <a:ext cx="1487487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5080" algn="ctr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Viral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776" name="object 24"/>
          <p:cNvSpPr>
            <a:spLocks noChangeArrowheads="1"/>
          </p:cNvSpPr>
          <p:nvPr/>
        </p:nvSpPr>
        <p:spPr bwMode="auto">
          <a:xfrm>
            <a:off x="955675" y="3998913"/>
            <a:ext cx="1476375" cy="385762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77" name="object 25"/>
          <p:cNvSpPr>
            <a:spLocks noChangeArrowheads="1"/>
          </p:cNvSpPr>
          <p:nvPr/>
        </p:nvSpPr>
        <p:spPr bwMode="auto">
          <a:xfrm>
            <a:off x="949325" y="3992563"/>
            <a:ext cx="1489075" cy="398462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78" name="object 26"/>
          <p:cNvSpPr>
            <a:spLocks noChangeArrowheads="1"/>
          </p:cNvSpPr>
          <p:nvPr/>
        </p:nvSpPr>
        <p:spPr bwMode="auto">
          <a:xfrm>
            <a:off x="955675" y="4581525"/>
            <a:ext cx="1476375" cy="385763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79" name="object 27"/>
          <p:cNvSpPr>
            <a:spLocks noChangeArrowheads="1"/>
          </p:cNvSpPr>
          <p:nvPr/>
        </p:nvSpPr>
        <p:spPr bwMode="auto">
          <a:xfrm>
            <a:off x="949325" y="4575175"/>
            <a:ext cx="1489075" cy="398463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0" name="object 28"/>
          <p:cNvSpPr>
            <a:spLocks noChangeArrowheads="1"/>
          </p:cNvSpPr>
          <p:nvPr/>
        </p:nvSpPr>
        <p:spPr bwMode="auto">
          <a:xfrm>
            <a:off x="955675" y="5162550"/>
            <a:ext cx="1476375" cy="387350"/>
          </a:xfrm>
          <a:custGeom>
            <a:avLst/>
            <a:gdLst>
              <a:gd name="T0" fmla="*/ 0 w 1476375"/>
              <a:gd name="T1" fmla="*/ 0 h 387350"/>
              <a:gd name="T2" fmla="*/ 1476375 w 1476375"/>
              <a:gd name="T3" fmla="*/ 387350 h 387350"/>
            </a:gdLst>
            <a:ahLst/>
            <a:cxnLst/>
            <a:rect l="T0" t="T1" r="T2" b="T3"/>
            <a:pathLst>
              <a:path w="1476375" h="387350">
                <a:moveTo>
                  <a:pt x="0" y="387350"/>
                </a:moveTo>
                <a:lnTo>
                  <a:pt x="1476375" y="387350"/>
                </a:lnTo>
                <a:lnTo>
                  <a:pt x="1476375" y="0"/>
                </a:lnTo>
                <a:lnTo>
                  <a:pt x="0" y="0"/>
                </a:lnTo>
                <a:lnTo>
                  <a:pt x="0" y="38735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1" name="object 29"/>
          <p:cNvSpPr>
            <a:spLocks noChangeArrowheads="1"/>
          </p:cNvSpPr>
          <p:nvPr/>
        </p:nvSpPr>
        <p:spPr bwMode="auto">
          <a:xfrm>
            <a:off x="949325" y="5156200"/>
            <a:ext cx="1489075" cy="400050"/>
          </a:xfrm>
          <a:custGeom>
            <a:avLst/>
            <a:gdLst>
              <a:gd name="T0" fmla="*/ 0 w 1489075"/>
              <a:gd name="T1" fmla="*/ 0 h 400050"/>
              <a:gd name="T2" fmla="*/ 1489075 w 1489075"/>
              <a:gd name="T3" fmla="*/ 400050 h 400050"/>
            </a:gdLst>
            <a:ahLst/>
            <a:cxnLst/>
            <a:rect l="T0" t="T1" r="T2" b="T3"/>
            <a:pathLst>
              <a:path w="1489075" h="400050">
                <a:moveTo>
                  <a:pt x="0" y="400050"/>
                </a:moveTo>
                <a:lnTo>
                  <a:pt x="1489075" y="400050"/>
                </a:lnTo>
                <a:lnTo>
                  <a:pt x="1489075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2" name="object 30"/>
          <p:cNvSpPr>
            <a:spLocks noChangeArrowheads="1"/>
          </p:cNvSpPr>
          <p:nvPr/>
        </p:nvSpPr>
        <p:spPr bwMode="auto">
          <a:xfrm>
            <a:off x="2924175" y="3998913"/>
            <a:ext cx="1476375" cy="385762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3" name="object 31"/>
          <p:cNvSpPr>
            <a:spLocks noChangeArrowheads="1"/>
          </p:cNvSpPr>
          <p:nvPr/>
        </p:nvSpPr>
        <p:spPr bwMode="auto">
          <a:xfrm>
            <a:off x="2917825" y="3992563"/>
            <a:ext cx="1489075" cy="398462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4" name="object 32"/>
          <p:cNvSpPr>
            <a:spLocks noChangeArrowheads="1"/>
          </p:cNvSpPr>
          <p:nvPr/>
        </p:nvSpPr>
        <p:spPr bwMode="auto">
          <a:xfrm>
            <a:off x="2924175" y="4581525"/>
            <a:ext cx="1476375" cy="385763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5" name="object 33"/>
          <p:cNvSpPr>
            <a:spLocks noChangeArrowheads="1"/>
          </p:cNvSpPr>
          <p:nvPr/>
        </p:nvSpPr>
        <p:spPr bwMode="auto">
          <a:xfrm>
            <a:off x="2917825" y="4575175"/>
            <a:ext cx="1489075" cy="398463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6" name="object 34"/>
          <p:cNvSpPr>
            <a:spLocks noChangeArrowheads="1"/>
          </p:cNvSpPr>
          <p:nvPr/>
        </p:nvSpPr>
        <p:spPr bwMode="auto">
          <a:xfrm>
            <a:off x="4892675" y="3998913"/>
            <a:ext cx="1476375" cy="385762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7" name="object 35"/>
          <p:cNvSpPr>
            <a:spLocks noChangeArrowheads="1"/>
          </p:cNvSpPr>
          <p:nvPr/>
        </p:nvSpPr>
        <p:spPr bwMode="auto">
          <a:xfrm>
            <a:off x="4886325" y="3992563"/>
            <a:ext cx="1489075" cy="398462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8" name="object 36"/>
          <p:cNvSpPr>
            <a:spLocks noChangeArrowheads="1"/>
          </p:cNvSpPr>
          <p:nvPr/>
        </p:nvSpPr>
        <p:spPr bwMode="auto">
          <a:xfrm>
            <a:off x="4892675" y="4581525"/>
            <a:ext cx="1476375" cy="385763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89" name="object 37"/>
          <p:cNvSpPr>
            <a:spLocks noChangeArrowheads="1"/>
          </p:cNvSpPr>
          <p:nvPr/>
        </p:nvSpPr>
        <p:spPr bwMode="auto">
          <a:xfrm>
            <a:off x="4886325" y="4575175"/>
            <a:ext cx="1489075" cy="398463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26100" y="3405188"/>
            <a:ext cx="1487488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397510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Eczematous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46950" y="3405188"/>
            <a:ext cx="148907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41959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Seborrheic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bject 2"/>
          <p:cNvSpPr>
            <a:spLocks noChangeArrowheads="1"/>
          </p:cNvSpPr>
          <p:nvPr/>
        </p:nvSpPr>
        <p:spPr bwMode="auto">
          <a:xfrm>
            <a:off x="0" y="2236788"/>
            <a:ext cx="8829675" cy="3313112"/>
          </a:xfrm>
          <a:custGeom>
            <a:avLst/>
            <a:gdLst>
              <a:gd name="T0" fmla="*/ 0 w 8830310"/>
              <a:gd name="T1" fmla="*/ 0 h 3313429"/>
              <a:gd name="T2" fmla="*/ 8830310 w 8830310"/>
              <a:gd name="T3" fmla="*/ 3313429 h 3313429"/>
            </a:gdLst>
            <a:ahLst/>
            <a:cxnLst/>
            <a:rect l="T0" t="T1" r="T2" b="T3"/>
            <a:pathLst>
              <a:path w="8830310" h="3313429">
                <a:moveTo>
                  <a:pt x="0" y="3313049"/>
                </a:moveTo>
                <a:lnTo>
                  <a:pt x="8829738" y="3313049"/>
                </a:lnTo>
                <a:lnTo>
                  <a:pt x="8829738" y="0"/>
                </a:lnTo>
                <a:lnTo>
                  <a:pt x="0" y="0"/>
                </a:lnTo>
                <a:lnTo>
                  <a:pt x="0" y="331304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79" name="object 3"/>
          <p:cNvSpPr>
            <a:spLocks noChangeArrowheads="1"/>
          </p:cNvSpPr>
          <p:nvPr/>
        </p:nvSpPr>
        <p:spPr bwMode="auto">
          <a:xfrm>
            <a:off x="7226300" y="3214688"/>
            <a:ext cx="873125" cy="196850"/>
          </a:xfrm>
          <a:custGeom>
            <a:avLst/>
            <a:gdLst>
              <a:gd name="T0" fmla="*/ 0 w 873125"/>
              <a:gd name="T1" fmla="*/ 0 h 196850"/>
              <a:gd name="T2" fmla="*/ 873125 w 873125"/>
              <a:gd name="T3" fmla="*/ 196850 h 196850"/>
            </a:gdLst>
            <a:ahLst/>
            <a:cxnLst/>
            <a:rect l="T0" t="T1" r="T2" b="T3"/>
            <a:pathLst>
              <a:path w="873125" h="196850">
                <a:moveTo>
                  <a:pt x="873125" y="196850"/>
                </a:moveTo>
                <a:lnTo>
                  <a:pt x="873125" y="92075"/>
                </a:ln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104775"/>
                </a:lnTo>
                <a:lnTo>
                  <a:pt x="860425" y="104775"/>
                </a:lnTo>
                <a:lnTo>
                  <a:pt x="860425" y="196850"/>
                </a:lnTo>
                <a:lnTo>
                  <a:pt x="873125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0" name="object 4"/>
          <p:cNvSpPr>
            <a:spLocks noChangeArrowheads="1"/>
          </p:cNvSpPr>
          <p:nvPr/>
        </p:nvSpPr>
        <p:spPr bwMode="auto">
          <a:xfrm>
            <a:off x="6365875" y="3214688"/>
            <a:ext cx="873125" cy="196850"/>
          </a:xfrm>
          <a:custGeom>
            <a:avLst/>
            <a:gdLst>
              <a:gd name="T0" fmla="*/ 0 w 873125"/>
              <a:gd name="T1" fmla="*/ 0 h 196850"/>
              <a:gd name="T2" fmla="*/ 873125 w 873125"/>
              <a:gd name="T3" fmla="*/ 196850 h 196850"/>
            </a:gdLst>
            <a:ahLst/>
            <a:cxnLst/>
            <a:rect l="T0" t="T1" r="T2" b="T3"/>
            <a:pathLst>
              <a:path w="873125" h="196850">
                <a:moveTo>
                  <a:pt x="0" y="196850"/>
                </a:moveTo>
                <a:lnTo>
                  <a:pt x="0" y="92075"/>
                </a:lnTo>
                <a:lnTo>
                  <a:pt x="860425" y="92075"/>
                </a:lnTo>
                <a:lnTo>
                  <a:pt x="860425" y="0"/>
                </a:lnTo>
                <a:lnTo>
                  <a:pt x="873125" y="0"/>
                </a:lnTo>
                <a:lnTo>
                  <a:pt x="873125" y="104775"/>
                </a:lnTo>
                <a:lnTo>
                  <a:pt x="12700" y="104775"/>
                </a:lnTo>
                <a:lnTo>
                  <a:pt x="12700" y="196850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1" name="object 5"/>
          <p:cNvSpPr>
            <a:spLocks noChangeArrowheads="1"/>
          </p:cNvSpPr>
          <p:nvPr/>
        </p:nvSpPr>
        <p:spPr bwMode="auto">
          <a:xfrm>
            <a:off x="4643438" y="3802063"/>
            <a:ext cx="250825" cy="979487"/>
          </a:xfrm>
          <a:custGeom>
            <a:avLst/>
            <a:gdLst>
              <a:gd name="T0" fmla="*/ 0 w 250825"/>
              <a:gd name="T1" fmla="*/ 0 h 979804"/>
              <a:gd name="T2" fmla="*/ 250825 w 250825"/>
              <a:gd name="T3" fmla="*/ 979804 h 979804"/>
            </a:gdLst>
            <a:ahLst/>
            <a:cxnLst/>
            <a:rect l="T0" t="T1" r="T2" b="T3"/>
            <a:pathLst>
              <a:path w="250825" h="979804">
                <a:moveTo>
                  <a:pt x="25082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0825" y="966851"/>
                </a:lnTo>
                <a:lnTo>
                  <a:pt x="25082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2" name="object 6"/>
          <p:cNvSpPr>
            <a:spLocks noChangeArrowheads="1"/>
          </p:cNvSpPr>
          <p:nvPr/>
        </p:nvSpPr>
        <p:spPr bwMode="auto">
          <a:xfrm>
            <a:off x="4643438" y="380206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3" name="object 7"/>
          <p:cNvSpPr>
            <a:spLocks noChangeArrowheads="1"/>
          </p:cNvSpPr>
          <p:nvPr/>
        </p:nvSpPr>
        <p:spPr bwMode="auto">
          <a:xfrm>
            <a:off x="2673350" y="3802063"/>
            <a:ext cx="252413" cy="979487"/>
          </a:xfrm>
          <a:custGeom>
            <a:avLst/>
            <a:gdLst>
              <a:gd name="T0" fmla="*/ 0 w 252730"/>
              <a:gd name="T1" fmla="*/ 0 h 979804"/>
              <a:gd name="T2" fmla="*/ 252730 w 252730"/>
              <a:gd name="T3" fmla="*/ 979804 h 979804"/>
            </a:gdLst>
            <a:ahLst/>
            <a:cxnLst/>
            <a:rect l="T0" t="T1" r="T2" b="T3"/>
            <a:pathLst>
              <a:path w="252730" h="979804">
                <a:moveTo>
                  <a:pt x="25247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2475" y="966851"/>
                </a:lnTo>
                <a:lnTo>
                  <a:pt x="25247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4" name="object 8"/>
          <p:cNvSpPr>
            <a:spLocks noChangeArrowheads="1"/>
          </p:cNvSpPr>
          <p:nvPr/>
        </p:nvSpPr>
        <p:spPr bwMode="auto">
          <a:xfrm>
            <a:off x="2673350" y="3802063"/>
            <a:ext cx="252413" cy="396875"/>
          </a:xfrm>
          <a:custGeom>
            <a:avLst/>
            <a:gdLst>
              <a:gd name="T0" fmla="*/ 0 w 252730"/>
              <a:gd name="T1" fmla="*/ 0 h 396875"/>
              <a:gd name="T2" fmla="*/ 252730 w 252730"/>
              <a:gd name="T3" fmla="*/ 396875 h 396875"/>
            </a:gdLst>
            <a:ahLst/>
            <a:cxnLst/>
            <a:rect l="T0" t="T1" r="T2" b="T3"/>
            <a:pathLst>
              <a:path w="252730" h="396875">
                <a:moveTo>
                  <a:pt x="25247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2475" y="384175"/>
                </a:lnTo>
                <a:lnTo>
                  <a:pt x="25247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5" name="object 9"/>
          <p:cNvSpPr>
            <a:spLocks noChangeArrowheads="1"/>
          </p:cNvSpPr>
          <p:nvPr/>
        </p:nvSpPr>
        <p:spPr bwMode="auto">
          <a:xfrm>
            <a:off x="704850" y="3802063"/>
            <a:ext cx="250825" cy="1560512"/>
          </a:xfrm>
          <a:custGeom>
            <a:avLst/>
            <a:gdLst>
              <a:gd name="T0" fmla="*/ 0 w 250825"/>
              <a:gd name="T1" fmla="*/ 0 h 1560829"/>
              <a:gd name="T2" fmla="*/ 250825 w 250825"/>
              <a:gd name="T3" fmla="*/ 1560829 h 1560829"/>
            </a:gdLst>
            <a:ahLst/>
            <a:cxnLst/>
            <a:rect l="T0" t="T1" r="T2" b="T3"/>
            <a:pathLst>
              <a:path w="250825" h="1560829">
                <a:moveTo>
                  <a:pt x="250825" y="1560576"/>
                </a:moveTo>
                <a:lnTo>
                  <a:pt x="0" y="1560576"/>
                </a:lnTo>
                <a:lnTo>
                  <a:pt x="0" y="0"/>
                </a:lnTo>
                <a:lnTo>
                  <a:pt x="12700" y="0"/>
                </a:lnTo>
                <a:lnTo>
                  <a:pt x="12700" y="1547876"/>
                </a:lnTo>
                <a:lnTo>
                  <a:pt x="250825" y="1547876"/>
                </a:lnTo>
                <a:lnTo>
                  <a:pt x="250825" y="156057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6" name="object 10"/>
          <p:cNvSpPr>
            <a:spLocks noChangeArrowheads="1"/>
          </p:cNvSpPr>
          <p:nvPr/>
        </p:nvSpPr>
        <p:spPr bwMode="auto">
          <a:xfrm>
            <a:off x="704850" y="3802063"/>
            <a:ext cx="250825" cy="979487"/>
          </a:xfrm>
          <a:custGeom>
            <a:avLst/>
            <a:gdLst>
              <a:gd name="T0" fmla="*/ 0 w 250825"/>
              <a:gd name="T1" fmla="*/ 0 h 979804"/>
              <a:gd name="T2" fmla="*/ 250825 w 250825"/>
              <a:gd name="T3" fmla="*/ 979804 h 979804"/>
            </a:gdLst>
            <a:ahLst/>
            <a:cxnLst/>
            <a:rect l="T0" t="T1" r="T2" b="T3"/>
            <a:pathLst>
              <a:path w="250825" h="979804">
                <a:moveTo>
                  <a:pt x="250825" y="979551"/>
                </a:moveTo>
                <a:lnTo>
                  <a:pt x="0" y="979551"/>
                </a:lnTo>
                <a:lnTo>
                  <a:pt x="0" y="0"/>
                </a:lnTo>
                <a:lnTo>
                  <a:pt x="12700" y="0"/>
                </a:lnTo>
                <a:lnTo>
                  <a:pt x="12700" y="966851"/>
                </a:lnTo>
                <a:lnTo>
                  <a:pt x="250825" y="966851"/>
                </a:lnTo>
                <a:lnTo>
                  <a:pt x="250825" y="97955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7" name="object 11"/>
          <p:cNvSpPr>
            <a:spLocks noChangeArrowheads="1"/>
          </p:cNvSpPr>
          <p:nvPr/>
        </p:nvSpPr>
        <p:spPr bwMode="auto">
          <a:xfrm>
            <a:off x="704850" y="380206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8" name="object 12"/>
          <p:cNvSpPr>
            <a:spLocks noChangeArrowheads="1"/>
          </p:cNvSpPr>
          <p:nvPr/>
        </p:nvSpPr>
        <p:spPr bwMode="auto">
          <a:xfrm>
            <a:off x="2673350" y="3214688"/>
            <a:ext cx="1982788" cy="196850"/>
          </a:xfrm>
          <a:custGeom>
            <a:avLst/>
            <a:gdLst>
              <a:gd name="T0" fmla="*/ 0 w 1983104"/>
              <a:gd name="T1" fmla="*/ 0 h 196850"/>
              <a:gd name="T2" fmla="*/ 1983104 w 1983104"/>
              <a:gd name="T3" fmla="*/ 196850 h 196850"/>
            </a:gdLst>
            <a:ahLst/>
            <a:cxnLst/>
            <a:rect l="T0" t="T1" r="T2" b="T3"/>
            <a:pathLst>
              <a:path w="1983104" h="196850">
                <a:moveTo>
                  <a:pt x="1982851" y="196850"/>
                </a:moveTo>
                <a:lnTo>
                  <a:pt x="1982851" y="92075"/>
                </a:lnTo>
                <a:lnTo>
                  <a:pt x="12700" y="92075"/>
                </a:lnTo>
                <a:lnTo>
                  <a:pt x="12700" y="0"/>
                </a:lnTo>
                <a:lnTo>
                  <a:pt x="0" y="0"/>
                </a:lnTo>
                <a:lnTo>
                  <a:pt x="0" y="104775"/>
                </a:lnTo>
                <a:lnTo>
                  <a:pt x="1970151" y="104775"/>
                </a:lnTo>
                <a:lnTo>
                  <a:pt x="1970151" y="196850"/>
                </a:lnTo>
                <a:lnTo>
                  <a:pt x="1982851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9" name="object 13"/>
          <p:cNvSpPr>
            <a:spLocks noChangeArrowheads="1"/>
          </p:cNvSpPr>
          <p:nvPr/>
        </p:nvSpPr>
        <p:spPr bwMode="auto">
          <a:xfrm>
            <a:off x="2673350" y="3214688"/>
            <a:ext cx="14288" cy="196850"/>
          </a:xfrm>
          <a:custGeom>
            <a:avLst/>
            <a:gdLst>
              <a:gd name="T0" fmla="*/ 0 w 14605"/>
              <a:gd name="T1" fmla="*/ 0 h 197485"/>
              <a:gd name="T2" fmla="*/ 14605 w 14605"/>
              <a:gd name="T3" fmla="*/ 197485 h 197485"/>
            </a:gdLst>
            <a:ahLst/>
            <a:cxnLst/>
            <a:rect l="T0" t="T1" r="T2" b="T3"/>
            <a:pathLst>
              <a:path w="14605" h="197485">
                <a:moveTo>
                  <a:pt x="0" y="196850"/>
                </a:moveTo>
                <a:lnTo>
                  <a:pt x="1650" y="0"/>
                </a:lnTo>
                <a:lnTo>
                  <a:pt x="14350" y="126"/>
                </a:lnTo>
                <a:lnTo>
                  <a:pt x="12700" y="196976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90" name="object 14"/>
          <p:cNvSpPr>
            <a:spLocks noChangeArrowheads="1"/>
          </p:cNvSpPr>
          <p:nvPr/>
        </p:nvSpPr>
        <p:spPr bwMode="auto">
          <a:xfrm>
            <a:off x="704850" y="3214688"/>
            <a:ext cx="1981200" cy="196850"/>
          </a:xfrm>
          <a:custGeom>
            <a:avLst/>
            <a:gdLst>
              <a:gd name="T0" fmla="*/ 0 w 1981200"/>
              <a:gd name="T1" fmla="*/ 0 h 196850"/>
              <a:gd name="T2" fmla="*/ 1981200 w 1981200"/>
              <a:gd name="T3" fmla="*/ 196850 h 196850"/>
            </a:gdLst>
            <a:ahLst/>
            <a:cxnLst/>
            <a:rect l="T0" t="T1" r="T2" b="T3"/>
            <a:pathLst>
              <a:path w="1981200" h="196850">
                <a:moveTo>
                  <a:pt x="0" y="196850"/>
                </a:moveTo>
                <a:lnTo>
                  <a:pt x="0" y="92075"/>
                </a:lnTo>
                <a:lnTo>
                  <a:pt x="1968500" y="92075"/>
                </a:lnTo>
                <a:lnTo>
                  <a:pt x="1968500" y="0"/>
                </a:lnTo>
                <a:lnTo>
                  <a:pt x="1981200" y="0"/>
                </a:lnTo>
                <a:lnTo>
                  <a:pt x="1981200" y="104775"/>
                </a:lnTo>
                <a:lnTo>
                  <a:pt x="12700" y="104775"/>
                </a:lnTo>
                <a:lnTo>
                  <a:pt x="12700" y="196850"/>
                </a:lnTo>
                <a:lnTo>
                  <a:pt x="0" y="19685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91" name="object 15"/>
          <p:cNvSpPr>
            <a:spLocks noChangeArrowheads="1"/>
          </p:cNvSpPr>
          <p:nvPr/>
        </p:nvSpPr>
        <p:spPr bwMode="auto">
          <a:xfrm>
            <a:off x="4949825" y="2628900"/>
            <a:ext cx="2289175" cy="195263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2289175" y="195325"/>
                </a:moveTo>
                <a:lnTo>
                  <a:pt x="2289175" y="90424"/>
                </a:lnTo>
                <a:lnTo>
                  <a:pt x="12700" y="90424"/>
                </a:lnTo>
                <a:lnTo>
                  <a:pt x="12700" y="0"/>
                </a:lnTo>
                <a:lnTo>
                  <a:pt x="0" y="0"/>
                </a:lnTo>
                <a:lnTo>
                  <a:pt x="0" y="103124"/>
                </a:lnTo>
                <a:lnTo>
                  <a:pt x="2276475" y="103124"/>
                </a:lnTo>
                <a:lnTo>
                  <a:pt x="2276475" y="195325"/>
                </a:lnTo>
                <a:lnTo>
                  <a:pt x="228917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92" name="object 16"/>
          <p:cNvSpPr>
            <a:spLocks noChangeArrowheads="1"/>
          </p:cNvSpPr>
          <p:nvPr/>
        </p:nvSpPr>
        <p:spPr bwMode="auto">
          <a:xfrm>
            <a:off x="2673350" y="2628900"/>
            <a:ext cx="2289175" cy="195263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0" y="195325"/>
                </a:moveTo>
                <a:lnTo>
                  <a:pt x="0" y="90424"/>
                </a:lnTo>
                <a:lnTo>
                  <a:pt x="2276475" y="90424"/>
                </a:lnTo>
                <a:lnTo>
                  <a:pt x="2276475" y="0"/>
                </a:lnTo>
                <a:lnTo>
                  <a:pt x="2289175" y="0"/>
                </a:lnTo>
                <a:lnTo>
                  <a:pt x="2289175" y="103124"/>
                </a:lnTo>
                <a:lnTo>
                  <a:pt x="12700" y="103124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4413" y="2230438"/>
            <a:ext cx="2817812" cy="404812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64184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10" dirty="0">
                <a:latin typeface="Arial"/>
                <a:cs typeface="Arial"/>
              </a:rPr>
              <a:t>CAUSES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OTITIS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EXTERNA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5163" y="2817813"/>
            <a:ext cx="148907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15290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INFECTIVE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8113" y="2817813"/>
            <a:ext cx="1487487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29895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REACTIVE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796" name="object 20"/>
          <p:cNvSpPr>
            <a:spLocks noChangeArrowheads="1"/>
          </p:cNvSpPr>
          <p:nvPr/>
        </p:nvSpPr>
        <p:spPr bwMode="auto">
          <a:xfrm>
            <a:off x="0" y="3405188"/>
            <a:ext cx="1454150" cy="403225"/>
          </a:xfrm>
          <a:custGeom>
            <a:avLst/>
            <a:gdLst>
              <a:gd name="T0" fmla="*/ 0 w 1454785"/>
              <a:gd name="T1" fmla="*/ 0 h 403225"/>
              <a:gd name="T2" fmla="*/ 1454785 w 1454785"/>
              <a:gd name="T3" fmla="*/ 403225 h 403225"/>
            </a:gdLst>
            <a:ahLst/>
            <a:cxnLst/>
            <a:rect l="T0" t="T1" r="T2" b="T3"/>
            <a:pathLst>
              <a:path w="1454785" h="403225">
                <a:moveTo>
                  <a:pt x="0" y="403225"/>
                </a:moveTo>
                <a:lnTo>
                  <a:pt x="1454213" y="403225"/>
                </a:lnTo>
                <a:lnTo>
                  <a:pt x="1454213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3411538"/>
            <a:ext cx="1447800" cy="390525"/>
          </a:xfrm>
          <a:prstGeom prst="rect">
            <a:avLst/>
          </a:prstGeom>
          <a:solidFill>
            <a:srgbClr val="FF9900"/>
          </a:solidFill>
        </p:spPr>
        <p:txBody>
          <a:bodyPr lIns="0" tIns="116205" rIns="0" bIns="0">
            <a:spAutoFit/>
          </a:bodyPr>
          <a:lstStyle/>
          <a:p>
            <a:pPr marL="466725" fontAlgn="auto">
              <a:spcBef>
                <a:spcPts val="91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Bacterial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5163" y="3405188"/>
            <a:ext cx="148907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5080" algn="ctr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Fungal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05250" y="3405188"/>
            <a:ext cx="1487488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445" algn="ctr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Viral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800" name="object 24"/>
          <p:cNvSpPr>
            <a:spLocks noChangeArrowheads="1"/>
          </p:cNvSpPr>
          <p:nvPr/>
        </p:nvSpPr>
        <p:spPr bwMode="auto">
          <a:xfrm>
            <a:off x="949325" y="3992563"/>
            <a:ext cx="1490663" cy="398462"/>
          </a:xfrm>
          <a:custGeom>
            <a:avLst/>
            <a:gdLst>
              <a:gd name="T0" fmla="*/ 0 w 1490980"/>
              <a:gd name="T1" fmla="*/ 0 h 398779"/>
              <a:gd name="T2" fmla="*/ 1490980 w 1490980"/>
              <a:gd name="T3" fmla="*/ 398779 h 398779"/>
            </a:gdLst>
            <a:ahLst/>
            <a:cxnLst/>
            <a:rect l="T0" t="T1" r="T2" b="T3"/>
            <a:pathLst>
              <a:path w="1490980" h="398779">
                <a:moveTo>
                  <a:pt x="0" y="398462"/>
                </a:moveTo>
                <a:lnTo>
                  <a:pt x="1490726" y="398462"/>
                </a:lnTo>
                <a:lnTo>
                  <a:pt x="1490726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8850" y="3998913"/>
            <a:ext cx="1474788" cy="385762"/>
          </a:xfrm>
          <a:prstGeom prst="rect">
            <a:avLst/>
          </a:prstGeom>
          <a:solidFill>
            <a:srgbClr val="FF9900"/>
          </a:solidFill>
        </p:spPr>
        <p:txBody>
          <a:bodyPr lIns="0" tIns="113664" rIns="0" bIns="0">
            <a:spAutoFit/>
          </a:bodyPr>
          <a:lstStyle/>
          <a:p>
            <a:pPr marL="379730" fontAlgn="auto">
              <a:spcBef>
                <a:spcPts val="894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Staph.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arues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802" name="object 26"/>
          <p:cNvSpPr>
            <a:spLocks noChangeArrowheads="1"/>
          </p:cNvSpPr>
          <p:nvPr/>
        </p:nvSpPr>
        <p:spPr bwMode="auto">
          <a:xfrm>
            <a:off x="949325" y="4575175"/>
            <a:ext cx="1490663" cy="398463"/>
          </a:xfrm>
          <a:custGeom>
            <a:avLst/>
            <a:gdLst>
              <a:gd name="T0" fmla="*/ 0 w 1490980"/>
              <a:gd name="T1" fmla="*/ 0 h 398779"/>
              <a:gd name="T2" fmla="*/ 1490980 w 1490980"/>
              <a:gd name="T3" fmla="*/ 398779 h 398779"/>
            </a:gdLst>
            <a:ahLst/>
            <a:cxnLst/>
            <a:rect l="T0" t="T1" r="T2" b="T3"/>
            <a:pathLst>
              <a:path w="1490980" h="398779">
                <a:moveTo>
                  <a:pt x="0" y="398462"/>
                </a:moveTo>
                <a:lnTo>
                  <a:pt x="1490726" y="398462"/>
                </a:lnTo>
                <a:lnTo>
                  <a:pt x="1490726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8850" y="4581525"/>
            <a:ext cx="1474788" cy="385763"/>
          </a:xfrm>
          <a:prstGeom prst="rect">
            <a:avLst/>
          </a:prstGeom>
          <a:solidFill>
            <a:srgbClr val="FF9900"/>
          </a:solidFill>
        </p:spPr>
        <p:txBody>
          <a:bodyPr lIns="0" tIns="113664" rIns="0" bIns="0">
            <a:spAutoFit/>
          </a:bodyPr>
          <a:lstStyle/>
          <a:p>
            <a:pPr marL="332740" fontAlgn="auto">
              <a:spcBef>
                <a:spcPts val="894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Pseudomonos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804" name="object 28"/>
          <p:cNvSpPr>
            <a:spLocks noChangeArrowheads="1"/>
          </p:cNvSpPr>
          <p:nvPr/>
        </p:nvSpPr>
        <p:spPr bwMode="auto">
          <a:xfrm>
            <a:off x="949325" y="5156200"/>
            <a:ext cx="1490663" cy="400050"/>
          </a:xfrm>
          <a:custGeom>
            <a:avLst/>
            <a:gdLst>
              <a:gd name="T0" fmla="*/ 0 w 1490980"/>
              <a:gd name="T1" fmla="*/ 0 h 400050"/>
              <a:gd name="T2" fmla="*/ 1490980 w 1490980"/>
              <a:gd name="T3" fmla="*/ 400050 h 400050"/>
            </a:gdLst>
            <a:ahLst/>
            <a:cxnLst/>
            <a:rect l="T0" t="T1" r="T2" b="T3"/>
            <a:pathLst>
              <a:path w="1490980" h="400050">
                <a:moveTo>
                  <a:pt x="0" y="400050"/>
                </a:moveTo>
                <a:lnTo>
                  <a:pt x="1490726" y="400050"/>
                </a:lnTo>
                <a:lnTo>
                  <a:pt x="1490726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8850" y="5162550"/>
            <a:ext cx="1474788" cy="387350"/>
          </a:xfrm>
          <a:prstGeom prst="rect">
            <a:avLst/>
          </a:prstGeom>
          <a:solidFill>
            <a:srgbClr val="FF9900"/>
          </a:solidFill>
        </p:spPr>
        <p:txBody>
          <a:bodyPr lIns="0" tIns="114935" rIns="0" bIns="0">
            <a:spAutoFit/>
          </a:bodyPr>
          <a:lstStyle/>
          <a:p>
            <a:pPr marL="635" algn="ctr" fontAlgn="auto">
              <a:spcBef>
                <a:spcPts val="90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Others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806" name="object 30"/>
          <p:cNvSpPr>
            <a:spLocks noChangeArrowheads="1"/>
          </p:cNvSpPr>
          <p:nvPr/>
        </p:nvSpPr>
        <p:spPr bwMode="auto">
          <a:xfrm>
            <a:off x="2925763" y="3998913"/>
            <a:ext cx="1476375" cy="385762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807" name="object 31"/>
          <p:cNvSpPr>
            <a:spLocks noChangeArrowheads="1"/>
          </p:cNvSpPr>
          <p:nvPr/>
        </p:nvSpPr>
        <p:spPr bwMode="auto">
          <a:xfrm>
            <a:off x="2919413" y="3992563"/>
            <a:ext cx="1489075" cy="398462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808" name="object 32"/>
          <p:cNvSpPr>
            <a:spLocks noChangeArrowheads="1"/>
          </p:cNvSpPr>
          <p:nvPr/>
        </p:nvSpPr>
        <p:spPr bwMode="auto">
          <a:xfrm>
            <a:off x="2925763" y="4581525"/>
            <a:ext cx="1476375" cy="385763"/>
          </a:xfrm>
          <a:custGeom>
            <a:avLst/>
            <a:gdLst>
              <a:gd name="T0" fmla="*/ 0 w 1476375"/>
              <a:gd name="T1" fmla="*/ 0 h 386079"/>
              <a:gd name="T2" fmla="*/ 1476375 w 1476375"/>
              <a:gd name="T3" fmla="*/ 386079 h 386079"/>
            </a:gdLst>
            <a:ahLst/>
            <a:cxnLst/>
            <a:rect l="T0" t="T1" r="T2" b="T3"/>
            <a:pathLst>
              <a:path w="1476375" h="386079">
                <a:moveTo>
                  <a:pt x="0" y="385762"/>
                </a:moveTo>
                <a:lnTo>
                  <a:pt x="1476375" y="385762"/>
                </a:lnTo>
                <a:lnTo>
                  <a:pt x="1476375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809" name="object 33"/>
          <p:cNvSpPr>
            <a:spLocks noChangeArrowheads="1"/>
          </p:cNvSpPr>
          <p:nvPr/>
        </p:nvSpPr>
        <p:spPr bwMode="auto">
          <a:xfrm>
            <a:off x="2919413" y="4575175"/>
            <a:ext cx="1489075" cy="398463"/>
          </a:xfrm>
          <a:custGeom>
            <a:avLst/>
            <a:gdLst>
              <a:gd name="T0" fmla="*/ 0 w 1489075"/>
              <a:gd name="T1" fmla="*/ 0 h 398779"/>
              <a:gd name="T2" fmla="*/ 1489075 w 1489075"/>
              <a:gd name="T3" fmla="*/ 398779 h 398779"/>
            </a:gdLst>
            <a:ahLst/>
            <a:cxnLst/>
            <a:rect l="T0" t="T1" r="T2" b="T3"/>
            <a:pathLst>
              <a:path w="1489075" h="398779">
                <a:moveTo>
                  <a:pt x="0" y="398462"/>
                </a:moveTo>
                <a:lnTo>
                  <a:pt x="1489075" y="398462"/>
                </a:lnTo>
                <a:lnTo>
                  <a:pt x="1489075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810" name="object 34"/>
          <p:cNvSpPr>
            <a:spLocks noChangeArrowheads="1"/>
          </p:cNvSpPr>
          <p:nvPr/>
        </p:nvSpPr>
        <p:spPr bwMode="auto">
          <a:xfrm>
            <a:off x="4894263" y="3998913"/>
            <a:ext cx="1477962" cy="385762"/>
          </a:xfrm>
          <a:custGeom>
            <a:avLst/>
            <a:gdLst>
              <a:gd name="T0" fmla="*/ 0 w 1478279"/>
              <a:gd name="T1" fmla="*/ 0 h 386079"/>
              <a:gd name="T2" fmla="*/ 1478279 w 1478279"/>
              <a:gd name="T3" fmla="*/ 386079 h 386079"/>
            </a:gdLst>
            <a:ahLst/>
            <a:cxnLst/>
            <a:rect l="T0" t="T1" r="T2" b="T3"/>
            <a:pathLst>
              <a:path w="1478279" h="386079">
                <a:moveTo>
                  <a:pt x="0" y="385762"/>
                </a:moveTo>
                <a:lnTo>
                  <a:pt x="1477899" y="385762"/>
                </a:lnTo>
                <a:lnTo>
                  <a:pt x="1477899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811" name="object 35"/>
          <p:cNvSpPr>
            <a:spLocks noChangeArrowheads="1"/>
          </p:cNvSpPr>
          <p:nvPr/>
        </p:nvSpPr>
        <p:spPr bwMode="auto">
          <a:xfrm>
            <a:off x="4887913" y="3992563"/>
            <a:ext cx="1490662" cy="398462"/>
          </a:xfrm>
          <a:custGeom>
            <a:avLst/>
            <a:gdLst>
              <a:gd name="T0" fmla="*/ 0 w 1490979"/>
              <a:gd name="T1" fmla="*/ 0 h 398779"/>
              <a:gd name="T2" fmla="*/ 1490979 w 1490979"/>
              <a:gd name="T3" fmla="*/ 398779 h 398779"/>
            </a:gdLst>
            <a:ahLst/>
            <a:cxnLst/>
            <a:rect l="T0" t="T1" r="T2" b="T3"/>
            <a:pathLst>
              <a:path w="1490979" h="398779">
                <a:moveTo>
                  <a:pt x="0" y="398462"/>
                </a:moveTo>
                <a:lnTo>
                  <a:pt x="1490599" y="398462"/>
                </a:lnTo>
                <a:lnTo>
                  <a:pt x="1490599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812" name="object 36"/>
          <p:cNvSpPr>
            <a:spLocks noChangeArrowheads="1"/>
          </p:cNvSpPr>
          <p:nvPr/>
        </p:nvSpPr>
        <p:spPr bwMode="auto">
          <a:xfrm>
            <a:off x="4894263" y="4581525"/>
            <a:ext cx="1477962" cy="385763"/>
          </a:xfrm>
          <a:custGeom>
            <a:avLst/>
            <a:gdLst>
              <a:gd name="T0" fmla="*/ 0 w 1478279"/>
              <a:gd name="T1" fmla="*/ 0 h 386079"/>
              <a:gd name="T2" fmla="*/ 1478279 w 1478279"/>
              <a:gd name="T3" fmla="*/ 386079 h 386079"/>
            </a:gdLst>
            <a:ahLst/>
            <a:cxnLst/>
            <a:rect l="T0" t="T1" r="T2" b="T3"/>
            <a:pathLst>
              <a:path w="1478279" h="386079">
                <a:moveTo>
                  <a:pt x="0" y="385762"/>
                </a:moveTo>
                <a:lnTo>
                  <a:pt x="1477899" y="385762"/>
                </a:lnTo>
                <a:lnTo>
                  <a:pt x="1477899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813" name="object 37"/>
          <p:cNvSpPr>
            <a:spLocks noChangeArrowheads="1"/>
          </p:cNvSpPr>
          <p:nvPr/>
        </p:nvSpPr>
        <p:spPr bwMode="auto">
          <a:xfrm>
            <a:off x="4887913" y="4575175"/>
            <a:ext cx="1490662" cy="398463"/>
          </a:xfrm>
          <a:custGeom>
            <a:avLst/>
            <a:gdLst>
              <a:gd name="T0" fmla="*/ 0 w 1490979"/>
              <a:gd name="T1" fmla="*/ 0 h 398779"/>
              <a:gd name="T2" fmla="*/ 1490979 w 1490979"/>
              <a:gd name="T3" fmla="*/ 398779 h 398779"/>
            </a:gdLst>
            <a:ahLst/>
            <a:cxnLst/>
            <a:rect l="T0" t="T1" r="T2" b="T3"/>
            <a:pathLst>
              <a:path w="1490979" h="398779">
                <a:moveTo>
                  <a:pt x="0" y="398462"/>
                </a:moveTo>
                <a:lnTo>
                  <a:pt x="1490599" y="398462"/>
                </a:lnTo>
                <a:lnTo>
                  <a:pt x="1490599" y="0"/>
                </a:lnTo>
                <a:lnTo>
                  <a:pt x="0" y="0"/>
                </a:lnTo>
                <a:lnTo>
                  <a:pt x="0" y="39846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26100" y="3405188"/>
            <a:ext cx="1489075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399415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Eczematous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48538" y="3405188"/>
            <a:ext cx="1487487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40690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Seborrheic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bject 2"/>
          <p:cNvSpPr>
            <a:spLocks noChangeArrowheads="1"/>
          </p:cNvSpPr>
          <p:nvPr/>
        </p:nvSpPr>
        <p:spPr bwMode="auto">
          <a:xfrm>
            <a:off x="0" y="2236788"/>
            <a:ext cx="8829675" cy="3313112"/>
          </a:xfrm>
          <a:custGeom>
            <a:avLst/>
            <a:gdLst>
              <a:gd name="T0" fmla="*/ 0 w 8830310"/>
              <a:gd name="T1" fmla="*/ 0 h 3313429"/>
              <a:gd name="T2" fmla="*/ 8830310 w 8830310"/>
              <a:gd name="T3" fmla="*/ 3313429 h 3313429"/>
            </a:gdLst>
            <a:ahLst/>
            <a:cxnLst/>
            <a:rect l="T0" t="T1" r="T2" b="T3"/>
            <a:pathLst>
              <a:path w="8830310" h="3313429">
                <a:moveTo>
                  <a:pt x="0" y="3313049"/>
                </a:moveTo>
                <a:lnTo>
                  <a:pt x="8829738" y="3313049"/>
                </a:lnTo>
                <a:lnTo>
                  <a:pt x="8829738" y="0"/>
                </a:lnTo>
                <a:lnTo>
                  <a:pt x="0" y="0"/>
                </a:lnTo>
                <a:lnTo>
                  <a:pt x="0" y="331304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03" name="object 3"/>
          <p:cNvSpPr>
            <a:spLocks noChangeArrowheads="1"/>
          </p:cNvSpPr>
          <p:nvPr/>
        </p:nvSpPr>
        <p:spPr bwMode="auto">
          <a:xfrm>
            <a:off x="7226300" y="3211513"/>
            <a:ext cx="873125" cy="195262"/>
          </a:xfrm>
          <a:custGeom>
            <a:avLst/>
            <a:gdLst>
              <a:gd name="T0" fmla="*/ 0 w 873125"/>
              <a:gd name="T1" fmla="*/ 0 h 195579"/>
              <a:gd name="T2" fmla="*/ 873125 w 873125"/>
              <a:gd name="T3" fmla="*/ 195579 h 195579"/>
            </a:gdLst>
            <a:ahLst/>
            <a:cxnLst/>
            <a:rect l="T0" t="T1" r="T2" b="T3"/>
            <a:pathLst>
              <a:path w="873125" h="195579">
                <a:moveTo>
                  <a:pt x="873125" y="195325"/>
                </a:moveTo>
                <a:lnTo>
                  <a:pt x="873125" y="90550"/>
                </a:lnTo>
                <a:lnTo>
                  <a:pt x="12700" y="90550"/>
                </a:lnTo>
                <a:lnTo>
                  <a:pt x="12700" y="0"/>
                </a:lnTo>
                <a:lnTo>
                  <a:pt x="0" y="0"/>
                </a:lnTo>
                <a:lnTo>
                  <a:pt x="0" y="103250"/>
                </a:lnTo>
                <a:lnTo>
                  <a:pt x="860425" y="103250"/>
                </a:lnTo>
                <a:lnTo>
                  <a:pt x="860425" y="195325"/>
                </a:lnTo>
                <a:lnTo>
                  <a:pt x="87312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04" name="object 4"/>
          <p:cNvSpPr>
            <a:spLocks noChangeArrowheads="1"/>
          </p:cNvSpPr>
          <p:nvPr/>
        </p:nvSpPr>
        <p:spPr bwMode="auto">
          <a:xfrm>
            <a:off x="6365875" y="3211513"/>
            <a:ext cx="873125" cy="195262"/>
          </a:xfrm>
          <a:custGeom>
            <a:avLst/>
            <a:gdLst>
              <a:gd name="T0" fmla="*/ 0 w 873125"/>
              <a:gd name="T1" fmla="*/ 0 h 195579"/>
              <a:gd name="T2" fmla="*/ 873125 w 873125"/>
              <a:gd name="T3" fmla="*/ 195579 h 195579"/>
            </a:gdLst>
            <a:ahLst/>
            <a:cxnLst/>
            <a:rect l="T0" t="T1" r="T2" b="T3"/>
            <a:pathLst>
              <a:path w="873125" h="195579">
                <a:moveTo>
                  <a:pt x="0" y="195325"/>
                </a:moveTo>
                <a:lnTo>
                  <a:pt x="0" y="90550"/>
                </a:lnTo>
                <a:lnTo>
                  <a:pt x="860425" y="90550"/>
                </a:lnTo>
                <a:lnTo>
                  <a:pt x="860425" y="0"/>
                </a:lnTo>
                <a:lnTo>
                  <a:pt x="873125" y="0"/>
                </a:lnTo>
                <a:lnTo>
                  <a:pt x="873125" y="103250"/>
                </a:lnTo>
                <a:lnTo>
                  <a:pt x="12700" y="103250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05" name="object 5"/>
          <p:cNvSpPr>
            <a:spLocks noChangeArrowheads="1"/>
          </p:cNvSpPr>
          <p:nvPr/>
        </p:nvSpPr>
        <p:spPr bwMode="auto">
          <a:xfrm>
            <a:off x="4643438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06" name="object 6"/>
          <p:cNvSpPr>
            <a:spLocks noChangeArrowheads="1"/>
          </p:cNvSpPr>
          <p:nvPr/>
        </p:nvSpPr>
        <p:spPr bwMode="auto">
          <a:xfrm>
            <a:off x="4643438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07" name="object 7"/>
          <p:cNvSpPr>
            <a:spLocks noChangeArrowheads="1"/>
          </p:cNvSpPr>
          <p:nvPr/>
        </p:nvSpPr>
        <p:spPr bwMode="auto">
          <a:xfrm>
            <a:off x="2673350" y="3795713"/>
            <a:ext cx="252413" cy="982662"/>
          </a:xfrm>
          <a:custGeom>
            <a:avLst/>
            <a:gdLst>
              <a:gd name="T0" fmla="*/ 0 w 252730"/>
              <a:gd name="T1" fmla="*/ 0 h 982979"/>
              <a:gd name="T2" fmla="*/ 252730 w 252730"/>
              <a:gd name="T3" fmla="*/ 982979 h 982979"/>
            </a:gdLst>
            <a:ahLst/>
            <a:cxnLst/>
            <a:rect l="T0" t="T1" r="T2" b="T3"/>
            <a:pathLst>
              <a:path w="252730" h="982979">
                <a:moveTo>
                  <a:pt x="25247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2475" y="970026"/>
                </a:lnTo>
                <a:lnTo>
                  <a:pt x="25247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08" name="object 8"/>
          <p:cNvSpPr>
            <a:spLocks noChangeArrowheads="1"/>
          </p:cNvSpPr>
          <p:nvPr/>
        </p:nvSpPr>
        <p:spPr bwMode="auto">
          <a:xfrm>
            <a:off x="2673350" y="3795713"/>
            <a:ext cx="252413" cy="396875"/>
          </a:xfrm>
          <a:custGeom>
            <a:avLst/>
            <a:gdLst>
              <a:gd name="T0" fmla="*/ 0 w 252730"/>
              <a:gd name="T1" fmla="*/ 0 h 396875"/>
              <a:gd name="T2" fmla="*/ 252730 w 252730"/>
              <a:gd name="T3" fmla="*/ 396875 h 396875"/>
            </a:gdLst>
            <a:ahLst/>
            <a:cxnLst/>
            <a:rect l="T0" t="T1" r="T2" b="T3"/>
            <a:pathLst>
              <a:path w="252730" h="396875">
                <a:moveTo>
                  <a:pt x="25247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2475" y="384175"/>
                </a:lnTo>
                <a:lnTo>
                  <a:pt x="25247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09" name="object 9"/>
          <p:cNvSpPr>
            <a:spLocks noChangeArrowheads="1"/>
          </p:cNvSpPr>
          <p:nvPr/>
        </p:nvSpPr>
        <p:spPr bwMode="auto">
          <a:xfrm>
            <a:off x="704850" y="3795713"/>
            <a:ext cx="250825" cy="1566862"/>
          </a:xfrm>
          <a:custGeom>
            <a:avLst/>
            <a:gdLst>
              <a:gd name="T0" fmla="*/ 0 w 250825"/>
              <a:gd name="T1" fmla="*/ 0 h 1567179"/>
              <a:gd name="T2" fmla="*/ 250825 w 250825"/>
              <a:gd name="T3" fmla="*/ 1567179 h 1567179"/>
            </a:gdLst>
            <a:ahLst/>
            <a:cxnLst/>
            <a:rect l="T0" t="T1" r="T2" b="T3"/>
            <a:pathLst>
              <a:path w="250825" h="1567179">
                <a:moveTo>
                  <a:pt x="250825" y="1566926"/>
                </a:moveTo>
                <a:lnTo>
                  <a:pt x="0" y="1566926"/>
                </a:lnTo>
                <a:lnTo>
                  <a:pt x="0" y="0"/>
                </a:lnTo>
                <a:lnTo>
                  <a:pt x="12700" y="0"/>
                </a:lnTo>
                <a:lnTo>
                  <a:pt x="12700" y="1554226"/>
                </a:lnTo>
                <a:lnTo>
                  <a:pt x="250825" y="1554226"/>
                </a:lnTo>
                <a:lnTo>
                  <a:pt x="250825" y="15669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10" name="object 10"/>
          <p:cNvSpPr>
            <a:spLocks noChangeArrowheads="1"/>
          </p:cNvSpPr>
          <p:nvPr/>
        </p:nvSpPr>
        <p:spPr bwMode="auto">
          <a:xfrm>
            <a:off x="704850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11" name="object 11"/>
          <p:cNvSpPr>
            <a:spLocks noChangeArrowheads="1"/>
          </p:cNvSpPr>
          <p:nvPr/>
        </p:nvSpPr>
        <p:spPr bwMode="auto">
          <a:xfrm>
            <a:off x="704850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12" name="object 12"/>
          <p:cNvSpPr>
            <a:spLocks noChangeArrowheads="1"/>
          </p:cNvSpPr>
          <p:nvPr/>
        </p:nvSpPr>
        <p:spPr bwMode="auto">
          <a:xfrm>
            <a:off x="2673350" y="3211513"/>
            <a:ext cx="1982788" cy="195262"/>
          </a:xfrm>
          <a:custGeom>
            <a:avLst/>
            <a:gdLst>
              <a:gd name="T0" fmla="*/ 0 w 1983104"/>
              <a:gd name="T1" fmla="*/ 0 h 195579"/>
              <a:gd name="T2" fmla="*/ 1983104 w 1983104"/>
              <a:gd name="T3" fmla="*/ 195579 h 195579"/>
            </a:gdLst>
            <a:ahLst/>
            <a:cxnLst/>
            <a:rect l="T0" t="T1" r="T2" b="T3"/>
            <a:pathLst>
              <a:path w="1983104" h="195579">
                <a:moveTo>
                  <a:pt x="1982851" y="195199"/>
                </a:moveTo>
                <a:lnTo>
                  <a:pt x="1982851" y="90424"/>
                </a:lnTo>
                <a:lnTo>
                  <a:pt x="12700" y="90424"/>
                </a:lnTo>
                <a:lnTo>
                  <a:pt x="12700" y="0"/>
                </a:lnTo>
                <a:lnTo>
                  <a:pt x="0" y="0"/>
                </a:lnTo>
                <a:lnTo>
                  <a:pt x="0" y="103124"/>
                </a:lnTo>
                <a:lnTo>
                  <a:pt x="1970151" y="103124"/>
                </a:lnTo>
                <a:lnTo>
                  <a:pt x="1970151" y="195199"/>
                </a:lnTo>
                <a:lnTo>
                  <a:pt x="1982851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13" name="object 13"/>
          <p:cNvSpPr>
            <a:spLocks noChangeArrowheads="1"/>
          </p:cNvSpPr>
          <p:nvPr/>
        </p:nvSpPr>
        <p:spPr bwMode="auto">
          <a:xfrm>
            <a:off x="2673350" y="3211513"/>
            <a:ext cx="14288" cy="195262"/>
          </a:xfrm>
          <a:custGeom>
            <a:avLst/>
            <a:gdLst>
              <a:gd name="T0" fmla="*/ 0 w 14605"/>
              <a:gd name="T1" fmla="*/ 0 h 195579"/>
              <a:gd name="T2" fmla="*/ 14605 w 14605"/>
              <a:gd name="T3" fmla="*/ 195579 h 195579"/>
            </a:gdLst>
            <a:ahLst/>
            <a:cxnLst/>
            <a:rect l="T0" t="T1" r="T2" b="T3"/>
            <a:pathLst>
              <a:path w="14605" h="195579">
                <a:moveTo>
                  <a:pt x="0" y="195325"/>
                </a:moveTo>
                <a:lnTo>
                  <a:pt x="1650" y="0"/>
                </a:lnTo>
                <a:lnTo>
                  <a:pt x="14350" y="126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14" name="object 14"/>
          <p:cNvSpPr>
            <a:spLocks noChangeArrowheads="1"/>
          </p:cNvSpPr>
          <p:nvPr/>
        </p:nvSpPr>
        <p:spPr bwMode="auto">
          <a:xfrm>
            <a:off x="704850" y="3211513"/>
            <a:ext cx="1981200" cy="195262"/>
          </a:xfrm>
          <a:custGeom>
            <a:avLst/>
            <a:gdLst>
              <a:gd name="T0" fmla="*/ 0 w 1981200"/>
              <a:gd name="T1" fmla="*/ 0 h 195579"/>
              <a:gd name="T2" fmla="*/ 1981200 w 1981200"/>
              <a:gd name="T3" fmla="*/ 195579 h 195579"/>
            </a:gdLst>
            <a:ahLst/>
            <a:cxnLst/>
            <a:rect l="T0" t="T1" r="T2" b="T3"/>
            <a:pathLst>
              <a:path w="1981200" h="195579">
                <a:moveTo>
                  <a:pt x="0" y="195199"/>
                </a:moveTo>
                <a:lnTo>
                  <a:pt x="0" y="90424"/>
                </a:lnTo>
                <a:lnTo>
                  <a:pt x="1968500" y="90424"/>
                </a:lnTo>
                <a:lnTo>
                  <a:pt x="1968500" y="0"/>
                </a:lnTo>
                <a:lnTo>
                  <a:pt x="1981200" y="0"/>
                </a:lnTo>
                <a:lnTo>
                  <a:pt x="1981200" y="103124"/>
                </a:lnTo>
                <a:lnTo>
                  <a:pt x="12700" y="103124"/>
                </a:lnTo>
                <a:lnTo>
                  <a:pt x="12700" y="195199"/>
                </a:lnTo>
                <a:lnTo>
                  <a:pt x="0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15" name="object 15"/>
          <p:cNvSpPr>
            <a:spLocks noChangeArrowheads="1"/>
          </p:cNvSpPr>
          <p:nvPr/>
        </p:nvSpPr>
        <p:spPr bwMode="auto">
          <a:xfrm>
            <a:off x="4949825" y="2627313"/>
            <a:ext cx="2289175" cy="195262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2289175" y="195325"/>
                </a:moveTo>
                <a:lnTo>
                  <a:pt x="2289175" y="92201"/>
                </a:lnTo>
                <a:lnTo>
                  <a:pt x="12700" y="92201"/>
                </a:lnTo>
                <a:lnTo>
                  <a:pt x="12700" y="0"/>
                </a:lnTo>
                <a:lnTo>
                  <a:pt x="0" y="0"/>
                </a:lnTo>
                <a:lnTo>
                  <a:pt x="0" y="104901"/>
                </a:lnTo>
                <a:lnTo>
                  <a:pt x="2276475" y="104901"/>
                </a:lnTo>
                <a:lnTo>
                  <a:pt x="2276475" y="195325"/>
                </a:lnTo>
                <a:lnTo>
                  <a:pt x="228917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16" name="object 16"/>
          <p:cNvSpPr>
            <a:spLocks noChangeArrowheads="1"/>
          </p:cNvSpPr>
          <p:nvPr/>
        </p:nvSpPr>
        <p:spPr bwMode="auto">
          <a:xfrm>
            <a:off x="2673350" y="2627313"/>
            <a:ext cx="2289175" cy="195262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0" y="195325"/>
                </a:moveTo>
                <a:lnTo>
                  <a:pt x="0" y="92201"/>
                </a:lnTo>
                <a:lnTo>
                  <a:pt x="2276475" y="92201"/>
                </a:lnTo>
                <a:lnTo>
                  <a:pt x="2276475" y="0"/>
                </a:lnTo>
                <a:lnTo>
                  <a:pt x="2289175" y="0"/>
                </a:lnTo>
                <a:lnTo>
                  <a:pt x="2289175" y="104901"/>
                </a:lnTo>
                <a:lnTo>
                  <a:pt x="12700" y="104901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4413" y="2230438"/>
            <a:ext cx="2817812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64184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10" dirty="0">
                <a:latin typeface="Arial"/>
                <a:cs typeface="Arial"/>
              </a:rPr>
              <a:t>CAUSES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OTITIS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EXTERNA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5163" y="28162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285" rIns="0" bIns="0">
            <a:spAutoFit/>
          </a:bodyPr>
          <a:lstStyle/>
          <a:p>
            <a:pPr marL="415290" fontAlgn="auto">
              <a:spcBef>
                <a:spcPts val="95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INFECTIVE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8113" y="2816225"/>
            <a:ext cx="1487487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285" rIns="0" bIns="0">
            <a:spAutoFit/>
          </a:bodyPr>
          <a:lstStyle/>
          <a:p>
            <a:pPr marL="429895" fontAlgn="auto">
              <a:spcBef>
                <a:spcPts val="95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REACTIVE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820" name="object 20"/>
          <p:cNvSpPr>
            <a:spLocks noChangeArrowheads="1"/>
          </p:cNvSpPr>
          <p:nvPr/>
        </p:nvSpPr>
        <p:spPr bwMode="auto">
          <a:xfrm>
            <a:off x="0" y="3400425"/>
            <a:ext cx="1454150" cy="401638"/>
          </a:xfrm>
          <a:custGeom>
            <a:avLst/>
            <a:gdLst>
              <a:gd name="T0" fmla="*/ 0 w 1454785"/>
              <a:gd name="T1" fmla="*/ 0 h 401954"/>
              <a:gd name="T2" fmla="*/ 1454785 w 1454785"/>
              <a:gd name="T3" fmla="*/ 401954 h 401954"/>
            </a:gdLst>
            <a:ahLst/>
            <a:cxnLst/>
            <a:rect l="T0" t="T1" r="T2" b="T3"/>
            <a:pathLst>
              <a:path w="1454785" h="401954">
                <a:moveTo>
                  <a:pt x="0" y="401637"/>
                </a:moveTo>
                <a:lnTo>
                  <a:pt x="1454213" y="401637"/>
                </a:lnTo>
                <a:lnTo>
                  <a:pt x="1454213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3406775"/>
            <a:ext cx="1447800" cy="388938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marL="466725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Bacterial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5163" y="34004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5080" algn="ctr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Fungal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05250" y="3400425"/>
            <a:ext cx="1487488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445" algn="ctr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Viral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824" name="object 24"/>
          <p:cNvSpPr>
            <a:spLocks noChangeArrowheads="1"/>
          </p:cNvSpPr>
          <p:nvPr/>
        </p:nvSpPr>
        <p:spPr bwMode="auto">
          <a:xfrm>
            <a:off x="949325" y="3984625"/>
            <a:ext cx="1490663" cy="403225"/>
          </a:xfrm>
          <a:custGeom>
            <a:avLst/>
            <a:gdLst>
              <a:gd name="T0" fmla="*/ 0 w 1490980"/>
              <a:gd name="T1" fmla="*/ 0 h 403225"/>
              <a:gd name="T2" fmla="*/ 1490980 w 1490980"/>
              <a:gd name="T3" fmla="*/ 403225 h 403225"/>
            </a:gdLst>
            <a:ahLst/>
            <a:cxnLst/>
            <a:rect l="T0" t="T1" r="T2" b="T3"/>
            <a:pathLst>
              <a:path w="1490980" h="403225">
                <a:moveTo>
                  <a:pt x="0" y="403225"/>
                </a:moveTo>
                <a:lnTo>
                  <a:pt x="1490726" y="403225"/>
                </a:lnTo>
                <a:lnTo>
                  <a:pt x="1490726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8850" y="3990975"/>
            <a:ext cx="1474788" cy="390525"/>
          </a:xfrm>
          <a:prstGeom prst="rect">
            <a:avLst/>
          </a:prstGeom>
          <a:solidFill>
            <a:srgbClr val="FF9900"/>
          </a:solidFill>
        </p:spPr>
        <p:txBody>
          <a:bodyPr lIns="0" tIns="116205" rIns="0" bIns="0">
            <a:spAutoFit/>
          </a:bodyPr>
          <a:lstStyle/>
          <a:p>
            <a:pPr marL="379730" fontAlgn="auto">
              <a:spcBef>
                <a:spcPts val="91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Staph.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arues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826" name="object 26"/>
          <p:cNvSpPr>
            <a:spLocks noChangeArrowheads="1"/>
          </p:cNvSpPr>
          <p:nvPr/>
        </p:nvSpPr>
        <p:spPr bwMode="auto">
          <a:xfrm>
            <a:off x="949325" y="4570413"/>
            <a:ext cx="1490663" cy="401637"/>
          </a:xfrm>
          <a:custGeom>
            <a:avLst/>
            <a:gdLst>
              <a:gd name="T0" fmla="*/ 0 w 1490980"/>
              <a:gd name="T1" fmla="*/ 0 h 401954"/>
              <a:gd name="T2" fmla="*/ 1490980 w 1490980"/>
              <a:gd name="T3" fmla="*/ 401954 h 401954"/>
            </a:gdLst>
            <a:ahLst/>
            <a:cxnLst/>
            <a:rect l="T0" t="T1" r="T2" b="T3"/>
            <a:pathLst>
              <a:path w="1490980" h="401954">
                <a:moveTo>
                  <a:pt x="0" y="401637"/>
                </a:moveTo>
                <a:lnTo>
                  <a:pt x="1490726" y="401637"/>
                </a:lnTo>
                <a:lnTo>
                  <a:pt x="1490726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8850" y="4576763"/>
            <a:ext cx="1474788" cy="388937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marL="332740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Pseudomonos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828" name="object 28"/>
          <p:cNvSpPr>
            <a:spLocks noChangeArrowheads="1"/>
          </p:cNvSpPr>
          <p:nvPr/>
        </p:nvSpPr>
        <p:spPr bwMode="auto">
          <a:xfrm>
            <a:off x="949325" y="5154613"/>
            <a:ext cx="1490663" cy="401637"/>
          </a:xfrm>
          <a:custGeom>
            <a:avLst/>
            <a:gdLst>
              <a:gd name="T0" fmla="*/ 0 w 1490980"/>
              <a:gd name="T1" fmla="*/ 0 h 401954"/>
              <a:gd name="T2" fmla="*/ 1490980 w 1490980"/>
              <a:gd name="T3" fmla="*/ 401954 h 401954"/>
            </a:gdLst>
            <a:ahLst/>
            <a:cxnLst/>
            <a:rect l="T0" t="T1" r="T2" b="T3"/>
            <a:pathLst>
              <a:path w="1490980" h="401954">
                <a:moveTo>
                  <a:pt x="0" y="401637"/>
                </a:moveTo>
                <a:lnTo>
                  <a:pt x="1490726" y="401637"/>
                </a:lnTo>
                <a:lnTo>
                  <a:pt x="1490726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8850" y="5160963"/>
            <a:ext cx="1474788" cy="388937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algn="ctr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Others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830" name="object 30"/>
          <p:cNvSpPr>
            <a:spLocks noChangeArrowheads="1"/>
          </p:cNvSpPr>
          <p:nvPr/>
        </p:nvSpPr>
        <p:spPr bwMode="auto">
          <a:xfrm>
            <a:off x="2919413" y="3984625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28938" y="3990975"/>
            <a:ext cx="1473200" cy="390525"/>
          </a:xfrm>
          <a:prstGeom prst="rect">
            <a:avLst/>
          </a:prstGeom>
          <a:solidFill>
            <a:srgbClr val="FF9900"/>
          </a:solidFill>
        </p:spPr>
        <p:txBody>
          <a:bodyPr lIns="0" tIns="116205" rIns="0" bIns="0">
            <a:spAutoFit/>
          </a:bodyPr>
          <a:lstStyle/>
          <a:p>
            <a:pPr marL="266065" fontAlgn="auto">
              <a:spcBef>
                <a:spcPts val="91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Aspirigillus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Niger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832" name="object 32"/>
          <p:cNvSpPr>
            <a:spLocks noChangeArrowheads="1"/>
          </p:cNvSpPr>
          <p:nvPr/>
        </p:nvSpPr>
        <p:spPr bwMode="auto">
          <a:xfrm>
            <a:off x="2919413" y="45704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28938" y="4576763"/>
            <a:ext cx="1473200" cy="388937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marL="246379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Candida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Albicans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834" name="object 34"/>
          <p:cNvSpPr>
            <a:spLocks noChangeArrowheads="1"/>
          </p:cNvSpPr>
          <p:nvPr/>
        </p:nvSpPr>
        <p:spPr bwMode="auto">
          <a:xfrm>
            <a:off x="4894263" y="3990975"/>
            <a:ext cx="1477962" cy="390525"/>
          </a:xfrm>
          <a:custGeom>
            <a:avLst/>
            <a:gdLst>
              <a:gd name="T0" fmla="*/ 0 w 1478279"/>
              <a:gd name="T1" fmla="*/ 0 h 390525"/>
              <a:gd name="T2" fmla="*/ 1478279 w 1478279"/>
              <a:gd name="T3" fmla="*/ 390525 h 390525"/>
            </a:gdLst>
            <a:ahLst/>
            <a:cxnLst/>
            <a:rect l="T0" t="T1" r="T2" b="T3"/>
            <a:pathLst>
              <a:path w="1478279" h="390525">
                <a:moveTo>
                  <a:pt x="0" y="390525"/>
                </a:moveTo>
                <a:lnTo>
                  <a:pt x="1477899" y="390525"/>
                </a:lnTo>
                <a:lnTo>
                  <a:pt x="1477899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35" name="object 35"/>
          <p:cNvSpPr>
            <a:spLocks noChangeArrowheads="1"/>
          </p:cNvSpPr>
          <p:nvPr/>
        </p:nvSpPr>
        <p:spPr bwMode="auto">
          <a:xfrm>
            <a:off x="4887913" y="3984625"/>
            <a:ext cx="1490662" cy="403225"/>
          </a:xfrm>
          <a:custGeom>
            <a:avLst/>
            <a:gdLst>
              <a:gd name="T0" fmla="*/ 0 w 1490979"/>
              <a:gd name="T1" fmla="*/ 0 h 403225"/>
              <a:gd name="T2" fmla="*/ 1490979 w 1490979"/>
              <a:gd name="T3" fmla="*/ 403225 h 403225"/>
            </a:gdLst>
            <a:ahLst/>
            <a:cxnLst/>
            <a:rect l="T0" t="T1" r="T2" b="T3"/>
            <a:pathLst>
              <a:path w="1490979" h="403225">
                <a:moveTo>
                  <a:pt x="0" y="403225"/>
                </a:moveTo>
                <a:lnTo>
                  <a:pt x="1490599" y="403225"/>
                </a:lnTo>
                <a:lnTo>
                  <a:pt x="1490599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36" name="object 36"/>
          <p:cNvSpPr>
            <a:spLocks noChangeArrowheads="1"/>
          </p:cNvSpPr>
          <p:nvPr/>
        </p:nvSpPr>
        <p:spPr bwMode="auto">
          <a:xfrm>
            <a:off x="4894263" y="4576763"/>
            <a:ext cx="1477962" cy="388937"/>
          </a:xfrm>
          <a:custGeom>
            <a:avLst/>
            <a:gdLst>
              <a:gd name="T0" fmla="*/ 0 w 1478279"/>
              <a:gd name="T1" fmla="*/ 0 h 389254"/>
              <a:gd name="T2" fmla="*/ 1478279 w 1478279"/>
              <a:gd name="T3" fmla="*/ 389254 h 389254"/>
            </a:gdLst>
            <a:ahLst/>
            <a:cxnLst/>
            <a:rect l="T0" t="T1" r="T2" b="T3"/>
            <a:pathLst>
              <a:path w="1478279" h="389254">
                <a:moveTo>
                  <a:pt x="0" y="388937"/>
                </a:moveTo>
                <a:lnTo>
                  <a:pt x="1477899" y="388937"/>
                </a:lnTo>
                <a:lnTo>
                  <a:pt x="1477899" y="0"/>
                </a:lnTo>
                <a:lnTo>
                  <a:pt x="0" y="0"/>
                </a:lnTo>
                <a:lnTo>
                  <a:pt x="0" y="38893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6837" name="object 37"/>
          <p:cNvSpPr>
            <a:spLocks noChangeArrowheads="1"/>
          </p:cNvSpPr>
          <p:nvPr/>
        </p:nvSpPr>
        <p:spPr bwMode="auto">
          <a:xfrm>
            <a:off x="4887913" y="4570413"/>
            <a:ext cx="1490662" cy="401637"/>
          </a:xfrm>
          <a:custGeom>
            <a:avLst/>
            <a:gdLst>
              <a:gd name="T0" fmla="*/ 0 w 1490979"/>
              <a:gd name="T1" fmla="*/ 0 h 401954"/>
              <a:gd name="T2" fmla="*/ 1490979 w 1490979"/>
              <a:gd name="T3" fmla="*/ 401954 h 401954"/>
            </a:gdLst>
            <a:ahLst/>
            <a:cxnLst/>
            <a:rect l="T0" t="T1" r="T2" b="T3"/>
            <a:pathLst>
              <a:path w="1490979" h="401954">
                <a:moveTo>
                  <a:pt x="0" y="401637"/>
                </a:moveTo>
                <a:lnTo>
                  <a:pt x="1490599" y="401637"/>
                </a:lnTo>
                <a:lnTo>
                  <a:pt x="1490599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26100" y="34004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399415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Eczematous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48538" y="3400425"/>
            <a:ext cx="1487487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40690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Seborrheic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bject 2"/>
          <p:cNvSpPr>
            <a:spLocks noChangeArrowheads="1"/>
          </p:cNvSpPr>
          <p:nvPr/>
        </p:nvSpPr>
        <p:spPr bwMode="auto">
          <a:xfrm>
            <a:off x="0" y="2236788"/>
            <a:ext cx="8829675" cy="3313112"/>
          </a:xfrm>
          <a:custGeom>
            <a:avLst/>
            <a:gdLst>
              <a:gd name="T0" fmla="*/ 0 w 8830310"/>
              <a:gd name="T1" fmla="*/ 0 h 3313429"/>
              <a:gd name="T2" fmla="*/ 8830310 w 8830310"/>
              <a:gd name="T3" fmla="*/ 3313429 h 3313429"/>
            </a:gdLst>
            <a:ahLst/>
            <a:cxnLst/>
            <a:rect l="T0" t="T1" r="T2" b="T3"/>
            <a:pathLst>
              <a:path w="8830310" h="3313429">
                <a:moveTo>
                  <a:pt x="0" y="3313049"/>
                </a:moveTo>
                <a:lnTo>
                  <a:pt x="8829738" y="3313049"/>
                </a:lnTo>
                <a:lnTo>
                  <a:pt x="8829738" y="0"/>
                </a:lnTo>
                <a:lnTo>
                  <a:pt x="0" y="0"/>
                </a:lnTo>
                <a:lnTo>
                  <a:pt x="0" y="331304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27" name="object 3"/>
          <p:cNvSpPr>
            <a:spLocks noChangeArrowheads="1"/>
          </p:cNvSpPr>
          <p:nvPr/>
        </p:nvSpPr>
        <p:spPr bwMode="auto">
          <a:xfrm>
            <a:off x="7226300" y="3211513"/>
            <a:ext cx="873125" cy="195262"/>
          </a:xfrm>
          <a:custGeom>
            <a:avLst/>
            <a:gdLst>
              <a:gd name="T0" fmla="*/ 0 w 873125"/>
              <a:gd name="T1" fmla="*/ 0 h 195579"/>
              <a:gd name="T2" fmla="*/ 873125 w 873125"/>
              <a:gd name="T3" fmla="*/ 195579 h 195579"/>
            </a:gdLst>
            <a:ahLst/>
            <a:cxnLst/>
            <a:rect l="T0" t="T1" r="T2" b="T3"/>
            <a:pathLst>
              <a:path w="873125" h="195579">
                <a:moveTo>
                  <a:pt x="873125" y="195325"/>
                </a:moveTo>
                <a:lnTo>
                  <a:pt x="873125" y="90550"/>
                </a:lnTo>
                <a:lnTo>
                  <a:pt x="12700" y="90550"/>
                </a:lnTo>
                <a:lnTo>
                  <a:pt x="12700" y="0"/>
                </a:lnTo>
                <a:lnTo>
                  <a:pt x="0" y="0"/>
                </a:lnTo>
                <a:lnTo>
                  <a:pt x="0" y="103250"/>
                </a:lnTo>
                <a:lnTo>
                  <a:pt x="860425" y="103250"/>
                </a:lnTo>
                <a:lnTo>
                  <a:pt x="860425" y="195325"/>
                </a:lnTo>
                <a:lnTo>
                  <a:pt x="87312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28" name="object 4"/>
          <p:cNvSpPr>
            <a:spLocks noChangeArrowheads="1"/>
          </p:cNvSpPr>
          <p:nvPr/>
        </p:nvSpPr>
        <p:spPr bwMode="auto">
          <a:xfrm>
            <a:off x="6365875" y="3211513"/>
            <a:ext cx="873125" cy="195262"/>
          </a:xfrm>
          <a:custGeom>
            <a:avLst/>
            <a:gdLst>
              <a:gd name="T0" fmla="*/ 0 w 873125"/>
              <a:gd name="T1" fmla="*/ 0 h 195579"/>
              <a:gd name="T2" fmla="*/ 873125 w 873125"/>
              <a:gd name="T3" fmla="*/ 195579 h 195579"/>
            </a:gdLst>
            <a:ahLst/>
            <a:cxnLst/>
            <a:rect l="T0" t="T1" r="T2" b="T3"/>
            <a:pathLst>
              <a:path w="873125" h="195579">
                <a:moveTo>
                  <a:pt x="0" y="195325"/>
                </a:moveTo>
                <a:lnTo>
                  <a:pt x="0" y="90550"/>
                </a:lnTo>
                <a:lnTo>
                  <a:pt x="860425" y="90550"/>
                </a:lnTo>
                <a:lnTo>
                  <a:pt x="860425" y="0"/>
                </a:lnTo>
                <a:lnTo>
                  <a:pt x="873125" y="0"/>
                </a:lnTo>
                <a:lnTo>
                  <a:pt x="873125" y="103250"/>
                </a:lnTo>
                <a:lnTo>
                  <a:pt x="12700" y="103250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29" name="object 5"/>
          <p:cNvSpPr>
            <a:spLocks noChangeArrowheads="1"/>
          </p:cNvSpPr>
          <p:nvPr/>
        </p:nvSpPr>
        <p:spPr bwMode="auto">
          <a:xfrm>
            <a:off x="4643438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0" name="object 6"/>
          <p:cNvSpPr>
            <a:spLocks noChangeArrowheads="1"/>
          </p:cNvSpPr>
          <p:nvPr/>
        </p:nvSpPr>
        <p:spPr bwMode="auto">
          <a:xfrm>
            <a:off x="4643438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1" name="object 7"/>
          <p:cNvSpPr>
            <a:spLocks noChangeArrowheads="1"/>
          </p:cNvSpPr>
          <p:nvPr/>
        </p:nvSpPr>
        <p:spPr bwMode="auto">
          <a:xfrm>
            <a:off x="2673350" y="3795713"/>
            <a:ext cx="252413" cy="982662"/>
          </a:xfrm>
          <a:custGeom>
            <a:avLst/>
            <a:gdLst>
              <a:gd name="T0" fmla="*/ 0 w 252730"/>
              <a:gd name="T1" fmla="*/ 0 h 982979"/>
              <a:gd name="T2" fmla="*/ 252730 w 252730"/>
              <a:gd name="T3" fmla="*/ 982979 h 982979"/>
            </a:gdLst>
            <a:ahLst/>
            <a:cxnLst/>
            <a:rect l="T0" t="T1" r="T2" b="T3"/>
            <a:pathLst>
              <a:path w="252730" h="982979">
                <a:moveTo>
                  <a:pt x="25247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2475" y="970026"/>
                </a:lnTo>
                <a:lnTo>
                  <a:pt x="25247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2" name="object 8"/>
          <p:cNvSpPr>
            <a:spLocks noChangeArrowheads="1"/>
          </p:cNvSpPr>
          <p:nvPr/>
        </p:nvSpPr>
        <p:spPr bwMode="auto">
          <a:xfrm>
            <a:off x="2673350" y="3795713"/>
            <a:ext cx="252413" cy="396875"/>
          </a:xfrm>
          <a:custGeom>
            <a:avLst/>
            <a:gdLst>
              <a:gd name="T0" fmla="*/ 0 w 252730"/>
              <a:gd name="T1" fmla="*/ 0 h 396875"/>
              <a:gd name="T2" fmla="*/ 252730 w 252730"/>
              <a:gd name="T3" fmla="*/ 396875 h 396875"/>
            </a:gdLst>
            <a:ahLst/>
            <a:cxnLst/>
            <a:rect l="T0" t="T1" r="T2" b="T3"/>
            <a:pathLst>
              <a:path w="252730" h="396875">
                <a:moveTo>
                  <a:pt x="25247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2475" y="384175"/>
                </a:lnTo>
                <a:lnTo>
                  <a:pt x="25247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3" name="object 9"/>
          <p:cNvSpPr>
            <a:spLocks noChangeArrowheads="1"/>
          </p:cNvSpPr>
          <p:nvPr/>
        </p:nvSpPr>
        <p:spPr bwMode="auto">
          <a:xfrm>
            <a:off x="704850" y="3795713"/>
            <a:ext cx="250825" cy="1566862"/>
          </a:xfrm>
          <a:custGeom>
            <a:avLst/>
            <a:gdLst>
              <a:gd name="T0" fmla="*/ 0 w 250825"/>
              <a:gd name="T1" fmla="*/ 0 h 1567179"/>
              <a:gd name="T2" fmla="*/ 250825 w 250825"/>
              <a:gd name="T3" fmla="*/ 1567179 h 1567179"/>
            </a:gdLst>
            <a:ahLst/>
            <a:cxnLst/>
            <a:rect l="T0" t="T1" r="T2" b="T3"/>
            <a:pathLst>
              <a:path w="250825" h="1567179">
                <a:moveTo>
                  <a:pt x="250825" y="1566926"/>
                </a:moveTo>
                <a:lnTo>
                  <a:pt x="0" y="1566926"/>
                </a:lnTo>
                <a:lnTo>
                  <a:pt x="0" y="0"/>
                </a:lnTo>
                <a:lnTo>
                  <a:pt x="12700" y="0"/>
                </a:lnTo>
                <a:lnTo>
                  <a:pt x="12700" y="1554226"/>
                </a:lnTo>
                <a:lnTo>
                  <a:pt x="250825" y="1554226"/>
                </a:lnTo>
                <a:lnTo>
                  <a:pt x="250825" y="15669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4" name="object 10"/>
          <p:cNvSpPr>
            <a:spLocks noChangeArrowheads="1"/>
          </p:cNvSpPr>
          <p:nvPr/>
        </p:nvSpPr>
        <p:spPr bwMode="auto">
          <a:xfrm>
            <a:off x="704850" y="3795713"/>
            <a:ext cx="250825" cy="982662"/>
          </a:xfrm>
          <a:custGeom>
            <a:avLst/>
            <a:gdLst>
              <a:gd name="T0" fmla="*/ 0 w 250825"/>
              <a:gd name="T1" fmla="*/ 0 h 982979"/>
              <a:gd name="T2" fmla="*/ 250825 w 250825"/>
              <a:gd name="T3" fmla="*/ 982979 h 982979"/>
            </a:gdLst>
            <a:ahLst/>
            <a:cxnLst/>
            <a:rect l="T0" t="T1" r="T2" b="T3"/>
            <a:pathLst>
              <a:path w="250825" h="982979">
                <a:moveTo>
                  <a:pt x="250825" y="982726"/>
                </a:moveTo>
                <a:lnTo>
                  <a:pt x="0" y="982726"/>
                </a:lnTo>
                <a:lnTo>
                  <a:pt x="0" y="0"/>
                </a:lnTo>
                <a:lnTo>
                  <a:pt x="12700" y="0"/>
                </a:lnTo>
                <a:lnTo>
                  <a:pt x="12700" y="970026"/>
                </a:lnTo>
                <a:lnTo>
                  <a:pt x="250825" y="970026"/>
                </a:lnTo>
                <a:lnTo>
                  <a:pt x="250825" y="98272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5" name="object 11"/>
          <p:cNvSpPr>
            <a:spLocks noChangeArrowheads="1"/>
          </p:cNvSpPr>
          <p:nvPr/>
        </p:nvSpPr>
        <p:spPr bwMode="auto">
          <a:xfrm>
            <a:off x="704850" y="3795713"/>
            <a:ext cx="250825" cy="396875"/>
          </a:xfrm>
          <a:custGeom>
            <a:avLst/>
            <a:gdLst>
              <a:gd name="T0" fmla="*/ 0 w 250825"/>
              <a:gd name="T1" fmla="*/ 0 h 396875"/>
              <a:gd name="T2" fmla="*/ 250825 w 250825"/>
              <a:gd name="T3" fmla="*/ 396875 h 396875"/>
            </a:gdLst>
            <a:ahLst/>
            <a:cxnLst/>
            <a:rect l="T0" t="T1" r="T2" b="T3"/>
            <a:pathLst>
              <a:path w="250825" h="396875">
                <a:moveTo>
                  <a:pt x="250825" y="396875"/>
                </a:moveTo>
                <a:lnTo>
                  <a:pt x="0" y="396875"/>
                </a:lnTo>
                <a:lnTo>
                  <a:pt x="0" y="0"/>
                </a:lnTo>
                <a:lnTo>
                  <a:pt x="12700" y="0"/>
                </a:lnTo>
                <a:lnTo>
                  <a:pt x="12700" y="384175"/>
                </a:lnTo>
                <a:lnTo>
                  <a:pt x="250825" y="384175"/>
                </a:lnTo>
                <a:lnTo>
                  <a:pt x="250825" y="39687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6" name="object 12"/>
          <p:cNvSpPr>
            <a:spLocks noChangeArrowheads="1"/>
          </p:cNvSpPr>
          <p:nvPr/>
        </p:nvSpPr>
        <p:spPr bwMode="auto">
          <a:xfrm>
            <a:off x="2673350" y="3211513"/>
            <a:ext cx="1982788" cy="195262"/>
          </a:xfrm>
          <a:custGeom>
            <a:avLst/>
            <a:gdLst>
              <a:gd name="T0" fmla="*/ 0 w 1983104"/>
              <a:gd name="T1" fmla="*/ 0 h 195579"/>
              <a:gd name="T2" fmla="*/ 1983104 w 1983104"/>
              <a:gd name="T3" fmla="*/ 195579 h 195579"/>
            </a:gdLst>
            <a:ahLst/>
            <a:cxnLst/>
            <a:rect l="T0" t="T1" r="T2" b="T3"/>
            <a:pathLst>
              <a:path w="1983104" h="195579">
                <a:moveTo>
                  <a:pt x="1982851" y="195199"/>
                </a:moveTo>
                <a:lnTo>
                  <a:pt x="1982851" y="90424"/>
                </a:lnTo>
                <a:lnTo>
                  <a:pt x="12700" y="90424"/>
                </a:lnTo>
                <a:lnTo>
                  <a:pt x="12700" y="0"/>
                </a:lnTo>
                <a:lnTo>
                  <a:pt x="0" y="0"/>
                </a:lnTo>
                <a:lnTo>
                  <a:pt x="0" y="103124"/>
                </a:lnTo>
                <a:lnTo>
                  <a:pt x="1970151" y="103124"/>
                </a:lnTo>
                <a:lnTo>
                  <a:pt x="1970151" y="195199"/>
                </a:lnTo>
                <a:lnTo>
                  <a:pt x="1982851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7" name="object 13"/>
          <p:cNvSpPr>
            <a:spLocks noChangeArrowheads="1"/>
          </p:cNvSpPr>
          <p:nvPr/>
        </p:nvSpPr>
        <p:spPr bwMode="auto">
          <a:xfrm>
            <a:off x="2673350" y="3211513"/>
            <a:ext cx="14288" cy="195262"/>
          </a:xfrm>
          <a:custGeom>
            <a:avLst/>
            <a:gdLst>
              <a:gd name="T0" fmla="*/ 0 w 14605"/>
              <a:gd name="T1" fmla="*/ 0 h 195579"/>
              <a:gd name="T2" fmla="*/ 14605 w 14605"/>
              <a:gd name="T3" fmla="*/ 195579 h 195579"/>
            </a:gdLst>
            <a:ahLst/>
            <a:cxnLst/>
            <a:rect l="T0" t="T1" r="T2" b="T3"/>
            <a:pathLst>
              <a:path w="14605" h="195579">
                <a:moveTo>
                  <a:pt x="0" y="195325"/>
                </a:moveTo>
                <a:lnTo>
                  <a:pt x="1650" y="0"/>
                </a:lnTo>
                <a:lnTo>
                  <a:pt x="14350" y="126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8" name="object 14"/>
          <p:cNvSpPr>
            <a:spLocks noChangeArrowheads="1"/>
          </p:cNvSpPr>
          <p:nvPr/>
        </p:nvSpPr>
        <p:spPr bwMode="auto">
          <a:xfrm>
            <a:off x="704850" y="3211513"/>
            <a:ext cx="1981200" cy="195262"/>
          </a:xfrm>
          <a:custGeom>
            <a:avLst/>
            <a:gdLst>
              <a:gd name="T0" fmla="*/ 0 w 1981200"/>
              <a:gd name="T1" fmla="*/ 0 h 195579"/>
              <a:gd name="T2" fmla="*/ 1981200 w 1981200"/>
              <a:gd name="T3" fmla="*/ 195579 h 195579"/>
            </a:gdLst>
            <a:ahLst/>
            <a:cxnLst/>
            <a:rect l="T0" t="T1" r="T2" b="T3"/>
            <a:pathLst>
              <a:path w="1981200" h="195579">
                <a:moveTo>
                  <a:pt x="0" y="195199"/>
                </a:moveTo>
                <a:lnTo>
                  <a:pt x="0" y="90424"/>
                </a:lnTo>
                <a:lnTo>
                  <a:pt x="1968500" y="90424"/>
                </a:lnTo>
                <a:lnTo>
                  <a:pt x="1968500" y="0"/>
                </a:lnTo>
                <a:lnTo>
                  <a:pt x="1981200" y="0"/>
                </a:lnTo>
                <a:lnTo>
                  <a:pt x="1981200" y="103124"/>
                </a:lnTo>
                <a:lnTo>
                  <a:pt x="12700" y="103124"/>
                </a:lnTo>
                <a:lnTo>
                  <a:pt x="12700" y="195199"/>
                </a:lnTo>
                <a:lnTo>
                  <a:pt x="0" y="195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9" name="object 15"/>
          <p:cNvSpPr>
            <a:spLocks noChangeArrowheads="1"/>
          </p:cNvSpPr>
          <p:nvPr/>
        </p:nvSpPr>
        <p:spPr bwMode="auto">
          <a:xfrm>
            <a:off x="4949825" y="2627313"/>
            <a:ext cx="2289175" cy="195262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2289175" y="195325"/>
                </a:moveTo>
                <a:lnTo>
                  <a:pt x="2289175" y="92201"/>
                </a:lnTo>
                <a:lnTo>
                  <a:pt x="12700" y="92201"/>
                </a:lnTo>
                <a:lnTo>
                  <a:pt x="12700" y="0"/>
                </a:lnTo>
                <a:lnTo>
                  <a:pt x="0" y="0"/>
                </a:lnTo>
                <a:lnTo>
                  <a:pt x="0" y="104901"/>
                </a:lnTo>
                <a:lnTo>
                  <a:pt x="2276475" y="104901"/>
                </a:lnTo>
                <a:lnTo>
                  <a:pt x="2276475" y="195325"/>
                </a:lnTo>
                <a:lnTo>
                  <a:pt x="2289175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40" name="object 16"/>
          <p:cNvSpPr>
            <a:spLocks noChangeArrowheads="1"/>
          </p:cNvSpPr>
          <p:nvPr/>
        </p:nvSpPr>
        <p:spPr bwMode="auto">
          <a:xfrm>
            <a:off x="2673350" y="2627313"/>
            <a:ext cx="2289175" cy="195262"/>
          </a:xfrm>
          <a:custGeom>
            <a:avLst/>
            <a:gdLst>
              <a:gd name="T0" fmla="*/ 0 w 2289175"/>
              <a:gd name="T1" fmla="*/ 0 h 195580"/>
              <a:gd name="T2" fmla="*/ 2289175 w 2289175"/>
              <a:gd name="T3" fmla="*/ 195580 h 195580"/>
            </a:gdLst>
            <a:ahLst/>
            <a:cxnLst/>
            <a:rect l="T0" t="T1" r="T2" b="T3"/>
            <a:pathLst>
              <a:path w="2289175" h="195580">
                <a:moveTo>
                  <a:pt x="0" y="195325"/>
                </a:moveTo>
                <a:lnTo>
                  <a:pt x="0" y="92201"/>
                </a:lnTo>
                <a:lnTo>
                  <a:pt x="2276475" y="92201"/>
                </a:lnTo>
                <a:lnTo>
                  <a:pt x="2276475" y="0"/>
                </a:lnTo>
                <a:lnTo>
                  <a:pt x="2289175" y="0"/>
                </a:lnTo>
                <a:lnTo>
                  <a:pt x="2289175" y="104901"/>
                </a:lnTo>
                <a:lnTo>
                  <a:pt x="12700" y="104901"/>
                </a:lnTo>
                <a:lnTo>
                  <a:pt x="12700" y="195325"/>
                </a:lnTo>
                <a:lnTo>
                  <a:pt x="0" y="19532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4413" y="2230438"/>
            <a:ext cx="2817812" cy="4032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2555" rIns="0" bIns="0">
            <a:spAutoFit/>
          </a:bodyPr>
          <a:lstStyle/>
          <a:p>
            <a:pPr marL="464184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z="1000" spc="-10" dirty="0">
                <a:latin typeface="Arial"/>
                <a:cs typeface="Arial"/>
              </a:rPr>
              <a:t>CAUSES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OTITIS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EXTERNA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5163" y="28162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285" rIns="0" bIns="0">
            <a:spAutoFit/>
          </a:bodyPr>
          <a:lstStyle/>
          <a:p>
            <a:pPr marL="415290" fontAlgn="auto">
              <a:spcBef>
                <a:spcPts val="95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INFECTIVE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8113" y="2816225"/>
            <a:ext cx="1487487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285" rIns="0" bIns="0">
            <a:spAutoFit/>
          </a:bodyPr>
          <a:lstStyle/>
          <a:p>
            <a:pPr marL="429895" fontAlgn="auto">
              <a:spcBef>
                <a:spcPts val="95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REACTIVE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844" name="object 20"/>
          <p:cNvSpPr>
            <a:spLocks noChangeArrowheads="1"/>
          </p:cNvSpPr>
          <p:nvPr/>
        </p:nvSpPr>
        <p:spPr bwMode="auto">
          <a:xfrm>
            <a:off x="0" y="3400425"/>
            <a:ext cx="1454150" cy="401638"/>
          </a:xfrm>
          <a:custGeom>
            <a:avLst/>
            <a:gdLst>
              <a:gd name="T0" fmla="*/ 0 w 1454785"/>
              <a:gd name="T1" fmla="*/ 0 h 401954"/>
              <a:gd name="T2" fmla="*/ 1454785 w 1454785"/>
              <a:gd name="T3" fmla="*/ 401954 h 401954"/>
            </a:gdLst>
            <a:ahLst/>
            <a:cxnLst/>
            <a:rect l="T0" t="T1" r="T2" b="T3"/>
            <a:pathLst>
              <a:path w="1454785" h="401954">
                <a:moveTo>
                  <a:pt x="0" y="401637"/>
                </a:moveTo>
                <a:lnTo>
                  <a:pt x="1454213" y="401637"/>
                </a:lnTo>
                <a:lnTo>
                  <a:pt x="1454213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3406775"/>
            <a:ext cx="1447800" cy="388938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marL="466725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Bacterial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5163" y="34004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5080" algn="ctr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Fungal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05250" y="3400425"/>
            <a:ext cx="1487488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445" algn="ctr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Viral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848" name="object 24"/>
          <p:cNvSpPr>
            <a:spLocks noChangeArrowheads="1"/>
          </p:cNvSpPr>
          <p:nvPr/>
        </p:nvSpPr>
        <p:spPr bwMode="auto">
          <a:xfrm>
            <a:off x="949325" y="3984625"/>
            <a:ext cx="1490663" cy="403225"/>
          </a:xfrm>
          <a:custGeom>
            <a:avLst/>
            <a:gdLst>
              <a:gd name="T0" fmla="*/ 0 w 1490980"/>
              <a:gd name="T1" fmla="*/ 0 h 403225"/>
              <a:gd name="T2" fmla="*/ 1490980 w 1490980"/>
              <a:gd name="T3" fmla="*/ 403225 h 403225"/>
            </a:gdLst>
            <a:ahLst/>
            <a:cxnLst/>
            <a:rect l="T0" t="T1" r="T2" b="T3"/>
            <a:pathLst>
              <a:path w="1490980" h="403225">
                <a:moveTo>
                  <a:pt x="0" y="403225"/>
                </a:moveTo>
                <a:lnTo>
                  <a:pt x="1490726" y="403225"/>
                </a:lnTo>
                <a:lnTo>
                  <a:pt x="1490726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8850" y="3990975"/>
            <a:ext cx="1474788" cy="390525"/>
          </a:xfrm>
          <a:prstGeom prst="rect">
            <a:avLst/>
          </a:prstGeom>
          <a:solidFill>
            <a:srgbClr val="FF9900"/>
          </a:solidFill>
        </p:spPr>
        <p:txBody>
          <a:bodyPr lIns="0" tIns="116205" rIns="0" bIns="0">
            <a:spAutoFit/>
          </a:bodyPr>
          <a:lstStyle/>
          <a:p>
            <a:pPr marL="379730" fontAlgn="auto">
              <a:spcBef>
                <a:spcPts val="91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Staph.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arues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850" name="object 26"/>
          <p:cNvSpPr>
            <a:spLocks noChangeArrowheads="1"/>
          </p:cNvSpPr>
          <p:nvPr/>
        </p:nvSpPr>
        <p:spPr bwMode="auto">
          <a:xfrm>
            <a:off x="949325" y="4570413"/>
            <a:ext cx="1490663" cy="401637"/>
          </a:xfrm>
          <a:custGeom>
            <a:avLst/>
            <a:gdLst>
              <a:gd name="T0" fmla="*/ 0 w 1490980"/>
              <a:gd name="T1" fmla="*/ 0 h 401954"/>
              <a:gd name="T2" fmla="*/ 1490980 w 1490980"/>
              <a:gd name="T3" fmla="*/ 401954 h 401954"/>
            </a:gdLst>
            <a:ahLst/>
            <a:cxnLst/>
            <a:rect l="T0" t="T1" r="T2" b="T3"/>
            <a:pathLst>
              <a:path w="1490980" h="401954">
                <a:moveTo>
                  <a:pt x="0" y="401637"/>
                </a:moveTo>
                <a:lnTo>
                  <a:pt x="1490726" y="401637"/>
                </a:lnTo>
                <a:lnTo>
                  <a:pt x="1490726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8850" y="4576763"/>
            <a:ext cx="1474788" cy="388937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marL="332740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Pseudomonos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852" name="object 28"/>
          <p:cNvSpPr>
            <a:spLocks noChangeArrowheads="1"/>
          </p:cNvSpPr>
          <p:nvPr/>
        </p:nvSpPr>
        <p:spPr bwMode="auto">
          <a:xfrm>
            <a:off x="949325" y="5154613"/>
            <a:ext cx="1490663" cy="401637"/>
          </a:xfrm>
          <a:custGeom>
            <a:avLst/>
            <a:gdLst>
              <a:gd name="T0" fmla="*/ 0 w 1490980"/>
              <a:gd name="T1" fmla="*/ 0 h 401954"/>
              <a:gd name="T2" fmla="*/ 1490980 w 1490980"/>
              <a:gd name="T3" fmla="*/ 401954 h 401954"/>
            </a:gdLst>
            <a:ahLst/>
            <a:cxnLst/>
            <a:rect l="T0" t="T1" r="T2" b="T3"/>
            <a:pathLst>
              <a:path w="1490980" h="401954">
                <a:moveTo>
                  <a:pt x="0" y="401637"/>
                </a:moveTo>
                <a:lnTo>
                  <a:pt x="1490726" y="401637"/>
                </a:lnTo>
                <a:lnTo>
                  <a:pt x="1490726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8850" y="5160963"/>
            <a:ext cx="1474788" cy="388937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algn="ctr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Others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854" name="object 30"/>
          <p:cNvSpPr>
            <a:spLocks noChangeArrowheads="1"/>
          </p:cNvSpPr>
          <p:nvPr/>
        </p:nvSpPr>
        <p:spPr bwMode="auto">
          <a:xfrm>
            <a:off x="2919413" y="3984625"/>
            <a:ext cx="1489075" cy="403225"/>
          </a:xfrm>
          <a:custGeom>
            <a:avLst/>
            <a:gdLst>
              <a:gd name="T0" fmla="*/ 0 w 1489075"/>
              <a:gd name="T1" fmla="*/ 0 h 403225"/>
              <a:gd name="T2" fmla="*/ 1489075 w 1489075"/>
              <a:gd name="T3" fmla="*/ 403225 h 403225"/>
            </a:gdLst>
            <a:ahLst/>
            <a:cxnLst/>
            <a:rect l="T0" t="T1" r="T2" b="T3"/>
            <a:pathLst>
              <a:path w="1489075" h="403225">
                <a:moveTo>
                  <a:pt x="0" y="403225"/>
                </a:moveTo>
                <a:lnTo>
                  <a:pt x="1489075" y="403225"/>
                </a:lnTo>
                <a:lnTo>
                  <a:pt x="1489075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28938" y="3990975"/>
            <a:ext cx="1473200" cy="390525"/>
          </a:xfrm>
          <a:prstGeom prst="rect">
            <a:avLst/>
          </a:prstGeom>
          <a:solidFill>
            <a:srgbClr val="FF9900"/>
          </a:solidFill>
        </p:spPr>
        <p:txBody>
          <a:bodyPr lIns="0" tIns="116205" rIns="0" bIns="0">
            <a:spAutoFit/>
          </a:bodyPr>
          <a:lstStyle/>
          <a:p>
            <a:pPr marL="266065" fontAlgn="auto">
              <a:spcBef>
                <a:spcPts val="91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Aspirigillus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Niger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856" name="object 32"/>
          <p:cNvSpPr>
            <a:spLocks noChangeArrowheads="1"/>
          </p:cNvSpPr>
          <p:nvPr/>
        </p:nvSpPr>
        <p:spPr bwMode="auto">
          <a:xfrm>
            <a:off x="2919413" y="4570413"/>
            <a:ext cx="1489075" cy="401637"/>
          </a:xfrm>
          <a:custGeom>
            <a:avLst/>
            <a:gdLst>
              <a:gd name="T0" fmla="*/ 0 w 1489075"/>
              <a:gd name="T1" fmla="*/ 0 h 401954"/>
              <a:gd name="T2" fmla="*/ 1489075 w 1489075"/>
              <a:gd name="T3" fmla="*/ 401954 h 401954"/>
            </a:gdLst>
            <a:ahLst/>
            <a:cxnLst/>
            <a:rect l="T0" t="T1" r="T2" b="T3"/>
            <a:pathLst>
              <a:path w="1489075" h="401954">
                <a:moveTo>
                  <a:pt x="0" y="401637"/>
                </a:moveTo>
                <a:lnTo>
                  <a:pt x="1489075" y="401637"/>
                </a:lnTo>
                <a:lnTo>
                  <a:pt x="1489075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28938" y="4576763"/>
            <a:ext cx="1473200" cy="388937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marL="246379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Candida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Albicans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858" name="object 34"/>
          <p:cNvSpPr>
            <a:spLocks noChangeArrowheads="1"/>
          </p:cNvSpPr>
          <p:nvPr/>
        </p:nvSpPr>
        <p:spPr bwMode="auto">
          <a:xfrm>
            <a:off x="4887913" y="3984625"/>
            <a:ext cx="1490662" cy="403225"/>
          </a:xfrm>
          <a:custGeom>
            <a:avLst/>
            <a:gdLst>
              <a:gd name="T0" fmla="*/ 0 w 1490979"/>
              <a:gd name="T1" fmla="*/ 0 h 403225"/>
              <a:gd name="T2" fmla="*/ 1490979 w 1490979"/>
              <a:gd name="T3" fmla="*/ 403225 h 403225"/>
            </a:gdLst>
            <a:ahLst/>
            <a:cxnLst/>
            <a:rect l="T0" t="T1" r="T2" b="T3"/>
            <a:pathLst>
              <a:path w="1490979" h="403225">
                <a:moveTo>
                  <a:pt x="0" y="403225"/>
                </a:moveTo>
                <a:lnTo>
                  <a:pt x="1490599" y="403225"/>
                </a:lnTo>
                <a:lnTo>
                  <a:pt x="1490599" y="0"/>
                </a:lnTo>
                <a:lnTo>
                  <a:pt x="0" y="0"/>
                </a:lnTo>
                <a:lnTo>
                  <a:pt x="0" y="4032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97438" y="3990975"/>
            <a:ext cx="1468437" cy="390525"/>
          </a:xfrm>
          <a:prstGeom prst="rect">
            <a:avLst/>
          </a:prstGeom>
          <a:solidFill>
            <a:srgbClr val="FF9900"/>
          </a:solidFill>
        </p:spPr>
        <p:txBody>
          <a:bodyPr lIns="0" tIns="116205" rIns="0" bIns="0">
            <a:spAutoFit/>
          </a:bodyPr>
          <a:lstStyle/>
          <a:p>
            <a:pPr marL="345440" fontAlgn="auto">
              <a:spcBef>
                <a:spcPts val="915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Herpes</a:t>
            </a:r>
            <a:r>
              <a:rPr sz="1000" spc="-10" dirty="0">
                <a:latin typeface="Arial"/>
                <a:cs typeface="Arial"/>
              </a:rPr>
              <a:t> zoster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860" name="object 36"/>
          <p:cNvSpPr>
            <a:spLocks noChangeArrowheads="1"/>
          </p:cNvSpPr>
          <p:nvPr/>
        </p:nvSpPr>
        <p:spPr bwMode="auto">
          <a:xfrm>
            <a:off x="4887913" y="4570413"/>
            <a:ext cx="1490662" cy="401637"/>
          </a:xfrm>
          <a:custGeom>
            <a:avLst/>
            <a:gdLst>
              <a:gd name="T0" fmla="*/ 0 w 1490979"/>
              <a:gd name="T1" fmla="*/ 0 h 401954"/>
              <a:gd name="T2" fmla="*/ 1490979 w 1490979"/>
              <a:gd name="T3" fmla="*/ 401954 h 401954"/>
            </a:gdLst>
            <a:ahLst/>
            <a:cxnLst/>
            <a:rect l="T0" t="T1" r="T2" b="T3"/>
            <a:pathLst>
              <a:path w="1490979" h="401954">
                <a:moveTo>
                  <a:pt x="0" y="401637"/>
                </a:moveTo>
                <a:lnTo>
                  <a:pt x="1490599" y="401637"/>
                </a:lnTo>
                <a:lnTo>
                  <a:pt x="1490599" y="0"/>
                </a:lnTo>
                <a:lnTo>
                  <a:pt x="0" y="0"/>
                </a:lnTo>
                <a:lnTo>
                  <a:pt x="0" y="40163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97438" y="4576763"/>
            <a:ext cx="1468437" cy="388937"/>
          </a:xfrm>
          <a:prstGeom prst="rect">
            <a:avLst/>
          </a:prstGeom>
          <a:solidFill>
            <a:srgbClr val="FF9900"/>
          </a:solidFill>
        </p:spPr>
        <p:txBody>
          <a:bodyPr lIns="0" tIns="115570" rIns="0" bIns="0">
            <a:spAutoFit/>
          </a:bodyPr>
          <a:lstStyle/>
          <a:p>
            <a:pPr marL="8255" algn="ctr" fontAlgn="auto">
              <a:spcBef>
                <a:spcPts val="91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Others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26100" y="3400425"/>
            <a:ext cx="1489075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399415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Eczematous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48538" y="3400425"/>
            <a:ext cx="1487487" cy="401638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lIns="0" tIns="121920" rIns="0" bIns="0">
            <a:spAutoFit/>
          </a:bodyPr>
          <a:lstStyle/>
          <a:p>
            <a:pPr marL="440690" fontAlgn="auto">
              <a:spcBef>
                <a:spcPts val="96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Seborrheic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1624013" indent="-992188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CLINICAL FEATURES OF  OTITIS EXTERNA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24000"/>
            <a:ext cx="7385050" cy="3538538"/>
          </a:xfrm>
          <a:prstGeom prst="rect">
            <a:avLst/>
          </a:prstGeom>
        </p:spPr>
        <p:txBody>
          <a:bodyPr lIns="0" tIns="109855" rIns="0" bIns="0">
            <a:spAutoFit/>
          </a:bodyPr>
          <a:lstStyle/>
          <a:p>
            <a:pPr marL="355600" indent="-342900" fontAlgn="auto">
              <a:spcBef>
                <a:spcPts val="86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Itching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Tenderness and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swelling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Otorrhea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Deafness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6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Changes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lumen and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skin of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EAM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603500" indent="-2376488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CLINICAL TYPES OF OTITIS  EXTERNA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20838"/>
            <a:ext cx="4611688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Localize O.E (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furuncle)</a:t>
            </a:r>
            <a:endParaRPr sz="3200">
              <a:latin typeface="Arial"/>
              <a:cs typeface="Arial"/>
            </a:endParaRPr>
          </a:p>
        </p:txBody>
      </p:sp>
      <p:sp>
        <p:nvSpPr>
          <p:cNvPr id="79876" name="object 4"/>
          <p:cNvSpPr>
            <a:spLocks noChangeArrowheads="1"/>
          </p:cNvSpPr>
          <p:nvPr/>
        </p:nvSpPr>
        <p:spPr bwMode="auto">
          <a:xfrm>
            <a:off x="5072063" y="2214563"/>
            <a:ext cx="3810000" cy="38814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1075" y="5735638"/>
            <a:ext cx="2308225" cy="5143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Peric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dri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5150" y="5811838"/>
            <a:ext cx="1722438" cy="5143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Erysi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elas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196" name="object 4"/>
          <p:cNvSpPr>
            <a:spLocks noChangeArrowheads="1"/>
          </p:cNvSpPr>
          <p:nvPr/>
        </p:nvSpPr>
        <p:spPr bwMode="auto">
          <a:xfrm>
            <a:off x="990600" y="1143000"/>
            <a:ext cx="3014663" cy="4210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7" name="object 5"/>
          <p:cNvSpPr>
            <a:spLocks noChangeArrowheads="1"/>
          </p:cNvSpPr>
          <p:nvPr/>
        </p:nvSpPr>
        <p:spPr bwMode="auto">
          <a:xfrm>
            <a:off x="5364163" y="1052513"/>
            <a:ext cx="2974975" cy="43576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603500" indent="-2376488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CLINICAL TYPES OF OTITIS  EXTERNA</a:t>
            </a:r>
          </a:p>
        </p:txBody>
      </p:sp>
      <p:sp>
        <p:nvSpPr>
          <p:cNvPr id="80899" name="object 3"/>
          <p:cNvSpPr txBox="1">
            <a:spLocks noChangeArrowheads="1"/>
          </p:cNvSpPr>
          <p:nvPr/>
        </p:nvSpPr>
        <p:spPr bwMode="auto">
          <a:xfrm>
            <a:off x="536575" y="1624013"/>
            <a:ext cx="3687763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Localize O.E (  furuncle)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Diffuse infective O.E.</a:t>
            </a:r>
            <a:endParaRPr lang="en-US" sz="2800"/>
          </a:p>
        </p:txBody>
      </p:sp>
      <p:sp>
        <p:nvSpPr>
          <p:cNvPr id="80900" name="object 4"/>
          <p:cNvSpPr>
            <a:spLocks noChangeArrowheads="1"/>
          </p:cNvSpPr>
          <p:nvPr/>
        </p:nvSpPr>
        <p:spPr bwMode="auto">
          <a:xfrm>
            <a:off x="5500688" y="1628775"/>
            <a:ext cx="3497262" cy="35290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603500" indent="-2376488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CLINICAL TYPES OF OTITIS  EXTERNA</a:t>
            </a:r>
          </a:p>
        </p:txBody>
      </p:sp>
      <p:sp>
        <p:nvSpPr>
          <p:cNvPr id="81923" name="object 3"/>
          <p:cNvSpPr txBox="1">
            <a:spLocks noChangeArrowheads="1"/>
          </p:cNvSpPr>
          <p:nvPr/>
        </p:nvSpPr>
        <p:spPr bwMode="auto">
          <a:xfrm>
            <a:off x="536575" y="1624013"/>
            <a:ext cx="3687763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Localize O.E (  furuncle)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Diffuse infective O.E.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Otomycosis</a:t>
            </a:r>
            <a:endParaRPr lang="en-US" sz="2800"/>
          </a:p>
        </p:txBody>
      </p:sp>
      <p:sp>
        <p:nvSpPr>
          <p:cNvPr id="81924" name="object 4"/>
          <p:cNvSpPr>
            <a:spLocks noChangeArrowheads="1"/>
          </p:cNvSpPr>
          <p:nvPr/>
        </p:nvSpPr>
        <p:spPr bwMode="auto">
          <a:xfrm>
            <a:off x="4859338" y="2133600"/>
            <a:ext cx="3944937" cy="39592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25" name="object 5"/>
          <p:cNvSpPr>
            <a:spLocks noChangeArrowheads="1"/>
          </p:cNvSpPr>
          <p:nvPr/>
        </p:nvSpPr>
        <p:spPr bwMode="auto">
          <a:xfrm>
            <a:off x="4716463" y="1916113"/>
            <a:ext cx="3835400" cy="3960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26" name="object 6"/>
          <p:cNvSpPr>
            <a:spLocks noChangeArrowheads="1"/>
          </p:cNvSpPr>
          <p:nvPr/>
        </p:nvSpPr>
        <p:spPr bwMode="auto">
          <a:xfrm>
            <a:off x="4294188" y="1844675"/>
            <a:ext cx="4849812" cy="38560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603500" indent="-2376488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CLINICAL TYPES OF OTITIS  EXTERNA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24000"/>
            <a:ext cx="4611688" cy="2366963"/>
          </a:xfrm>
          <a:prstGeom prst="rect">
            <a:avLst/>
          </a:prstGeom>
        </p:spPr>
        <p:txBody>
          <a:bodyPr lIns="0" tIns="109855" rIns="0" bIns="0">
            <a:spAutoFit/>
          </a:bodyPr>
          <a:lstStyle/>
          <a:p>
            <a:pPr marL="355600" indent="-342900" fontAlgn="auto">
              <a:spcBef>
                <a:spcPts val="86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Localize O.E (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furuncle)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Diffuse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infective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O.E.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Otomycosis</a:t>
            </a:r>
            <a:endParaRPr sz="3200">
              <a:latin typeface="Arial"/>
              <a:cs typeface="Arial"/>
            </a:endParaRPr>
          </a:p>
          <a:p>
            <a:pPr marL="355600" indent="-342900" fontAlgn="auto">
              <a:spcBef>
                <a:spcPts val="77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Bullous myringitis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2948" name="object 4"/>
          <p:cNvSpPr>
            <a:spLocks noChangeArrowheads="1"/>
          </p:cNvSpPr>
          <p:nvPr/>
        </p:nvSpPr>
        <p:spPr bwMode="auto">
          <a:xfrm>
            <a:off x="5429250" y="2143125"/>
            <a:ext cx="3476625" cy="33083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603500" indent="-2376488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CLINICAL TYPES OF OTITIS  EXTERNA</a:t>
            </a:r>
          </a:p>
        </p:txBody>
      </p:sp>
      <p:sp>
        <p:nvSpPr>
          <p:cNvPr id="83971" name="object 3"/>
          <p:cNvSpPr txBox="1">
            <a:spLocks noChangeArrowheads="1"/>
          </p:cNvSpPr>
          <p:nvPr/>
        </p:nvSpPr>
        <p:spPr bwMode="auto">
          <a:xfrm>
            <a:off x="536575" y="1624013"/>
            <a:ext cx="3687763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Localize O.E (  furuncle)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Diffuse infective O.E.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Otomycosis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Bullous myringitis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Herpetic O.E.</a:t>
            </a:r>
            <a:endParaRPr lang="en-US" sz="2800"/>
          </a:p>
        </p:txBody>
      </p:sp>
      <p:sp>
        <p:nvSpPr>
          <p:cNvPr id="83972" name="object 4"/>
          <p:cNvSpPr>
            <a:spLocks noChangeArrowheads="1"/>
          </p:cNvSpPr>
          <p:nvPr/>
        </p:nvSpPr>
        <p:spPr bwMode="auto">
          <a:xfrm>
            <a:off x="5572125" y="1714500"/>
            <a:ext cx="2990850" cy="41370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603500" indent="-2376488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CLINICAL TYPES OF OTITIS  EXTERNA</a:t>
            </a:r>
          </a:p>
        </p:txBody>
      </p:sp>
      <p:sp>
        <p:nvSpPr>
          <p:cNvPr id="84995" name="object 3"/>
          <p:cNvSpPr txBox="1">
            <a:spLocks noChangeArrowheads="1"/>
          </p:cNvSpPr>
          <p:nvPr/>
        </p:nvSpPr>
        <p:spPr bwMode="auto">
          <a:xfrm>
            <a:off x="536575" y="1624013"/>
            <a:ext cx="3687763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Localize O.E (  furuncle)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Diffuse infective O.E.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Otomycosis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Bullous myringitis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Herpetic O.E</a:t>
            </a:r>
            <a:endParaRPr lang="en-US" sz="2800"/>
          </a:p>
          <a:p>
            <a:pPr marL="355600" indent="-342900"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Eczematous and  seborrheic O.E.</a:t>
            </a:r>
            <a:endParaRPr lang="en-US" sz="2800"/>
          </a:p>
        </p:txBody>
      </p:sp>
      <p:sp>
        <p:nvSpPr>
          <p:cNvPr id="84996" name="object 4"/>
          <p:cNvSpPr>
            <a:spLocks noChangeArrowheads="1"/>
          </p:cNvSpPr>
          <p:nvPr/>
        </p:nvSpPr>
        <p:spPr bwMode="auto">
          <a:xfrm>
            <a:off x="5795963" y="1773238"/>
            <a:ext cx="2755900" cy="39862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4997" name="object 5"/>
          <p:cNvSpPr>
            <a:spLocks noChangeArrowheads="1"/>
          </p:cNvSpPr>
          <p:nvPr/>
        </p:nvSpPr>
        <p:spPr bwMode="auto">
          <a:xfrm>
            <a:off x="5292725" y="1700213"/>
            <a:ext cx="3248025" cy="4352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603500" indent="-2376488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CLINICAL TYPES OF OTITIS  EXTERNA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490663"/>
            <a:ext cx="5591175" cy="3611562"/>
          </a:xfrm>
          <a:prstGeom prst="rect">
            <a:avLst/>
          </a:prstGeom>
        </p:spPr>
        <p:txBody>
          <a:bodyPr lIns="0" tIns="183515" rIns="0" bIns="0">
            <a:spAutoFit/>
          </a:bodyPr>
          <a:lstStyle/>
          <a:p>
            <a:pPr marL="355600" indent="-342900" fontAlgn="auto">
              <a:spcBef>
                <a:spcPts val="144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Localize O.E (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furuncle)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34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Diffuse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infective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O.E.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34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Otomycosis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34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Bullous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myringitis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34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Herpetic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O.E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134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Eczematous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seborrheic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O.E.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bject 2"/>
          <p:cNvSpPr>
            <a:spLocks noGrp="1"/>
          </p:cNvSpPr>
          <p:nvPr>
            <p:ph type="title"/>
          </p:nvPr>
        </p:nvSpPr>
        <p:spPr/>
        <p:txBody>
          <a:bodyPr tIns="13335">
            <a:normAutofit fontScale="90000"/>
          </a:bodyPr>
          <a:lstStyle/>
          <a:p>
            <a:pPr marL="2603500" indent="-2125663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MANAGEMENT OF OTITIS  EXTERNA</a:t>
            </a:r>
          </a:p>
        </p:txBody>
      </p:sp>
      <p:sp>
        <p:nvSpPr>
          <p:cNvPr id="87043" name="object 3"/>
          <p:cNvSpPr txBox="1">
            <a:spLocks noChangeArrowheads="1"/>
          </p:cNvSpPr>
          <p:nvPr/>
        </p:nvSpPr>
        <p:spPr bwMode="auto">
          <a:xfrm>
            <a:off x="330200" y="1565275"/>
            <a:ext cx="4662488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2900">
              <a:lnSpc>
                <a:spcPct val="130000"/>
              </a:lnSpc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Swab for culture and  sensitivity</a:t>
            </a:r>
            <a:endParaRPr lang="en-US" sz="2800"/>
          </a:p>
          <a:p>
            <a:pPr marL="355600" indent="-342900">
              <a:spcBef>
                <a:spcPts val="1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Ear toilet</a:t>
            </a:r>
            <a:endParaRPr lang="en-US" sz="2800"/>
          </a:p>
          <a:p>
            <a:pPr marL="355600" indent="-342900">
              <a:spcBef>
                <a:spcPts val="1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Keep the ear dry</a:t>
            </a:r>
            <a:endParaRPr lang="en-US" sz="2800"/>
          </a:p>
          <a:p>
            <a:pPr marL="355600" indent="-342900">
              <a:spcBef>
                <a:spcPts val="1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Local medications</a:t>
            </a:r>
            <a:endParaRPr lang="en-US" sz="2800"/>
          </a:p>
          <a:p>
            <a:pPr marL="355600" indent="-342900">
              <a:spcBef>
                <a:spcPts val="1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Systemic medications</a:t>
            </a:r>
            <a:endParaRPr lang="en-US" sz="2800"/>
          </a:p>
          <a:p>
            <a:pPr marL="355600" indent="-342900">
              <a:lnSpc>
                <a:spcPct val="130000"/>
              </a:lnSpc>
              <a:spcBef>
                <a:spcPts val="675"/>
              </a:spcBef>
              <a:buFontTx/>
              <a:buChar char="•"/>
              <a:tabLst>
                <a:tab pos="354013" algn="l"/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Surgery may be required in  chronic cases</a:t>
            </a:r>
            <a:endParaRPr lang="en-US" sz="2800"/>
          </a:p>
        </p:txBody>
      </p:sp>
      <p:sp>
        <p:nvSpPr>
          <p:cNvPr id="87044" name="object 4"/>
          <p:cNvSpPr>
            <a:spLocks noChangeArrowheads="1"/>
          </p:cNvSpPr>
          <p:nvPr/>
        </p:nvSpPr>
        <p:spPr bwMode="auto">
          <a:xfrm>
            <a:off x="6172200" y="2133600"/>
            <a:ext cx="2424113" cy="32654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7045" name="object 5"/>
          <p:cNvSpPr>
            <a:spLocks noChangeArrowheads="1"/>
          </p:cNvSpPr>
          <p:nvPr/>
        </p:nvSpPr>
        <p:spPr bwMode="auto">
          <a:xfrm>
            <a:off x="6227763" y="2971800"/>
            <a:ext cx="2916237" cy="2187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7046" name="object 6"/>
          <p:cNvSpPr>
            <a:spLocks noChangeArrowheads="1"/>
          </p:cNvSpPr>
          <p:nvPr/>
        </p:nvSpPr>
        <p:spPr bwMode="auto">
          <a:xfrm>
            <a:off x="4876800" y="1828800"/>
            <a:ext cx="3929063" cy="34972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7047" name="object 7"/>
          <p:cNvSpPr>
            <a:spLocks noChangeArrowheads="1"/>
          </p:cNvSpPr>
          <p:nvPr/>
        </p:nvSpPr>
        <p:spPr bwMode="auto">
          <a:xfrm>
            <a:off x="4953000" y="1600200"/>
            <a:ext cx="3702050" cy="37401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45" grpId="1" animBg="1"/>
      <p:bldP spid="87046" grpId="0" animBg="1"/>
      <p:bldP spid="87046" grpId="1" animBg="1"/>
      <p:bldP spid="8704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bject 2"/>
          <p:cNvSpPr>
            <a:spLocks noGrp="1"/>
          </p:cNvSpPr>
          <p:nvPr>
            <p:ph type="title"/>
          </p:nvPr>
        </p:nvSpPr>
        <p:spPr/>
        <p:txBody>
          <a:bodyPr tIns="74548">
            <a:normAutofit fontScale="90000"/>
          </a:bodyPr>
          <a:lstStyle/>
          <a:p>
            <a:pPr marL="1844675" indent="-1382713" eaLnBrk="1" hangingPunct="1">
              <a:spcBef>
                <a:spcPts val="100"/>
              </a:spcBef>
            </a:pPr>
            <a:r>
              <a:rPr lang="en-US">
                <a:latin typeface="Arial" charset="0"/>
                <a:cs typeface="Arial" charset="0"/>
              </a:rPr>
              <a:t>NECROTIZING (MALIGNANT)  OTITIS EXTERNA</a:t>
            </a:r>
          </a:p>
        </p:txBody>
      </p:sp>
      <p:sp>
        <p:nvSpPr>
          <p:cNvPr id="88067" name="object 3"/>
          <p:cNvSpPr txBox="1">
            <a:spLocks noChangeArrowheads="1"/>
          </p:cNvSpPr>
          <p:nvPr/>
        </p:nvSpPr>
        <p:spPr bwMode="auto">
          <a:xfrm>
            <a:off x="536575" y="1958975"/>
            <a:ext cx="8074025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  <a:tab pos="1092200" algn="l"/>
                <a:tab pos="2325688" algn="l"/>
                <a:tab pos="5162550" algn="l"/>
                <a:tab pos="6913563" algn="l"/>
                <a:tab pos="7493000" algn="l"/>
              </a:tabLst>
            </a:pPr>
            <a:r>
              <a:rPr lang="en-US" sz="3200">
                <a:solidFill>
                  <a:srgbClr val="FFFFFF"/>
                </a:solidFill>
              </a:rPr>
              <a:t>An	acute	</a:t>
            </a:r>
            <a:r>
              <a:rPr lang="en-US" sz="3200">
                <a:solidFill>
                  <a:srgbClr val="FF0000"/>
                </a:solidFill>
              </a:rPr>
              <a:t>Pseudomonas	</a:t>
            </a:r>
            <a:r>
              <a:rPr lang="en-US" sz="3200">
                <a:solidFill>
                  <a:srgbClr val="FFFFFF"/>
                </a:solidFill>
              </a:rPr>
              <a:t>infection	of	the</a:t>
            </a:r>
            <a:endParaRPr lang="en-US" sz="3200"/>
          </a:p>
          <a:p>
            <a:pPr marL="355600" indent="-342900" algn="just">
              <a:lnSpc>
                <a:spcPts val="7675"/>
              </a:lnSpc>
              <a:spcBef>
                <a:spcPts val="900"/>
              </a:spcBef>
              <a:tabLst>
                <a:tab pos="354013" algn="l"/>
                <a:tab pos="355600" algn="l"/>
                <a:tab pos="1092200" algn="l"/>
                <a:tab pos="2325688" algn="l"/>
                <a:tab pos="5162550" algn="l"/>
                <a:tab pos="6913563" algn="l"/>
                <a:tab pos="7493000" algn="l"/>
              </a:tabLst>
            </a:pPr>
            <a:r>
              <a:rPr lang="en-US" sz="3200">
                <a:solidFill>
                  <a:srgbClr val="FFFFFF"/>
                </a:solidFill>
              </a:rPr>
              <a:t>skin of the external ear canal which has  </a:t>
            </a:r>
            <a:r>
              <a:rPr lang="en-US" sz="3200">
                <a:solidFill>
                  <a:srgbClr val="FF0000"/>
                </a:solidFill>
              </a:rPr>
              <a:t>spread to the adjacent bone</a:t>
            </a:r>
            <a:r>
              <a:rPr lang="en-US" sz="3200">
                <a:solidFill>
                  <a:srgbClr val="FFFFFF"/>
                </a:solidFill>
              </a:rPr>
              <a:t>. It occurs  mostly in </a:t>
            </a:r>
            <a:r>
              <a:rPr lang="en-US" sz="3200">
                <a:solidFill>
                  <a:srgbClr val="FF0000"/>
                </a:solidFill>
              </a:rPr>
              <a:t>elderly diabetic </a:t>
            </a:r>
            <a:r>
              <a:rPr lang="en-US" sz="3200">
                <a:solidFill>
                  <a:srgbClr val="FFFFFF"/>
                </a:solidFill>
              </a:rPr>
              <a:t>patients.</a:t>
            </a:r>
            <a:endParaRPr lang="en-US" sz="32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bject 2"/>
          <p:cNvSpPr>
            <a:spLocks noGrp="1"/>
          </p:cNvSpPr>
          <p:nvPr>
            <p:ph type="title"/>
          </p:nvPr>
        </p:nvSpPr>
        <p:spPr>
          <a:xfrm>
            <a:off x="2805113" y="482600"/>
            <a:ext cx="3538537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Complications</a:t>
            </a:r>
          </a:p>
        </p:txBody>
      </p:sp>
      <p:sp>
        <p:nvSpPr>
          <p:cNvPr id="89091" name="object 3"/>
          <p:cNvSpPr>
            <a:spLocks noChangeArrowheads="1"/>
          </p:cNvSpPr>
          <p:nvPr/>
        </p:nvSpPr>
        <p:spPr bwMode="auto">
          <a:xfrm>
            <a:off x="2268538" y="1600200"/>
            <a:ext cx="4605337" cy="45259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8313" y="482600"/>
            <a:ext cx="3132137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DIAGN</a:t>
            </a:r>
            <a:r>
              <a:rPr sz="4400" spc="-15" dirty="0"/>
              <a:t>O</a:t>
            </a:r>
            <a:r>
              <a:rPr sz="4400" dirty="0"/>
              <a:t>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30200" y="1758950"/>
            <a:ext cx="4483100" cy="407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Diabetes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Advanced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Severe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otalgia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Granulation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tissue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Cranial nerve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involvement</a:t>
            </a:r>
            <a:endParaRPr sz="2800">
              <a:latin typeface="Arial"/>
              <a:cs typeface="Arial"/>
            </a:endParaRPr>
          </a:p>
          <a:p>
            <a:pPr marL="355600" indent="-342900" fontAlgn="auto">
              <a:spcBef>
                <a:spcPts val="235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Radiology</a:t>
            </a:r>
            <a:endParaRPr sz="2800">
              <a:latin typeface="Arial"/>
              <a:cs typeface="Arial"/>
            </a:endParaRPr>
          </a:p>
        </p:txBody>
      </p:sp>
      <p:sp>
        <p:nvSpPr>
          <p:cNvPr id="90116" name="object 4"/>
          <p:cNvSpPr>
            <a:spLocks noChangeArrowheads="1"/>
          </p:cNvSpPr>
          <p:nvPr/>
        </p:nvSpPr>
        <p:spPr bwMode="auto">
          <a:xfrm>
            <a:off x="5795963" y="2349500"/>
            <a:ext cx="2819400" cy="2857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3625" y="482600"/>
            <a:ext cx="701992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The External Auditory</a:t>
            </a:r>
            <a:r>
              <a:rPr sz="4400" spc="-70" dirty="0"/>
              <a:t> </a:t>
            </a:r>
            <a:r>
              <a:rPr sz="4400" dirty="0"/>
              <a:t>Canal</a:t>
            </a:r>
            <a:endParaRPr sz="4400"/>
          </a:p>
        </p:txBody>
      </p:sp>
      <p:sp>
        <p:nvSpPr>
          <p:cNvPr id="9219" name="object 3"/>
          <p:cNvSpPr>
            <a:spLocks noChangeArrowheads="1"/>
          </p:cNvSpPr>
          <p:nvPr/>
        </p:nvSpPr>
        <p:spPr bwMode="auto">
          <a:xfrm>
            <a:off x="5148263" y="2852738"/>
            <a:ext cx="3433762" cy="2254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0" name="object 4"/>
          <p:cNvSpPr>
            <a:spLocks noChangeArrowheads="1"/>
          </p:cNvSpPr>
          <p:nvPr/>
        </p:nvSpPr>
        <p:spPr bwMode="auto">
          <a:xfrm>
            <a:off x="611188" y="2205038"/>
            <a:ext cx="4038600" cy="36496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object 2"/>
          <p:cNvSpPr>
            <a:spLocks noChangeArrowheads="1"/>
          </p:cNvSpPr>
          <p:nvPr/>
        </p:nvSpPr>
        <p:spPr bwMode="auto">
          <a:xfrm>
            <a:off x="755650" y="549275"/>
            <a:ext cx="3665538" cy="56118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1139" name="object 3"/>
          <p:cNvSpPr>
            <a:spLocks noChangeArrowheads="1"/>
          </p:cNvSpPr>
          <p:nvPr/>
        </p:nvSpPr>
        <p:spPr bwMode="auto">
          <a:xfrm>
            <a:off x="4932363" y="1628775"/>
            <a:ext cx="3910012" cy="3717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object 2"/>
          <p:cNvSpPr>
            <a:spLocks noGrp="1"/>
          </p:cNvSpPr>
          <p:nvPr>
            <p:ph type="title"/>
          </p:nvPr>
        </p:nvSpPr>
        <p:spPr>
          <a:xfrm>
            <a:off x="2852738" y="482600"/>
            <a:ext cx="3444875" cy="696913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922463"/>
            <a:ext cx="7743825" cy="3586162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 fontAlgn="auto"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Control of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diabetes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Anti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Pseudomonas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antibiotics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Local treatment and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debridement</a:t>
            </a:r>
            <a:endParaRPr sz="3200">
              <a:latin typeface="Arial"/>
              <a:cs typeface="Arial"/>
            </a:endParaRPr>
          </a:p>
          <a:p>
            <a:pPr fontAlgn="auto"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sz="3650">
              <a:latin typeface="Times New Roman"/>
              <a:cs typeface="Times New Roman"/>
            </a:endParaRPr>
          </a:p>
          <a:p>
            <a:pPr marL="355600" indent="-342900" fontAlgn="auto">
              <a:spcBef>
                <a:spcPts val="5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role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surgery remains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controversial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bject 2"/>
          <p:cNvSpPr>
            <a:spLocks noGrp="1"/>
          </p:cNvSpPr>
          <p:nvPr>
            <p:ph type="title"/>
          </p:nvPr>
        </p:nvSpPr>
        <p:spPr>
          <a:xfrm>
            <a:off x="1627188" y="1824038"/>
            <a:ext cx="5738812" cy="2038350"/>
          </a:xfrm>
        </p:spPr>
        <p:txBody>
          <a:bodyPr tIns="13335">
            <a:normAutofit fontScale="90000"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sz="4400">
                <a:latin typeface="Arial" charset="0"/>
                <a:cs typeface="Arial" charset="0"/>
              </a:rPr>
              <a:t>MISCELLANEOUS  CONDITIONS OF THE  EXTERNAL EAR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482600"/>
            <a:ext cx="1720850" cy="696913"/>
          </a:xfrm>
        </p:spPr>
        <p:txBody>
          <a:bodyPr tIns="13335" rtlCol="0">
            <a:normAutofit fontScale="90000"/>
          </a:bodyPr>
          <a:lstStyle/>
          <a:p>
            <a:pPr marL="12700" algn="ctr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5" dirty="0"/>
              <a:t>WAX</a:t>
            </a:r>
            <a:endParaRPr sz="4400"/>
          </a:p>
        </p:txBody>
      </p:sp>
      <p:sp>
        <p:nvSpPr>
          <p:cNvPr id="94211" name="object 3"/>
          <p:cNvSpPr txBox="1">
            <a:spLocks noChangeArrowheads="1"/>
          </p:cNvSpPr>
          <p:nvPr/>
        </p:nvSpPr>
        <p:spPr bwMode="auto">
          <a:xfrm>
            <a:off x="536575" y="1543050"/>
            <a:ext cx="8074025" cy="496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55600" indent="-342900" algn="justLow">
              <a:lnSpc>
                <a:spcPct val="140000"/>
              </a:lnSpc>
              <a:spcBef>
                <a:spcPts val="100"/>
              </a:spcBef>
              <a:buFontTx/>
              <a:buChar char="•"/>
              <a:tabLst>
                <a:tab pos="354013" algn="l"/>
                <a:tab pos="355600" algn="l"/>
                <a:tab pos="2009775" algn="l"/>
                <a:tab pos="2673350" algn="l"/>
                <a:tab pos="5095875" algn="l"/>
                <a:tab pos="60960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Mixture	of	</a:t>
            </a:r>
            <a:r>
              <a:rPr lang="en-US" sz="3200" dirty="0" err="1">
                <a:solidFill>
                  <a:srgbClr val="FFFFFF"/>
                </a:solidFill>
              </a:rPr>
              <a:t>ceruminous</a:t>
            </a:r>
            <a:r>
              <a:rPr lang="en-US" sz="3200" dirty="0">
                <a:solidFill>
                  <a:srgbClr val="FFFFFF"/>
                </a:solidFill>
              </a:rPr>
              <a:t>	and	sebaceous  glands secretion</a:t>
            </a:r>
            <a:endParaRPr lang="en-US" sz="3200" dirty="0"/>
          </a:p>
          <a:p>
            <a:pPr marL="355600" indent="-342900" algn="justLow">
              <a:lnSpc>
                <a:spcPct val="140000"/>
              </a:lnSpc>
              <a:spcBef>
                <a:spcPts val="763"/>
              </a:spcBef>
              <a:buFontTx/>
              <a:buChar char="•"/>
              <a:tabLst>
                <a:tab pos="354013" algn="l"/>
                <a:tab pos="355600" algn="l"/>
                <a:tab pos="2009775" algn="l"/>
                <a:tab pos="2673350" algn="l"/>
                <a:tab pos="5095875" algn="l"/>
                <a:tab pos="60960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Normally is expelled from the canal aided  by movements of the jaw</a:t>
            </a:r>
            <a:endParaRPr lang="en-US" sz="3200" dirty="0"/>
          </a:p>
          <a:p>
            <a:pPr marL="355600" indent="-342900" algn="justLow">
              <a:lnSpc>
                <a:spcPct val="140000"/>
              </a:lnSpc>
              <a:spcBef>
                <a:spcPts val="763"/>
              </a:spcBef>
              <a:buFontTx/>
              <a:buChar char="•"/>
              <a:tabLst>
                <a:tab pos="354013" algn="l"/>
                <a:tab pos="355600" algn="l"/>
                <a:tab pos="2009775" algn="l"/>
                <a:tab pos="2673350" algn="l"/>
                <a:tab pos="5095875" algn="l"/>
                <a:tab pos="6096000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When	accumulated	it	may	cause  deafness, earache or tinnitus</a:t>
            </a:r>
            <a:endParaRPr lang="en-US" sz="32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object 2"/>
          <p:cNvSpPr>
            <a:spLocks noChangeArrowheads="1"/>
          </p:cNvSpPr>
          <p:nvPr/>
        </p:nvSpPr>
        <p:spPr bwMode="auto">
          <a:xfrm>
            <a:off x="4787900" y="3444875"/>
            <a:ext cx="3192463" cy="28416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5235" name="object 3"/>
          <p:cNvSpPr>
            <a:spLocks noChangeArrowheads="1"/>
          </p:cNvSpPr>
          <p:nvPr/>
        </p:nvSpPr>
        <p:spPr bwMode="auto">
          <a:xfrm>
            <a:off x="4699000" y="290513"/>
            <a:ext cx="3113088" cy="29162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5236" name="object 4"/>
          <p:cNvSpPr>
            <a:spLocks noChangeArrowheads="1"/>
          </p:cNvSpPr>
          <p:nvPr/>
        </p:nvSpPr>
        <p:spPr bwMode="auto">
          <a:xfrm>
            <a:off x="1041400" y="3338513"/>
            <a:ext cx="3025775" cy="28241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5237" name="object 5"/>
          <p:cNvSpPr>
            <a:spLocks noChangeArrowheads="1"/>
          </p:cNvSpPr>
          <p:nvPr/>
        </p:nvSpPr>
        <p:spPr bwMode="auto">
          <a:xfrm>
            <a:off x="571500" y="285750"/>
            <a:ext cx="3714750" cy="29733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482600"/>
            <a:ext cx="1720850" cy="696913"/>
          </a:xfrm>
        </p:spPr>
        <p:txBody>
          <a:bodyPr tIns="13335" rtlCol="0">
            <a:normAutofit fontScale="90000"/>
          </a:bodyPr>
          <a:lstStyle/>
          <a:p>
            <a:pPr marL="12700" algn="ctr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5" dirty="0"/>
              <a:t>WAX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/>
        <p:txBody>
          <a:bodyPr tIns="13335" rtlCol="0"/>
          <a:lstStyle/>
          <a:p>
            <a:pPr marL="357505" eaLnBrk="1" fontAlgn="auto" hangingPunct="1">
              <a:spcBef>
                <a:spcPts val="105"/>
              </a:spcBef>
              <a:spcAft>
                <a:spcPts val="0"/>
              </a:spcAft>
              <a:tabLst>
                <a:tab pos="356870" algn="l"/>
                <a:tab pos="357505" algn="l"/>
                <a:tab pos="2402840" algn="l"/>
                <a:tab pos="2893695" algn="l"/>
                <a:tab pos="3518535" algn="l"/>
                <a:tab pos="5156835" algn="l"/>
                <a:tab pos="6324600" algn="l"/>
              </a:tabLst>
              <a:defRPr/>
            </a:pPr>
            <a:r>
              <a:rPr spc="-5" dirty="0"/>
              <a:t>Treatment	is	by	removal	</a:t>
            </a:r>
            <a:r>
              <a:rPr dirty="0"/>
              <a:t>using	</a:t>
            </a:r>
            <a:r>
              <a:rPr spc="-5" dirty="0"/>
              <a:t>syringing,</a:t>
            </a:r>
          </a:p>
          <a:p>
            <a:pPr marL="1905" indent="0" eaLnBrk="1" fontAlgn="auto" hangingPunct="1">
              <a:spcBef>
                <a:spcPts val="40"/>
              </a:spcBef>
              <a:spcAft>
                <a:spcPts val="0"/>
              </a:spcAft>
              <a:buFontTx/>
              <a:buNone/>
              <a:defRPr/>
            </a:pPr>
            <a:endParaRPr sz="3300">
              <a:latin typeface="Times New Roman"/>
              <a:cs typeface="Times New Roman"/>
            </a:endParaRPr>
          </a:p>
          <a:p>
            <a:pPr marL="357505" indent="0" eaLnBrk="1" fontAlgn="auto" hangingPunct="1">
              <a:spcBef>
                <a:spcPts val="5"/>
              </a:spcBef>
              <a:spcAft>
                <a:spcPts val="0"/>
              </a:spcAft>
              <a:buFontTx/>
              <a:buNone/>
              <a:defRPr/>
            </a:pPr>
            <a:r>
              <a:rPr dirty="0"/>
              <a:t>suction </a:t>
            </a:r>
            <a:r>
              <a:rPr spc="-5" dirty="0"/>
              <a:t>or</a:t>
            </a:r>
            <a:r>
              <a:rPr spc="-40" dirty="0"/>
              <a:t> </a:t>
            </a:r>
            <a:r>
              <a:rPr spc="-5" dirty="0"/>
              <a:t>instrumentation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object 2"/>
          <p:cNvSpPr>
            <a:spLocks noChangeArrowheads="1"/>
          </p:cNvSpPr>
          <p:nvPr/>
        </p:nvSpPr>
        <p:spPr bwMode="auto">
          <a:xfrm>
            <a:off x="1331913" y="1628775"/>
            <a:ext cx="4229100" cy="2324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7283" name="object 3"/>
          <p:cNvSpPr>
            <a:spLocks noChangeArrowheads="1"/>
          </p:cNvSpPr>
          <p:nvPr/>
        </p:nvSpPr>
        <p:spPr bwMode="auto">
          <a:xfrm>
            <a:off x="5867400" y="1828800"/>
            <a:ext cx="2857500" cy="2146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7284" name="object 4"/>
          <p:cNvSpPr>
            <a:spLocks noChangeArrowheads="1"/>
          </p:cNvSpPr>
          <p:nvPr/>
        </p:nvSpPr>
        <p:spPr bwMode="auto">
          <a:xfrm>
            <a:off x="2916238" y="4221163"/>
            <a:ext cx="2857500" cy="2298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bject 2"/>
          <p:cNvSpPr>
            <a:spLocks noChangeArrowheads="1"/>
          </p:cNvSpPr>
          <p:nvPr/>
        </p:nvSpPr>
        <p:spPr bwMode="auto">
          <a:xfrm>
            <a:off x="571500" y="1643063"/>
            <a:ext cx="3810000" cy="381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8307" name="object 3"/>
          <p:cNvSpPr>
            <a:spLocks noChangeArrowheads="1"/>
          </p:cNvSpPr>
          <p:nvPr/>
        </p:nvSpPr>
        <p:spPr bwMode="auto">
          <a:xfrm>
            <a:off x="5000625" y="1714500"/>
            <a:ext cx="3810000" cy="3810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950" y="482600"/>
            <a:ext cx="6645275" cy="696913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tabLst>
                <a:tab pos="3523615" algn="l"/>
              </a:tabLst>
              <a:defRPr/>
            </a:pPr>
            <a:r>
              <a:rPr sz="4400" dirty="0"/>
              <a:t>KERATOSIS	OBT</a:t>
            </a:r>
            <a:r>
              <a:rPr sz="4400" spc="-15" dirty="0"/>
              <a:t>U</a:t>
            </a:r>
            <a:r>
              <a:rPr sz="4400" dirty="0"/>
              <a:t>RANS</a:t>
            </a:r>
            <a:endParaRPr sz="4400"/>
          </a:p>
        </p:txBody>
      </p:sp>
      <p:sp>
        <p:nvSpPr>
          <p:cNvPr id="99331" name="object 3"/>
          <p:cNvSpPr txBox="1">
            <a:spLocks noChangeArrowheads="1"/>
          </p:cNvSpPr>
          <p:nvPr/>
        </p:nvSpPr>
        <p:spPr bwMode="auto">
          <a:xfrm>
            <a:off x="536575" y="1565275"/>
            <a:ext cx="547052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2900" algn="just">
              <a:lnSpc>
                <a:spcPct val="130000"/>
              </a:lnSpc>
              <a:spcBef>
                <a:spcPts val="100"/>
              </a:spcBef>
              <a:buFontTx/>
              <a:buChar char="•"/>
              <a:tabLst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Accumulation of desquamated  epithelium in the </a:t>
            </a:r>
            <a:r>
              <a:rPr lang="en-US" sz="2800">
                <a:solidFill>
                  <a:srgbClr val="FFFF99"/>
                </a:solidFill>
              </a:rPr>
              <a:t>bony </a:t>
            </a:r>
            <a:r>
              <a:rPr lang="en-US" sz="2800">
                <a:solidFill>
                  <a:srgbClr val="FFFFFF"/>
                </a:solidFill>
              </a:rPr>
              <a:t>canal</a:t>
            </a:r>
            <a:endParaRPr lang="en-US" sz="2800"/>
          </a:p>
          <a:p>
            <a:pPr marL="355600" indent="-342900" algn="just">
              <a:lnSpc>
                <a:spcPct val="130000"/>
              </a:lnSpc>
              <a:spcBef>
                <a:spcPts val="675"/>
              </a:spcBef>
              <a:buFontTx/>
              <a:buChar char="•"/>
              <a:tabLst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It may be associated with  sinusitis, bronchiectasis or  primary ciliary dyskinesia</a:t>
            </a:r>
            <a:endParaRPr lang="en-US" sz="2800"/>
          </a:p>
          <a:p>
            <a:pPr marL="355600" indent="-342900" algn="just">
              <a:lnSpc>
                <a:spcPct val="130000"/>
              </a:lnSpc>
              <a:spcBef>
                <a:spcPts val="675"/>
              </a:spcBef>
              <a:buFontTx/>
              <a:buChar char="•"/>
              <a:tabLst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Usually cause deafness and  pain</a:t>
            </a:r>
            <a:endParaRPr lang="en-US" sz="2800"/>
          </a:p>
          <a:p>
            <a:pPr marL="355600" indent="-342900">
              <a:spcBef>
                <a:spcPts val="1675"/>
              </a:spcBef>
              <a:buFontTx/>
              <a:buChar char="•"/>
              <a:tabLst>
                <a:tab pos="355600" algn="l"/>
              </a:tabLst>
            </a:pPr>
            <a:r>
              <a:rPr lang="en-US" sz="2800">
                <a:solidFill>
                  <a:srgbClr val="FFFFFF"/>
                </a:solidFill>
              </a:rPr>
              <a:t>Treatment is	periodic removal</a:t>
            </a:r>
            <a:endParaRPr lang="en-US" sz="2800"/>
          </a:p>
        </p:txBody>
      </p:sp>
      <p:sp>
        <p:nvSpPr>
          <p:cNvPr id="99332" name="object 4"/>
          <p:cNvSpPr>
            <a:spLocks noChangeArrowheads="1"/>
          </p:cNvSpPr>
          <p:nvPr/>
        </p:nvSpPr>
        <p:spPr bwMode="auto">
          <a:xfrm>
            <a:off x="6156325" y="1052513"/>
            <a:ext cx="2689225" cy="27162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9333" name="object 5"/>
          <p:cNvSpPr>
            <a:spLocks noChangeArrowheads="1"/>
          </p:cNvSpPr>
          <p:nvPr/>
        </p:nvSpPr>
        <p:spPr bwMode="auto">
          <a:xfrm>
            <a:off x="6072188" y="4000500"/>
            <a:ext cx="2851150" cy="22907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1638" y="2495550"/>
            <a:ext cx="5803900" cy="695325"/>
          </a:xfrm>
        </p:spPr>
        <p:txBody>
          <a:bodyPr tIns="13335" rtlCol="0">
            <a:normAutofit fontScale="90000"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ACUTE </a:t>
            </a:r>
            <a:r>
              <a:rPr sz="4400" spc="-5" dirty="0"/>
              <a:t>OTITIS</a:t>
            </a:r>
            <a:r>
              <a:rPr sz="4400" spc="-50" dirty="0"/>
              <a:t> </a:t>
            </a:r>
            <a:r>
              <a:rPr sz="4400" dirty="0"/>
              <a:t>MEDIA</a:t>
            </a:r>
            <a:endParaRPr sz="44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105</TotalTime>
  <Words>1546</Words>
  <Application>Microsoft Office PowerPoint</Application>
  <PresentationFormat>عرض على الشاشة (4:3)</PresentationFormat>
  <Paragraphs>496</Paragraphs>
  <Slides>116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116</vt:i4>
      </vt:variant>
    </vt:vector>
  </HeadingPairs>
  <TitlesOfParts>
    <vt:vector size="123" baseType="lpstr">
      <vt:lpstr>Arial</vt:lpstr>
      <vt:lpstr>Calibri</vt:lpstr>
      <vt:lpstr>Century Gothic</vt:lpstr>
      <vt:lpstr>Times New Roman</vt:lpstr>
      <vt:lpstr>Verdana</vt:lpstr>
      <vt:lpstr>Wingdings 2</vt:lpstr>
      <vt:lpstr>Verve</vt:lpstr>
      <vt:lpstr>Brief ear anatomy  Otitis Externa Acute Otitis media </vt:lpstr>
      <vt:lpstr>Objectives</vt:lpstr>
      <vt:lpstr>ANATOMY OF THE EAR</vt:lpstr>
      <vt:lpstr>ANATOMY OF THE EAR</vt:lpstr>
      <vt:lpstr>EXTERNAL EAR</vt:lpstr>
      <vt:lpstr>The Auricle</vt:lpstr>
      <vt:lpstr>عرض تقديمي في PowerPoint</vt:lpstr>
      <vt:lpstr>عرض تقديمي في PowerPoint</vt:lpstr>
      <vt:lpstr>The External Auditory Canal</vt:lpstr>
      <vt:lpstr>The External Auditory Canal</vt:lpstr>
      <vt:lpstr>عرض تقديمي في PowerPoint</vt:lpstr>
      <vt:lpstr>Relations of EAM</vt:lpstr>
      <vt:lpstr>ANATOMY OF THE EAR</vt:lpstr>
      <vt:lpstr>MIDDLE EAR CLEFT</vt:lpstr>
      <vt:lpstr>MIDDLE EAR CLEFT</vt:lpstr>
      <vt:lpstr>MIDDLE EAR CLEFT</vt:lpstr>
      <vt:lpstr>WALLS OF TYMPANIC CAVITY</vt:lpstr>
      <vt:lpstr>WALLS OF TYMPANIC CAVITY</vt:lpstr>
      <vt:lpstr>WALLS OF TYMPANIC CAVITY</vt:lpstr>
      <vt:lpstr>WALLS OF TYMPANIC CAVITY</vt:lpstr>
      <vt:lpstr>WALLS OF TYMPANIC CAVITY</vt:lpstr>
      <vt:lpstr>WALLS OF TYMPANIC CAVITY</vt:lpstr>
      <vt:lpstr>عرض تقديمي في PowerPoint</vt:lpstr>
      <vt:lpstr>عرض تقديمي في PowerPoint</vt:lpstr>
      <vt:lpstr>MIDDLE EAR CLEFT</vt:lpstr>
      <vt:lpstr>Mastoid Antrum &amp; Air cells</vt:lpstr>
      <vt:lpstr>Relationships of the mastoid  antrum.</vt:lpstr>
      <vt:lpstr>Mastoid Antrum &amp; Air cells</vt:lpstr>
      <vt:lpstr>CONTENTS OF MIDDLE EAR CAVITY</vt:lpstr>
      <vt:lpstr>عرض تقديمي في PowerPoint</vt:lpstr>
      <vt:lpstr>عرض تقديمي في PowerPoint</vt:lpstr>
      <vt:lpstr>SENSARY SUPPLY OF MIDDLE  AND EXTERNAL EAR</vt:lpstr>
      <vt:lpstr>Referred Earache</vt:lpstr>
      <vt:lpstr>Referred Earache</vt:lpstr>
      <vt:lpstr>ANATOMY OF INNER EAR</vt:lpstr>
      <vt:lpstr>Osseous Labyrinth</vt:lpstr>
      <vt:lpstr>CONTENTS OF THE BONY  LABYRINTH</vt:lpstr>
      <vt:lpstr>CONTENTS OF  MEMBRANOUS LABYRINTH</vt:lpstr>
      <vt:lpstr>INNER EAR SENSORY  EPITHELIUM</vt:lpstr>
      <vt:lpstr>THE VESTIBULO-COCHLEAR  NERVE</vt:lpstr>
      <vt:lpstr>عرض تقديمي في PowerPoint</vt:lpstr>
      <vt:lpstr>CENTRAL CONNECTIONS OF  COCHLEAR NERVE</vt:lpstr>
      <vt:lpstr>CENTRAL CONNECTIONS OF  VESTIBULAR NERVE</vt:lpstr>
      <vt:lpstr>PHYSIOLOGY OF THE EAR</vt:lpstr>
      <vt:lpstr>FUNCIONS OF THE  EXTERNAL EAR</vt:lpstr>
      <vt:lpstr>FUNCTIONS OF THE  EUSTACHIAN TUBE</vt:lpstr>
      <vt:lpstr>FUNCIONS OF THE MIDDLE  EAR</vt:lpstr>
      <vt:lpstr>FUNCIONS OF THE MIDDLE  EAR</vt:lpstr>
      <vt:lpstr>FUNCIONS OF THE INNER  EAR</vt:lpstr>
      <vt:lpstr>عرض تقديمي في PowerPoint</vt:lpstr>
      <vt:lpstr>FUNCIONS OF THE INNER  EAR</vt:lpstr>
      <vt:lpstr>THE BALANCE SYSTEM</vt:lpstr>
      <vt:lpstr>THE BALANCE SYSTEM</vt:lpstr>
      <vt:lpstr>THE BALANCE SYSTEM</vt:lpstr>
      <vt:lpstr>عرض تقديمي في PowerPoint</vt:lpstr>
      <vt:lpstr>عرض تقديمي في PowerPoint</vt:lpstr>
      <vt:lpstr>Objectives</vt:lpstr>
      <vt:lpstr>DEVELOPMENT OF THE EAR</vt:lpstr>
      <vt:lpstr>عرض تقديمي في PowerPoint</vt:lpstr>
      <vt:lpstr>DEVELOPMENT OF THE EAR</vt:lpstr>
      <vt:lpstr>عرض تقديمي في PowerPoint</vt:lpstr>
      <vt:lpstr>DISEASES OF THE  EXTERNAL EAR</vt:lpstr>
      <vt:lpstr>CONGENITAL MALFORMATIONS</vt:lpstr>
      <vt:lpstr>عرض تقديمي في PowerPoint</vt:lpstr>
      <vt:lpstr>TRAUMA TO THE AURICLE</vt:lpstr>
      <vt:lpstr>Complication</vt:lpstr>
      <vt:lpstr>PERICHONDRITIS OF THE  PINNA</vt:lpstr>
      <vt:lpstr>عرض تقديمي في PowerPoint</vt:lpstr>
      <vt:lpstr>OTITIS EXTERNA</vt:lpstr>
      <vt:lpstr>DEFINITION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CLINICAL FEATURES OF  OTITIS EXTERNA</vt:lpstr>
      <vt:lpstr>CLINICAL TYPES OF OTITIS  EXTERNA</vt:lpstr>
      <vt:lpstr>CLINICAL TYPES OF OTITIS  EXTERNA</vt:lpstr>
      <vt:lpstr>CLINICAL TYPES OF OTITIS  EXTERNA</vt:lpstr>
      <vt:lpstr>CLINICAL TYPES OF OTITIS  EXTERNA</vt:lpstr>
      <vt:lpstr>CLINICAL TYPES OF OTITIS  EXTERNA</vt:lpstr>
      <vt:lpstr>CLINICAL TYPES OF OTITIS  EXTERNA</vt:lpstr>
      <vt:lpstr>CLINICAL TYPES OF OTITIS  EXTERNA</vt:lpstr>
      <vt:lpstr>MANAGEMENT OF OTITIS  EXTERNA</vt:lpstr>
      <vt:lpstr>NECROTIZING (MALIGNANT)  OTITIS EXTERNA</vt:lpstr>
      <vt:lpstr>Complications</vt:lpstr>
      <vt:lpstr>DIAGNOSIS</vt:lpstr>
      <vt:lpstr>عرض تقديمي في PowerPoint</vt:lpstr>
      <vt:lpstr>TREATMENT</vt:lpstr>
      <vt:lpstr>MISCELLANEOUS  CONDITIONS OF THE  EXTERNAL EAR</vt:lpstr>
      <vt:lpstr>WAX</vt:lpstr>
      <vt:lpstr>عرض تقديمي في PowerPoint</vt:lpstr>
      <vt:lpstr>WAX</vt:lpstr>
      <vt:lpstr>عرض تقديمي في PowerPoint</vt:lpstr>
      <vt:lpstr>عرض تقديمي في PowerPoint</vt:lpstr>
      <vt:lpstr>KERATOSIS OBTURANS</vt:lpstr>
      <vt:lpstr>ACUTE OTITIS MEDIA</vt:lpstr>
      <vt:lpstr>DEFINITION</vt:lpstr>
      <vt:lpstr>PREDISPOSING FACTORS</vt:lpstr>
      <vt:lpstr>ROUTE OF INFECTION</vt:lpstr>
      <vt:lpstr>BACTERIOLOGY</vt:lpstr>
      <vt:lpstr>PATHOLOGY</vt:lpstr>
      <vt:lpstr>CLINICAL PICTURE</vt:lpstr>
      <vt:lpstr>CLINICAL PICTURE</vt:lpstr>
      <vt:lpstr>CLINICAL PICTURE</vt:lpstr>
      <vt:lpstr>CLINICAL PICTURE</vt:lpstr>
      <vt:lpstr>CLINICAL PICTURE</vt:lpstr>
      <vt:lpstr>عرض تقديمي في PowerPoint</vt:lpstr>
      <vt:lpstr>TREATMENT</vt:lpstr>
      <vt:lpstr>RECURRENT ACUTE OTITIS  MEDIA</vt:lpstr>
      <vt:lpstr>DEFINITION</vt:lpstr>
      <vt:lpstr>TREATMENT</vt:lpstr>
      <vt:lpstr>عرض تقديمي في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El-Sayed</dc:creator>
  <cp:lastModifiedBy>رنيم الغامدي</cp:lastModifiedBy>
  <cp:revision>8</cp:revision>
  <dcterms:created xsi:type="dcterms:W3CDTF">2018-02-18T14:13:34Z</dcterms:created>
  <dcterms:modified xsi:type="dcterms:W3CDTF">2019-11-17T09:15:14Z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2018-02-18T00:00:00Z</vt:filetime>
  </property>
</Properties>
</file>