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313" r:id="rId3"/>
    <p:sldId id="314" r:id="rId4"/>
    <p:sldId id="315" r:id="rId5"/>
    <p:sldId id="256" r:id="rId6"/>
    <p:sldId id="257" r:id="rId7"/>
    <p:sldId id="258" r:id="rId8"/>
    <p:sldId id="259" r:id="rId9"/>
    <p:sldId id="260" r:id="rId10"/>
    <p:sldId id="316" r:id="rId11"/>
    <p:sldId id="262" r:id="rId12"/>
    <p:sldId id="261" r:id="rId13"/>
    <p:sldId id="263" r:id="rId14"/>
    <p:sldId id="289" r:id="rId15"/>
    <p:sldId id="264" r:id="rId16"/>
    <p:sldId id="294" r:id="rId17"/>
    <p:sldId id="295" r:id="rId18"/>
    <p:sldId id="265" r:id="rId19"/>
    <p:sldId id="266" r:id="rId20"/>
    <p:sldId id="267" r:id="rId21"/>
    <p:sldId id="286" r:id="rId22"/>
    <p:sldId id="317" r:id="rId23"/>
    <p:sldId id="268" r:id="rId24"/>
    <p:sldId id="269" r:id="rId25"/>
    <p:sldId id="287" r:id="rId26"/>
    <p:sldId id="270" r:id="rId27"/>
    <p:sldId id="271" r:id="rId28"/>
    <p:sldId id="312" r:id="rId29"/>
    <p:sldId id="272" r:id="rId30"/>
    <p:sldId id="273" r:id="rId31"/>
    <p:sldId id="274" r:id="rId32"/>
    <p:sldId id="310" r:id="rId33"/>
    <p:sldId id="275" r:id="rId34"/>
    <p:sldId id="276" r:id="rId35"/>
    <p:sldId id="277" r:id="rId36"/>
    <p:sldId id="278" r:id="rId37"/>
    <p:sldId id="301" r:id="rId38"/>
    <p:sldId id="31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297" r:id="rId48"/>
    <p:sldId id="279" r:id="rId49"/>
    <p:sldId id="280" r:id="rId50"/>
    <p:sldId id="281" r:id="rId51"/>
    <p:sldId id="282" r:id="rId52"/>
    <p:sldId id="283" r:id="rId53"/>
    <p:sldId id="284" r:id="rId54"/>
    <p:sldId id="291" r:id="rId55"/>
    <p:sldId id="292" r:id="rId56"/>
    <p:sldId id="299" r:id="rId57"/>
    <p:sldId id="28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 autoAdjust="0"/>
    <p:restoredTop sz="99827" autoAdjust="0"/>
  </p:normalViewPr>
  <p:slideViewPr>
    <p:cSldViewPr snapToObjects="1">
      <p:cViewPr varScale="1">
        <p:scale>
          <a:sx n="72" d="100"/>
          <a:sy n="72" d="100"/>
        </p:scale>
        <p:origin x="12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11/24/2019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c\Desktop\gola-1.pn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c\Desktop\parapharyngeal-space-tumors-4-638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146175"/>
          </a:xfrm>
        </p:spPr>
        <p:txBody>
          <a:bodyPr>
            <a:normAutofit fontScale="90000"/>
          </a:bodyPr>
          <a:lstStyle/>
          <a:p>
            <a:r>
              <a:rPr lang="en-US" dirty="0"/>
              <a:t>Pharynx</a:t>
            </a:r>
            <a:br>
              <a:rPr/>
            </a:br>
            <a:r>
              <a:t>I&amp;II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600450"/>
            <a:ext cx="4832866" cy="21145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Dr. Manal Bukhari</a:t>
            </a:r>
            <a:br>
              <a:rPr lang="en-US" b="1" dirty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br>
              <a:rPr lang="en-US" b="1" dirty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 </a:t>
            </a:r>
            <a: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b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Otolaryngology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Associated  professor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 consultant Phonosurgeon  </a:t>
            </a:r>
            <a:b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endParaRPr lang="en-US" b="1" dirty="0">
              <a:latin typeface="Gill Sans MT" pitchFamily="-65" charset="-18"/>
              <a:ea typeface="Arial" pitchFamily="-65" charset="0"/>
              <a:cs typeface="Arial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la-1.png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6310" y="1066800"/>
            <a:ext cx="694938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16563"/>
          </a:xfrm>
        </p:spPr>
        <p:txBody>
          <a:bodyPr/>
          <a:lstStyle/>
          <a:p>
            <a:r>
              <a:rPr lang="en-US" sz="1800" dirty="0"/>
              <a:t>Adenoid</a:t>
            </a:r>
          </a:p>
          <a:p>
            <a:r>
              <a:rPr lang="en-US" sz="1400" dirty="0"/>
              <a:t>No capsule</a:t>
            </a:r>
          </a:p>
          <a:p>
            <a:r>
              <a:rPr lang="en-US" sz="2000" dirty="0"/>
              <a:t>Lingual tonsils</a:t>
            </a:r>
          </a:p>
          <a:p>
            <a:r>
              <a:rPr lang="en-US" sz="2000" dirty="0"/>
              <a:t>Tubal tonsils</a:t>
            </a:r>
          </a:p>
          <a:p>
            <a:r>
              <a:rPr lang="en-US" sz="2000" dirty="0"/>
              <a:t>Lateral pharyngeal bands</a:t>
            </a:r>
          </a:p>
          <a:p>
            <a:r>
              <a:rPr lang="en-US" sz="2000" dirty="0"/>
              <a:t> discrete nodules</a:t>
            </a:r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609600"/>
            <a:ext cx="3581399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Palatine tonsils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24200" cy="1981200"/>
          </a:xfrm>
        </p:spPr>
        <p:txBody>
          <a:bodyPr>
            <a:normAutofit/>
          </a:bodyPr>
          <a:lstStyle/>
          <a:p>
            <a:r>
              <a:rPr lang="en-US" sz="1800" dirty="0"/>
              <a:t>12-----15 crypt</a:t>
            </a:r>
          </a:p>
          <a:p>
            <a:r>
              <a:rPr lang="en-US" sz="1800" dirty="0"/>
              <a:t>The deep surface is separated from the constrictor muscles of the pharynx by connective tissue’ capsule’ </a:t>
            </a:r>
          </a:p>
        </p:txBody>
      </p:sp>
      <p:pic>
        <p:nvPicPr>
          <p:cNvPr id="8" name="Content Placeholder 7" descr="images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43400" y="1676400"/>
            <a:ext cx="3467100" cy="2349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aponeurosis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Incomplete connective tissue coat in the lateral and posterior walls of the pharynx between the muscular layers </a:t>
            </a:r>
          </a:p>
          <a:p>
            <a:r>
              <a:rPr lang="en-US" dirty="0"/>
              <a:t>Pharyngobasilar fascia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6VetEYxUq7iri3SufrVx-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8200"/>
            <a:ext cx="6350000" cy="5054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rmAutofit/>
          </a:bodyPr>
          <a:lstStyle/>
          <a:p>
            <a:r>
              <a:rPr lang="en-US" sz="2400" dirty="0"/>
              <a:t>Muscular coat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066800"/>
            <a:ext cx="4038600" cy="5029200"/>
          </a:xfrm>
        </p:spPr>
        <p:txBody>
          <a:bodyPr/>
          <a:lstStyle/>
          <a:p>
            <a:r>
              <a:rPr lang="en-US" sz="2400" b="1" dirty="0"/>
              <a:t>External :</a:t>
            </a:r>
          </a:p>
          <a:p>
            <a:r>
              <a:rPr lang="en-US" sz="2000" b="1" dirty="0"/>
              <a:t>Three constrictor muscles</a:t>
            </a:r>
            <a:r>
              <a:rPr lang="en-US" b="1" dirty="0"/>
              <a:t>: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r>
              <a:rPr lang="en-US" sz="1800" dirty="0"/>
              <a:t>arise from pterygoid , ptergomandibular ligament post end of mylohyoid fibers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r>
              <a:rPr lang="en-US" sz="1600" dirty="0"/>
              <a:t>Arise from the hyoid bone and stylohyod ligament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r>
              <a:rPr lang="en-US" sz="1600" dirty="0"/>
              <a:t>Thyropharyngeus</a:t>
            </a:r>
          </a:p>
          <a:p>
            <a:r>
              <a:rPr lang="en-US" sz="1600" dirty="0"/>
              <a:t>Cricopharyngus</a:t>
            </a:r>
          </a:p>
          <a:p>
            <a:r>
              <a:rPr lang="en-US" sz="1600" b="1" u="sng" dirty="0"/>
              <a:t>Killian’s dehiscence</a:t>
            </a:r>
          </a:p>
          <a:p>
            <a:r>
              <a:rPr lang="en-US" sz="1600" dirty="0"/>
              <a:t>Potential gap between the thyropharyngus and cricopharyngus  </a:t>
            </a:r>
          </a:p>
        </p:txBody>
      </p:sp>
      <p:pic>
        <p:nvPicPr>
          <p:cNvPr id="5" name="Content Placeholder 4" descr="constrictor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8200" y="1066800"/>
            <a:ext cx="3962400" cy="4343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315245"/>
            <a:ext cx="3962400" cy="3531393"/>
          </a:xfrm>
        </p:spPr>
      </p:pic>
      <p:pic>
        <p:nvPicPr>
          <p:cNvPr id="5" name="Picture 4" descr="slide_41-1529A9B71E51819CAA8-thumb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15245"/>
            <a:ext cx="28194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Internal: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1"/>
            <a:ext cx="3008313" cy="1447799"/>
          </a:xfrm>
        </p:spPr>
        <p:txBody>
          <a:bodyPr/>
          <a:lstStyle/>
          <a:p>
            <a:r>
              <a:rPr lang="en-US" sz="2000" b="1" dirty="0"/>
              <a:t>Three muscles:</a:t>
            </a:r>
          </a:p>
          <a:p>
            <a:pPr>
              <a:buFont typeface="Wingdings" charset="2"/>
              <a:buChar char="q"/>
            </a:pPr>
            <a:r>
              <a:rPr lang="en-US" sz="1800" dirty="0"/>
              <a:t>Stylopharyngus</a:t>
            </a:r>
          </a:p>
          <a:p>
            <a:pPr>
              <a:buFont typeface="Wingdings" charset="2"/>
              <a:buChar char="q"/>
            </a:pPr>
            <a:r>
              <a:rPr lang="en-US" sz="1800" dirty="0"/>
              <a:t>Salpingopharyngus </a:t>
            </a:r>
          </a:p>
          <a:p>
            <a:pPr>
              <a:buFont typeface="Wingdings" charset="2"/>
              <a:buChar char="q"/>
            </a:pPr>
            <a:r>
              <a:rPr lang="en-US" sz="1800" dirty="0"/>
              <a:t>palatopharyngus</a:t>
            </a:r>
          </a:p>
        </p:txBody>
      </p:sp>
      <p:pic>
        <p:nvPicPr>
          <p:cNvPr id="5" name="Content Placeholder 4" descr="ms of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0" y="762000"/>
            <a:ext cx="4376039" cy="4495006"/>
          </a:xfrm>
        </p:spPr>
      </p:pic>
      <p:pic>
        <p:nvPicPr>
          <p:cNvPr id="6" name="Picture 5" descr="sa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Buccopharyngeal fascia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3-Figure7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00200"/>
            <a:ext cx="6414677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/>
              <a:t> </a:t>
            </a:r>
            <a:endParaRPr lang="en-US" dirty="0"/>
          </a:p>
          <a:p>
            <a:pPr lvl="0"/>
            <a:r>
              <a:rPr lang="en-US" b="1" dirty="0"/>
              <a:t>To know the basic pharynx anatomy and physiology.</a:t>
            </a:r>
            <a:endParaRPr lang="en-US" dirty="0"/>
          </a:p>
          <a:p>
            <a:pPr lvl="0"/>
            <a:r>
              <a:rPr lang="en-US" b="1" dirty="0"/>
              <a:t>To recognize assessment and management of common pharyngeal  diseases, include ability to obtain patients’ history, perform comprehensive physical and mental status assessment, interprets findings</a:t>
            </a:r>
            <a:endParaRPr lang="en-US" dirty="0"/>
          </a:p>
          <a:p>
            <a:pPr lvl="0"/>
            <a:r>
              <a:rPr lang="en-US" b="1" dirty="0"/>
              <a:t>To know how to handle common pharyngeal  emergencies.</a:t>
            </a:r>
            <a:endParaRPr lang="en-US" dirty="0"/>
          </a:p>
          <a:p>
            <a:pPr lvl="0"/>
            <a:r>
              <a:rPr lang="en-US" b="1" dirty="0"/>
              <a:t>To be aware of common pharyngeal  operations.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609600"/>
          </a:xfrm>
        </p:spPr>
        <p:txBody>
          <a:bodyPr>
            <a:normAutofit fontScale="90000"/>
          </a:bodyPr>
          <a:lstStyle/>
          <a:p>
            <a:r>
              <a:rPr lang="en-US" sz="2667" dirty="0"/>
              <a:t>Relation of the pharynx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981200"/>
            <a:ext cx="2286000" cy="21336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r>
              <a:rPr lang="en-US" sz="2000" dirty="0"/>
              <a:t>prevertebral  fascia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Anteriorly:</a:t>
            </a:r>
          </a:p>
          <a:p>
            <a:r>
              <a:rPr lang="en-US" sz="2000" dirty="0"/>
              <a:t>Parapharyngeal space</a:t>
            </a:r>
          </a:p>
        </p:txBody>
      </p:sp>
      <p:pic>
        <p:nvPicPr>
          <p:cNvPr id="7" name="Content Placeholder 6" descr="3-Figure7-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6600" y="1524000"/>
            <a:ext cx="4694333" cy="4191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18415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5814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/>
              <a:t>Potential space lies out side the pharynx</a:t>
            </a:r>
          </a:p>
          <a:p>
            <a:r>
              <a:rPr lang="en-US" sz="7200" b="1" dirty="0"/>
              <a:t>Triangular  in cross section , it extend from the base of the skull above to the sup mediastinum and apex of hyoid bone </a:t>
            </a:r>
          </a:p>
          <a:p>
            <a:r>
              <a:rPr lang="en-US" sz="5600" dirty="0">
                <a:solidFill>
                  <a:srgbClr val="3366FF"/>
                </a:solidFill>
              </a:rPr>
              <a:t>Anteromedial wall</a:t>
            </a:r>
            <a:r>
              <a:rPr lang="en-US" sz="5600" dirty="0"/>
              <a:t>: buccopharyngeal fascia</a:t>
            </a:r>
          </a:p>
          <a:p>
            <a:endParaRPr lang="en-US" sz="5600" dirty="0">
              <a:solidFill>
                <a:srgbClr val="0000FF"/>
              </a:solidFill>
            </a:endParaRPr>
          </a:p>
          <a:p>
            <a:r>
              <a:rPr lang="en-US" sz="5600" b="1" dirty="0">
                <a:solidFill>
                  <a:srgbClr val="0000FF"/>
                </a:solidFill>
              </a:rPr>
              <a:t>Posteromedial wall </a:t>
            </a:r>
            <a:r>
              <a:rPr lang="en-US" sz="5600" dirty="0"/>
              <a:t>: cervical vertebrae, prevertebral muscle and fascia</a:t>
            </a:r>
          </a:p>
          <a:p>
            <a:endParaRPr lang="en-US" sz="5600" dirty="0"/>
          </a:p>
          <a:p>
            <a:r>
              <a:rPr lang="en-US" sz="5600" b="1" dirty="0">
                <a:solidFill>
                  <a:srgbClr val="0000FF"/>
                </a:solidFill>
              </a:rPr>
              <a:t>Lateral wall</a:t>
            </a:r>
            <a:r>
              <a:rPr lang="en-US" sz="5600" dirty="0"/>
              <a:t>: (up) the mandible ,tergoid muscle, pparotid gland</a:t>
            </a:r>
          </a:p>
          <a:p>
            <a:r>
              <a:rPr lang="en-US" sz="5600" b="1" dirty="0"/>
              <a:t>(Lower) </a:t>
            </a:r>
            <a:r>
              <a:rPr lang="en-US" sz="5600" dirty="0"/>
              <a:t>sternomastoid muscle</a:t>
            </a:r>
          </a:p>
          <a:p>
            <a:endParaRPr lang="en-US" sz="5600" dirty="0"/>
          </a:p>
          <a:p>
            <a:r>
              <a:rPr lang="en-US" sz="5600" b="1" dirty="0">
                <a:solidFill>
                  <a:schemeClr val="accent2">
                    <a:lumMod val="75000"/>
                  </a:schemeClr>
                </a:solidFill>
              </a:rPr>
              <a:t>Compartment </a:t>
            </a:r>
            <a:r>
              <a:rPr lang="en-US" sz="56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5600" u="sng" dirty="0">
                <a:solidFill>
                  <a:srgbClr val="FF6600"/>
                </a:solidFill>
              </a:rPr>
              <a:t>prestyloid:</a:t>
            </a:r>
          </a:p>
          <a:p>
            <a:r>
              <a:rPr lang="en-US" sz="5600" dirty="0"/>
              <a:t>internal maxillary artery, fat,inferior alveolar ,lingual, and auricultemporal nerves.</a:t>
            </a:r>
          </a:p>
          <a:p>
            <a:r>
              <a:rPr lang="en-US" sz="5600" dirty="0">
                <a:solidFill>
                  <a:srgbClr val="FF6600"/>
                </a:solidFill>
              </a:rPr>
              <a:t>Poststyloid: </a:t>
            </a:r>
          </a:p>
          <a:p>
            <a:r>
              <a:rPr lang="en-US" sz="5600" dirty="0"/>
              <a:t>neurovascular bundle (carotid artery,, internal jugular vein, sympathatic chain ,CN IX,X and,XI  </a:t>
            </a:r>
            <a:r>
              <a:rPr lang="ar-sa" sz="5600" dirty="0"/>
              <a:t> </a:t>
            </a:r>
            <a:endParaRPr lang="en-US" sz="5600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rapharyngeal-space-tumors-4-638.jpg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914400"/>
            <a:ext cx="7467600" cy="5049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52800" cy="793750"/>
          </a:xfrm>
        </p:spPr>
        <p:txBody>
          <a:bodyPr/>
          <a:lstStyle/>
          <a:p>
            <a:r>
              <a:rPr lang="en-US" sz="2400" dirty="0"/>
              <a:t>Retropharyngeal space 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00200"/>
            <a:ext cx="3352800" cy="3581399"/>
          </a:xfrm>
        </p:spPr>
        <p:txBody>
          <a:bodyPr>
            <a:normAutofit/>
          </a:bodyPr>
          <a:lstStyle/>
          <a:p>
            <a:r>
              <a:rPr lang="en-US" sz="2000" b="1" i="1" dirty="0"/>
              <a:t>It extend from the base of skull to supr mediastinum</a:t>
            </a:r>
          </a:p>
          <a:p>
            <a:r>
              <a:rPr lang="en-US" sz="2000" b="1" i="1" dirty="0"/>
              <a:t>Lies behind the pharynx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Ant</a:t>
            </a:r>
            <a:r>
              <a:rPr lang="en-US" sz="1800" dirty="0">
                <a:solidFill>
                  <a:srgbClr val="FFFF00"/>
                </a:solidFill>
              </a:rPr>
              <a:t>: </a:t>
            </a:r>
            <a:r>
              <a:rPr lang="en-US" sz="1800" dirty="0"/>
              <a:t>posterior pharyngeal wall and its covering buccopharyngeal fascia</a:t>
            </a:r>
          </a:p>
          <a:p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/>
              <a:t>: cervical vertebrae and muscles and fascia</a:t>
            </a:r>
          </a:p>
          <a:p>
            <a:r>
              <a:rPr lang="en-US" sz="1800" b="1" i="1" dirty="0">
                <a:solidFill>
                  <a:srgbClr val="FF0000"/>
                </a:solidFill>
              </a:rPr>
              <a:t>Contents :</a:t>
            </a:r>
          </a:p>
          <a:p>
            <a:r>
              <a:rPr lang="en-US" sz="1800" dirty="0"/>
              <a:t>Reteropharyngeal lymph nodes </a:t>
            </a:r>
          </a:p>
        </p:txBody>
      </p:sp>
      <p:pic>
        <p:nvPicPr>
          <p:cNvPr id="5" name="Content Placeholder 4" descr="rtero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500" y="1066800"/>
            <a:ext cx="5143500" cy="51054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Functions of the sub epithelial lymphoid tissue:</a:t>
            </a:r>
          </a:p>
          <a:p>
            <a:r>
              <a:rPr lang="en-US" sz="1800" dirty="0"/>
              <a:t>Protective functions :</a:t>
            </a:r>
          </a:p>
          <a:p>
            <a:r>
              <a:rPr lang="en-US" sz="1800" dirty="0"/>
              <a:t>Formation of lymphocytes</a:t>
            </a:r>
          </a:p>
          <a:p>
            <a:r>
              <a:rPr lang="en-US" sz="1800" dirty="0"/>
              <a:t>Formation of antibodies</a:t>
            </a:r>
          </a:p>
          <a:p>
            <a:r>
              <a:rPr lang="en-US" sz="1800" dirty="0"/>
              <a:t>Acquisition of immunity</a:t>
            </a:r>
          </a:p>
          <a:p>
            <a:r>
              <a:rPr lang="en-US" sz="1800" dirty="0"/>
              <a:t>Localization of infection</a:t>
            </a:r>
          </a:p>
          <a:p>
            <a:r>
              <a:rPr lang="en-US" sz="1800" b="1" u="sng" dirty="0"/>
              <a:t>Salivation:</a:t>
            </a:r>
          </a:p>
          <a:p>
            <a:pPr>
              <a:buNone/>
            </a:pPr>
            <a:r>
              <a:rPr lang="en-US" sz="1800" dirty="0"/>
              <a:t>   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6600"/>
                </a:solidFill>
              </a:rPr>
              <a:t>Deglutition:</a:t>
            </a:r>
          </a:p>
          <a:p>
            <a:r>
              <a:rPr lang="en-US" sz="1800" b="1" dirty="0"/>
              <a:t>Three 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/>
              <a:t>: </a:t>
            </a:r>
            <a:r>
              <a:rPr lang="en-US" sz="1800" dirty="0"/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/>
              <a:t>:reflux,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 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2743200" cy="27432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000" b="1" dirty="0"/>
              <a:t>Respiration 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Speech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Resonating cavity 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Articulation 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Taste:</a:t>
            </a:r>
          </a:p>
          <a:p>
            <a:r>
              <a:rPr lang="en-US" sz="2000" b="1" dirty="0"/>
              <a:t> </a:t>
            </a:r>
            <a:r>
              <a:rPr lang="en-US" sz="1800" dirty="0"/>
              <a:t>taste buds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2438400" cy="3810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Adenoid</a:t>
            </a: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0"/>
            <a:ext cx="3657600" cy="4449763"/>
          </a:xfrm>
        </p:spPr>
        <p:txBody>
          <a:bodyPr>
            <a:noAutofit/>
          </a:bodyPr>
          <a:lstStyle/>
          <a:p>
            <a:r>
              <a:rPr lang="en-US" sz="1600" dirty="0"/>
              <a:t>A hypertrophy of the nasopharyngeal tonsil to produce symptoms , most commonly between the age of 3---7 years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6600"/>
                </a:solidFill>
              </a:rPr>
              <a:t>Pathological types</a:t>
            </a:r>
            <a:r>
              <a:rPr lang="en-US" sz="1600" b="1" dirty="0"/>
              <a:t>:</a:t>
            </a:r>
          </a:p>
          <a:p>
            <a:r>
              <a:rPr lang="en-US" sz="1600" dirty="0"/>
              <a:t>1- simple inflammatory</a:t>
            </a:r>
          </a:p>
          <a:p>
            <a:r>
              <a:rPr lang="en-US" sz="1600" dirty="0"/>
              <a:t>2- tuberculosis </a:t>
            </a:r>
          </a:p>
          <a:p>
            <a:endParaRPr lang="en-US" sz="1600" dirty="0">
              <a:solidFill>
                <a:srgbClr val="FF6600"/>
              </a:solidFill>
            </a:endParaRPr>
          </a:p>
          <a:p>
            <a:r>
              <a:rPr lang="en-US" sz="1600" b="1" dirty="0">
                <a:solidFill>
                  <a:srgbClr val="FF6600"/>
                </a:solidFill>
              </a:rPr>
              <a:t>Clinical features</a:t>
            </a:r>
            <a:r>
              <a:rPr lang="en-US" sz="1600" dirty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/>
              <a:t>Mouth breathing , snoring ,</a:t>
            </a:r>
            <a:r>
              <a:rPr lang="en-US" sz="1600" dirty="0" err="1"/>
              <a:t>hyopnasality</a:t>
            </a:r>
            <a:r>
              <a:rPr lang="en-US" sz="1600" dirty="0"/>
              <a:t> , adenoid face, nasal discharge</a:t>
            </a:r>
          </a:p>
          <a:p>
            <a:r>
              <a:rPr lang="en-US" sz="1600" dirty="0"/>
              <a:t>Eustchain tube obstruction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Diagnosis</a:t>
            </a:r>
            <a:r>
              <a:rPr lang="en-US" sz="1600" dirty="0">
                <a:solidFill>
                  <a:srgbClr val="FF0000"/>
                </a:solidFill>
              </a:rPr>
              <a:t> : </a:t>
            </a:r>
          </a:p>
          <a:p>
            <a:r>
              <a:rPr lang="en-US" sz="1600" dirty="0"/>
              <a:t>x ray</a:t>
            </a:r>
          </a:p>
          <a:p>
            <a:r>
              <a:rPr lang="en-US" sz="1600" dirty="0"/>
              <a:t> flexible fiberoptic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Treatment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/>
              <a:t> conservative </a:t>
            </a:r>
          </a:p>
          <a:p>
            <a:r>
              <a:rPr lang="en-US" sz="1600" dirty="0"/>
              <a:t>Surgical: adenoidectomy    </a:t>
            </a:r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273050"/>
            <a:ext cx="3162488" cy="3384550"/>
          </a:xfrm>
        </p:spPr>
      </p:pic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apnea and snoring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Snoring is a sign of partial obstruction of the upper airway during sleep </a:t>
            </a:r>
          </a:p>
          <a:p>
            <a:r>
              <a:rPr lang="en-US" dirty="0"/>
              <a:t>Snoring  is always present during type of sleep apnea</a:t>
            </a:r>
          </a:p>
          <a:p>
            <a:endParaRPr lang="en-US" dirty="0"/>
          </a:p>
          <a:p>
            <a:r>
              <a:rPr lang="en-US" sz="384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/>
              <a:t>:</a:t>
            </a:r>
          </a:p>
          <a:p>
            <a:r>
              <a:rPr lang="en-US" dirty="0"/>
              <a:t>Cessation of airflow at the mouth and nostrils lasting 10 seconds  for at least 30 apnoeioc episodes </a:t>
            </a:r>
          </a:p>
          <a:p>
            <a:r>
              <a:rPr lang="en-US" sz="3840" b="1" dirty="0"/>
              <a:t>Types :</a:t>
            </a:r>
          </a:p>
          <a:p>
            <a:r>
              <a:rPr lang="en-US" sz="3840" dirty="0">
                <a:solidFill>
                  <a:srgbClr val="FF6600"/>
                </a:solidFill>
              </a:rPr>
              <a:t> central sleep apnea:</a:t>
            </a:r>
          </a:p>
          <a:p>
            <a:r>
              <a:rPr lang="en-US" sz="3840" baseline="-25000" dirty="0"/>
              <a:t>Failure of respiratory drive from the brain </a:t>
            </a:r>
          </a:p>
          <a:p>
            <a:r>
              <a:rPr lang="en-US" sz="3840" dirty="0">
                <a:solidFill>
                  <a:srgbClr val="FF6600"/>
                </a:solidFill>
              </a:rPr>
              <a:t>Obstructive sleep apnea (OSA)</a:t>
            </a:r>
          </a:p>
          <a:p>
            <a:r>
              <a:rPr lang="en-US" sz="2880" dirty="0"/>
              <a:t>Due  to anatomical narrowing of the upper airway </a:t>
            </a:r>
          </a:p>
          <a:p>
            <a:r>
              <a:rPr lang="en-US" sz="3840" dirty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/>
              <a:t>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Pharynx I</a:t>
            </a:r>
          </a:p>
          <a:p>
            <a:r>
              <a:rPr lang="en-US" dirty="0"/>
              <a:t>       - anatomy of the pharynx and deep neck spaces (retro and </a:t>
            </a:r>
            <a:r>
              <a:rPr lang="en-US" dirty="0" err="1"/>
              <a:t>parapharyngeal</a:t>
            </a:r>
            <a:r>
              <a:rPr lang="en-US" dirty="0"/>
              <a:t>)</a:t>
            </a:r>
          </a:p>
          <a:p>
            <a:r>
              <a:rPr lang="en-US" dirty="0"/>
              <a:t>       -  physiology ( function of pharynx in brief)</a:t>
            </a:r>
          </a:p>
          <a:p>
            <a:r>
              <a:rPr lang="en-US" dirty="0"/>
              <a:t>       -  acute and chronic </a:t>
            </a:r>
            <a:r>
              <a:rPr lang="en-US" dirty="0" err="1"/>
              <a:t>pharyngitis</a:t>
            </a:r>
            <a:r>
              <a:rPr lang="en-US" dirty="0"/>
              <a:t> ( non-specific and </a:t>
            </a:r>
            <a:r>
              <a:rPr lang="en-US" dirty="0" err="1"/>
              <a:t>specifec</a:t>
            </a:r>
            <a:r>
              <a:rPr lang="en-US" dirty="0"/>
              <a:t>) </a:t>
            </a:r>
            <a:r>
              <a:rPr lang="en-US" dirty="0" err="1"/>
              <a:t>e.g</a:t>
            </a:r>
            <a:r>
              <a:rPr lang="en-US" dirty="0"/>
              <a:t> scarlet fever, </a:t>
            </a:r>
          </a:p>
          <a:p>
            <a:r>
              <a:rPr lang="en-US" dirty="0"/>
              <a:t>          infectious </a:t>
            </a:r>
            <a:r>
              <a:rPr lang="en-US" dirty="0" err="1"/>
              <a:t>monoliasis</a:t>
            </a:r>
            <a:r>
              <a:rPr lang="en-US" dirty="0"/>
              <a:t>, fungal, Vincent angina, diphtheria</a:t>
            </a:r>
          </a:p>
          <a:p>
            <a:r>
              <a:rPr lang="en-US" dirty="0"/>
              <a:t>       -  </a:t>
            </a:r>
            <a:r>
              <a:rPr lang="en-US" dirty="0" err="1"/>
              <a:t>Zenker</a:t>
            </a:r>
            <a:r>
              <a:rPr lang="en-US" dirty="0"/>
              <a:t> </a:t>
            </a:r>
            <a:r>
              <a:rPr lang="en-US" dirty="0" err="1"/>
              <a:t>diverticulation</a:t>
            </a:r>
            <a:r>
              <a:rPr lang="en-US" dirty="0"/>
              <a:t> (in brief)</a:t>
            </a:r>
          </a:p>
          <a:p>
            <a:r>
              <a:rPr lang="en-US" b="1" dirty="0">
                <a:solidFill>
                  <a:srgbClr val="FFFF00"/>
                </a:solidFill>
              </a:rPr>
              <a:t>Pharynx II</a:t>
            </a:r>
          </a:p>
          <a:p>
            <a:r>
              <a:rPr lang="en-US" b="1" dirty="0"/>
              <a:t>       -  </a:t>
            </a:r>
            <a:r>
              <a:rPr lang="en-US" dirty="0"/>
              <a:t>adenoid and tonsil diseases.</a:t>
            </a:r>
          </a:p>
          <a:p>
            <a:r>
              <a:rPr lang="en-US" dirty="0"/>
              <a:t>       -  complication of pharyngeal diseases (Quinsy, </a:t>
            </a:r>
            <a:r>
              <a:rPr lang="en-US" dirty="0" err="1"/>
              <a:t>para</a:t>
            </a:r>
            <a:r>
              <a:rPr lang="en-US" dirty="0"/>
              <a:t> and retropharyngeal,</a:t>
            </a:r>
          </a:p>
          <a:p>
            <a:r>
              <a:rPr lang="en-US" dirty="0"/>
              <a:t>          Ludwig's angina) + Radiological illustrations)</a:t>
            </a:r>
          </a:p>
          <a:p>
            <a:r>
              <a:rPr lang="en-US" dirty="0"/>
              <a:t>          </a:t>
            </a:r>
            <a:r>
              <a:rPr lang="en-US" dirty="0" err="1"/>
              <a:t>adenotonsillectomy</a:t>
            </a:r>
            <a:r>
              <a:rPr lang="en-US" dirty="0"/>
              <a:t> (indications, complication and management)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of sleep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sz="3097" b="1" dirty="0"/>
              <a:t>Slow wave sleep :</a:t>
            </a:r>
          </a:p>
          <a:p>
            <a:r>
              <a:rPr lang="en-US" sz="2581" dirty="0"/>
              <a:t>Brain waves are slow deep restful sleep  decrease  in vascular tone and respiratory rate and basal metabolic rate</a:t>
            </a:r>
          </a:p>
          <a:p>
            <a:r>
              <a:rPr lang="en-US" sz="2581" dirty="0"/>
              <a:t> </a:t>
            </a:r>
          </a:p>
          <a:p>
            <a:r>
              <a:rPr lang="en-US" sz="3097" b="1" dirty="0"/>
              <a:t>Rapid eye movement :</a:t>
            </a:r>
          </a:p>
          <a:p>
            <a:r>
              <a:rPr lang="en-US" sz="2581" dirty="0"/>
              <a:t>Brain quite active  active dream</a:t>
            </a:r>
          </a:p>
          <a:p>
            <a:r>
              <a:rPr lang="en-US" sz="2581" dirty="0"/>
              <a:t> </a:t>
            </a:r>
          </a:p>
          <a:p>
            <a:r>
              <a:rPr lang="en-US" sz="3097" b="1" u="sng" dirty="0"/>
              <a:t>pathophysiology of OSA:</a:t>
            </a:r>
          </a:p>
          <a:p>
            <a:r>
              <a:rPr lang="en-US" dirty="0"/>
              <a:t>During REM or deep sleep  ,obstructive occurs  resulting in decrease arterial oxygen and increased arterial carbon dioxide pressure</a:t>
            </a:r>
          </a:p>
          <a:p>
            <a:r>
              <a:rPr lang="en-US" dirty="0"/>
              <a:t>Nocturnal desaturation arouses patient and causes increase pulmonary artery, systemic arterial pressure </a:t>
            </a:r>
          </a:p>
          <a:p>
            <a:r>
              <a:rPr lang="en-US" dirty="0"/>
              <a:t> lead to hypersomnolence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24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r>
              <a:rPr lang="en-US" dirty="0"/>
              <a:t>EEG,EKG,EOG,pulse oximeter, respiration rate , nasal and oral air flow</a:t>
            </a:r>
          </a:p>
          <a:p>
            <a:endParaRPr lang="en-US" dirty="0"/>
          </a:p>
          <a:p>
            <a:r>
              <a:rPr lang="en-US" sz="3765" b="1" dirty="0">
                <a:solidFill>
                  <a:srgbClr val="FF0000"/>
                </a:solidFill>
              </a:rPr>
              <a:t>Treatment:</a:t>
            </a:r>
          </a:p>
          <a:p>
            <a:r>
              <a:rPr lang="en-US" b="1" u="sng" dirty="0">
                <a:solidFill>
                  <a:srgbClr val="FF6600"/>
                </a:solidFill>
              </a:rPr>
              <a:t>Nonsurgical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/>
              <a:t>:</a:t>
            </a:r>
          </a:p>
          <a:p>
            <a:r>
              <a:rPr lang="en-US" dirty="0"/>
              <a:t>behavior modification :</a:t>
            </a:r>
          </a:p>
          <a:p>
            <a:r>
              <a:rPr lang="en-US" dirty="0"/>
              <a:t> medical treatment </a:t>
            </a:r>
          </a:p>
          <a:p>
            <a:r>
              <a:rPr lang="en-US" dirty="0"/>
              <a:t>CPAP</a:t>
            </a:r>
          </a:p>
          <a:p>
            <a:r>
              <a:rPr lang="en-US" b="1" u="sng" dirty="0">
                <a:solidFill>
                  <a:srgbClr val="FF6600"/>
                </a:solidFill>
              </a:rPr>
              <a:t>Surgical :</a:t>
            </a:r>
          </a:p>
          <a:p>
            <a:r>
              <a:rPr lang="en-US" dirty="0"/>
              <a:t>UPPP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054" y="1143000"/>
            <a:ext cx="6635892" cy="49831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69784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137532" cy="4691063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2000" b="1" dirty="0"/>
              <a:t>Causes: </a:t>
            </a:r>
            <a:r>
              <a:rPr lang="en-US" sz="1800" dirty="0"/>
              <a:t>viral fellow by bacterial (group AB-hemolytic  streptococcus , moraxella, H. influenza, bacteroides</a:t>
            </a:r>
          </a:p>
          <a:p>
            <a:r>
              <a:rPr lang="en-US" sz="2400" b="1" i="1" dirty="0"/>
              <a:t>SSX: </a:t>
            </a:r>
            <a:r>
              <a:rPr lang="en-US" sz="1800" dirty="0"/>
              <a:t>fever ,sore throat odynophagia trismus, halitosis</a:t>
            </a:r>
          </a:p>
          <a:p>
            <a:r>
              <a:rPr lang="en-US" sz="2400" b="1" dirty="0"/>
              <a:t>Phases</a:t>
            </a:r>
            <a:r>
              <a:rPr lang="en-US" sz="1800" dirty="0"/>
              <a:t>: erythema,exudative ,follicular tonsillitis</a:t>
            </a:r>
          </a:p>
          <a:p>
            <a:r>
              <a:rPr lang="en-US" sz="1800" b="1" dirty="0">
                <a:solidFill>
                  <a:srgbClr val="3366FF"/>
                </a:solidFill>
              </a:rPr>
              <a:t>Complication:</a:t>
            </a:r>
          </a:p>
          <a:p>
            <a:r>
              <a:rPr lang="en-US" sz="1800" dirty="0"/>
              <a:t> peritonsillar abscess parapharyngeal or retropharyngeal abscess , rheumatic fever ,glomerulonephritis </a:t>
            </a:r>
          </a:p>
          <a:p>
            <a:r>
              <a:rPr lang="en-US" sz="2400" b="1" dirty="0"/>
              <a:t>Rx: </a:t>
            </a:r>
          </a:p>
          <a:p>
            <a:r>
              <a:rPr lang="en-US" sz="1800" dirty="0"/>
              <a:t> ABX, bed rest ,hydration , analgesia </a:t>
            </a:r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00" y="139700"/>
            <a:ext cx="3939667" cy="2984500"/>
          </a:xfrm>
        </p:spPr>
      </p:pic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596900"/>
          </a:xfrm>
        </p:spPr>
        <p:txBody>
          <a:bodyPr>
            <a:noAutofit/>
          </a:bodyPr>
          <a:lstStyle/>
          <a:p>
            <a:r>
              <a:rPr lang="en-US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733800" cy="46910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6600"/>
                </a:solidFill>
              </a:rPr>
              <a:t>Pathogen</a:t>
            </a:r>
            <a:r>
              <a:rPr lang="en-US" sz="1800" b="1" dirty="0"/>
              <a:t>: </a:t>
            </a:r>
            <a:r>
              <a:rPr lang="en-US" sz="1800" dirty="0"/>
              <a:t>Epstein barr virus </a:t>
            </a:r>
          </a:p>
          <a:p>
            <a:r>
              <a:rPr lang="en-US" sz="2400" b="1" dirty="0">
                <a:solidFill>
                  <a:srgbClr val="FF6600"/>
                </a:solidFill>
              </a:rPr>
              <a:t>SSX</a:t>
            </a:r>
            <a:r>
              <a:rPr lang="en-US" sz="1800" dirty="0"/>
              <a:t>: fever, lymphadenopath malaise, exudative tonsilitis, hepatosplenomegaly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DX</a:t>
            </a:r>
            <a:r>
              <a:rPr lang="en-US" sz="1800" dirty="0"/>
              <a:t>: monosopt test ,paul bunnel test (heterophil antibodies  in serum)</a:t>
            </a:r>
          </a:p>
          <a:p>
            <a:r>
              <a:rPr lang="en-US" sz="1800" dirty="0"/>
              <a:t>80% mononuclear and 10% atypical lymphocytes on smear </a:t>
            </a:r>
          </a:p>
          <a:p>
            <a:r>
              <a:rPr lang="en-US" sz="2400" b="1" dirty="0">
                <a:solidFill>
                  <a:srgbClr val="FF6600"/>
                </a:solidFill>
              </a:rPr>
              <a:t>Complication</a:t>
            </a:r>
            <a:r>
              <a:rPr lang="en-US" sz="1800" b="1" dirty="0"/>
              <a:t>: </a:t>
            </a:r>
            <a:r>
              <a:rPr lang="en-US" sz="1800" dirty="0"/>
              <a:t>cranial nerves involvement ,meningitis ,autoimmune hemolytic anemia , splenic rapture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RX</a:t>
            </a:r>
            <a:r>
              <a:rPr lang="en-US" sz="1800" dirty="0"/>
              <a:t>: hydration, analgesia oral hygiene</a:t>
            </a:r>
          </a:p>
          <a:p>
            <a:endParaRPr lang="en-US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905000"/>
            <a:ext cx="3962400" cy="29718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Endotoxin produced by by type A B-hemolytic streptococcus </a:t>
            </a:r>
          </a:p>
          <a:p>
            <a:r>
              <a:rPr lang="en-US" sz="2000" b="1" i="1" dirty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/>
              <a:t>red pharynx , strawberry tongue, perioral skin erythema and desquamation, dysphagaia ,malaise,sever cervical lymphodenopathy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DX</a:t>
            </a:r>
          </a:p>
          <a:p>
            <a:r>
              <a:rPr lang="en-US" sz="1800" dirty="0"/>
              <a:t> dick test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</a:t>
            </a:r>
            <a:r>
              <a:rPr lang="en-US" sz="1800" dirty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/>
              <a:t> ABX    </a:t>
            </a:r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id="6" name="Picture 5" descr="strawberry_tongue_1_040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655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609600"/>
            <a:ext cx="4800600" cy="5516563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r>
              <a:rPr lang="en-US" sz="1800" dirty="0"/>
              <a:t>Corynbeactrium diphtheria </a:t>
            </a:r>
          </a:p>
          <a:p>
            <a:r>
              <a:rPr lang="en-US" sz="1800" b="1" dirty="0"/>
              <a:t>SSX:</a:t>
            </a:r>
            <a:r>
              <a:rPr lang="en-US" sz="1800" dirty="0"/>
              <a:t> sore throat, fever, green plaques friable membrane</a:t>
            </a:r>
          </a:p>
          <a:p>
            <a:r>
              <a:rPr lang="en-US" sz="1800" b="1" dirty="0"/>
              <a:t>DX: </a:t>
            </a:r>
            <a:r>
              <a:rPr lang="en-US" sz="1800" dirty="0"/>
              <a:t>culture</a:t>
            </a:r>
          </a:p>
          <a:p>
            <a:r>
              <a:rPr lang="en-US" sz="1800" b="1" dirty="0"/>
              <a:t>Complication :</a:t>
            </a:r>
            <a:r>
              <a:rPr lang="en-US" sz="1800" dirty="0"/>
              <a:t>nephritis, airway obstruction, death</a:t>
            </a:r>
          </a:p>
          <a:p>
            <a:r>
              <a:rPr lang="en-US" sz="1800" b="1" i="1" dirty="0"/>
              <a:t>RX</a:t>
            </a:r>
            <a:r>
              <a:rPr lang="en-US" sz="1800" b="1" dirty="0"/>
              <a:t>:</a:t>
            </a:r>
            <a:r>
              <a:rPr lang="en-US" sz="1800" dirty="0"/>
              <a:t> ABX, antitoxin</a:t>
            </a:r>
          </a:p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Vincen’ts angina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800" dirty="0"/>
              <a:t>Acute ulcerative lesion</a:t>
            </a:r>
          </a:p>
          <a:p>
            <a:r>
              <a:rPr lang="en-US" sz="1800" dirty="0"/>
              <a:t>Gram negative fusiform bacillus and a spirillum  with anaerobic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/>
              <a:t>Sudden in onset,pain,fever, cervical adenitis, the base of the deep ulcers bleeds when the membranous slough is removed ,the symptoms subside in 4—7 days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</a:t>
            </a:r>
            <a:r>
              <a:rPr lang="en-US" sz="1800" dirty="0">
                <a:solidFill>
                  <a:srgbClr val="FF6600"/>
                </a:solidFill>
              </a:rPr>
              <a:t>: </a:t>
            </a:r>
            <a:r>
              <a:rPr lang="en-US" sz="1800" dirty="0"/>
              <a:t>metronidazole, antiseptic , mouthwash </a:t>
            </a:r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4248" y="1371600"/>
            <a:ext cx="3240152" cy="2286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fid uvu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01998"/>
            <a:ext cx="4528953" cy="2974602"/>
          </a:xfrm>
        </p:spPr>
      </p:pic>
      <p:pic>
        <p:nvPicPr>
          <p:cNvPr id="5" name="Picture 4" descr="v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76600"/>
            <a:ext cx="5729766" cy="31757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53" y="1066800"/>
            <a:ext cx="6960094" cy="50593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6629400" cy="2180888"/>
          </a:xfrm>
        </p:spPr>
        <p:txBody>
          <a:bodyPr>
            <a:normAutofit fontScale="92500" lnSpcReduction="20000"/>
          </a:bodyPr>
          <a:lstStyle/>
          <a:p>
            <a:r>
              <a:rPr lang="en-US" sz="2162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My child has snoring ,he is mouth breather.</a:t>
            </a:r>
          </a:p>
          <a:p>
            <a:endParaRPr lang="en-US" sz="2162" dirty="0"/>
          </a:p>
          <a:p>
            <a:r>
              <a:rPr lang="en-US" sz="2162" dirty="0">
                <a:solidFill>
                  <a:srgbClr val="FF6600"/>
                </a:solidFill>
              </a:rPr>
              <a:t>I have sore throat every day.</a:t>
            </a:r>
          </a:p>
          <a:p>
            <a:endParaRPr lang="en-US" sz="2162" dirty="0"/>
          </a:p>
          <a:p>
            <a:r>
              <a:rPr lang="en-US" sz="2162" dirty="0">
                <a:solidFill>
                  <a:srgbClr val="CCFFCC"/>
                </a:solidFill>
              </a:rPr>
              <a:t>I have fever sore throat , </a:t>
            </a:r>
            <a:r>
              <a:rPr lang="en-US" sz="2162" dirty="0" err="1">
                <a:solidFill>
                  <a:srgbClr val="CCFFCC"/>
                </a:solidFill>
              </a:rPr>
              <a:t>dysphagia</a:t>
            </a:r>
            <a:r>
              <a:rPr lang="en-US" sz="2162" dirty="0">
                <a:solidFill>
                  <a:srgbClr val="CCFFCC"/>
                </a:solidFill>
              </a:rPr>
              <a:t>, I can’t open my mouth.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tonsillectomy</a:t>
            </a:r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Pulmonary and distant infections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hemorrhage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Packing </a:t>
            </a:r>
            <a:endParaRPr lang="en-US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Reactionary hemorrhage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latin typeface="Gill Sans MT" pitchFamily="-108" charset="-18"/>
                <a:ea typeface="Majalla UI" charset="0"/>
                <a:cs typeface="Majalla UI" charset="0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Examination </a:t>
            </a:r>
            <a:endParaRPr lang="en-US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GB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Control like reactionary </a:t>
            </a: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hemorrhage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Occur 5-10 days </a:t>
            </a:r>
            <a:r>
              <a:rPr lang="en-GB" dirty="0" err="1">
                <a:latin typeface="Gill Sans MT" pitchFamily="-108" charset="-18"/>
                <a:ea typeface="Majalla UI" charset="0"/>
                <a:cs typeface="Majalla UI" charset="0"/>
              </a:rPr>
              <a:t>posoperatively</a:t>
            </a:r>
            <a:endParaRPr lang="en-GB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May need diathermy or packing</a:t>
            </a:r>
            <a:endParaRPr lang="en-US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2706624" cy="379933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monoliasis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/>
              <a:t>White patches  caused by candidaalbicans fungus</a:t>
            </a:r>
          </a:p>
          <a:p>
            <a:r>
              <a:rPr lang="en-US" sz="1800" b="1" dirty="0"/>
              <a:t>RX</a:t>
            </a:r>
            <a:r>
              <a:rPr lang="en-US" sz="1800" dirty="0"/>
              <a:t>: nystatin   </a:t>
            </a:r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3429000" cy="35814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3505200" cy="4281376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 abscess (quinsy):</a:t>
            </a:r>
          </a:p>
          <a:p>
            <a:r>
              <a:rPr lang="en-US" sz="1800" dirty="0"/>
              <a:t>An abscess between  the tonsil capsule and the adjacent lateral pharyngeal wall</a:t>
            </a:r>
          </a:p>
          <a:p>
            <a:r>
              <a:rPr lang="en-US" sz="1800" dirty="0"/>
              <a:t> 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SSX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dirty="0"/>
              <a:t>fever, otalgeia odynophagia, uvular deviation, trismus ,drooling of saliva 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Complication:</a:t>
            </a:r>
          </a:p>
          <a:p>
            <a:r>
              <a:rPr lang="en-US" sz="1800" dirty="0"/>
              <a:t>Para and retrpharyngeal abscess, aspiration pneumonia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</a:t>
            </a:r>
            <a:r>
              <a:rPr lang="en-US" sz="1800" dirty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/>
              <a:t>I&amp;D</a:t>
            </a:r>
          </a:p>
          <a:p>
            <a:r>
              <a:rPr lang="en-US" sz="1800" dirty="0"/>
              <a:t>aspiration</a:t>
            </a:r>
          </a:p>
          <a:p>
            <a:r>
              <a:rPr lang="en-US" sz="1800" dirty="0"/>
              <a:t>Iv ABX</a:t>
            </a:r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00200"/>
            <a:ext cx="2848356" cy="190195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685800"/>
            <a:ext cx="2743200" cy="3581400"/>
          </a:xfrm>
        </p:spPr>
        <p:txBody>
          <a:bodyPr>
            <a:normAutofit/>
          </a:bodyPr>
          <a:lstStyle/>
          <a:p>
            <a:r>
              <a:rPr lang="en-US" sz="1800" dirty="0"/>
              <a:t>It extend from the base of the skull to the level 6 cervical vertebra at the lower border of cricoid cartilage.</a:t>
            </a:r>
          </a:p>
          <a:p>
            <a:r>
              <a:rPr lang="en-US" sz="1800" dirty="0"/>
              <a:t>Funnel shaped,10 cm length </a:t>
            </a:r>
          </a:p>
        </p:txBody>
      </p:sp>
      <p:pic>
        <p:nvPicPr>
          <p:cNvPr id="8" name="Content Placeholder 7" descr="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86200" y="1600200"/>
            <a:ext cx="4883426" cy="38100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733800" cy="730250"/>
          </a:xfrm>
        </p:spPr>
        <p:txBody>
          <a:bodyPr>
            <a:noAutofit/>
          </a:bodyPr>
          <a:lstStyle/>
          <a:p>
            <a:r>
              <a:rPr lang="en-US" sz="2400" i="1" dirty="0"/>
              <a:t>Parapharyngeal abscess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419600" cy="4691063"/>
          </a:xfrm>
        </p:spPr>
        <p:txBody>
          <a:bodyPr>
            <a:normAutofit/>
          </a:bodyPr>
          <a:lstStyle/>
          <a:p>
            <a:r>
              <a:rPr lang="en-US" sz="1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/>
              <a:t>odontogenic ,tonsils,  , parotid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SSX</a:t>
            </a:r>
            <a:r>
              <a:rPr lang="en-US" sz="1800" dirty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/>
              <a:t>trismus, fever, muffled voices , intraoral bulge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Complication</a:t>
            </a:r>
            <a:r>
              <a:rPr lang="en-US" sz="1800" dirty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/>
              <a:t>aspiration,cranial nerve palsy, airway compromise, septic hrombophlepitis, carotid blowout</a:t>
            </a:r>
          </a:p>
          <a:p>
            <a:r>
              <a:rPr lang="en-US" sz="1800" dirty="0"/>
              <a:t>,endocarditis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RX: </a:t>
            </a:r>
          </a:p>
          <a:p>
            <a:r>
              <a:rPr lang="en-US" sz="1800" dirty="0"/>
              <a:t>external drainage, iv ABX ,airway management </a:t>
            </a:r>
          </a:p>
        </p:txBody>
      </p:sp>
      <p:pic>
        <p:nvPicPr>
          <p:cNvPr id="5" name="Content Placeholder 4" descr="para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0512" y="1435100"/>
            <a:ext cx="3794887" cy="34417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Retropharyngeal abscess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15778"/>
            <a:ext cx="2743200" cy="2884822"/>
          </a:xfrm>
        </p:spPr>
        <p:txBody>
          <a:bodyPr>
            <a:normAutofit/>
          </a:bodyPr>
          <a:lstStyle/>
          <a:p>
            <a:r>
              <a:rPr lang="en-US" sz="1800" dirty="0"/>
              <a:t>More common in children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SSX</a:t>
            </a:r>
            <a:r>
              <a:rPr lang="en-US" sz="1800" dirty="0"/>
              <a:t>: </a:t>
            </a:r>
            <a:r>
              <a:rPr lang="en-US" sz="1800" dirty="0" err="1"/>
              <a:t>odynophagia</a:t>
            </a:r>
            <a:r>
              <a:rPr lang="en-US" sz="1800" dirty="0"/>
              <a:t> ,hot potato voice, drooling ,stiff neck fever ,stridor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Complication</a:t>
            </a:r>
            <a:r>
              <a:rPr lang="en-US" sz="1800" dirty="0"/>
              <a:t> :mediastnitis , respiratry distress, rupture abscess,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RX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dirty="0"/>
              <a:t>drainge , IV ABX    </a:t>
            </a:r>
          </a:p>
        </p:txBody>
      </p:sp>
      <p:pic>
        <p:nvPicPr>
          <p:cNvPr id="5" name="Content Placeholder 4" descr="RETERO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219200"/>
            <a:ext cx="3886200" cy="317598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Ludwig’s angina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Bilateral cellulitis of submandibular and sublingual  spaces</a:t>
            </a:r>
          </a:p>
          <a:p>
            <a:r>
              <a:rPr lang="en-US" sz="3459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/>
              <a:t>:</a:t>
            </a:r>
          </a:p>
          <a:p>
            <a:r>
              <a:rPr lang="en-US" sz="3027" dirty="0"/>
              <a:t>wooden floor of the mouth , neck swelling and indurations , drooling , respiratory distress ,swollen tongue ,dysphagia  trismus </a:t>
            </a:r>
            <a:r>
              <a:rPr lang="en-US" dirty="0"/>
              <a:t>,</a:t>
            </a:r>
          </a:p>
          <a:p>
            <a:r>
              <a:rPr lang="en-US" sz="3459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sz="3027" dirty="0"/>
              <a:t>airway distress , sepesis </a:t>
            </a:r>
          </a:p>
          <a:p>
            <a:r>
              <a:rPr lang="en-US" sz="3765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027" dirty="0"/>
              <a:t>tracheotomy ,external drainge IV ABX    </a:t>
            </a:r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u="sng" dirty="0">
                <a:solidFill>
                  <a:srgbClr val="FF6600"/>
                </a:solidFill>
              </a:rPr>
              <a:t>Pathogenesis : </a:t>
            </a:r>
          </a:p>
          <a:p>
            <a:r>
              <a:rPr lang="en-US" dirty="0"/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lang="en-US" i="1" u="sng" dirty="0">
                <a:solidFill>
                  <a:srgbClr val="FF6600"/>
                </a:solidFill>
              </a:rPr>
              <a:t>SSX:</a:t>
            </a:r>
            <a:r>
              <a:rPr lang="en-US" dirty="0">
                <a:solidFill>
                  <a:srgbClr val="FF6600"/>
                </a:solidFill>
              </a:rPr>
              <a:t> </a:t>
            </a:r>
          </a:p>
          <a:p>
            <a:r>
              <a:rPr lang="en-US" dirty="0"/>
              <a:t>constant mouth clearing , dry throat pharyngeal crusting, thick granular wall </a:t>
            </a:r>
          </a:p>
          <a:p>
            <a:r>
              <a:rPr lang="en-US" u="sng" dirty="0">
                <a:solidFill>
                  <a:srgbClr val="FF6600"/>
                </a:solidFill>
              </a:rPr>
              <a:t>RX:</a:t>
            </a:r>
            <a:r>
              <a:rPr lang="en-US" dirty="0">
                <a:solidFill>
                  <a:srgbClr val="FF6600"/>
                </a:solidFill>
              </a:rPr>
              <a:t> </a:t>
            </a:r>
          </a:p>
          <a:p>
            <a:r>
              <a:rPr lang="en-US" dirty="0"/>
              <a:t>address underlying etiology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Aphthous ulcer</a:t>
            </a:r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42" y="2362200"/>
            <a:ext cx="4045458" cy="2326227"/>
          </a:xfrm>
        </p:spPr>
      </p:pic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gle stomat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28800"/>
            <a:ext cx="5105400" cy="2857341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zanker’s</a:t>
            </a:r>
            <a:r>
              <a:rPr lang="en-US" dirty="0"/>
              <a:t> </a:t>
            </a:r>
            <a:r>
              <a:rPr lang="en-US" dirty="0" err="1"/>
              <a:t>diverticulum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Herniation</a:t>
            </a:r>
            <a:r>
              <a:rPr lang="en-US" dirty="0"/>
              <a:t> of the mucosa at </a:t>
            </a:r>
            <a:r>
              <a:rPr lang="en-US" dirty="0" err="1"/>
              <a:t>killian’s</a:t>
            </a:r>
            <a:r>
              <a:rPr lang="en-US" dirty="0"/>
              <a:t> triangle  due to increase </a:t>
            </a:r>
            <a:r>
              <a:rPr lang="en-US" dirty="0" err="1"/>
              <a:t>intraluminal</a:t>
            </a:r>
            <a:r>
              <a:rPr lang="en-US" dirty="0"/>
              <a:t> pressure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/>
              <a:t>dysphagia</a:t>
            </a:r>
            <a:r>
              <a:rPr lang="en-US" dirty="0"/>
              <a:t>, regurgitation of undigested food  aspiration   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/>
              <a:t>: barium swallow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/>
              <a:t>Cricopharyngeal</a:t>
            </a:r>
            <a:r>
              <a:rPr lang="en-US" dirty="0"/>
              <a:t> </a:t>
            </a:r>
            <a:r>
              <a:rPr lang="en-US" dirty="0" err="1"/>
              <a:t>myotomy</a:t>
            </a:r>
            <a:r>
              <a:rPr lang="en-US" dirty="0"/>
              <a:t>.</a:t>
            </a:r>
          </a:p>
          <a:p>
            <a:r>
              <a:rPr lang="en-US" dirty="0" err="1"/>
              <a:t>Diverticulectomy</a:t>
            </a:r>
            <a:r>
              <a:rPr lang="en-US" dirty="0"/>
              <a:t>  </a:t>
            </a:r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/>
              <a:t>               THANK YOU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Parts of the pharynx: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6737" y="1915779"/>
            <a:ext cx="3008313" cy="3494422"/>
          </a:xfrm>
        </p:spPr>
        <p:txBody>
          <a:bodyPr/>
          <a:lstStyle/>
          <a:p>
            <a:r>
              <a:rPr lang="en-US" sz="20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1-Nasopharynx:</a:t>
            </a:r>
          </a:p>
          <a:p>
            <a:r>
              <a:rPr lang="en-US" sz="1800" dirty="0"/>
              <a:t>Open ant  to the nose ,</a:t>
            </a:r>
          </a:p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1800" dirty="0"/>
              <a:t>: the base of skull</a:t>
            </a:r>
          </a:p>
          <a:p>
            <a:r>
              <a:rPr lang="en-US" sz="1800" b="1" dirty="0"/>
              <a:t>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  <a:r>
              <a:rPr lang="en-US" sz="1800" dirty="0"/>
              <a:t>soft palate</a:t>
            </a:r>
          </a:p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1800" dirty="0"/>
              <a:t> :opening of the eustachain tube </a:t>
            </a:r>
          </a:p>
          <a:p>
            <a:r>
              <a:rPr lang="en-US" sz="1800" dirty="0"/>
              <a:t>torus tuberous</a:t>
            </a:r>
          </a:p>
          <a:p>
            <a:r>
              <a:rPr lang="en-US" sz="1800" dirty="0"/>
              <a:t>Pharyngeal recess (fossa of rosenmuller)</a:t>
            </a:r>
          </a:p>
          <a:p>
            <a:r>
              <a:rPr lang="en-US" sz="1800" dirty="0"/>
              <a:t>Adenoid </a:t>
            </a:r>
          </a:p>
          <a:p>
            <a:r>
              <a:rPr lang="en-US" sz="1800" dirty="0"/>
              <a:t>Nasopharyngeal isthmus</a:t>
            </a:r>
          </a:p>
          <a:p>
            <a:endParaRPr lang="en-US" sz="1800" dirty="0"/>
          </a:p>
        </p:txBody>
      </p:sp>
      <p:pic>
        <p:nvPicPr>
          <p:cNvPr id="7" name="Picture 6" descr="39_1_nasopharynx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371600"/>
            <a:ext cx="4724400" cy="366369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0866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Oropharynx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sz="quarter" idx="4"/>
          </p:nvPr>
        </p:nvSpPr>
        <p:spPr>
          <a:xfrm>
            <a:off x="889795" y="1516912"/>
            <a:ext cx="3910805" cy="394176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1800" b="1" dirty="0"/>
              <a:t>Above: </a:t>
            </a:r>
            <a:r>
              <a:rPr lang="en-US" sz="1800" dirty="0"/>
              <a:t>soft palate.</a:t>
            </a:r>
          </a:p>
          <a:p>
            <a:r>
              <a:rPr lang="en-US" sz="1800" b="1" dirty="0"/>
              <a:t> below </a:t>
            </a:r>
            <a:r>
              <a:rPr lang="en-US" sz="1800" dirty="0"/>
              <a:t>: the upper border of epiglottis.</a:t>
            </a:r>
          </a:p>
          <a:p>
            <a:r>
              <a:rPr lang="en-US" sz="1800" dirty="0"/>
              <a:t>Palatine tonsils between the ant pillars and post pillars.</a:t>
            </a:r>
          </a:p>
        </p:txBody>
      </p:sp>
      <p:pic>
        <p:nvPicPr>
          <p:cNvPr id="14" name="Content Placeholder 13" descr="images.jpe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267620" y="3810000"/>
            <a:ext cx="2971800" cy="2349500"/>
          </a:xfrm>
        </p:spPr>
      </p:pic>
      <p:pic>
        <p:nvPicPr>
          <p:cNvPr id="15" name="Picture 14" descr="OROPHARYN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75" y="3530600"/>
            <a:ext cx="2925763" cy="2362200"/>
          </a:xfrm>
          <a:prstGeom prst="rect">
            <a:avLst/>
          </a:prstGeom>
        </p:spPr>
      </p:pic>
      <p:pic>
        <p:nvPicPr>
          <p:cNvPr id="16" name="Picture 15" descr="Pharyn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175" y="361212"/>
            <a:ext cx="3349625" cy="27629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00400" cy="1250950"/>
          </a:xfrm>
        </p:spPr>
        <p:txBody>
          <a:bodyPr>
            <a:normAutofit/>
          </a:bodyPr>
          <a:lstStyle/>
          <a:p>
            <a:r>
              <a:rPr lang="en-US" sz="2400" dirty="0"/>
              <a:t>Laryngopharynx (hyoppharynx)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1"/>
            <a:ext cx="3008313" cy="2666999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/>
              <a:t>Open ant to the larynx </a:t>
            </a:r>
          </a:p>
          <a:p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1800" b="1" u="sng" dirty="0"/>
              <a:t> : </a:t>
            </a:r>
            <a:r>
              <a:rPr lang="en-US" sz="1800" b="1" dirty="0"/>
              <a:t>the upper border of the epiglottis</a:t>
            </a:r>
          </a:p>
          <a:p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1800" b="1" u="sng" dirty="0"/>
              <a:t> :</a:t>
            </a:r>
            <a:r>
              <a:rPr lang="en-US" sz="1800" b="1" dirty="0"/>
              <a:t>lower border of </a:t>
            </a:r>
            <a:r>
              <a:rPr lang="en-US" sz="1800" b="1" dirty="0" err="1"/>
              <a:t>cricoid</a:t>
            </a:r>
            <a:endParaRPr lang="en-US" sz="1800" b="1" dirty="0"/>
          </a:p>
          <a:p>
            <a:r>
              <a:rPr lang="en-US" sz="1800" b="1" dirty="0">
                <a:solidFill>
                  <a:srgbClr val="FF6600"/>
                </a:solidFill>
              </a:rPr>
              <a:t>Three parts:</a:t>
            </a:r>
          </a:p>
          <a:p>
            <a:r>
              <a:rPr lang="en-US" sz="1800" b="1" dirty="0" err="1"/>
              <a:t>Pyriform</a:t>
            </a:r>
            <a:r>
              <a:rPr lang="en-US" sz="1800" b="1" dirty="0"/>
              <a:t> </a:t>
            </a:r>
            <a:r>
              <a:rPr lang="en-US" sz="1800" b="1" dirty="0" err="1"/>
              <a:t>fossa</a:t>
            </a:r>
            <a:endParaRPr lang="en-US" sz="1800" b="1" dirty="0"/>
          </a:p>
          <a:p>
            <a:r>
              <a:rPr lang="en-US" sz="1800" b="1" dirty="0"/>
              <a:t>Posterior  </a:t>
            </a:r>
            <a:r>
              <a:rPr lang="en-US" sz="1800" b="1" dirty="0" err="1"/>
              <a:t>criocoid</a:t>
            </a:r>
            <a:r>
              <a:rPr lang="en-US" sz="1800" b="1" dirty="0"/>
              <a:t> area </a:t>
            </a:r>
          </a:p>
          <a:p>
            <a:r>
              <a:rPr lang="en-US" sz="1800" b="1" dirty="0"/>
              <a:t>Posterior  pharyngeal wall</a:t>
            </a:r>
          </a:p>
          <a:p>
            <a:r>
              <a:rPr lang="en-US" sz="1800" b="1" dirty="0"/>
              <a:t> </a:t>
            </a:r>
          </a:p>
        </p:txBody>
      </p:sp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343399"/>
            <a:ext cx="2590800" cy="1905001"/>
          </a:xfrm>
          <a:prstGeom prst="rect">
            <a:avLst/>
          </a:prstGeom>
        </p:spPr>
      </p:pic>
      <p:pic>
        <p:nvPicPr>
          <p:cNvPr id="10" name="Content Placeholder 9" descr="26_hypopharynx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0" y="533399"/>
            <a:ext cx="4267200" cy="3810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Structure of the pharynx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FF6600"/>
                </a:solidFill>
              </a:rPr>
              <a:t>Fibro muscular tub:</a:t>
            </a:r>
          </a:p>
          <a:p>
            <a:pPr>
              <a:buNone/>
            </a:pPr>
            <a:r>
              <a:rPr lang="en-US" sz="1800" b="1" dirty="0"/>
              <a:t>Four layers:</a:t>
            </a:r>
          </a:p>
          <a:p>
            <a:pPr>
              <a:buNone/>
            </a:pPr>
            <a:endParaRPr lang="en-US" sz="1800" b="1" dirty="0"/>
          </a:p>
          <a:p>
            <a:r>
              <a:rPr lang="en-US" sz="1800" b="1" u="db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1-mucous membrane:</a:t>
            </a:r>
          </a:p>
          <a:p>
            <a:endParaRPr lang="en-US" sz="1800" b="1" u="db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charset="2"/>
              <a:buChar char="q"/>
            </a:pPr>
            <a:r>
              <a:rPr lang="en-US" sz="1514" dirty="0"/>
              <a:t>Ciliated epithelium</a:t>
            </a:r>
          </a:p>
          <a:p>
            <a:pPr>
              <a:buFont typeface="Wingdings" charset="2"/>
              <a:buChar char="q"/>
            </a:pPr>
            <a:r>
              <a:rPr lang="en-US" sz="1514" dirty="0"/>
              <a:t>Stratified squamous epithelium</a:t>
            </a:r>
          </a:p>
          <a:p>
            <a:pPr>
              <a:buFont typeface="Wingdings" charset="2"/>
              <a:buChar char="q"/>
            </a:pPr>
            <a:r>
              <a:rPr lang="en-US" sz="1514" dirty="0"/>
              <a:t>Transitional epithelium</a:t>
            </a:r>
          </a:p>
          <a:p>
            <a:pPr>
              <a:buFont typeface="Wingdings" charset="2"/>
              <a:buChar char="q"/>
            </a:pPr>
            <a:r>
              <a:rPr lang="en-US" sz="1514" dirty="0"/>
              <a:t>Subepithelial lymphoid tissue of the pharynx( waldeyer’s ring</a:t>
            </a:r>
            <a:r>
              <a:rPr lang="en-US" sz="1800" dirty="0"/>
              <a:t>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2180</TotalTime>
  <Words>1672</Words>
  <Application>Microsoft Office PowerPoint</Application>
  <PresentationFormat>عرض على الشاشة (4:3)</PresentationFormat>
  <Paragraphs>323</Paragraphs>
  <Slides>57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57</vt:i4>
      </vt:variant>
    </vt:vector>
  </HeadingPairs>
  <TitlesOfParts>
    <vt:vector size="63" baseType="lpstr">
      <vt:lpstr>Arial</vt:lpstr>
      <vt:lpstr>Franklin Gothic Book</vt:lpstr>
      <vt:lpstr>Gill Sans MT</vt:lpstr>
      <vt:lpstr>Wingdings</vt:lpstr>
      <vt:lpstr>Wingdings 2</vt:lpstr>
      <vt:lpstr>Technic</vt:lpstr>
      <vt:lpstr>Pharynx I&amp;II</vt:lpstr>
      <vt:lpstr>The objectives</vt:lpstr>
      <vt:lpstr>عرض تقديمي في PowerPoint</vt:lpstr>
      <vt:lpstr>عرض تقديمي في PowerPoint</vt:lpstr>
      <vt:lpstr>pharynx</vt:lpstr>
      <vt:lpstr>Parts of the pharynx:</vt:lpstr>
      <vt:lpstr>Oropharynx</vt:lpstr>
      <vt:lpstr>Laryngopharynx (hyoppharynx)</vt:lpstr>
      <vt:lpstr>Structure of the pharynx </vt:lpstr>
      <vt:lpstr>عرض تقديمي في PowerPoint</vt:lpstr>
      <vt:lpstr>عرض تقديمي في PowerPoint</vt:lpstr>
      <vt:lpstr>Palatine tonsils </vt:lpstr>
      <vt:lpstr>Pharyngeal aponeurosis</vt:lpstr>
      <vt:lpstr>عرض تقديمي في PowerPoint</vt:lpstr>
      <vt:lpstr>Muscular coat</vt:lpstr>
      <vt:lpstr>عرض تقديمي في PowerPoint</vt:lpstr>
      <vt:lpstr>عرض تقديمي في PowerPoint</vt:lpstr>
      <vt:lpstr>Internal: </vt:lpstr>
      <vt:lpstr>Buccopharyngeal fascia </vt:lpstr>
      <vt:lpstr>Relation of the pharynx </vt:lpstr>
      <vt:lpstr>Parapharyngeal space</vt:lpstr>
      <vt:lpstr>عرض تقديمي في PowerPoint</vt:lpstr>
      <vt:lpstr>Retropharyngeal space : </vt:lpstr>
      <vt:lpstr>physiology</vt:lpstr>
      <vt:lpstr>عرض تقديمي في PowerPoint</vt:lpstr>
      <vt:lpstr>  </vt:lpstr>
      <vt:lpstr>Adenoid     </vt:lpstr>
      <vt:lpstr>عرض تقديمي في PowerPoint</vt:lpstr>
      <vt:lpstr>Sleep apnea and snoring</vt:lpstr>
      <vt:lpstr>Stage of sleep </vt:lpstr>
      <vt:lpstr>Investigation </vt:lpstr>
      <vt:lpstr>عرض تقديمي في PowerPoint</vt:lpstr>
      <vt:lpstr>Acute infection of oropharynx</vt:lpstr>
      <vt:lpstr>Infectious mononucleosis</vt:lpstr>
      <vt:lpstr>Scarlet fever</vt:lpstr>
      <vt:lpstr>Diphtheria</vt:lpstr>
      <vt:lpstr>عرض تقديمي في PowerPoint</vt:lpstr>
      <vt:lpstr>عرض تقديمي في PowerPoint</vt:lpstr>
      <vt:lpstr> </vt:lpstr>
      <vt:lpstr>عرض تقديمي في PowerPoint</vt:lpstr>
      <vt:lpstr>tonsillectomy</vt:lpstr>
      <vt:lpstr>complication</vt:lpstr>
      <vt:lpstr>Primary hemorrhage </vt:lpstr>
      <vt:lpstr>Reactionary hemorrhage </vt:lpstr>
      <vt:lpstr>عرض تقديمي في PowerPoint</vt:lpstr>
      <vt:lpstr>Secondary hemorrhage </vt:lpstr>
      <vt:lpstr>عرض تقديمي في PowerPoint</vt:lpstr>
      <vt:lpstr>monoliasis</vt:lpstr>
      <vt:lpstr>عرض تقديمي في PowerPoint</vt:lpstr>
      <vt:lpstr>Parapharyngeal abscess</vt:lpstr>
      <vt:lpstr>Retropharyngeal abscess</vt:lpstr>
      <vt:lpstr>Ludwig’s angina</vt:lpstr>
      <vt:lpstr>Chronic pharyngitis </vt:lpstr>
      <vt:lpstr>Aphthous ulcer</vt:lpstr>
      <vt:lpstr>عرض تقديمي في PowerPoint</vt:lpstr>
      <vt:lpstr>zanker’s diverticulum </vt:lpstr>
      <vt:lpstr>            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رنيم الغامدي</cp:lastModifiedBy>
  <cp:revision>107</cp:revision>
  <dcterms:created xsi:type="dcterms:W3CDTF">2018-12-08T12:34:30Z</dcterms:created>
  <dcterms:modified xsi:type="dcterms:W3CDTF">2019-11-24T20:18:13Z</dcterms:modified>
</cp:coreProperties>
</file>