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0"/>
  </p:notesMasterIdLst>
  <p:sldIdLst>
    <p:sldId id="256" r:id="rId2"/>
    <p:sldId id="350" r:id="rId3"/>
    <p:sldId id="258" r:id="rId4"/>
    <p:sldId id="261" r:id="rId5"/>
    <p:sldId id="259" r:id="rId6"/>
    <p:sldId id="260" r:id="rId7"/>
    <p:sldId id="263" r:id="rId8"/>
    <p:sldId id="262" r:id="rId9"/>
    <p:sldId id="264" r:id="rId10"/>
    <p:sldId id="265" r:id="rId11"/>
    <p:sldId id="266" r:id="rId12"/>
    <p:sldId id="267" r:id="rId13"/>
    <p:sldId id="268" r:id="rId14"/>
    <p:sldId id="272" r:id="rId15"/>
    <p:sldId id="304" r:id="rId16"/>
    <p:sldId id="306" r:id="rId17"/>
    <p:sldId id="305" r:id="rId18"/>
    <p:sldId id="307" r:id="rId19"/>
    <p:sldId id="308" r:id="rId20"/>
    <p:sldId id="309" r:id="rId21"/>
    <p:sldId id="310" r:id="rId22"/>
    <p:sldId id="311" r:id="rId23"/>
    <p:sldId id="313" r:id="rId24"/>
    <p:sldId id="314" r:id="rId25"/>
    <p:sldId id="315" r:id="rId26"/>
    <p:sldId id="316" r:id="rId27"/>
    <p:sldId id="317" r:id="rId28"/>
    <p:sldId id="318" r:id="rId29"/>
    <p:sldId id="319" r:id="rId30"/>
    <p:sldId id="326" r:id="rId31"/>
    <p:sldId id="321" r:id="rId32"/>
    <p:sldId id="322" r:id="rId33"/>
    <p:sldId id="323" r:id="rId34"/>
    <p:sldId id="324" r:id="rId35"/>
    <p:sldId id="325" r:id="rId36"/>
    <p:sldId id="269" r:id="rId37"/>
    <p:sldId id="271" r:id="rId38"/>
    <p:sldId id="327" r:id="rId39"/>
    <p:sldId id="328" r:id="rId40"/>
    <p:sldId id="330" r:id="rId41"/>
    <p:sldId id="329" r:id="rId42"/>
    <p:sldId id="331" r:id="rId43"/>
    <p:sldId id="334" r:id="rId44"/>
    <p:sldId id="332" r:id="rId45"/>
    <p:sldId id="333" r:id="rId46"/>
    <p:sldId id="285" r:id="rId47"/>
    <p:sldId id="336" r:id="rId48"/>
    <p:sldId id="337" r:id="rId49"/>
    <p:sldId id="338" r:id="rId50"/>
    <p:sldId id="339" r:id="rId51"/>
    <p:sldId id="349" r:id="rId52"/>
    <p:sldId id="340" r:id="rId53"/>
    <p:sldId id="341" r:id="rId54"/>
    <p:sldId id="342" r:id="rId55"/>
    <p:sldId id="343" r:id="rId56"/>
    <p:sldId id="344" r:id="rId57"/>
    <p:sldId id="348" r:id="rId58"/>
    <p:sldId id="347"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68860"/>
  </p:normalViewPr>
  <p:slideViewPr>
    <p:cSldViewPr snapToGrid="0" snapToObjects="1">
      <p:cViewPr varScale="1">
        <p:scale>
          <a:sx n="72" d="100"/>
          <a:sy n="72" d="100"/>
        </p:scale>
        <p:origin x="18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04023-7F94-2348-9D97-BE06317EFBA5}" type="datetimeFigureOut">
              <a:rPr lang="en-SA" smtClean="0"/>
              <a:t>28/03/2020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08E17-872C-CE40-80FF-20215292718C}" type="slidenum">
              <a:rPr lang="en-SA" smtClean="0"/>
              <a:t>‹#›</a:t>
            </a:fld>
            <a:endParaRPr lang="en-SA"/>
          </a:p>
        </p:txBody>
      </p:sp>
    </p:spTree>
    <p:extLst>
      <p:ext uri="{BB962C8B-B14F-4D97-AF65-F5344CB8AC3E}">
        <p14:creationId xmlns:p14="http://schemas.microsoft.com/office/powerpoint/2010/main" val="63702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Ophthalmoplegic: rare, one or more of the ocular nerves, typically the 3rd cranial nerve. Pupillary changes of ocular muscle paralysis. </a:t>
            </a:r>
          </a:p>
          <a:p>
            <a:r>
              <a:rPr lang="en-SA" dirty="0"/>
              <a:t>Hemiplegic: motor aura with hemiplegia or paraplegia</a:t>
            </a:r>
          </a:p>
          <a:p>
            <a:r>
              <a:rPr lang="en-SA" dirty="0"/>
              <a:t>Basilar-type: aura from brainstem, </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16</a:t>
            </a:fld>
            <a:endParaRPr lang="en-SA"/>
          </a:p>
        </p:txBody>
      </p:sp>
    </p:spTree>
    <p:extLst>
      <p:ext uri="{BB962C8B-B14F-4D97-AF65-F5344CB8AC3E}">
        <p14:creationId xmlns:p14="http://schemas.microsoft.com/office/powerpoint/2010/main" val="131555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25</a:t>
            </a:fld>
            <a:endParaRPr lang="en-SA"/>
          </a:p>
        </p:txBody>
      </p:sp>
    </p:spTree>
    <p:extLst>
      <p:ext uri="{BB962C8B-B14F-4D97-AF65-F5344CB8AC3E}">
        <p14:creationId xmlns:p14="http://schemas.microsoft.com/office/powerpoint/2010/main" val="376643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a:t>
            </a:r>
          </a:p>
        </p:txBody>
      </p:sp>
      <p:sp>
        <p:nvSpPr>
          <p:cNvPr id="4" name="Slide Number Placeholder 3"/>
          <p:cNvSpPr>
            <a:spLocks noGrp="1"/>
          </p:cNvSpPr>
          <p:nvPr>
            <p:ph type="sldNum" sz="quarter" idx="5"/>
          </p:nvPr>
        </p:nvSpPr>
        <p:spPr/>
        <p:txBody>
          <a:bodyPr/>
          <a:lstStyle/>
          <a:p>
            <a:fld id="{5A808E17-872C-CE40-80FF-20215292718C}" type="slidenum">
              <a:rPr lang="en-SA" smtClean="0"/>
              <a:t>26</a:t>
            </a:fld>
            <a:endParaRPr lang="en-SA"/>
          </a:p>
        </p:txBody>
      </p:sp>
    </p:spTree>
    <p:extLst>
      <p:ext uri="{BB962C8B-B14F-4D97-AF65-F5344CB8AC3E}">
        <p14:creationId xmlns:p14="http://schemas.microsoft.com/office/powerpoint/2010/main" val="139678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a:t>
            </a:r>
          </a:p>
        </p:txBody>
      </p:sp>
      <p:sp>
        <p:nvSpPr>
          <p:cNvPr id="4" name="Slide Number Placeholder 3"/>
          <p:cNvSpPr>
            <a:spLocks noGrp="1"/>
          </p:cNvSpPr>
          <p:nvPr>
            <p:ph type="sldNum" sz="quarter" idx="5"/>
          </p:nvPr>
        </p:nvSpPr>
        <p:spPr/>
        <p:txBody>
          <a:bodyPr/>
          <a:lstStyle/>
          <a:p>
            <a:fld id="{5A808E17-872C-CE40-80FF-20215292718C}" type="slidenum">
              <a:rPr lang="en-SA" smtClean="0"/>
              <a:t>27</a:t>
            </a:fld>
            <a:endParaRPr lang="en-SA"/>
          </a:p>
        </p:txBody>
      </p:sp>
    </p:spTree>
    <p:extLst>
      <p:ext uri="{BB962C8B-B14F-4D97-AF65-F5344CB8AC3E}">
        <p14:creationId xmlns:p14="http://schemas.microsoft.com/office/powerpoint/2010/main" val="14763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*Neck trauma or movement: chiropracter, MVC, roller-coaster</a:t>
            </a:r>
          </a:p>
          <a:p>
            <a:endParaRPr lang="en-S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 triad of symptoms for carotid dissection includes unilateral headache, ipsilateral Horner’s syndrome, and contralateral hemispheric findings that may include aphasia, neglect, visual disturbances, or hemiparesis.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Vertebral artery dissections are LESS common than carotid dissections. The classic presentation is that of a relatively young person with severe, unilateral posterior headache and neurologic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28</a:t>
            </a:fld>
            <a:endParaRPr lang="en-SA"/>
          </a:p>
        </p:txBody>
      </p:sp>
    </p:spTree>
    <p:extLst>
      <p:ext uri="{BB962C8B-B14F-4D97-AF65-F5344CB8AC3E}">
        <p14:creationId xmlns:p14="http://schemas.microsoft.com/office/powerpoint/2010/main" val="196340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 = mainly with Cavernous sinus thrombosis</a:t>
            </a:r>
          </a:p>
        </p:txBody>
      </p:sp>
      <p:sp>
        <p:nvSpPr>
          <p:cNvPr id="4" name="Slide Number Placeholder 3"/>
          <p:cNvSpPr>
            <a:spLocks noGrp="1"/>
          </p:cNvSpPr>
          <p:nvPr>
            <p:ph type="sldNum" sz="quarter" idx="5"/>
          </p:nvPr>
        </p:nvSpPr>
        <p:spPr/>
        <p:txBody>
          <a:bodyPr/>
          <a:lstStyle/>
          <a:p>
            <a:fld id="{5A808E17-872C-CE40-80FF-20215292718C}" type="slidenum">
              <a:rPr lang="en-SA" smtClean="0"/>
              <a:t>29</a:t>
            </a:fld>
            <a:endParaRPr lang="en-SA"/>
          </a:p>
        </p:txBody>
      </p:sp>
    </p:spTree>
    <p:extLst>
      <p:ext uri="{BB962C8B-B14F-4D97-AF65-F5344CB8AC3E}">
        <p14:creationId xmlns:p14="http://schemas.microsoft.com/office/powerpoint/2010/main" val="83737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A" dirty="0"/>
              <a:t>* = </a:t>
            </a:r>
            <a:r>
              <a:rPr lang="en-US" sz="1200" kern="1200" dirty="0">
                <a:solidFill>
                  <a:schemeClr val="tx1"/>
                </a:solidFill>
                <a:effectLst/>
                <a:latin typeface="+mn-lt"/>
                <a:ea typeface="+mn-ea"/>
                <a:cs typeface="+mn-cs"/>
              </a:rPr>
              <a:t>genetic and hypercoagulable disorders, pregnancy and the puerperium, inflammatory systemic disorders including vasculitis, connective tissue disorders, and medications such as oral contraceptives. Other risk factors include head trauma, head and orofacial infections, and neurosurgical procedures</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30</a:t>
            </a:fld>
            <a:endParaRPr lang="en-SA"/>
          </a:p>
        </p:txBody>
      </p:sp>
    </p:spTree>
    <p:extLst>
      <p:ext uri="{BB962C8B-B14F-4D97-AF65-F5344CB8AC3E}">
        <p14:creationId xmlns:p14="http://schemas.microsoft.com/office/powerpoint/2010/main" val="190920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A" dirty="0"/>
              <a:t>Common ED presentation</a:t>
            </a:r>
          </a:p>
          <a:p>
            <a:pPr marL="171450" indent="-171450">
              <a:buFont typeface="Arial" panose="020B0604020202020204" pitchFamily="34" charset="0"/>
              <a:buChar char="•"/>
            </a:pPr>
            <a:r>
              <a:rPr lang="en-SA" dirty="0"/>
              <a:t>Ensure instructions and follow up</a:t>
            </a:r>
          </a:p>
          <a:p>
            <a:pPr marL="171450" indent="-171450">
              <a:buFont typeface="Arial" panose="020B0604020202020204" pitchFamily="34" charset="0"/>
              <a:buChar char="•"/>
            </a:pPr>
            <a:r>
              <a:rPr lang="en-SA" dirty="0"/>
              <a:t>Return precautions</a:t>
            </a:r>
          </a:p>
        </p:txBody>
      </p:sp>
      <p:sp>
        <p:nvSpPr>
          <p:cNvPr id="4" name="Slide Number Placeholder 3"/>
          <p:cNvSpPr>
            <a:spLocks noGrp="1"/>
          </p:cNvSpPr>
          <p:nvPr>
            <p:ph type="sldNum" sz="quarter" idx="5"/>
          </p:nvPr>
        </p:nvSpPr>
        <p:spPr/>
        <p:txBody>
          <a:bodyPr/>
          <a:lstStyle/>
          <a:p>
            <a:fld id="{5A808E17-872C-CE40-80FF-20215292718C}" type="slidenum">
              <a:rPr lang="en-SA" smtClean="0"/>
              <a:t>31</a:t>
            </a:fld>
            <a:endParaRPr lang="en-SA"/>
          </a:p>
        </p:txBody>
      </p:sp>
    </p:spTree>
    <p:extLst>
      <p:ext uri="{BB962C8B-B14F-4D97-AF65-F5344CB8AC3E}">
        <p14:creationId xmlns:p14="http://schemas.microsoft.com/office/powerpoint/2010/main" val="263503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T</a:t>
            </a:r>
            <a:r>
              <a:rPr lang="en-US" dirty="0"/>
              <a:t>h</a:t>
            </a:r>
            <a:r>
              <a:rPr lang="en-SA" dirty="0"/>
              <a:t>e underlying pathophysiology is congenital narrowing of the anterior chamber angle, which under certain conditions leads to closure and a sudden rise in IOP.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be precipitated by entering a low-light environment such as a movie theater, with resultant pupillary dilation, or by the use of medications such as mydriatics (e.g., for dilated ocular examination), sympathomimetics (e.g., pseudoephedrine), or agents with anticholinergic properties (e.g., antiemetics, antihistamines, antipsychotics, antidepressants).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Treatment includes: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Topical </a:t>
            </a:r>
            <a:r>
              <a:rPr lang="en-US" sz="1200" kern="1200" dirty="0" err="1">
                <a:solidFill>
                  <a:schemeClr val="tx1"/>
                </a:solidFill>
                <a:effectLst/>
                <a:latin typeface="+mn-lt"/>
                <a:ea typeface="+mn-ea"/>
                <a:cs typeface="+mn-cs"/>
              </a:rPr>
              <a:t>miotics</a:t>
            </a:r>
            <a:r>
              <a:rPr lang="en-US" sz="1200" kern="1200" dirty="0">
                <a:solidFill>
                  <a:schemeClr val="tx1"/>
                </a:solidFill>
                <a:effectLst/>
                <a:latin typeface="+mn-lt"/>
                <a:ea typeface="+mn-ea"/>
                <a:cs typeface="+mn-cs"/>
              </a:rPr>
              <a:t> (Pilocarpine)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Topical beta blockers (Timolol)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Carbonic anhydrase inhibitors (Acetazolamide, Mannitol)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Emergent Ophthalmology referral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32</a:t>
            </a:fld>
            <a:endParaRPr lang="en-SA"/>
          </a:p>
        </p:txBody>
      </p:sp>
    </p:spTree>
    <p:extLst>
      <p:ext uri="{BB962C8B-B14F-4D97-AF65-F5344CB8AC3E}">
        <p14:creationId xmlns:p14="http://schemas.microsoft.com/office/powerpoint/2010/main" val="68096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*Onset may be immediate or delayed. Typically doesn’t last more than 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likely explanation is a persistent CSF leak that exceeds CSF production, resulting in CSF hypotension.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epidurals can </a:t>
            </a:r>
            <a:r>
              <a:rPr lang="en-US" sz="1200" kern="1200">
                <a:solidFill>
                  <a:schemeClr val="tx1"/>
                </a:solidFill>
                <a:effectLst/>
                <a:latin typeface="+mn-lt"/>
                <a:ea typeface="+mn-ea"/>
                <a:cs typeface="+mn-cs"/>
              </a:rPr>
              <a:t>cause this. </a:t>
            </a:r>
            <a:endParaRPr lang="en-US" sz="1200" kern="1200" dirty="0">
              <a:solidFill>
                <a:schemeClr val="tx1"/>
              </a:solidFill>
              <a:effectLst/>
              <a:latin typeface="+mn-lt"/>
              <a:ea typeface="+mn-ea"/>
              <a:cs typeface="+mn-cs"/>
            </a:endParaRPr>
          </a:p>
          <a:p>
            <a:endParaRPr lang="en-SA" dirty="0"/>
          </a:p>
          <a:p>
            <a:r>
              <a:rPr lang="en-SA" dirty="0"/>
              <a:t>Mx:</a:t>
            </a:r>
          </a:p>
          <a:p>
            <a:r>
              <a:rPr lang="en-SA" dirty="0"/>
              <a:t>-Typically resolves spontaneously</a:t>
            </a:r>
          </a:p>
          <a:p>
            <a:r>
              <a:rPr lang="en-SA" dirty="0"/>
              <a:t>-Bed rest</a:t>
            </a:r>
          </a:p>
          <a:p>
            <a:r>
              <a:rPr lang="en-SA" dirty="0"/>
              <a:t>-Analgesia</a:t>
            </a:r>
          </a:p>
          <a:p>
            <a:r>
              <a:rPr lang="en-SA" dirty="0"/>
              <a:t>-Caffeine</a:t>
            </a:r>
          </a:p>
          <a:p>
            <a:r>
              <a:rPr lang="en-SA" dirty="0"/>
              <a:t>-Blood patch</a:t>
            </a:r>
          </a:p>
        </p:txBody>
      </p:sp>
      <p:sp>
        <p:nvSpPr>
          <p:cNvPr id="4" name="Slide Number Placeholder 3"/>
          <p:cNvSpPr>
            <a:spLocks noGrp="1"/>
          </p:cNvSpPr>
          <p:nvPr>
            <p:ph type="sldNum" sz="quarter" idx="5"/>
          </p:nvPr>
        </p:nvSpPr>
        <p:spPr/>
        <p:txBody>
          <a:bodyPr/>
          <a:lstStyle/>
          <a:p>
            <a:fld id="{5A808E17-872C-CE40-80FF-20215292718C}" type="slidenum">
              <a:rPr lang="en-SA" smtClean="0"/>
              <a:t>33</a:t>
            </a:fld>
            <a:endParaRPr lang="en-SA"/>
          </a:p>
        </p:txBody>
      </p:sp>
    </p:spTree>
    <p:extLst>
      <p:ext uri="{BB962C8B-B14F-4D97-AF65-F5344CB8AC3E}">
        <p14:creationId xmlns:p14="http://schemas.microsoft.com/office/powerpoint/2010/main" val="95776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majority of cerebral infections, the mechanism of head pain includes meningeal irritation and increased ICP. </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34</a:t>
            </a:fld>
            <a:endParaRPr lang="en-SA"/>
          </a:p>
        </p:txBody>
      </p:sp>
    </p:spTree>
    <p:extLst>
      <p:ext uri="{BB962C8B-B14F-4D97-AF65-F5344CB8AC3E}">
        <p14:creationId xmlns:p14="http://schemas.microsoft.com/office/powerpoint/2010/main" val="37116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Ophthalmoplegic: rare, one or more of the ocular nerves, typically the 3rd cranial nerve. Pupillary changes of ocular muscle paralysis. </a:t>
            </a:r>
          </a:p>
          <a:p>
            <a:r>
              <a:rPr lang="en-SA" dirty="0"/>
              <a:t>Hemiplegic: motor aura with hemiplegia or paraplegia</a:t>
            </a:r>
          </a:p>
          <a:p>
            <a:r>
              <a:rPr lang="en-SA" dirty="0"/>
              <a:t>Basilar-type: aura from brainstem, </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17</a:t>
            </a:fld>
            <a:endParaRPr lang="en-SA"/>
          </a:p>
        </p:txBody>
      </p:sp>
    </p:spTree>
    <p:extLst>
      <p:ext uri="{BB962C8B-B14F-4D97-AF65-F5344CB8AC3E}">
        <p14:creationId xmlns:p14="http://schemas.microsoft.com/office/powerpoint/2010/main" val="3805762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Typically needs to decrease the BP to improve</a:t>
            </a:r>
          </a:p>
          <a:p>
            <a:r>
              <a:rPr lang="en-SA" dirty="0"/>
              <a:t>Add simple analgesia</a:t>
            </a:r>
          </a:p>
          <a:p>
            <a:endParaRPr lang="en-SA" dirty="0"/>
          </a:p>
          <a:p>
            <a:r>
              <a:rPr lang="en-SA" dirty="0"/>
              <a:t>Ensure HTN encephalopathy isnt present, during which a headache may be there for days until the brain edema subsides.</a:t>
            </a:r>
          </a:p>
          <a:p>
            <a:r>
              <a:rPr lang="en-SA" dirty="0"/>
              <a:t>Ensure no associated symptoms indicating CVA are present. </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35</a:t>
            </a:fld>
            <a:endParaRPr lang="en-SA"/>
          </a:p>
        </p:txBody>
      </p:sp>
    </p:spTree>
    <p:extLst>
      <p:ext uri="{BB962C8B-B14F-4D97-AF65-F5344CB8AC3E}">
        <p14:creationId xmlns:p14="http://schemas.microsoft.com/office/powerpoint/2010/main" val="411174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Epilepsy </a:t>
            </a:r>
            <a:r>
              <a:rPr lang="en-US" sz="1200" kern="1200" dirty="0">
                <a:solidFill>
                  <a:schemeClr val="tx1"/>
                </a:solidFill>
                <a:effectLst/>
                <a:latin typeface="+mn-lt"/>
                <a:ea typeface="+mn-ea"/>
                <a:cs typeface="+mn-cs"/>
              </a:rPr>
              <a:t>is defined as recurrent unprovoked seizures caused by a genetically determined or acquired brain disorder1; it is not an appropriate term for seizures that occur intermittently or predictably after a known insult, such as alcohol intoxication and withdrawal.</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38</a:t>
            </a:fld>
            <a:endParaRPr lang="en-SA"/>
          </a:p>
        </p:txBody>
      </p:sp>
    </p:spTree>
    <p:extLst>
      <p:ext uri="{BB962C8B-B14F-4D97-AF65-F5344CB8AC3E}">
        <p14:creationId xmlns:p14="http://schemas.microsoft.com/office/powerpoint/2010/main" val="184144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These are US numbers</a:t>
            </a:r>
          </a:p>
          <a:p>
            <a:endParaRPr lang="en-SA" dirty="0"/>
          </a:p>
          <a:p>
            <a:r>
              <a:rPr lang="en-SA" dirty="0"/>
              <a:t>Status: a seizure or multiple seizures for more than 5 minutes without return of mental status to baseline. </a:t>
            </a:r>
          </a:p>
        </p:txBody>
      </p:sp>
      <p:sp>
        <p:nvSpPr>
          <p:cNvPr id="4" name="Slide Number Placeholder 3"/>
          <p:cNvSpPr>
            <a:spLocks noGrp="1"/>
          </p:cNvSpPr>
          <p:nvPr>
            <p:ph type="sldNum" sz="quarter" idx="5"/>
          </p:nvPr>
        </p:nvSpPr>
        <p:spPr/>
        <p:txBody>
          <a:bodyPr/>
          <a:lstStyle/>
          <a:p>
            <a:fld id="{5A808E17-872C-CE40-80FF-20215292718C}" type="slidenum">
              <a:rPr lang="en-SA" smtClean="0"/>
              <a:t>39</a:t>
            </a:fld>
            <a:endParaRPr lang="en-SA"/>
          </a:p>
        </p:txBody>
      </p:sp>
    </p:spTree>
    <p:extLst>
      <p:ext uri="{BB962C8B-B14F-4D97-AF65-F5344CB8AC3E}">
        <p14:creationId xmlns:p14="http://schemas.microsoft.com/office/powerpoint/2010/main" val="59628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 </a:t>
            </a:r>
          </a:p>
        </p:txBody>
      </p:sp>
      <p:sp>
        <p:nvSpPr>
          <p:cNvPr id="4" name="Slide Number Placeholder 3"/>
          <p:cNvSpPr>
            <a:spLocks noGrp="1"/>
          </p:cNvSpPr>
          <p:nvPr>
            <p:ph type="sldNum" sz="quarter" idx="5"/>
          </p:nvPr>
        </p:nvSpPr>
        <p:spPr/>
        <p:txBody>
          <a:bodyPr/>
          <a:lstStyle/>
          <a:p>
            <a:fld id="{5A808E17-872C-CE40-80FF-20215292718C}" type="slidenum">
              <a:rPr lang="en-SA" smtClean="0"/>
              <a:t>40</a:t>
            </a:fld>
            <a:endParaRPr lang="en-SA"/>
          </a:p>
        </p:txBody>
      </p:sp>
    </p:spTree>
    <p:extLst>
      <p:ext uri="{BB962C8B-B14F-4D97-AF65-F5344CB8AC3E}">
        <p14:creationId xmlns:p14="http://schemas.microsoft.com/office/powerpoint/2010/main" val="390996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Cause: primary or secondary</a:t>
            </a:r>
          </a:p>
          <a:p>
            <a:r>
              <a:rPr lang="en-SA" dirty="0"/>
              <a:t>Effect: Generalized or focal</a:t>
            </a:r>
          </a:p>
          <a:p>
            <a:r>
              <a:rPr lang="en-SA" dirty="0"/>
              <a:t>Motor activity: convulsive or non-convulsive. </a:t>
            </a:r>
            <a:r>
              <a:rPr lang="en-US" sz="1200" kern="1200" dirty="0">
                <a:solidFill>
                  <a:schemeClr val="tx1"/>
                </a:solidFill>
                <a:effectLst/>
                <a:latin typeface="+mn-lt"/>
                <a:ea typeface="+mn-ea"/>
                <a:cs typeface="+mn-cs"/>
              </a:rPr>
              <a:t> Convulsive seizures are characterized by uncontrolled, rhythmic motor movements and can affect part or all of the body. Nonconvulsive seizures do not result in abnormal motor activity; patients may display confusion, altered mental status, abnormal behavior, or coma.</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41</a:t>
            </a:fld>
            <a:endParaRPr lang="en-SA"/>
          </a:p>
        </p:txBody>
      </p:sp>
    </p:spTree>
    <p:extLst>
      <p:ext uri="{BB962C8B-B14F-4D97-AF65-F5344CB8AC3E}">
        <p14:creationId xmlns:p14="http://schemas.microsoft.com/office/powerpoint/2010/main" val="2324346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Can be pseudoseizure, presyncope/syncope. Extremely important to clarify. </a:t>
            </a:r>
          </a:p>
          <a:p>
            <a:endParaRPr lang="en-SA" dirty="0"/>
          </a:p>
          <a:p>
            <a:r>
              <a:rPr lang="en-SA" dirty="0"/>
              <a:t>Details of the event: LOC? Movements? </a:t>
            </a:r>
            <a:r>
              <a:rPr lang="en-US" dirty="0"/>
              <a:t>T</a:t>
            </a:r>
            <a:r>
              <a:rPr lang="en-SA" dirty="0"/>
              <a:t>ongue biting? </a:t>
            </a:r>
            <a:r>
              <a:rPr lang="en-US" dirty="0"/>
              <a:t>L</a:t>
            </a:r>
            <a:r>
              <a:rPr lang="en-SA" dirty="0"/>
              <a:t>oss of continence? </a:t>
            </a:r>
          </a:p>
          <a:p>
            <a:endParaRPr lang="en-SA" dirty="0"/>
          </a:p>
          <a:p>
            <a:r>
              <a:rPr lang="en-US" sz="1200" kern="1200" dirty="0">
                <a:solidFill>
                  <a:schemeClr val="tx1"/>
                </a:solidFill>
                <a:effectLst/>
                <a:latin typeface="+mn-lt"/>
                <a:ea typeface="+mn-ea"/>
                <a:cs typeface="+mn-cs"/>
              </a:rPr>
              <a:t>1. </a:t>
            </a:r>
            <a:r>
              <a:rPr lang="en-US" sz="1200" i="1" kern="1200" dirty="0">
                <a:solidFill>
                  <a:schemeClr val="tx1"/>
                </a:solidFill>
                <a:effectLst/>
                <a:latin typeface="+mn-lt"/>
                <a:ea typeface="+mn-ea"/>
                <a:cs typeface="+mn-cs"/>
              </a:rPr>
              <a:t>Abrupt onset: </a:t>
            </a:r>
            <a:r>
              <a:rPr lang="en-US" sz="1200" kern="1200" dirty="0">
                <a:solidFill>
                  <a:schemeClr val="tx1"/>
                </a:solidFill>
                <a:effectLst/>
                <a:latin typeface="+mn-lt"/>
                <a:ea typeface="+mn-ea"/>
                <a:cs typeface="+mn-cs"/>
              </a:rPr>
              <a:t>Generalized seizures typically occur without an aura. </a:t>
            </a:r>
          </a:p>
          <a:p>
            <a:r>
              <a:rPr lang="en-US" sz="1200" kern="1200" dirty="0">
                <a:solidFill>
                  <a:schemeClr val="tx1"/>
                </a:solidFill>
                <a:effectLst/>
                <a:latin typeface="+mn-lt"/>
                <a:ea typeface="+mn-ea"/>
                <a:cs typeface="+mn-cs"/>
              </a:rPr>
              <a:t>2. </a:t>
            </a:r>
            <a:r>
              <a:rPr lang="en-US" sz="1200" i="1" kern="1200" dirty="0">
                <a:solidFill>
                  <a:schemeClr val="tx1"/>
                </a:solidFill>
                <a:effectLst/>
                <a:latin typeface="+mn-lt"/>
                <a:ea typeface="+mn-ea"/>
                <a:cs typeface="+mn-cs"/>
              </a:rPr>
              <a:t>Brief duration: </a:t>
            </a:r>
            <a:r>
              <a:rPr lang="en-US" sz="1200" kern="1200" dirty="0">
                <a:solidFill>
                  <a:schemeClr val="tx1"/>
                </a:solidFill>
                <a:effectLst/>
                <a:latin typeface="+mn-lt"/>
                <a:ea typeface="+mn-ea"/>
                <a:cs typeface="+mn-cs"/>
              </a:rPr>
              <a:t>Seizures rarely last longer than 90 to 120 seconds, although bystanders may overestimate the duration. </a:t>
            </a:r>
          </a:p>
          <a:p>
            <a:r>
              <a:rPr lang="en-US" sz="1200" kern="1200" dirty="0">
                <a:solidFill>
                  <a:schemeClr val="tx1"/>
                </a:solidFill>
                <a:effectLst/>
                <a:latin typeface="+mn-lt"/>
                <a:ea typeface="+mn-ea"/>
                <a:cs typeface="+mn-cs"/>
              </a:rPr>
              <a:t>3. </a:t>
            </a:r>
            <a:r>
              <a:rPr lang="en-US" sz="1200" i="1" kern="1200" dirty="0">
                <a:solidFill>
                  <a:schemeClr val="tx1"/>
                </a:solidFill>
                <a:effectLst/>
                <a:latin typeface="+mn-lt"/>
                <a:ea typeface="+mn-ea"/>
                <a:cs typeface="+mn-cs"/>
              </a:rPr>
              <a:t>Loss of consciousness: </a:t>
            </a:r>
            <a:r>
              <a:rPr lang="en-US" sz="1200" kern="1200" dirty="0">
                <a:solidFill>
                  <a:schemeClr val="tx1"/>
                </a:solidFill>
                <a:effectLst/>
                <a:latin typeface="+mn-lt"/>
                <a:ea typeface="+mn-ea"/>
                <a:cs typeface="+mn-cs"/>
              </a:rPr>
              <a:t>Present by definition, except for focal seizures. </a:t>
            </a:r>
          </a:p>
          <a:p>
            <a:r>
              <a:rPr lang="en-US" sz="1200" kern="1200" dirty="0">
                <a:solidFill>
                  <a:schemeClr val="tx1"/>
                </a:solidFill>
                <a:effectLst/>
                <a:latin typeface="+mn-lt"/>
                <a:ea typeface="+mn-ea"/>
                <a:cs typeface="+mn-cs"/>
              </a:rPr>
              <a:t>4. </a:t>
            </a:r>
            <a:r>
              <a:rPr lang="en-US" sz="1200" i="1" kern="1200" dirty="0">
                <a:solidFill>
                  <a:schemeClr val="tx1"/>
                </a:solidFill>
                <a:effectLst/>
                <a:latin typeface="+mn-lt"/>
                <a:ea typeface="+mn-ea"/>
                <a:cs typeface="+mn-cs"/>
              </a:rPr>
              <a:t>Purposeless activity: </a:t>
            </a:r>
            <a:r>
              <a:rPr lang="en-US" sz="1200" kern="1200" dirty="0">
                <a:solidFill>
                  <a:schemeClr val="tx1"/>
                </a:solidFill>
                <a:effectLst/>
                <a:latin typeface="+mn-lt"/>
                <a:ea typeface="+mn-ea"/>
                <a:cs typeface="+mn-cs"/>
              </a:rPr>
              <a:t>For example, automatisms and undirected tonic-</a:t>
            </a:r>
            <a:r>
              <a:rPr lang="en-US" sz="1200" kern="1200" dirty="0" err="1">
                <a:solidFill>
                  <a:schemeClr val="tx1"/>
                </a:solidFill>
                <a:effectLst/>
                <a:latin typeface="+mn-lt"/>
                <a:ea typeface="+mn-ea"/>
                <a:cs typeface="+mn-cs"/>
              </a:rPr>
              <a:t>clonic</a:t>
            </a:r>
            <a:r>
              <a:rPr lang="en-US" sz="1200" kern="1200" dirty="0">
                <a:solidFill>
                  <a:schemeClr val="tx1"/>
                </a:solidFill>
                <a:effectLst/>
                <a:latin typeface="+mn-lt"/>
                <a:ea typeface="+mn-ea"/>
                <a:cs typeface="+mn-cs"/>
              </a:rPr>
              <a:t> movements. </a:t>
            </a:r>
          </a:p>
          <a:p>
            <a:r>
              <a:rPr lang="en-US" sz="1200" kern="1200" dirty="0">
                <a:solidFill>
                  <a:schemeClr val="tx1"/>
                </a:solidFill>
                <a:effectLst/>
                <a:latin typeface="+mn-lt"/>
                <a:ea typeface="+mn-ea"/>
                <a:cs typeface="+mn-cs"/>
              </a:rPr>
              <a:t>5. </a:t>
            </a:r>
            <a:r>
              <a:rPr lang="en-US" sz="1200" i="1" kern="1200" dirty="0">
                <a:solidFill>
                  <a:schemeClr val="tx1"/>
                </a:solidFill>
                <a:effectLst/>
                <a:latin typeface="+mn-lt"/>
                <a:ea typeface="+mn-ea"/>
                <a:cs typeface="+mn-cs"/>
              </a:rPr>
              <a:t>Unprovoked: </a:t>
            </a:r>
            <a:r>
              <a:rPr lang="en-US" sz="1200" kern="1200" dirty="0">
                <a:solidFill>
                  <a:schemeClr val="tx1"/>
                </a:solidFill>
                <a:effectLst/>
                <a:latin typeface="+mn-lt"/>
                <a:ea typeface="+mn-ea"/>
                <a:cs typeface="+mn-cs"/>
              </a:rPr>
              <a:t>Especially with regard to emotional stimuli; fever in children and substance withdrawal in adults are notable exceptions. </a:t>
            </a:r>
          </a:p>
          <a:p>
            <a:r>
              <a:rPr lang="en-US" sz="1200" kern="1200" dirty="0">
                <a:solidFill>
                  <a:schemeClr val="tx1"/>
                </a:solidFill>
                <a:effectLst/>
                <a:latin typeface="+mn-lt"/>
                <a:ea typeface="+mn-ea"/>
                <a:cs typeface="+mn-cs"/>
              </a:rPr>
              <a:t>6. </a:t>
            </a:r>
            <a:r>
              <a:rPr lang="en-US" sz="1200" i="1" kern="1200" dirty="0">
                <a:solidFill>
                  <a:schemeClr val="tx1"/>
                </a:solidFill>
                <a:effectLst/>
                <a:latin typeface="+mn-lt"/>
                <a:ea typeface="+mn-ea"/>
                <a:cs typeface="+mn-cs"/>
              </a:rPr>
              <a:t>Postictal state: </a:t>
            </a:r>
            <a:r>
              <a:rPr lang="en-US" sz="1200" kern="1200" dirty="0">
                <a:solidFill>
                  <a:schemeClr val="tx1"/>
                </a:solidFill>
                <a:effectLst/>
                <a:latin typeface="+mn-lt"/>
                <a:ea typeface="+mn-ea"/>
                <a:cs typeface="+mn-cs"/>
              </a:rPr>
              <a:t>An acute confusion state that typically occurs with all seizure types except focal and absence. </a:t>
            </a:r>
          </a:p>
          <a:p>
            <a:endParaRPr lang="en-SA" dirty="0"/>
          </a:p>
          <a:p>
            <a:endParaRPr lang="en-SA" dirty="0"/>
          </a:p>
          <a:p>
            <a:r>
              <a:rPr lang="en-SA" dirty="0"/>
              <a:t>Examination: for signs of above</a:t>
            </a:r>
          </a:p>
          <a:p>
            <a:endParaRPr lang="en-SA" dirty="0"/>
          </a:p>
          <a:p>
            <a:r>
              <a:rPr lang="en-SA" dirty="0"/>
              <a:t>Mx: </a:t>
            </a:r>
          </a:p>
          <a:p>
            <a:r>
              <a:rPr lang="en-SA" dirty="0"/>
              <a:t>Vital signs, monitored bed, IV access, ABCs</a:t>
            </a:r>
          </a:p>
          <a:p>
            <a:endParaRPr lang="en-SA" dirty="0"/>
          </a:p>
          <a:p>
            <a:r>
              <a:rPr lang="en-SA" dirty="0"/>
              <a:t>Dx: </a:t>
            </a:r>
          </a:p>
          <a:p>
            <a:r>
              <a:rPr lang="en-SA" dirty="0"/>
              <a:t>Glucose levels</a:t>
            </a:r>
          </a:p>
          <a:p>
            <a:r>
              <a:rPr lang="en-SA" dirty="0"/>
              <a:t>Lactate</a:t>
            </a:r>
          </a:p>
          <a:p>
            <a:r>
              <a:rPr lang="en-SA" dirty="0"/>
              <a:t>CT brain </a:t>
            </a:r>
          </a:p>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42</a:t>
            </a:fld>
            <a:endParaRPr lang="en-SA"/>
          </a:p>
        </p:txBody>
      </p:sp>
    </p:spTree>
    <p:extLst>
      <p:ext uri="{BB962C8B-B14F-4D97-AF65-F5344CB8AC3E}">
        <p14:creationId xmlns:p14="http://schemas.microsoft.com/office/powerpoint/2010/main" val="1021457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43</a:t>
            </a:fld>
            <a:endParaRPr lang="en-SA"/>
          </a:p>
        </p:txBody>
      </p:sp>
    </p:spTree>
    <p:extLst>
      <p:ext uri="{BB962C8B-B14F-4D97-AF65-F5344CB8AC3E}">
        <p14:creationId xmlns:p14="http://schemas.microsoft.com/office/powerpoint/2010/main" val="3424571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a:p>
            <a:r>
              <a:rPr lang="en-SA" dirty="0"/>
              <a:t>Lorazepam preferred initial due to long half-life. </a:t>
            </a:r>
          </a:p>
          <a:p>
            <a:r>
              <a:rPr lang="en-SA" dirty="0"/>
              <a:t>If no IV </a:t>
            </a:r>
            <a:r>
              <a:rPr lang="en-SA" dirty="0">
                <a:sym typeface="Wingdings" pitchFamily="2" charset="2"/>
              </a:rPr>
              <a:t> IM/IN  Midazolam </a:t>
            </a:r>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44</a:t>
            </a:fld>
            <a:endParaRPr lang="en-SA"/>
          </a:p>
        </p:txBody>
      </p:sp>
    </p:spTree>
    <p:extLst>
      <p:ext uri="{BB962C8B-B14F-4D97-AF65-F5344CB8AC3E}">
        <p14:creationId xmlns:p14="http://schemas.microsoft.com/office/powerpoint/2010/main" val="3712985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a:p>
            <a:r>
              <a:rPr lang="en-SA" dirty="0"/>
              <a:t>Lorazepam preferred initial due to long half-life. </a:t>
            </a:r>
          </a:p>
          <a:p>
            <a:r>
              <a:rPr lang="en-SA" dirty="0"/>
              <a:t>If no IV </a:t>
            </a:r>
            <a:r>
              <a:rPr lang="en-SA" dirty="0">
                <a:sym typeface="Wingdings" pitchFamily="2" charset="2"/>
              </a:rPr>
              <a:t> IM/IN  Midazolam </a:t>
            </a:r>
          </a:p>
          <a:p>
            <a:endParaRPr lang="en-SA" dirty="0">
              <a:sym typeface="Wingdings" pitchFamily="2" charset="2"/>
            </a:endParaRPr>
          </a:p>
          <a:p>
            <a:r>
              <a:rPr lang="en-SA" dirty="0">
                <a:sym typeface="Wingdings" pitchFamily="2" charset="2"/>
              </a:rPr>
              <a:t>Driving??</a:t>
            </a:r>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45</a:t>
            </a:fld>
            <a:endParaRPr lang="en-SA"/>
          </a:p>
        </p:txBody>
      </p:sp>
    </p:spTree>
    <p:extLst>
      <p:ext uri="{BB962C8B-B14F-4D97-AF65-F5344CB8AC3E}">
        <p14:creationId xmlns:p14="http://schemas.microsoft.com/office/powerpoint/2010/main" val="412738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47</a:t>
            </a:fld>
            <a:endParaRPr lang="en-SA"/>
          </a:p>
        </p:txBody>
      </p:sp>
    </p:spTree>
    <p:extLst>
      <p:ext uri="{BB962C8B-B14F-4D97-AF65-F5344CB8AC3E}">
        <p14:creationId xmlns:p14="http://schemas.microsoft.com/office/powerpoint/2010/main" val="131270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Ophthalmoplegic: rare, one or more of the ocular nerves, typically the 3rd cranial nerve. Pupillary changes of ocular muscle paralysis. </a:t>
            </a:r>
          </a:p>
          <a:p>
            <a:r>
              <a:rPr lang="en-SA" dirty="0"/>
              <a:t>Hemiplegic: motor aura with hemiplegia or paraplegia</a:t>
            </a:r>
          </a:p>
          <a:p>
            <a:r>
              <a:rPr lang="en-SA" dirty="0"/>
              <a:t>Basilar-type: aura from brainstem, </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18</a:t>
            </a:fld>
            <a:endParaRPr lang="en-SA"/>
          </a:p>
        </p:txBody>
      </p:sp>
    </p:spTree>
    <p:extLst>
      <p:ext uri="{BB962C8B-B14F-4D97-AF65-F5344CB8AC3E}">
        <p14:creationId xmlns:p14="http://schemas.microsoft.com/office/powerpoint/2010/main" val="2847580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48</a:t>
            </a:fld>
            <a:endParaRPr lang="en-SA"/>
          </a:p>
        </p:txBody>
      </p:sp>
    </p:spTree>
    <p:extLst>
      <p:ext uri="{BB962C8B-B14F-4D97-AF65-F5344CB8AC3E}">
        <p14:creationId xmlns:p14="http://schemas.microsoft.com/office/powerpoint/2010/main" val="987019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Anterior circulation: ACA, MCA, Anterior choroidal artery</a:t>
            </a:r>
          </a:p>
          <a:p>
            <a:r>
              <a:rPr lang="en-SA" dirty="0"/>
              <a:t>Posterior circulation: Vertebral artery, basilar artery, PCA</a:t>
            </a:r>
          </a:p>
          <a:p>
            <a:endParaRPr lang="en-SA" dirty="0"/>
          </a:p>
          <a:p>
            <a:r>
              <a:rPr lang="en-SA" dirty="0"/>
              <a:t>Consider vertebral artery dissection/carotid artery dissection if young, history of manipulation, trauma, neck pain</a:t>
            </a:r>
          </a:p>
          <a:p>
            <a:endParaRPr lang="en-SA" dirty="0"/>
          </a:p>
          <a:p>
            <a:r>
              <a:rPr lang="en-SA" dirty="0"/>
              <a:t>NIHSS and GCS with frequent neurological examination to assess for changes / deterioration </a:t>
            </a:r>
          </a:p>
          <a:p>
            <a:r>
              <a:rPr lang="en-SA" dirty="0"/>
              <a:t>NIHSS can also identify those needing fibrinolytic therapy or those with potential hemorrhagic transformation </a:t>
            </a:r>
          </a:p>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49</a:t>
            </a:fld>
            <a:endParaRPr lang="en-SA"/>
          </a:p>
        </p:txBody>
      </p:sp>
    </p:spTree>
    <p:extLst>
      <p:ext uri="{BB962C8B-B14F-4D97-AF65-F5344CB8AC3E}">
        <p14:creationId xmlns:p14="http://schemas.microsoft.com/office/powerpoint/2010/main" val="1405271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Classic triad: </a:t>
            </a:r>
          </a:p>
          <a:p>
            <a:pPr marL="171450" indent="-171450">
              <a:buFontTx/>
              <a:buChar char="-"/>
            </a:pPr>
            <a:r>
              <a:rPr lang="en-SA" dirty="0"/>
              <a:t>Headache</a:t>
            </a:r>
          </a:p>
          <a:p>
            <a:pPr marL="171450" indent="-171450">
              <a:buFontTx/>
              <a:buChar char="-"/>
            </a:pPr>
            <a:r>
              <a:rPr lang="en-SA" dirty="0"/>
              <a:t>Vomiting</a:t>
            </a:r>
          </a:p>
          <a:p>
            <a:pPr marL="171450" indent="-171450">
              <a:buFontTx/>
              <a:buChar char="-"/>
            </a:pPr>
            <a:r>
              <a:rPr lang="en-US" dirty="0"/>
              <a:t>S</a:t>
            </a:r>
            <a:r>
              <a:rPr lang="en-SA" dirty="0"/>
              <a:t>everely elevated BP </a:t>
            </a:r>
          </a:p>
          <a:p>
            <a:pPr marL="171450" indent="-171450">
              <a:buFontTx/>
              <a:buChar char="-"/>
            </a:pPr>
            <a:endParaRPr lang="en-SA" dirty="0"/>
          </a:p>
          <a:p>
            <a:pPr marL="171450" indent="-171450">
              <a:buFontTx/>
              <a:buChar char="-"/>
            </a:pPr>
            <a:endParaRPr lang="en-SA" dirty="0"/>
          </a:p>
          <a:p>
            <a:r>
              <a:rPr lang="en-SA" dirty="0"/>
              <a:t>Poor prognostic factors include: </a:t>
            </a:r>
          </a:p>
          <a:p>
            <a:r>
              <a:rPr lang="en-SA" dirty="0"/>
              <a:t>Decreased LOC on arrival</a:t>
            </a:r>
          </a:p>
          <a:p>
            <a:r>
              <a:rPr lang="en-SA" dirty="0"/>
              <a:t>Interventricular hemorrhage </a:t>
            </a:r>
          </a:p>
          <a:p>
            <a:r>
              <a:rPr lang="en-US" dirty="0"/>
              <a:t>L</a:t>
            </a:r>
            <a:r>
              <a:rPr lang="en-SA" dirty="0"/>
              <a:t>arge ICH</a:t>
            </a:r>
          </a:p>
          <a:p>
            <a:endParaRPr lang="en-SA" dirty="0"/>
          </a:p>
          <a:p>
            <a:endParaRPr lang="en-SA" dirty="0"/>
          </a:p>
          <a:p>
            <a:r>
              <a:rPr lang="en-SA" dirty="0"/>
              <a:t>NIHSS</a:t>
            </a:r>
          </a:p>
          <a:p>
            <a:r>
              <a:rPr lang="en-SA" dirty="0"/>
              <a:t>ICH score </a:t>
            </a:r>
          </a:p>
          <a:p>
            <a:endParaRPr lang="en-SA" dirty="0"/>
          </a:p>
          <a:p>
            <a:r>
              <a:rPr lang="en-SA" dirty="0"/>
              <a:t>Trauma? </a:t>
            </a:r>
          </a:p>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50</a:t>
            </a:fld>
            <a:endParaRPr lang="en-SA"/>
          </a:p>
        </p:txBody>
      </p:sp>
    </p:spTree>
    <p:extLst>
      <p:ext uri="{BB962C8B-B14F-4D97-AF65-F5344CB8AC3E}">
        <p14:creationId xmlns:p14="http://schemas.microsoft.com/office/powerpoint/2010/main" val="898195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Typically SDH or EDH </a:t>
            </a:r>
          </a:p>
          <a:p>
            <a:endParaRPr lang="en-SA" dirty="0"/>
          </a:p>
          <a:p>
            <a:r>
              <a:rPr lang="en-SA" dirty="0"/>
              <a:t>Can be  IVH, ICH or SAH</a:t>
            </a:r>
          </a:p>
          <a:p>
            <a:endParaRPr lang="en-SA" dirty="0"/>
          </a:p>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51</a:t>
            </a:fld>
            <a:endParaRPr lang="en-SA"/>
          </a:p>
        </p:txBody>
      </p:sp>
    </p:spTree>
    <p:extLst>
      <p:ext uri="{BB962C8B-B14F-4D97-AF65-F5344CB8AC3E}">
        <p14:creationId xmlns:p14="http://schemas.microsoft.com/office/powerpoint/2010/main" val="219164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52</a:t>
            </a:fld>
            <a:endParaRPr lang="en-SA"/>
          </a:p>
        </p:txBody>
      </p:sp>
    </p:spTree>
    <p:extLst>
      <p:ext uri="{BB962C8B-B14F-4D97-AF65-F5344CB8AC3E}">
        <p14:creationId xmlns:p14="http://schemas.microsoft.com/office/powerpoint/2010/main" val="2262523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TIA </a:t>
            </a:r>
            <a:r>
              <a:rPr lang="en-SA" dirty="0">
                <a:sym typeface="Wingdings" pitchFamily="2" charset="2"/>
              </a:rPr>
              <a:t> arrange for carotid doppler, CTA, MRI</a:t>
            </a:r>
            <a:endParaRPr lang="en-SA" dirty="0"/>
          </a:p>
          <a:p>
            <a:r>
              <a:rPr lang="en-SA" dirty="0"/>
              <a:t>Migrain with aura</a:t>
            </a:r>
          </a:p>
          <a:p>
            <a:r>
              <a:rPr lang="en-US" dirty="0"/>
              <a:t>M</a:t>
            </a:r>
            <a:r>
              <a:rPr lang="en-SA" dirty="0"/>
              <a:t>eningitis</a:t>
            </a:r>
          </a:p>
          <a:p>
            <a:r>
              <a:rPr lang="en-SA" dirty="0"/>
              <a:t>Cerebral abscess</a:t>
            </a:r>
          </a:p>
          <a:p>
            <a:r>
              <a:rPr lang="en-SA" dirty="0"/>
              <a:t>Seizure</a:t>
            </a:r>
          </a:p>
          <a:p>
            <a:r>
              <a:rPr lang="en-SA" dirty="0"/>
              <a:t>Hypoglycemia</a:t>
            </a:r>
          </a:p>
          <a:p>
            <a:r>
              <a:rPr lang="en-SA" dirty="0"/>
              <a:t>Tumor </a:t>
            </a:r>
          </a:p>
          <a:p>
            <a:r>
              <a:rPr lang="en-SA" dirty="0"/>
              <a:t>HTN encephalopathy</a:t>
            </a:r>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53</a:t>
            </a:fld>
            <a:endParaRPr lang="en-SA"/>
          </a:p>
        </p:txBody>
      </p:sp>
    </p:spTree>
    <p:extLst>
      <p:ext uri="{BB962C8B-B14F-4D97-AF65-F5344CB8AC3E}">
        <p14:creationId xmlns:p14="http://schemas.microsoft.com/office/powerpoint/2010/main" val="2381175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Does a negative CT rule out stroke? </a:t>
            </a:r>
          </a:p>
          <a:p>
            <a:r>
              <a:rPr lang="en-SA" dirty="0"/>
              <a:t>What’s the problem with MRI? </a:t>
            </a:r>
          </a:p>
          <a:p>
            <a:endParaRPr lang="en-SA" dirty="0"/>
          </a:p>
          <a:p>
            <a:r>
              <a:rPr lang="en-SA" dirty="0"/>
              <a:t>Very important to clearly document the time of symptom onset. </a:t>
            </a:r>
          </a:p>
          <a:p>
            <a:r>
              <a:rPr lang="en-SA" dirty="0"/>
              <a:t>tPA can be given within 4.5 hours of symptom onset. </a:t>
            </a:r>
          </a:p>
          <a:p>
            <a:r>
              <a:rPr lang="en-SA" dirty="0"/>
              <a:t>LVO = Can get a  neuro interventionalist to retrieve the clot. Can be done within 24 hours of symptoms onset. </a:t>
            </a:r>
          </a:p>
          <a:p>
            <a:endParaRPr lang="en-SA" dirty="0"/>
          </a:p>
          <a:p>
            <a:r>
              <a:rPr lang="en-SA" dirty="0"/>
              <a:t>Those not requiring fibrinolytic therapy or clot retrieval can get started on treatment with ASA/Plavix as recommended by a neurologist. </a:t>
            </a:r>
          </a:p>
          <a:p>
            <a:endParaRPr lang="en-SA" dirty="0"/>
          </a:p>
          <a:p>
            <a:r>
              <a:rPr lang="en-SA" dirty="0"/>
              <a:t>Rehab is key in improving quality of life post CVA. </a:t>
            </a:r>
          </a:p>
          <a:p>
            <a:endParaRPr lang="en-SA" dirty="0"/>
          </a:p>
          <a:p>
            <a:endParaRPr lang="en-SA" dirty="0"/>
          </a:p>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54</a:t>
            </a:fld>
            <a:endParaRPr lang="en-SA"/>
          </a:p>
        </p:txBody>
      </p:sp>
    </p:spTree>
    <p:extLst>
      <p:ext uri="{BB962C8B-B14F-4D97-AF65-F5344CB8AC3E}">
        <p14:creationId xmlns:p14="http://schemas.microsoft.com/office/powerpoint/2010/main" val="2561313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a:p>
            <a:r>
              <a:rPr lang="en-SA" dirty="0"/>
              <a:t>Early neurosurgical consultation for possible </a:t>
            </a:r>
          </a:p>
          <a:p>
            <a:r>
              <a:rPr lang="en-SA" dirty="0"/>
              <a:t>EVD </a:t>
            </a:r>
          </a:p>
          <a:p>
            <a:r>
              <a:rPr lang="en-SA" dirty="0"/>
              <a:t>Craniotomy</a:t>
            </a:r>
          </a:p>
          <a:p>
            <a:r>
              <a:rPr lang="en-US" dirty="0"/>
              <a:t>E</a:t>
            </a:r>
            <a:r>
              <a:rPr lang="en-SA" dirty="0"/>
              <a:t>vacuation </a:t>
            </a:r>
          </a:p>
        </p:txBody>
      </p:sp>
      <p:sp>
        <p:nvSpPr>
          <p:cNvPr id="4" name="Slide Number Placeholder 3"/>
          <p:cNvSpPr>
            <a:spLocks noGrp="1"/>
          </p:cNvSpPr>
          <p:nvPr>
            <p:ph type="sldNum" sz="quarter" idx="5"/>
          </p:nvPr>
        </p:nvSpPr>
        <p:spPr/>
        <p:txBody>
          <a:bodyPr/>
          <a:lstStyle/>
          <a:p>
            <a:fld id="{5A808E17-872C-CE40-80FF-20215292718C}" type="slidenum">
              <a:rPr lang="en-SA" smtClean="0"/>
              <a:t>55</a:t>
            </a:fld>
            <a:endParaRPr lang="en-SA"/>
          </a:p>
        </p:txBody>
      </p:sp>
    </p:spTree>
    <p:extLst>
      <p:ext uri="{BB962C8B-B14F-4D97-AF65-F5344CB8AC3E}">
        <p14:creationId xmlns:p14="http://schemas.microsoft.com/office/powerpoint/2010/main" val="3424633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56</a:t>
            </a:fld>
            <a:endParaRPr lang="en-SA"/>
          </a:p>
        </p:txBody>
      </p:sp>
    </p:spTree>
    <p:extLst>
      <p:ext uri="{BB962C8B-B14F-4D97-AF65-F5344CB8AC3E}">
        <p14:creationId xmlns:p14="http://schemas.microsoft.com/office/powerpoint/2010/main" val="2134212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58</a:t>
            </a:fld>
            <a:endParaRPr lang="en-SA"/>
          </a:p>
        </p:txBody>
      </p:sp>
    </p:spTree>
    <p:extLst>
      <p:ext uri="{BB962C8B-B14F-4D97-AF65-F5344CB8AC3E}">
        <p14:creationId xmlns:p14="http://schemas.microsoft.com/office/powerpoint/2010/main" val="127158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19</a:t>
            </a:fld>
            <a:endParaRPr lang="en-SA"/>
          </a:p>
        </p:txBody>
      </p:sp>
    </p:spTree>
    <p:extLst>
      <p:ext uri="{BB962C8B-B14F-4D97-AF65-F5344CB8AC3E}">
        <p14:creationId xmlns:p14="http://schemas.microsoft.com/office/powerpoint/2010/main" val="208986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 this accounts for about 80% of all SAH</a:t>
            </a:r>
          </a:p>
          <a:p>
            <a:r>
              <a:rPr lang="en-SA" dirty="0"/>
              <a:t>Other causes include AV malformation, cavernous angiomas, mycotic aneurysm, neoplasm, bleeding disorders</a:t>
            </a:r>
          </a:p>
        </p:txBody>
      </p:sp>
      <p:sp>
        <p:nvSpPr>
          <p:cNvPr id="4" name="Slide Number Placeholder 3"/>
          <p:cNvSpPr>
            <a:spLocks noGrp="1"/>
          </p:cNvSpPr>
          <p:nvPr>
            <p:ph type="sldNum" sz="quarter" idx="5"/>
          </p:nvPr>
        </p:nvSpPr>
        <p:spPr/>
        <p:txBody>
          <a:bodyPr/>
          <a:lstStyle/>
          <a:p>
            <a:fld id="{5A808E17-872C-CE40-80FF-20215292718C}" type="slidenum">
              <a:rPr lang="en-SA" smtClean="0"/>
              <a:t>20</a:t>
            </a:fld>
            <a:endParaRPr lang="en-SA"/>
          </a:p>
        </p:txBody>
      </p:sp>
    </p:spTree>
    <p:extLst>
      <p:ext uri="{BB962C8B-B14F-4D97-AF65-F5344CB8AC3E}">
        <p14:creationId xmlns:p14="http://schemas.microsoft.com/office/powerpoint/2010/main" val="8954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21</a:t>
            </a:fld>
            <a:endParaRPr lang="en-SA"/>
          </a:p>
        </p:txBody>
      </p:sp>
    </p:spTree>
    <p:extLst>
      <p:ext uri="{BB962C8B-B14F-4D97-AF65-F5344CB8AC3E}">
        <p14:creationId xmlns:p14="http://schemas.microsoft.com/office/powerpoint/2010/main" val="297687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22</a:t>
            </a:fld>
            <a:endParaRPr lang="en-SA"/>
          </a:p>
        </p:txBody>
      </p:sp>
    </p:spTree>
    <p:extLst>
      <p:ext uri="{BB962C8B-B14F-4D97-AF65-F5344CB8AC3E}">
        <p14:creationId xmlns:p14="http://schemas.microsoft.com/office/powerpoint/2010/main" val="144760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23</a:t>
            </a:fld>
            <a:endParaRPr lang="en-SA"/>
          </a:p>
        </p:txBody>
      </p:sp>
    </p:spTree>
    <p:extLst>
      <p:ext uri="{BB962C8B-B14F-4D97-AF65-F5344CB8AC3E}">
        <p14:creationId xmlns:p14="http://schemas.microsoft.com/office/powerpoint/2010/main" val="323431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dirty="0"/>
              <a:t>*Xanthocromia</a:t>
            </a:r>
          </a:p>
          <a:p>
            <a:r>
              <a:rPr lang="en-SA" dirty="0"/>
              <a:t>May be falsely positive</a:t>
            </a:r>
          </a:p>
          <a:p>
            <a:endParaRPr lang="en-SA" dirty="0"/>
          </a:p>
          <a:p>
            <a:r>
              <a:rPr lang="en-SA" dirty="0"/>
              <a:t>Mx: </a:t>
            </a:r>
          </a:p>
          <a:p>
            <a:pPr marL="171450" indent="-171450">
              <a:buFontTx/>
              <a:buChar char="-"/>
            </a:pPr>
            <a:r>
              <a:rPr lang="en-SA" dirty="0"/>
              <a:t>Early neurosurgical consultation</a:t>
            </a:r>
          </a:p>
          <a:p>
            <a:pPr marL="171450" indent="-171450">
              <a:buFontTx/>
              <a:buChar char="-"/>
            </a:pPr>
            <a:r>
              <a:rPr lang="en-SA" dirty="0"/>
              <a:t>Goals: treat medical and neurological complications, prevent recurrent hemorrhage, prevent complications of vasospasm</a:t>
            </a:r>
          </a:p>
          <a:p>
            <a:pPr marL="171450" indent="-171450">
              <a:buFontTx/>
              <a:buChar char="-"/>
            </a:pPr>
            <a:r>
              <a:rPr lang="en-SA" dirty="0"/>
              <a:t>Airway management for grade 3 and higher</a:t>
            </a:r>
          </a:p>
          <a:p>
            <a:pPr marL="171450" indent="-171450">
              <a:buFontTx/>
              <a:buChar char="-"/>
            </a:pPr>
            <a:r>
              <a:rPr lang="en-SA" dirty="0"/>
              <a:t>Nimodipine, a CCB</a:t>
            </a:r>
          </a:p>
          <a:p>
            <a:pPr marL="171450" indent="-171450">
              <a:buFontTx/>
              <a:buChar char="-"/>
            </a:pPr>
            <a:r>
              <a:rPr lang="en-SA" dirty="0"/>
              <a:t>BP management with goal SBP &lt;160</a:t>
            </a:r>
          </a:p>
          <a:p>
            <a:pPr marL="171450" indent="-171450">
              <a:buFontTx/>
              <a:buChar char="-"/>
            </a:pPr>
            <a:r>
              <a:rPr lang="en-SA" dirty="0"/>
              <a:t>Analgesia</a:t>
            </a:r>
          </a:p>
          <a:p>
            <a:pPr marL="171450" indent="-171450">
              <a:buFontTx/>
              <a:buChar char="-"/>
            </a:pPr>
            <a:endParaRPr lang="en-SA" dirty="0"/>
          </a:p>
        </p:txBody>
      </p:sp>
      <p:sp>
        <p:nvSpPr>
          <p:cNvPr id="4" name="Slide Number Placeholder 3"/>
          <p:cNvSpPr>
            <a:spLocks noGrp="1"/>
          </p:cNvSpPr>
          <p:nvPr>
            <p:ph type="sldNum" sz="quarter" idx="5"/>
          </p:nvPr>
        </p:nvSpPr>
        <p:spPr/>
        <p:txBody>
          <a:bodyPr/>
          <a:lstStyle/>
          <a:p>
            <a:fld id="{5A808E17-872C-CE40-80FF-20215292718C}" type="slidenum">
              <a:rPr lang="en-SA" smtClean="0"/>
              <a:t>24</a:t>
            </a:fld>
            <a:endParaRPr lang="en-SA"/>
          </a:p>
        </p:txBody>
      </p:sp>
    </p:spTree>
    <p:extLst>
      <p:ext uri="{BB962C8B-B14F-4D97-AF65-F5344CB8AC3E}">
        <p14:creationId xmlns:p14="http://schemas.microsoft.com/office/powerpoint/2010/main" val="227920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6ADF77-15B7-0545-9B70-75BB00999482}" type="datetimeFigureOut">
              <a:rPr lang="en-SA" smtClean="0"/>
              <a:t>28/03/2020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65534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ADF77-15B7-0545-9B70-75BB00999482}" type="datetimeFigureOut">
              <a:rPr lang="en-SA" smtClean="0"/>
              <a:t>28/03/2020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97408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ADF77-15B7-0545-9B70-75BB00999482}" type="datetimeFigureOut">
              <a:rPr lang="en-SA" smtClean="0"/>
              <a:t>28/03/2020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26348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ADF77-15B7-0545-9B70-75BB00999482}" type="datetimeFigureOut">
              <a:rPr lang="en-SA" smtClean="0"/>
              <a:t>28/03/2020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328738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DF77-15B7-0545-9B70-75BB00999482}" type="datetimeFigureOut">
              <a:rPr lang="en-SA" smtClean="0"/>
              <a:t>28/03/2020 R</a:t>
            </a:fld>
            <a:endParaRPr lang="en-SA"/>
          </a:p>
        </p:txBody>
      </p:sp>
      <p:sp>
        <p:nvSpPr>
          <p:cNvPr id="5" name="Footer Placeholder 4"/>
          <p:cNvSpPr>
            <a:spLocks noGrp="1"/>
          </p:cNvSpPr>
          <p:nvPr>
            <p:ph type="ftr" sz="quarter" idx="11"/>
          </p:nvPr>
        </p:nvSpPr>
        <p:spPr/>
        <p:txBody>
          <a:bodyPr/>
          <a:lstStyle/>
          <a:p>
            <a:endParaRPr lang="en-SA"/>
          </a:p>
        </p:txBody>
      </p:sp>
      <p:sp>
        <p:nvSpPr>
          <p:cNvPr id="6" name="Slide Number Placeholder 5"/>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87164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6ADF77-15B7-0545-9B70-75BB00999482}" type="datetimeFigureOut">
              <a:rPr lang="en-SA" smtClean="0"/>
              <a:t>28/03/2020 R</a:t>
            </a:fld>
            <a:endParaRPr lang="en-SA"/>
          </a:p>
        </p:txBody>
      </p:sp>
      <p:sp>
        <p:nvSpPr>
          <p:cNvPr id="6" name="Footer Placeholder 5"/>
          <p:cNvSpPr>
            <a:spLocks noGrp="1"/>
          </p:cNvSpPr>
          <p:nvPr>
            <p:ph type="ftr" sz="quarter" idx="11"/>
          </p:nvPr>
        </p:nvSpPr>
        <p:spPr/>
        <p:txBody>
          <a:bodyPr/>
          <a:lstStyle/>
          <a:p>
            <a:endParaRPr lang="en-SA"/>
          </a:p>
        </p:txBody>
      </p:sp>
      <p:sp>
        <p:nvSpPr>
          <p:cNvPr id="7" name="Slide Number Placeholder 6"/>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32196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ADF77-15B7-0545-9B70-75BB00999482}" type="datetimeFigureOut">
              <a:rPr lang="en-SA" smtClean="0"/>
              <a:t>28/03/2020 R</a:t>
            </a:fld>
            <a:endParaRPr lang="en-SA"/>
          </a:p>
        </p:txBody>
      </p:sp>
      <p:sp>
        <p:nvSpPr>
          <p:cNvPr id="8" name="Footer Placeholder 7"/>
          <p:cNvSpPr>
            <a:spLocks noGrp="1"/>
          </p:cNvSpPr>
          <p:nvPr>
            <p:ph type="ftr" sz="quarter" idx="11"/>
          </p:nvPr>
        </p:nvSpPr>
        <p:spPr/>
        <p:txBody>
          <a:bodyPr/>
          <a:lstStyle/>
          <a:p>
            <a:endParaRPr lang="en-SA"/>
          </a:p>
        </p:txBody>
      </p:sp>
      <p:sp>
        <p:nvSpPr>
          <p:cNvPr id="9" name="Slide Number Placeholder 8"/>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75793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6ADF77-15B7-0545-9B70-75BB00999482}" type="datetimeFigureOut">
              <a:rPr lang="en-SA" smtClean="0"/>
              <a:t>28/03/2020 R</a:t>
            </a:fld>
            <a:endParaRPr lang="en-SA"/>
          </a:p>
        </p:txBody>
      </p:sp>
      <p:sp>
        <p:nvSpPr>
          <p:cNvPr id="4" name="Footer Placeholder 3"/>
          <p:cNvSpPr>
            <a:spLocks noGrp="1"/>
          </p:cNvSpPr>
          <p:nvPr>
            <p:ph type="ftr" sz="quarter" idx="11"/>
          </p:nvPr>
        </p:nvSpPr>
        <p:spPr/>
        <p:txBody>
          <a:bodyPr/>
          <a:lstStyle/>
          <a:p>
            <a:endParaRPr lang="en-SA"/>
          </a:p>
        </p:txBody>
      </p:sp>
      <p:sp>
        <p:nvSpPr>
          <p:cNvPr id="5" name="Slide Number Placeholder 4"/>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17297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ADF77-15B7-0545-9B70-75BB00999482}" type="datetimeFigureOut">
              <a:rPr lang="en-SA" smtClean="0"/>
              <a:t>28/03/2020 R</a:t>
            </a:fld>
            <a:endParaRPr lang="en-SA"/>
          </a:p>
        </p:txBody>
      </p:sp>
      <p:sp>
        <p:nvSpPr>
          <p:cNvPr id="3" name="Footer Placeholder 2"/>
          <p:cNvSpPr>
            <a:spLocks noGrp="1"/>
          </p:cNvSpPr>
          <p:nvPr>
            <p:ph type="ftr" sz="quarter" idx="11"/>
          </p:nvPr>
        </p:nvSpPr>
        <p:spPr/>
        <p:txBody>
          <a:bodyPr/>
          <a:lstStyle/>
          <a:p>
            <a:endParaRPr lang="en-SA"/>
          </a:p>
        </p:txBody>
      </p:sp>
      <p:sp>
        <p:nvSpPr>
          <p:cNvPr id="4" name="Slide Number Placeholder 3"/>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358243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ADF77-15B7-0545-9B70-75BB00999482}" type="datetimeFigureOut">
              <a:rPr lang="en-SA" smtClean="0"/>
              <a:t>28/03/2020 R</a:t>
            </a:fld>
            <a:endParaRPr lang="en-SA"/>
          </a:p>
        </p:txBody>
      </p:sp>
      <p:sp>
        <p:nvSpPr>
          <p:cNvPr id="6" name="Footer Placeholder 5"/>
          <p:cNvSpPr>
            <a:spLocks noGrp="1"/>
          </p:cNvSpPr>
          <p:nvPr>
            <p:ph type="ftr" sz="quarter" idx="11"/>
          </p:nvPr>
        </p:nvSpPr>
        <p:spPr/>
        <p:txBody>
          <a:bodyPr/>
          <a:lstStyle/>
          <a:p>
            <a:endParaRPr lang="en-SA"/>
          </a:p>
        </p:txBody>
      </p:sp>
      <p:sp>
        <p:nvSpPr>
          <p:cNvPr id="7" name="Slide Number Placeholder 6"/>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45228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ADF77-15B7-0545-9B70-75BB00999482}" type="datetimeFigureOut">
              <a:rPr lang="en-SA" smtClean="0"/>
              <a:t>28/03/2020 R</a:t>
            </a:fld>
            <a:endParaRPr lang="en-SA"/>
          </a:p>
        </p:txBody>
      </p:sp>
      <p:sp>
        <p:nvSpPr>
          <p:cNvPr id="6" name="Footer Placeholder 5"/>
          <p:cNvSpPr>
            <a:spLocks noGrp="1"/>
          </p:cNvSpPr>
          <p:nvPr>
            <p:ph type="ftr" sz="quarter" idx="11"/>
          </p:nvPr>
        </p:nvSpPr>
        <p:spPr/>
        <p:txBody>
          <a:bodyPr/>
          <a:lstStyle/>
          <a:p>
            <a:endParaRPr lang="en-SA"/>
          </a:p>
        </p:txBody>
      </p:sp>
      <p:sp>
        <p:nvSpPr>
          <p:cNvPr id="7" name="Slide Number Placeholder 6"/>
          <p:cNvSpPr>
            <a:spLocks noGrp="1"/>
          </p:cNvSpPr>
          <p:nvPr>
            <p:ph type="sldNum" sz="quarter" idx="12"/>
          </p:nvPr>
        </p:nvSpPr>
        <p:spPr/>
        <p:txBody>
          <a:bodyPr/>
          <a:lstStyle/>
          <a:p>
            <a:fld id="{EF4CBDE5-CC78-494C-950B-A8150310F7FE}" type="slidenum">
              <a:rPr lang="en-SA" smtClean="0"/>
              <a:t>‹#›</a:t>
            </a:fld>
            <a:endParaRPr lang="en-SA"/>
          </a:p>
        </p:txBody>
      </p:sp>
    </p:spTree>
    <p:extLst>
      <p:ext uri="{BB962C8B-B14F-4D97-AF65-F5344CB8AC3E}">
        <p14:creationId xmlns:p14="http://schemas.microsoft.com/office/powerpoint/2010/main" val="178479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ADF77-15B7-0545-9B70-75BB00999482}" type="datetimeFigureOut">
              <a:rPr lang="en-SA" smtClean="0"/>
              <a:t>28/03/2020 R</a:t>
            </a:fld>
            <a:endParaRPr lang="en-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CBDE5-CC78-494C-950B-A8150310F7FE}" type="slidenum">
              <a:rPr lang="en-SA" smtClean="0"/>
              <a:t>‹#›</a:t>
            </a:fld>
            <a:endParaRPr lang="en-SA"/>
          </a:p>
        </p:txBody>
      </p:sp>
    </p:spTree>
    <p:extLst>
      <p:ext uri="{BB962C8B-B14F-4D97-AF65-F5344CB8AC3E}">
        <p14:creationId xmlns:p14="http://schemas.microsoft.com/office/powerpoint/2010/main" val="24500447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BD58-7B77-D34E-A054-61EC60030076}"/>
              </a:ext>
            </a:extLst>
          </p:cNvPr>
          <p:cNvSpPr>
            <a:spLocks noGrp="1"/>
          </p:cNvSpPr>
          <p:nvPr>
            <p:ph type="ctrTitle"/>
          </p:nvPr>
        </p:nvSpPr>
        <p:spPr>
          <a:xfrm>
            <a:off x="6745735" y="640081"/>
            <a:ext cx="4806184" cy="3637373"/>
          </a:xfrm>
          <a:noFill/>
        </p:spPr>
        <p:txBody>
          <a:bodyPr>
            <a:normAutofit/>
          </a:bodyPr>
          <a:lstStyle/>
          <a:p>
            <a:pPr algn="l"/>
            <a:r>
              <a:rPr lang="en-SA"/>
              <a:t>Approach to Neuro-Emergencies</a:t>
            </a:r>
          </a:p>
        </p:txBody>
      </p:sp>
      <p:sp>
        <p:nvSpPr>
          <p:cNvPr id="3" name="Subtitle 2">
            <a:extLst>
              <a:ext uri="{FF2B5EF4-FFF2-40B4-BE49-F238E27FC236}">
                <a16:creationId xmlns:a16="http://schemas.microsoft.com/office/drawing/2014/main" id="{36936EC4-46A9-DE4F-934F-89DA992B8B54}"/>
              </a:ext>
            </a:extLst>
          </p:cNvPr>
          <p:cNvSpPr>
            <a:spLocks noGrp="1"/>
          </p:cNvSpPr>
          <p:nvPr>
            <p:ph type="subTitle" idx="1"/>
          </p:nvPr>
        </p:nvSpPr>
        <p:spPr>
          <a:xfrm>
            <a:off x="6745735" y="4415883"/>
            <a:ext cx="4806184" cy="1802038"/>
          </a:xfrm>
          <a:noFill/>
        </p:spPr>
        <p:txBody>
          <a:bodyPr>
            <a:normAutofit/>
          </a:bodyPr>
          <a:lstStyle/>
          <a:p>
            <a:pPr algn="l"/>
            <a:r>
              <a:rPr lang="en-SA" dirty="0"/>
              <a:t>Fahad Abuguyan</a:t>
            </a:r>
          </a:p>
          <a:p>
            <a:pPr algn="l"/>
            <a:r>
              <a:rPr lang="en-SA" dirty="0"/>
              <a:t>MBBS MBA dABEM FRCPC</a:t>
            </a:r>
          </a:p>
        </p:txBody>
      </p:sp>
      <p:pic>
        <p:nvPicPr>
          <p:cNvPr id="4" name="Picture 3">
            <a:extLst>
              <a:ext uri="{FF2B5EF4-FFF2-40B4-BE49-F238E27FC236}">
                <a16:creationId xmlns:a16="http://schemas.microsoft.com/office/drawing/2014/main" id="{2C362EEB-09D0-644E-91DC-0A033E744465}"/>
              </a:ext>
            </a:extLst>
          </p:cNvPr>
          <p:cNvPicPr>
            <a:picLocks noChangeAspect="1"/>
          </p:cNvPicPr>
          <p:nvPr/>
        </p:nvPicPr>
        <p:blipFill rotWithShape="1">
          <a:blip r:embed="rId2"/>
          <a:srcRect b="3458"/>
          <a:stretch/>
        </p:blipFill>
        <p:spPr>
          <a:xfrm>
            <a:off x="20" y="10"/>
            <a:ext cx="6105635" cy="6857990"/>
          </a:xfrm>
          <a:prstGeom prst="rect">
            <a:avLst/>
          </a:prstGeom>
        </p:spPr>
      </p:pic>
      <p:pic>
        <p:nvPicPr>
          <p:cNvPr id="5" name="Picture 4">
            <a:extLst>
              <a:ext uri="{FF2B5EF4-FFF2-40B4-BE49-F238E27FC236}">
                <a16:creationId xmlns:a16="http://schemas.microsoft.com/office/drawing/2014/main" id="{39F414AF-FF69-9D44-BFEF-3872ACC1B3F1}"/>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87541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p:txBody>
          <a:bodyPr/>
          <a:lstStyle/>
          <a:p>
            <a:r>
              <a:rPr lang="en-SA" dirty="0"/>
              <a:t>DDX</a:t>
            </a:r>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graphicFrame>
        <p:nvGraphicFramePr>
          <p:cNvPr id="6" name="Table 5">
            <a:extLst>
              <a:ext uri="{FF2B5EF4-FFF2-40B4-BE49-F238E27FC236}">
                <a16:creationId xmlns:a16="http://schemas.microsoft.com/office/drawing/2014/main" id="{4DDE1789-6E90-1841-88A8-369CA4F6EABC}"/>
              </a:ext>
            </a:extLst>
          </p:cNvPr>
          <p:cNvGraphicFramePr>
            <a:graphicFrameLocks noGrp="1"/>
          </p:cNvGraphicFramePr>
          <p:nvPr>
            <p:extLst>
              <p:ext uri="{D42A27DB-BD31-4B8C-83A1-F6EECF244321}">
                <p14:modId xmlns:p14="http://schemas.microsoft.com/office/powerpoint/2010/main" val="1290599656"/>
              </p:ext>
            </p:extLst>
          </p:nvPr>
        </p:nvGraphicFramePr>
        <p:xfrm>
          <a:off x="328612" y="1549145"/>
          <a:ext cx="11372852" cy="3759709"/>
        </p:xfrm>
        <a:graphic>
          <a:graphicData uri="http://schemas.openxmlformats.org/drawingml/2006/table">
            <a:tbl>
              <a:tblPr firstRow="1" bandRow="1">
                <a:tableStyleId>{F5AB1C69-6EDB-4FF4-983F-18BD219EF322}</a:tableStyleId>
              </a:tblPr>
              <a:tblGrid>
                <a:gridCol w="2843213">
                  <a:extLst>
                    <a:ext uri="{9D8B030D-6E8A-4147-A177-3AD203B41FA5}">
                      <a16:colId xmlns:a16="http://schemas.microsoft.com/office/drawing/2014/main" val="3879560170"/>
                    </a:ext>
                  </a:extLst>
                </a:gridCol>
                <a:gridCol w="2843213">
                  <a:extLst>
                    <a:ext uri="{9D8B030D-6E8A-4147-A177-3AD203B41FA5}">
                      <a16:colId xmlns:a16="http://schemas.microsoft.com/office/drawing/2014/main" val="2881264097"/>
                    </a:ext>
                  </a:extLst>
                </a:gridCol>
                <a:gridCol w="2843213">
                  <a:extLst>
                    <a:ext uri="{9D8B030D-6E8A-4147-A177-3AD203B41FA5}">
                      <a16:colId xmlns:a16="http://schemas.microsoft.com/office/drawing/2014/main" val="4006552375"/>
                    </a:ext>
                  </a:extLst>
                </a:gridCol>
                <a:gridCol w="2843213">
                  <a:extLst>
                    <a:ext uri="{9D8B030D-6E8A-4147-A177-3AD203B41FA5}">
                      <a16:colId xmlns:a16="http://schemas.microsoft.com/office/drawing/2014/main" val="744862192"/>
                    </a:ext>
                  </a:extLst>
                </a:gridCol>
              </a:tblGrid>
              <a:tr h="559309">
                <a:tc>
                  <a:txBody>
                    <a:bodyPr/>
                    <a:lstStyle/>
                    <a:p>
                      <a:pPr algn="ctr"/>
                      <a:r>
                        <a:rPr lang="en-SA" dirty="0"/>
                        <a:t>Organ system</a:t>
                      </a:r>
                    </a:p>
                  </a:txBody>
                  <a:tcPr/>
                </a:tc>
                <a:tc>
                  <a:txBody>
                    <a:bodyPr/>
                    <a:lstStyle/>
                    <a:p>
                      <a:pPr algn="ctr"/>
                      <a:r>
                        <a:rPr lang="en-SA" dirty="0"/>
                        <a:t>Critical Diagnosis</a:t>
                      </a:r>
                    </a:p>
                  </a:txBody>
                  <a:tcPr/>
                </a:tc>
                <a:tc>
                  <a:txBody>
                    <a:bodyPr/>
                    <a:lstStyle/>
                    <a:p>
                      <a:pPr algn="ctr"/>
                      <a:r>
                        <a:rPr lang="en-SA" dirty="0"/>
                        <a:t>Emergent Diagnosis</a:t>
                      </a:r>
                    </a:p>
                  </a:txBody>
                  <a:tcPr/>
                </a:tc>
                <a:tc>
                  <a:txBody>
                    <a:bodyPr/>
                    <a:lstStyle/>
                    <a:p>
                      <a:pPr algn="ctr"/>
                      <a:r>
                        <a:rPr lang="en-SA" dirty="0"/>
                        <a:t>Non-Emergent Diagnosis</a:t>
                      </a:r>
                    </a:p>
                  </a:txBody>
                  <a:tcPr/>
                </a:tc>
                <a:extLst>
                  <a:ext uri="{0D108BD9-81ED-4DB2-BD59-A6C34878D82A}">
                    <a16:rowId xmlns:a16="http://schemas.microsoft.com/office/drawing/2014/main" val="561676014"/>
                  </a:ext>
                </a:extLst>
              </a:tr>
              <a:tr h="559332">
                <a:tc>
                  <a:txBody>
                    <a:bodyPr/>
                    <a:lstStyle/>
                    <a:p>
                      <a:r>
                        <a:rPr lang="en-SA" dirty="0"/>
                        <a:t>Allergy</a:t>
                      </a:r>
                    </a:p>
                  </a:txBody>
                  <a:tcPr/>
                </a:tc>
                <a:tc>
                  <a:txBody>
                    <a:bodyPr/>
                    <a:lstStyle/>
                    <a:p>
                      <a:endParaRPr lang="en-SA" dirty="0"/>
                    </a:p>
                  </a:txBody>
                  <a:tcPr/>
                </a:tc>
                <a:tc>
                  <a:txBody>
                    <a:bodyPr/>
                    <a:lstStyle/>
                    <a:p>
                      <a:endParaRPr lang="en-SA" dirty="0"/>
                    </a:p>
                  </a:txBody>
                  <a:tcPr/>
                </a:tc>
                <a:tc>
                  <a:txBody>
                    <a:bodyPr/>
                    <a:lstStyle/>
                    <a:p>
                      <a:r>
                        <a:rPr lang="en-SA" dirty="0"/>
                        <a:t>Cluster or histamine headache</a:t>
                      </a:r>
                    </a:p>
                  </a:txBody>
                  <a:tcPr/>
                </a:tc>
                <a:extLst>
                  <a:ext uri="{0D108BD9-81ED-4DB2-BD59-A6C34878D82A}">
                    <a16:rowId xmlns:a16="http://schemas.microsoft.com/office/drawing/2014/main" val="396473579"/>
                  </a:ext>
                </a:extLst>
              </a:tr>
              <a:tr h="559332">
                <a:tc>
                  <a:txBody>
                    <a:bodyPr/>
                    <a:lstStyle/>
                    <a:p>
                      <a:r>
                        <a:rPr lang="en-SA" dirty="0"/>
                        <a:t>Infectious Disease</a:t>
                      </a:r>
                    </a:p>
                  </a:txBody>
                  <a:tcPr/>
                </a:tc>
                <a:tc>
                  <a:txBody>
                    <a:bodyPr/>
                    <a:lstStyle/>
                    <a:p>
                      <a:r>
                        <a:rPr lang="en-SA" dirty="0"/>
                        <a:t>Bacterial Meningitis</a:t>
                      </a:r>
                    </a:p>
                    <a:p>
                      <a:r>
                        <a:rPr lang="en-SA" dirty="0"/>
                        <a:t>Encephalitis</a:t>
                      </a:r>
                    </a:p>
                  </a:txBody>
                  <a:tcPr/>
                </a:tc>
                <a:tc>
                  <a:txBody>
                    <a:bodyPr/>
                    <a:lstStyle/>
                    <a:p>
                      <a:r>
                        <a:rPr lang="en-SA" dirty="0"/>
                        <a:t>Brain abscess</a:t>
                      </a:r>
                    </a:p>
                  </a:txBody>
                  <a:tcPr/>
                </a:tc>
                <a:tc>
                  <a:txBody>
                    <a:bodyPr/>
                    <a:lstStyle/>
                    <a:p>
                      <a:r>
                        <a:rPr lang="en-US" dirty="0"/>
                        <a:t>N</a:t>
                      </a:r>
                      <a:r>
                        <a:rPr lang="en-SA" dirty="0"/>
                        <a:t>on-neurologic source of infection</a:t>
                      </a:r>
                    </a:p>
                  </a:txBody>
                  <a:tcPr/>
                </a:tc>
                <a:extLst>
                  <a:ext uri="{0D108BD9-81ED-4DB2-BD59-A6C34878D82A}">
                    <a16:rowId xmlns:a16="http://schemas.microsoft.com/office/drawing/2014/main" val="536007422"/>
                  </a:ext>
                </a:extLst>
              </a:tr>
              <a:tr h="559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Pulmonary or O</a:t>
                      </a:r>
                      <a:r>
                        <a:rPr lang="en-US" baseline="-25000" dirty="0"/>
                        <a:t>2</a:t>
                      </a:r>
                      <a:endParaRPr lang="en-SA" dirty="0"/>
                    </a:p>
                    <a:p>
                      <a:endParaRPr lang="en-SA" dirty="0"/>
                    </a:p>
                  </a:txBody>
                  <a:tcPr/>
                </a:tc>
                <a:tc>
                  <a:txBody>
                    <a:bodyPr/>
                    <a:lstStyle/>
                    <a:p>
                      <a:endParaRPr lang="en-SA" dirty="0"/>
                    </a:p>
                  </a:txBody>
                  <a:tcPr/>
                </a:tc>
                <a:tc>
                  <a:txBody>
                    <a:bodyPr/>
                    <a:lstStyle/>
                    <a:p>
                      <a:r>
                        <a:rPr lang="en-SA" dirty="0"/>
                        <a:t>Anoxic headache</a:t>
                      </a:r>
                    </a:p>
                    <a:p>
                      <a:r>
                        <a:rPr lang="en-US" dirty="0"/>
                        <a:t>A</a:t>
                      </a:r>
                      <a:r>
                        <a:rPr lang="en-SA" dirty="0"/>
                        <a:t>nemia</a:t>
                      </a:r>
                    </a:p>
                  </a:txBody>
                  <a:tcPr/>
                </a:tc>
                <a:tc>
                  <a:txBody>
                    <a:bodyPr/>
                    <a:lstStyle/>
                    <a:p>
                      <a:endParaRPr lang="en-SA" dirty="0"/>
                    </a:p>
                  </a:txBody>
                  <a:tcPr/>
                </a:tc>
                <a:extLst>
                  <a:ext uri="{0D108BD9-81ED-4DB2-BD59-A6C34878D82A}">
                    <a16:rowId xmlns:a16="http://schemas.microsoft.com/office/drawing/2014/main" val="2668483823"/>
                  </a:ext>
                </a:extLst>
              </a:tr>
              <a:tr h="559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A" dirty="0"/>
                        <a:t>Cardiovascular </a:t>
                      </a:r>
                    </a:p>
                    <a:p>
                      <a:endParaRPr lang="en-SA" dirty="0"/>
                    </a:p>
                  </a:txBody>
                  <a:tcPr/>
                </a:tc>
                <a:tc>
                  <a:txBody>
                    <a:bodyPr/>
                    <a:lstStyle/>
                    <a:p>
                      <a:endParaRPr lang="en-SA" dirty="0"/>
                    </a:p>
                  </a:txBody>
                  <a:tcPr/>
                </a:tc>
                <a:tc>
                  <a:txBody>
                    <a:bodyPr/>
                    <a:lstStyle/>
                    <a:p>
                      <a:r>
                        <a:rPr lang="en-US" dirty="0"/>
                        <a:t>H</a:t>
                      </a:r>
                      <a:r>
                        <a:rPr lang="en-SA" dirty="0"/>
                        <a:t>ypertensive crisis</a:t>
                      </a:r>
                    </a:p>
                  </a:txBody>
                  <a:tcPr/>
                </a:tc>
                <a:tc>
                  <a:txBody>
                    <a:bodyPr/>
                    <a:lstStyle/>
                    <a:p>
                      <a:r>
                        <a:rPr lang="en-US" dirty="0"/>
                        <a:t>H</a:t>
                      </a:r>
                      <a:r>
                        <a:rPr lang="en-SA" dirty="0"/>
                        <a:t>ypertension</a:t>
                      </a:r>
                    </a:p>
                  </a:txBody>
                  <a:tcPr/>
                </a:tc>
                <a:extLst>
                  <a:ext uri="{0D108BD9-81ED-4DB2-BD59-A6C34878D82A}">
                    <a16:rowId xmlns:a16="http://schemas.microsoft.com/office/drawing/2014/main" val="2723695286"/>
                  </a:ext>
                </a:extLst>
              </a:tr>
              <a:tr h="559332">
                <a:tc>
                  <a:txBody>
                    <a:bodyPr/>
                    <a:lstStyle/>
                    <a:p>
                      <a:r>
                        <a:rPr lang="en-SA" dirty="0"/>
                        <a:t>Unspecified</a:t>
                      </a:r>
                    </a:p>
                  </a:txBody>
                  <a:tcPr/>
                </a:tc>
                <a:tc>
                  <a:txBody>
                    <a:bodyPr/>
                    <a:lstStyle/>
                    <a:p>
                      <a:endParaRPr lang="en-SA" dirty="0"/>
                    </a:p>
                  </a:txBody>
                  <a:tcPr/>
                </a:tc>
                <a:tc>
                  <a:txBody>
                    <a:bodyPr/>
                    <a:lstStyle/>
                    <a:p>
                      <a:endParaRPr lang="en-SA" dirty="0"/>
                    </a:p>
                  </a:txBody>
                  <a:tcPr/>
                </a:tc>
                <a:tc>
                  <a:txBody>
                    <a:bodyPr/>
                    <a:lstStyle/>
                    <a:p>
                      <a:r>
                        <a:rPr lang="en-SA" dirty="0"/>
                        <a:t>Effort-dependent</a:t>
                      </a:r>
                    </a:p>
                    <a:p>
                      <a:r>
                        <a:rPr lang="en-US" dirty="0"/>
                        <a:t>C</a:t>
                      </a:r>
                      <a:r>
                        <a:rPr lang="en-SA" dirty="0"/>
                        <a:t>oital </a:t>
                      </a:r>
                    </a:p>
                  </a:txBody>
                  <a:tcPr/>
                </a:tc>
                <a:extLst>
                  <a:ext uri="{0D108BD9-81ED-4DB2-BD59-A6C34878D82A}">
                    <a16:rowId xmlns:a16="http://schemas.microsoft.com/office/drawing/2014/main" val="71777137"/>
                  </a:ext>
                </a:extLst>
              </a:tr>
            </a:tbl>
          </a:graphicData>
        </a:graphic>
      </p:graphicFrame>
    </p:spTree>
    <p:extLst>
      <p:ext uri="{BB962C8B-B14F-4D97-AF65-F5344CB8AC3E}">
        <p14:creationId xmlns:p14="http://schemas.microsoft.com/office/powerpoint/2010/main" val="21640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a:solidFill>
                  <a:schemeClr val="accent1"/>
                </a:solidFill>
              </a:rPr>
              <a:t>Ivestigations</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r>
              <a:rPr lang="en-SA" sz="2400" dirty="0"/>
              <a:t>CBC</a:t>
            </a:r>
          </a:p>
          <a:p>
            <a:r>
              <a:rPr lang="en-SA" sz="2400" dirty="0"/>
              <a:t>ESR</a:t>
            </a:r>
          </a:p>
          <a:p>
            <a:r>
              <a:rPr lang="en-SA" sz="2400" dirty="0"/>
              <a:t>ECG</a:t>
            </a:r>
          </a:p>
          <a:p>
            <a:r>
              <a:rPr lang="en-SA" sz="2400" dirty="0"/>
              <a:t>CT head </a:t>
            </a:r>
          </a:p>
          <a:p>
            <a:r>
              <a:rPr lang="en-SA" sz="2400" dirty="0"/>
              <a:t>LP &amp; CSF analysis</a:t>
            </a:r>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37473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p:txBody>
          <a:bodyPr/>
          <a:lstStyle/>
          <a:p>
            <a:r>
              <a:rPr lang="en-SA" dirty="0"/>
              <a:t>Investigations</a:t>
            </a:r>
          </a:p>
        </p:txBody>
      </p:sp>
      <p:graphicFrame>
        <p:nvGraphicFramePr>
          <p:cNvPr id="5" name="Content Placeholder 4">
            <a:extLst>
              <a:ext uri="{FF2B5EF4-FFF2-40B4-BE49-F238E27FC236}">
                <a16:creationId xmlns:a16="http://schemas.microsoft.com/office/drawing/2014/main" id="{8F12B034-B8F0-0D4F-8EA9-F39A81FF3F3B}"/>
              </a:ext>
            </a:extLst>
          </p:cNvPr>
          <p:cNvGraphicFramePr>
            <a:graphicFrameLocks noGrp="1"/>
          </p:cNvGraphicFramePr>
          <p:nvPr>
            <p:ph idx="1"/>
            <p:extLst>
              <p:ext uri="{D42A27DB-BD31-4B8C-83A1-F6EECF244321}">
                <p14:modId xmlns:p14="http://schemas.microsoft.com/office/powerpoint/2010/main" val="742041294"/>
              </p:ext>
            </p:extLst>
          </p:nvPr>
        </p:nvGraphicFramePr>
        <p:xfrm>
          <a:off x="838200" y="1260475"/>
          <a:ext cx="10515600" cy="5232400"/>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val="403335797"/>
                    </a:ext>
                  </a:extLst>
                </a:gridCol>
                <a:gridCol w="3505200">
                  <a:extLst>
                    <a:ext uri="{9D8B030D-6E8A-4147-A177-3AD203B41FA5}">
                      <a16:colId xmlns:a16="http://schemas.microsoft.com/office/drawing/2014/main" val="3783161706"/>
                    </a:ext>
                  </a:extLst>
                </a:gridCol>
                <a:gridCol w="3505200">
                  <a:extLst>
                    <a:ext uri="{9D8B030D-6E8A-4147-A177-3AD203B41FA5}">
                      <a16:colId xmlns:a16="http://schemas.microsoft.com/office/drawing/2014/main" val="441093744"/>
                    </a:ext>
                  </a:extLst>
                </a:gridCol>
              </a:tblGrid>
              <a:tr h="370840">
                <a:tc>
                  <a:txBody>
                    <a:bodyPr/>
                    <a:lstStyle/>
                    <a:p>
                      <a:pPr algn="ctr"/>
                      <a:r>
                        <a:rPr lang="en-SA" dirty="0"/>
                        <a:t>Test</a:t>
                      </a:r>
                    </a:p>
                  </a:txBody>
                  <a:tcPr/>
                </a:tc>
                <a:tc>
                  <a:txBody>
                    <a:bodyPr/>
                    <a:lstStyle/>
                    <a:p>
                      <a:pPr algn="ctr"/>
                      <a:r>
                        <a:rPr lang="en-SA" dirty="0"/>
                        <a:t>Findings</a:t>
                      </a:r>
                    </a:p>
                  </a:txBody>
                  <a:tcPr/>
                </a:tc>
                <a:tc>
                  <a:txBody>
                    <a:bodyPr/>
                    <a:lstStyle/>
                    <a:p>
                      <a:pPr algn="ctr"/>
                      <a:r>
                        <a:rPr lang="en-SA" dirty="0"/>
                        <a:t>Diagnosis</a:t>
                      </a:r>
                    </a:p>
                  </a:txBody>
                  <a:tcPr/>
                </a:tc>
                <a:extLst>
                  <a:ext uri="{0D108BD9-81ED-4DB2-BD59-A6C34878D82A}">
                    <a16:rowId xmlns:a16="http://schemas.microsoft.com/office/drawing/2014/main" val="3297322336"/>
                  </a:ext>
                </a:extLst>
              </a:tr>
              <a:tr h="370840">
                <a:tc>
                  <a:txBody>
                    <a:bodyPr/>
                    <a:lstStyle/>
                    <a:p>
                      <a:r>
                        <a:rPr lang="en-SA" dirty="0"/>
                        <a:t>CBC</a:t>
                      </a:r>
                    </a:p>
                  </a:txBody>
                  <a:tcPr/>
                </a:tc>
                <a:tc>
                  <a:txBody>
                    <a:bodyPr/>
                    <a:lstStyle/>
                    <a:p>
                      <a:r>
                        <a:rPr lang="en-US" dirty="0"/>
                        <a:t>S</a:t>
                      </a:r>
                      <a:r>
                        <a:rPr lang="en-SA" dirty="0"/>
                        <a:t>evere anemia</a:t>
                      </a:r>
                    </a:p>
                  </a:txBody>
                  <a:tcPr/>
                </a:tc>
                <a:tc>
                  <a:txBody>
                    <a:bodyPr/>
                    <a:lstStyle/>
                    <a:p>
                      <a:r>
                        <a:rPr lang="en-SA" dirty="0"/>
                        <a:t>anoxia</a:t>
                      </a:r>
                    </a:p>
                  </a:txBody>
                  <a:tcPr/>
                </a:tc>
                <a:extLst>
                  <a:ext uri="{0D108BD9-81ED-4DB2-BD59-A6C34878D82A}">
                    <a16:rowId xmlns:a16="http://schemas.microsoft.com/office/drawing/2014/main" val="1349709359"/>
                  </a:ext>
                </a:extLst>
              </a:tr>
              <a:tr h="370840">
                <a:tc>
                  <a:txBody>
                    <a:bodyPr/>
                    <a:lstStyle/>
                    <a:p>
                      <a:r>
                        <a:rPr lang="en-SA" dirty="0"/>
                        <a:t>ESR</a:t>
                      </a:r>
                    </a:p>
                  </a:txBody>
                  <a:tcPr/>
                </a:tc>
                <a:tc>
                  <a:txBody>
                    <a:bodyPr/>
                    <a:lstStyle/>
                    <a:p>
                      <a:r>
                        <a:rPr lang="en-US" dirty="0"/>
                        <a:t>S</a:t>
                      </a:r>
                      <a:r>
                        <a:rPr lang="en-SA" dirty="0"/>
                        <a:t>ignificant elevation</a:t>
                      </a:r>
                    </a:p>
                  </a:txBody>
                  <a:tcPr/>
                </a:tc>
                <a:tc>
                  <a:txBody>
                    <a:bodyPr/>
                    <a:lstStyle/>
                    <a:p>
                      <a:r>
                        <a:rPr lang="en-SA" dirty="0"/>
                        <a:t>Temportal arteritis</a:t>
                      </a:r>
                    </a:p>
                  </a:txBody>
                  <a:tcPr/>
                </a:tc>
                <a:extLst>
                  <a:ext uri="{0D108BD9-81ED-4DB2-BD59-A6C34878D82A}">
                    <a16:rowId xmlns:a16="http://schemas.microsoft.com/office/drawing/2014/main" val="2585801959"/>
                  </a:ext>
                </a:extLst>
              </a:tr>
              <a:tr h="370840">
                <a:tc>
                  <a:txBody>
                    <a:bodyPr/>
                    <a:lstStyle/>
                    <a:p>
                      <a:r>
                        <a:rPr lang="en-SA" dirty="0"/>
                        <a:t>ECG</a:t>
                      </a:r>
                    </a:p>
                  </a:txBody>
                  <a:tcPr/>
                </a:tc>
                <a:tc>
                  <a:txBody>
                    <a:bodyPr/>
                    <a:lstStyle/>
                    <a:p>
                      <a:r>
                        <a:rPr lang="en-US" dirty="0"/>
                        <a:t>N</a:t>
                      </a:r>
                      <a:r>
                        <a:rPr lang="en-SA" dirty="0"/>
                        <a:t>on-specific ST/T changes </a:t>
                      </a:r>
                    </a:p>
                  </a:txBody>
                  <a:tcPr/>
                </a:tc>
                <a:tc>
                  <a:txBody>
                    <a:bodyPr/>
                    <a:lstStyle/>
                    <a:p>
                      <a:r>
                        <a:rPr lang="en-SA" dirty="0"/>
                        <a:t>SAH, increase CSF pressure</a:t>
                      </a:r>
                    </a:p>
                  </a:txBody>
                  <a:tcPr/>
                </a:tc>
                <a:extLst>
                  <a:ext uri="{0D108BD9-81ED-4DB2-BD59-A6C34878D82A}">
                    <a16:rowId xmlns:a16="http://schemas.microsoft.com/office/drawing/2014/main" val="2790866384"/>
                  </a:ext>
                </a:extLst>
              </a:tr>
              <a:tr h="370840">
                <a:tc>
                  <a:txBody>
                    <a:bodyPr/>
                    <a:lstStyle/>
                    <a:p>
                      <a:r>
                        <a:rPr lang="en-SA" dirty="0"/>
                        <a:t>CT head </a:t>
                      </a:r>
                    </a:p>
                  </a:txBody>
                  <a:tcPr/>
                </a:tc>
                <a:tc>
                  <a:txBody>
                    <a:bodyPr/>
                    <a:lstStyle/>
                    <a:p>
                      <a:r>
                        <a:rPr lang="en-SA" dirty="0"/>
                        <a:t>Increased ventricle size</a:t>
                      </a:r>
                    </a:p>
                    <a:p>
                      <a:r>
                        <a:rPr lang="en-SA" dirty="0"/>
                        <a:t>Blood in subarachnoid space</a:t>
                      </a:r>
                    </a:p>
                    <a:p>
                      <a:r>
                        <a:rPr lang="en-SA" dirty="0"/>
                        <a:t>Blood in epidural or subdural space</a:t>
                      </a:r>
                    </a:p>
                    <a:p>
                      <a:r>
                        <a:rPr lang="en-SA" dirty="0"/>
                        <a:t>Blood in brain parynchyma</a:t>
                      </a:r>
                    </a:p>
                    <a:p>
                      <a:r>
                        <a:rPr lang="en-SA" dirty="0"/>
                        <a:t>Areas of poor vascular flow</a:t>
                      </a:r>
                    </a:p>
                    <a:p>
                      <a:r>
                        <a:rPr lang="en-SA" dirty="0"/>
                        <a:t>Mass</a:t>
                      </a:r>
                    </a:p>
                  </a:txBody>
                  <a:tcPr/>
                </a:tc>
                <a:tc>
                  <a:txBody>
                    <a:bodyPr/>
                    <a:lstStyle/>
                    <a:p>
                      <a:r>
                        <a:rPr lang="en-US" dirty="0"/>
                        <a:t>I</a:t>
                      </a:r>
                      <a:r>
                        <a:rPr lang="en-SA" dirty="0"/>
                        <a:t>ncreased CSF pressure</a:t>
                      </a:r>
                    </a:p>
                    <a:p>
                      <a:r>
                        <a:rPr lang="en-SA" dirty="0"/>
                        <a:t>SAH</a:t>
                      </a:r>
                    </a:p>
                    <a:p>
                      <a:r>
                        <a:rPr lang="en-SA" dirty="0"/>
                        <a:t>EDH, SDH</a:t>
                      </a:r>
                    </a:p>
                    <a:p>
                      <a:r>
                        <a:rPr lang="en-SA" dirty="0"/>
                        <a:t>IPH</a:t>
                      </a:r>
                    </a:p>
                    <a:p>
                      <a:r>
                        <a:rPr lang="en-SA" dirty="0"/>
                        <a:t>Ischemic Stroke</a:t>
                      </a:r>
                    </a:p>
                    <a:p>
                      <a:r>
                        <a:rPr lang="en-SA" dirty="0"/>
                        <a:t>Tumor/abscess</a:t>
                      </a:r>
                    </a:p>
                  </a:txBody>
                  <a:tcPr/>
                </a:tc>
                <a:extLst>
                  <a:ext uri="{0D108BD9-81ED-4DB2-BD59-A6C34878D82A}">
                    <a16:rowId xmlns:a16="http://schemas.microsoft.com/office/drawing/2014/main" val="1609887489"/>
                  </a:ext>
                </a:extLst>
              </a:tr>
              <a:tr h="370840">
                <a:tc>
                  <a:txBody>
                    <a:bodyPr/>
                    <a:lstStyle/>
                    <a:p>
                      <a:r>
                        <a:rPr lang="en-SA" dirty="0"/>
                        <a:t>LP</a:t>
                      </a:r>
                    </a:p>
                  </a:txBody>
                  <a:tcPr/>
                </a:tc>
                <a:tc>
                  <a:txBody>
                    <a:bodyPr/>
                    <a:lstStyle/>
                    <a:p>
                      <a:r>
                        <a:rPr lang="en-SA" dirty="0"/>
                        <a:t>Increased pressure</a:t>
                      </a:r>
                    </a:p>
                    <a:p>
                      <a:endParaRPr lang="en-SA" dirty="0"/>
                    </a:p>
                    <a:p>
                      <a:endParaRPr lang="en-SA" dirty="0"/>
                    </a:p>
                    <a:p>
                      <a:r>
                        <a:rPr lang="en-SA" dirty="0"/>
                        <a:t>Increased protein</a:t>
                      </a:r>
                    </a:p>
                    <a:p>
                      <a:r>
                        <a:rPr lang="en-SA" dirty="0"/>
                        <a:t>Increased RBCs</a:t>
                      </a:r>
                    </a:p>
                    <a:p>
                      <a:r>
                        <a:rPr lang="en-SA" dirty="0"/>
                        <a:t>Increased WBC, decreased glucose, Gram stain +</a:t>
                      </a:r>
                    </a:p>
                  </a:txBody>
                  <a:tcPr/>
                </a:tc>
                <a:tc>
                  <a:txBody>
                    <a:bodyPr/>
                    <a:lstStyle/>
                    <a:p>
                      <a:r>
                        <a:rPr lang="en-SA" dirty="0"/>
                        <a:t>Pseudotumor cerebrii</a:t>
                      </a:r>
                    </a:p>
                    <a:p>
                      <a:r>
                        <a:rPr lang="en-SA" dirty="0"/>
                        <a:t>Mass</a:t>
                      </a:r>
                    </a:p>
                    <a:p>
                      <a:r>
                        <a:rPr lang="en-SA" dirty="0"/>
                        <a:t>Shunt failure</a:t>
                      </a:r>
                    </a:p>
                    <a:p>
                      <a:r>
                        <a:rPr lang="en-SA" dirty="0"/>
                        <a:t>Tumor/lesion</a:t>
                      </a:r>
                    </a:p>
                    <a:p>
                      <a:r>
                        <a:rPr lang="en-SA" dirty="0"/>
                        <a:t>SAH</a:t>
                      </a:r>
                    </a:p>
                    <a:p>
                      <a:r>
                        <a:rPr lang="en-SA" dirty="0"/>
                        <a:t>Infection</a:t>
                      </a:r>
                    </a:p>
                    <a:p>
                      <a:endParaRPr lang="en-SA" dirty="0"/>
                    </a:p>
                  </a:txBody>
                  <a:tcPr/>
                </a:tc>
                <a:extLst>
                  <a:ext uri="{0D108BD9-81ED-4DB2-BD59-A6C34878D82A}">
                    <a16:rowId xmlns:a16="http://schemas.microsoft.com/office/drawing/2014/main" val="3865474669"/>
                  </a:ext>
                </a:extLst>
              </a:tr>
            </a:tbl>
          </a:graphicData>
        </a:graphic>
      </p:graphicFrame>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33056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1115568" y="548640"/>
            <a:ext cx="10168128" cy="1179576"/>
          </a:xfrm>
        </p:spPr>
        <p:txBody>
          <a:bodyPr>
            <a:normAutofit/>
          </a:bodyPr>
          <a:lstStyle/>
          <a:p>
            <a:r>
              <a:rPr lang="en-SA" sz="4000"/>
              <a:t>Management </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1115568" y="2382774"/>
            <a:ext cx="3872243" cy="3694176"/>
          </a:xfrm>
        </p:spPr>
        <p:txBody>
          <a:bodyPr anchor="ctr">
            <a:normAutofit/>
          </a:bodyPr>
          <a:lstStyle/>
          <a:p>
            <a:r>
              <a:rPr lang="en-SA" sz="1800" dirty="0"/>
              <a:t>Treat the underlying cause.</a:t>
            </a:r>
          </a:p>
        </p:txBody>
      </p:sp>
      <p:pic>
        <p:nvPicPr>
          <p:cNvPr id="5" name="Picture 4">
            <a:extLst>
              <a:ext uri="{FF2B5EF4-FFF2-40B4-BE49-F238E27FC236}">
                <a16:creationId xmlns:a16="http://schemas.microsoft.com/office/drawing/2014/main" id="{CEA99F12-E436-A047-B4D4-D21AC623D8BD}"/>
              </a:ext>
            </a:extLst>
          </p:cNvPr>
          <p:cNvPicPr>
            <a:picLocks noChangeAspect="1"/>
          </p:cNvPicPr>
          <p:nvPr/>
        </p:nvPicPr>
        <p:blipFill rotWithShape="1">
          <a:blip r:embed="rId2"/>
          <a:srcRect l="2389"/>
          <a:stretch/>
        </p:blipFill>
        <p:spPr>
          <a:xfrm>
            <a:off x="5712753" y="2382774"/>
            <a:ext cx="6009855" cy="3694176"/>
          </a:xfrm>
          <a:prstGeom prst="rect">
            <a:avLst/>
          </a:prstGeom>
        </p:spPr>
      </p:pic>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73548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Migraine</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r>
              <a:rPr lang="en-SA" sz="2400" dirty="0"/>
              <a:t>Chronic, recurrent </a:t>
            </a:r>
          </a:p>
          <a:p>
            <a:r>
              <a:rPr lang="en-SA" sz="2400" dirty="0"/>
              <a:t>Genetic predisposition, F&gt;M</a:t>
            </a:r>
          </a:p>
          <a:p>
            <a:r>
              <a:rPr lang="en-SA" sz="2400" dirty="0"/>
              <a:t>With or without aura</a:t>
            </a:r>
          </a:p>
          <a:p>
            <a:r>
              <a:rPr lang="en-SA" sz="2400" dirty="0"/>
              <a:t>Unilateral (Bilateral in 40%), pulsating</a:t>
            </a:r>
          </a:p>
          <a:p>
            <a:r>
              <a:rPr lang="en-SA" sz="2400" dirty="0"/>
              <a:t>Moderate to severe</a:t>
            </a:r>
          </a:p>
          <a:p>
            <a:r>
              <a:rPr lang="en-SA" sz="2400" dirty="0"/>
              <a:t>Excacerbated by routine activities</a:t>
            </a:r>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8336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Migraine</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r>
              <a:rPr lang="en-SA" sz="2400" dirty="0"/>
              <a:t>Associated with N, V, photo/phono/osmo-phobia, blurred vision, lightheadedness, nasal congestion</a:t>
            </a:r>
            <a:endParaRPr lang="en-US" sz="2400" dirty="0"/>
          </a:p>
          <a:p>
            <a:r>
              <a:rPr lang="en-US" sz="2400" dirty="0"/>
              <a:t>G</a:t>
            </a:r>
            <a:r>
              <a:rPr lang="en-SA" sz="2400" dirty="0"/>
              <a:t>radual onset, lasting 4-72 hours</a:t>
            </a:r>
          </a:p>
          <a:p>
            <a:r>
              <a:rPr lang="en-SA" sz="2400" dirty="0"/>
              <a:t>Aura: FND that precede and are during the attacks, last 10 to 20-60 minutes, FULLY reversible</a:t>
            </a:r>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6399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Migraine</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lnSpcReduction="10000"/>
          </a:bodyPr>
          <a:lstStyle/>
          <a:p>
            <a:endParaRPr lang="en-US" sz="2400" dirty="0"/>
          </a:p>
          <a:p>
            <a:endParaRPr lang="en-US" sz="2400" dirty="0"/>
          </a:p>
          <a:p>
            <a:endParaRPr lang="en-US" sz="2400" dirty="0"/>
          </a:p>
          <a:p>
            <a:endParaRPr lang="en-US" sz="2400" dirty="0"/>
          </a:p>
          <a:p>
            <a:endParaRPr lang="en-US" sz="2400" dirty="0"/>
          </a:p>
          <a:p>
            <a:r>
              <a:rPr lang="en-US" sz="2400" dirty="0"/>
              <a:t>Sleep deprivation</a:t>
            </a:r>
          </a:p>
          <a:p>
            <a:r>
              <a:rPr lang="en-US" sz="2400" dirty="0"/>
              <a:t>Stress</a:t>
            </a:r>
          </a:p>
          <a:p>
            <a:r>
              <a:rPr lang="en-US" sz="2400" dirty="0"/>
              <a:t>Hunger</a:t>
            </a:r>
          </a:p>
          <a:p>
            <a:r>
              <a:rPr lang="en-US" sz="2400" dirty="0"/>
              <a:t>Hormonal changes</a:t>
            </a:r>
          </a:p>
          <a:p>
            <a:r>
              <a:rPr lang="en-US" sz="2400" dirty="0"/>
              <a:t>OCPs</a:t>
            </a:r>
          </a:p>
          <a:p>
            <a:r>
              <a:rPr lang="en-US" sz="2400" dirty="0"/>
              <a:t>NTG</a:t>
            </a:r>
          </a:p>
          <a:p>
            <a:endParaRPr lang="en-US" sz="2400" dirty="0"/>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939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Migraine</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endParaRPr lang="en-US" sz="2400" dirty="0"/>
          </a:p>
          <a:p>
            <a:r>
              <a:rPr lang="en-US" sz="2400" dirty="0"/>
              <a:t>Ophthalmoplegic</a:t>
            </a:r>
          </a:p>
          <a:p>
            <a:r>
              <a:rPr lang="en-US" sz="2400" dirty="0"/>
              <a:t>Hemiplegic</a:t>
            </a:r>
          </a:p>
          <a:p>
            <a:r>
              <a:rPr lang="en-US" sz="2400" dirty="0"/>
              <a:t>Basilar-type</a:t>
            </a:r>
          </a:p>
          <a:p>
            <a:r>
              <a:rPr lang="en-US" sz="2400" dirty="0"/>
              <a:t>Status </a:t>
            </a:r>
            <a:r>
              <a:rPr lang="en-US" sz="2400" dirty="0" err="1"/>
              <a:t>Migrainosus</a:t>
            </a:r>
            <a:r>
              <a:rPr lang="en-US" sz="2400" dirty="0"/>
              <a:t> (more than 72h)</a:t>
            </a:r>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76900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Migraine</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endParaRPr lang="en-US" sz="2400" dirty="0"/>
          </a:p>
          <a:p>
            <a:r>
              <a:rPr lang="en-US" sz="2400" dirty="0" err="1"/>
              <a:t>DDx</a:t>
            </a:r>
            <a:endParaRPr lang="en-US" sz="2400" dirty="0"/>
          </a:p>
          <a:p>
            <a:r>
              <a:rPr lang="en-US" sz="2400" dirty="0"/>
              <a:t>Diagnosis</a:t>
            </a:r>
          </a:p>
          <a:p>
            <a:r>
              <a:rPr lang="en-US" sz="2400" dirty="0"/>
              <a:t>Mx</a:t>
            </a:r>
          </a:p>
          <a:p>
            <a:pPr marL="0" indent="0">
              <a:buNone/>
            </a:pPr>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78797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Tension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endParaRPr lang="en-US" sz="2400" dirty="0"/>
          </a:p>
          <a:p>
            <a:r>
              <a:rPr lang="en-US" sz="2400" dirty="0"/>
              <a:t>Most common type of headaches (50%)</a:t>
            </a:r>
          </a:p>
          <a:p>
            <a:r>
              <a:rPr lang="en-US" sz="2400" dirty="0"/>
              <a:t>Not a frequent cause of ED visits</a:t>
            </a:r>
          </a:p>
          <a:p>
            <a:r>
              <a:rPr lang="en-US" sz="2400" dirty="0"/>
              <a:t>Tight, band-like discomfort, dull, non-pulsating</a:t>
            </a:r>
          </a:p>
          <a:p>
            <a:r>
              <a:rPr lang="en-US" sz="2400" dirty="0"/>
              <a:t>Usually mild</a:t>
            </a:r>
            <a:endParaRPr lang="en-SA" sz="2400" dirty="0"/>
          </a:p>
          <a:p>
            <a:r>
              <a:rPr lang="en-SA" sz="2400" dirty="0"/>
              <a:t>Simple analgesics</a:t>
            </a:r>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0588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36EB-44C0-9049-AC41-B5FF5FF6649A}"/>
              </a:ext>
            </a:extLst>
          </p:cNvPr>
          <p:cNvSpPr>
            <a:spLocks noGrp="1"/>
          </p:cNvSpPr>
          <p:nvPr>
            <p:ph type="title"/>
          </p:nvPr>
        </p:nvSpPr>
        <p:spPr>
          <a:xfrm>
            <a:off x="838200" y="963877"/>
            <a:ext cx="3494362" cy="4930246"/>
          </a:xfrm>
        </p:spPr>
        <p:txBody>
          <a:bodyPr>
            <a:normAutofit/>
          </a:bodyPr>
          <a:lstStyle/>
          <a:p>
            <a:pPr algn="ctr"/>
            <a:r>
              <a:rPr lang="en-SA" dirty="0">
                <a:solidFill>
                  <a:schemeClr val="accent1"/>
                </a:solidFill>
              </a:rPr>
              <a:t>Objectives</a:t>
            </a:r>
          </a:p>
        </p:txBody>
      </p:sp>
      <p:sp>
        <p:nvSpPr>
          <p:cNvPr id="3" name="Content Placeholder 2">
            <a:extLst>
              <a:ext uri="{FF2B5EF4-FFF2-40B4-BE49-F238E27FC236}">
                <a16:creationId xmlns:a16="http://schemas.microsoft.com/office/drawing/2014/main" id="{27D54839-0BAA-0946-B4F2-F6DE9C43FEED}"/>
              </a:ext>
            </a:extLst>
          </p:cNvPr>
          <p:cNvSpPr>
            <a:spLocks noGrp="1"/>
          </p:cNvSpPr>
          <p:nvPr>
            <p:ph idx="1"/>
          </p:nvPr>
        </p:nvSpPr>
        <p:spPr>
          <a:xfrm>
            <a:off x="4976031" y="963877"/>
            <a:ext cx="6377769" cy="4930246"/>
          </a:xfrm>
        </p:spPr>
        <p:txBody>
          <a:bodyPr anchor="ctr">
            <a:normAutofit/>
          </a:bodyPr>
          <a:lstStyle/>
          <a:p>
            <a:pPr lvl="1"/>
            <a:r>
              <a:rPr lang="en-SA" dirty="0"/>
              <a:t>ED approach to headache</a:t>
            </a:r>
          </a:p>
          <a:p>
            <a:pPr lvl="1"/>
            <a:r>
              <a:rPr lang="en-SA" dirty="0"/>
              <a:t>ED approach to seizures </a:t>
            </a:r>
          </a:p>
          <a:p>
            <a:pPr lvl="1"/>
            <a:r>
              <a:rPr lang="en-SA" dirty="0"/>
              <a:t>ED approach to CVA</a:t>
            </a:r>
          </a:p>
        </p:txBody>
      </p:sp>
      <p:pic>
        <p:nvPicPr>
          <p:cNvPr id="4" name="Picture 3" descr="A close up of a sign&#10;&#10;Description automatically generated">
            <a:extLst>
              <a:ext uri="{FF2B5EF4-FFF2-40B4-BE49-F238E27FC236}">
                <a16:creationId xmlns:a16="http://schemas.microsoft.com/office/drawing/2014/main" id="{34713733-8278-7941-AF26-1B130DE9FF5D}"/>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1395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SAH</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endParaRPr lang="en-US" sz="2400" dirty="0"/>
          </a:p>
          <a:p>
            <a:r>
              <a:rPr lang="en-US" sz="2400" dirty="0"/>
              <a:t>Blood in subarachnoid space</a:t>
            </a:r>
          </a:p>
          <a:p>
            <a:r>
              <a:rPr lang="en-US" sz="2400" dirty="0"/>
              <a:t>Ruptured saccular aneurysm*</a:t>
            </a:r>
          </a:p>
          <a:p>
            <a:r>
              <a:rPr lang="en-US" sz="2400" dirty="0"/>
              <a:t>Occipital pain +/- </a:t>
            </a:r>
            <a:r>
              <a:rPr lang="en-US" sz="2400" dirty="0" err="1"/>
              <a:t>meningismus</a:t>
            </a:r>
            <a:endParaRPr lang="en-US" sz="2400" dirty="0"/>
          </a:p>
          <a:p>
            <a:r>
              <a:rPr lang="en-US" sz="2400" dirty="0"/>
              <a:t>&lt;1% of all headaches presenting to ED</a:t>
            </a:r>
          </a:p>
          <a:p>
            <a:r>
              <a:rPr lang="en-US" sz="2400" dirty="0"/>
              <a:t>10% of all strokes</a:t>
            </a:r>
          </a:p>
          <a:p>
            <a:r>
              <a:rPr lang="en-US" sz="2400" dirty="0"/>
              <a:t>Most common cause of death from stroke</a:t>
            </a:r>
          </a:p>
          <a:p>
            <a:pPr marL="0" indent="0">
              <a:buNone/>
            </a:pPr>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7155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SAH</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lnSpcReduction="10000"/>
          </a:bodyPr>
          <a:lstStyle/>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2400" dirty="0"/>
              <a:t>Sudden onset headache</a:t>
            </a:r>
          </a:p>
          <a:p>
            <a:r>
              <a:rPr lang="en-US" sz="2400" dirty="0"/>
              <a:t>“Thunderclap” headache</a:t>
            </a:r>
          </a:p>
          <a:p>
            <a:r>
              <a:rPr lang="en-US" sz="2400" dirty="0"/>
              <a:t>“Worst headache of my life”</a:t>
            </a:r>
          </a:p>
          <a:p>
            <a:r>
              <a:rPr lang="en-US" sz="2400" dirty="0"/>
              <a:t>Exertion, valsalva, sexual intercourse </a:t>
            </a:r>
            <a:r>
              <a:rPr lang="en-US" sz="2400" dirty="0">
                <a:sym typeface="Wingdings" pitchFamily="2" charset="2"/>
              </a:rPr>
              <a:t></a:t>
            </a:r>
            <a:r>
              <a:rPr lang="en-US" sz="2400" dirty="0"/>
              <a:t> 20%</a:t>
            </a:r>
          </a:p>
          <a:p>
            <a:r>
              <a:rPr lang="en-US" sz="2400" dirty="0"/>
              <a:t>Peak in seconds to minutes </a:t>
            </a:r>
          </a:p>
          <a:p>
            <a:endParaRPr lang="en-US" sz="2400" dirty="0"/>
          </a:p>
          <a:p>
            <a:endParaRPr lang="en-US" sz="2400" dirty="0"/>
          </a:p>
          <a:p>
            <a:pPr marL="0" indent="0">
              <a:buNone/>
            </a:pPr>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pic>
        <p:nvPicPr>
          <p:cNvPr id="5" name="Picture 4">
            <a:extLst>
              <a:ext uri="{FF2B5EF4-FFF2-40B4-BE49-F238E27FC236}">
                <a16:creationId xmlns:a16="http://schemas.microsoft.com/office/drawing/2014/main" id="{8132C80C-A01E-014C-A842-0601F03AC375}"/>
              </a:ext>
            </a:extLst>
          </p:cNvPr>
          <p:cNvPicPr>
            <a:picLocks noChangeAspect="1"/>
          </p:cNvPicPr>
          <p:nvPr/>
        </p:nvPicPr>
        <p:blipFill>
          <a:blip r:embed="rId4"/>
          <a:stretch>
            <a:fillRect/>
          </a:stretch>
        </p:blipFill>
        <p:spPr>
          <a:xfrm>
            <a:off x="712694" y="2064123"/>
            <a:ext cx="2365786" cy="2729753"/>
          </a:xfrm>
          <a:prstGeom prst="rect">
            <a:avLst/>
          </a:prstGeom>
        </p:spPr>
      </p:pic>
    </p:spTree>
    <p:extLst>
      <p:ext uri="{BB962C8B-B14F-4D97-AF65-F5344CB8AC3E}">
        <p14:creationId xmlns:p14="http://schemas.microsoft.com/office/powerpoint/2010/main" val="41175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SAH</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endParaRPr lang="en-US" sz="2400" dirty="0"/>
          </a:p>
          <a:p>
            <a:r>
              <a:rPr lang="en-US" sz="2400" dirty="0"/>
              <a:t>Nausea, vomiting </a:t>
            </a:r>
            <a:r>
              <a:rPr lang="en-US" sz="2400" dirty="0">
                <a:sym typeface="Wingdings" pitchFamily="2" charset="2"/>
              </a:rPr>
              <a:t> 75%</a:t>
            </a:r>
            <a:endParaRPr lang="en-US" sz="2400" dirty="0"/>
          </a:p>
          <a:p>
            <a:r>
              <a:rPr lang="en-US" sz="2400" dirty="0" err="1"/>
              <a:t>Meningismus</a:t>
            </a:r>
            <a:r>
              <a:rPr lang="en-US" sz="2400" dirty="0"/>
              <a:t> </a:t>
            </a:r>
            <a:r>
              <a:rPr lang="en-US" sz="2400" dirty="0">
                <a:sym typeface="Wingdings" pitchFamily="2" charset="2"/>
              </a:rPr>
              <a:t> 50%</a:t>
            </a:r>
          </a:p>
          <a:p>
            <a:r>
              <a:rPr lang="en-US" sz="2400" dirty="0">
                <a:sym typeface="Wingdings" pitchFamily="2" charset="2"/>
              </a:rPr>
              <a:t>Neck stiffness  25%</a:t>
            </a:r>
          </a:p>
          <a:p>
            <a:r>
              <a:rPr lang="en-US" sz="2400" dirty="0">
                <a:sym typeface="Wingdings" pitchFamily="2" charset="2"/>
              </a:rPr>
              <a:t>FND  20%</a:t>
            </a:r>
            <a:endParaRPr lang="en-US" sz="2400" dirty="0"/>
          </a:p>
          <a:p>
            <a:r>
              <a:rPr lang="en-US" sz="2400" dirty="0"/>
              <a:t>Seizures </a:t>
            </a:r>
            <a:r>
              <a:rPr lang="en-US" sz="2400" dirty="0">
                <a:sym typeface="Wingdings" pitchFamily="2" charset="2"/>
              </a:rPr>
              <a:t> 17%</a:t>
            </a:r>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568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SAH</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r>
              <a:rPr lang="en-US" sz="2400" dirty="0"/>
              <a:t>Prognosis depends on grade on admission to hospital </a:t>
            </a:r>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B50668CB-3337-434B-AEF3-147E24AA2274}"/>
              </a:ext>
            </a:extLst>
          </p:cNvPr>
          <p:cNvPicPr>
            <a:picLocks noChangeAspect="1"/>
          </p:cNvPicPr>
          <p:nvPr/>
        </p:nvPicPr>
        <p:blipFill>
          <a:blip r:embed="rId4"/>
          <a:stretch>
            <a:fillRect/>
          </a:stretch>
        </p:blipFill>
        <p:spPr>
          <a:xfrm>
            <a:off x="5283200" y="2057400"/>
            <a:ext cx="6070600" cy="2743200"/>
          </a:xfrm>
          <a:prstGeom prst="rect">
            <a:avLst/>
          </a:prstGeom>
        </p:spPr>
      </p:pic>
    </p:spTree>
    <p:extLst>
      <p:ext uri="{BB962C8B-B14F-4D97-AF65-F5344CB8AC3E}">
        <p14:creationId xmlns:p14="http://schemas.microsoft.com/office/powerpoint/2010/main" val="24485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SAH</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endParaRPr lang="en-US" sz="2400" dirty="0"/>
          </a:p>
          <a:p>
            <a:endParaRPr lang="en-US" sz="2400" dirty="0"/>
          </a:p>
          <a:p>
            <a:endParaRPr lang="en-US" sz="2400" dirty="0"/>
          </a:p>
          <a:p>
            <a:endParaRPr lang="en-US" sz="2400" dirty="0"/>
          </a:p>
          <a:p>
            <a:r>
              <a:rPr lang="en-US" sz="2400" dirty="0"/>
              <a:t>CT</a:t>
            </a:r>
          </a:p>
          <a:p>
            <a:r>
              <a:rPr lang="en-US" sz="2400" dirty="0"/>
              <a:t>LP with CSF analysis*</a:t>
            </a:r>
          </a:p>
          <a:p>
            <a:r>
              <a:rPr lang="en-US" sz="2400" dirty="0"/>
              <a:t>Mx</a:t>
            </a:r>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51563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Neoplasm</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lnSpcReduction="10000"/>
          </a:bodyPr>
          <a:lstStyle/>
          <a:p>
            <a:endParaRPr lang="en-US" sz="2400" dirty="0"/>
          </a:p>
          <a:p>
            <a:endParaRPr lang="en-US" sz="2400" dirty="0"/>
          </a:p>
          <a:p>
            <a:endParaRPr lang="en-US" sz="2400" dirty="0"/>
          </a:p>
          <a:p>
            <a:endParaRPr lang="en-US" sz="2400" dirty="0"/>
          </a:p>
          <a:p>
            <a:r>
              <a:rPr lang="en-US" sz="2400" dirty="0"/>
              <a:t>Most common presenting complaint = headache</a:t>
            </a:r>
          </a:p>
          <a:p>
            <a:r>
              <a:rPr lang="en-US" sz="2400" dirty="0">
                <a:sym typeface="Wingdings" pitchFamily="2" charset="2"/>
              </a:rPr>
              <a:t>Weeks to months  worsening</a:t>
            </a:r>
          </a:p>
          <a:p>
            <a:r>
              <a:rPr lang="en-US" sz="2400" dirty="0">
                <a:sym typeface="Wingdings" pitchFamily="2" charset="2"/>
              </a:rPr>
              <a:t>Sleep disturbance, severe pain, N/V</a:t>
            </a:r>
            <a:endParaRPr lang="en-US" sz="2400" dirty="0"/>
          </a:p>
          <a:p>
            <a:r>
              <a:rPr lang="en-US" sz="2400" dirty="0"/>
              <a:t>Primary benign or malignant</a:t>
            </a:r>
          </a:p>
          <a:p>
            <a:r>
              <a:rPr lang="en-US" sz="2400" dirty="0"/>
              <a:t>Secondary (</a:t>
            </a:r>
            <a:r>
              <a:rPr lang="en-US" sz="2400" dirty="0" err="1"/>
              <a:t>mets</a:t>
            </a:r>
            <a:r>
              <a:rPr lang="en-US" sz="2400" dirty="0"/>
              <a:t>) </a:t>
            </a:r>
            <a:r>
              <a:rPr lang="en-US" sz="2400" dirty="0">
                <a:sym typeface="Wingdings" pitchFamily="2" charset="2"/>
              </a:rPr>
              <a:t> Lung, Breast, melanoma, GI carcinomas</a:t>
            </a:r>
            <a:endParaRPr lang="en-US" sz="2400" dirty="0"/>
          </a:p>
          <a:p>
            <a:r>
              <a:rPr lang="en-US" sz="2400" dirty="0"/>
              <a:t>Neurosurgery</a:t>
            </a:r>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61651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GCA</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lnSpcReduction="1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r>
              <a:rPr lang="en-US" sz="2400" dirty="0"/>
              <a:t>Systemic inflammatory process of small and medium vessels</a:t>
            </a:r>
          </a:p>
          <a:p>
            <a:r>
              <a:rPr lang="en-US" sz="2400" dirty="0"/>
              <a:t>Extra-cranial branches of aortic arch and ophthalmic vessels most common</a:t>
            </a:r>
          </a:p>
          <a:p>
            <a:r>
              <a:rPr lang="en-US" sz="2400" dirty="0"/>
              <a:t>Rare &lt;50 years </a:t>
            </a:r>
          </a:p>
          <a:p>
            <a:r>
              <a:rPr lang="en-US" sz="2400" dirty="0"/>
              <a:t>F&gt;M</a:t>
            </a:r>
          </a:p>
          <a:p>
            <a:endParaRPr lang="en-US" sz="2400" dirty="0"/>
          </a:p>
          <a:p>
            <a:endParaRPr lang="en-US" sz="2400" dirty="0"/>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4989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GCA</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fontScale="92500" lnSpcReduction="2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Headache, weeks to month</a:t>
            </a:r>
          </a:p>
          <a:p>
            <a:r>
              <a:rPr lang="en-US" sz="2400" dirty="0"/>
              <a:t>Worsening </a:t>
            </a:r>
          </a:p>
          <a:p>
            <a:r>
              <a:rPr lang="en-US" sz="2400" dirty="0"/>
              <a:t>Sharp, throbbing, aching</a:t>
            </a:r>
          </a:p>
          <a:p>
            <a:r>
              <a:rPr lang="en-US" sz="2400" dirty="0"/>
              <a:t>Temporal region </a:t>
            </a:r>
          </a:p>
          <a:p>
            <a:r>
              <a:rPr lang="en-US" sz="2400" dirty="0"/>
              <a:t>Worse at night and with cold </a:t>
            </a:r>
          </a:p>
          <a:p>
            <a:r>
              <a:rPr lang="en-US" sz="2400" dirty="0"/>
              <a:t>+/- jaw claudication, fever, anorexia, weight loss</a:t>
            </a:r>
          </a:p>
          <a:p>
            <a:r>
              <a:rPr lang="en-US" sz="2400" dirty="0"/>
              <a:t>PERMANENT VISUAL LOSS</a:t>
            </a:r>
          </a:p>
          <a:p>
            <a:r>
              <a:rPr lang="en-US" sz="2400" dirty="0"/>
              <a:t>ESR, CRP, biopsy</a:t>
            </a:r>
          </a:p>
          <a:p>
            <a:r>
              <a:rPr lang="en-US" sz="2400" dirty="0"/>
              <a:t>Steroids</a:t>
            </a:r>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8290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Carotid &amp; Vertebral Artery Dissection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r>
              <a:rPr lang="en-US" sz="2400" dirty="0"/>
              <a:t>Most common cause of stroke in &lt;45 years</a:t>
            </a:r>
          </a:p>
          <a:p>
            <a:r>
              <a:rPr lang="en-US" sz="2400" dirty="0"/>
              <a:t>Spontaneous but often a risk factor*</a:t>
            </a:r>
          </a:p>
          <a:p>
            <a:r>
              <a:rPr lang="en-US" sz="2400" dirty="0"/>
              <a:t>Sudden onset face or neck pain</a:t>
            </a:r>
          </a:p>
          <a:p>
            <a:r>
              <a:rPr lang="en-US" sz="2400" dirty="0"/>
              <a:t>CT/CTA/MRI</a:t>
            </a:r>
          </a:p>
          <a:p>
            <a:r>
              <a:rPr lang="en-US" sz="2400" dirty="0"/>
              <a:t>Antiplatelet therapy</a:t>
            </a:r>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4560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CVST</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Headache</a:t>
            </a:r>
          </a:p>
          <a:p>
            <a:r>
              <a:rPr lang="en-US" sz="2400" dirty="0"/>
              <a:t>Seizures</a:t>
            </a:r>
          </a:p>
          <a:p>
            <a:r>
              <a:rPr lang="en-US" sz="2400" dirty="0"/>
              <a:t>Decreased LOC</a:t>
            </a:r>
          </a:p>
          <a:p>
            <a:r>
              <a:rPr lang="en-US" sz="2400" dirty="0"/>
              <a:t>FND</a:t>
            </a:r>
          </a:p>
          <a:p>
            <a:r>
              <a:rPr lang="en-US" sz="2400" dirty="0"/>
              <a:t>Ocular findings* </a:t>
            </a:r>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79791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1059B4-D00A-1740-AE4A-E4201C318288}"/>
              </a:ext>
            </a:extLst>
          </p:cNvPr>
          <p:cNvPicPr>
            <a:picLocks noChangeAspect="1"/>
          </p:cNvPicPr>
          <p:nvPr/>
        </p:nvPicPr>
        <p:blipFill rotWithShape="1">
          <a:blip r:embed="rId2">
            <a:alphaModFix amt="50000"/>
          </a:blip>
          <a:srcRect t="7836" b="24597"/>
          <a:stretch/>
        </p:blipFill>
        <p:spPr>
          <a:xfrm>
            <a:off x="20" y="1"/>
            <a:ext cx="12191980" cy="6857999"/>
          </a:xfrm>
          <a:prstGeom prst="rect">
            <a:avLst/>
          </a:prstGeom>
        </p:spPr>
      </p:pic>
      <p:sp>
        <p:nvSpPr>
          <p:cNvPr id="2" name="Title 1">
            <a:extLst>
              <a:ext uri="{FF2B5EF4-FFF2-40B4-BE49-F238E27FC236}">
                <a16:creationId xmlns:a16="http://schemas.microsoft.com/office/drawing/2014/main" id="{E9C65F05-1525-234D-A8BE-CE7EE2498FB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Headache</a:t>
            </a:r>
          </a:p>
        </p:txBody>
      </p:sp>
      <p:pic>
        <p:nvPicPr>
          <p:cNvPr id="4" name="Picture 3">
            <a:extLst>
              <a:ext uri="{FF2B5EF4-FFF2-40B4-BE49-F238E27FC236}">
                <a16:creationId xmlns:a16="http://schemas.microsoft.com/office/drawing/2014/main" id="{EE04D578-80FD-E544-B877-CEFF74C651F8}"/>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52270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CVST</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Hypercoagulable states* </a:t>
            </a:r>
          </a:p>
          <a:p>
            <a:r>
              <a:rPr lang="en-US" sz="2400" dirty="0"/>
              <a:t>CTA/MRI/MRV</a:t>
            </a:r>
          </a:p>
          <a:p>
            <a:r>
              <a:rPr lang="en-US" sz="2400" dirty="0"/>
              <a:t>Anticoagulation</a:t>
            </a:r>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6886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PTHA</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605289"/>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r>
              <a:rPr lang="en-US" sz="2400" dirty="0"/>
              <a:t>Common after simple trauma</a:t>
            </a:r>
          </a:p>
          <a:p>
            <a:r>
              <a:rPr lang="en-US" sz="2400" dirty="0"/>
              <a:t>+/- other symptoms</a:t>
            </a:r>
          </a:p>
          <a:p>
            <a:r>
              <a:rPr lang="en-US" sz="2400" dirty="0"/>
              <a:t>Simple analgesia</a:t>
            </a:r>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423143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Glaucoma</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r>
              <a:rPr lang="en-US" sz="2400" dirty="0"/>
              <a:t>Sudden onset </a:t>
            </a:r>
          </a:p>
          <a:p>
            <a:r>
              <a:rPr lang="en-US" sz="2400" dirty="0"/>
              <a:t>Localized to eye</a:t>
            </a:r>
          </a:p>
          <a:p>
            <a:r>
              <a:rPr lang="en-US" sz="2400" dirty="0"/>
              <a:t>May radiate to teeth, ear, sinuses, forehead</a:t>
            </a:r>
          </a:p>
          <a:p>
            <a:r>
              <a:rPr lang="en-US" sz="2400" dirty="0"/>
              <a:t>Visual symptoms </a:t>
            </a:r>
          </a:p>
          <a:p>
            <a:r>
              <a:rPr lang="en-US" sz="2400" dirty="0"/>
              <a:t>Nausea / vomiting </a:t>
            </a:r>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5734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Post-LP Headache</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Most common complication of LP</a:t>
            </a:r>
          </a:p>
          <a:p>
            <a:endParaRPr lang="en-US" sz="2400" dirty="0"/>
          </a:p>
          <a:p>
            <a:endParaRPr lang="en-US" sz="2400" dirty="0"/>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6571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Intracranial Infection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r>
              <a:rPr lang="en-US" sz="2400" dirty="0"/>
              <a:t>Meningitis, abscess, encephalitis</a:t>
            </a:r>
          </a:p>
          <a:p>
            <a:r>
              <a:rPr lang="en-US" sz="2400" dirty="0"/>
              <a:t>Headache + associated symptoms</a:t>
            </a:r>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7585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Hypertensive</a:t>
            </a:r>
            <a:br>
              <a:rPr lang="en-SA" dirty="0">
                <a:solidFill>
                  <a:schemeClr val="accent1"/>
                </a:solidFill>
              </a:rPr>
            </a:br>
            <a:r>
              <a:rPr lang="en-SA" dirty="0">
                <a:solidFill>
                  <a:schemeClr val="accent1"/>
                </a:solidFill>
              </a:rPr>
              <a:t>Headache</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pic>
        <p:nvPicPr>
          <p:cNvPr id="5" name="Picture 4">
            <a:extLst>
              <a:ext uri="{FF2B5EF4-FFF2-40B4-BE49-F238E27FC236}">
                <a16:creationId xmlns:a16="http://schemas.microsoft.com/office/drawing/2014/main" id="{524D6171-0DAB-4E4F-93B3-CE9DB22E9DAD}"/>
              </a:ext>
            </a:extLst>
          </p:cNvPr>
          <p:cNvPicPr>
            <a:picLocks noChangeAspect="1"/>
          </p:cNvPicPr>
          <p:nvPr/>
        </p:nvPicPr>
        <p:blipFill>
          <a:blip r:embed="rId4"/>
          <a:stretch>
            <a:fillRect/>
          </a:stretch>
        </p:blipFill>
        <p:spPr>
          <a:xfrm>
            <a:off x="5900579" y="1973355"/>
            <a:ext cx="4528671" cy="2911289"/>
          </a:xfrm>
          <a:prstGeom prst="rect">
            <a:avLst/>
          </a:prstGeom>
        </p:spPr>
      </p:pic>
    </p:spTree>
    <p:extLst>
      <p:ext uri="{BB962C8B-B14F-4D97-AF65-F5344CB8AC3E}">
        <p14:creationId xmlns:p14="http://schemas.microsoft.com/office/powerpoint/2010/main" val="2163140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404050" y="1298448"/>
            <a:ext cx="6108192" cy="4315968"/>
          </a:xfrm>
        </p:spPr>
        <p:txBody>
          <a:bodyPr vert="horz" lIns="91440" tIns="45720" rIns="91440" bIns="45720" rtlCol="0" anchor="ctr">
            <a:normAutofit/>
          </a:bodyPr>
          <a:lstStyle/>
          <a:p>
            <a:r>
              <a:rPr lang="en-US" sz="7200" kern="1200" dirty="0">
                <a:solidFill>
                  <a:schemeClr val="tx1"/>
                </a:solidFill>
                <a:latin typeface="+mj-lt"/>
                <a:ea typeface="+mj-ea"/>
                <a:cs typeface="+mj-cs"/>
              </a:rPr>
              <a:t>Conclusion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6662547" y="1298448"/>
            <a:ext cx="3520440" cy="4315968"/>
          </a:xfrm>
        </p:spPr>
        <p:txBody>
          <a:bodyPr vert="horz" lIns="91440" tIns="45720" rIns="91440" bIns="45720" rtlCol="0" anchor="ctr">
            <a:normAutofit/>
          </a:bodyPr>
          <a:lstStyle/>
          <a:p>
            <a:pPr marL="0" indent="0">
              <a:buNone/>
            </a:pPr>
            <a:r>
              <a:rPr lang="en-US" sz="2400" kern="1200" dirty="0">
                <a:solidFill>
                  <a:schemeClr val="tx1"/>
                </a:solidFill>
                <a:latin typeface="+mn-lt"/>
                <a:ea typeface="+mn-ea"/>
                <a:cs typeface="+mn-cs"/>
              </a:rPr>
              <a:t>Careful history and physical examination can lead to the correct cause of the patient’s headache. </a:t>
            </a:r>
          </a:p>
        </p:txBody>
      </p:sp>
      <p:sp>
        <p:nvSpPr>
          <p:cNvPr id="9" name="Isosceles Triangle 8">
            <a:extLst>
              <a:ext uri="{FF2B5EF4-FFF2-40B4-BE49-F238E27FC236}">
                <a16:creationId xmlns:a16="http://schemas.microsoft.com/office/drawing/2014/main" id="{B92BC7C0-A940-4440-B488-A169EE6C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9289"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293527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100127" y="932688"/>
            <a:ext cx="3361677" cy="3273552"/>
          </a:xfrm>
        </p:spPr>
        <p:txBody>
          <a:bodyPr vert="horz" lIns="91440" tIns="45720" rIns="91440" bIns="45720" rtlCol="0" anchor="ctr">
            <a:normAutofit/>
          </a:bodyPr>
          <a:lstStyle/>
          <a:p>
            <a:r>
              <a:rPr lang="en-US" sz="5000">
                <a:solidFill>
                  <a:srgbClr val="FFFFFF"/>
                </a:solidFill>
              </a:rPr>
              <a:t>Seizures</a:t>
            </a:r>
          </a:p>
        </p:txBody>
      </p:sp>
      <p:pic>
        <p:nvPicPr>
          <p:cNvPr id="5" name="Picture 4">
            <a:extLst>
              <a:ext uri="{FF2B5EF4-FFF2-40B4-BE49-F238E27FC236}">
                <a16:creationId xmlns:a16="http://schemas.microsoft.com/office/drawing/2014/main" id="{DF71E0AF-06A1-0141-ADE6-97DBD86B633D}"/>
              </a:ext>
            </a:extLst>
          </p:cNvPr>
          <p:cNvPicPr>
            <a:picLocks noChangeAspect="1"/>
          </p:cNvPicPr>
          <p:nvPr/>
        </p:nvPicPr>
        <p:blipFill rotWithShape="1">
          <a:blip r:embed="rId2"/>
          <a:srcRect l="8491" r="915"/>
          <a:stretch/>
        </p:blipFill>
        <p:spPr>
          <a:xfrm>
            <a:off x="466344" y="450221"/>
            <a:ext cx="7205515" cy="5957557"/>
          </a:xfrm>
          <a:prstGeom prst="rect">
            <a:avLst/>
          </a:prstGeom>
        </p:spPr>
      </p:pic>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769432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Definition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br>
              <a:rPr lang="en-US" dirty="0"/>
            </a:br>
            <a:endParaRPr lang="en-US" dirty="0"/>
          </a:p>
          <a:p>
            <a:r>
              <a:rPr lang="en-US" dirty="0"/>
              <a:t>Episodes of abnormal neurologic functioning caused by pathologically excessive activation of neurons</a:t>
            </a:r>
          </a:p>
          <a:p>
            <a:r>
              <a:rPr lang="en-US" dirty="0"/>
              <a:t>Cerebral cortex or in the deep limbic system </a:t>
            </a:r>
          </a:p>
          <a:p>
            <a:endParaRPr lang="en-US" sz="2400" dirty="0"/>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108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Epidemiology</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r>
              <a:rPr lang="en-US" sz="2400" dirty="0"/>
              <a:t>1% of all ED visits</a:t>
            </a:r>
          </a:p>
          <a:p>
            <a:r>
              <a:rPr lang="en-US" sz="2400" dirty="0"/>
              <a:t>2% of peds ED visits</a:t>
            </a:r>
          </a:p>
          <a:p>
            <a:r>
              <a:rPr lang="en-US" sz="2400" dirty="0"/>
              <a:t>3% of all EMS transports</a:t>
            </a:r>
          </a:p>
          <a:p>
            <a:r>
              <a:rPr lang="en-US" sz="2400" dirty="0"/>
              <a:t>Febrile seizures –&gt; Most common in peds</a:t>
            </a:r>
          </a:p>
          <a:p>
            <a:r>
              <a:rPr lang="en-US" sz="2400" dirty="0"/>
              <a:t>7% </a:t>
            </a:r>
            <a:r>
              <a:rPr lang="en-US" sz="2400" dirty="0">
                <a:sym typeface="Wingdings" pitchFamily="2" charset="2"/>
              </a:rPr>
              <a:t></a:t>
            </a:r>
            <a:r>
              <a:rPr lang="en-US" sz="2400" dirty="0"/>
              <a:t> status epilepticus</a:t>
            </a:r>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9294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sz="3700" dirty="0">
                <a:solidFill>
                  <a:schemeClr val="accent1"/>
                </a:solidFill>
              </a:rPr>
              <a:t>Pathophysiology</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r>
              <a:rPr lang="en-SA" sz="2400" dirty="0"/>
              <a:t>Brain parnychyma is NOT sensitive to pain.</a:t>
            </a:r>
          </a:p>
          <a:p>
            <a:r>
              <a:rPr lang="en-SA" sz="2400" dirty="0"/>
              <a:t>What is? </a:t>
            </a:r>
          </a:p>
          <a:p>
            <a:pPr lvl="1"/>
            <a:r>
              <a:rPr lang="en-SA" dirty="0"/>
              <a:t>Meninges.</a:t>
            </a:r>
          </a:p>
          <a:p>
            <a:pPr lvl="1"/>
            <a:r>
              <a:rPr lang="en-US" dirty="0"/>
              <a:t>V</a:t>
            </a:r>
            <a:r>
              <a:rPr lang="en-SA" dirty="0"/>
              <a:t>essels.</a:t>
            </a:r>
          </a:p>
          <a:p>
            <a:pPr lvl="1"/>
            <a:r>
              <a:rPr lang="en-US" dirty="0"/>
              <a:t>V</a:t>
            </a:r>
            <a:r>
              <a:rPr lang="en-SA" dirty="0"/>
              <a:t>arious tissues lining the skull.</a:t>
            </a:r>
          </a:p>
          <a:p>
            <a:r>
              <a:rPr lang="en-SA" sz="2400" dirty="0"/>
              <a:t>Pain in head and neck may overlap.</a:t>
            </a:r>
          </a:p>
          <a:p>
            <a:pPr lvl="1"/>
            <a:endParaRPr lang="en-SA" dirty="0"/>
          </a:p>
          <a:p>
            <a:pPr lvl="1"/>
            <a:endParaRPr lang="en-SA"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013BF983-DB33-FB40-A2CA-BDA4F8F5200E}"/>
              </a:ext>
            </a:extLst>
          </p:cNvPr>
          <p:cNvPicPr>
            <a:picLocks noChangeAspect="1"/>
          </p:cNvPicPr>
          <p:nvPr/>
        </p:nvPicPr>
        <p:blipFill>
          <a:blip r:embed="rId3"/>
          <a:stretch>
            <a:fillRect/>
          </a:stretch>
        </p:blipFill>
        <p:spPr>
          <a:xfrm>
            <a:off x="3211068" y="1737360"/>
            <a:ext cx="5880100" cy="2857500"/>
          </a:xfrm>
          <a:prstGeom prst="rect">
            <a:avLst/>
          </a:prstGeom>
        </p:spPr>
      </p:pic>
    </p:spTree>
    <p:extLst>
      <p:ext uri="{BB962C8B-B14F-4D97-AF65-F5344CB8AC3E}">
        <p14:creationId xmlns:p14="http://schemas.microsoft.com/office/powerpoint/2010/main" val="266895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Status Epilepticus</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endParaRPr lang="en-US" sz="2400" dirty="0"/>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graphicFrame>
        <p:nvGraphicFramePr>
          <p:cNvPr id="5" name="Table 4">
            <a:extLst>
              <a:ext uri="{FF2B5EF4-FFF2-40B4-BE49-F238E27FC236}">
                <a16:creationId xmlns:a16="http://schemas.microsoft.com/office/drawing/2014/main" id="{FD79537E-D88A-3844-B8B9-A34536986983}"/>
              </a:ext>
            </a:extLst>
          </p:cNvPr>
          <p:cNvGraphicFramePr>
            <a:graphicFrameLocks noGrp="1"/>
          </p:cNvGraphicFramePr>
          <p:nvPr>
            <p:extLst>
              <p:ext uri="{D42A27DB-BD31-4B8C-83A1-F6EECF244321}">
                <p14:modId xmlns:p14="http://schemas.microsoft.com/office/powerpoint/2010/main" val="2538698328"/>
              </p:ext>
            </p:extLst>
          </p:nvPr>
        </p:nvGraphicFramePr>
        <p:xfrm>
          <a:off x="6030640" y="341639"/>
          <a:ext cx="4064000" cy="551231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17404405"/>
                    </a:ext>
                  </a:extLst>
                </a:gridCol>
                <a:gridCol w="2032000">
                  <a:extLst>
                    <a:ext uri="{9D8B030D-6E8A-4147-A177-3AD203B41FA5}">
                      <a16:colId xmlns:a16="http://schemas.microsoft.com/office/drawing/2014/main" val="727383128"/>
                    </a:ext>
                  </a:extLst>
                </a:gridCol>
              </a:tblGrid>
              <a:tr h="460902">
                <a:tc>
                  <a:txBody>
                    <a:bodyPr/>
                    <a:lstStyle/>
                    <a:p>
                      <a:pPr algn="ctr"/>
                      <a:r>
                        <a:rPr lang="en-SA" dirty="0"/>
                        <a:t>Etiology</a:t>
                      </a:r>
                    </a:p>
                  </a:txBody>
                  <a:tcPr/>
                </a:tc>
                <a:tc>
                  <a:txBody>
                    <a:bodyPr/>
                    <a:lstStyle/>
                    <a:p>
                      <a:pPr algn="ctr"/>
                      <a:r>
                        <a:rPr lang="en-SA" dirty="0"/>
                        <a:t>% of cases</a:t>
                      </a:r>
                    </a:p>
                  </a:txBody>
                  <a:tcPr/>
                </a:tc>
                <a:extLst>
                  <a:ext uri="{0D108BD9-81ED-4DB2-BD59-A6C34878D82A}">
                    <a16:rowId xmlns:a16="http://schemas.microsoft.com/office/drawing/2014/main" val="1421912977"/>
                  </a:ext>
                </a:extLst>
              </a:tr>
              <a:tr h="460902">
                <a:tc>
                  <a:txBody>
                    <a:bodyPr/>
                    <a:lstStyle/>
                    <a:p>
                      <a:pPr algn="ctr"/>
                      <a:r>
                        <a:rPr lang="en-SA" dirty="0"/>
                        <a:t>AED non-compliance</a:t>
                      </a:r>
                    </a:p>
                  </a:txBody>
                  <a:tcPr/>
                </a:tc>
                <a:tc>
                  <a:txBody>
                    <a:bodyPr/>
                    <a:lstStyle/>
                    <a:p>
                      <a:pPr algn="ctr"/>
                      <a:r>
                        <a:rPr lang="en-SA" dirty="0"/>
                        <a:t>25-26</a:t>
                      </a:r>
                    </a:p>
                  </a:txBody>
                  <a:tcPr/>
                </a:tc>
                <a:extLst>
                  <a:ext uri="{0D108BD9-81ED-4DB2-BD59-A6C34878D82A}">
                    <a16:rowId xmlns:a16="http://schemas.microsoft.com/office/drawing/2014/main" val="3659417862"/>
                  </a:ext>
                </a:extLst>
              </a:tr>
              <a:tr h="460902">
                <a:tc>
                  <a:txBody>
                    <a:bodyPr/>
                    <a:lstStyle/>
                    <a:p>
                      <a:pPr algn="ctr"/>
                      <a:r>
                        <a:rPr lang="en-SA" dirty="0"/>
                        <a:t>Alcohol-related</a:t>
                      </a:r>
                    </a:p>
                  </a:txBody>
                  <a:tcPr/>
                </a:tc>
                <a:tc>
                  <a:txBody>
                    <a:bodyPr/>
                    <a:lstStyle/>
                    <a:p>
                      <a:pPr algn="ctr"/>
                      <a:r>
                        <a:rPr lang="en-SA" dirty="0"/>
                        <a:t>15-24</a:t>
                      </a:r>
                    </a:p>
                  </a:txBody>
                  <a:tcPr/>
                </a:tc>
                <a:extLst>
                  <a:ext uri="{0D108BD9-81ED-4DB2-BD59-A6C34878D82A}">
                    <a16:rowId xmlns:a16="http://schemas.microsoft.com/office/drawing/2014/main" val="2359722375"/>
                  </a:ext>
                </a:extLst>
              </a:tr>
              <a:tr h="460902">
                <a:tc>
                  <a:txBody>
                    <a:bodyPr/>
                    <a:lstStyle/>
                    <a:p>
                      <a:pPr algn="ctr"/>
                      <a:r>
                        <a:rPr lang="en-SA" dirty="0"/>
                        <a:t>Drug toxicity</a:t>
                      </a:r>
                    </a:p>
                  </a:txBody>
                  <a:tcPr/>
                </a:tc>
                <a:tc>
                  <a:txBody>
                    <a:bodyPr/>
                    <a:lstStyle/>
                    <a:p>
                      <a:pPr algn="ctr"/>
                      <a:r>
                        <a:rPr lang="en-SA" dirty="0"/>
                        <a:t>2-10</a:t>
                      </a:r>
                    </a:p>
                  </a:txBody>
                  <a:tcPr/>
                </a:tc>
                <a:extLst>
                  <a:ext uri="{0D108BD9-81ED-4DB2-BD59-A6C34878D82A}">
                    <a16:rowId xmlns:a16="http://schemas.microsoft.com/office/drawing/2014/main" val="2260258728"/>
                  </a:ext>
                </a:extLst>
              </a:tr>
              <a:tr h="460902">
                <a:tc>
                  <a:txBody>
                    <a:bodyPr/>
                    <a:lstStyle/>
                    <a:p>
                      <a:pPr algn="ctr"/>
                      <a:r>
                        <a:rPr lang="en-SA" dirty="0"/>
                        <a:t>Infection</a:t>
                      </a:r>
                    </a:p>
                  </a:txBody>
                  <a:tcPr/>
                </a:tc>
                <a:tc>
                  <a:txBody>
                    <a:bodyPr/>
                    <a:lstStyle/>
                    <a:p>
                      <a:pPr algn="ctr"/>
                      <a:r>
                        <a:rPr lang="en-SA" dirty="0"/>
                        <a:t>8</a:t>
                      </a:r>
                    </a:p>
                  </a:txBody>
                  <a:tcPr/>
                </a:tc>
                <a:extLst>
                  <a:ext uri="{0D108BD9-81ED-4DB2-BD59-A6C34878D82A}">
                    <a16:rowId xmlns:a16="http://schemas.microsoft.com/office/drawing/2014/main" val="4290824948"/>
                  </a:ext>
                </a:extLst>
              </a:tr>
              <a:tr h="460902">
                <a:tc>
                  <a:txBody>
                    <a:bodyPr/>
                    <a:lstStyle/>
                    <a:p>
                      <a:pPr algn="ctr"/>
                      <a:r>
                        <a:rPr lang="en-SA" dirty="0"/>
                        <a:t>Tumor</a:t>
                      </a:r>
                    </a:p>
                  </a:txBody>
                  <a:tcPr/>
                </a:tc>
                <a:tc>
                  <a:txBody>
                    <a:bodyPr/>
                    <a:lstStyle/>
                    <a:p>
                      <a:pPr algn="ctr"/>
                      <a:r>
                        <a:rPr lang="en-SA" dirty="0"/>
                        <a:t>5-6</a:t>
                      </a:r>
                    </a:p>
                  </a:txBody>
                  <a:tcPr/>
                </a:tc>
                <a:extLst>
                  <a:ext uri="{0D108BD9-81ED-4DB2-BD59-A6C34878D82A}">
                    <a16:rowId xmlns:a16="http://schemas.microsoft.com/office/drawing/2014/main" val="3370960431"/>
                  </a:ext>
                </a:extLst>
              </a:tr>
              <a:tr h="460902">
                <a:tc>
                  <a:txBody>
                    <a:bodyPr/>
                    <a:lstStyle/>
                    <a:p>
                      <a:pPr algn="ctr"/>
                      <a:r>
                        <a:rPr lang="en-SA" dirty="0"/>
                        <a:t>Trauma</a:t>
                      </a:r>
                    </a:p>
                  </a:txBody>
                  <a:tcPr/>
                </a:tc>
                <a:tc>
                  <a:txBody>
                    <a:bodyPr/>
                    <a:lstStyle/>
                    <a:p>
                      <a:pPr algn="ctr"/>
                      <a:r>
                        <a:rPr lang="en-SA" dirty="0"/>
                        <a:t>3-5</a:t>
                      </a:r>
                    </a:p>
                  </a:txBody>
                  <a:tcPr/>
                </a:tc>
                <a:extLst>
                  <a:ext uri="{0D108BD9-81ED-4DB2-BD59-A6C34878D82A}">
                    <a16:rowId xmlns:a16="http://schemas.microsoft.com/office/drawing/2014/main" val="4038758910"/>
                  </a:ext>
                </a:extLst>
              </a:tr>
              <a:tr h="460902">
                <a:tc>
                  <a:txBody>
                    <a:bodyPr/>
                    <a:lstStyle/>
                    <a:p>
                      <a:pPr algn="ctr"/>
                      <a:r>
                        <a:rPr lang="en-SA" dirty="0"/>
                        <a:t>Cerebrovascular disease</a:t>
                      </a:r>
                    </a:p>
                  </a:txBody>
                  <a:tcPr/>
                </a:tc>
                <a:tc>
                  <a:txBody>
                    <a:bodyPr/>
                    <a:lstStyle/>
                    <a:p>
                      <a:pPr algn="ctr"/>
                      <a:r>
                        <a:rPr lang="en-SA" dirty="0"/>
                        <a:t>4-23</a:t>
                      </a:r>
                    </a:p>
                  </a:txBody>
                  <a:tcPr/>
                </a:tc>
                <a:extLst>
                  <a:ext uri="{0D108BD9-81ED-4DB2-BD59-A6C34878D82A}">
                    <a16:rowId xmlns:a16="http://schemas.microsoft.com/office/drawing/2014/main" val="2826940657"/>
                  </a:ext>
                </a:extLst>
              </a:tr>
              <a:tr h="460902">
                <a:tc>
                  <a:txBody>
                    <a:bodyPr/>
                    <a:lstStyle/>
                    <a:p>
                      <a:pPr algn="ctr"/>
                      <a:r>
                        <a:rPr lang="en-SA" dirty="0"/>
                        <a:t>Metabolic</a:t>
                      </a:r>
                    </a:p>
                  </a:txBody>
                  <a:tcPr/>
                </a:tc>
                <a:tc>
                  <a:txBody>
                    <a:bodyPr/>
                    <a:lstStyle/>
                    <a:p>
                      <a:pPr algn="ctr"/>
                      <a:r>
                        <a:rPr lang="en-SA" dirty="0"/>
                        <a:t>4-13</a:t>
                      </a:r>
                    </a:p>
                  </a:txBody>
                  <a:tcPr/>
                </a:tc>
                <a:extLst>
                  <a:ext uri="{0D108BD9-81ED-4DB2-BD59-A6C34878D82A}">
                    <a16:rowId xmlns:a16="http://schemas.microsoft.com/office/drawing/2014/main" val="4145759836"/>
                  </a:ext>
                </a:extLst>
              </a:tr>
              <a:tr h="460902">
                <a:tc>
                  <a:txBody>
                    <a:bodyPr/>
                    <a:lstStyle/>
                    <a:p>
                      <a:pPr algn="ctr"/>
                      <a:r>
                        <a:rPr lang="en-SA" dirty="0"/>
                        <a:t>Hypoxia or cardiac arrest</a:t>
                      </a:r>
                    </a:p>
                  </a:txBody>
                  <a:tcPr/>
                </a:tc>
                <a:tc>
                  <a:txBody>
                    <a:bodyPr/>
                    <a:lstStyle/>
                    <a:p>
                      <a:pPr algn="ctr"/>
                      <a:r>
                        <a:rPr lang="en-SA" dirty="0"/>
                        <a:t>4-12</a:t>
                      </a:r>
                    </a:p>
                  </a:txBody>
                  <a:tcPr/>
                </a:tc>
                <a:extLst>
                  <a:ext uri="{0D108BD9-81ED-4DB2-BD59-A6C34878D82A}">
                    <a16:rowId xmlns:a16="http://schemas.microsoft.com/office/drawing/2014/main" val="58558430"/>
                  </a:ext>
                </a:extLst>
              </a:tr>
              <a:tr h="260634">
                <a:tc>
                  <a:txBody>
                    <a:bodyPr/>
                    <a:lstStyle/>
                    <a:p>
                      <a:pPr algn="ctr"/>
                      <a:r>
                        <a:rPr lang="en-SA" dirty="0"/>
                        <a:t>Idipathic</a:t>
                      </a:r>
                    </a:p>
                  </a:txBody>
                  <a:tcPr/>
                </a:tc>
                <a:tc>
                  <a:txBody>
                    <a:bodyPr/>
                    <a:lstStyle/>
                    <a:p>
                      <a:pPr algn="ctr"/>
                      <a:r>
                        <a:rPr lang="en-SA" dirty="0"/>
                        <a:t>4-5</a:t>
                      </a:r>
                    </a:p>
                  </a:txBody>
                  <a:tcPr/>
                </a:tc>
                <a:extLst>
                  <a:ext uri="{0D108BD9-81ED-4DB2-BD59-A6C34878D82A}">
                    <a16:rowId xmlns:a16="http://schemas.microsoft.com/office/drawing/2014/main" val="2616742611"/>
                  </a:ext>
                </a:extLst>
              </a:tr>
            </a:tbl>
          </a:graphicData>
        </a:graphic>
      </p:graphicFrame>
    </p:spTree>
    <p:extLst>
      <p:ext uri="{BB962C8B-B14F-4D97-AF65-F5344CB8AC3E}">
        <p14:creationId xmlns:p14="http://schemas.microsoft.com/office/powerpoint/2010/main" val="33174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Classification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dirty="0"/>
          </a:p>
          <a:p>
            <a:r>
              <a:rPr lang="en-US" sz="2400" dirty="0"/>
              <a:t>Cause</a:t>
            </a:r>
          </a:p>
          <a:p>
            <a:r>
              <a:rPr lang="en-US" sz="2400" dirty="0"/>
              <a:t>Effect on mentation</a:t>
            </a:r>
          </a:p>
          <a:p>
            <a:r>
              <a:rPr lang="en-US" sz="2400" dirty="0"/>
              <a:t>Motor activity</a:t>
            </a:r>
          </a:p>
          <a:p>
            <a:endParaRPr lang="en-US" sz="2400" dirty="0"/>
          </a:p>
          <a:p>
            <a:endParaRPr lang="en-SA"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628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Approach</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r>
              <a:rPr lang="en-US" sz="2400" dirty="0"/>
              <a:t>Hx: Was this truly a seizure?</a:t>
            </a:r>
          </a:p>
          <a:p>
            <a:r>
              <a:rPr lang="en-US" sz="2400" dirty="0"/>
              <a:t>Physical examination*</a:t>
            </a:r>
          </a:p>
          <a:p>
            <a:r>
              <a:rPr lang="en-US" sz="2400" dirty="0"/>
              <a:t>Management</a:t>
            </a:r>
          </a:p>
          <a:p>
            <a:r>
              <a:rPr lang="en-SA" sz="2400" dirty="0"/>
              <a:t>Diagnostic testing</a:t>
            </a:r>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8345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CT Indications</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lnSpcReduction="10000"/>
          </a:bodyPr>
          <a:lstStyle/>
          <a:p>
            <a:pPr marL="0" indent="0">
              <a:buNone/>
            </a:pPr>
            <a:endParaRPr lang="en-US" sz="2400" dirty="0"/>
          </a:p>
          <a:p>
            <a:r>
              <a:rPr lang="en-US" sz="2400" dirty="0"/>
              <a:t>First seizure</a:t>
            </a:r>
          </a:p>
          <a:p>
            <a:r>
              <a:rPr lang="en-US" sz="2400" dirty="0"/>
              <a:t>Hx of trauma</a:t>
            </a:r>
          </a:p>
          <a:p>
            <a:r>
              <a:rPr lang="en-US" sz="2400" dirty="0"/>
              <a:t>Hx of malignancy</a:t>
            </a:r>
          </a:p>
          <a:p>
            <a:r>
              <a:rPr lang="en-US" sz="2400" dirty="0"/>
              <a:t>Immunocompromised </a:t>
            </a:r>
          </a:p>
          <a:p>
            <a:r>
              <a:rPr lang="en-US" sz="2400" dirty="0"/>
              <a:t>Fever</a:t>
            </a:r>
          </a:p>
          <a:p>
            <a:r>
              <a:rPr lang="en-US" sz="2400" dirty="0"/>
              <a:t>Persistent headache</a:t>
            </a:r>
          </a:p>
          <a:p>
            <a:r>
              <a:rPr lang="en-US" sz="2400" dirty="0"/>
              <a:t>Anticoagulation</a:t>
            </a:r>
          </a:p>
          <a:p>
            <a:r>
              <a:rPr lang="en-US" sz="2400" dirty="0"/>
              <a:t>New FND</a:t>
            </a:r>
          </a:p>
          <a:p>
            <a:r>
              <a:rPr lang="en-SA" sz="2400" dirty="0"/>
              <a:t>&gt;40 without hx of epilepsy</a:t>
            </a:r>
          </a:p>
          <a:p>
            <a:r>
              <a:rPr lang="en-SA" sz="2400" dirty="0"/>
              <a:t>Prolonged post-ictal state</a:t>
            </a:r>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21037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Seizure </a:t>
            </a:r>
            <a:br>
              <a:rPr lang="en-SA" dirty="0">
                <a:solidFill>
                  <a:schemeClr val="accent1"/>
                </a:solidFill>
              </a:rPr>
            </a:br>
            <a:r>
              <a:rPr lang="en-SA" dirty="0">
                <a:solidFill>
                  <a:schemeClr val="accent1"/>
                </a:solidFill>
              </a:rPr>
              <a:t>Management</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pPr marL="0" indent="0">
              <a:buNone/>
            </a:pPr>
            <a:endParaRPr lang="en-US" sz="2400" dirty="0"/>
          </a:p>
          <a:p>
            <a:r>
              <a:rPr lang="en-US" sz="2400" dirty="0"/>
              <a:t>Airway control</a:t>
            </a:r>
          </a:p>
          <a:p>
            <a:r>
              <a:rPr lang="en-US" sz="2400" dirty="0"/>
              <a:t>Benzodiazepines</a:t>
            </a:r>
          </a:p>
          <a:p>
            <a:r>
              <a:rPr lang="en-US" sz="2400" dirty="0"/>
              <a:t>Phenytoin </a:t>
            </a:r>
          </a:p>
          <a:p>
            <a:r>
              <a:rPr lang="en-US" sz="2400" dirty="0"/>
              <a:t>Phenobarbital</a:t>
            </a:r>
          </a:p>
          <a:p>
            <a:r>
              <a:rPr lang="en-US" sz="2400" dirty="0"/>
              <a:t>Propofol</a:t>
            </a:r>
          </a:p>
          <a:p>
            <a:r>
              <a:rPr lang="en-US" sz="2400" dirty="0"/>
              <a:t>Isoflurane</a:t>
            </a:r>
          </a:p>
          <a:p>
            <a:endParaRPr lang="en-US"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8618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Dispo</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r>
              <a:rPr lang="en-US" sz="2400" dirty="0"/>
              <a:t>Admission to ICU if status</a:t>
            </a:r>
          </a:p>
          <a:p>
            <a:r>
              <a:rPr lang="en-US" sz="2400" dirty="0"/>
              <a:t>EEG</a:t>
            </a:r>
          </a:p>
          <a:p>
            <a:r>
              <a:rPr lang="en-US" sz="2400" dirty="0"/>
              <a:t>Treat underlying cause</a:t>
            </a:r>
          </a:p>
          <a:p>
            <a:r>
              <a:rPr lang="en-US" sz="2400" dirty="0"/>
              <a:t>Driving??</a:t>
            </a:r>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14334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365125"/>
            <a:ext cx="10515600" cy="5507038"/>
          </a:xfrm>
        </p:spPr>
        <p:txBody>
          <a:bodyPr/>
          <a:lstStyle/>
          <a:p>
            <a:r>
              <a:rPr lang="en-SA"/>
              <a:t>CVA</a:t>
            </a:r>
            <a:endParaRPr lang="en-SA"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pic>
        <p:nvPicPr>
          <p:cNvPr id="6" name="Picture 5">
            <a:extLst>
              <a:ext uri="{FF2B5EF4-FFF2-40B4-BE49-F238E27FC236}">
                <a16:creationId xmlns:a16="http://schemas.microsoft.com/office/drawing/2014/main" id="{141F0EFD-204B-8141-8807-A089FA26AA09}"/>
              </a:ext>
            </a:extLst>
          </p:cNvPr>
          <p:cNvPicPr>
            <a:picLocks noChangeAspect="1"/>
          </p:cNvPicPr>
          <p:nvPr/>
        </p:nvPicPr>
        <p:blipFill>
          <a:blip r:embed="rId3"/>
          <a:stretch>
            <a:fillRect/>
          </a:stretch>
        </p:blipFill>
        <p:spPr>
          <a:xfrm>
            <a:off x="3757612" y="365125"/>
            <a:ext cx="5643561" cy="5745247"/>
          </a:xfrm>
          <a:prstGeom prst="rect">
            <a:avLst/>
          </a:prstGeom>
        </p:spPr>
      </p:pic>
    </p:spTree>
    <p:extLst>
      <p:ext uri="{BB962C8B-B14F-4D97-AF65-F5344CB8AC3E}">
        <p14:creationId xmlns:p14="http://schemas.microsoft.com/office/powerpoint/2010/main" val="3093218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Definition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r>
              <a:rPr lang="en-SA" sz="2400" dirty="0"/>
              <a:t>Any vascular injury that leads to a reduction in cerebral blood flow to a specific region of the brain, leading to neurological impairment.</a:t>
            </a:r>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201401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Epidemiology</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pPr marL="0" indent="0">
              <a:buNone/>
            </a:pPr>
            <a:endParaRPr lang="en-US" sz="2400" dirty="0"/>
          </a:p>
          <a:p>
            <a:r>
              <a:rPr lang="en-US" sz="2400" dirty="0"/>
              <a:t>3</a:t>
            </a:r>
            <a:r>
              <a:rPr lang="en-US" sz="2400" baseline="30000" dirty="0"/>
              <a:t>rd</a:t>
            </a:r>
            <a:r>
              <a:rPr lang="en-US" sz="2400" dirty="0"/>
              <a:t> leading cause of death in the US. </a:t>
            </a:r>
          </a:p>
          <a:p>
            <a:r>
              <a:rPr lang="en-US" sz="2400" dirty="0"/>
              <a:t>Leading cause of impairment.</a:t>
            </a:r>
          </a:p>
          <a:p>
            <a:r>
              <a:rPr lang="en-US" sz="2400" dirty="0"/>
              <a:t>87% </a:t>
            </a:r>
            <a:r>
              <a:rPr lang="en-US" sz="2400" dirty="0">
                <a:sym typeface="Wingdings" pitchFamily="2" charset="2"/>
              </a:rPr>
              <a:t> Ischemic  thrombus vs embolus</a:t>
            </a:r>
          </a:p>
          <a:p>
            <a:r>
              <a:rPr lang="en-US" sz="2400" dirty="0">
                <a:sym typeface="Wingdings" pitchFamily="2" charset="2"/>
              </a:rPr>
              <a:t>13% hemorrhagic  ICH vs SAH</a:t>
            </a:r>
          </a:p>
          <a:p>
            <a:endParaRPr lang="en-US"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6914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Ischemic </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r>
              <a:rPr lang="en-SA" sz="2400" dirty="0"/>
              <a:t>Anterior vs Potserior circulation</a:t>
            </a:r>
          </a:p>
          <a:p>
            <a:r>
              <a:rPr lang="en-SA" sz="2400" dirty="0"/>
              <a:t>Presentation depends on the area involved</a:t>
            </a:r>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1750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36EB-44C0-9049-AC41-B5FF5FF6649A}"/>
              </a:ext>
            </a:extLst>
          </p:cNvPr>
          <p:cNvSpPr>
            <a:spLocks noGrp="1"/>
          </p:cNvSpPr>
          <p:nvPr>
            <p:ph type="title"/>
          </p:nvPr>
        </p:nvSpPr>
        <p:spPr>
          <a:xfrm>
            <a:off x="838200" y="963877"/>
            <a:ext cx="3494362" cy="4930246"/>
          </a:xfrm>
        </p:spPr>
        <p:txBody>
          <a:bodyPr>
            <a:normAutofit/>
          </a:bodyPr>
          <a:lstStyle/>
          <a:p>
            <a:pPr algn="r"/>
            <a:r>
              <a:rPr lang="en-SA">
                <a:solidFill>
                  <a:schemeClr val="accent1"/>
                </a:solidFill>
              </a:rPr>
              <a:t>Headache in the ED</a:t>
            </a:r>
          </a:p>
        </p:txBody>
      </p:sp>
      <p:sp>
        <p:nvSpPr>
          <p:cNvPr id="3" name="Content Placeholder 2">
            <a:extLst>
              <a:ext uri="{FF2B5EF4-FFF2-40B4-BE49-F238E27FC236}">
                <a16:creationId xmlns:a16="http://schemas.microsoft.com/office/drawing/2014/main" id="{27D54839-0BAA-0946-B4F2-F6DE9C43FEED}"/>
              </a:ext>
            </a:extLst>
          </p:cNvPr>
          <p:cNvSpPr>
            <a:spLocks noGrp="1"/>
          </p:cNvSpPr>
          <p:nvPr>
            <p:ph idx="1"/>
          </p:nvPr>
        </p:nvSpPr>
        <p:spPr>
          <a:xfrm>
            <a:off x="4976031" y="963877"/>
            <a:ext cx="6377769" cy="4930246"/>
          </a:xfrm>
        </p:spPr>
        <p:txBody>
          <a:bodyPr anchor="ctr">
            <a:normAutofit/>
          </a:bodyPr>
          <a:lstStyle/>
          <a:p>
            <a:r>
              <a:rPr lang="en-SA" sz="2400" dirty="0"/>
              <a:t>3-5% of all ED visits </a:t>
            </a:r>
          </a:p>
          <a:p>
            <a:pPr lvl="1"/>
            <a:r>
              <a:rPr lang="en-SA" dirty="0"/>
              <a:t>50% - Tension headache.</a:t>
            </a:r>
          </a:p>
          <a:p>
            <a:pPr lvl="1"/>
            <a:r>
              <a:rPr lang="en-SA" dirty="0"/>
              <a:t>30% - Unidentified origin.</a:t>
            </a:r>
          </a:p>
          <a:p>
            <a:pPr lvl="1"/>
            <a:r>
              <a:rPr lang="en-SA" dirty="0"/>
              <a:t>10% - Migraine-type.</a:t>
            </a:r>
          </a:p>
          <a:p>
            <a:pPr lvl="1"/>
            <a:r>
              <a:rPr lang="en-SA" dirty="0"/>
              <a:t>8% - Potential serious causes.</a:t>
            </a:r>
          </a:p>
          <a:p>
            <a:pPr lvl="1"/>
            <a:r>
              <a:rPr lang="en-SA" dirty="0"/>
              <a:t>1% - Life-threatening disease.</a:t>
            </a:r>
          </a:p>
          <a:p>
            <a:pPr lvl="1"/>
            <a:endParaRPr lang="en-SA" dirty="0"/>
          </a:p>
        </p:txBody>
      </p:sp>
      <p:pic>
        <p:nvPicPr>
          <p:cNvPr id="4" name="Picture 3" descr="A close up of a sign&#10;&#10;Description automatically generated">
            <a:extLst>
              <a:ext uri="{FF2B5EF4-FFF2-40B4-BE49-F238E27FC236}">
                <a16:creationId xmlns:a16="http://schemas.microsoft.com/office/drawing/2014/main" id="{34713733-8278-7941-AF26-1B130DE9FF5D}"/>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8740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Hemorrhagic </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692674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dirty="0">
                <a:solidFill>
                  <a:schemeClr val="accent1"/>
                </a:solidFill>
              </a:rPr>
              <a:t>Traumatic  </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a:p>
            <a:endParaRPr lang="en-SA" sz="2400" dirty="0"/>
          </a:p>
          <a:p>
            <a:endParaRPr lang="en-SA"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graphicFrame>
        <p:nvGraphicFramePr>
          <p:cNvPr id="5" name="Table 4">
            <a:extLst>
              <a:ext uri="{FF2B5EF4-FFF2-40B4-BE49-F238E27FC236}">
                <a16:creationId xmlns:a16="http://schemas.microsoft.com/office/drawing/2014/main" id="{1B135FFE-8E35-504D-A9B8-FCD799FBE726}"/>
              </a:ext>
            </a:extLst>
          </p:cNvPr>
          <p:cNvGraphicFramePr>
            <a:graphicFrameLocks noGrp="1"/>
          </p:cNvGraphicFramePr>
          <p:nvPr>
            <p:extLst>
              <p:ext uri="{D42A27DB-BD31-4B8C-83A1-F6EECF244321}">
                <p14:modId xmlns:p14="http://schemas.microsoft.com/office/powerpoint/2010/main" val="1478201055"/>
              </p:ext>
            </p:extLst>
          </p:nvPr>
        </p:nvGraphicFramePr>
        <p:xfrm>
          <a:off x="4438958" y="1409700"/>
          <a:ext cx="7451913" cy="4572000"/>
        </p:xfrm>
        <a:graphic>
          <a:graphicData uri="http://schemas.openxmlformats.org/drawingml/2006/table">
            <a:tbl>
              <a:tblPr/>
              <a:tblGrid>
                <a:gridCol w="2483971">
                  <a:extLst>
                    <a:ext uri="{9D8B030D-6E8A-4147-A177-3AD203B41FA5}">
                      <a16:colId xmlns:a16="http://schemas.microsoft.com/office/drawing/2014/main" val="803677526"/>
                    </a:ext>
                  </a:extLst>
                </a:gridCol>
                <a:gridCol w="2483971">
                  <a:extLst>
                    <a:ext uri="{9D8B030D-6E8A-4147-A177-3AD203B41FA5}">
                      <a16:colId xmlns:a16="http://schemas.microsoft.com/office/drawing/2014/main" val="861877195"/>
                    </a:ext>
                  </a:extLst>
                </a:gridCol>
                <a:gridCol w="2483971">
                  <a:extLst>
                    <a:ext uri="{9D8B030D-6E8A-4147-A177-3AD203B41FA5}">
                      <a16:colId xmlns:a16="http://schemas.microsoft.com/office/drawing/2014/main" val="907127605"/>
                    </a:ext>
                  </a:extLst>
                </a:gridCol>
              </a:tblGrid>
              <a:tr h="914400">
                <a:tc>
                  <a:txBody>
                    <a:bodyPr/>
                    <a:lstStyle/>
                    <a:p>
                      <a:pPr fontAlgn="t"/>
                      <a:r>
                        <a:rPr lang="en-SA">
                          <a:effectLst/>
                        </a:rPr>
                        <a:t> </a:t>
                      </a: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1800" b="1" i="0" u="none" strike="noStrike">
                          <a:solidFill>
                            <a:srgbClr val="FFFFFF"/>
                          </a:solidFill>
                          <a:effectLst/>
                          <a:latin typeface="Calibri" panose="020F0502020204030204" pitchFamily="34" charset="0"/>
                        </a:rPr>
                        <a:t>Epidural</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rtl="0" fontAlgn="t">
                        <a:spcBef>
                          <a:spcPts val="0"/>
                        </a:spcBef>
                        <a:spcAft>
                          <a:spcPts val="0"/>
                        </a:spcAft>
                      </a:pPr>
                      <a:r>
                        <a:rPr lang="en-US" sz="1800" b="1" i="0" u="none" strike="noStrike">
                          <a:solidFill>
                            <a:srgbClr val="FFFFFF"/>
                          </a:solidFill>
                          <a:effectLst/>
                          <a:latin typeface="Calibri" panose="020F0502020204030204" pitchFamily="34" charset="0"/>
                        </a:rPr>
                        <a:t>Subdural</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4047839778"/>
                  </a:ext>
                </a:extLst>
              </a:tr>
              <a:tr h="914400">
                <a:tc>
                  <a:txBody>
                    <a:bodyPr/>
                    <a:lstStyle/>
                    <a:p>
                      <a:pPr algn="ctr" rtl="0" fontAlgn="t">
                        <a:spcBef>
                          <a:spcPts val="0"/>
                        </a:spcBef>
                        <a:spcAft>
                          <a:spcPts val="0"/>
                        </a:spcAft>
                      </a:pPr>
                      <a:r>
                        <a:rPr lang="en-US" sz="1800" b="0" i="0" u="none" strike="noStrike">
                          <a:solidFill>
                            <a:srgbClr val="000000"/>
                          </a:solidFill>
                          <a:effectLst/>
                          <a:latin typeface="Calibri" panose="020F0502020204030204" pitchFamily="34" charset="0"/>
                        </a:rPr>
                        <a:t>Timing </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algn="ctr" rtl="0" fontAlgn="t">
                        <a:spcBef>
                          <a:spcPts val="0"/>
                        </a:spcBef>
                        <a:spcAft>
                          <a:spcPts val="0"/>
                        </a:spcAft>
                      </a:pPr>
                      <a:r>
                        <a:rPr lang="en-US" sz="1800" b="0" i="0" u="none" strike="noStrike">
                          <a:solidFill>
                            <a:srgbClr val="000000"/>
                          </a:solidFill>
                          <a:effectLst/>
                          <a:latin typeface="Calibri" panose="020F0502020204030204" pitchFamily="34" charset="0"/>
                        </a:rPr>
                        <a:t>Lucid Interval</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algn="ctr" rtl="0" fontAlgn="t">
                        <a:spcBef>
                          <a:spcPts val="0"/>
                        </a:spcBef>
                        <a:spcAft>
                          <a:spcPts val="0"/>
                        </a:spcAft>
                      </a:pPr>
                      <a:r>
                        <a:rPr lang="en-US" sz="1800" b="0" i="0" u="none" strike="noStrike">
                          <a:solidFill>
                            <a:srgbClr val="000000"/>
                          </a:solidFill>
                          <a:effectLst/>
                          <a:latin typeface="Calibri" panose="020F0502020204030204" pitchFamily="34" charset="0"/>
                        </a:rPr>
                        <a:t>Immediate/Progressive</a:t>
                      </a:r>
                      <a:endParaRPr lang="en-US">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3232069753"/>
                  </a:ext>
                </a:extLst>
              </a:tr>
              <a:tr h="914400">
                <a:tc>
                  <a:txBody>
                    <a:bodyPr/>
                    <a:lstStyle/>
                    <a:p>
                      <a:pPr algn="ctr" rtl="0" fontAlgn="t">
                        <a:spcBef>
                          <a:spcPts val="0"/>
                        </a:spcBef>
                        <a:spcAft>
                          <a:spcPts val="0"/>
                        </a:spcAft>
                      </a:pPr>
                      <a:r>
                        <a:rPr lang="en-US" sz="1800" b="0" i="0" u="none" strike="noStrike" dirty="0">
                          <a:solidFill>
                            <a:srgbClr val="000000"/>
                          </a:solidFill>
                          <a:effectLst/>
                          <a:latin typeface="Calibri" panose="020F0502020204030204" pitchFamily="34" charset="0"/>
                        </a:rPr>
                        <a:t>Shape </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tc>
                  <a:txBody>
                    <a:bodyPr/>
                    <a:lstStyle/>
                    <a:p>
                      <a:pPr algn="ctr" rtl="0" fontAlgn="t">
                        <a:spcBef>
                          <a:spcPts val="0"/>
                        </a:spcBef>
                        <a:spcAft>
                          <a:spcPts val="0"/>
                        </a:spcAft>
                      </a:pPr>
                      <a:r>
                        <a:rPr lang="en-US" sz="1800" b="0" i="0" u="none" strike="noStrike" dirty="0">
                          <a:solidFill>
                            <a:srgbClr val="000000"/>
                          </a:solidFill>
                          <a:effectLst/>
                          <a:latin typeface="Calibri" panose="020F0502020204030204" pitchFamily="34" charset="0"/>
                        </a:rPr>
                        <a:t>Biconvex</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tc>
                  <a:txBody>
                    <a:bodyPr/>
                    <a:lstStyle/>
                    <a:p>
                      <a:pPr algn="ctr" rtl="0" fontAlgn="t">
                        <a:spcBef>
                          <a:spcPts val="0"/>
                        </a:spcBef>
                        <a:spcAft>
                          <a:spcPts val="0"/>
                        </a:spcAft>
                      </a:pPr>
                      <a:r>
                        <a:rPr lang="en-US" sz="1800" b="0" i="0" u="none" strike="noStrike" dirty="0">
                          <a:solidFill>
                            <a:srgbClr val="000000"/>
                          </a:solidFill>
                          <a:effectLst/>
                          <a:latin typeface="Calibri" panose="020F0502020204030204" pitchFamily="34" charset="0"/>
                        </a:rPr>
                        <a:t>Crescent</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2524207197"/>
                  </a:ext>
                </a:extLst>
              </a:tr>
              <a:tr h="914400">
                <a:tc>
                  <a:txBody>
                    <a:bodyPr/>
                    <a:lstStyle/>
                    <a:p>
                      <a:pPr algn="ctr" rtl="0" fontAlgn="t">
                        <a:spcBef>
                          <a:spcPts val="0"/>
                        </a:spcBef>
                        <a:spcAft>
                          <a:spcPts val="0"/>
                        </a:spcAft>
                      </a:pPr>
                      <a:r>
                        <a:rPr lang="en-US" sz="1800" b="0" i="0" u="none" strike="noStrike" dirty="0">
                          <a:solidFill>
                            <a:srgbClr val="000000"/>
                          </a:solidFill>
                          <a:effectLst/>
                          <a:latin typeface="Calibri" panose="020F0502020204030204" pitchFamily="34" charset="0"/>
                        </a:rPr>
                        <a:t>Vessel</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algn="ctr" rtl="0" fontAlgn="t">
                        <a:spcBef>
                          <a:spcPts val="0"/>
                        </a:spcBef>
                        <a:spcAft>
                          <a:spcPts val="0"/>
                        </a:spcAft>
                      </a:pPr>
                      <a:r>
                        <a:rPr lang="en-US" sz="1800" b="0" i="0" u="none" strike="noStrike" dirty="0">
                          <a:solidFill>
                            <a:srgbClr val="000000"/>
                          </a:solidFill>
                          <a:effectLst/>
                          <a:latin typeface="Calibri" panose="020F0502020204030204" pitchFamily="34" charset="0"/>
                        </a:rPr>
                        <a:t>Middle meningeal artery</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algn="ctr" rtl="0" fontAlgn="t">
                        <a:spcBef>
                          <a:spcPts val="0"/>
                        </a:spcBef>
                        <a:spcAft>
                          <a:spcPts val="0"/>
                        </a:spcAft>
                      </a:pPr>
                      <a:r>
                        <a:rPr lang="en-US" sz="1800" b="0" i="0" u="none" strike="noStrike" dirty="0">
                          <a:solidFill>
                            <a:srgbClr val="000000"/>
                          </a:solidFill>
                          <a:effectLst/>
                          <a:latin typeface="Calibri" panose="020F0502020204030204" pitchFamily="34" charset="0"/>
                        </a:rPr>
                        <a:t>Bridging veins</a:t>
                      </a:r>
                      <a:endParaRPr lang="en-US"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3550006499"/>
                  </a:ext>
                </a:extLst>
              </a:tr>
              <a:tr h="914400">
                <a:tc>
                  <a:txBody>
                    <a:bodyPr/>
                    <a:lstStyle/>
                    <a:p>
                      <a:pPr algn="ctr" rtl="0" fontAlgn="t">
                        <a:spcBef>
                          <a:spcPts val="0"/>
                        </a:spcBef>
                        <a:spcAft>
                          <a:spcPts val="0"/>
                        </a:spcAft>
                      </a:pPr>
                      <a:r>
                        <a:rPr lang="en-US" dirty="0">
                          <a:solidFill>
                            <a:schemeClr val="bg1"/>
                          </a:solidFill>
                          <a:effectLst/>
                        </a:rPr>
                        <a:t>Sutures</a:t>
                      </a: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algn="ctr" rtl="0" fontAlgn="t">
                        <a:spcBef>
                          <a:spcPts val="0"/>
                        </a:spcBef>
                        <a:spcAft>
                          <a:spcPts val="0"/>
                        </a:spcAft>
                      </a:pPr>
                      <a:r>
                        <a:rPr lang="en-US" dirty="0">
                          <a:solidFill>
                            <a:schemeClr val="bg1"/>
                          </a:solidFill>
                          <a:effectLst/>
                        </a:rPr>
                        <a:t>Crosses</a:t>
                      </a: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algn="ctr" rtl="0" fontAlgn="t">
                        <a:spcBef>
                          <a:spcPts val="0"/>
                        </a:spcBef>
                        <a:spcAft>
                          <a:spcPts val="0"/>
                        </a:spcAft>
                      </a:pPr>
                      <a:r>
                        <a:rPr lang="en-US" dirty="0">
                          <a:solidFill>
                            <a:schemeClr val="bg1"/>
                          </a:solidFill>
                          <a:effectLst/>
                        </a:rPr>
                        <a:t>Does not cross</a:t>
                      </a: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2787004927"/>
                  </a:ext>
                </a:extLst>
              </a:tr>
            </a:tbl>
          </a:graphicData>
        </a:graphic>
      </p:graphicFrame>
      <p:sp>
        <p:nvSpPr>
          <p:cNvPr id="6" name="Rectangle 1">
            <a:extLst>
              <a:ext uri="{FF2B5EF4-FFF2-40B4-BE49-F238E27FC236}">
                <a16:creationId xmlns:a16="http://schemas.microsoft.com/office/drawing/2014/main" id="{9757B5D7-C01A-EB4F-AAAE-F7491C3462C6}"/>
              </a:ext>
            </a:extLst>
          </p:cNvPr>
          <p:cNvSpPr>
            <a:spLocks noChangeArrowheads="1"/>
          </p:cNvSpPr>
          <p:nvPr/>
        </p:nvSpPr>
        <p:spPr bwMode="auto">
          <a:xfrm>
            <a:off x="4381500" y="1665817"/>
            <a:ext cx="130306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A"/>
          </a:p>
        </p:txBody>
      </p:sp>
    </p:spTree>
    <p:extLst>
      <p:ext uri="{BB962C8B-B14F-4D97-AF65-F5344CB8AC3E}">
        <p14:creationId xmlns:p14="http://schemas.microsoft.com/office/powerpoint/2010/main" val="1632541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ctr"/>
            <a:r>
              <a:rPr lang="en-SA" dirty="0">
                <a:solidFill>
                  <a:schemeClr val="accent1"/>
                </a:solidFill>
              </a:rPr>
              <a:t>GCS </a:t>
            </a:r>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pic>
        <p:nvPicPr>
          <p:cNvPr id="9" name="Content Placeholder 8" descr="A screen shot of a social media post&#10;&#10;Description automatically generated">
            <a:extLst>
              <a:ext uri="{FF2B5EF4-FFF2-40B4-BE49-F238E27FC236}">
                <a16:creationId xmlns:a16="http://schemas.microsoft.com/office/drawing/2014/main" id="{5913BB1F-6764-9844-A122-3F61D4B6E542}"/>
              </a:ext>
            </a:extLst>
          </p:cNvPr>
          <p:cNvPicPr>
            <a:picLocks noGrp="1" noChangeAspect="1"/>
          </p:cNvPicPr>
          <p:nvPr>
            <p:ph idx="1"/>
          </p:nvPr>
        </p:nvPicPr>
        <p:blipFill>
          <a:blip r:embed="rId4"/>
          <a:stretch>
            <a:fillRect/>
          </a:stretch>
        </p:blipFill>
        <p:spPr>
          <a:xfrm>
            <a:off x="4332562" y="1755962"/>
            <a:ext cx="6854059" cy="3346076"/>
          </a:xfrm>
        </p:spPr>
      </p:pic>
      <p:pic>
        <p:nvPicPr>
          <p:cNvPr id="10" name="Picture 9">
            <a:extLst>
              <a:ext uri="{FF2B5EF4-FFF2-40B4-BE49-F238E27FC236}">
                <a16:creationId xmlns:a16="http://schemas.microsoft.com/office/drawing/2014/main" id="{44CA62E9-C701-EA46-ADCD-DBE109A6E106}"/>
              </a:ext>
            </a:extLst>
          </p:cNvPr>
          <p:cNvPicPr>
            <a:picLocks noChangeAspect="1"/>
          </p:cNvPicPr>
          <p:nvPr/>
        </p:nvPicPr>
        <p:blipFill>
          <a:blip r:embed="rId5"/>
          <a:stretch>
            <a:fillRect/>
          </a:stretch>
        </p:blipFill>
        <p:spPr>
          <a:xfrm>
            <a:off x="5985326" y="1755962"/>
            <a:ext cx="3907974" cy="3183108"/>
          </a:xfrm>
          <a:prstGeom prst="rect">
            <a:avLst/>
          </a:prstGeom>
        </p:spPr>
      </p:pic>
    </p:spTree>
    <p:extLst>
      <p:ext uri="{BB962C8B-B14F-4D97-AF65-F5344CB8AC3E}">
        <p14:creationId xmlns:p14="http://schemas.microsoft.com/office/powerpoint/2010/main" val="37439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ctr"/>
            <a:r>
              <a:rPr lang="en-SA" dirty="0">
                <a:solidFill>
                  <a:schemeClr val="accent1"/>
                </a:solidFill>
              </a:rPr>
              <a:t>DDx </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pPr marL="0" indent="0">
              <a:buNone/>
            </a:pPr>
            <a:endParaRPr lang="en-US"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45610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ctr"/>
            <a:r>
              <a:rPr lang="en-SA" dirty="0">
                <a:solidFill>
                  <a:schemeClr val="accent1"/>
                </a:solidFill>
              </a:rPr>
              <a:t>Dx/Mx </a:t>
            </a:r>
            <a:br>
              <a:rPr lang="en-SA" dirty="0">
                <a:solidFill>
                  <a:schemeClr val="accent1"/>
                </a:solidFill>
              </a:rPr>
            </a:br>
            <a:r>
              <a:rPr lang="en-SA" dirty="0">
                <a:solidFill>
                  <a:schemeClr val="accent1"/>
                </a:solidFill>
              </a:rPr>
              <a:t>Ischemic</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r>
              <a:rPr lang="en-US" sz="2400" dirty="0"/>
              <a:t>Examination</a:t>
            </a:r>
          </a:p>
          <a:p>
            <a:r>
              <a:rPr lang="en-US" sz="2400" dirty="0"/>
              <a:t>Airway Control </a:t>
            </a:r>
          </a:p>
          <a:p>
            <a:r>
              <a:rPr lang="en-US" sz="2400" dirty="0"/>
              <a:t>BP management as needed</a:t>
            </a:r>
          </a:p>
          <a:p>
            <a:r>
              <a:rPr lang="en-US" sz="2400" dirty="0"/>
              <a:t>CT </a:t>
            </a:r>
            <a:r>
              <a:rPr lang="en-US" sz="2400" dirty="0">
                <a:sym typeface="Wingdings" pitchFamily="2" charset="2"/>
              </a:rPr>
              <a:t> CTA / MRI </a:t>
            </a:r>
            <a:endParaRPr lang="en-US"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585F1CC-0820-5144-931F-004171321EFC}"/>
              </a:ext>
            </a:extLst>
          </p:cNvPr>
          <p:cNvPicPr>
            <a:picLocks noChangeAspect="1"/>
          </p:cNvPicPr>
          <p:nvPr/>
        </p:nvPicPr>
        <p:blipFill>
          <a:blip r:embed="rId4"/>
          <a:stretch>
            <a:fillRect/>
          </a:stretch>
        </p:blipFill>
        <p:spPr>
          <a:xfrm>
            <a:off x="4976031" y="2418129"/>
            <a:ext cx="5887338" cy="2414120"/>
          </a:xfrm>
          <a:prstGeom prst="rect">
            <a:avLst/>
          </a:prstGeom>
        </p:spPr>
      </p:pic>
    </p:spTree>
    <p:extLst>
      <p:ext uri="{BB962C8B-B14F-4D97-AF65-F5344CB8AC3E}">
        <p14:creationId xmlns:p14="http://schemas.microsoft.com/office/powerpoint/2010/main" val="3206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ctr"/>
            <a:r>
              <a:rPr lang="en-SA" dirty="0">
                <a:solidFill>
                  <a:schemeClr val="accent1"/>
                </a:solidFill>
              </a:rPr>
              <a:t>Dx/Mx</a:t>
            </a:r>
            <a:br>
              <a:rPr lang="en-SA" dirty="0">
                <a:solidFill>
                  <a:schemeClr val="accent1"/>
                </a:solidFill>
              </a:rPr>
            </a:br>
            <a:r>
              <a:rPr lang="en-SA" dirty="0">
                <a:solidFill>
                  <a:schemeClr val="accent1"/>
                </a:solidFill>
              </a:rPr>
              <a:t>Hemorrhagic</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a:bodyPr>
          <a:lstStyle/>
          <a:p>
            <a:r>
              <a:rPr lang="en-US" sz="2400" dirty="0"/>
              <a:t>Examination</a:t>
            </a:r>
          </a:p>
          <a:p>
            <a:r>
              <a:rPr lang="en-US" sz="2400" dirty="0"/>
              <a:t>Airway Control </a:t>
            </a:r>
          </a:p>
          <a:p>
            <a:r>
              <a:rPr lang="en-US" sz="2400" dirty="0"/>
              <a:t>BP management as needed</a:t>
            </a:r>
          </a:p>
          <a:p>
            <a:r>
              <a:rPr lang="en-US" sz="2400" dirty="0"/>
              <a:t>CT </a:t>
            </a:r>
            <a:r>
              <a:rPr lang="en-US" sz="2400" dirty="0">
                <a:sym typeface="Wingdings" pitchFamily="2" charset="2"/>
              </a:rPr>
              <a:t> CTA / MRI </a:t>
            </a:r>
            <a:endParaRPr lang="en-US" sz="2400" dirty="0"/>
          </a:p>
          <a:p>
            <a:endParaRPr lang="en-US"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862518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ctr"/>
            <a:r>
              <a:rPr lang="en-SA" dirty="0">
                <a:solidFill>
                  <a:schemeClr val="accent1"/>
                </a:solidFill>
              </a:rPr>
              <a:t>Conclusion</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1268677"/>
            <a:ext cx="6377769" cy="4930246"/>
          </a:xfrm>
        </p:spPr>
        <p:txBody>
          <a:bodyPr anchor="ctr">
            <a:normAutofit fontScale="70000" lnSpcReduction="20000"/>
          </a:bodyPr>
          <a:lstStyle/>
          <a:p>
            <a:r>
              <a:rPr lang="en-US" dirty="0"/>
              <a:t>Patients with signs and symptoms of an acute ischemic stroke within 4.5 hours of the last time they were known to be at their neurologic baseline should be evaluated for thrombolytic therapy with the appropriate inclusion and exclusion criteria. </a:t>
            </a:r>
          </a:p>
          <a:p>
            <a:r>
              <a:rPr lang="en-US" dirty="0"/>
              <a:t>Carotid Doppler, MRA, or CTA studies are recommended before discharge of a patient with TIA from the ED.</a:t>
            </a:r>
          </a:p>
          <a:p>
            <a:r>
              <a:rPr lang="en-US" dirty="0"/>
              <a:t>Overly aggressive blood pressure management should be avoided in patients with acute ischemic stroke.</a:t>
            </a:r>
          </a:p>
          <a:p>
            <a:r>
              <a:rPr lang="en-US" dirty="0"/>
              <a:t>Accurate identification of the last time a patient was known to be at his or her neurologic baseline should be documented in all patients with stroke.</a:t>
            </a:r>
          </a:p>
          <a:p>
            <a:r>
              <a:rPr lang="en-US" dirty="0"/>
              <a:t>Assessment of gait is essential to rule out posterior circulation stroke in patients with vertigo.</a:t>
            </a:r>
          </a:p>
          <a:p>
            <a:r>
              <a:rPr lang="en-US" dirty="0"/>
              <a:t>The possibility of carotid or vertebral dissection should be considered in young patients with stroke and in patients with headaches and neck pain with acute stroke.</a:t>
            </a:r>
          </a:p>
          <a:p>
            <a:endParaRPr lang="en-US" sz="2400" dirty="0"/>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3"/>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53821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D3BAB9-33A1-9146-9DCC-DDAC34FA3E66}"/>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ctr"/>
            <a:r>
              <a:rPr lang="en-US" sz="9900" b="1" kern="1200" dirty="0">
                <a:solidFill>
                  <a:schemeClr val="tx1"/>
                </a:solidFill>
                <a:latin typeface="+mj-lt"/>
                <a:ea typeface="+mj-ea"/>
                <a:cs typeface="+mj-cs"/>
              </a:rPr>
              <a:t>?</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22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F82AF5-4952-3646-B257-60A63C3CC7B7}"/>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a:solidFill>
                  <a:schemeClr val="tx1"/>
                </a:solidFill>
                <a:latin typeface="+mj-lt"/>
                <a:ea typeface="+mj-ea"/>
                <a:cs typeface="+mj-cs"/>
              </a:rPr>
              <a:t>Thank you</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86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a:xfrm>
            <a:off x="838200" y="963877"/>
            <a:ext cx="3494362" cy="4930246"/>
          </a:xfrm>
        </p:spPr>
        <p:txBody>
          <a:bodyPr>
            <a:normAutofit/>
          </a:bodyPr>
          <a:lstStyle/>
          <a:p>
            <a:pPr algn="r"/>
            <a:r>
              <a:rPr lang="en-SA">
                <a:solidFill>
                  <a:schemeClr val="accent1"/>
                </a:solidFill>
              </a:rPr>
              <a:t>Hx</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a:xfrm>
            <a:off x="4976031" y="963877"/>
            <a:ext cx="6377769" cy="4930246"/>
          </a:xfrm>
        </p:spPr>
        <p:txBody>
          <a:bodyPr anchor="ctr">
            <a:normAutofit/>
          </a:bodyPr>
          <a:lstStyle/>
          <a:p>
            <a:r>
              <a:rPr lang="en-SA" sz="2400" dirty="0"/>
              <a:t>Onset &amp; Pattern.</a:t>
            </a:r>
          </a:p>
          <a:p>
            <a:r>
              <a:rPr lang="en-SA" sz="2400" dirty="0"/>
              <a:t>Activity at time of onset.</a:t>
            </a:r>
          </a:p>
          <a:p>
            <a:r>
              <a:rPr lang="en-SA" sz="2400" dirty="0"/>
              <a:t>Trauma?</a:t>
            </a:r>
          </a:p>
          <a:p>
            <a:r>
              <a:rPr lang="en-SA" sz="2400" dirty="0"/>
              <a:t>Intensity.</a:t>
            </a:r>
          </a:p>
          <a:p>
            <a:r>
              <a:rPr lang="en-SA" sz="2400" dirty="0"/>
              <a:t>Character.</a:t>
            </a:r>
          </a:p>
          <a:p>
            <a:r>
              <a:rPr lang="en-SA" sz="2400" dirty="0"/>
              <a:t>Location.</a:t>
            </a:r>
          </a:p>
          <a:p>
            <a:r>
              <a:rPr lang="en-SA" sz="2400" dirty="0"/>
              <a:t>Exacerbating or relieving factors.</a:t>
            </a:r>
          </a:p>
          <a:p>
            <a:r>
              <a:rPr lang="en-SA" sz="2400" dirty="0"/>
              <a:t>Associated symptoms.</a:t>
            </a:r>
          </a:p>
          <a:p>
            <a:r>
              <a:rPr lang="en-SA" sz="2400" dirty="0"/>
              <a:t>Prior history?</a:t>
            </a:r>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0803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p:txBody>
          <a:bodyPr/>
          <a:lstStyle/>
          <a:p>
            <a:r>
              <a:rPr lang="en-SA" dirty="0"/>
              <a:t>Physical Examination </a:t>
            </a:r>
          </a:p>
        </p:txBody>
      </p:sp>
      <p:sp>
        <p:nvSpPr>
          <p:cNvPr id="3" name="Content Placeholder 2">
            <a:extLst>
              <a:ext uri="{FF2B5EF4-FFF2-40B4-BE49-F238E27FC236}">
                <a16:creationId xmlns:a16="http://schemas.microsoft.com/office/drawing/2014/main" id="{1193CC61-D9A5-4444-97C1-DB1625B372FD}"/>
              </a:ext>
            </a:extLst>
          </p:cNvPr>
          <p:cNvSpPr>
            <a:spLocks noGrp="1"/>
          </p:cNvSpPr>
          <p:nvPr>
            <p:ph idx="1"/>
          </p:nvPr>
        </p:nvSpPr>
        <p:spPr/>
        <p:txBody>
          <a:bodyPr/>
          <a:lstStyle/>
          <a:p>
            <a:r>
              <a:rPr lang="en-SA" dirty="0"/>
              <a:t>General appearance</a:t>
            </a:r>
          </a:p>
          <a:p>
            <a:r>
              <a:rPr lang="en-SA" dirty="0"/>
              <a:t>Vitals</a:t>
            </a:r>
          </a:p>
          <a:p>
            <a:r>
              <a:rPr lang="en-SA" dirty="0"/>
              <a:t>HEENT</a:t>
            </a:r>
          </a:p>
          <a:p>
            <a:r>
              <a:rPr lang="en-SA" dirty="0"/>
              <a:t>Fundi</a:t>
            </a:r>
          </a:p>
          <a:p>
            <a:r>
              <a:rPr lang="en-SA" dirty="0"/>
              <a:t>Neurological</a:t>
            </a:r>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351699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p:txBody>
          <a:bodyPr/>
          <a:lstStyle/>
          <a:p>
            <a:endParaRPr lang="en-SA" dirty="0"/>
          </a:p>
        </p:txBody>
      </p:sp>
      <p:graphicFrame>
        <p:nvGraphicFramePr>
          <p:cNvPr id="5" name="Content Placeholder 4">
            <a:extLst>
              <a:ext uri="{FF2B5EF4-FFF2-40B4-BE49-F238E27FC236}">
                <a16:creationId xmlns:a16="http://schemas.microsoft.com/office/drawing/2014/main" id="{94CEFE3A-0791-984B-9F2B-EEF3E8D928EE}"/>
              </a:ext>
            </a:extLst>
          </p:cNvPr>
          <p:cNvGraphicFramePr>
            <a:graphicFrameLocks noGrp="1"/>
          </p:cNvGraphicFramePr>
          <p:nvPr>
            <p:ph idx="1"/>
            <p:extLst>
              <p:ext uri="{D42A27DB-BD31-4B8C-83A1-F6EECF244321}">
                <p14:modId xmlns:p14="http://schemas.microsoft.com/office/powerpoint/2010/main" val="2154523472"/>
              </p:ext>
            </p:extLst>
          </p:nvPr>
        </p:nvGraphicFramePr>
        <p:xfrm>
          <a:off x="838200" y="784224"/>
          <a:ext cx="10515600" cy="4790984"/>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val="277400470"/>
                    </a:ext>
                  </a:extLst>
                </a:gridCol>
                <a:gridCol w="3505200">
                  <a:extLst>
                    <a:ext uri="{9D8B030D-6E8A-4147-A177-3AD203B41FA5}">
                      <a16:colId xmlns:a16="http://schemas.microsoft.com/office/drawing/2014/main" val="4093603620"/>
                    </a:ext>
                  </a:extLst>
                </a:gridCol>
                <a:gridCol w="3505200">
                  <a:extLst>
                    <a:ext uri="{9D8B030D-6E8A-4147-A177-3AD203B41FA5}">
                      <a16:colId xmlns:a16="http://schemas.microsoft.com/office/drawing/2014/main" val="2930430956"/>
                    </a:ext>
                  </a:extLst>
                </a:gridCol>
              </a:tblGrid>
              <a:tr h="557666">
                <a:tc>
                  <a:txBody>
                    <a:bodyPr/>
                    <a:lstStyle/>
                    <a:p>
                      <a:pPr algn="ctr"/>
                      <a:r>
                        <a:rPr lang="en-SA" dirty="0"/>
                        <a:t>Symptom</a:t>
                      </a:r>
                    </a:p>
                  </a:txBody>
                  <a:tcPr/>
                </a:tc>
                <a:tc>
                  <a:txBody>
                    <a:bodyPr/>
                    <a:lstStyle/>
                    <a:p>
                      <a:pPr algn="ctr"/>
                      <a:r>
                        <a:rPr lang="en-SA" dirty="0"/>
                        <a:t>Finding</a:t>
                      </a:r>
                    </a:p>
                  </a:txBody>
                  <a:tcPr/>
                </a:tc>
                <a:tc>
                  <a:txBody>
                    <a:bodyPr/>
                    <a:lstStyle/>
                    <a:p>
                      <a:pPr algn="ctr"/>
                      <a:r>
                        <a:rPr lang="en-SA" dirty="0"/>
                        <a:t>Possible Diagnosis</a:t>
                      </a:r>
                    </a:p>
                  </a:txBody>
                  <a:tcPr/>
                </a:tc>
                <a:extLst>
                  <a:ext uri="{0D108BD9-81ED-4DB2-BD59-A6C34878D82A}">
                    <a16:rowId xmlns:a16="http://schemas.microsoft.com/office/drawing/2014/main" val="2996857975"/>
                  </a:ext>
                </a:extLst>
              </a:tr>
              <a:tr h="557666">
                <a:tc>
                  <a:txBody>
                    <a:bodyPr/>
                    <a:lstStyle/>
                    <a:p>
                      <a:pPr algn="ctr"/>
                      <a:r>
                        <a:rPr lang="en-SA" dirty="0"/>
                        <a:t>Suddent onset</a:t>
                      </a:r>
                    </a:p>
                  </a:txBody>
                  <a:tcPr/>
                </a:tc>
                <a:tc>
                  <a:txBody>
                    <a:bodyPr/>
                    <a:lstStyle/>
                    <a:p>
                      <a:pPr algn="ctr"/>
                      <a:r>
                        <a:rPr lang="en-SA" dirty="0"/>
                        <a:t>Lightning strike, thunderclap, with ALOC, FND or intractable pain</a:t>
                      </a:r>
                    </a:p>
                  </a:txBody>
                  <a:tcPr/>
                </a:tc>
                <a:tc>
                  <a:txBody>
                    <a:bodyPr/>
                    <a:lstStyle/>
                    <a:p>
                      <a:pPr algn="ctr"/>
                      <a:r>
                        <a:rPr lang="en-SA" dirty="0"/>
                        <a:t>SAH</a:t>
                      </a:r>
                    </a:p>
                  </a:txBody>
                  <a:tcPr/>
                </a:tc>
                <a:extLst>
                  <a:ext uri="{0D108BD9-81ED-4DB2-BD59-A6C34878D82A}">
                    <a16:rowId xmlns:a16="http://schemas.microsoft.com/office/drawing/2014/main" val="830478218"/>
                  </a:ext>
                </a:extLst>
              </a:tr>
              <a:tr h="557666">
                <a:tc>
                  <a:txBody>
                    <a:bodyPr/>
                    <a:lstStyle/>
                    <a:p>
                      <a:pPr algn="ctr"/>
                      <a:r>
                        <a:rPr lang="en-SA" dirty="0"/>
                        <a:t>”Worst headache of my life”</a:t>
                      </a:r>
                    </a:p>
                  </a:txBody>
                  <a:tcPr/>
                </a:tc>
                <a:tc>
                  <a:txBody>
                    <a:bodyPr/>
                    <a:lstStyle/>
                    <a:p>
                      <a:pPr algn="ctr"/>
                      <a:r>
                        <a:rPr lang="en-SA" dirty="0"/>
                        <a:t>Sudden onset</a:t>
                      </a:r>
                    </a:p>
                  </a:txBody>
                  <a:tcPr/>
                </a:tc>
                <a:tc>
                  <a:txBody>
                    <a:bodyPr/>
                    <a:lstStyle/>
                    <a:p>
                      <a:pPr algn="ctr"/>
                      <a:r>
                        <a:rPr lang="en-SA" dirty="0"/>
                        <a:t>SAH</a:t>
                      </a:r>
                    </a:p>
                  </a:txBody>
                  <a:tcPr/>
                </a:tc>
                <a:extLst>
                  <a:ext uri="{0D108BD9-81ED-4DB2-BD59-A6C34878D82A}">
                    <a16:rowId xmlns:a16="http://schemas.microsoft.com/office/drawing/2014/main" val="4138126341"/>
                  </a:ext>
                </a:extLst>
              </a:tr>
              <a:tr h="557666">
                <a:tc>
                  <a:txBody>
                    <a:bodyPr/>
                    <a:lstStyle/>
                    <a:p>
                      <a:pPr algn="ctr"/>
                      <a:r>
                        <a:rPr lang="en-SA" dirty="0"/>
                        <a:t>N</a:t>
                      </a:r>
                      <a:r>
                        <a:rPr lang="en-US" dirty="0"/>
                        <a:t>e</a:t>
                      </a:r>
                      <a:r>
                        <a:rPr lang="en-SA" dirty="0"/>
                        <a:t>ar syncope or syncope</a:t>
                      </a:r>
                    </a:p>
                  </a:txBody>
                  <a:tcPr/>
                </a:tc>
                <a:tc>
                  <a:txBody>
                    <a:bodyPr/>
                    <a:lstStyle/>
                    <a:p>
                      <a:pPr algn="ctr"/>
                      <a:r>
                        <a:rPr lang="en-SA" dirty="0"/>
                        <a:t>Suddent onset</a:t>
                      </a:r>
                    </a:p>
                  </a:txBody>
                  <a:tcPr/>
                </a:tc>
                <a:tc>
                  <a:txBody>
                    <a:bodyPr/>
                    <a:lstStyle/>
                    <a:p>
                      <a:pPr algn="ctr"/>
                      <a:r>
                        <a:rPr lang="en-SA" dirty="0"/>
                        <a:t>SAH</a:t>
                      </a:r>
                    </a:p>
                  </a:txBody>
                  <a:tcPr/>
                </a:tc>
                <a:extLst>
                  <a:ext uri="{0D108BD9-81ED-4DB2-BD59-A6C34878D82A}">
                    <a16:rowId xmlns:a16="http://schemas.microsoft.com/office/drawing/2014/main" val="3115091213"/>
                  </a:ext>
                </a:extLst>
              </a:tr>
              <a:tr h="557666">
                <a:tc>
                  <a:txBody>
                    <a:bodyPr/>
                    <a:lstStyle/>
                    <a:p>
                      <a:pPr algn="ctr"/>
                      <a:r>
                        <a:rPr lang="en-SA" dirty="0"/>
                        <a:t>Increase with movement</a:t>
                      </a:r>
                    </a:p>
                  </a:txBody>
                  <a:tcPr/>
                </a:tc>
                <a:tc>
                  <a:txBody>
                    <a:bodyPr/>
                    <a:lstStyle/>
                    <a:p>
                      <a:pPr algn="ctr"/>
                      <a:r>
                        <a:rPr lang="en-SA" dirty="0"/>
                        <a:t>Clicking or snapping, tenderness over jaw</a:t>
                      </a:r>
                    </a:p>
                  </a:txBody>
                  <a:tcPr/>
                </a:tc>
                <a:tc>
                  <a:txBody>
                    <a:bodyPr/>
                    <a:lstStyle/>
                    <a:p>
                      <a:pPr algn="ctr"/>
                      <a:r>
                        <a:rPr lang="en-SA" dirty="0"/>
                        <a:t>TMJ disease</a:t>
                      </a:r>
                    </a:p>
                  </a:txBody>
                  <a:tcPr/>
                </a:tc>
                <a:extLst>
                  <a:ext uri="{0D108BD9-81ED-4DB2-BD59-A6C34878D82A}">
                    <a16:rowId xmlns:a16="http://schemas.microsoft.com/office/drawing/2014/main" val="709311314"/>
                  </a:ext>
                </a:extLst>
              </a:tr>
              <a:tr h="557666">
                <a:tc>
                  <a:txBody>
                    <a:bodyPr/>
                    <a:lstStyle/>
                    <a:p>
                      <a:pPr algn="ctr"/>
                      <a:r>
                        <a:rPr lang="en-SA" dirty="0"/>
                        <a:t>Facial pain</a:t>
                      </a:r>
                    </a:p>
                  </a:txBody>
                  <a:tcPr/>
                </a:tc>
                <a:tc>
                  <a:txBody>
                    <a:bodyPr/>
                    <a:lstStyle/>
                    <a:p>
                      <a:pPr algn="ctr"/>
                      <a:r>
                        <a:rPr lang="en-SA" dirty="0"/>
                        <a:t>Pain of forehead or maxillary sinus, nasal congestion</a:t>
                      </a:r>
                    </a:p>
                  </a:txBody>
                  <a:tcPr/>
                </a:tc>
                <a:tc>
                  <a:txBody>
                    <a:bodyPr/>
                    <a:lstStyle/>
                    <a:p>
                      <a:pPr algn="ctr"/>
                      <a:r>
                        <a:rPr lang="en-US" dirty="0"/>
                        <a:t>S</a:t>
                      </a:r>
                      <a:r>
                        <a:rPr lang="en-SA" dirty="0"/>
                        <a:t>inusitis, Dental infection</a:t>
                      </a:r>
                    </a:p>
                  </a:txBody>
                  <a:tcPr/>
                </a:tc>
                <a:extLst>
                  <a:ext uri="{0D108BD9-81ED-4DB2-BD59-A6C34878D82A}">
                    <a16:rowId xmlns:a16="http://schemas.microsoft.com/office/drawing/2014/main" val="2201868919"/>
                  </a:ext>
                </a:extLst>
              </a:tr>
              <a:tr h="557666">
                <a:tc>
                  <a:txBody>
                    <a:bodyPr/>
                    <a:lstStyle/>
                    <a:p>
                      <a:pPr algn="ctr"/>
                      <a:r>
                        <a:rPr lang="en-SA" dirty="0"/>
                        <a:t>Temportal or forehead pain</a:t>
                      </a:r>
                    </a:p>
                  </a:txBody>
                  <a:tcPr/>
                </a:tc>
                <a:tc>
                  <a:txBody>
                    <a:bodyPr/>
                    <a:lstStyle/>
                    <a:p>
                      <a:pPr algn="ctr"/>
                      <a:r>
                        <a:rPr lang="en-US" dirty="0"/>
                        <a:t>T</a:t>
                      </a:r>
                      <a:r>
                        <a:rPr lang="en-SA" dirty="0"/>
                        <a:t>emporal tenderness</a:t>
                      </a:r>
                    </a:p>
                  </a:txBody>
                  <a:tcPr/>
                </a:tc>
                <a:tc>
                  <a:txBody>
                    <a:bodyPr/>
                    <a:lstStyle/>
                    <a:p>
                      <a:pPr algn="ctr"/>
                      <a:r>
                        <a:rPr lang="en-SA" dirty="0"/>
                        <a:t>Temporal arteritis (GCA)</a:t>
                      </a:r>
                    </a:p>
                  </a:txBody>
                  <a:tcPr/>
                </a:tc>
                <a:extLst>
                  <a:ext uri="{0D108BD9-81ED-4DB2-BD59-A6C34878D82A}">
                    <a16:rowId xmlns:a16="http://schemas.microsoft.com/office/drawing/2014/main" val="3157687876"/>
                  </a:ext>
                </a:extLst>
              </a:tr>
              <a:tr h="557666">
                <a:tc>
                  <a:txBody>
                    <a:bodyPr/>
                    <a:lstStyle/>
                    <a:p>
                      <a:pPr algn="ctr"/>
                      <a:r>
                        <a:rPr lang="en-SA" dirty="0"/>
                        <a:t>Periorbital or retroorbital pain</a:t>
                      </a:r>
                    </a:p>
                  </a:txBody>
                  <a:tcPr/>
                </a:tc>
                <a:tc>
                  <a:txBody>
                    <a:bodyPr/>
                    <a:lstStyle/>
                    <a:p>
                      <a:pPr algn="ctr"/>
                      <a:r>
                        <a:rPr lang="en-SA" dirty="0"/>
                        <a:t>Sudden onset with tearing</a:t>
                      </a:r>
                    </a:p>
                  </a:txBody>
                  <a:tcPr/>
                </a:tc>
                <a:tc>
                  <a:txBody>
                    <a:bodyPr/>
                    <a:lstStyle/>
                    <a:p>
                      <a:pPr algn="ctr"/>
                      <a:r>
                        <a:rPr lang="en-SA" dirty="0"/>
                        <a:t>Temportal arteritis or Acute angle-closure glaucoma</a:t>
                      </a:r>
                    </a:p>
                  </a:txBody>
                  <a:tcPr/>
                </a:tc>
                <a:extLst>
                  <a:ext uri="{0D108BD9-81ED-4DB2-BD59-A6C34878D82A}">
                    <a16:rowId xmlns:a16="http://schemas.microsoft.com/office/drawing/2014/main" val="2221529910"/>
                  </a:ext>
                </a:extLst>
              </a:tr>
            </a:tbl>
          </a:graphicData>
        </a:graphic>
      </p:graphicFrame>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spTree>
    <p:extLst>
      <p:ext uri="{BB962C8B-B14F-4D97-AF65-F5344CB8AC3E}">
        <p14:creationId xmlns:p14="http://schemas.microsoft.com/office/powerpoint/2010/main" val="51369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6F29-6F40-8C4E-BB77-83A2C97D2310}"/>
              </a:ext>
            </a:extLst>
          </p:cNvPr>
          <p:cNvSpPr>
            <a:spLocks noGrp="1"/>
          </p:cNvSpPr>
          <p:nvPr>
            <p:ph type="title"/>
          </p:nvPr>
        </p:nvSpPr>
        <p:spPr/>
        <p:txBody>
          <a:bodyPr/>
          <a:lstStyle/>
          <a:p>
            <a:r>
              <a:rPr lang="en-SA" dirty="0"/>
              <a:t>DDx</a:t>
            </a:r>
          </a:p>
        </p:txBody>
      </p:sp>
      <p:pic>
        <p:nvPicPr>
          <p:cNvPr id="4" name="Picture 3">
            <a:extLst>
              <a:ext uri="{FF2B5EF4-FFF2-40B4-BE49-F238E27FC236}">
                <a16:creationId xmlns:a16="http://schemas.microsoft.com/office/drawing/2014/main" id="{951B065A-8CE5-1847-B94C-B7373ADA9B1E}"/>
              </a:ext>
            </a:extLst>
          </p:cNvPr>
          <p:cNvPicPr>
            <a:picLocks noChangeAspect="1"/>
          </p:cNvPicPr>
          <p:nvPr/>
        </p:nvPicPr>
        <p:blipFill>
          <a:blip r:embed="rId2"/>
          <a:stretch>
            <a:fillRect/>
          </a:stretch>
        </p:blipFill>
        <p:spPr>
          <a:xfrm>
            <a:off x="9893300" y="5981700"/>
            <a:ext cx="2298700" cy="876300"/>
          </a:xfrm>
          <a:prstGeom prst="rect">
            <a:avLst/>
          </a:prstGeom>
        </p:spPr>
      </p:pic>
      <p:graphicFrame>
        <p:nvGraphicFramePr>
          <p:cNvPr id="5" name="Table 4">
            <a:extLst>
              <a:ext uri="{FF2B5EF4-FFF2-40B4-BE49-F238E27FC236}">
                <a16:creationId xmlns:a16="http://schemas.microsoft.com/office/drawing/2014/main" id="{4EC87222-514E-E143-B5F0-E0FA6AA62772}"/>
              </a:ext>
            </a:extLst>
          </p:cNvPr>
          <p:cNvGraphicFramePr>
            <a:graphicFrameLocks noGrp="1"/>
          </p:cNvGraphicFramePr>
          <p:nvPr>
            <p:extLst>
              <p:ext uri="{D42A27DB-BD31-4B8C-83A1-F6EECF244321}">
                <p14:modId xmlns:p14="http://schemas.microsoft.com/office/powerpoint/2010/main" val="1418358745"/>
              </p:ext>
            </p:extLst>
          </p:nvPr>
        </p:nvGraphicFramePr>
        <p:xfrm>
          <a:off x="477440" y="758683"/>
          <a:ext cx="11237120" cy="5067248"/>
        </p:xfrm>
        <a:graphic>
          <a:graphicData uri="http://schemas.openxmlformats.org/drawingml/2006/table">
            <a:tbl>
              <a:tblPr firstRow="1" bandRow="1">
                <a:tableStyleId>{F5AB1C69-6EDB-4FF4-983F-18BD219EF322}</a:tableStyleId>
              </a:tblPr>
              <a:tblGrid>
                <a:gridCol w="2809280">
                  <a:extLst>
                    <a:ext uri="{9D8B030D-6E8A-4147-A177-3AD203B41FA5}">
                      <a16:colId xmlns:a16="http://schemas.microsoft.com/office/drawing/2014/main" val="3879560170"/>
                    </a:ext>
                  </a:extLst>
                </a:gridCol>
                <a:gridCol w="2809280">
                  <a:extLst>
                    <a:ext uri="{9D8B030D-6E8A-4147-A177-3AD203B41FA5}">
                      <a16:colId xmlns:a16="http://schemas.microsoft.com/office/drawing/2014/main" val="2881264097"/>
                    </a:ext>
                  </a:extLst>
                </a:gridCol>
                <a:gridCol w="2809280">
                  <a:extLst>
                    <a:ext uri="{9D8B030D-6E8A-4147-A177-3AD203B41FA5}">
                      <a16:colId xmlns:a16="http://schemas.microsoft.com/office/drawing/2014/main" val="4006552375"/>
                    </a:ext>
                  </a:extLst>
                </a:gridCol>
                <a:gridCol w="2809280">
                  <a:extLst>
                    <a:ext uri="{9D8B030D-6E8A-4147-A177-3AD203B41FA5}">
                      <a16:colId xmlns:a16="http://schemas.microsoft.com/office/drawing/2014/main" val="744862192"/>
                    </a:ext>
                  </a:extLst>
                </a:gridCol>
              </a:tblGrid>
              <a:tr h="526021">
                <a:tc>
                  <a:txBody>
                    <a:bodyPr/>
                    <a:lstStyle/>
                    <a:p>
                      <a:pPr algn="ctr"/>
                      <a:r>
                        <a:rPr lang="en-SA" dirty="0"/>
                        <a:t>Organ system</a:t>
                      </a:r>
                    </a:p>
                  </a:txBody>
                  <a:tcPr/>
                </a:tc>
                <a:tc>
                  <a:txBody>
                    <a:bodyPr/>
                    <a:lstStyle/>
                    <a:p>
                      <a:pPr algn="ctr"/>
                      <a:r>
                        <a:rPr lang="en-SA" dirty="0"/>
                        <a:t>Critical Diagnosis</a:t>
                      </a:r>
                    </a:p>
                  </a:txBody>
                  <a:tcPr/>
                </a:tc>
                <a:tc>
                  <a:txBody>
                    <a:bodyPr/>
                    <a:lstStyle/>
                    <a:p>
                      <a:pPr algn="ctr"/>
                      <a:r>
                        <a:rPr lang="en-SA" dirty="0"/>
                        <a:t>Emergent Diagnosis</a:t>
                      </a:r>
                    </a:p>
                  </a:txBody>
                  <a:tcPr/>
                </a:tc>
                <a:tc>
                  <a:txBody>
                    <a:bodyPr/>
                    <a:lstStyle/>
                    <a:p>
                      <a:pPr algn="ctr"/>
                      <a:r>
                        <a:rPr lang="en-SA" dirty="0"/>
                        <a:t>Non-Emergent Diagnosis</a:t>
                      </a:r>
                    </a:p>
                  </a:txBody>
                  <a:tcPr/>
                </a:tc>
                <a:extLst>
                  <a:ext uri="{0D108BD9-81ED-4DB2-BD59-A6C34878D82A}">
                    <a16:rowId xmlns:a16="http://schemas.microsoft.com/office/drawing/2014/main" val="561676014"/>
                  </a:ext>
                </a:extLst>
              </a:tr>
              <a:tr h="1395810">
                <a:tc>
                  <a:txBody>
                    <a:bodyPr/>
                    <a:lstStyle/>
                    <a:p>
                      <a:r>
                        <a:rPr lang="en-SA" dirty="0"/>
                        <a:t>Neuro, CNS, Vessels</a:t>
                      </a:r>
                    </a:p>
                  </a:txBody>
                  <a:tcPr/>
                </a:tc>
                <a:tc>
                  <a:txBody>
                    <a:bodyPr/>
                    <a:lstStyle/>
                    <a:p>
                      <a:r>
                        <a:rPr lang="en-SA" dirty="0"/>
                        <a:t>SAH</a:t>
                      </a:r>
                    </a:p>
                  </a:txBody>
                  <a:tcPr/>
                </a:tc>
                <a:tc>
                  <a:txBody>
                    <a:bodyPr/>
                    <a:lstStyle/>
                    <a:p>
                      <a:r>
                        <a:rPr lang="en-SA" dirty="0"/>
                        <a:t>Shunt failure</a:t>
                      </a:r>
                    </a:p>
                    <a:p>
                      <a:r>
                        <a:rPr lang="en-US" dirty="0"/>
                        <a:t>T</a:t>
                      </a:r>
                      <a:r>
                        <a:rPr lang="en-SA" dirty="0"/>
                        <a:t>raction headaches</a:t>
                      </a:r>
                    </a:p>
                    <a:p>
                      <a:r>
                        <a:rPr lang="en-SA" dirty="0"/>
                        <a:t>SDH/EDH</a:t>
                      </a:r>
                    </a:p>
                    <a:p>
                      <a:r>
                        <a:rPr lang="en-SA" dirty="0"/>
                        <a:t>Tumor</a:t>
                      </a:r>
                    </a:p>
                  </a:txBody>
                  <a:tcPr/>
                </a:tc>
                <a:tc>
                  <a:txBody>
                    <a:bodyPr/>
                    <a:lstStyle/>
                    <a:p>
                      <a:r>
                        <a:rPr lang="en-US" dirty="0"/>
                        <a:t>M</a:t>
                      </a:r>
                      <a:r>
                        <a:rPr lang="en-SA" dirty="0"/>
                        <a:t>igraine</a:t>
                      </a:r>
                    </a:p>
                    <a:p>
                      <a:r>
                        <a:rPr lang="en-SA" dirty="0"/>
                        <a:t>Vascular headaches</a:t>
                      </a:r>
                    </a:p>
                    <a:p>
                      <a:r>
                        <a:rPr lang="en-SA" dirty="0"/>
                        <a:t>Trigeminal neuralgia</a:t>
                      </a:r>
                    </a:p>
                    <a:p>
                      <a:r>
                        <a:rPr lang="en-SA" dirty="0"/>
                        <a:t>Post LP</a:t>
                      </a:r>
                    </a:p>
                    <a:p>
                      <a:r>
                        <a:rPr lang="en-SA" dirty="0"/>
                        <a:t>Post-traumatic</a:t>
                      </a:r>
                    </a:p>
                  </a:txBody>
                  <a:tcPr/>
                </a:tc>
                <a:extLst>
                  <a:ext uri="{0D108BD9-81ED-4DB2-BD59-A6C34878D82A}">
                    <a16:rowId xmlns:a16="http://schemas.microsoft.com/office/drawing/2014/main" val="396473579"/>
                  </a:ext>
                </a:extLst>
              </a:tr>
              <a:tr h="526043">
                <a:tc>
                  <a:txBody>
                    <a:bodyPr/>
                    <a:lstStyle/>
                    <a:p>
                      <a:r>
                        <a:rPr lang="en-US" dirty="0"/>
                        <a:t>T</a:t>
                      </a:r>
                      <a:r>
                        <a:rPr lang="en-SA" dirty="0"/>
                        <a:t>oxic or Metabolic</a:t>
                      </a:r>
                    </a:p>
                  </a:txBody>
                  <a:tcPr/>
                </a:tc>
                <a:tc>
                  <a:txBody>
                    <a:bodyPr/>
                    <a:lstStyle/>
                    <a:p>
                      <a:r>
                        <a:rPr lang="en-SA" dirty="0"/>
                        <a:t>CO poisoning </a:t>
                      </a:r>
                    </a:p>
                  </a:txBody>
                  <a:tcPr/>
                </a:tc>
                <a:tc>
                  <a:txBody>
                    <a:bodyPr/>
                    <a:lstStyle/>
                    <a:p>
                      <a:endParaRPr lang="en-SA" dirty="0"/>
                    </a:p>
                  </a:txBody>
                  <a:tcPr/>
                </a:tc>
                <a:tc>
                  <a:txBody>
                    <a:bodyPr/>
                    <a:lstStyle/>
                    <a:p>
                      <a:endParaRPr lang="en-SA" dirty="0"/>
                    </a:p>
                  </a:txBody>
                  <a:tcPr/>
                </a:tc>
                <a:extLst>
                  <a:ext uri="{0D108BD9-81ED-4DB2-BD59-A6C34878D82A}">
                    <a16:rowId xmlns:a16="http://schemas.microsoft.com/office/drawing/2014/main" val="536007422"/>
                  </a:ext>
                </a:extLst>
              </a:tr>
              <a:tr h="526043">
                <a:tc>
                  <a:txBody>
                    <a:bodyPr/>
                    <a:lstStyle/>
                    <a:p>
                      <a:r>
                        <a:rPr lang="en-SA" dirty="0"/>
                        <a:t>Environmental</a:t>
                      </a:r>
                    </a:p>
                  </a:txBody>
                  <a:tcPr/>
                </a:tc>
                <a:tc>
                  <a:txBody>
                    <a:bodyPr/>
                    <a:lstStyle/>
                    <a:p>
                      <a:endParaRPr lang="en-SA" dirty="0"/>
                    </a:p>
                  </a:txBody>
                  <a:tcPr/>
                </a:tc>
                <a:tc>
                  <a:txBody>
                    <a:bodyPr/>
                    <a:lstStyle/>
                    <a:p>
                      <a:r>
                        <a:rPr lang="en-SA" dirty="0"/>
                        <a:t>Mountain sickness</a:t>
                      </a:r>
                    </a:p>
                  </a:txBody>
                  <a:tcPr/>
                </a:tc>
                <a:tc>
                  <a:txBody>
                    <a:bodyPr/>
                    <a:lstStyle/>
                    <a:p>
                      <a:endParaRPr lang="en-SA" dirty="0"/>
                    </a:p>
                  </a:txBody>
                  <a:tcPr/>
                </a:tc>
                <a:extLst>
                  <a:ext uri="{0D108BD9-81ED-4DB2-BD59-A6C34878D82A}">
                    <a16:rowId xmlns:a16="http://schemas.microsoft.com/office/drawing/2014/main" val="2668483823"/>
                  </a:ext>
                </a:extLst>
              </a:tr>
              <a:tr h="526043">
                <a:tc>
                  <a:txBody>
                    <a:bodyPr/>
                    <a:lstStyle/>
                    <a:p>
                      <a:r>
                        <a:rPr lang="en-SA" dirty="0"/>
                        <a:t>Collagen Vascular Disease</a:t>
                      </a:r>
                    </a:p>
                  </a:txBody>
                  <a:tcPr/>
                </a:tc>
                <a:tc>
                  <a:txBody>
                    <a:bodyPr/>
                    <a:lstStyle/>
                    <a:p>
                      <a:r>
                        <a:rPr lang="en-SA" dirty="0"/>
                        <a:t>Temporal Arteritis</a:t>
                      </a:r>
                    </a:p>
                  </a:txBody>
                  <a:tcPr/>
                </a:tc>
                <a:tc>
                  <a:txBody>
                    <a:bodyPr/>
                    <a:lstStyle/>
                    <a:p>
                      <a:endParaRPr lang="en-SA"/>
                    </a:p>
                  </a:txBody>
                  <a:tcPr/>
                </a:tc>
                <a:tc>
                  <a:txBody>
                    <a:bodyPr/>
                    <a:lstStyle/>
                    <a:p>
                      <a:endParaRPr lang="en-SA"/>
                    </a:p>
                  </a:txBody>
                  <a:tcPr/>
                </a:tc>
                <a:extLst>
                  <a:ext uri="{0D108BD9-81ED-4DB2-BD59-A6C34878D82A}">
                    <a16:rowId xmlns:a16="http://schemas.microsoft.com/office/drawing/2014/main" val="2723695286"/>
                  </a:ext>
                </a:extLst>
              </a:tr>
              <a:tr h="610667">
                <a:tc>
                  <a:txBody>
                    <a:bodyPr/>
                    <a:lstStyle/>
                    <a:p>
                      <a:r>
                        <a:rPr lang="en-SA" dirty="0"/>
                        <a:t>Eye / ENT</a:t>
                      </a:r>
                    </a:p>
                  </a:txBody>
                  <a:tcPr/>
                </a:tc>
                <a:tc>
                  <a:txBody>
                    <a:bodyPr/>
                    <a:lstStyle/>
                    <a:p>
                      <a:endParaRPr lang="en-SA" dirty="0"/>
                    </a:p>
                  </a:txBody>
                  <a:tcPr/>
                </a:tc>
                <a:tc>
                  <a:txBody>
                    <a:bodyPr/>
                    <a:lstStyle/>
                    <a:p>
                      <a:r>
                        <a:rPr lang="en-SA" dirty="0"/>
                        <a:t>Glaucoma</a:t>
                      </a:r>
                    </a:p>
                    <a:p>
                      <a:r>
                        <a:rPr lang="en-US" dirty="0"/>
                        <a:t>S</a:t>
                      </a:r>
                      <a:r>
                        <a:rPr lang="en-SA" dirty="0"/>
                        <a:t>inusitis </a:t>
                      </a:r>
                    </a:p>
                  </a:txBody>
                  <a:tcPr/>
                </a:tc>
                <a:tc>
                  <a:txBody>
                    <a:bodyPr/>
                    <a:lstStyle/>
                    <a:p>
                      <a:r>
                        <a:rPr lang="en-SA" dirty="0"/>
                        <a:t>Dental, TMJ</a:t>
                      </a:r>
                    </a:p>
                  </a:txBody>
                  <a:tcPr/>
                </a:tc>
                <a:extLst>
                  <a:ext uri="{0D108BD9-81ED-4DB2-BD59-A6C34878D82A}">
                    <a16:rowId xmlns:a16="http://schemas.microsoft.com/office/drawing/2014/main" val="71777137"/>
                  </a:ext>
                </a:extLst>
              </a:tr>
              <a:tr h="859978">
                <a:tc>
                  <a:txBody>
                    <a:bodyPr/>
                    <a:lstStyle/>
                    <a:p>
                      <a:r>
                        <a:rPr lang="en-SA" dirty="0"/>
                        <a:t>MSK</a:t>
                      </a:r>
                    </a:p>
                  </a:txBody>
                  <a:tcPr/>
                </a:tc>
                <a:tc>
                  <a:txBody>
                    <a:bodyPr/>
                    <a:lstStyle/>
                    <a:p>
                      <a:endParaRPr lang="en-SA" dirty="0"/>
                    </a:p>
                  </a:txBody>
                  <a:tcPr/>
                </a:tc>
                <a:tc>
                  <a:txBody>
                    <a:bodyPr/>
                    <a:lstStyle/>
                    <a:p>
                      <a:endParaRPr lang="en-SA" dirty="0"/>
                    </a:p>
                  </a:txBody>
                  <a:tcPr/>
                </a:tc>
                <a:tc>
                  <a:txBody>
                    <a:bodyPr/>
                    <a:lstStyle/>
                    <a:p>
                      <a:r>
                        <a:rPr lang="en-SA" dirty="0"/>
                        <a:t>Tension headache</a:t>
                      </a:r>
                    </a:p>
                    <a:p>
                      <a:r>
                        <a:rPr lang="en-SA" dirty="0"/>
                        <a:t>Cervical strain </a:t>
                      </a:r>
                    </a:p>
                  </a:txBody>
                  <a:tcPr/>
                </a:tc>
                <a:extLst>
                  <a:ext uri="{0D108BD9-81ED-4DB2-BD59-A6C34878D82A}">
                    <a16:rowId xmlns:a16="http://schemas.microsoft.com/office/drawing/2014/main" val="1236283059"/>
                  </a:ext>
                </a:extLst>
              </a:tr>
            </a:tbl>
          </a:graphicData>
        </a:graphic>
      </p:graphicFrame>
    </p:spTree>
    <p:extLst>
      <p:ext uri="{BB962C8B-B14F-4D97-AF65-F5344CB8AC3E}">
        <p14:creationId xmlns:p14="http://schemas.microsoft.com/office/powerpoint/2010/main" val="1063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2485</Words>
  <Application>Microsoft Macintosh PowerPoint</Application>
  <PresentationFormat>Widescreen</PresentationFormat>
  <Paragraphs>756</Paragraphs>
  <Slides>58</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Approach to Neuro-Emergencies</vt:lpstr>
      <vt:lpstr>Objectives</vt:lpstr>
      <vt:lpstr>Headache</vt:lpstr>
      <vt:lpstr>Pathophysiology</vt:lpstr>
      <vt:lpstr>Headache in the ED</vt:lpstr>
      <vt:lpstr>Hx</vt:lpstr>
      <vt:lpstr>Physical Examination </vt:lpstr>
      <vt:lpstr>PowerPoint Presentation</vt:lpstr>
      <vt:lpstr>DDx</vt:lpstr>
      <vt:lpstr>DDX</vt:lpstr>
      <vt:lpstr>Ivestigations</vt:lpstr>
      <vt:lpstr>Investigations</vt:lpstr>
      <vt:lpstr>Management </vt:lpstr>
      <vt:lpstr>Migraine</vt:lpstr>
      <vt:lpstr>Migraine</vt:lpstr>
      <vt:lpstr>Migraine</vt:lpstr>
      <vt:lpstr>Migraine</vt:lpstr>
      <vt:lpstr>Migraine</vt:lpstr>
      <vt:lpstr>Tension</vt:lpstr>
      <vt:lpstr>SAH</vt:lpstr>
      <vt:lpstr>SAH</vt:lpstr>
      <vt:lpstr>SAH</vt:lpstr>
      <vt:lpstr>SAH</vt:lpstr>
      <vt:lpstr>SAH</vt:lpstr>
      <vt:lpstr>Neoplasm</vt:lpstr>
      <vt:lpstr>GCA</vt:lpstr>
      <vt:lpstr>GCA</vt:lpstr>
      <vt:lpstr>Carotid &amp; Vertebral Artery Dissection</vt:lpstr>
      <vt:lpstr>CVST</vt:lpstr>
      <vt:lpstr>CVST</vt:lpstr>
      <vt:lpstr>PTHA</vt:lpstr>
      <vt:lpstr>Glaucoma</vt:lpstr>
      <vt:lpstr>Post-LP Headache</vt:lpstr>
      <vt:lpstr>Intracranial Infection</vt:lpstr>
      <vt:lpstr>Hypertensive Headache</vt:lpstr>
      <vt:lpstr>Conclusion</vt:lpstr>
      <vt:lpstr>Seizures</vt:lpstr>
      <vt:lpstr>Definition</vt:lpstr>
      <vt:lpstr>Epidemiology</vt:lpstr>
      <vt:lpstr>Status Epilepticus</vt:lpstr>
      <vt:lpstr>Classification</vt:lpstr>
      <vt:lpstr>Approach</vt:lpstr>
      <vt:lpstr>CT Indications</vt:lpstr>
      <vt:lpstr>Seizure  Management</vt:lpstr>
      <vt:lpstr>Dispo</vt:lpstr>
      <vt:lpstr>CVA</vt:lpstr>
      <vt:lpstr>Definition</vt:lpstr>
      <vt:lpstr>Epidemiology</vt:lpstr>
      <vt:lpstr>Ischemic </vt:lpstr>
      <vt:lpstr>Hemorrhagic </vt:lpstr>
      <vt:lpstr>Traumatic  </vt:lpstr>
      <vt:lpstr>GCS </vt:lpstr>
      <vt:lpstr>DDx </vt:lpstr>
      <vt:lpstr>Dx/Mx  Ischemic</vt:lpstr>
      <vt:lpstr>Dx/Mx Hemorrhagic</vt:lpstr>
      <vt:lpstr>Conclusion</vt:lpstr>
      <vt:lpst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Neuro-Emergencies</dc:title>
  <dc:creator>Fahad Abuguyan</dc:creator>
  <cp:lastModifiedBy>Fahad Abuguyan</cp:lastModifiedBy>
  <cp:revision>6</cp:revision>
  <dcterms:created xsi:type="dcterms:W3CDTF">2020-03-28T14:37:37Z</dcterms:created>
  <dcterms:modified xsi:type="dcterms:W3CDTF">2020-03-28T18:23:57Z</dcterms:modified>
</cp:coreProperties>
</file>