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8" r:id="rId3"/>
    <p:sldId id="273" r:id="rId4"/>
    <p:sldId id="259" r:id="rId5"/>
    <p:sldId id="288" r:id="rId6"/>
    <p:sldId id="286" r:id="rId7"/>
    <p:sldId id="274" r:id="rId8"/>
    <p:sldId id="287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4"/>
    <p:restoredTop sz="94727"/>
  </p:normalViewPr>
  <p:slideViewPr>
    <p:cSldViewPr snapToGrid="0" snapToObjects="1">
      <p:cViewPr varScale="1">
        <p:scale>
          <a:sx n="87" d="100"/>
          <a:sy n="87" d="100"/>
        </p:scale>
        <p:origin x="22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C8A23-B8D2-453F-B28F-4F2405E374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18FF7B-9674-4F69-A441-63CB834ABDA7}">
      <dgm:prSet/>
      <dgm:spPr/>
      <dgm:t>
        <a:bodyPr/>
        <a:lstStyle/>
        <a:p>
          <a:r>
            <a:rPr lang="en-US" dirty="0"/>
            <a:t>Critical first look </a:t>
          </a:r>
        </a:p>
      </dgm:t>
    </dgm:pt>
    <dgm:pt modelId="{E7780BF2-6799-4E59-814C-4DA0B755D5DA}" type="parTrans" cxnId="{735E6C9E-AE7B-476A-9F02-5B3F0BCBF5C1}">
      <dgm:prSet/>
      <dgm:spPr/>
      <dgm:t>
        <a:bodyPr/>
        <a:lstStyle/>
        <a:p>
          <a:endParaRPr lang="en-US"/>
        </a:p>
      </dgm:t>
    </dgm:pt>
    <dgm:pt modelId="{ABBE7B9F-0F33-470F-8EB6-60E7F3D21F33}" type="sibTrans" cxnId="{735E6C9E-AE7B-476A-9F02-5B3F0BCBF5C1}">
      <dgm:prSet/>
      <dgm:spPr/>
      <dgm:t>
        <a:bodyPr/>
        <a:lstStyle/>
        <a:p>
          <a:endParaRPr lang="en-US"/>
        </a:p>
      </dgm:t>
    </dgm:pt>
    <dgm:pt modelId="{79F9CD1F-5459-4A92-B182-FC04B2CDC1A8}">
      <dgm:prSet/>
      <dgm:spPr/>
      <dgm:t>
        <a:bodyPr/>
        <a:lstStyle/>
        <a:p>
          <a:r>
            <a:rPr lang="en-US" dirty="0"/>
            <a:t>Screening for infectious disease </a:t>
          </a:r>
        </a:p>
      </dgm:t>
    </dgm:pt>
    <dgm:pt modelId="{E44CAB3A-6ACE-4869-959E-72C40CAA291B}" type="parTrans" cxnId="{3C3FB3C2-E87A-4F73-8574-5A877FA8F06F}">
      <dgm:prSet/>
      <dgm:spPr/>
      <dgm:t>
        <a:bodyPr/>
        <a:lstStyle/>
        <a:p>
          <a:endParaRPr lang="en-US"/>
        </a:p>
      </dgm:t>
    </dgm:pt>
    <dgm:pt modelId="{C1600BA5-B680-43FE-A647-3746167B4EB0}" type="sibTrans" cxnId="{3C3FB3C2-E87A-4F73-8574-5A877FA8F06F}">
      <dgm:prSet/>
      <dgm:spPr/>
      <dgm:t>
        <a:bodyPr/>
        <a:lstStyle/>
        <a:p>
          <a:endParaRPr lang="en-US"/>
        </a:p>
      </dgm:t>
    </dgm:pt>
    <dgm:pt modelId="{313519B0-F3B7-42C5-9AF8-FF452F43121F}">
      <dgm:prSet/>
      <dgm:spPr/>
      <dgm:t>
        <a:bodyPr/>
        <a:lstStyle/>
        <a:p>
          <a:pPr rtl="0"/>
          <a:r>
            <a:rPr lang="en-US" dirty="0"/>
            <a:t>Interviewing the patient </a:t>
          </a:r>
        </a:p>
      </dgm:t>
    </dgm:pt>
    <dgm:pt modelId="{722F590D-C0CE-411F-99C0-465A376B537E}" type="parTrans" cxnId="{FFE44F24-7D43-400C-8162-E01BE43FDFCA}">
      <dgm:prSet/>
      <dgm:spPr/>
      <dgm:t>
        <a:bodyPr/>
        <a:lstStyle/>
        <a:p>
          <a:endParaRPr lang="en-US"/>
        </a:p>
      </dgm:t>
    </dgm:pt>
    <dgm:pt modelId="{5AE8DB61-5DCC-4A49-BFAE-7CED0D05F19B}" type="sibTrans" cxnId="{FFE44F24-7D43-400C-8162-E01BE43FDFCA}">
      <dgm:prSet/>
      <dgm:spPr/>
      <dgm:t>
        <a:bodyPr/>
        <a:lstStyle/>
        <a:p>
          <a:endParaRPr lang="en-US"/>
        </a:p>
      </dgm:t>
    </dgm:pt>
    <dgm:pt modelId="{2A2AB2B5-723E-462A-B954-62329732A5A1}">
      <dgm:prSet/>
      <dgm:spPr/>
      <dgm:t>
        <a:bodyPr/>
        <a:lstStyle/>
        <a:p>
          <a:pPr rtl="0"/>
          <a:r>
            <a:rPr lang="en-US" dirty="0"/>
            <a:t>Objective assessment </a:t>
          </a:r>
        </a:p>
      </dgm:t>
    </dgm:pt>
    <dgm:pt modelId="{6FAD0140-EE51-4EB2-87C4-83DA7615D1C8}" type="parTrans" cxnId="{7C3EB771-4381-476C-93AD-351FC2493E9C}">
      <dgm:prSet/>
      <dgm:spPr/>
      <dgm:t>
        <a:bodyPr/>
        <a:lstStyle/>
        <a:p>
          <a:endParaRPr lang="en-US"/>
        </a:p>
      </dgm:t>
    </dgm:pt>
    <dgm:pt modelId="{178BDADC-E4E3-4B1D-B631-BC575C35EAF0}" type="sibTrans" cxnId="{7C3EB771-4381-476C-93AD-351FC2493E9C}">
      <dgm:prSet/>
      <dgm:spPr/>
      <dgm:t>
        <a:bodyPr/>
        <a:lstStyle/>
        <a:p>
          <a:endParaRPr lang="en-US"/>
        </a:p>
      </dgm:t>
    </dgm:pt>
    <dgm:pt modelId="{DA5AF087-53C0-4222-A43C-7215925A0C44}">
      <dgm:prSet/>
      <dgm:spPr/>
      <dgm:t>
        <a:bodyPr/>
        <a:lstStyle/>
        <a:p>
          <a:pPr rtl="0"/>
          <a:r>
            <a:rPr lang="en-US" dirty="0"/>
            <a:t>Making the triage decision </a:t>
          </a:r>
        </a:p>
      </dgm:t>
    </dgm:pt>
    <dgm:pt modelId="{F5538860-3FD5-4CDA-AC93-7AA790CDE7EA}" type="parTrans" cxnId="{CF2852CB-0F91-42A3-A6E1-D19178A3A19D}">
      <dgm:prSet/>
      <dgm:spPr/>
      <dgm:t>
        <a:bodyPr/>
        <a:lstStyle/>
        <a:p>
          <a:endParaRPr lang="en-US"/>
        </a:p>
      </dgm:t>
    </dgm:pt>
    <dgm:pt modelId="{AF73863A-2ED0-4C94-AD86-E52C7A066341}" type="sibTrans" cxnId="{CF2852CB-0F91-42A3-A6E1-D19178A3A19D}">
      <dgm:prSet/>
      <dgm:spPr/>
      <dgm:t>
        <a:bodyPr/>
        <a:lstStyle/>
        <a:p>
          <a:endParaRPr lang="en-US"/>
        </a:p>
      </dgm:t>
    </dgm:pt>
    <dgm:pt modelId="{BFFA882F-2456-AE49-87D8-A387293173FC}" type="pres">
      <dgm:prSet presAssocID="{5ACC8A23-B8D2-453F-B28F-4F2405E3743A}" presName="linear" presStyleCnt="0">
        <dgm:presLayoutVars>
          <dgm:animLvl val="lvl"/>
          <dgm:resizeHandles val="exact"/>
        </dgm:presLayoutVars>
      </dgm:prSet>
      <dgm:spPr/>
    </dgm:pt>
    <dgm:pt modelId="{DF5E6DF7-78A8-6741-AC6F-E850B8A50273}" type="pres">
      <dgm:prSet presAssocID="{8E18FF7B-9674-4F69-A441-63CB834ABDA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47B6E4D-8491-D049-B145-933026F2AEEF}" type="pres">
      <dgm:prSet presAssocID="{ABBE7B9F-0F33-470F-8EB6-60E7F3D21F33}" presName="spacer" presStyleCnt="0"/>
      <dgm:spPr/>
    </dgm:pt>
    <dgm:pt modelId="{407DEEA0-031D-CB45-8AA3-3778E873B896}" type="pres">
      <dgm:prSet presAssocID="{79F9CD1F-5459-4A92-B182-FC04B2CDC1A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EDADB10-25F7-0446-948E-D31276AE443F}" type="pres">
      <dgm:prSet presAssocID="{C1600BA5-B680-43FE-A647-3746167B4EB0}" presName="spacer" presStyleCnt="0"/>
      <dgm:spPr/>
    </dgm:pt>
    <dgm:pt modelId="{525CBBC1-689C-EB44-A7C8-8F50B373AA82}" type="pres">
      <dgm:prSet presAssocID="{313519B0-F3B7-42C5-9AF8-FF452F43121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3C401CC-EDBE-4848-89CD-DFF7D613DFDC}" type="pres">
      <dgm:prSet presAssocID="{5AE8DB61-5DCC-4A49-BFAE-7CED0D05F19B}" presName="spacer" presStyleCnt="0"/>
      <dgm:spPr/>
    </dgm:pt>
    <dgm:pt modelId="{9C6F9C2E-51B9-B647-8939-1E282303E0B8}" type="pres">
      <dgm:prSet presAssocID="{2A2AB2B5-723E-462A-B954-62329732A5A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E63E33C-FC5E-F045-A7AC-289AABAB22B7}" type="pres">
      <dgm:prSet presAssocID="{178BDADC-E4E3-4B1D-B631-BC575C35EAF0}" presName="spacer" presStyleCnt="0"/>
      <dgm:spPr/>
    </dgm:pt>
    <dgm:pt modelId="{BF595F7E-ABA2-3246-897E-45DE0A05B2EF}" type="pres">
      <dgm:prSet presAssocID="{DA5AF087-53C0-4222-A43C-7215925A0C4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154E001-5A16-6D44-88D6-DE30A2878C5C}" type="presOf" srcId="{DA5AF087-53C0-4222-A43C-7215925A0C44}" destId="{BF595F7E-ABA2-3246-897E-45DE0A05B2EF}" srcOrd="0" destOrd="0" presId="urn:microsoft.com/office/officeart/2005/8/layout/vList2"/>
    <dgm:cxn modelId="{8FB8DF1E-7A9D-6145-950E-5FAB0082D446}" type="presOf" srcId="{8E18FF7B-9674-4F69-A441-63CB834ABDA7}" destId="{DF5E6DF7-78A8-6741-AC6F-E850B8A50273}" srcOrd="0" destOrd="0" presId="urn:microsoft.com/office/officeart/2005/8/layout/vList2"/>
    <dgm:cxn modelId="{FFE44F24-7D43-400C-8162-E01BE43FDFCA}" srcId="{5ACC8A23-B8D2-453F-B28F-4F2405E3743A}" destId="{313519B0-F3B7-42C5-9AF8-FF452F43121F}" srcOrd="2" destOrd="0" parTransId="{722F590D-C0CE-411F-99C0-465A376B537E}" sibTransId="{5AE8DB61-5DCC-4A49-BFAE-7CED0D05F19B}"/>
    <dgm:cxn modelId="{7C3EB771-4381-476C-93AD-351FC2493E9C}" srcId="{5ACC8A23-B8D2-453F-B28F-4F2405E3743A}" destId="{2A2AB2B5-723E-462A-B954-62329732A5A1}" srcOrd="3" destOrd="0" parTransId="{6FAD0140-EE51-4EB2-87C4-83DA7615D1C8}" sibTransId="{178BDADC-E4E3-4B1D-B631-BC575C35EAF0}"/>
    <dgm:cxn modelId="{878FD691-3AAD-2841-821A-707FFFAD6014}" type="presOf" srcId="{313519B0-F3B7-42C5-9AF8-FF452F43121F}" destId="{525CBBC1-689C-EB44-A7C8-8F50B373AA82}" srcOrd="0" destOrd="0" presId="urn:microsoft.com/office/officeart/2005/8/layout/vList2"/>
    <dgm:cxn modelId="{735E6C9E-AE7B-476A-9F02-5B3F0BCBF5C1}" srcId="{5ACC8A23-B8D2-453F-B28F-4F2405E3743A}" destId="{8E18FF7B-9674-4F69-A441-63CB834ABDA7}" srcOrd="0" destOrd="0" parTransId="{E7780BF2-6799-4E59-814C-4DA0B755D5DA}" sibTransId="{ABBE7B9F-0F33-470F-8EB6-60E7F3D21F33}"/>
    <dgm:cxn modelId="{67F3EDB1-EE11-BC48-9578-43DE62646348}" type="presOf" srcId="{79F9CD1F-5459-4A92-B182-FC04B2CDC1A8}" destId="{407DEEA0-031D-CB45-8AA3-3778E873B896}" srcOrd="0" destOrd="0" presId="urn:microsoft.com/office/officeart/2005/8/layout/vList2"/>
    <dgm:cxn modelId="{881C81B4-2565-AE45-8BDC-A8314D8E68E8}" type="presOf" srcId="{2A2AB2B5-723E-462A-B954-62329732A5A1}" destId="{9C6F9C2E-51B9-B647-8939-1E282303E0B8}" srcOrd="0" destOrd="0" presId="urn:microsoft.com/office/officeart/2005/8/layout/vList2"/>
    <dgm:cxn modelId="{058230BE-1785-F44C-B799-D6C98488B84A}" type="presOf" srcId="{5ACC8A23-B8D2-453F-B28F-4F2405E3743A}" destId="{BFFA882F-2456-AE49-87D8-A387293173FC}" srcOrd="0" destOrd="0" presId="urn:microsoft.com/office/officeart/2005/8/layout/vList2"/>
    <dgm:cxn modelId="{3C3FB3C2-E87A-4F73-8574-5A877FA8F06F}" srcId="{5ACC8A23-B8D2-453F-B28F-4F2405E3743A}" destId="{79F9CD1F-5459-4A92-B182-FC04B2CDC1A8}" srcOrd="1" destOrd="0" parTransId="{E44CAB3A-6ACE-4869-959E-72C40CAA291B}" sibTransId="{C1600BA5-B680-43FE-A647-3746167B4EB0}"/>
    <dgm:cxn modelId="{CF2852CB-0F91-42A3-A6E1-D19178A3A19D}" srcId="{5ACC8A23-B8D2-453F-B28F-4F2405E3743A}" destId="{DA5AF087-53C0-4222-A43C-7215925A0C44}" srcOrd="4" destOrd="0" parTransId="{F5538860-3FD5-4CDA-AC93-7AA790CDE7EA}" sibTransId="{AF73863A-2ED0-4C94-AD86-E52C7A066341}"/>
    <dgm:cxn modelId="{F1A5F501-6C69-134C-8C12-657B274FEBDF}" type="presParOf" srcId="{BFFA882F-2456-AE49-87D8-A387293173FC}" destId="{DF5E6DF7-78A8-6741-AC6F-E850B8A50273}" srcOrd="0" destOrd="0" presId="urn:microsoft.com/office/officeart/2005/8/layout/vList2"/>
    <dgm:cxn modelId="{98C72564-C577-EC4C-BCA4-58CAB5FB1470}" type="presParOf" srcId="{BFFA882F-2456-AE49-87D8-A387293173FC}" destId="{647B6E4D-8491-D049-B145-933026F2AEEF}" srcOrd="1" destOrd="0" presId="urn:microsoft.com/office/officeart/2005/8/layout/vList2"/>
    <dgm:cxn modelId="{DD916C83-27D9-BC4E-85CE-89F75C304981}" type="presParOf" srcId="{BFFA882F-2456-AE49-87D8-A387293173FC}" destId="{407DEEA0-031D-CB45-8AA3-3778E873B896}" srcOrd="2" destOrd="0" presId="urn:microsoft.com/office/officeart/2005/8/layout/vList2"/>
    <dgm:cxn modelId="{7E87469F-100D-7A47-898F-25438BB5ED09}" type="presParOf" srcId="{BFFA882F-2456-AE49-87D8-A387293173FC}" destId="{1EDADB10-25F7-0446-948E-D31276AE443F}" srcOrd="3" destOrd="0" presId="urn:microsoft.com/office/officeart/2005/8/layout/vList2"/>
    <dgm:cxn modelId="{476655C5-2DDB-8048-B277-E3569F916C73}" type="presParOf" srcId="{BFFA882F-2456-AE49-87D8-A387293173FC}" destId="{525CBBC1-689C-EB44-A7C8-8F50B373AA82}" srcOrd="4" destOrd="0" presId="urn:microsoft.com/office/officeart/2005/8/layout/vList2"/>
    <dgm:cxn modelId="{805D4C2B-6C2B-F847-9F48-7124214AD80C}" type="presParOf" srcId="{BFFA882F-2456-AE49-87D8-A387293173FC}" destId="{A3C401CC-EDBE-4848-89CD-DFF7D613DFDC}" srcOrd="5" destOrd="0" presId="urn:microsoft.com/office/officeart/2005/8/layout/vList2"/>
    <dgm:cxn modelId="{6B60A17D-2549-3F44-83CC-B484107660D7}" type="presParOf" srcId="{BFFA882F-2456-AE49-87D8-A387293173FC}" destId="{9C6F9C2E-51B9-B647-8939-1E282303E0B8}" srcOrd="6" destOrd="0" presId="urn:microsoft.com/office/officeart/2005/8/layout/vList2"/>
    <dgm:cxn modelId="{DB4438F2-022D-7B45-8B9D-B1B142E42B54}" type="presParOf" srcId="{BFFA882F-2456-AE49-87D8-A387293173FC}" destId="{1E63E33C-FC5E-F045-A7AC-289AABAB22B7}" srcOrd="7" destOrd="0" presId="urn:microsoft.com/office/officeart/2005/8/layout/vList2"/>
    <dgm:cxn modelId="{46955190-E7DF-E846-B6A7-D8F12C902A9D}" type="presParOf" srcId="{BFFA882F-2456-AE49-87D8-A387293173FC}" destId="{BF595F7E-ABA2-3246-897E-45DE0A05B2E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E6DF7-78A8-6741-AC6F-E850B8A50273}">
      <dsp:nvSpPr>
        <dsp:cNvPr id="0" name=""/>
        <dsp:cNvSpPr/>
      </dsp:nvSpPr>
      <dsp:spPr>
        <a:xfrm>
          <a:off x="0" y="567956"/>
          <a:ext cx="5115491" cy="695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Critical first look </a:t>
          </a:r>
        </a:p>
      </dsp:txBody>
      <dsp:txXfrm>
        <a:off x="33955" y="601911"/>
        <a:ext cx="5047581" cy="627655"/>
      </dsp:txXfrm>
    </dsp:sp>
    <dsp:sp modelId="{407DEEA0-031D-CB45-8AA3-3778E873B896}">
      <dsp:nvSpPr>
        <dsp:cNvPr id="0" name=""/>
        <dsp:cNvSpPr/>
      </dsp:nvSpPr>
      <dsp:spPr>
        <a:xfrm>
          <a:off x="0" y="1347041"/>
          <a:ext cx="5115491" cy="69556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Screening for infectious disease </a:t>
          </a:r>
        </a:p>
      </dsp:txBody>
      <dsp:txXfrm>
        <a:off x="33955" y="1380996"/>
        <a:ext cx="5047581" cy="627655"/>
      </dsp:txXfrm>
    </dsp:sp>
    <dsp:sp modelId="{525CBBC1-689C-EB44-A7C8-8F50B373AA82}">
      <dsp:nvSpPr>
        <dsp:cNvPr id="0" name=""/>
        <dsp:cNvSpPr/>
      </dsp:nvSpPr>
      <dsp:spPr>
        <a:xfrm>
          <a:off x="0" y="2126126"/>
          <a:ext cx="5115491" cy="69556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Interviewing the patient </a:t>
          </a:r>
        </a:p>
      </dsp:txBody>
      <dsp:txXfrm>
        <a:off x="33955" y="2160081"/>
        <a:ext cx="5047581" cy="627655"/>
      </dsp:txXfrm>
    </dsp:sp>
    <dsp:sp modelId="{9C6F9C2E-51B9-B647-8939-1E282303E0B8}">
      <dsp:nvSpPr>
        <dsp:cNvPr id="0" name=""/>
        <dsp:cNvSpPr/>
      </dsp:nvSpPr>
      <dsp:spPr>
        <a:xfrm>
          <a:off x="0" y="2905211"/>
          <a:ext cx="5115491" cy="69556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Objective assessment </a:t>
          </a:r>
        </a:p>
      </dsp:txBody>
      <dsp:txXfrm>
        <a:off x="33955" y="2939166"/>
        <a:ext cx="5047581" cy="627655"/>
      </dsp:txXfrm>
    </dsp:sp>
    <dsp:sp modelId="{BF595F7E-ABA2-3246-897E-45DE0A05B2EF}">
      <dsp:nvSpPr>
        <dsp:cNvPr id="0" name=""/>
        <dsp:cNvSpPr/>
      </dsp:nvSpPr>
      <dsp:spPr>
        <a:xfrm>
          <a:off x="0" y="3684296"/>
          <a:ext cx="5115491" cy="6955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Making the triage decision </a:t>
          </a:r>
        </a:p>
      </dsp:txBody>
      <dsp:txXfrm>
        <a:off x="33955" y="3718251"/>
        <a:ext cx="5047581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427A-8C74-D54F-9737-3DFBB7FD0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02D28-2CD7-FC4A-979A-37A4FF3E1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854B1-9663-D643-B42D-C3C3D0B3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85626-CDC6-0749-A73D-B7078F9E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38AD5-4CC8-0744-86CA-7A01EC32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B1C5-7F95-6545-A047-AE3B8AFB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9281A-6CAF-8441-B7CB-91B1527C2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ED00E-B454-1740-9644-E36B93C2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0F2D8-4079-4D4B-8139-0D489C34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34025-B331-2B40-9248-B5926DF9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A9ED4-956C-3B41-9A81-D0E85C233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524B3-D020-AF43-84BE-657BDE764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27CB6-B469-E248-A1F7-6DE1D85C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C29E2-14AD-1940-BB54-61CD8F8B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434C-479B-8649-BECE-601CE7D1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46A1-DA1F-2F42-B8FE-46A7DC48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EE38-C2D9-3A46-BAE0-02ECD28CE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F2B8E-193C-AC46-89DD-37116045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2C0C4-4278-5A4C-ADB1-DFFD5CBE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6DEB6-F922-1D4E-8C77-477267E3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5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91EC-0311-7444-83E0-8C1AA3C4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3B113-6EF6-A545-957D-63D85DC5B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AD1B-BC22-BB4B-A2B3-6C3BD96E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B62EE-F539-8943-B508-3F0493AA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7149D-11EA-344E-881F-024E8F36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8B18-B4EA-D84B-B580-A3754584E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0732-038D-654F-AABE-51673C846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D2F7B-1CE8-AC4D-8AD0-8051A0F35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87291-7CFB-024A-A4B0-8821295B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2D768-A2AD-EA41-9868-E5EBA04A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5C6EF-2A23-7341-824E-0D51982D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8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80F7-B423-F843-9BCA-139423E0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95555-0C05-604B-AC67-5C827B785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FEC14-5829-284B-AB5B-B7F912DCC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AF7D2-6BB6-424B-8B5D-981BEF89C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9074B-7A9A-E945-A6C9-B1EC113B6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D6D04-9AB6-B64A-8FA3-A1E2BE18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F0BF6-45D7-B84C-B426-A2EA0074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CE8BA-4130-5749-A8C3-20F29690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68F6-9F25-574D-A7F6-0309D6E0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0CBFF-9540-AB49-8F74-769262EA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AD683-2AD5-254A-8D21-99F8E4C1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057D5-1567-6C4F-B64A-A49B4230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2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FDCB8-2208-D847-84D8-5545F143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FC43A-7790-B34A-A4BF-C7F18066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D7051-02F6-4E44-B733-5FAFDC22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16AB-866C-B147-9917-89278B80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C446-5C19-8E47-9195-48E7EE33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62898-34D5-DD40-B066-3A159DE5B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FD504-1171-9B41-AE7A-1B3ABB7E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9C988-B40E-A64B-872A-4A600B17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3A645-A150-8B45-9351-BE468B55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CCFB-8C76-1040-916A-A8375984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7A1D4-ADCC-F04B-9A04-6649B650E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77B74-972B-B345-9989-D0134492C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55FC8-B24F-AA4F-92C0-70913E51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F6D50-544A-834D-935A-1AA7FC6C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930D-FDB2-B948-B0C3-3EC970F6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4BB4E8-4B0D-A342-9EAD-63BFF3D4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02D4B-0BB6-E248-9658-5C7B787A3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39EB-FA1B-AE45-B22F-EC7071BCE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EE72-7BDD-DC42-A2AA-4CC953628E2A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E72E-7722-DD4C-B11E-BF6E80042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1752B-350D-1A42-822A-EBFFD3F93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8AF5-4A68-574A-A509-5B7D3A2B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489BF0-92C0-DD45-865C-02FB95F2438A}"/>
              </a:ext>
            </a:extLst>
          </p:cNvPr>
          <p:cNvSpPr txBox="1">
            <a:spLocks/>
          </p:cNvSpPr>
          <p:nvPr/>
        </p:nvSpPr>
        <p:spPr>
          <a:xfrm>
            <a:off x="6271265" y="2715800"/>
            <a:ext cx="5478084" cy="2026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“Not all patients are as well as they appear and not all patients are as sick as they think.”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555CA39-CEFF-374F-BBBF-87DC2756EE61}"/>
              </a:ext>
            </a:extLst>
          </p:cNvPr>
          <p:cNvSpPr txBox="1">
            <a:spLocks/>
          </p:cNvSpPr>
          <p:nvPr/>
        </p:nvSpPr>
        <p:spPr>
          <a:xfrm>
            <a:off x="978102" y="2027551"/>
            <a:ext cx="3432533" cy="2028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0000"/>
                </a:solidFill>
              </a:rPr>
              <a:t>Triage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E24E5AC-A8E2-314E-9D6D-BB8E2FF8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2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E97EC6-76B5-D940-9B08-D4BC883A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triage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C8DB-41ED-7E40-B221-E5EEAF37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Why we do triage?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How many triaging systems we have?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 what system we usually use?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2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4FA81E-AFD8-1F41-825D-47025CD7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Process of the triage  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B360B504-0DE1-466F-88FB-DFFE3DD42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045631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547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02630-5CF8-6141-B463-55829996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CTAS </a:t>
            </a:r>
          </a:p>
        </p:txBody>
      </p:sp>
      <p:graphicFrame>
        <p:nvGraphicFramePr>
          <p:cNvPr id="24" name="Content Placeholder 3">
            <a:extLst>
              <a:ext uri="{FF2B5EF4-FFF2-40B4-BE49-F238E27FC236}">
                <a16:creationId xmlns:a16="http://schemas.microsoft.com/office/drawing/2014/main" id="{CB783D2C-4224-7247-A8A7-25C978317792}"/>
              </a:ext>
            </a:extLst>
          </p:cNvPr>
          <p:cNvGraphicFramePr>
            <a:graphicFrameLocks/>
          </p:cNvGraphicFramePr>
          <p:nvPr/>
        </p:nvGraphicFramePr>
        <p:xfrm>
          <a:off x="5518161" y="1793237"/>
          <a:ext cx="5191604" cy="3148490"/>
        </p:xfrm>
        <a:graphic>
          <a:graphicData uri="http://schemas.openxmlformats.org/drawingml/2006/table">
            <a:tbl>
              <a:tblPr firstRow="1" firstCol="1" bandRow="1"/>
              <a:tblGrid>
                <a:gridCol w="1967152">
                  <a:extLst>
                    <a:ext uri="{9D8B030D-6E8A-4147-A177-3AD203B41FA5}">
                      <a16:colId xmlns:a16="http://schemas.microsoft.com/office/drawing/2014/main" val="2408558859"/>
                    </a:ext>
                  </a:extLst>
                </a:gridCol>
                <a:gridCol w="3224452">
                  <a:extLst>
                    <a:ext uri="{9D8B030D-6E8A-4147-A177-3AD203B41FA5}">
                      <a16:colId xmlns:a16="http://schemas.microsoft.com/office/drawing/2014/main" val="2143234103"/>
                    </a:ext>
                  </a:extLst>
                </a:gridCol>
              </a:tblGrid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 1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Resuscitations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32871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Emergent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5097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Urgent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026952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 4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Less urgent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78486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 5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Non-urgent </a:t>
                      </a:r>
                      <a:endParaRPr lang="en-US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13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87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B6AB-E2B1-9B47-A8CE-EBD38AFD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515E-9573-0347-9130-F0DBFE9D7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 1 – Continuous nursing care </a:t>
            </a:r>
          </a:p>
          <a:p>
            <a:r>
              <a:rPr lang="en-US" dirty="0"/>
              <a:t>Level 2 – Every 15 minutes</a:t>
            </a:r>
          </a:p>
          <a:p>
            <a:r>
              <a:rPr lang="en-US" dirty="0"/>
              <a:t>Level 3 – Every 30 minutes</a:t>
            </a:r>
          </a:p>
          <a:p>
            <a:r>
              <a:rPr lang="en-US" dirty="0"/>
              <a:t>Level 4 – Every 60 minutes</a:t>
            </a:r>
          </a:p>
          <a:p>
            <a:r>
              <a:rPr lang="en-US" dirty="0"/>
              <a:t>Level 5 – Every 120 minutes</a:t>
            </a:r>
          </a:p>
        </p:txBody>
      </p:sp>
    </p:spTree>
    <p:extLst>
      <p:ext uri="{BB962C8B-B14F-4D97-AF65-F5344CB8AC3E}">
        <p14:creationId xmlns:p14="http://schemas.microsoft.com/office/powerpoint/2010/main" val="70356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CAFEE3-A362-E74B-9D41-8C1F99AB1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Let’s summarize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04E39-5743-7942-87F1-9B8A6D9FCBDB}"/>
              </a:ext>
            </a:extLst>
          </p:cNvPr>
          <p:cNvSpPr txBox="1"/>
          <p:nvPr/>
        </p:nvSpPr>
        <p:spPr>
          <a:xfrm>
            <a:off x="5300663" y="1143000"/>
            <a:ext cx="58150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Triage is a systemic and standardized way to assess patients’ needs, sickness and priorities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first rule is to protect yourself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Over triage than </a:t>
            </a:r>
            <a:r>
              <a:rPr lang="en-US" sz="2400" dirty="0" err="1"/>
              <a:t>undertriage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Ask for help </a:t>
            </a:r>
          </a:p>
        </p:txBody>
      </p:sp>
    </p:spTree>
    <p:extLst>
      <p:ext uri="{BB962C8B-B14F-4D97-AF65-F5344CB8AC3E}">
        <p14:creationId xmlns:p14="http://schemas.microsoft.com/office/powerpoint/2010/main" val="369861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FD208F-88DF-3646-A397-7C6D696E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Disaster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959F-6AD4-8A40-8953-49BC4FC4B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825625"/>
            <a:ext cx="60960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Do the most good for the most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clock&#10;&#10;Description automatically generated">
            <a:extLst>
              <a:ext uri="{FF2B5EF4-FFF2-40B4-BE49-F238E27FC236}">
                <a16:creationId xmlns:a16="http://schemas.microsoft.com/office/drawing/2014/main" id="{B8527CD7-8046-0D40-AC52-EA4FCC4DE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545" y="4001294"/>
            <a:ext cx="3537113" cy="23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1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0BB2-AFDC-6941-BFE3-13910D0B8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1584BA-1034-4844-926C-D0F0DBFF4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819" y="441247"/>
            <a:ext cx="8126361" cy="6094771"/>
          </a:xfrm>
        </p:spPr>
      </p:pic>
    </p:spTree>
    <p:extLst>
      <p:ext uri="{BB962C8B-B14F-4D97-AF65-F5344CB8AC3E}">
        <p14:creationId xmlns:p14="http://schemas.microsoft.com/office/powerpoint/2010/main" val="178502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789997-43FF-4C45-91AC-6B47DA6FF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027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4744</TotalTime>
  <Words>154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 triage </vt:lpstr>
      <vt:lpstr>The Process of the triage  </vt:lpstr>
      <vt:lpstr>CTAS </vt:lpstr>
      <vt:lpstr>PowerPoint Presentation</vt:lpstr>
      <vt:lpstr>Let’s summarize </vt:lpstr>
      <vt:lpstr>Disaster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Airway algorithm </dc:title>
  <dc:creator>Microsoft Office User</dc:creator>
  <cp:lastModifiedBy>Yasser Alaska</cp:lastModifiedBy>
  <cp:revision>37</cp:revision>
  <dcterms:created xsi:type="dcterms:W3CDTF">2020-03-07T11:00:16Z</dcterms:created>
  <dcterms:modified xsi:type="dcterms:W3CDTF">2020-04-20T08:33:24Z</dcterms:modified>
</cp:coreProperties>
</file>