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7" r:id="rId2"/>
    <p:sldId id="296" r:id="rId3"/>
    <p:sldId id="298" r:id="rId4"/>
    <p:sldId id="299" r:id="rId5"/>
    <p:sldId id="300" r:id="rId6"/>
    <p:sldId id="301" r:id="rId7"/>
    <p:sldId id="302" r:id="rId8"/>
    <p:sldId id="352" r:id="rId9"/>
    <p:sldId id="353" r:id="rId10"/>
    <p:sldId id="339" r:id="rId11"/>
    <p:sldId id="351" r:id="rId12"/>
    <p:sldId id="321" r:id="rId13"/>
    <p:sldId id="303" r:id="rId14"/>
    <p:sldId id="304" r:id="rId15"/>
    <p:sldId id="348" r:id="rId16"/>
    <p:sldId id="340" r:id="rId17"/>
    <p:sldId id="305" r:id="rId18"/>
    <p:sldId id="306" r:id="rId19"/>
    <p:sldId id="322" r:id="rId20"/>
    <p:sldId id="308" r:id="rId21"/>
    <p:sldId id="354" r:id="rId22"/>
    <p:sldId id="309" r:id="rId23"/>
    <p:sldId id="311" r:id="rId24"/>
    <p:sldId id="349" r:id="rId25"/>
    <p:sldId id="341" r:id="rId26"/>
    <p:sldId id="312" r:id="rId27"/>
    <p:sldId id="324" r:id="rId28"/>
    <p:sldId id="307" r:id="rId29"/>
    <p:sldId id="347" r:id="rId30"/>
    <p:sldId id="313" r:id="rId31"/>
    <p:sldId id="350" r:id="rId32"/>
    <p:sldId id="342" r:id="rId33"/>
    <p:sldId id="314" r:id="rId34"/>
    <p:sldId id="315" r:id="rId35"/>
    <p:sldId id="327" r:id="rId36"/>
    <p:sldId id="332" r:id="rId37"/>
    <p:sldId id="335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386" autoAdjust="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7DAC21-7C27-4C08-83A9-6B6FCBCF74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DD978-7A30-4AD4-A52C-2EB16C309430}" type="slidenum">
              <a:rPr lang="en-US"/>
              <a:pPr/>
              <a:t>19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9267F-2119-47A4-B85A-B21586D0353F}" type="slidenum">
              <a:rPr lang="en-US"/>
              <a:pPr/>
              <a:t>35</a:t>
            </a:fld>
            <a:endParaRPr lang="en-US"/>
          </a:p>
        </p:txBody>
      </p:sp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8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558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558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1EEA1D-3C35-42B4-9427-05B3D3DFE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EC22-9A9C-4415-A927-2AD55C70C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4592-AEA8-4077-B697-1A5AD3AA4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5E1BC3-37A7-4FFA-B88F-E2B0DB409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66ED06-A878-41AB-8197-FC4C5C575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CECDE8-71AE-4BE2-B54A-FC13F8E03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4B4A-999C-4FA6-A70E-C6036A21B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C259A-EC50-4115-BA2D-F80094048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B432B-4811-4045-B22F-34BF82FA0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5049-4D73-474A-A6EE-E307A493D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12D48-A1A8-455F-8570-C5A8C6F1B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D334A-1AF9-45D0-88CA-1838B813C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33C88-9B73-4BB9-8C53-1BEE09E86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46C6-1C28-49B1-A251-694CCAF6C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5B4EB9-2BC2-41FE-BFDF-22C5AE48A6A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2362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Approach to Fever in Children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362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Hashim Bin </a:t>
            </a:r>
            <a:r>
              <a:rPr lang="en-US" sz="2400" dirty="0" err="1"/>
              <a:t>Salleeh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Associate </a:t>
            </a:r>
            <a:r>
              <a:rPr lang="en-US" sz="2400" dirty="0"/>
              <a:t>Professor of </a:t>
            </a:r>
            <a:r>
              <a:rPr lang="en-US" sz="2400" dirty="0" smtClean="0"/>
              <a:t>Emergency </a:t>
            </a:r>
            <a:r>
              <a:rPr lang="en-US" sz="2400" dirty="0" smtClean="0"/>
              <a:t>Medicine  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Consultant Pediatrician &amp; Pediatric Emergency Medicine 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KSU  </a:t>
            </a:r>
            <a:endParaRPr lang="en-US" sz="2400" dirty="0"/>
          </a:p>
        </p:txBody>
      </p:sp>
      <p:pic>
        <p:nvPicPr>
          <p:cNvPr id="106498" name="Picture 2" descr="D:\Documents\USB Oct 2008\fe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38232"/>
            <a:ext cx="4191000" cy="273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Definitions </a:t>
            </a:r>
            <a:r>
              <a:rPr lang="en-US" sz="3600" i="1" dirty="0" smtClean="0">
                <a:solidFill>
                  <a:srgbClr val="FFFF00"/>
                </a:solidFill>
              </a:rPr>
              <a:t>cont’d  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Fever without a source 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(FWS)</a:t>
            </a:r>
          </a:p>
          <a:p>
            <a:pPr lvl="1"/>
            <a:r>
              <a:rPr lang="en-US" sz="2400" dirty="0" smtClean="0"/>
              <a:t>No apparent etiology from history and physical examination</a:t>
            </a:r>
            <a:endParaRPr lang="en-US" sz="2400" dirty="0"/>
          </a:p>
        </p:txBody>
      </p:sp>
      <p:pic>
        <p:nvPicPr>
          <p:cNvPr id="4" name="Picture 1" descr="D:\Documents\USB Oct 2008\newbornLL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460750" cy="264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Pathophysiology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Raising </a:t>
            </a:r>
            <a:r>
              <a:rPr lang="en-US" dirty="0"/>
              <a:t>of hypothalamic set point in </a:t>
            </a:r>
            <a:r>
              <a:rPr lang="en-US" dirty="0" smtClean="0"/>
              <a:t>CNS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collagen </a:t>
            </a:r>
            <a:r>
              <a:rPr lang="en-US" dirty="0"/>
              <a:t>vascular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malignancies </a:t>
            </a:r>
          </a:p>
          <a:p>
            <a:pPr lvl="1"/>
            <a:r>
              <a:rPr lang="en-US" dirty="0" smtClean="0"/>
              <a:t>lowered </a:t>
            </a:r>
            <a:r>
              <a:rPr lang="en-US" dirty="0"/>
              <a:t>by antipyretic medication and removing heat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Heat production exceeding heat loss </a:t>
            </a:r>
          </a:p>
          <a:p>
            <a:pPr lvl="1"/>
            <a:r>
              <a:rPr lang="en-US" dirty="0"/>
              <a:t>salicylate overdose</a:t>
            </a:r>
          </a:p>
          <a:p>
            <a:pPr lvl="1"/>
            <a:r>
              <a:rPr lang="en-US" dirty="0"/>
              <a:t>Hyperthyroidism</a:t>
            </a:r>
          </a:p>
          <a:p>
            <a:pPr lvl="1"/>
            <a:r>
              <a:rPr lang="en-US" dirty="0"/>
              <a:t>environmental heat </a:t>
            </a:r>
          </a:p>
          <a:p>
            <a:r>
              <a:rPr lang="en-US" dirty="0"/>
              <a:t>Defective heat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ectodermal dysplasia</a:t>
            </a:r>
          </a:p>
          <a:p>
            <a:pPr lvl="1"/>
            <a:r>
              <a:rPr lang="en-US" dirty="0" smtClean="0"/>
              <a:t>heat stroke</a:t>
            </a:r>
          </a:p>
          <a:p>
            <a:pPr lvl="1"/>
            <a:r>
              <a:rPr lang="en-US" dirty="0" smtClean="0"/>
              <a:t>poisoning </a:t>
            </a:r>
            <a:r>
              <a:rPr lang="en-US" dirty="0"/>
              <a:t>with certain drugs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22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9466" cy="11430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/>
              </a:rPr>
              <a:t>Epidemiology 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09023" y="1752600"/>
            <a:ext cx="8230466" cy="43434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/>
              <a:t>65% of children 0-2 years visit a physician for a febrile illness</a:t>
            </a:r>
          </a:p>
          <a:p>
            <a:pPr lvl="1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/>
              <a:t>10 to 20% of all pediatric visits to EDs</a:t>
            </a:r>
          </a:p>
          <a:p>
            <a:pPr lvl="1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/>
              <a:t> 20 to 30% of pediatric office visits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endParaRPr lang="en-US" sz="900"/>
          </a:p>
          <a:p>
            <a:r>
              <a:rPr lang="en-US"/>
              <a:t>Fever without a source accounts for as many as 50% of these visits</a:t>
            </a:r>
          </a:p>
          <a:p>
            <a:pPr>
              <a:buFont typeface="Monotype Sorts" pitchFamily="2" charset="2"/>
              <a:buNone/>
            </a:pPr>
            <a:endParaRPr lang="en-US" sz="900"/>
          </a:p>
          <a:p>
            <a:r>
              <a:rPr lang="en-US"/>
              <a:t>A self limited illness in the vast majority</a:t>
            </a:r>
          </a:p>
          <a:p>
            <a:endParaRPr lang="en-US" sz="900"/>
          </a:p>
          <a:p>
            <a:r>
              <a:rPr lang="en-US" b="1" u="sng"/>
              <a:t>A</a:t>
            </a:r>
            <a:r>
              <a:rPr lang="en-US" b="1"/>
              <a:t> </a:t>
            </a:r>
            <a:r>
              <a:rPr lang="en-US" b="1" u="sng"/>
              <a:t>small</a:t>
            </a:r>
            <a:r>
              <a:rPr lang="en-US" b="1"/>
              <a:t> </a:t>
            </a:r>
            <a:r>
              <a:rPr lang="en-US" b="1" u="sng"/>
              <a:t>percentage</a:t>
            </a:r>
            <a:r>
              <a:rPr lang="en-US" b="1"/>
              <a:t> </a:t>
            </a:r>
            <a:r>
              <a:rPr lang="en-US" b="1" u="sng"/>
              <a:t>will</a:t>
            </a:r>
            <a:r>
              <a:rPr lang="en-US" b="1"/>
              <a:t> </a:t>
            </a:r>
            <a:r>
              <a:rPr lang="en-US" b="1" u="sng"/>
              <a:t>have</a:t>
            </a:r>
            <a:r>
              <a:rPr lang="en-US" b="1"/>
              <a:t> </a:t>
            </a:r>
            <a:r>
              <a:rPr lang="en-US" b="1" u="sng"/>
              <a:t>a</a:t>
            </a:r>
            <a:r>
              <a:rPr lang="en-US" b="1"/>
              <a:t> </a:t>
            </a:r>
            <a:r>
              <a:rPr lang="en-US" b="1" u="sng"/>
              <a:t>SBI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Approach to febrile child </a:t>
            </a:r>
            <a:r>
              <a:rPr lang="en-US" dirty="0"/>
              <a:t>….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Age dependant </a:t>
            </a:r>
          </a:p>
          <a:p>
            <a:r>
              <a:rPr lang="en-US"/>
              <a:t>Documentation of fever</a:t>
            </a:r>
          </a:p>
          <a:p>
            <a:r>
              <a:rPr lang="en-US"/>
              <a:t>Detailed History  </a:t>
            </a:r>
          </a:p>
          <a:p>
            <a:r>
              <a:rPr lang="en-US"/>
              <a:t>Duration of fever </a:t>
            </a:r>
          </a:p>
          <a:p>
            <a:r>
              <a:rPr lang="en-US"/>
              <a:t>Associated symptoms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Look for the focus</a:t>
            </a:r>
          </a:p>
          <a:p>
            <a:pPr lvl="1"/>
            <a:r>
              <a:rPr lang="en-US"/>
              <a:t>History </a:t>
            </a:r>
          </a:p>
          <a:p>
            <a:pPr lvl="1"/>
            <a:r>
              <a:rPr lang="en-US"/>
              <a:t>Physical exam </a:t>
            </a:r>
          </a:p>
          <a:p>
            <a:pPr lvl="1"/>
            <a:r>
              <a:rPr lang="en-US"/>
              <a:t>Investigations </a:t>
            </a:r>
          </a:p>
          <a:p>
            <a:r>
              <a:rPr lang="en-US"/>
              <a:t>Management options </a:t>
            </a:r>
          </a:p>
          <a:p>
            <a:pPr lvl="1"/>
            <a:r>
              <a:rPr lang="en-US"/>
              <a:t>Age </a:t>
            </a:r>
          </a:p>
          <a:p>
            <a:pPr lvl="1"/>
            <a:r>
              <a:rPr lang="en-US"/>
              <a:t>General condition</a:t>
            </a:r>
          </a:p>
          <a:p>
            <a:pPr lvl="1"/>
            <a:r>
              <a:rPr lang="en-US"/>
              <a:t>Focus of the 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Approach to sick young febrile child 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Acute care area </a:t>
            </a:r>
          </a:p>
          <a:p>
            <a:r>
              <a:rPr lang="en-US" sz="2800"/>
              <a:t>ABC</a:t>
            </a:r>
          </a:p>
          <a:p>
            <a:r>
              <a:rPr lang="en-US" sz="2800"/>
              <a:t>Quick IV access is important </a:t>
            </a:r>
          </a:p>
          <a:p>
            <a:r>
              <a:rPr lang="en-US" sz="2800"/>
              <a:t>Consider all of the following </a:t>
            </a:r>
          </a:p>
          <a:p>
            <a:pPr lvl="1"/>
            <a:r>
              <a:rPr lang="en-US" sz="2400"/>
              <a:t>Infection </a:t>
            </a:r>
          </a:p>
          <a:p>
            <a:pPr lvl="1"/>
            <a:r>
              <a:rPr lang="en-US" sz="2400"/>
              <a:t>Metabolic </a:t>
            </a:r>
          </a:p>
          <a:p>
            <a:pPr lvl="1"/>
            <a:r>
              <a:rPr lang="en-US" sz="2400"/>
              <a:t>Cardiac </a:t>
            </a:r>
          </a:p>
          <a:p>
            <a:pPr lvl="1"/>
            <a:r>
              <a:rPr lang="en-US" sz="2400"/>
              <a:t>Abuse </a:t>
            </a:r>
          </a:p>
          <a:p>
            <a:r>
              <a:rPr lang="en-US" sz="2800"/>
              <a:t>Abx should be given even before definitive C/S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es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4745"/>
            <a:ext cx="5181600" cy="387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/>
              </a:rPr>
              <a:t>What is the science ?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66726">
            <a:off x="-505651" y="2148246"/>
            <a:ext cx="6732240" cy="292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7133640" cy="195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7572">
            <a:off x="870561" y="3212853"/>
            <a:ext cx="6902152" cy="178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6727"/>
            <a:ext cx="6642522" cy="22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8312" y="3124200"/>
            <a:ext cx="6935688" cy="35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9844" y="0"/>
            <a:ext cx="5114156" cy="299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2590800"/>
            <a:ext cx="7010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Fever in Children 0-36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Age Groups</a:t>
            </a:r>
            <a:br>
              <a:rPr lang="en-US"/>
            </a:br>
            <a:r>
              <a:rPr lang="en-US" sz="1600"/>
              <a:t>and development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stratification of risk for SBI</a:t>
            </a:r>
          </a:p>
          <a:p>
            <a:r>
              <a:rPr lang="en-US" dirty="0" smtClean="0"/>
              <a:t>0</a:t>
            </a:r>
            <a:r>
              <a:rPr lang="en-US" dirty="0"/>
              <a:t>………</a:t>
            </a:r>
            <a:r>
              <a:rPr lang="en-US" dirty="0" smtClean="0"/>
              <a:t>4w </a:t>
            </a:r>
            <a:endParaRPr lang="en-US" dirty="0"/>
          </a:p>
          <a:p>
            <a:r>
              <a:rPr lang="en-US" dirty="0"/>
              <a:t>0………</a:t>
            </a:r>
            <a:r>
              <a:rPr lang="en-US" dirty="0">
                <a:solidFill>
                  <a:srgbClr val="FF0000"/>
                </a:solidFill>
              </a:rPr>
              <a:t>………..</a:t>
            </a:r>
            <a:r>
              <a:rPr lang="en-US" dirty="0" smtClean="0">
                <a:solidFill>
                  <a:srgbClr val="FF0000"/>
                </a:solidFill>
              </a:rPr>
              <a:t>8w </a:t>
            </a:r>
            <a:endParaRPr lang="en-US" dirty="0"/>
          </a:p>
          <a:p>
            <a:r>
              <a:rPr lang="en-US" dirty="0"/>
              <a:t>0……….………</a:t>
            </a:r>
            <a:r>
              <a:rPr lang="en-US" dirty="0">
                <a:solidFill>
                  <a:srgbClr val="FF0000"/>
                </a:solidFill>
              </a:rPr>
              <a:t>……….12w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0……….………………</a:t>
            </a:r>
            <a:r>
              <a:rPr lang="en-US" dirty="0" smtClean="0">
                <a:solidFill>
                  <a:srgbClr val="FF0000"/>
                </a:solidFill>
              </a:rPr>
              <a:t>…………………..</a:t>
            </a:r>
            <a:r>
              <a:rPr lang="en-US" dirty="0" smtClean="0"/>
              <a:t>3y </a:t>
            </a:r>
            <a:endParaRPr lang="en-US" dirty="0"/>
          </a:p>
          <a:p>
            <a:r>
              <a:rPr lang="en-US" dirty="0"/>
              <a:t>&gt; 3 years </a:t>
            </a:r>
            <a:r>
              <a:rPr lang="en-US" dirty="0" smtClean="0"/>
              <a:t>old</a:t>
            </a:r>
            <a:endParaRPr lang="en-US" dirty="0"/>
          </a:p>
          <a:p>
            <a:r>
              <a:rPr lang="en-US" dirty="0" smtClean="0"/>
              <a:t>Why?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Educational Objectives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By the end of this session, audience should be able to: </a:t>
            </a:r>
          </a:p>
          <a:p>
            <a:r>
              <a:rPr lang="en-US" dirty="0" smtClean="0"/>
              <a:t>Know the definition of Fever, FWS, &amp; SBI </a:t>
            </a:r>
          </a:p>
          <a:p>
            <a:r>
              <a:rPr lang="en-US" dirty="0" smtClean="0"/>
              <a:t>Know the impact of this topic on PEM practice </a:t>
            </a:r>
          </a:p>
          <a:p>
            <a:r>
              <a:rPr lang="en-US" dirty="0" smtClean="0"/>
              <a:t>Stratified febrile children according to their risk factors </a:t>
            </a:r>
          </a:p>
          <a:p>
            <a:r>
              <a:rPr lang="en-US" dirty="0"/>
              <a:t>Know the guidelines for management of children with FWS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0- 1 month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305800" cy="2590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800" dirty="0">
                <a:solidFill>
                  <a:srgbClr val="FFFF00"/>
                </a:solidFill>
              </a:rPr>
              <a:t>Clinical judgment and febrile infant protocols do not work in </a:t>
            </a:r>
            <a:r>
              <a:rPr lang="en-US" sz="4800" dirty="0" smtClean="0">
                <a:solidFill>
                  <a:srgbClr val="FFFF00"/>
                </a:solidFill>
              </a:rPr>
              <a:t>neonates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89089" name="Picture 1" descr="D:\Documents\USB Oct 2008\human_baby_new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350" y="1447800"/>
            <a:ext cx="2432050" cy="256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Bacteriology /Virology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r>
              <a:rPr lang="en-US" i="1" dirty="0" smtClean="0"/>
              <a:t>GBS </a:t>
            </a:r>
          </a:p>
          <a:p>
            <a:r>
              <a:rPr lang="en-US" i="1" dirty="0" smtClean="0"/>
              <a:t>E.coli </a:t>
            </a:r>
          </a:p>
          <a:p>
            <a:r>
              <a:rPr lang="en-US" i="1" dirty="0" smtClean="0"/>
              <a:t>Enterococcus </a:t>
            </a:r>
          </a:p>
          <a:p>
            <a:r>
              <a:rPr lang="en-US" i="1" dirty="0" err="1" smtClean="0"/>
              <a:t>Staph.aureus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Listeria </a:t>
            </a:r>
            <a:r>
              <a:rPr lang="en-US" i="1" dirty="0" err="1" smtClean="0"/>
              <a:t>monocytogenes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HSV</a:t>
            </a:r>
          </a:p>
          <a:p>
            <a:r>
              <a:rPr lang="en-US" i="1" dirty="0" smtClean="0"/>
              <a:t>Enterovirus </a:t>
            </a:r>
          </a:p>
          <a:p>
            <a:r>
              <a:rPr lang="en-US" i="1" dirty="0" smtClean="0"/>
              <a:t>RSV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 with diff </a:t>
            </a:r>
          </a:p>
          <a:p>
            <a:r>
              <a:rPr lang="en-US" dirty="0"/>
              <a:t>UA and </a:t>
            </a:r>
            <a:r>
              <a:rPr lang="en-US" dirty="0" err="1"/>
              <a:t>cath</a:t>
            </a:r>
            <a:r>
              <a:rPr lang="en-US" dirty="0"/>
              <a:t> culture </a:t>
            </a:r>
          </a:p>
          <a:p>
            <a:r>
              <a:rPr lang="en-US" dirty="0"/>
              <a:t>Blood C/S </a:t>
            </a:r>
          </a:p>
          <a:p>
            <a:r>
              <a:rPr lang="en-US" dirty="0" smtClean="0"/>
              <a:t>CSF</a:t>
            </a:r>
            <a:endParaRPr lang="en-US" dirty="0"/>
          </a:p>
          <a:p>
            <a:r>
              <a:rPr lang="en-US" dirty="0" smtClean="0"/>
              <a:t>Chest X ray if symptomatic</a:t>
            </a:r>
          </a:p>
          <a:p>
            <a:r>
              <a:rPr lang="en-US" dirty="0" smtClean="0"/>
              <a:t>Rx IV </a:t>
            </a:r>
            <a:r>
              <a:rPr lang="en-US" dirty="0" err="1" smtClean="0"/>
              <a:t>Abx</a:t>
            </a:r>
            <a:r>
              <a:rPr lang="en-US" dirty="0" smtClean="0"/>
              <a:t> &amp; Admission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Ampicillin</a:t>
            </a:r>
            <a:r>
              <a:rPr lang="en-US"/>
              <a:t> 200 mg/kg/ day q 6h 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Gentamycicn</a:t>
            </a:r>
            <a:r>
              <a:rPr lang="en-US"/>
              <a:t> 7.5 mg/kg/day q 8h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(if CSF negative)</a:t>
            </a:r>
            <a:r>
              <a:rPr lang="en-US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b="1" i="1" u="sng"/>
              <a:t>OR 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Ampicillin</a:t>
            </a:r>
            <a:r>
              <a:rPr lang="en-US"/>
              <a:t> 200 mg/kg/ day q 6h 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Cefotaxime</a:t>
            </a:r>
            <a:r>
              <a:rPr lang="en-US"/>
              <a:t> 200 mg/kg/day q 6h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029200" cy="378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1 – 3 months</a:t>
            </a:r>
            <a:endParaRPr lang="en-US" dirty="0"/>
          </a:p>
        </p:txBody>
      </p:sp>
      <p:pic>
        <p:nvPicPr>
          <p:cNvPr id="86017" name="Picture 1" descr="D:\Documents\USB Oct 2008\ju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risk infants 29- 90 days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Non-toxic, normal exam </a:t>
            </a:r>
          </a:p>
          <a:p>
            <a:r>
              <a:rPr lang="en-US"/>
              <a:t>No focus of infection </a:t>
            </a:r>
          </a:p>
          <a:p>
            <a:r>
              <a:rPr lang="en-US"/>
              <a:t>Negative past history </a:t>
            </a:r>
          </a:p>
          <a:p>
            <a:r>
              <a:rPr lang="en-US"/>
              <a:t>WBC 5- 15,000/mm</a:t>
            </a:r>
          </a:p>
          <a:p>
            <a:r>
              <a:rPr lang="en-US"/>
              <a:t>Band &lt;1500/mm</a:t>
            </a:r>
          </a:p>
          <a:p>
            <a:r>
              <a:rPr lang="en-US"/>
              <a:t>Normal UA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Components of Fever Protocols</a:t>
            </a:r>
            <a:br>
              <a:rPr lang="en-US"/>
            </a:br>
            <a:r>
              <a:rPr lang="en-US" sz="3200" i="1">
                <a:solidFill>
                  <a:srgbClr val="00FF00"/>
                </a:solidFill>
              </a:rPr>
              <a:t>Avner J, Baker MD: EMCNA 2002; 20:49</a:t>
            </a:r>
            <a:endParaRPr lang="en-US"/>
          </a:p>
        </p:txBody>
      </p:sp>
      <p:graphicFrame>
        <p:nvGraphicFramePr>
          <p:cNvPr id="277504" name="Object 1024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1825625"/>
          <a:ext cx="8228013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Document" r:id="rId3" imgW="11184120" imgH="5545440" progId="Word.Document.8">
                  <p:embed/>
                </p:oleObj>
              </mc:Choice>
              <mc:Fallback>
                <p:oleObj name="Document" r:id="rId3" imgW="11184120" imgH="55454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5625"/>
                        <a:ext cx="8228013" cy="407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Risks in infants &lt;12 weeks </a:t>
            </a: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>
            <p:ph type="tbl" idx="1"/>
          </p:nvPr>
        </p:nvGraphicFramePr>
        <p:xfrm>
          <a:off x="152400" y="1600200"/>
          <a:ext cx="8686800" cy="4525964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Non-toxic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risk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Bacteremia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11%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1.1%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(0.2-2.6)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Meningitis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0.5 %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(0.0-1.0)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SBI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17%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1.4 %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(0.4-2.7)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Consensus Panel Guidelines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84909" y="1981200"/>
            <a:ext cx="8312727" cy="4114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/>
              <a:t>Low-Risk Infants 28-90 Days of Age</a:t>
            </a:r>
          </a:p>
          <a:p>
            <a:endParaRPr lang="en-US" sz="1400"/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Obtain urine culture and provide close follow-up    </a:t>
            </a:r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None/>
            </a:pPr>
            <a:r>
              <a:rPr lang="en-US" sz="2800"/>
              <a:t>                          -  OR  - </a:t>
            </a:r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endParaRPr lang="en-US" sz="800"/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</a:t>
            </a:r>
            <a:r>
              <a:rPr lang="en-US" sz="2800" u="sng"/>
              <a:t>Full sepsis evaluation (blood, urine, CSF) and treat with IM ceftriaxone</a:t>
            </a:r>
            <a:endParaRPr lang="en-US" sz="2800"/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endParaRPr lang="en-US" sz="800"/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All children who receive presumptive therapy should have an 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#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4 days old baby boy brought by his parents with H/O fever since last night clinically looks well temp 38.5 C rectal </a:t>
            </a:r>
          </a:p>
          <a:p>
            <a:r>
              <a:rPr lang="en-US"/>
              <a:t>How would you approach this child ? </a:t>
            </a:r>
          </a:p>
        </p:txBody>
      </p:sp>
      <p:pic>
        <p:nvPicPr>
          <p:cNvPr id="4" name="Picture 4" descr="ho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1676400" cy="23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Treatment options in low risk </a:t>
            </a:r>
            <a:br>
              <a:rPr lang="en-US" sz="4000"/>
            </a:br>
            <a:r>
              <a:rPr lang="en-US" sz="4000"/>
              <a:t>group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i="1" u="sng">
                <a:solidFill>
                  <a:srgbClr val="FFFF00"/>
                </a:solidFill>
              </a:rPr>
              <a:t>Option one</a:t>
            </a:r>
            <a:r>
              <a:rPr lang="en-US"/>
              <a:t> </a:t>
            </a:r>
          </a:p>
          <a:p>
            <a:pPr algn="ctr"/>
            <a:r>
              <a:rPr lang="en-US"/>
              <a:t>No Abx and return in 24 – 48 hour</a:t>
            </a:r>
          </a:p>
          <a:p>
            <a:pPr algn="ctr"/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 b="1" i="1" u="sng">
                <a:solidFill>
                  <a:srgbClr val="FFFF00"/>
                </a:solidFill>
              </a:rPr>
              <a:t>Option tow</a:t>
            </a:r>
            <a:r>
              <a:rPr lang="en-US"/>
              <a:t> </a:t>
            </a:r>
          </a:p>
          <a:p>
            <a:pPr algn="ctr"/>
            <a:r>
              <a:rPr lang="en-US"/>
              <a:t>Ceftriaxone: 50 mg/kg and repeat examination at 24 h and 48 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ph_scalded_s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4638675" cy="465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3 - 36 months</a:t>
            </a:r>
            <a:endParaRPr lang="en-US" dirty="0"/>
          </a:p>
        </p:txBody>
      </p:sp>
      <p:pic>
        <p:nvPicPr>
          <p:cNvPr id="123906" name="Picture 2" descr="D:\Documents\USB Oct 2008\supported-painting-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81400"/>
            <a:ext cx="3414712" cy="253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40713" cy="6048375"/>
          </a:xfrm>
        </p:spPr>
        <p:txBody>
          <a:bodyPr/>
          <a:lstStyle/>
          <a:p>
            <a:pPr marL="571500" indent="-571500"/>
            <a:r>
              <a:rPr lang="en-US" dirty="0"/>
              <a:t>Overall rate of </a:t>
            </a:r>
            <a:r>
              <a:rPr lang="en-US" dirty="0" err="1"/>
              <a:t>bacteremia</a:t>
            </a:r>
            <a:r>
              <a:rPr lang="en-US" dirty="0"/>
              <a:t> if fever&gt; 39 C is 4-7%</a:t>
            </a:r>
          </a:p>
          <a:p>
            <a:pPr marL="571500" indent="-571500"/>
            <a:r>
              <a:rPr lang="en-US" dirty="0"/>
              <a:t>Increases percent as temperature increases</a:t>
            </a:r>
          </a:p>
          <a:p>
            <a:pPr marL="571500" indent="-571500"/>
            <a:r>
              <a:rPr lang="en-US" dirty="0"/>
              <a:t>Most common organism of sepsis is S. </a:t>
            </a:r>
            <a:r>
              <a:rPr lang="en-US" dirty="0" err="1"/>
              <a:t>pneumoniae</a:t>
            </a:r>
            <a:endParaRPr lang="en-US" dirty="0"/>
          </a:p>
          <a:p>
            <a:pPr marL="571500" indent="-571500"/>
            <a:r>
              <a:rPr lang="en-US" dirty="0"/>
              <a:t>Treatment of the focus e.g. OM, 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Group 3"/>
          <p:cNvGraphicFramePr>
            <a:graphicFrameLocks noGrp="1"/>
          </p:cNvGraphicFramePr>
          <p:nvPr>
            <p:ph/>
          </p:nvPr>
        </p:nvGraphicFramePr>
        <p:xfrm>
          <a:off x="228600" y="914400"/>
          <a:ext cx="8612188" cy="4859020"/>
        </p:xfrm>
        <a:graphic>
          <a:graphicData uri="http://schemas.openxmlformats.org/drawingml/2006/table">
            <a:tbl>
              <a:tblPr rtl="1"/>
              <a:tblGrid>
                <a:gridCol w="434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IV ANTIBIOTICS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ETIOLOGIC AGENTS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Group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Ampicillin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mg/kg/dose q 4-6 hrs +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Cefotaxime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mg/kg/dose q 12 hrs </a:t>
                      </a:r>
                      <a:r>
                        <a:rPr kumimoji="0" lang="en-US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Gentamicin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mg/kg/dose q 8 hrs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E. coli.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B streptococci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Listeria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Neonate&lt; 2 months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Cefotaxime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mg/kg/dose q 6 hrs</a:t>
                      </a:r>
                      <a:endParaRPr kumimoji="0" lang="fr-F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Ampicillin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mg/kg/dose q 4-6 hrs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Meningitidis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 Pneumoniae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Strep  H. Influenzae (rare)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months – 9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Penicillin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G250,00 u/kg/24 hrs q 4 hrs </a:t>
                      </a:r>
                      <a:r>
                        <a:rPr kumimoji="0" lang="en-US" sz="1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Cefotaxime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mg/kg/dose q 6 hrs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Meningitidis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 pneumoniae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9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7859713" cy="574675"/>
          </a:xfrm>
        </p:spPr>
        <p:txBody>
          <a:bodyPr/>
          <a:lstStyle/>
          <a:p>
            <a:pPr marL="1404938" lvl="3" indent="-381000" algn="ctr">
              <a:lnSpc>
                <a:spcPct val="80000"/>
              </a:lnSpc>
              <a:buFontTx/>
              <a:buNone/>
            </a:pPr>
            <a:r>
              <a:rPr lang="en-US" sz="3600" b="1"/>
              <a:t>Antibiotics options </a:t>
            </a:r>
            <a:endParaRPr lang="en-US" sz="3600"/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600">
              <a:latin typeface="Garamond" pitchFamily="18" charset="0"/>
            </a:endParaRPr>
          </a:p>
          <a:p>
            <a:pPr marL="1722438" lvl="4" indent="-381000"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Garamond" pitchFamily="18" charset="0"/>
            </a:endParaRP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762000" y="6461125"/>
            <a:ext cx="805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/>
              <a:t>Note: any third generation cephalosporin can substitute for cefotaxime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9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bugs of OB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467600" cy="4114800"/>
          </a:xfrm>
        </p:spPr>
        <p:txBody>
          <a:bodyPr/>
          <a:lstStyle/>
          <a:p>
            <a:r>
              <a:rPr lang="en-CA" dirty="0" err="1"/>
              <a:t>S.pneumoniae</a:t>
            </a:r>
            <a:r>
              <a:rPr lang="en-CA" dirty="0"/>
              <a:t>				</a:t>
            </a:r>
          </a:p>
          <a:p>
            <a:r>
              <a:rPr lang="en-CA" dirty="0"/>
              <a:t>Salmonella non-</a:t>
            </a:r>
            <a:r>
              <a:rPr lang="en-CA" dirty="0" err="1"/>
              <a:t>thyphoïd</a:t>
            </a:r>
            <a:r>
              <a:rPr lang="en-CA" dirty="0"/>
              <a:t>	</a:t>
            </a:r>
          </a:p>
          <a:p>
            <a:r>
              <a:rPr lang="en-CA" dirty="0" err="1"/>
              <a:t>N.meningitidis</a:t>
            </a:r>
            <a:r>
              <a:rPr lang="en-CA" dirty="0"/>
              <a:t>				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Consensus Panel Guidelines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609023" y="1981200"/>
            <a:ext cx="8230466" cy="4114800"/>
          </a:xfrm>
          <a:noFill/>
          <a:ln/>
        </p:spPr>
        <p:txBody>
          <a:bodyPr/>
          <a:lstStyle/>
          <a:p>
            <a:r>
              <a:rPr lang="en-US"/>
              <a:t>Toxic-Appearing Infants and Children</a:t>
            </a:r>
          </a:p>
          <a:p>
            <a:endParaRPr lang="en-US" sz="1200"/>
          </a:p>
          <a:p>
            <a:pPr lvl="2"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Hospitalize, evaluate and treat for presumed sepsis, meningitis, or SBI</a:t>
            </a:r>
          </a:p>
          <a:p>
            <a:pPr lvl="2">
              <a:lnSpc>
                <a:spcPct val="12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This holds for all age groups</a:t>
            </a:r>
          </a:p>
          <a:p>
            <a:pPr lvl="2">
              <a:lnSpc>
                <a:spcPct val="12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THIS SHOULD BE A NO BRAINER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Consensus Panel Guidelines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84306" y="1447800"/>
            <a:ext cx="8859694" cy="5410200"/>
          </a:xfrm>
          <a:noFill/>
          <a:ln/>
        </p:spPr>
        <p:txBody>
          <a:bodyPr/>
          <a:lstStyle/>
          <a:p>
            <a:r>
              <a:rPr lang="en-US" dirty="0"/>
              <a:t>Low-Risk Infants 3-36 Months of Age</a:t>
            </a:r>
          </a:p>
          <a:p>
            <a:endParaRPr lang="en-US" sz="900" dirty="0"/>
          </a:p>
          <a:p>
            <a:pPr lvl="2">
              <a:lnSpc>
                <a:spcPct val="10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 dirty="0"/>
              <a:t> Urine culture for males &lt; 6 mo &amp; females &lt; 2 yrs</a:t>
            </a:r>
          </a:p>
          <a:p>
            <a:pPr lvl="2">
              <a:lnSpc>
                <a:spcPct val="10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 dirty="0"/>
              <a:t> Stool culture if blood or mucus or &gt; 5 WBC/</a:t>
            </a:r>
            <a:r>
              <a:rPr lang="en-US" sz="2800" dirty="0" err="1"/>
              <a:t>hpf</a:t>
            </a:r>
            <a:endParaRPr lang="en-US" sz="2800" dirty="0"/>
          </a:p>
          <a:p>
            <a:pPr lvl="2">
              <a:lnSpc>
                <a:spcPct val="10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 dirty="0"/>
              <a:t> Chest x-ray if decreased breath sounds or SOB</a:t>
            </a:r>
          </a:p>
          <a:p>
            <a:pPr lvl="2">
              <a:lnSpc>
                <a:spcPct val="10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 dirty="0"/>
              <a:t> </a:t>
            </a:r>
            <a:r>
              <a:rPr lang="en-US" sz="2800" u="sng" dirty="0"/>
              <a:t>Blood culture if T &gt; 39.0 </a:t>
            </a:r>
            <a:r>
              <a:rPr lang="en-US" sz="2800" u="sng" baseline="30000" dirty="0"/>
              <a:t>0</a:t>
            </a:r>
            <a:r>
              <a:rPr lang="en-US" sz="2800" u="sng" dirty="0"/>
              <a:t>C and WBC &gt; 15,000</a:t>
            </a:r>
          </a:p>
          <a:p>
            <a:pPr lvl="2">
              <a:lnSpc>
                <a:spcPct val="10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 dirty="0"/>
              <a:t> </a:t>
            </a:r>
            <a:r>
              <a:rPr lang="en-US" sz="2800" u="sng" dirty="0"/>
              <a:t>Empiric therapy if T &gt; 39.0 </a:t>
            </a:r>
            <a:r>
              <a:rPr lang="en-US" sz="2800" u="sng" baseline="30000" dirty="0"/>
              <a:t>0</a:t>
            </a:r>
            <a:r>
              <a:rPr lang="en-US" sz="2800" u="sng" dirty="0"/>
              <a:t>C and WBC &gt; 15,000</a:t>
            </a:r>
          </a:p>
          <a:p>
            <a:pPr lvl="2">
              <a:lnSpc>
                <a:spcPct val="105000"/>
              </a:lnSpc>
              <a:buClr>
                <a:srgbClr val="00FF00"/>
              </a:buClr>
              <a:buSzPct val="75000"/>
              <a:buFont typeface="Monotype Sorts" pitchFamily="2" charset="2"/>
              <a:buChar char="F"/>
            </a:pPr>
            <a:r>
              <a:rPr lang="en-US" sz="2800" dirty="0"/>
              <a:t> No diagnostic tests or antibiotics if  T &lt; 39.0 </a:t>
            </a:r>
            <a:r>
              <a:rPr lang="en-US" sz="2800" baseline="30000" dirty="0"/>
              <a:t>0</a:t>
            </a:r>
            <a:r>
              <a:rPr lang="en-US" sz="2800" dirty="0"/>
              <a:t>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you…..</a:t>
            </a:r>
          </a:p>
        </p:txBody>
      </p:sp>
      <p:pic>
        <p:nvPicPr>
          <p:cNvPr id="46083" name="Picture 3" descr="road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105400" cy="466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# 2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 weeks old baby girl brought by her grandmother complaining of fever for 2 days. Clinically looked well temp 37.5 C rectal</a:t>
            </a:r>
          </a:p>
          <a:p>
            <a:r>
              <a:rPr lang="en-US"/>
              <a:t>How would you approach this child ? </a:t>
            </a:r>
          </a:p>
        </p:txBody>
      </p:sp>
      <p:pic>
        <p:nvPicPr>
          <p:cNvPr id="4" name="Picture 4" descr="ho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1752600" cy="24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# 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month old boy brought to ED with H/O fever for 3 days associated with skin rash clinically looked sick lethargic temp  40 C rectal </a:t>
            </a:r>
          </a:p>
          <a:p>
            <a:r>
              <a:rPr lang="en-US" dirty="0"/>
              <a:t>How would you approach this child ?  </a:t>
            </a:r>
          </a:p>
        </p:txBody>
      </p:sp>
      <p:pic>
        <p:nvPicPr>
          <p:cNvPr id="4" name="Picture 4" descr="ho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1752600" cy="24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# 4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2 months old baby girl presented with fever for 3 days. Clinically looked well temp 38.9 C rectal </a:t>
            </a:r>
          </a:p>
          <a:p>
            <a:r>
              <a:rPr lang="en-US"/>
              <a:t>How would you approach this child ?</a:t>
            </a:r>
          </a:p>
        </p:txBody>
      </p:sp>
      <p:pic>
        <p:nvPicPr>
          <p:cNvPr id="4" name="Picture 4" descr="ho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1752600" cy="24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 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emperature </a:t>
            </a:r>
            <a:r>
              <a:rPr lang="en-US" sz="2800" dirty="0"/>
              <a:t>&gt; </a:t>
            </a:r>
            <a:r>
              <a:rPr lang="en-US" sz="2800" dirty="0">
                <a:solidFill>
                  <a:srgbClr val="FFFF00"/>
                </a:solidFill>
              </a:rPr>
              <a:t>38</a:t>
            </a:r>
            <a:r>
              <a:rPr lang="en-US" sz="2800" dirty="0"/>
              <a:t> C (</a:t>
            </a:r>
            <a:r>
              <a:rPr lang="en-US" sz="2800" dirty="0" smtClean="0"/>
              <a:t>100.4 </a:t>
            </a:r>
            <a:r>
              <a:rPr lang="en-US" sz="2800" dirty="0"/>
              <a:t>F) rectal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Fever due to an infectious origin in children are rarely above 42 C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Serious bacterial infection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Bacteremia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Meningitis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Osteomyelitis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Septic arthritis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Bacterial enteritis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Periorbital</a:t>
            </a:r>
            <a:r>
              <a:rPr lang="en-US" sz="2000" dirty="0"/>
              <a:t> </a:t>
            </a:r>
            <a:r>
              <a:rPr lang="en-US" sz="2000" dirty="0" err="1"/>
              <a:t>cellulitis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Abscess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Cellulitis</a:t>
            </a:r>
            <a:r>
              <a:rPr lang="en-US" sz="2000" dirty="0"/>
              <a:t>   </a:t>
            </a:r>
          </a:p>
        </p:txBody>
      </p:sp>
      <p:pic>
        <p:nvPicPr>
          <p:cNvPr id="99329" name="Picture 1" descr="D:\Documents\USB Oct 2008\Infrared-Ear-Thermometer-ET-100B-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953000" y="3505200"/>
            <a:ext cx="3694634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30725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Rectal                          36.6  to 38 </a:t>
            </a:r>
            <a:r>
              <a:rPr lang="en-US" dirty="0" smtClean="0">
                <a:cs typeface="Times New Roman" pitchFamily="18" charset="0"/>
              </a:rPr>
              <a:t>° </a:t>
            </a:r>
            <a:r>
              <a:rPr lang="en-US" dirty="0" smtClean="0"/>
              <a:t>C</a:t>
            </a:r>
          </a:p>
          <a:p>
            <a:pPr algn="l" rtl="0" eaLnBrk="1" hangingPunct="1"/>
            <a:r>
              <a:rPr lang="en-US" dirty="0" smtClean="0"/>
              <a:t>Ear                               35.8  to  38 </a:t>
            </a:r>
            <a:r>
              <a:rPr lang="en-US" dirty="0" smtClean="0">
                <a:cs typeface="Times New Roman" pitchFamily="18" charset="0"/>
              </a:rPr>
              <a:t>°</a:t>
            </a:r>
            <a:r>
              <a:rPr lang="en-US" dirty="0" smtClean="0"/>
              <a:t> C</a:t>
            </a:r>
          </a:p>
          <a:p>
            <a:pPr algn="l" rtl="0" eaLnBrk="1" hangingPunct="1"/>
            <a:r>
              <a:rPr lang="en-US" dirty="0" smtClean="0"/>
              <a:t>Oral                             35.5  to  37.5 </a:t>
            </a:r>
            <a:r>
              <a:rPr lang="en-US" dirty="0" smtClean="0">
                <a:cs typeface="Times New Roman" pitchFamily="18" charset="0"/>
              </a:rPr>
              <a:t>°</a:t>
            </a:r>
            <a:r>
              <a:rPr lang="en-US" dirty="0" smtClean="0"/>
              <a:t> C</a:t>
            </a:r>
          </a:p>
          <a:p>
            <a:pPr algn="l" rtl="0" eaLnBrk="1" hangingPunct="1"/>
            <a:r>
              <a:rPr lang="en-US" dirty="0" err="1" smtClean="0"/>
              <a:t>Axillary</a:t>
            </a:r>
            <a:r>
              <a:rPr lang="en-US" dirty="0" smtClean="0"/>
              <a:t>                       34.7  to 37.3 </a:t>
            </a:r>
            <a:r>
              <a:rPr lang="en-US" dirty="0" smtClean="0">
                <a:cs typeface="Times New Roman" pitchFamily="18" charset="0"/>
              </a:rPr>
              <a:t>°</a:t>
            </a:r>
            <a:r>
              <a:rPr lang="en-US" dirty="0" smtClean="0"/>
              <a:t> C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1800" i="1" dirty="0" smtClean="0">
              <a:solidFill>
                <a:schemeClr val="accent1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1800" i="1" dirty="0" smtClean="0">
              <a:solidFill>
                <a:schemeClr val="accent1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1800" i="1" dirty="0">
              <a:solidFill>
                <a:schemeClr val="accent1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1800" i="1" dirty="0" smtClean="0">
              <a:solidFill>
                <a:schemeClr val="accent1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1800" i="1" dirty="0">
              <a:solidFill>
                <a:schemeClr val="accent1"/>
              </a:solidFill>
            </a:endParaRPr>
          </a:p>
          <a:p>
            <a:pPr algn="r" rtl="0" eaLnBrk="1" hangingPunct="1">
              <a:buFont typeface="Wingdings" pitchFamily="2" charset="2"/>
              <a:buNone/>
            </a:pPr>
            <a:endParaRPr lang="en-US" sz="1800" i="1" dirty="0" smtClean="0">
              <a:solidFill>
                <a:schemeClr val="accent1"/>
              </a:solidFill>
            </a:endParaRPr>
          </a:p>
          <a:p>
            <a:pPr algn="r" rtl="0" eaLnBrk="1" hangingPunct="1">
              <a:buFont typeface="Wingdings" pitchFamily="2" charset="2"/>
              <a:buNone/>
            </a:pPr>
            <a:r>
              <a:rPr lang="en-US" sz="1400" i="1" dirty="0" smtClean="0"/>
              <a:t>Canadian pediatric society statement, Pediatric Child Health 2000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857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ffectLst/>
                <a:cs typeface="Times New Roman" pitchFamily="18" charset="0"/>
              </a:rPr>
              <a:t>What is the normal temperature?</a:t>
            </a:r>
          </a:p>
        </p:txBody>
      </p:sp>
    </p:spTree>
    <p:extLst>
      <p:ext uri="{BB962C8B-B14F-4D97-AF65-F5344CB8AC3E}">
        <p14:creationId xmlns:p14="http://schemas.microsoft.com/office/powerpoint/2010/main" val="424475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n-cs"/>
              </a:rPr>
              <a:t>Measurement sites</a:t>
            </a:r>
            <a:endParaRPr lang="ar-SA" dirty="0">
              <a:cs typeface="+mn-cs"/>
            </a:endParaRPr>
          </a:p>
        </p:txBody>
      </p:sp>
      <p:graphicFrame>
        <p:nvGraphicFramePr>
          <p:cNvPr id="4" name="Table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448572"/>
              </p:ext>
            </p:extLst>
          </p:nvPr>
        </p:nvGraphicFramePr>
        <p:xfrm>
          <a:off x="685800" y="2133600"/>
          <a:ext cx="7772400" cy="2667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Child's age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Rectal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Oral</a:t>
                      </a:r>
                      <a:endParaRPr lang="en-US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Axillary</a:t>
                      </a:r>
                      <a:endParaRPr lang="en-US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Newborn to 3 months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x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3 months to 3 years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x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x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4 to 5 years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 x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x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5 years and older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 x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x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651</TotalTime>
  <Words>1013</Words>
  <Application>Microsoft Office PowerPoint</Application>
  <PresentationFormat>On-screen Show (4:3)</PresentationFormat>
  <Paragraphs>278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Garamond</vt:lpstr>
      <vt:lpstr>Monotype Sorts</vt:lpstr>
      <vt:lpstr>Times New Roman</vt:lpstr>
      <vt:lpstr>Wingdings</vt:lpstr>
      <vt:lpstr>Beam</vt:lpstr>
      <vt:lpstr>Document</vt:lpstr>
      <vt:lpstr>Approach to Fever in Children </vt:lpstr>
      <vt:lpstr>Educational Objectives </vt:lpstr>
      <vt:lpstr>Case # 1</vt:lpstr>
      <vt:lpstr>Case # 2 </vt:lpstr>
      <vt:lpstr>Case # 3</vt:lpstr>
      <vt:lpstr>Case # 4</vt:lpstr>
      <vt:lpstr>Definitions  </vt:lpstr>
      <vt:lpstr>What is the normal temperature?</vt:lpstr>
      <vt:lpstr>Measurement sites</vt:lpstr>
      <vt:lpstr>Definitions cont’d  </vt:lpstr>
      <vt:lpstr>Pathophysiology</vt:lpstr>
      <vt:lpstr>Epidemiology </vt:lpstr>
      <vt:lpstr>Approach to febrile child ….</vt:lpstr>
      <vt:lpstr>Approach to sick young febrile child …</vt:lpstr>
      <vt:lpstr>PowerPoint Presentation</vt:lpstr>
      <vt:lpstr>What is the science ? </vt:lpstr>
      <vt:lpstr>PowerPoint Presentation</vt:lpstr>
      <vt:lpstr>Fever in Children 0-36 months</vt:lpstr>
      <vt:lpstr>Relevant Age Groups and development</vt:lpstr>
      <vt:lpstr>0- 1 month</vt:lpstr>
      <vt:lpstr>Bacteriology /Virology </vt:lpstr>
      <vt:lpstr>Management </vt:lpstr>
      <vt:lpstr>Treatment options </vt:lpstr>
      <vt:lpstr>PowerPoint Presentation</vt:lpstr>
      <vt:lpstr>1 – 3 months</vt:lpstr>
      <vt:lpstr>Low risk infants 29- 90 days </vt:lpstr>
      <vt:lpstr>Components of Fever Protocols Avner J, Baker MD: EMCNA 2002; 20:49</vt:lpstr>
      <vt:lpstr>Risks in infants &lt;12 weeks </vt:lpstr>
      <vt:lpstr>Consensus Panel Guidelines</vt:lpstr>
      <vt:lpstr>Treatment options in low risk  group </vt:lpstr>
      <vt:lpstr>PowerPoint Presentation</vt:lpstr>
      <vt:lpstr>3 - 36 months</vt:lpstr>
      <vt:lpstr>PowerPoint Presentation</vt:lpstr>
      <vt:lpstr>PowerPoint Presentation</vt:lpstr>
      <vt:lpstr>Common bugs of OB</vt:lpstr>
      <vt:lpstr>Consensus Panel Guidelines</vt:lpstr>
      <vt:lpstr>Consensus Panel Guidelines</vt:lpstr>
      <vt:lpstr>Thank you…..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Emergencies</dc:title>
  <dc:creator>Dr Hashim Bin Salleeh</dc:creator>
  <cp:lastModifiedBy>Windows User</cp:lastModifiedBy>
  <cp:revision>28</cp:revision>
  <dcterms:created xsi:type="dcterms:W3CDTF">2006-10-01T22:55:41Z</dcterms:created>
  <dcterms:modified xsi:type="dcterms:W3CDTF">2020-04-05T18:43:05Z</dcterms:modified>
</cp:coreProperties>
</file>