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92" r:id="rId2"/>
    <p:sldId id="286" r:id="rId3"/>
    <p:sldId id="332" r:id="rId4"/>
    <p:sldId id="314" r:id="rId5"/>
    <p:sldId id="335" r:id="rId6"/>
    <p:sldId id="269" r:id="rId7"/>
    <p:sldId id="342" r:id="rId8"/>
    <p:sldId id="345" r:id="rId9"/>
    <p:sldId id="344" r:id="rId10"/>
    <p:sldId id="304" r:id="rId11"/>
    <p:sldId id="307" r:id="rId12"/>
    <p:sldId id="315" r:id="rId13"/>
    <p:sldId id="306" r:id="rId14"/>
    <p:sldId id="317" r:id="rId15"/>
    <p:sldId id="333" r:id="rId16"/>
    <p:sldId id="318" r:id="rId17"/>
    <p:sldId id="319" r:id="rId18"/>
    <p:sldId id="322" r:id="rId19"/>
    <p:sldId id="321" r:id="rId20"/>
    <p:sldId id="323" r:id="rId21"/>
    <p:sldId id="309" r:id="rId22"/>
    <p:sldId id="310" r:id="rId23"/>
    <p:sldId id="324" r:id="rId24"/>
    <p:sldId id="326" r:id="rId25"/>
    <p:sldId id="327" r:id="rId26"/>
    <p:sldId id="328" r:id="rId27"/>
    <p:sldId id="336" r:id="rId28"/>
    <p:sldId id="338" r:id="rId29"/>
    <p:sldId id="339" r:id="rId30"/>
    <p:sldId id="337" r:id="rId31"/>
    <p:sldId id="325" r:id="rId32"/>
    <p:sldId id="340" r:id="rId33"/>
    <p:sldId id="341" r:id="rId34"/>
    <p:sldId id="311" r:id="rId35"/>
    <p:sldId id="329" r:id="rId36"/>
    <p:sldId id="330" r:id="rId37"/>
    <p:sldId id="331" r:id="rId38"/>
    <p:sldId id="334" r:id="rId39"/>
    <p:sldId id="346" r:id="rId40"/>
    <p:sldId id="347" r:id="rId41"/>
    <p:sldId id="288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76"/>
    <p:restoredTop sz="85915"/>
  </p:normalViewPr>
  <p:slideViewPr>
    <p:cSldViewPr snapToGrid="0" snapToObjects="1">
      <p:cViewPr>
        <p:scale>
          <a:sx n="70" d="100"/>
          <a:sy n="70" d="100"/>
        </p:scale>
        <p:origin x="-152" y="-3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84A97-14A7-F448-9FC5-FEB3CD306D43}" type="datetimeFigureOut">
              <a:rPr lang="en-US" smtClean="0"/>
              <a:t>20-03-21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587622-AB26-F443-97FD-E3DD2D677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54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587622-AB26-F443-97FD-E3DD2D6775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70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87622-AB26-F443-97FD-E3DD2D6775A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08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Good supportive care is very important: open the airway and provide </a:t>
            </a:r>
            <a:r>
              <a:rPr lang="en-US" dirty="0" err="1" smtClean="0"/>
              <a:t>ventilatory</a:t>
            </a:r>
            <a:r>
              <a:rPr lang="en-US" dirty="0" smtClean="0"/>
              <a:t> (e.g. BVM ventilation) support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87622-AB26-F443-97FD-E3DD2D6775A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101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87622-AB26-F443-97FD-E3DD2D6775A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08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87622-AB26-F443-97FD-E3DD2D6775A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086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87622-AB26-F443-97FD-E3DD2D6775A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507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87622-AB26-F443-97FD-E3DD2D6775A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08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1080 Sodium </a:t>
            </a:r>
            <a:r>
              <a:rPr lang="en-US" dirty="0" err="1" smtClean="0"/>
              <a:t>Fluoroacetate</a:t>
            </a:r>
            <a:r>
              <a:rPr lang="en-US" dirty="0" smtClean="0"/>
              <a:t> (lethal dose in human)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E4A87-43BA-7945-BE79-0EC37338DC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09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87622-AB26-F443-97FD-E3DD2D6775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08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1DD16-A186-184A-A4C4-8F9D4AA978F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8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Almost useless.</a:t>
            </a:r>
          </a:p>
          <a:p>
            <a:r>
              <a:rPr lang="en-US" dirty="0" smtClean="0"/>
              <a:t>Very</a:t>
            </a:r>
            <a:r>
              <a:rPr lang="en-US" baseline="0" dirty="0" smtClean="0"/>
              <a:t> high rates of false positives. </a:t>
            </a:r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known that a metabolite of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trazodone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meta-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chlorophe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nylpiperazine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(m-CPP) can cross-react with the amphetamine assay and cause a false-positive enzyme immunoassay screen. </a:t>
            </a:r>
            <a:endParaRPr lang="en-US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1DD16-A186-184A-A4C4-8F9D4AA978F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937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87622-AB26-F443-97FD-E3DD2D6775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08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87622-AB26-F443-97FD-E3DD2D6775A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08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87622-AB26-F443-97FD-E3DD2D6775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08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</a:t>
            </a:r>
            <a:r>
              <a:rPr lang="en-US" baseline="0" dirty="0" smtClean="0"/>
              <a:t> is the easiest way to differentiate Anticholinergic from sympathomimetic </a:t>
            </a:r>
            <a:r>
              <a:rPr lang="en-US" baseline="0" dirty="0" err="1" smtClean="0"/>
              <a:t>toxidromes</a:t>
            </a:r>
            <a:r>
              <a:rPr lang="en-US" baseline="0" dirty="0" smtClean="0"/>
              <a:t>? </a:t>
            </a:r>
          </a:p>
          <a:p>
            <a:r>
              <a:rPr lang="en-US" baseline="0" dirty="0" smtClean="0"/>
              <a:t>Dry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wet skin.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87622-AB26-F443-97FD-E3DD2D6775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43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16C3C-187B-4544-9099-A27846387115}" type="datetimeFigureOut">
              <a:rPr lang="en-US" smtClean="0"/>
              <a:t>20-03-21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7182-E6BC-D54A-BD28-D61F81445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1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16C3C-187B-4544-9099-A27846387115}" type="datetimeFigureOut">
              <a:rPr lang="en-US" smtClean="0"/>
              <a:t>20-03-21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7182-E6BC-D54A-BD28-D61F81445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359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16C3C-187B-4544-9099-A27846387115}" type="datetimeFigureOut">
              <a:rPr lang="en-US" smtClean="0"/>
              <a:t>20-03-21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7182-E6BC-D54A-BD28-D61F81445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97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لقطة الشاشة ٢٠٢٠-٠٢-٢٠ في ١٢.٣٤.٢١ ص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4" r="12767"/>
          <a:stretch/>
        </p:blipFill>
        <p:spPr>
          <a:xfrm>
            <a:off x="0" y="-48729"/>
            <a:ext cx="9153920" cy="694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84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لقطة الشاشة ٢٠٢٠-٠٢-٢٠ في ١٢.٣٤.٢١ ص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4" r="12767"/>
          <a:stretch/>
        </p:blipFill>
        <p:spPr>
          <a:xfrm>
            <a:off x="0" y="-48729"/>
            <a:ext cx="9153920" cy="694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80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16C3C-187B-4544-9099-A27846387115}" type="datetimeFigureOut">
              <a:rPr lang="en-US" smtClean="0"/>
              <a:t>20-03-21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7182-E6BC-D54A-BD28-D61F81445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25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16C3C-187B-4544-9099-A27846387115}" type="datetimeFigureOut">
              <a:rPr lang="en-US" smtClean="0"/>
              <a:t>20-03-21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7182-E6BC-D54A-BD28-D61F81445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35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16C3C-187B-4544-9099-A27846387115}" type="datetimeFigureOut">
              <a:rPr lang="en-US" smtClean="0"/>
              <a:t>20-03-21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7182-E6BC-D54A-BD28-D61F81445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45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16C3C-187B-4544-9099-A27846387115}" type="datetimeFigureOut">
              <a:rPr lang="en-US" smtClean="0"/>
              <a:t>20-03-21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7182-E6BC-D54A-BD28-D61F81445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62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16C3C-187B-4544-9099-A27846387115}" type="datetimeFigureOut">
              <a:rPr lang="en-US" smtClean="0"/>
              <a:t>20-03-21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7182-E6BC-D54A-BD28-D61F81445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930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16C3C-187B-4544-9099-A27846387115}" type="datetimeFigureOut">
              <a:rPr lang="en-US" smtClean="0"/>
              <a:t>20-03-21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7182-E6BC-D54A-BD28-D61F81445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511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16C3C-187B-4544-9099-A27846387115}" type="datetimeFigureOut">
              <a:rPr lang="en-US" smtClean="0"/>
              <a:t>20-03-21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7182-E6BC-D54A-BD28-D61F81445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8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16C3C-187B-4544-9099-A27846387115}" type="datetimeFigureOut">
              <a:rPr lang="en-US" smtClean="0"/>
              <a:t>20-03-21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7182-E6BC-D54A-BD28-D61F81445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41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16C3C-187B-4544-9099-A27846387115}" type="datetimeFigureOut">
              <a:rPr lang="en-US" smtClean="0"/>
              <a:t>20-03-21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E7182-E6BC-D54A-BD28-D61F81445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787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tif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9.tiff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Relationship Id="rId3" Type="http://schemas.openxmlformats.org/officeDocument/2006/relationships/image" Target="../media/image18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9.tiff"/><Relationship Id="rId5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Relationship Id="rId3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png"/><Relationship Id="rId5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xmlns="" id="{69D8BD1F-9E0D-604F-9353-B59721520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62141" y="2056238"/>
            <a:ext cx="4018090" cy="2745523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4900" b="1" dirty="0" smtClean="0"/>
              <a:t>Toxidromes and Antidotes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sz="3100" b="1" dirty="0"/>
              <a:t>Bader Alyahya, </a:t>
            </a:r>
            <a:r>
              <a:rPr lang="en-US" sz="3100" dirty="0"/>
              <a:t>MD, FRCPC (EM,CPT), DABEM</a:t>
            </a:r>
            <a:br>
              <a:rPr lang="en-US" sz="3100" dirty="0"/>
            </a:br>
            <a:endParaRPr lang="en-US" sz="3100" b="1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7FFF6E8-0978-DF40-A077-5B3A2A7698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93" r="7327"/>
          <a:stretch/>
        </p:blipFill>
        <p:spPr>
          <a:xfrm>
            <a:off x="20" y="10"/>
            <a:ext cx="4518095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F74CFC4-5F08-A842-AF3B-A66D921253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t="27773" b="26525"/>
          <a:stretch/>
        </p:blipFill>
        <p:spPr>
          <a:xfrm>
            <a:off x="6506308" y="5671855"/>
            <a:ext cx="2373923" cy="828866"/>
          </a:xfrm>
          <a:prstGeom prst="rect">
            <a:avLst/>
          </a:prstGeom>
          <a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38537593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554" y="457200"/>
            <a:ext cx="4900935" cy="1143000"/>
          </a:xfrm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highlight>
                  <a:srgbClr val="FFFF00"/>
                </a:highlight>
              </a:rPr>
              <a:t>Toxidrome # 1</a:t>
            </a:r>
            <a:endParaRPr lang="en-US" sz="40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6C502F-6432-5F4E-BFF8-84FC120B2B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33" t="2418" r="23395" b="1"/>
          <a:stretch/>
        </p:blipFill>
        <p:spPr>
          <a:xfrm>
            <a:off x="7200683" y="321367"/>
            <a:ext cx="1143434" cy="755965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400" b="1" dirty="0"/>
          </a:p>
          <a:p>
            <a:r>
              <a:rPr lang="en-US" sz="2400" dirty="0" smtClean="0"/>
              <a:t>25 year-old male, Ingested 25 tablets (50 mg each) of diphenhydramine, 2 H ago</a:t>
            </a:r>
          </a:p>
          <a:p>
            <a:endParaRPr lang="en-US" sz="2400" dirty="0" smtClean="0"/>
          </a:p>
          <a:p>
            <a:r>
              <a:rPr lang="en-US" sz="2400" dirty="0" smtClean="0"/>
              <a:t>He is drowsy and his skin is dry</a:t>
            </a:r>
          </a:p>
          <a:p>
            <a:endParaRPr lang="en-US" sz="2400" dirty="0" smtClean="0"/>
          </a:p>
          <a:p>
            <a:r>
              <a:rPr lang="en-US" sz="2400" dirty="0" smtClean="0"/>
              <a:t>BP= 135/85, HR= 130, RR=18</a:t>
            </a:r>
          </a:p>
          <a:p>
            <a:endParaRPr lang="en-US" sz="2400" dirty="0" smtClean="0"/>
          </a:p>
          <a:p>
            <a:r>
              <a:rPr lang="en-US" sz="2400" dirty="0" smtClean="0"/>
              <a:t>He is trying to catch something in the air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832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554" y="217151"/>
            <a:ext cx="4900935" cy="1143000"/>
          </a:xfrm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highlight>
                  <a:srgbClr val="FFFF00"/>
                </a:highlight>
              </a:rPr>
              <a:t>Anticholinergic</a:t>
            </a:r>
            <a:endParaRPr lang="en-US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197" y="6539750"/>
            <a:ext cx="2896980" cy="2099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6C502F-6432-5F4E-BFF8-84FC120B2B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33" t="2418" r="23395" b="1"/>
          <a:stretch/>
        </p:blipFill>
        <p:spPr>
          <a:xfrm>
            <a:off x="7200683" y="321367"/>
            <a:ext cx="1143434" cy="755965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b="1" dirty="0" smtClean="0"/>
          </a:p>
          <a:p>
            <a:endParaRPr lang="en-US" sz="2400" b="1" dirty="0"/>
          </a:p>
          <a:p>
            <a:endParaRPr lang="en-US" dirty="0"/>
          </a:p>
        </p:txBody>
      </p:sp>
      <p:pic>
        <p:nvPicPr>
          <p:cNvPr id="7" name="Content Placeholder 3" descr="Image-Anticholinergic-toxidrom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6" r="-1949"/>
          <a:stretch/>
        </p:blipFill>
        <p:spPr>
          <a:xfrm>
            <a:off x="571500" y="136276"/>
            <a:ext cx="7592786" cy="64338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0683" y="1806123"/>
            <a:ext cx="1604734" cy="160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000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9145" y="1850571"/>
            <a:ext cx="4964236" cy="3719286"/>
          </a:xfrm>
          <a:prstGeom prst="rect">
            <a:avLst/>
          </a:prstGeom>
        </p:spPr>
      </p:pic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84901" r="-84901"/>
          <a:stretch>
            <a:fillRect/>
          </a:stretch>
        </p:blipFill>
        <p:spPr>
          <a:xfrm>
            <a:off x="-1828800" y="1600200"/>
            <a:ext cx="8229600" cy="4525963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highlight>
                  <a:srgbClr val="FFFF00"/>
                </a:highlight>
              </a:rPr>
              <a:t>Anticholinergic Toxidrome</a:t>
            </a:r>
            <a:endParaRPr lang="en-US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19148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554" y="302661"/>
            <a:ext cx="4900935" cy="1143000"/>
          </a:xfrm>
          <a:ln w="127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highlight>
                  <a:srgbClr val="FFFF00"/>
                </a:highlight>
              </a:rPr>
              <a:t>Anticholinergic Toxidrome</a:t>
            </a:r>
            <a:endParaRPr lang="en-US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6C502F-6432-5F4E-BFF8-84FC120B2B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33" t="2418" r="23395" b="1"/>
          <a:stretch/>
        </p:blipFill>
        <p:spPr>
          <a:xfrm>
            <a:off x="7200683" y="321367"/>
            <a:ext cx="1143434" cy="755965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b="1" dirty="0" smtClean="0"/>
          </a:p>
          <a:p>
            <a:endParaRPr lang="en-US" sz="2400" b="1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25714" y="2025908"/>
            <a:ext cx="796108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cs typeface="Arial"/>
              </a:rPr>
              <a:t>Management:</a:t>
            </a:r>
          </a:p>
          <a:p>
            <a:endParaRPr lang="en-US" sz="2400" dirty="0">
              <a:cs typeface="Arial"/>
            </a:endParaRPr>
          </a:p>
          <a:p>
            <a:pPr marL="342900" indent="-342900">
              <a:buAutoNum type="arabicParenR"/>
            </a:pPr>
            <a:r>
              <a:rPr lang="en-US" sz="2400" dirty="0" smtClean="0">
                <a:cs typeface="Arial"/>
              </a:rPr>
              <a:t>ABCDE</a:t>
            </a:r>
          </a:p>
          <a:p>
            <a:pPr marL="342900" indent="-342900">
              <a:buAutoNum type="arabicParenR"/>
            </a:pPr>
            <a:endParaRPr lang="en-US" sz="2400" dirty="0" smtClean="0">
              <a:cs typeface="Arial"/>
            </a:endParaRPr>
          </a:p>
          <a:p>
            <a:pPr marL="342900" indent="-342900">
              <a:buAutoNum type="arabicParenR"/>
            </a:pPr>
            <a:r>
              <a:rPr lang="en-US" sz="2400" b="1" u="sng" dirty="0" smtClean="0">
                <a:cs typeface="Arial"/>
              </a:rPr>
              <a:t>Supportive care</a:t>
            </a:r>
            <a:r>
              <a:rPr lang="en-US" sz="2400" dirty="0" smtClean="0">
                <a:cs typeface="Arial"/>
              </a:rPr>
              <a:t>: fluid, cooling if needed,</a:t>
            </a:r>
            <a:r>
              <a:rPr lang="mr-IN" sz="2400" dirty="0" smtClean="0">
                <a:cs typeface="Arial"/>
              </a:rPr>
              <a:t>…</a:t>
            </a:r>
            <a:r>
              <a:rPr lang="en-CA" sz="2400" dirty="0" smtClean="0">
                <a:cs typeface="Arial"/>
              </a:rPr>
              <a:t>.</a:t>
            </a:r>
          </a:p>
          <a:p>
            <a:pPr marL="342900" indent="-342900">
              <a:buAutoNum type="arabicParenR"/>
            </a:pPr>
            <a:endParaRPr lang="en-CA" sz="2400" dirty="0" smtClean="0">
              <a:cs typeface="Arial"/>
            </a:endParaRPr>
          </a:p>
          <a:p>
            <a:pPr marL="342900" indent="-342900">
              <a:buAutoNum type="arabicParenR"/>
            </a:pPr>
            <a:r>
              <a:rPr lang="en-CA" sz="2400" dirty="0" smtClean="0">
                <a:cs typeface="Arial"/>
              </a:rPr>
              <a:t>Physostigmine: in moderate to severe toxicity, if No TCA overdose, no wide QRS, no seizure, no bradycardia</a:t>
            </a:r>
          </a:p>
          <a:p>
            <a:pPr marL="342900" indent="-342900">
              <a:buAutoNum type="arabicParenR"/>
            </a:pPr>
            <a:endParaRPr lang="en-CA" sz="2400" dirty="0" smtClean="0">
              <a:cs typeface="Arial"/>
            </a:endParaRPr>
          </a:p>
          <a:p>
            <a:pPr marL="342900" indent="-342900">
              <a:buAutoNum type="arabicParenR"/>
            </a:pPr>
            <a:r>
              <a:rPr lang="en-CA" sz="2400" dirty="0" smtClean="0">
                <a:cs typeface="Arial"/>
              </a:rPr>
              <a:t>If physostigmine is contraindicated, then just use supportive care and  benzodiazepines for agitation or seizure</a:t>
            </a:r>
          </a:p>
          <a:p>
            <a:pPr marL="342900" indent="-342900"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766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83500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554" y="217151"/>
            <a:ext cx="4900935" cy="1143000"/>
          </a:xfrm>
          <a:ln w="127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highlight>
                  <a:srgbClr val="FFFF00"/>
                </a:highlight>
              </a:rPr>
              <a:t>What is a Toxidrome</a:t>
            </a:r>
            <a:endParaRPr lang="en-US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197" y="6539750"/>
            <a:ext cx="2896980" cy="2099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6C502F-6432-5F4E-BFF8-84FC120B2B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33" t="2418" r="23395" b="1"/>
          <a:stretch/>
        </p:blipFill>
        <p:spPr>
          <a:xfrm>
            <a:off x="7200683" y="321367"/>
            <a:ext cx="1143434" cy="755965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b="1" dirty="0" smtClean="0"/>
          </a:p>
          <a:p>
            <a:endParaRPr lang="en-US" sz="2400" b="1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3" descr="sympathomimitics toxidrome 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6" b="-1666"/>
          <a:stretch/>
        </p:blipFill>
        <p:spPr>
          <a:xfrm>
            <a:off x="190500" y="135370"/>
            <a:ext cx="8953499" cy="654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72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3847"/>
            <a:ext cx="8229600" cy="1143000"/>
          </a:xfrm>
        </p:spPr>
        <p:txBody>
          <a:bodyPr>
            <a:normAutofit/>
          </a:bodyPr>
          <a:lstStyle/>
          <a:p>
            <a:r>
              <a:rPr lang="en-US" sz="3700" b="1" dirty="0">
                <a:solidFill>
                  <a:srgbClr val="FF0000"/>
                </a:solidFill>
              </a:rPr>
              <a:t>Sympathomimetic toxidrome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24400" y="1382484"/>
            <a:ext cx="4038600" cy="482237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400" dirty="0" smtClean="0"/>
              <a:t>Meds</a:t>
            </a:r>
            <a:r>
              <a:rPr lang="en-US" sz="2400" dirty="0"/>
              <a:t>:</a:t>
            </a:r>
          </a:p>
          <a:p>
            <a:pPr lvl="1"/>
            <a:r>
              <a:rPr lang="en-US" dirty="0"/>
              <a:t>Decongestants (Pseudoephedrine)</a:t>
            </a:r>
          </a:p>
          <a:p>
            <a:pPr lvl="1"/>
            <a:r>
              <a:rPr lang="en-US" dirty="0"/>
              <a:t> Ritalin, </a:t>
            </a:r>
            <a:r>
              <a:rPr lang="en-US" dirty="0" smtClean="0"/>
              <a:t>Adderall</a:t>
            </a:r>
            <a:endParaRPr lang="en-US" dirty="0"/>
          </a:p>
          <a:p>
            <a:pPr lvl="1"/>
            <a:r>
              <a:rPr lang="en-US" dirty="0"/>
              <a:t>Cocaine, amphetamines</a:t>
            </a:r>
          </a:p>
          <a:p>
            <a:r>
              <a:rPr lang="en-US" sz="2400" dirty="0"/>
              <a:t>Treatment:</a:t>
            </a:r>
          </a:p>
          <a:p>
            <a:pPr lvl="1"/>
            <a:r>
              <a:rPr lang="en-US" dirty="0"/>
              <a:t>Benzodiazepines</a:t>
            </a:r>
          </a:p>
          <a:p>
            <a:pPr lvl="1"/>
            <a:r>
              <a:rPr lang="en-US" dirty="0"/>
              <a:t>Supportive care (cooling, IVF</a:t>
            </a:r>
            <a:r>
              <a:rPr lang="is-IS" dirty="0"/>
              <a:t>…)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39485" y="1382484"/>
            <a:ext cx="4038600" cy="482237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Excessive Sympathetic nervous system stimulation </a:t>
            </a:r>
          </a:p>
          <a:p>
            <a:r>
              <a:rPr lang="en-US" dirty="0" smtClean="0"/>
              <a:t>Tachycardia</a:t>
            </a:r>
            <a:endParaRPr lang="en-US" dirty="0"/>
          </a:p>
          <a:p>
            <a:r>
              <a:rPr lang="en-US" dirty="0"/>
              <a:t>Hypertension</a:t>
            </a:r>
          </a:p>
          <a:p>
            <a:r>
              <a:rPr lang="en-US" dirty="0"/>
              <a:t>Mydriasis</a:t>
            </a:r>
          </a:p>
          <a:p>
            <a:r>
              <a:rPr lang="en-US" dirty="0" smtClean="0"/>
              <a:t>Tachypnea</a:t>
            </a:r>
            <a:endParaRPr lang="en-US" dirty="0"/>
          </a:p>
          <a:p>
            <a:r>
              <a:rPr lang="en-US" dirty="0"/>
              <a:t>Sweating (as opposed to dry skin in anticholinergic syndrome!)</a:t>
            </a:r>
          </a:p>
          <a:p>
            <a:r>
              <a:rPr lang="en-US" dirty="0"/>
              <a:t>Hyperthermia</a:t>
            </a:r>
          </a:p>
          <a:p>
            <a:r>
              <a:rPr lang="en-US" dirty="0" smtClean="0"/>
              <a:t>Seizures</a:t>
            </a:r>
            <a:endParaRPr lang="en-US" dirty="0"/>
          </a:p>
          <a:p>
            <a:r>
              <a:rPr lang="en-US" dirty="0" smtClean="0"/>
              <a:t>Stroke</a:t>
            </a:r>
            <a:endParaRPr lang="en-US" dirty="0"/>
          </a:p>
          <a:p>
            <a:r>
              <a:rPr lang="en-US" dirty="0"/>
              <a:t>MI</a:t>
            </a:r>
          </a:p>
        </p:txBody>
      </p:sp>
    </p:spTree>
    <p:extLst>
      <p:ext uri="{BB962C8B-B14F-4D97-AF65-F5344CB8AC3E}">
        <p14:creationId xmlns:p14="http://schemas.microsoft.com/office/powerpoint/2010/main" val="3886792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68787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Opioid toxidrome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Excessive stimulation of mu receptors in the CNS from opioid agonists.</a:t>
            </a:r>
          </a:p>
          <a:p>
            <a:r>
              <a:rPr lang="en-US" sz="2400" dirty="0"/>
              <a:t>Meds:</a:t>
            </a:r>
          </a:p>
          <a:p>
            <a:pPr lvl="1"/>
            <a:r>
              <a:rPr lang="en-US" sz="2400" dirty="0"/>
              <a:t>Morphine</a:t>
            </a:r>
          </a:p>
          <a:p>
            <a:pPr lvl="1"/>
            <a:r>
              <a:rPr lang="en-US" sz="2400" dirty="0"/>
              <a:t>Fentanyl</a:t>
            </a:r>
          </a:p>
          <a:p>
            <a:pPr lvl="1"/>
            <a:r>
              <a:rPr lang="en-US" sz="2400" dirty="0"/>
              <a:t>Hydromorphone</a:t>
            </a:r>
          </a:p>
          <a:p>
            <a:pPr lvl="1"/>
            <a:r>
              <a:rPr lang="en-US" sz="2400" dirty="0"/>
              <a:t>Codeine</a:t>
            </a:r>
          </a:p>
          <a:p>
            <a:pPr lvl="1"/>
            <a:r>
              <a:rPr lang="en-US" sz="2400" dirty="0"/>
              <a:t>Oxycodone</a:t>
            </a:r>
          </a:p>
          <a:p>
            <a:r>
              <a:rPr lang="en-US" sz="2400" dirty="0"/>
              <a:t>Recreational drugs:</a:t>
            </a:r>
          </a:p>
          <a:p>
            <a:pPr lvl="1"/>
            <a:r>
              <a:rPr lang="en-US" sz="2400" dirty="0"/>
              <a:t>Heroin</a:t>
            </a:r>
          </a:p>
        </p:txBody>
      </p:sp>
    </p:spTree>
    <p:extLst>
      <p:ext uri="{BB962C8B-B14F-4D97-AF65-F5344CB8AC3E}">
        <p14:creationId xmlns:p14="http://schemas.microsoft.com/office/powerpoint/2010/main" val="2899521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Opioid Toxidrome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narcotictoxidrome_1_orig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67" r="-144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5539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46035" y="522623"/>
            <a:ext cx="4771919" cy="5080736"/>
          </a:xfrm>
        </p:spPr>
        <p:txBody>
          <a:bodyPr anchor="t">
            <a:noAutofit/>
          </a:bodyPr>
          <a:lstStyle/>
          <a:p>
            <a:pPr marL="363538" indent="-273050">
              <a:buNone/>
            </a:pPr>
            <a:r>
              <a:rPr lang="en-US" sz="2400" dirty="0" smtClean="0"/>
              <a:t>1. To discuss the identification and therapeutic approach to common </a:t>
            </a:r>
            <a:r>
              <a:rPr lang="en-US" sz="2400" dirty="0" err="1" smtClean="0"/>
              <a:t>toxidromes</a:t>
            </a:r>
            <a:r>
              <a:rPr lang="en-US" sz="2400" dirty="0" smtClean="0"/>
              <a:t>:</a:t>
            </a:r>
            <a:endParaRPr lang="en-US" sz="2400" dirty="0"/>
          </a:p>
          <a:p>
            <a:pPr marL="1068388" lvl="1"/>
            <a:r>
              <a:rPr lang="en-US" sz="2200" dirty="0" smtClean="0"/>
              <a:t>Anticholinergic</a:t>
            </a:r>
          </a:p>
          <a:p>
            <a:pPr marL="1068388" lvl="1"/>
            <a:r>
              <a:rPr lang="en-US" sz="2200" dirty="0" smtClean="0"/>
              <a:t>Sympathomimetic</a:t>
            </a:r>
          </a:p>
          <a:p>
            <a:pPr marL="1068388" lvl="1"/>
            <a:r>
              <a:rPr lang="en-US" sz="2200" dirty="0" smtClean="0"/>
              <a:t>Opioids</a:t>
            </a:r>
          </a:p>
          <a:p>
            <a:pPr marL="1068388" lvl="1"/>
            <a:r>
              <a:rPr lang="en-US" sz="2200" dirty="0"/>
              <a:t>Sedative </a:t>
            </a:r>
            <a:r>
              <a:rPr lang="en-US" sz="2200" dirty="0" smtClean="0"/>
              <a:t>hypnotic</a:t>
            </a:r>
            <a:endParaRPr lang="en-US" sz="2200" dirty="0" smtClean="0"/>
          </a:p>
          <a:p>
            <a:pPr marL="1068388" lvl="1"/>
            <a:r>
              <a:rPr lang="en-US" sz="2200" dirty="0" smtClean="0"/>
              <a:t>Serotonin </a:t>
            </a:r>
          </a:p>
          <a:p>
            <a:pPr marL="1068388" lvl="1"/>
            <a:r>
              <a:rPr lang="en-US" sz="2200" dirty="0" smtClean="0"/>
              <a:t>Neuroleptic </a:t>
            </a:r>
            <a:r>
              <a:rPr lang="en-US" sz="2200" dirty="0" smtClean="0"/>
              <a:t>malignant </a:t>
            </a:r>
            <a:r>
              <a:rPr lang="en-US" sz="2200" dirty="0" smtClean="0"/>
              <a:t>syndrome</a:t>
            </a:r>
          </a:p>
          <a:p>
            <a:pPr marL="1068388" lvl="1"/>
            <a:r>
              <a:rPr lang="en-US" sz="2200" dirty="0" smtClean="0"/>
              <a:t>Cholinergic</a:t>
            </a:r>
            <a:endParaRPr lang="en-US" sz="2200" dirty="0" smtClean="0"/>
          </a:p>
          <a:p>
            <a:pPr lvl="1"/>
            <a:endParaRPr lang="en-US" sz="2400" dirty="0"/>
          </a:p>
          <a:p>
            <a:pPr marL="454025" lvl="1" indent="-90488">
              <a:buNone/>
              <a:tabLst>
                <a:tab pos="271463" algn="l"/>
              </a:tabLst>
            </a:pPr>
            <a:r>
              <a:rPr lang="en-US" sz="2400" dirty="0" smtClean="0"/>
              <a:t>2. To Discuss common Antidotes and their indications </a:t>
            </a:r>
          </a:p>
          <a:p>
            <a:pPr lvl="1"/>
            <a:endParaRPr lang="en-US" sz="240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E1063ACC-684C-4227-9D75-430593BADC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14413" y="0"/>
            <a:ext cx="4629587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8067F801-9719-4550-AFFF-C7C3684221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25884" y="0"/>
            <a:ext cx="4518116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AC3A842-D5DC-B147-B2AA-0690000A9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052" y="640358"/>
            <a:ext cx="3567089" cy="23737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975B8CF-2DEA-384D-BF43-28DA1A1E9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781" y="3429000"/>
            <a:ext cx="2174359" cy="217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75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</p:spPr>
      </p:pic>
    </p:spTree>
    <p:extLst>
      <p:ext uri="{BB962C8B-B14F-4D97-AF65-F5344CB8AC3E}">
        <p14:creationId xmlns:p14="http://schemas.microsoft.com/office/powerpoint/2010/main" val="486486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6C502F-6432-5F4E-BFF8-84FC120B2B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33" t="2418" r="23395" b="1"/>
          <a:stretch/>
        </p:blipFill>
        <p:spPr>
          <a:xfrm>
            <a:off x="8000566" y="274638"/>
            <a:ext cx="1143434" cy="755965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b="1" dirty="0" smtClean="0"/>
          </a:p>
          <a:p>
            <a:endParaRPr lang="en-US" sz="2400" b="1" dirty="0"/>
          </a:p>
          <a:p>
            <a:endParaRPr lang="en-US" dirty="0"/>
          </a:p>
        </p:txBody>
      </p:sp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</a:lstStyle>
          <a:p>
            <a:r>
              <a:rPr lang="en-US" sz="4000" b="1" dirty="0" smtClean="0">
                <a:solidFill>
                  <a:srgbClr val="FF0000"/>
                </a:solidFill>
                <a:latin typeface="+mj-lt"/>
                <a:ea typeface="Times New Roman" charset="0"/>
                <a:cs typeface="Times New Roman" charset="0"/>
              </a:rPr>
              <a:t>Sedative-hypnotic Toxidrome</a:t>
            </a:r>
            <a:endParaRPr lang="en-US" sz="4000" b="1" dirty="0">
              <a:solidFill>
                <a:srgbClr val="FF0000"/>
              </a:solidFill>
              <a:latin typeface="+mj-lt"/>
              <a:ea typeface="Times New Roman" charset="0"/>
              <a:cs typeface="Times New Roman" charset="0"/>
            </a:endParaRP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" y="1409701"/>
            <a:ext cx="8604253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09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197" y="6539750"/>
            <a:ext cx="2896980" cy="20992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b="1" dirty="0" smtClean="0"/>
          </a:p>
          <a:p>
            <a:endParaRPr lang="en-US" sz="2400" b="1" dirty="0"/>
          </a:p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42938" y="1690687"/>
            <a:ext cx="7443787" cy="474133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ea typeface="Times New Roman" charset="0"/>
                <a:cs typeface="Times New Roman" charset="0"/>
              </a:rPr>
              <a:t>Usually from excessive stimulation/potentiation of GABA receptors in the CNS.</a:t>
            </a:r>
          </a:p>
          <a:p>
            <a:r>
              <a:rPr lang="en-US" sz="2400" dirty="0" smtClean="0">
                <a:ea typeface="Times New Roman" charset="0"/>
                <a:cs typeface="Times New Roman" charset="0"/>
              </a:rPr>
              <a:t>Can happen with H1 blockade in the CNS</a:t>
            </a:r>
          </a:p>
          <a:p>
            <a:r>
              <a:rPr lang="en-US" sz="2400" dirty="0" smtClean="0">
                <a:ea typeface="Times New Roman" charset="0"/>
                <a:cs typeface="Times New Roman" charset="0"/>
              </a:rPr>
              <a:t>Meds:</a:t>
            </a:r>
          </a:p>
          <a:p>
            <a:pPr lvl="1"/>
            <a:r>
              <a:rPr lang="en-US" sz="2400" dirty="0" smtClean="0">
                <a:ea typeface="Times New Roman" charset="0"/>
                <a:cs typeface="Times New Roman" charset="0"/>
              </a:rPr>
              <a:t>Benzodiazepines (GABA agonism)</a:t>
            </a:r>
          </a:p>
          <a:p>
            <a:pPr lvl="1"/>
            <a:r>
              <a:rPr lang="en-US" sz="2400" dirty="0" smtClean="0">
                <a:ea typeface="Times New Roman" charset="0"/>
                <a:cs typeface="Times New Roman" charset="0"/>
              </a:rPr>
              <a:t>Antipsychotics (H1 blockade)</a:t>
            </a:r>
          </a:p>
          <a:p>
            <a:pPr lvl="1"/>
            <a:r>
              <a:rPr lang="en-US" sz="2400" dirty="0" smtClean="0">
                <a:ea typeface="Times New Roman" charset="0"/>
                <a:cs typeface="Times New Roman" charset="0"/>
              </a:rPr>
              <a:t>ETOH (GABA agonism)</a:t>
            </a:r>
          </a:p>
          <a:p>
            <a:r>
              <a:rPr lang="en-US" sz="2400" dirty="0" smtClean="0">
                <a:ea typeface="Times New Roman" charset="0"/>
                <a:cs typeface="Times New Roman" charset="0"/>
              </a:rPr>
              <a:t>Treatment:</a:t>
            </a:r>
          </a:p>
          <a:p>
            <a:pPr lvl="1"/>
            <a:r>
              <a:rPr lang="en-US" sz="2400" dirty="0" smtClean="0">
                <a:ea typeface="Times New Roman" charset="0"/>
                <a:cs typeface="Times New Roman" charset="0"/>
              </a:rPr>
              <a:t>Supportive</a:t>
            </a:r>
          </a:p>
          <a:p>
            <a:pPr lvl="1"/>
            <a:r>
              <a:rPr lang="en-US" sz="2400" dirty="0" smtClean="0">
                <a:ea typeface="Times New Roman" charset="0"/>
                <a:cs typeface="Times New Roman" charset="0"/>
              </a:rPr>
              <a:t>Flumazenil??</a:t>
            </a:r>
            <a:endParaRPr lang="en-US" sz="2400" dirty="0">
              <a:ea typeface="Times New Roman" charset="0"/>
              <a:cs typeface="Times New Roman" charset="0"/>
            </a:endParaRPr>
          </a:p>
        </p:txBody>
      </p:sp>
      <p:sp>
        <p:nvSpPr>
          <p:cNvPr id="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</a:lstStyle>
          <a:p>
            <a:r>
              <a:rPr lang="en-US" sz="4000" b="1" dirty="0" smtClean="0">
                <a:solidFill>
                  <a:srgbClr val="FF0000"/>
                </a:solidFill>
                <a:latin typeface="+mj-lt"/>
                <a:ea typeface="Times New Roman" charset="0"/>
                <a:cs typeface="Times New Roman" charset="0"/>
              </a:rPr>
              <a:t>Sedative-hypnotic Toxidrome</a:t>
            </a:r>
            <a:endParaRPr lang="en-US" sz="4000" b="1" dirty="0">
              <a:solidFill>
                <a:srgbClr val="FF0000"/>
              </a:solidFill>
              <a:latin typeface="+mj-lt"/>
              <a:ea typeface="Times New Roman" charset="0"/>
              <a:cs typeface="Times New Roman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4826" y="4572000"/>
            <a:ext cx="4504351" cy="217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90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4141" b="414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/>
        </p:nvPicPr>
        <p:blipFill>
          <a:blip r:embed="rId3"/>
          <a:srcRect t="-18661" b="-18661"/>
          <a:stretch>
            <a:fillRect/>
          </a:stretch>
        </p:blipFill>
        <p:spPr>
          <a:xfrm>
            <a:off x="235857" y="-54429"/>
            <a:ext cx="7347857" cy="173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930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Toxidrome # 5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20 year old female presented with confusion, diarrhea and agitation</a:t>
            </a:r>
          </a:p>
          <a:p>
            <a:endParaRPr lang="en-US" sz="2400" dirty="0"/>
          </a:p>
          <a:p>
            <a:r>
              <a:rPr lang="en-US" sz="2400" dirty="0"/>
              <a:t>Vital signs: HR 130, BP: 150/90, T: 37.9, RR: 18</a:t>
            </a:r>
          </a:p>
          <a:p>
            <a:endParaRPr lang="en-US" sz="2400" dirty="0"/>
          </a:p>
          <a:p>
            <a:r>
              <a:rPr lang="en-US" sz="2400" dirty="0" err="1"/>
              <a:t>Hx</a:t>
            </a:r>
            <a:r>
              <a:rPr lang="en-US" sz="2400" dirty="0"/>
              <a:t>: Patient on Fluoxetine (SSRI) for depression. Lately was prescribed tramadol for pain </a:t>
            </a:r>
            <a:r>
              <a:rPr lang="en-US" sz="2400" dirty="0" smtClean="0"/>
              <a:t>following a dental procedure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Physical exam: Agitated, exaggerated bowel sounds, has tremor, </a:t>
            </a:r>
            <a:r>
              <a:rPr lang="en-US" sz="2400" dirty="0" err="1" smtClean="0"/>
              <a:t>hyperreflexia</a:t>
            </a:r>
            <a:r>
              <a:rPr lang="en-US" sz="2400" dirty="0" smtClean="0"/>
              <a:t> </a:t>
            </a:r>
            <a:r>
              <a:rPr lang="en-US" sz="2400" dirty="0"/>
              <a:t>with clonus</a:t>
            </a:r>
          </a:p>
        </p:txBody>
      </p:sp>
    </p:spTree>
    <p:extLst>
      <p:ext uri="{BB962C8B-B14F-4D97-AF65-F5344CB8AC3E}">
        <p14:creationId xmlns:p14="http://schemas.microsoft.com/office/powerpoint/2010/main" val="1297709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3" r="-617"/>
          <a:stretch/>
        </p:blipFill>
        <p:spPr>
          <a:xfrm>
            <a:off x="235857" y="1181781"/>
            <a:ext cx="8726714" cy="5531076"/>
          </a:xfrm>
          <a:prstGeom prst="rect">
            <a:avLst/>
          </a:prstGeom>
        </p:spPr>
      </p:pic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457200" y="38781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</a:lstStyle>
          <a:p>
            <a:r>
              <a:rPr lang="en-US" sz="4000" b="1" dirty="0" smtClean="0">
                <a:solidFill>
                  <a:srgbClr val="FF0000"/>
                </a:solidFill>
                <a:latin typeface="+mj-lt"/>
                <a:ea typeface="Times New Roman" charset="0"/>
                <a:cs typeface="Times New Roman" charset="0"/>
              </a:rPr>
              <a:t>Serotonin Toxicity</a:t>
            </a:r>
            <a:endParaRPr lang="en-US" sz="4000" b="1" dirty="0">
              <a:solidFill>
                <a:srgbClr val="FF0000"/>
              </a:solidFill>
              <a:latin typeface="+mj-lt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366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Serotonin toxidrome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Excessive activity at the serotonin receptor (5HT) in the CNS and peripherally </a:t>
            </a:r>
          </a:p>
          <a:p>
            <a:r>
              <a:rPr lang="en-US" sz="2400" dirty="0"/>
              <a:t>Usually results from a drug-drug interaction of two serotonergic agents.</a:t>
            </a:r>
          </a:p>
          <a:p>
            <a:r>
              <a:rPr lang="en-US" sz="2400" dirty="0"/>
              <a:t>In this case the two serotonergic agents were:</a:t>
            </a:r>
          </a:p>
          <a:p>
            <a:pPr lvl="1"/>
            <a:r>
              <a:rPr lang="en-US" sz="2400" dirty="0" smtClean="0"/>
              <a:t>Fluoxetine </a:t>
            </a:r>
            <a:r>
              <a:rPr lang="en-US" sz="2400" dirty="0"/>
              <a:t>(SSRI)</a:t>
            </a:r>
          </a:p>
          <a:p>
            <a:pPr lvl="1"/>
            <a:r>
              <a:rPr lang="en-US" sz="2400" dirty="0"/>
              <a:t>Tramadol </a:t>
            </a:r>
          </a:p>
          <a:p>
            <a:r>
              <a:rPr lang="en-US" sz="2400" dirty="0"/>
              <a:t>Treatment:</a:t>
            </a:r>
          </a:p>
          <a:p>
            <a:pPr lvl="1"/>
            <a:r>
              <a:rPr lang="en-US" sz="2400" dirty="0"/>
              <a:t>Benzodiazepines</a:t>
            </a:r>
          </a:p>
          <a:p>
            <a:pPr lvl="1"/>
            <a:r>
              <a:rPr lang="en-US" sz="2400" dirty="0"/>
              <a:t>Supportive care (cooling, IVF</a:t>
            </a:r>
            <a:r>
              <a:rPr lang="is-IS" sz="2400" dirty="0"/>
              <a:t>…)</a:t>
            </a:r>
            <a:endParaRPr lang="en-US" sz="2400" dirty="0"/>
          </a:p>
          <a:p>
            <a:pPr lvl="1"/>
            <a:r>
              <a:rPr lang="en-US" sz="2400" dirty="0"/>
              <a:t>Cyproheptadine</a:t>
            </a:r>
          </a:p>
        </p:txBody>
      </p:sp>
    </p:spTree>
    <p:extLst>
      <p:ext uri="{BB962C8B-B14F-4D97-AF65-F5344CB8AC3E}">
        <p14:creationId xmlns:p14="http://schemas.microsoft.com/office/powerpoint/2010/main" val="475674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855" y="6005286"/>
            <a:ext cx="1259974" cy="368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714" y="6393542"/>
            <a:ext cx="751115" cy="1963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28" y="213132"/>
            <a:ext cx="6721929" cy="637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3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699" r="-1002"/>
          <a:stretch/>
        </p:blipFill>
        <p:spPr>
          <a:xfrm>
            <a:off x="221340" y="217714"/>
            <a:ext cx="8725297" cy="6458857"/>
          </a:xfrm>
        </p:spPr>
      </p:pic>
    </p:spTree>
    <p:extLst>
      <p:ext uri="{BB962C8B-B14F-4D97-AF65-F5344CB8AC3E}">
        <p14:creationId xmlns:p14="http://schemas.microsoft.com/office/powerpoint/2010/main" val="3770156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2300" b="881"/>
          <a:stretch/>
        </p:blipFill>
        <p:spPr>
          <a:xfrm>
            <a:off x="330198" y="689428"/>
            <a:ext cx="8601259" cy="429985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855" y="6005286"/>
            <a:ext cx="1259974" cy="368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4714" y="6393542"/>
            <a:ext cx="751115" cy="19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41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8914" b="-891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</a:lstStyle>
          <a:p>
            <a:r>
              <a:rPr lang="en-US" sz="4000" b="1" dirty="0" smtClean="0">
                <a:solidFill>
                  <a:srgbClr val="FF0000"/>
                </a:solidFill>
                <a:latin typeface="+mj-lt"/>
                <a:cs typeface="Times New Roman"/>
              </a:rPr>
              <a:t>The Dose Makes The Poison</a:t>
            </a:r>
            <a:endParaRPr lang="en-US" sz="4000" b="1" dirty="0">
              <a:solidFill>
                <a:srgbClr val="FF0000"/>
              </a:solidFill>
              <a:latin typeface="+mj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56053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Neuroleptic </a:t>
            </a:r>
            <a:r>
              <a:rPr lang="en-US" sz="4000" b="1" dirty="0" err="1" smtClean="0">
                <a:solidFill>
                  <a:srgbClr val="FF0000"/>
                </a:solidFill>
              </a:rPr>
              <a:t>Vs</a:t>
            </a:r>
            <a:r>
              <a:rPr lang="en-US" sz="4000" b="1" dirty="0" smtClean="0">
                <a:solidFill>
                  <a:srgbClr val="FF0000"/>
                </a:solidFill>
              </a:rPr>
              <a:t> Serotonin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2235" b="-1729"/>
          <a:stretch/>
        </p:blipFill>
        <p:spPr>
          <a:xfrm>
            <a:off x="486229" y="2050143"/>
            <a:ext cx="8229600" cy="321128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855" y="6005286"/>
            <a:ext cx="1259974" cy="368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4714" y="6393542"/>
            <a:ext cx="751115" cy="19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87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3823"/>
            <a:ext cx="9144000" cy="6804177"/>
          </a:xfrm>
        </p:spPr>
      </p:pic>
    </p:spTree>
    <p:extLst>
      <p:ext uri="{BB962C8B-B14F-4D97-AF65-F5344CB8AC3E}">
        <p14:creationId xmlns:p14="http://schemas.microsoft.com/office/powerpoint/2010/main" val="1794384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259" r="-915"/>
          <a:stretch/>
        </p:blipFill>
        <p:spPr>
          <a:xfrm>
            <a:off x="508143" y="276745"/>
            <a:ext cx="7547286" cy="63392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7372" y="6294503"/>
            <a:ext cx="4466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Goldfrank’s</a:t>
            </a:r>
            <a:r>
              <a:rPr lang="en-US" dirty="0" smtClean="0"/>
              <a:t> </a:t>
            </a:r>
            <a:r>
              <a:rPr lang="en-US" dirty="0" err="1" smtClean="0"/>
              <a:t>Toxicologic</a:t>
            </a:r>
            <a:r>
              <a:rPr lang="en-US" dirty="0" smtClean="0"/>
              <a:t> emergencies 10</a:t>
            </a:r>
            <a:r>
              <a:rPr lang="en-US" baseline="30000" dirty="0" smtClean="0"/>
              <a:t>th</a:t>
            </a:r>
            <a:r>
              <a:rPr lang="en-US" dirty="0" smtClean="0"/>
              <a:t> edition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38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2242" b="12242"/>
          <a:stretch>
            <a:fillRect/>
          </a:stretch>
        </p:blipFill>
        <p:spPr/>
      </p:pic>
      <p:pic>
        <p:nvPicPr>
          <p:cNvPr id="4" name="Picture 3" descr="لقطة الشاشة ٢٠٢٠-٠٢-٢٠ في ١٢.٣٤.٢١ ص.png">
            <a:extLst>
              <a:ext uri="{FF2B5EF4-FFF2-40B4-BE49-F238E27FC236}">
                <a16:creationId xmlns:a16="http://schemas.microsoft.com/office/drawing/2014/main" xmlns="" id="{E9112460-F684-064E-B74E-71C1F4102E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4" r="12767"/>
          <a:stretch/>
        </p:blipFill>
        <p:spPr>
          <a:xfrm>
            <a:off x="-9920" y="0"/>
            <a:ext cx="9153920" cy="6948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"/>
            <a:ext cx="9144000" cy="66593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77429" y="3537857"/>
            <a:ext cx="508000" cy="254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617857" y="2819400"/>
            <a:ext cx="326571" cy="254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16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6C502F-6432-5F4E-BFF8-84FC120B2B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33" t="2418" r="23395" b="1"/>
          <a:stretch/>
        </p:blipFill>
        <p:spPr>
          <a:xfrm>
            <a:off x="7200683" y="321367"/>
            <a:ext cx="1143434" cy="755965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b="1" dirty="0" smtClean="0"/>
          </a:p>
          <a:p>
            <a:endParaRPr lang="en-US" sz="2400" b="1" dirty="0"/>
          </a:p>
          <a:p>
            <a:endParaRPr lang="en-US" dirty="0"/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837" y="475343"/>
            <a:ext cx="6693449" cy="599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5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Cholinergic toxidrome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144936"/>
            <a:ext cx="8229600" cy="4525963"/>
          </a:xfrm>
        </p:spPr>
        <p:txBody>
          <a:bodyPr/>
          <a:lstStyle/>
          <a:p>
            <a:r>
              <a:rPr lang="en-US" sz="2400" dirty="0"/>
              <a:t>Excessive stimulation of nicotinic and muscarinic </a:t>
            </a:r>
            <a:r>
              <a:rPr lang="en-US" sz="2400" dirty="0" smtClean="0"/>
              <a:t>acetylcholine </a:t>
            </a:r>
            <a:r>
              <a:rPr lang="en-US" sz="2400" dirty="0" smtClean="0"/>
              <a:t>receptors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Usually from blockade of </a:t>
            </a:r>
            <a:r>
              <a:rPr lang="en-US" sz="2400" dirty="0" err="1" smtClean="0"/>
              <a:t>acetylcholinesterase</a:t>
            </a:r>
            <a:r>
              <a:rPr lang="en-US" sz="2400" dirty="0" smtClean="0"/>
              <a:t> </a:t>
            </a:r>
            <a:r>
              <a:rPr lang="en-US" sz="2400" dirty="0"/>
              <a:t>leading to excessive free </a:t>
            </a:r>
            <a:r>
              <a:rPr lang="en-US" sz="2400" dirty="0" smtClean="0"/>
              <a:t>acetyl- </a:t>
            </a:r>
            <a:r>
              <a:rPr lang="en-US" sz="2400" dirty="0"/>
              <a:t>choline molecules acting on the </a:t>
            </a:r>
            <a:r>
              <a:rPr lang="en-US" sz="2400" dirty="0" smtClean="0"/>
              <a:t>receptors</a:t>
            </a:r>
            <a:endParaRPr lang="en-US" sz="2400" dirty="0"/>
          </a:p>
          <a:p>
            <a:endParaRPr lang="en-US" dirty="0"/>
          </a:p>
        </p:txBody>
      </p:sp>
      <p:pic>
        <p:nvPicPr>
          <p:cNvPr id="4" name="Picture 3" descr="Diazinon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770" y="4407918"/>
            <a:ext cx="1484030" cy="19787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2145"/>
            <a:ext cx="1188540" cy="159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94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Cholinergic toxidrome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Medication:</a:t>
            </a:r>
          </a:p>
          <a:p>
            <a:pPr lvl="1"/>
            <a:r>
              <a:rPr lang="en-US" sz="2400" dirty="0"/>
              <a:t>Alzheimer's meds (donepezil)</a:t>
            </a:r>
          </a:p>
          <a:p>
            <a:pPr lvl="1"/>
            <a:r>
              <a:rPr lang="en-US" sz="2400" dirty="0"/>
              <a:t>Myasthenia gravis meds (</a:t>
            </a:r>
            <a:r>
              <a:rPr lang="en-US" sz="2400" dirty="0" err="1"/>
              <a:t>pyridostigmine</a:t>
            </a:r>
            <a:r>
              <a:rPr lang="en-US" sz="2400" dirty="0"/>
              <a:t>)</a:t>
            </a:r>
          </a:p>
          <a:p>
            <a:r>
              <a:rPr lang="en-US" sz="2400" dirty="0"/>
              <a:t>Chemicals:</a:t>
            </a:r>
          </a:p>
          <a:p>
            <a:pPr lvl="1"/>
            <a:r>
              <a:rPr lang="en-US" sz="2400" dirty="0"/>
              <a:t>Organophosphates</a:t>
            </a:r>
          </a:p>
          <a:p>
            <a:pPr lvl="1"/>
            <a:r>
              <a:rPr lang="en-US" sz="2400" dirty="0" err="1"/>
              <a:t>Carbamates</a:t>
            </a:r>
            <a:endParaRPr lang="en-US" sz="2400" dirty="0"/>
          </a:p>
          <a:p>
            <a:r>
              <a:rPr lang="en-US" sz="2400" dirty="0" smtClean="0"/>
              <a:t>Treatment:</a:t>
            </a:r>
            <a:endParaRPr lang="en-US" sz="2400" dirty="0"/>
          </a:p>
          <a:p>
            <a:pPr lvl="1"/>
            <a:r>
              <a:rPr lang="en-US" sz="2400" dirty="0"/>
              <a:t>Antidote: Atropine, 2PAM</a:t>
            </a:r>
          </a:p>
          <a:p>
            <a:pPr lvl="1"/>
            <a:r>
              <a:rPr lang="en-US" sz="2400" dirty="0"/>
              <a:t>Supportive care</a:t>
            </a:r>
          </a:p>
        </p:txBody>
      </p:sp>
    </p:spTree>
    <p:extLst>
      <p:ext uri="{BB962C8B-B14F-4D97-AF65-F5344CB8AC3E}">
        <p14:creationId xmlns:p14="http://schemas.microsoft.com/office/powerpoint/2010/main" val="4261600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2"/>
          <a:srcRect l="-728" r="-728"/>
          <a:stretch/>
        </p:blipFill>
        <p:spPr>
          <a:xfrm>
            <a:off x="-118128" y="20670"/>
            <a:ext cx="9243237" cy="677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10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4" r="297"/>
          <a:stretch/>
        </p:blipFill>
        <p:spPr>
          <a:xfrm>
            <a:off x="326571" y="961571"/>
            <a:ext cx="7392686" cy="5745165"/>
          </a:xfrm>
          <a:prstGeom prst="rect">
            <a:avLst/>
          </a:prstGeom>
        </p:spPr>
      </p:pic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</a:lstStyle>
          <a:p>
            <a:r>
              <a:rPr lang="en-US" sz="40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Antidote</a:t>
            </a:r>
            <a:endParaRPr lang="en-US" sz="4000" b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246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806" r="-806"/>
          <a:stretch/>
        </p:blipFill>
        <p:spPr>
          <a:xfrm>
            <a:off x="1034143" y="32704"/>
            <a:ext cx="5932714" cy="6762005"/>
          </a:xfrm>
        </p:spPr>
      </p:pic>
    </p:spTree>
    <p:extLst>
      <p:ext uri="{BB962C8B-B14F-4D97-AF65-F5344CB8AC3E}">
        <p14:creationId xmlns:p14="http://schemas.microsoft.com/office/powerpoint/2010/main" val="4126350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82626" y="343649"/>
            <a:ext cx="7073660" cy="8467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lvl1pPr>
          </a:lstStyle>
          <a:p>
            <a:r>
              <a:rPr lang="en-US" sz="4000" b="1" dirty="0" smtClean="0">
                <a:solidFill>
                  <a:srgbClr val="FF0000"/>
                </a:solidFill>
                <a:latin typeface="+mj-lt"/>
                <a:cs typeface="Times New Roman"/>
              </a:rPr>
              <a:t>The Dose Makes The Poison</a:t>
            </a:r>
            <a:endParaRPr lang="en-US" sz="4000" b="1" dirty="0">
              <a:solidFill>
                <a:srgbClr val="FF0000"/>
              </a:solidFill>
              <a:latin typeface="+mj-lt"/>
              <a:cs typeface="Times New Roman"/>
            </a:endParaRPr>
          </a:p>
        </p:txBody>
      </p:sp>
      <p:pic>
        <p:nvPicPr>
          <p:cNvPr id="3" name="Content Placeholder 3" descr="dose toxicit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607" b="-9607"/>
          <a:stretch>
            <a:fillRect/>
          </a:stretch>
        </p:blipFill>
        <p:spPr>
          <a:xfrm>
            <a:off x="448573" y="1462177"/>
            <a:ext cx="8229600" cy="4525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3857" y="52614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819571" y="72572"/>
            <a:ext cx="1179286" cy="1189328"/>
          </a:xfrm>
          <a:prstGeom prst="rect">
            <a:avLst/>
          </a:prstGeom>
          <a:solidFill>
            <a:srgbClr val="FAFAFA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400143" y="649514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5400000">
            <a:off x="7981238" y="5756479"/>
            <a:ext cx="765237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201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71" y="145143"/>
            <a:ext cx="5424953" cy="651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23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questions-1922476__34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749808" y="952083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4205757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l="-1153" r="-1403"/>
          <a:stretch/>
        </p:blipFill>
        <p:spPr>
          <a:xfrm>
            <a:off x="0" y="128588"/>
            <a:ext cx="7941270" cy="63494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183" y="6427113"/>
            <a:ext cx="38294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Times New Roman" charset="0"/>
                <a:ea typeface="Times New Roman" charset="0"/>
                <a:cs typeface="Times New Roman" charset="0"/>
              </a:rPr>
              <a:t>Toxicology Handbook, Lindsay Murray</a:t>
            </a:r>
          </a:p>
          <a:p>
            <a:r>
              <a:rPr lang="en-US" sz="1100" dirty="0" smtClean="0">
                <a:latin typeface="Times New Roman" charset="0"/>
                <a:ea typeface="Times New Roman" charset="0"/>
                <a:cs typeface="Times New Roman" charset="0"/>
              </a:rPr>
              <a:t>Second edition </a:t>
            </a:r>
            <a:endParaRPr lang="en-US" sz="11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831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554" y="505832"/>
            <a:ext cx="4900935" cy="1143000"/>
          </a:xfrm>
          <a:ln w="127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highlight>
                  <a:srgbClr val="FFFF00"/>
                </a:highlight>
              </a:rPr>
              <a:t>What is a Toxidrome</a:t>
            </a:r>
            <a:endParaRPr lang="en-US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6C502F-6432-5F4E-BFF8-84FC120B2B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33" t="2418" r="23395" b="1"/>
          <a:stretch/>
        </p:blipFill>
        <p:spPr>
          <a:xfrm>
            <a:off x="7363535" y="699349"/>
            <a:ext cx="1143434" cy="755965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77369" y="1781628"/>
            <a:ext cx="8229600" cy="4525963"/>
          </a:xfrm>
        </p:spPr>
        <p:txBody>
          <a:bodyPr/>
          <a:lstStyle/>
          <a:p>
            <a:endParaRPr lang="en-US" sz="2400" b="1" dirty="0" smtClean="0"/>
          </a:p>
          <a:p>
            <a:endParaRPr lang="en-US" sz="2400" b="1" dirty="0">
              <a:cs typeface="Arial"/>
            </a:endParaRPr>
          </a:p>
          <a:p>
            <a:r>
              <a:rPr lang="en-US" sz="2400" b="1" dirty="0" smtClean="0">
                <a:cs typeface="Arial"/>
              </a:rPr>
              <a:t>A </a:t>
            </a:r>
            <a:r>
              <a:rPr lang="en-US" sz="2400" b="1" dirty="0">
                <a:cs typeface="Arial"/>
              </a:rPr>
              <a:t>t</a:t>
            </a:r>
            <a:r>
              <a:rPr lang="en-US" sz="2400" b="1" dirty="0" smtClean="0">
                <a:cs typeface="Arial"/>
              </a:rPr>
              <a:t>oxidrome </a:t>
            </a:r>
            <a:r>
              <a:rPr lang="en-US" sz="2400" dirty="0" smtClean="0">
                <a:cs typeface="Arial"/>
              </a:rPr>
              <a:t>is a constellation of </a:t>
            </a:r>
            <a:r>
              <a:rPr lang="en-US" sz="2400" b="1" dirty="0" smtClean="0">
                <a:solidFill>
                  <a:srgbClr val="FF0000"/>
                </a:solidFill>
                <a:cs typeface="Arial"/>
              </a:rPr>
              <a:t>signs and  symptoms </a:t>
            </a:r>
            <a:r>
              <a:rPr lang="en-US" sz="2400" dirty="0" smtClean="0">
                <a:cs typeface="Arial"/>
              </a:rPr>
              <a:t>that help narrow the differential diagnosis to certain toxin and thus guides therapy</a:t>
            </a:r>
          </a:p>
          <a:p>
            <a:endParaRPr lang="en-US" sz="2400" dirty="0" smtClean="0">
              <a:cs typeface="Arial"/>
            </a:endParaRPr>
          </a:p>
          <a:p>
            <a:r>
              <a:rPr lang="en-US" sz="2400" dirty="0" err="1" smtClean="0">
                <a:cs typeface="Arial"/>
              </a:rPr>
              <a:t>i.e</a:t>
            </a:r>
            <a:r>
              <a:rPr lang="en-US" sz="2400" dirty="0" smtClean="0">
                <a:cs typeface="Arial"/>
              </a:rPr>
              <a:t> A clinical picture that suggests exposure to certain class of poisons </a:t>
            </a:r>
            <a:endParaRPr lang="en-US" sz="24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7373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Toxidromes </a:t>
            </a:r>
            <a:r>
              <a:rPr lang="en-US" b="1" dirty="0" err="1" smtClean="0">
                <a:solidFill>
                  <a:srgbClr val="FF0000"/>
                </a:solidFill>
              </a:rPr>
              <a:t>Vs</a:t>
            </a:r>
            <a:r>
              <a:rPr lang="en-US" b="1" dirty="0" smtClean="0">
                <a:solidFill>
                  <a:srgbClr val="FF0000"/>
                </a:solidFill>
              </a:rPr>
              <a:t> urine drug screen (UDS)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Urine drug testing: tests for specific class of xenobiotic, commonly (opioids, BDZ, amphetamines, cannabis, </a:t>
            </a:r>
            <a:r>
              <a:rPr lang="mr-IN" sz="2400" dirty="0" smtClean="0"/>
              <a:t>…</a:t>
            </a:r>
            <a:r>
              <a:rPr lang="en-CA" sz="2400" dirty="0" smtClean="0"/>
              <a:t>)</a:t>
            </a:r>
          </a:p>
          <a:p>
            <a:endParaRPr lang="en-CA" sz="2400" dirty="0" smtClean="0"/>
          </a:p>
          <a:p>
            <a:r>
              <a:rPr lang="en-CA" sz="2400" dirty="0" smtClean="0"/>
              <a:t>Significant rates of false positive and false negative results</a:t>
            </a:r>
          </a:p>
          <a:p>
            <a:endParaRPr lang="en-CA" sz="2400" dirty="0" smtClean="0"/>
          </a:p>
          <a:p>
            <a:r>
              <a:rPr lang="en-CA" sz="2400" dirty="0" smtClean="0"/>
              <a:t>If truly positive, it indicates exposure to the substance at some point in time and not necessary indicates toxicity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4115142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581" y="-262123"/>
            <a:ext cx="8817363" cy="1286245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Factors That Influence The Results Of UDS</a:t>
            </a:r>
            <a:endParaRPr lang="en-US" sz="28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4697" r="-4222" b="7055"/>
          <a:stretch/>
        </p:blipFill>
        <p:spPr>
          <a:xfrm>
            <a:off x="217779" y="798285"/>
            <a:ext cx="8817363" cy="5979767"/>
          </a:xfrm>
        </p:spPr>
      </p:pic>
      <p:sp>
        <p:nvSpPr>
          <p:cNvPr id="5" name="TextBox 4"/>
          <p:cNvSpPr txBox="1"/>
          <p:nvPr/>
        </p:nvSpPr>
        <p:spPr>
          <a:xfrm>
            <a:off x="729027" y="6609908"/>
            <a:ext cx="80125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latin typeface="Times"/>
                <a:cs typeface="Times"/>
              </a:rPr>
              <a:t>McMillin</a:t>
            </a:r>
            <a:r>
              <a:rPr lang="en-US" sz="1200" dirty="0" smtClean="0">
                <a:latin typeface="Times"/>
                <a:cs typeface="Times"/>
              </a:rPr>
              <a:t> et al. Journal </a:t>
            </a:r>
            <a:r>
              <a:rPr lang="en-US" sz="1200" dirty="0">
                <a:latin typeface="Times"/>
                <a:cs typeface="Times"/>
              </a:rPr>
              <a:t>of Pain &amp; Palliative Care Pharmacotherapy. 2013;27:322–339.</a:t>
            </a:r>
          </a:p>
        </p:txBody>
      </p:sp>
    </p:spTree>
    <p:extLst>
      <p:ext uri="{BB962C8B-B14F-4D97-AF65-F5344CB8AC3E}">
        <p14:creationId xmlns:p14="http://schemas.microsoft.com/office/powerpoint/2010/main" val="1773595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370" y="-74705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Times New Roman"/>
              </a:rPr>
              <a:t>A</a:t>
            </a:r>
            <a:r>
              <a:rPr lang="en-US" sz="4000" b="1" dirty="0" smtClean="0">
                <a:solidFill>
                  <a:srgbClr val="FF0000"/>
                </a:solidFill>
                <a:cs typeface="Times New Roman"/>
              </a:rPr>
              <a:t>mphetamines</a:t>
            </a:r>
            <a:endParaRPr lang="en-US" sz="4000" b="1" dirty="0">
              <a:solidFill>
                <a:srgbClr val="FF0000"/>
              </a:solidFill>
              <a:cs typeface="Times New Roman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62049" r="-62049"/>
          <a:stretch>
            <a:fillRect/>
          </a:stretch>
        </p:blipFill>
        <p:spPr>
          <a:xfrm>
            <a:off x="-1045102" y="1032372"/>
            <a:ext cx="10106377" cy="555811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9883" y="453"/>
            <a:ext cx="2719294" cy="12770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52471" y="3077882"/>
            <a:ext cx="947272" cy="164353"/>
          </a:xfrm>
          <a:prstGeom prst="rect">
            <a:avLst/>
          </a:prstGeom>
          <a:solidFill>
            <a:schemeClr val="bg2">
              <a:alpha val="0"/>
            </a:schemeClr>
          </a:solidFill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50212" y="4037105"/>
            <a:ext cx="1252071" cy="164353"/>
          </a:xfrm>
          <a:prstGeom prst="rect">
            <a:avLst/>
          </a:prstGeom>
          <a:solidFill>
            <a:schemeClr val="bg2">
              <a:alpha val="0"/>
            </a:schemeClr>
          </a:solidFill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47777" y="4416612"/>
            <a:ext cx="1252071" cy="164353"/>
          </a:xfrm>
          <a:prstGeom prst="rect">
            <a:avLst/>
          </a:prstGeom>
          <a:solidFill>
            <a:schemeClr val="bg2">
              <a:alpha val="0"/>
            </a:schemeClr>
          </a:solidFill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92600" y="5937624"/>
            <a:ext cx="1252071" cy="164353"/>
          </a:xfrm>
          <a:prstGeom prst="rect">
            <a:avLst/>
          </a:prstGeom>
          <a:solidFill>
            <a:schemeClr val="bg2">
              <a:alpha val="0"/>
            </a:schemeClr>
          </a:solidFill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0800000" flipV="1">
            <a:off x="1792941" y="6581001"/>
            <a:ext cx="3756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/>
                <a:cs typeface="Times New Roman"/>
              </a:rPr>
              <a:t>Owen et al. Pain physician July 2012 </a:t>
            </a:r>
            <a:endParaRPr lang="en-US" sz="1200" dirty="0">
              <a:latin typeface="Times New Roman"/>
              <a:cs typeface="Times New Roman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2941" y="796008"/>
            <a:ext cx="4422588" cy="33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861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16850</TotalTime>
  <Words>728</Words>
  <Application>Microsoft Macintosh PowerPoint</Application>
  <PresentationFormat>On-screen Show (4:3)</PresentationFormat>
  <Paragraphs>165</Paragraphs>
  <Slides>41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Toxidromes and Antidotes  Bader Alyahya, MD, FRCPC (EM,CPT), DABEM </vt:lpstr>
      <vt:lpstr>PowerPoint Presentation</vt:lpstr>
      <vt:lpstr>The Dose Makes The Poison</vt:lpstr>
      <vt:lpstr>PowerPoint Presentation</vt:lpstr>
      <vt:lpstr>PowerPoint Presentation</vt:lpstr>
      <vt:lpstr>What is a Toxidrome</vt:lpstr>
      <vt:lpstr>Toxidromes Vs urine drug screen (UDS)</vt:lpstr>
      <vt:lpstr>Factors That Influence The Results Of UDS</vt:lpstr>
      <vt:lpstr>Amphetamines</vt:lpstr>
      <vt:lpstr>Toxidrome # 1</vt:lpstr>
      <vt:lpstr>Anticholinergic</vt:lpstr>
      <vt:lpstr>Anticholinergic Toxidrome</vt:lpstr>
      <vt:lpstr>Anticholinergic Toxidrome</vt:lpstr>
      <vt:lpstr>PowerPoint Presentation</vt:lpstr>
      <vt:lpstr>What is a Toxidrome</vt:lpstr>
      <vt:lpstr>Sympathomimetic toxidrome</vt:lpstr>
      <vt:lpstr>PowerPoint Presentation</vt:lpstr>
      <vt:lpstr>Opioid toxidrome</vt:lpstr>
      <vt:lpstr>Opioid Toxidrome</vt:lpstr>
      <vt:lpstr>PowerPoint Presentation</vt:lpstr>
      <vt:lpstr>Sedative-hypnotic Toxidrome</vt:lpstr>
      <vt:lpstr>Sedative-hypnotic Toxidrome</vt:lpstr>
      <vt:lpstr>PowerPoint Presentation</vt:lpstr>
      <vt:lpstr>Toxidrome # 5</vt:lpstr>
      <vt:lpstr>Serotonin Toxicity</vt:lpstr>
      <vt:lpstr>Serotonin toxidrome</vt:lpstr>
      <vt:lpstr>PowerPoint Presentation</vt:lpstr>
      <vt:lpstr>PowerPoint Presentation</vt:lpstr>
      <vt:lpstr>PowerPoint Presentation</vt:lpstr>
      <vt:lpstr>Neuroleptic Vs Serotonin</vt:lpstr>
      <vt:lpstr>PowerPoint Presentation</vt:lpstr>
      <vt:lpstr>PowerPoint Presentation</vt:lpstr>
      <vt:lpstr>PowerPoint Presentation</vt:lpstr>
      <vt:lpstr>PowerPoint Presentation</vt:lpstr>
      <vt:lpstr>Cholinergic toxidrome</vt:lpstr>
      <vt:lpstr>Cholinergic toxidrome</vt:lpstr>
      <vt:lpstr>PowerPoint Presentation</vt:lpstr>
      <vt:lpstr>Antidote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POISONED BUT NOT DEAD YET   Bader Alyahya, MD, FRCPC (EM,CPT), DABEM </dc:title>
  <dc:creator>Sumayah Aljenedil</dc:creator>
  <cp:lastModifiedBy>Bader Alyahya</cp:lastModifiedBy>
  <cp:revision>143</cp:revision>
  <dcterms:created xsi:type="dcterms:W3CDTF">2020-01-19T19:11:50Z</dcterms:created>
  <dcterms:modified xsi:type="dcterms:W3CDTF">2020-03-21T14:17:38Z</dcterms:modified>
</cp:coreProperties>
</file>