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42"/>
  </p:notesMasterIdLst>
  <p:sldIdLst>
    <p:sldId id="257" r:id="rId2"/>
    <p:sldId id="258" r:id="rId3"/>
    <p:sldId id="542" r:id="rId4"/>
    <p:sldId id="539" r:id="rId5"/>
    <p:sldId id="259" r:id="rId6"/>
    <p:sldId id="531" r:id="rId7"/>
    <p:sldId id="532" r:id="rId8"/>
    <p:sldId id="271" r:id="rId9"/>
    <p:sldId id="272" r:id="rId10"/>
    <p:sldId id="534" r:id="rId11"/>
    <p:sldId id="535" r:id="rId12"/>
    <p:sldId id="536" r:id="rId13"/>
    <p:sldId id="537" r:id="rId14"/>
    <p:sldId id="260" r:id="rId15"/>
    <p:sldId id="538" r:id="rId16"/>
    <p:sldId id="275" r:id="rId17"/>
    <p:sldId id="261" r:id="rId18"/>
    <p:sldId id="273" r:id="rId19"/>
    <p:sldId id="505" r:id="rId20"/>
    <p:sldId id="506" r:id="rId21"/>
    <p:sldId id="262" r:id="rId22"/>
    <p:sldId id="263" r:id="rId23"/>
    <p:sldId id="541" r:id="rId24"/>
    <p:sldId id="510" r:id="rId25"/>
    <p:sldId id="264" r:id="rId26"/>
    <p:sldId id="265" r:id="rId27"/>
    <p:sldId id="520" r:id="rId28"/>
    <p:sldId id="519" r:id="rId29"/>
    <p:sldId id="512" r:id="rId30"/>
    <p:sldId id="514" r:id="rId31"/>
    <p:sldId id="267" r:id="rId32"/>
    <p:sldId id="268" r:id="rId33"/>
    <p:sldId id="522" r:id="rId34"/>
    <p:sldId id="269" r:id="rId35"/>
    <p:sldId id="524" r:id="rId36"/>
    <p:sldId id="526" r:id="rId37"/>
    <p:sldId id="270" r:id="rId38"/>
    <p:sldId id="528" r:id="rId39"/>
    <p:sldId id="530" r:id="rId40"/>
    <p:sldId id="54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64393"/>
  </p:normalViewPr>
  <p:slideViewPr>
    <p:cSldViewPr snapToGrid="0" snapToObjects="1">
      <p:cViewPr varScale="1">
        <p:scale>
          <a:sx n="72" d="100"/>
          <a:sy n="72" d="100"/>
        </p:scale>
        <p:origin x="1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066BB-AC7D-1746-BF69-F5C7BCFA6537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693B2-00F9-8644-90CF-39E66B679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Gag reflex is absent in 12 to 25% of normal adults </a:t>
            </a:r>
          </a:p>
          <a:p>
            <a:pPr lvl="1"/>
            <a:r>
              <a:rPr lang="en-US" dirty="0"/>
              <a:t>The patient’s ability to swallow or handle secretions is a more reliable indicator </a:t>
            </a:r>
          </a:p>
          <a:p>
            <a:pPr lvl="1"/>
            <a:r>
              <a:rPr lang="en-US" dirty="0"/>
              <a:t>If the patient required maneuver to establish a patent airway or who easily tolerates an oral airway </a:t>
            </a:r>
            <a:r>
              <a:rPr lang="en-US" dirty="0">
                <a:sym typeface="Wingdings"/>
              </a:rPr>
              <a:t></a:t>
            </a:r>
            <a:r>
              <a:rPr lang="en-US" dirty="0"/>
              <a:t>intubation </a:t>
            </a:r>
          </a:p>
          <a:p>
            <a:endParaRPr lang="en-SA" dirty="0"/>
          </a:p>
          <a:p>
            <a:endParaRPr lang="en-SA" dirty="0"/>
          </a:p>
          <a:p>
            <a:pPr lvl="1"/>
            <a:r>
              <a:rPr lang="en-US" dirty="0"/>
              <a:t>Hypoxemia not responsive to oxygen</a:t>
            </a:r>
          </a:p>
          <a:p>
            <a:pPr lvl="1"/>
            <a:r>
              <a:rPr lang="en-US" dirty="0"/>
              <a:t>ABG not required</a:t>
            </a:r>
          </a:p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693B2-00F9-8644-90CF-39E66B6797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9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Difficult Direct Laryngoscopy (Intubation)</a:t>
            </a:r>
          </a:p>
          <a:p>
            <a:r>
              <a:rPr lang="en-US" dirty="0"/>
              <a:t>Difficult BVM</a:t>
            </a:r>
          </a:p>
          <a:p>
            <a:r>
              <a:rPr lang="en-US" dirty="0"/>
              <a:t>Difficult </a:t>
            </a:r>
            <a:r>
              <a:rPr lang="en-US" dirty="0" err="1"/>
              <a:t>Extraglottic</a:t>
            </a:r>
            <a:r>
              <a:rPr lang="en-US" dirty="0"/>
              <a:t> Device Placement (LMA)</a:t>
            </a:r>
          </a:p>
          <a:p>
            <a:r>
              <a:rPr lang="en-US" dirty="0"/>
              <a:t>Difficult cricothyrotomy</a:t>
            </a:r>
          </a:p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693B2-00F9-8644-90CF-39E66B6797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2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693B2-00F9-8644-90CF-39E66B6797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7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693B2-00F9-8644-90CF-39E66B6797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1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693B2-00F9-8644-90CF-39E66B6797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2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4976-4C9F-0D4D-A75D-3E465B12BF6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25C8FF29-03F9-4B46-A618-60A0DE4A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7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4976-4C9F-0D4D-A75D-3E465B12BF6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FF29-03F9-4B46-A618-60A0DE4A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0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4976-4C9F-0D4D-A75D-3E465B12BF6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FF29-03F9-4B46-A618-60A0DE4A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9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47417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47417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778447-4667-BB40-B00D-D443FFDB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E56AAE-FAAB-5544-BAFF-D1BAFB58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6E2430-128C-A948-831B-643D6B0D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A437A9F-4A30-CF48-8862-370E8940EC85}" type="slidenum">
              <a:rPr lang="en-US" altLang="en-SA"/>
              <a:pPr/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94557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4976-4C9F-0D4D-A75D-3E465B12BF6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FF29-03F9-4B46-A618-60A0DE4A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4976-4C9F-0D4D-A75D-3E465B12BF6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FF29-03F9-4B46-A618-60A0DE4A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5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4976-4C9F-0D4D-A75D-3E465B12BF6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FF29-03F9-4B46-A618-60A0DE4A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9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4976-4C9F-0D4D-A75D-3E465B12BF6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FF29-03F9-4B46-A618-60A0DE4A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4976-4C9F-0D4D-A75D-3E465B12BF6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FF29-03F9-4B46-A618-60A0DE4A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8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4976-4C9F-0D4D-A75D-3E465B12BF6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FF29-03F9-4B46-A618-60A0DE4A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4976-4C9F-0D4D-A75D-3E465B12BF6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FF29-03F9-4B46-A618-60A0DE4A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6C44976-4C9F-0D4D-A75D-3E465B12BF6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FF29-03F9-4B46-A618-60A0DE4A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44976-4C9F-0D4D-A75D-3E465B12BF6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5C8FF29-03F9-4B46-A618-60A0DE4ABA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78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enet.com/image-collection/lungs_picture/picture.htm" TargetMode="External"/><Relationship Id="rId2" Type="http://schemas.openxmlformats.org/officeDocument/2006/relationships/hyperlink" Target="https://www.medicinenet.com/image-collection/airway_picture/pictur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33FB34-E54B-4710-9DAE-6EE038612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41944-13B4-40E3-A9D5-25B333EB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85E289-5ADE-4F02-B917-9C9D9B044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ctr"/>
          </a:blip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 prstMaterial="matte">
            <a:bevelT w="152400" h="50800" prst="softRound"/>
            <a:extrusionClr>
              <a:schemeClr val="tx2"/>
            </a:extrusionClr>
            <a:contourClr>
              <a:schemeClr val="bg2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90000"/>
                </a:schemeClr>
              </a:gs>
            </a:gsLst>
            <a:lin ang="16200000" scaled="0"/>
          </a:gradFill>
          <a:ln w="38100" cmpd="sng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solidFill>
            <a:schemeClr val="tx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7200">
                <a:solidFill>
                  <a:schemeClr val="bg2"/>
                </a:solidFill>
              </a:rPr>
              <a:t>Airway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46221" y="3731106"/>
            <a:ext cx="9120954" cy="2110770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SA" sz="2000" b="1" dirty="0">
                <a:solidFill>
                  <a:schemeClr val="bg1"/>
                </a:solidFill>
              </a:rPr>
              <a:t>Mohammed Saud Arafat </a:t>
            </a:r>
          </a:p>
          <a:p>
            <a:r>
              <a:rPr lang="en-SA" sz="2000" b="1" dirty="0">
                <a:solidFill>
                  <a:schemeClr val="bg1"/>
                </a:solidFill>
              </a:rPr>
              <a:t>Emrgency Medicine consultant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King Saud University medical City</a:t>
            </a:r>
            <a:endParaRPr lang="en-SA" sz="2000" b="1" dirty="0">
              <a:solidFill>
                <a:schemeClr val="bg1"/>
              </a:solidFill>
            </a:endParaRPr>
          </a:p>
          <a:p>
            <a:endParaRPr lang="en-US" sz="2000" cap="all" dirty="0">
              <a:solidFill>
                <a:schemeClr val="accent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4554073B-2E31-4E11-95E9-80B425A43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2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F645AE04-C3FD-C94A-AB2C-5E8BBD222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SA"/>
              <a:t>Look Externally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56EA3F62-DB74-6745-934E-A86A8259D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SA" sz="1400"/>
              <a:t>abnormal face shape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SA" sz="1400"/>
              <a:t>sunken cheeks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SA" sz="1400"/>
              <a:t>edentulous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SA" sz="1400"/>
              <a:t>"buck teeth"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SA" sz="1400"/>
              <a:t>receding mandible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SA" sz="1400"/>
              <a:t>"bull-neck"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SA" sz="1400"/>
              <a:t>narrow mouth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SA" sz="1400"/>
              <a:t>obesity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SA" sz="1400"/>
              <a:t>face or neck pathology </a:t>
            </a:r>
          </a:p>
          <a:p>
            <a:pPr eaLnBrk="1" hangingPunct="1">
              <a:lnSpc>
                <a:spcPct val="110000"/>
              </a:lnSpc>
            </a:pPr>
            <a:endParaRPr lang="en-US" altLang="en-SA" sz="1400"/>
          </a:p>
        </p:txBody>
      </p:sp>
      <p:pic>
        <p:nvPicPr>
          <p:cNvPr id="15364" name="Picture 4" descr="C:\Documents and Settings\clefebvr\My Documents\My Pictures\Airway Lab 2013\DSC_5193.JPG">
            <a:extLst>
              <a:ext uri="{FF2B5EF4-FFF2-40B4-BE49-F238E27FC236}">
                <a16:creationId xmlns:a16="http://schemas.microsoft.com/office/drawing/2014/main" id="{9E5464BD-11BE-A642-A3F9-BFBC8DEE4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r="34176"/>
          <a:stretch/>
        </p:blipFill>
        <p:spPr bwMode="auto">
          <a:xfrm>
            <a:off x="5456640" y="1388028"/>
            <a:ext cx="2964032" cy="333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:\Documents and Settings\clefebvr\My Documents\My Pictures\Airway Lab 2013\DSC_5192.JPG">
            <a:extLst>
              <a:ext uri="{FF2B5EF4-FFF2-40B4-BE49-F238E27FC236}">
                <a16:creationId xmlns:a16="http://schemas.microsoft.com/office/drawing/2014/main" id="{83B83312-DBC9-FF45-BED8-CDFD4F8F4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" r="-2" b="11086"/>
          <a:stretch/>
        </p:blipFill>
        <p:spPr bwMode="auto">
          <a:xfrm>
            <a:off x="8584396" y="1387516"/>
            <a:ext cx="2964033" cy="33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59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37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16" name="Picture 139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7417" name="Straight Connector 141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Rectangle 2">
            <a:extLst>
              <a:ext uri="{FF2B5EF4-FFF2-40B4-BE49-F238E27FC236}">
                <a16:creationId xmlns:a16="http://schemas.microsoft.com/office/drawing/2014/main" id="{0068EE81-2FD4-8944-A66B-EFCA4B1DC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SA"/>
              <a:t>Evaluate the 3-3-2 Rule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9B8F7DF-8686-2D4B-A7D2-95BCFBCE33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dirty="0"/>
              <a:t>Mouth opening &gt; 3F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</a:t>
            </a:r>
          </a:p>
        </p:txBody>
      </p:sp>
      <p:grpSp>
        <p:nvGrpSpPr>
          <p:cNvPr id="17418" name="Group 143">
            <a:extLst>
              <a:ext uri="{FF2B5EF4-FFF2-40B4-BE49-F238E27FC236}">
                <a16:creationId xmlns:a16="http://schemas.microsoft.com/office/drawing/2014/main" id="{F6ECD7E6-4E68-4AA6-864A-6828B6EC1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015161F-D342-4A16-AA7A-F3ECC1284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9" name="Rectangle 145">
              <a:extLst>
                <a:ext uri="{FF2B5EF4-FFF2-40B4-BE49-F238E27FC236}">
                  <a16:creationId xmlns:a16="http://schemas.microsoft.com/office/drawing/2014/main" id="{699EC793-B1FE-496C-A671-5F366326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412" name="Picture 5" descr="C:\Documents and Settings\clefebvr\My Documents\My Pictures\Airway Lab 2013\DSC_5216.JPG">
            <a:extLst>
              <a:ext uri="{FF2B5EF4-FFF2-40B4-BE49-F238E27FC236}">
                <a16:creationId xmlns:a16="http://schemas.microsoft.com/office/drawing/2014/main" id="{3B7ABEFD-8F7E-2D4D-8AC5-D996589F0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3" r="3" b="11086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7">
            <a:extLst>
              <a:ext uri="{FF2B5EF4-FFF2-40B4-BE49-F238E27FC236}">
                <a16:creationId xmlns:a16="http://schemas.microsoft.com/office/drawing/2014/main" id="{D3E9B34E-E189-B34C-AF8C-AF0B6BF77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926" y="4595900"/>
            <a:ext cx="4821551" cy="38661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SA" sz="1400">
                <a:solidFill>
                  <a:srgbClr val="FFFFFF"/>
                </a:solidFill>
                <a:latin typeface="+mn-lt"/>
              </a:rPr>
              <a:t>(F=fingerbreadths)</a:t>
            </a:r>
          </a:p>
        </p:txBody>
      </p:sp>
    </p:spTree>
    <p:extLst>
      <p:ext uri="{BB962C8B-B14F-4D97-AF65-F5344CB8AC3E}">
        <p14:creationId xmlns:p14="http://schemas.microsoft.com/office/powerpoint/2010/main" val="298984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Title 1">
            <a:extLst>
              <a:ext uri="{FF2B5EF4-FFF2-40B4-BE49-F238E27FC236}">
                <a16:creationId xmlns:a16="http://schemas.microsoft.com/office/drawing/2014/main" id="{5F9D25F8-8DD1-EA46-9971-A755B152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altLang="en-SA" sz="3600"/>
              <a:t>Evaluate the 3-3-2 Rule</a:t>
            </a:r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035E946F-6990-7649-98D9-AE58E800DA8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59302" y="3448294"/>
            <a:ext cx="2823919" cy="169355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buNone/>
            </a:pPr>
            <a:r>
              <a:rPr lang="en-US" altLang="en-SA" sz="1600" cap="all"/>
              <a:t>Hyoid-chin distance &gt; 3F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A7F3A7D-1232-4BDE-ACB6-F7CDEF06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BC09455-A53B-4264-85C6-E119FCA7F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1446D1B-DF15-4E6B-A24E-4148357B9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73D9643-4BC8-486D-8267-3577C8F08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6174" y="977099"/>
            <a:ext cx="6620836" cy="4137268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6" descr="C:\Documents and Settings\clefebvr\My Documents\My Pictures\Airway Lab 2013\DSC_5217.JPG">
            <a:extLst>
              <a:ext uri="{FF2B5EF4-FFF2-40B4-BE49-F238E27FC236}">
                <a16:creationId xmlns:a16="http://schemas.microsoft.com/office/drawing/2014/main" id="{D7A0D761-72CC-D44A-B076-5625CA89704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39" y="1116345"/>
            <a:ext cx="5813789" cy="3866172"/>
          </a:xfrm>
          <a:prstGeom prst="rect">
            <a:avLst/>
          </a:prstGeom>
          <a:noFill/>
        </p:spPr>
      </p:pic>
      <p:sp>
        <p:nvSpPr>
          <p:cNvPr id="18437" name="Rectangle 6">
            <a:extLst>
              <a:ext uri="{FF2B5EF4-FFF2-40B4-BE49-F238E27FC236}">
                <a16:creationId xmlns:a16="http://schemas.microsoft.com/office/drawing/2014/main" id="{651ACBCC-9D74-1443-AD77-5F58E23BF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096000"/>
            <a:ext cx="1930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SA">
                <a:latin typeface="Calibri" panose="020F0502020204030204" pitchFamily="34" charset="0"/>
              </a:rPr>
              <a:t>(F=fingerbreadths)</a:t>
            </a:r>
          </a:p>
        </p:txBody>
      </p:sp>
    </p:spTree>
    <p:extLst>
      <p:ext uri="{BB962C8B-B14F-4D97-AF65-F5344CB8AC3E}">
        <p14:creationId xmlns:p14="http://schemas.microsoft.com/office/powerpoint/2010/main" val="10120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Title 1">
            <a:extLst>
              <a:ext uri="{FF2B5EF4-FFF2-40B4-BE49-F238E27FC236}">
                <a16:creationId xmlns:a16="http://schemas.microsoft.com/office/drawing/2014/main" id="{B651B9E0-A634-5A43-A3E0-0CA67E7E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SA"/>
              <a:t>Evaluate the 3-3-2 Rule</a:t>
            </a:r>
          </a:p>
        </p:txBody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D256C9CD-17E6-0B4E-8457-929857AE76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SA"/>
              <a:t>Thyroid cartilage - mouth floor distance &gt; 2F </a:t>
            </a:r>
          </a:p>
          <a:p>
            <a:endParaRPr lang="en-US" altLang="en-SA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6ECD7E6-4E68-4AA6-864A-6828B6EC1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015161F-D342-4A16-AA7A-F3ECC1284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99EC793-B1FE-496C-A671-5F366326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60" name="Picture 2" descr="C:\Documents and Settings\clefebvr\My Documents\My Pictures\Airway Lab 2013\DSC_5218.JPG">
            <a:extLst>
              <a:ext uri="{FF2B5EF4-FFF2-40B4-BE49-F238E27FC236}">
                <a16:creationId xmlns:a16="http://schemas.microsoft.com/office/drawing/2014/main" id="{05E02C88-EEF2-D346-9888-F90E6DB5F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9" r="-2" b="-2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>
            <a:extLst>
              <a:ext uri="{FF2B5EF4-FFF2-40B4-BE49-F238E27FC236}">
                <a16:creationId xmlns:a16="http://schemas.microsoft.com/office/drawing/2014/main" id="{E62D61B8-DAD6-C14C-887B-7F061E07B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638800"/>
            <a:ext cx="1930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SA">
                <a:latin typeface="Calibri" panose="020F0502020204030204" pitchFamily="34" charset="0"/>
              </a:rPr>
              <a:t>(F=fingerbreadths)</a:t>
            </a:r>
          </a:p>
        </p:txBody>
      </p:sp>
    </p:spTree>
    <p:extLst>
      <p:ext uri="{BB962C8B-B14F-4D97-AF65-F5344CB8AC3E}">
        <p14:creationId xmlns:p14="http://schemas.microsoft.com/office/powerpoint/2010/main" val="160077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1580" y="804520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Mallampati</a:t>
            </a:r>
            <a:endParaRPr lang="en-US" sz="20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Not Sufficient predictor alone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015C32-ABCC-A84C-9BF4-8F10707D8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EE9E57-6761-41DA-9027-1C974C7A2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A259651-E3A2-4994-9C7E-F9C996FEE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C10BF1-7660-4980-8A86-050AC1679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B3E85F7-A121-4BE2-94EF-7251990E2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682" y="988222"/>
            <a:ext cx="5134327" cy="412614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86" y="1116345"/>
            <a:ext cx="3402230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25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F5278E2D-D606-7C4D-9983-5DAADE68E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SA"/>
              <a:t>Obstruction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6D0EA767-D788-404B-A326-B42AD41286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SA"/>
              <a:t>Peri-tonsillar abscess</a:t>
            </a:r>
          </a:p>
          <a:p>
            <a:pPr eaLnBrk="1" hangingPunct="1"/>
            <a:r>
              <a:rPr lang="en-US" altLang="en-SA"/>
              <a:t>Epiglottitis</a:t>
            </a:r>
          </a:p>
          <a:p>
            <a:pPr eaLnBrk="1" hangingPunct="1"/>
            <a:r>
              <a:rPr lang="en-US" altLang="en-SA"/>
              <a:t>Retro-pharyngeal abscess</a:t>
            </a:r>
          </a:p>
          <a:p>
            <a:pPr eaLnBrk="1" hangingPunct="1"/>
            <a:r>
              <a:rPr lang="en-US" altLang="en-SA"/>
              <a:t>Blood</a:t>
            </a:r>
          </a:p>
          <a:p>
            <a:pPr eaLnBrk="1" hangingPunct="1"/>
            <a:r>
              <a:rPr lang="en-US" altLang="en-SA"/>
              <a:t>Tumor </a:t>
            </a:r>
          </a:p>
        </p:txBody>
      </p:sp>
    </p:spTree>
    <p:extLst>
      <p:ext uri="{BB962C8B-B14F-4D97-AF65-F5344CB8AC3E}">
        <p14:creationId xmlns:p14="http://schemas.microsoft.com/office/powerpoint/2010/main" val="424561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7E2569B4-C401-8942-A30A-6A2B713DA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SA"/>
              <a:t>Neck Mobility</a:t>
            </a:r>
          </a:p>
        </p:txBody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AF8F6EF5-1298-7F41-8600-7F696D3EF7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SA"/>
              <a:t>Extension of the neck at the atlanto-occipital joint brings the oral, pharyngeal, and laryngeal axes into alignment.</a:t>
            </a:r>
          </a:p>
        </p:txBody>
      </p:sp>
    </p:spTree>
    <p:extLst>
      <p:ext uri="{BB962C8B-B14F-4D97-AF65-F5344CB8AC3E}">
        <p14:creationId xmlns:p14="http://schemas.microsoft.com/office/powerpoint/2010/main" val="821573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sz="2700"/>
              <a:t>Difficult Bag-mask Ventilation: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MOANS</a:t>
            </a:r>
          </a:p>
          <a:p>
            <a:pPr lvl="1">
              <a:lnSpc>
                <a:spcPct val="110000"/>
              </a:lnSpc>
            </a:pPr>
            <a:r>
              <a:rPr lang="en-US" sz="1500" b="1"/>
              <a:t>M</a:t>
            </a:r>
            <a:r>
              <a:rPr lang="en-US" sz="1500"/>
              <a:t>ask seal</a:t>
            </a:r>
          </a:p>
          <a:p>
            <a:pPr lvl="1">
              <a:lnSpc>
                <a:spcPct val="110000"/>
              </a:lnSpc>
            </a:pPr>
            <a:r>
              <a:rPr lang="en-US" sz="1500" b="1"/>
              <a:t>O</a:t>
            </a:r>
            <a:r>
              <a:rPr lang="en-US" sz="1500"/>
              <a:t>bstruction or obesity</a:t>
            </a:r>
          </a:p>
          <a:p>
            <a:pPr lvl="1">
              <a:lnSpc>
                <a:spcPct val="110000"/>
              </a:lnSpc>
            </a:pPr>
            <a:r>
              <a:rPr lang="en-US" sz="1500" b="1"/>
              <a:t>A</a:t>
            </a:r>
            <a:r>
              <a:rPr lang="en-US" sz="1500"/>
              <a:t>ged &gt;55</a:t>
            </a:r>
          </a:p>
          <a:p>
            <a:pPr lvl="1">
              <a:lnSpc>
                <a:spcPct val="110000"/>
              </a:lnSpc>
            </a:pPr>
            <a:r>
              <a:rPr lang="en-US" sz="1500" b="1"/>
              <a:t>N</a:t>
            </a:r>
            <a:r>
              <a:rPr lang="en-US" sz="1500"/>
              <a:t>o teeth</a:t>
            </a:r>
          </a:p>
          <a:p>
            <a:pPr lvl="1">
              <a:lnSpc>
                <a:spcPct val="110000"/>
              </a:lnSpc>
            </a:pPr>
            <a:r>
              <a:rPr lang="en-US" sz="1500" b="1"/>
              <a:t>S</a:t>
            </a:r>
            <a:r>
              <a:rPr lang="en-US" sz="1500"/>
              <a:t>tiffness (resistance to ventilation)</a:t>
            </a:r>
          </a:p>
          <a:p>
            <a:pPr lvl="2">
              <a:lnSpc>
                <a:spcPct val="110000"/>
              </a:lnSpc>
            </a:pPr>
            <a:r>
              <a:rPr lang="en-US" sz="1500"/>
              <a:t>Asthma/ COPD</a:t>
            </a:r>
          </a:p>
          <a:p>
            <a:pPr lvl="2">
              <a:lnSpc>
                <a:spcPct val="110000"/>
              </a:lnSpc>
            </a:pPr>
            <a:r>
              <a:rPr lang="en-US" sz="1500"/>
              <a:t>Pulmonary edema</a:t>
            </a:r>
          </a:p>
          <a:p>
            <a:pPr lvl="2">
              <a:lnSpc>
                <a:spcPct val="110000"/>
              </a:lnSpc>
            </a:pPr>
            <a:r>
              <a:rPr lang="en-US" sz="1500"/>
              <a:t>Restrictive lung disease</a:t>
            </a:r>
          </a:p>
          <a:p>
            <a:pPr lvl="2">
              <a:lnSpc>
                <a:spcPct val="110000"/>
              </a:lnSpc>
            </a:pPr>
            <a:r>
              <a:rPr lang="en-US" sz="1500"/>
              <a:t>Term pregnancy</a:t>
            </a:r>
          </a:p>
          <a:p>
            <a:pPr lvl="1">
              <a:lnSpc>
                <a:spcPct val="110000"/>
              </a:lnSpc>
            </a:pPr>
            <a:endParaRPr lang="en-US" sz="15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ECD7E6-4E68-4AA6-864A-6828B6EC1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15161F-D342-4A16-AA7A-F3ECC1284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9EC793-B1FE-496C-A671-5F366326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160EA52-FF0E-3E4E-929A-EB15073B5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65" r="-1" b="10850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47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F690-A81B-154E-90FC-E15DE467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sz="2200"/>
              <a:t>Difficult </a:t>
            </a:r>
            <a:r>
              <a:rPr lang="en-US" sz="2200" err="1"/>
              <a:t>Extraglottic</a:t>
            </a:r>
            <a:r>
              <a:rPr lang="en-US" sz="2200"/>
              <a:t> Device Placement: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8C66D-AC20-9C46-B356-0C4932CE3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/>
              <a:t>RODS</a:t>
            </a:r>
          </a:p>
          <a:p>
            <a:pPr lvl="1"/>
            <a:r>
              <a:rPr lang="en-US" b="1" dirty="0"/>
              <a:t>R</a:t>
            </a:r>
            <a:r>
              <a:rPr lang="en-US" dirty="0"/>
              <a:t>estricted mouth opening</a:t>
            </a:r>
          </a:p>
          <a:p>
            <a:pPr lvl="1"/>
            <a:r>
              <a:rPr lang="en-US" b="1" dirty="0"/>
              <a:t>O</a:t>
            </a:r>
            <a:r>
              <a:rPr lang="en-US" dirty="0"/>
              <a:t>bstruction or obesity</a:t>
            </a:r>
          </a:p>
          <a:p>
            <a:pPr lvl="1"/>
            <a:r>
              <a:rPr lang="en-US" b="1" dirty="0"/>
              <a:t>D</a:t>
            </a:r>
            <a:r>
              <a:rPr lang="en-US" dirty="0"/>
              <a:t>istorted anatomy</a:t>
            </a:r>
          </a:p>
          <a:p>
            <a:pPr lvl="1"/>
            <a:r>
              <a:rPr lang="en-US" b="1" dirty="0"/>
              <a:t>S</a:t>
            </a:r>
            <a:r>
              <a:rPr lang="en-US" dirty="0"/>
              <a:t>tiffness (resistance to ventilation)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EE9E57-6761-41DA-9027-1C974C7A2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259651-E3A2-4994-9C7E-F9C996FEE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C10BF1-7660-4980-8A86-050AC1679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B3E85F7-A121-4BE2-94EF-7251990E2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682" y="988222"/>
            <a:ext cx="5134327" cy="412614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37BAA-ABFF-0B4D-B829-92C07B025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818" y="1116345"/>
            <a:ext cx="3505766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57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sz="2200"/>
              <a:t>Evaluation of Difficult </a:t>
            </a:r>
            <a:r>
              <a:rPr lang="en-US" sz="2200" err="1"/>
              <a:t>Cricothyrotomy</a:t>
            </a:r>
            <a:endParaRPr lang="en-US" sz="2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SMART</a:t>
            </a:r>
            <a:endParaRPr lang="en-US"/>
          </a:p>
          <a:p>
            <a:pPr lvl="1" rtl="0"/>
            <a:r>
              <a:rPr lang="en-US" dirty="0"/>
              <a:t>Surgery</a:t>
            </a:r>
            <a:endParaRPr lang="en-US"/>
          </a:p>
          <a:p>
            <a:pPr lvl="1" rtl="0"/>
            <a:r>
              <a:rPr lang="en-US" dirty="0"/>
              <a:t>Mass (abscess, hematoma)</a:t>
            </a:r>
            <a:endParaRPr lang="en-US"/>
          </a:p>
          <a:p>
            <a:pPr lvl="1" rtl="0"/>
            <a:r>
              <a:rPr lang="en-US" dirty="0"/>
              <a:t>Access/anatomy problems (obesity, edema)</a:t>
            </a:r>
            <a:endParaRPr lang="en-US"/>
          </a:p>
          <a:p>
            <a:pPr lvl="1" rtl="0"/>
            <a:r>
              <a:rPr lang="en-US" dirty="0"/>
              <a:t>Radiation</a:t>
            </a:r>
            <a:endParaRPr lang="en-US"/>
          </a:p>
          <a:p>
            <a:pPr lvl="1" rtl="0"/>
            <a:r>
              <a:rPr lang="en-US" dirty="0"/>
              <a:t>Tumor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ECD7E6-4E68-4AA6-864A-6828B6EC1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15161F-D342-4A16-AA7A-F3ECC1284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9EC793-B1FE-496C-A671-5F366326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FAD43A1-5655-C344-B009-2B6CEC105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78" r="1" b="1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2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dirty="0"/>
              <a:t>Endotracheal intubation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/>
              <a:t>Is a procedure by which a tube is inserted through the mouth down into the trachea (the large </a:t>
            </a:r>
            <a:r>
              <a:rPr lang="en-US" dirty="0">
                <a:hlinkClick r:id="rId2" tooltip="Medical Image"/>
              </a:rPr>
              <a:t>airway</a:t>
            </a:r>
            <a:r>
              <a:rPr lang="en-US" dirty="0"/>
              <a:t> from the mouth to the </a:t>
            </a:r>
            <a:r>
              <a:rPr lang="en-US" dirty="0">
                <a:hlinkClick r:id="rId3"/>
              </a:rPr>
              <a:t>lungs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ECD7E6-4E68-4AA6-864A-6828B6EC1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15161F-D342-4A16-AA7A-F3ECC1284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4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9EC793-B1FE-496C-A671-5F366326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08BE503-422E-D048-96DA-179EF97C0B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012" b="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11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9993-FE0F-A94D-8B02-0EF94421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Grading </a:t>
            </a:r>
            <a:r>
              <a:rPr lang="en-US" dirty="0" err="1"/>
              <a:t>laryngoscopic</a:t>
            </a:r>
            <a:r>
              <a:rPr lang="en-US" dirty="0"/>
              <a:t> view of the glottis is that of Cormack and </a:t>
            </a:r>
            <a:r>
              <a:rPr lang="en-US" dirty="0" err="1"/>
              <a:t>Lehane</a:t>
            </a:r>
            <a:r>
              <a:rPr lang="en-US" dirty="0"/>
              <a:t> (CL)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2914-A7F4-C04F-ACBA-83020671C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Grade 1: all or nearly all of the glottic aperture</a:t>
            </a:r>
          </a:p>
          <a:p>
            <a:endParaRPr lang="en-US" dirty="0"/>
          </a:p>
          <a:p>
            <a:r>
              <a:rPr lang="en-US" dirty="0"/>
              <a:t>Grade 2: only a portion of the glottis </a:t>
            </a:r>
          </a:p>
          <a:p>
            <a:pPr lvl="1"/>
            <a:r>
              <a:rPr lang="en-US" dirty="0"/>
              <a:t>Grade 2a: arytenoid cartilages &amp; part of vocal cords</a:t>
            </a:r>
          </a:p>
          <a:p>
            <a:pPr lvl="1"/>
            <a:r>
              <a:rPr lang="en-US" dirty="0"/>
              <a:t>Grade 2b: arytenoid cartilages alone or </a:t>
            </a:r>
          </a:p>
          <a:p>
            <a:pPr lvl="1"/>
            <a:endParaRPr lang="en-US" dirty="0"/>
          </a:p>
          <a:p>
            <a:r>
              <a:rPr lang="en-US" dirty="0"/>
              <a:t>Grade 3: only the epiglottis.</a:t>
            </a:r>
          </a:p>
          <a:p>
            <a:endParaRPr lang="en-US" dirty="0"/>
          </a:p>
          <a:p>
            <a:r>
              <a:rPr lang="en-US" dirty="0"/>
              <a:t>Grade 4: not even the epiglottis is visible.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3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of Intubation Difficulty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853754"/>
            <a:ext cx="6870700" cy="307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8982" y="2090057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Cormack and </a:t>
            </a:r>
            <a:r>
              <a:rPr lang="en-US" dirty="0" err="1"/>
              <a:t>Lehane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3261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sz="2200" dirty="0"/>
              <a:t>Confirmation of Endotracheal Tube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Repeat laryngoscopy is not enough</a:t>
            </a:r>
          </a:p>
          <a:p>
            <a:pPr>
              <a:lnSpc>
                <a:spcPct val="110000"/>
              </a:lnSpc>
            </a:pPr>
            <a:endParaRPr lang="en-US" sz="1500" dirty="0"/>
          </a:p>
          <a:p>
            <a:pPr>
              <a:lnSpc>
                <a:spcPct val="110000"/>
              </a:lnSpc>
            </a:pPr>
            <a:endParaRPr lang="en-US" sz="1500" dirty="0"/>
          </a:p>
          <a:p>
            <a:pPr>
              <a:lnSpc>
                <a:spcPct val="110000"/>
              </a:lnSpc>
            </a:pPr>
            <a:r>
              <a:rPr lang="en-US" sz="1500" dirty="0"/>
              <a:t>Colorimetric ETco2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six manual ventilations to confirm</a:t>
            </a:r>
          </a:p>
          <a:p>
            <a:pPr lvl="1">
              <a:lnSpc>
                <a:spcPct val="110000"/>
              </a:lnSpc>
            </a:pPr>
            <a:endParaRPr lang="en-US" sz="1500" dirty="0">
              <a:sym typeface="Wingding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19059-B13E-2F47-BFA1-5D13BB82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1864258"/>
            <a:ext cx="4960442" cy="2543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4347FF-D132-1D4A-8C10-C524BB721772}"/>
              </a:ext>
            </a:extLst>
          </p:cNvPr>
          <p:cNvSpPr txBox="1"/>
          <p:nvPr/>
        </p:nvSpPr>
        <p:spPr>
          <a:xfrm>
            <a:off x="7543801" y="4614863"/>
            <a:ext cx="1806777" cy="327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>
              <a:lnSpc>
                <a:spcPct val="110000"/>
              </a:lnSpc>
            </a:pPr>
            <a:r>
              <a:rPr lang="en-US" sz="1500" dirty="0"/>
              <a:t>Yellow </a:t>
            </a:r>
            <a:r>
              <a:rPr lang="en-US" sz="1500" dirty="0">
                <a:sym typeface="Wingdings"/>
              </a:rPr>
              <a:t> Yes</a:t>
            </a:r>
          </a:p>
        </p:txBody>
      </p:sp>
    </p:spTree>
    <p:extLst>
      <p:ext uri="{BB962C8B-B14F-4D97-AF65-F5344CB8AC3E}">
        <p14:creationId xmlns:p14="http://schemas.microsoft.com/office/powerpoint/2010/main" val="1216882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sz="2200"/>
              <a:t>Confirmation of Endotracheal Tube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Gold standard </a:t>
            </a:r>
            <a:r>
              <a:rPr lang="en-US" dirty="0">
                <a:sym typeface="Wingdings"/>
              </a:rPr>
              <a:t> </a:t>
            </a:r>
            <a:r>
              <a:rPr lang="en-US" dirty="0"/>
              <a:t>a fiberoptic scope vs. ETCo</a:t>
            </a:r>
            <a:r>
              <a:rPr lang="en-US" baseline="-25000" dirty="0"/>
              <a:t>2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EE9E57-6761-41DA-9027-1C974C7A2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259651-E3A2-4994-9C7E-F9C996FEE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C10BF1-7660-4980-8A86-050AC1679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B3E85F7-A121-4BE2-94EF-7251990E2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682" y="988222"/>
            <a:ext cx="5134327" cy="412614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9C811-CEE7-CE4D-92D4-DEC563C05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926" y="1694882"/>
            <a:ext cx="4821551" cy="27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8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Colorimetric ETCO2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807368"/>
            <a:ext cx="4040188" cy="502920"/>
          </a:xfrm>
        </p:spPr>
        <p:txBody>
          <a:bodyPr/>
          <a:lstStyle/>
          <a:p>
            <a:pPr algn="ctr" rtl="0"/>
            <a:r>
              <a:rPr lang="en-US" dirty="0"/>
              <a:t>False positive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981200" y="2362200"/>
            <a:ext cx="4040188" cy="36576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Failure to measure before 6 breaths are given</a:t>
            </a:r>
          </a:p>
          <a:p>
            <a:pPr algn="l" rtl="0"/>
            <a:r>
              <a:rPr lang="en-US" dirty="0"/>
              <a:t>Carbonated beverages</a:t>
            </a:r>
          </a:p>
          <a:p>
            <a:pPr algn="l" rtl="0"/>
            <a:r>
              <a:rPr lang="en-US" dirty="0"/>
              <a:t>Air in stomach – secondary to bagging</a:t>
            </a:r>
          </a:p>
          <a:p>
            <a:pPr algn="l" rtl="0"/>
            <a:r>
              <a:rPr lang="en-US" dirty="0" err="1"/>
              <a:t>Bicarb</a:t>
            </a:r>
            <a:r>
              <a:rPr lang="en-US" dirty="0"/>
              <a:t> administration</a:t>
            </a:r>
          </a:p>
          <a:p>
            <a:pPr algn="l" rtl="0"/>
            <a:r>
              <a:rPr lang="en-US" dirty="0"/>
              <a:t>Contact with gastric contents</a:t>
            </a:r>
          </a:p>
          <a:p>
            <a:pPr algn="l" rtl="0"/>
            <a:r>
              <a:rPr lang="en-US" dirty="0"/>
              <a:t>Contact with acidic drugs like lidocaine and epi</a:t>
            </a:r>
          </a:p>
          <a:p>
            <a:pPr algn="l" rt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69026" y="1807368"/>
            <a:ext cx="4041775" cy="502920"/>
          </a:xfrm>
        </p:spPr>
        <p:txBody>
          <a:bodyPr/>
          <a:lstStyle/>
          <a:p>
            <a:pPr algn="ctr" rtl="0"/>
            <a:r>
              <a:rPr lang="en-US" dirty="0"/>
              <a:t>False negative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6" y="2362200"/>
            <a:ext cx="4041775" cy="36576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Failure to measure before 6 breaths are given</a:t>
            </a:r>
          </a:p>
          <a:p>
            <a:pPr algn="l" rtl="0"/>
            <a:r>
              <a:rPr lang="en-US" dirty="0"/>
              <a:t>Cardiac arrest</a:t>
            </a:r>
          </a:p>
          <a:p>
            <a:pPr algn="l" rtl="0"/>
            <a:r>
              <a:rPr lang="en-US" dirty="0"/>
              <a:t>Device or ETT clogged with secretions </a:t>
            </a:r>
          </a:p>
          <a:p>
            <a:pPr algn="l" rtl="0"/>
            <a:r>
              <a:rPr lang="en-US" dirty="0"/>
              <a:t>Severe airway obstruction</a:t>
            </a:r>
          </a:p>
          <a:p>
            <a:pPr algn="l" rtl="0"/>
            <a:r>
              <a:rPr lang="en-US" dirty="0"/>
              <a:t>Pulmonary edema</a:t>
            </a:r>
          </a:p>
          <a:p>
            <a:pPr algn="l" rtl="0"/>
            <a:r>
              <a:rPr lang="en-US" dirty="0"/>
              <a:t>Severely </a:t>
            </a:r>
            <a:r>
              <a:rPr lang="en-US" dirty="0" err="1"/>
              <a:t>hypocarbic</a:t>
            </a:r>
            <a:r>
              <a:rPr lang="en-US" dirty="0"/>
              <a:t> (must have at least ETCO2 of 2%)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19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Failed intubation</a:t>
            </a:r>
          </a:p>
          <a:p>
            <a:pPr lvl="1"/>
            <a:r>
              <a:rPr lang="en-US" dirty="0"/>
              <a:t>Failure to maintain oxygenation by BVM (2 person &amp; two hand)</a:t>
            </a:r>
          </a:p>
          <a:p>
            <a:pPr lvl="1"/>
            <a:r>
              <a:rPr lang="en-US" dirty="0"/>
              <a:t>&gt; 3 attempts by experienced operator best position and Technique</a:t>
            </a:r>
          </a:p>
          <a:p>
            <a:pPr lvl="1"/>
            <a:r>
              <a:rPr lang="en-US" dirty="0"/>
              <a:t>Single attempt if clinician ascertain this impossible</a:t>
            </a:r>
          </a:p>
          <a:p>
            <a:pPr lvl="1"/>
            <a:endParaRPr lang="en-US" dirty="0"/>
          </a:p>
          <a:p>
            <a:r>
              <a:rPr lang="en-US" dirty="0"/>
              <a:t>The difference between the difficult airway and the failed airway is that the difficult airway is planned for, and the standard is to place a cuffed ETT in the trachea. The failed airway is </a:t>
            </a:r>
            <a:r>
              <a:rPr lang="en-US" i="1" dirty="0"/>
              <a:t>not </a:t>
            </a:r>
            <a:r>
              <a:rPr lang="en-US" dirty="0"/>
              <a:t>planned for, and the standard is to provides adequate oxygenation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88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sequence intubation (RSI)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 rate for ED RSI of 99%</a:t>
            </a:r>
          </a:p>
          <a:p>
            <a:r>
              <a:rPr lang="en-US" dirty="0"/>
              <a:t>7 P’s (Steps)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4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DC83D-31D5-1947-B2CE-16B1F0C9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4F0A91-C7A5-8844-A0E0-2C749E780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24" t="28946" r="36163" b="21767"/>
          <a:stretch/>
        </p:blipFill>
        <p:spPr>
          <a:xfrm>
            <a:off x="2771776" y="228600"/>
            <a:ext cx="6172200" cy="5824881"/>
          </a:xfrm>
        </p:spPr>
      </p:pic>
    </p:spTree>
    <p:extLst>
      <p:ext uri="{BB962C8B-B14F-4D97-AF65-F5344CB8AC3E}">
        <p14:creationId xmlns:p14="http://schemas.microsoft.com/office/powerpoint/2010/main" val="2538786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762000"/>
          </a:xfrm>
        </p:spPr>
        <p:txBody>
          <a:bodyPr>
            <a:normAutofit/>
          </a:bodyPr>
          <a:lstStyle/>
          <a:p>
            <a:pPr algn="ctr" rtl="0"/>
            <a:r>
              <a:rPr lang="en-US" dirty="0"/>
              <a:t>Pretreatment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846637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Drugs are administered 3 minutes before administration of the succinylcholine and induction agent.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Reactive airways disease: </a:t>
            </a:r>
          </a:p>
          <a:p>
            <a:pPr lvl="1" algn="l" rtl="0"/>
            <a:r>
              <a:rPr lang="en-US" dirty="0"/>
              <a:t>Lidocaine 1.5 mg/kg IV, to mitigate bronchospasm. </a:t>
            </a:r>
          </a:p>
          <a:p>
            <a:pPr lvl="1" algn="l" rtl="0"/>
            <a:r>
              <a:rPr lang="en-US" dirty="0"/>
              <a:t>Albuterol 2.5 mg by nebulizer (if time permits and not already given).</a:t>
            </a:r>
          </a:p>
          <a:p>
            <a:pPr lvl="1" algn="l" rtl="0"/>
            <a:endParaRPr lang="en-US" dirty="0"/>
          </a:p>
          <a:p>
            <a:pPr algn="l" rtl="0"/>
            <a:r>
              <a:rPr lang="en-US" dirty="0"/>
              <a:t>Cardiovascular disease: </a:t>
            </a:r>
          </a:p>
          <a:p>
            <a:pPr lvl="1" algn="l" rtl="0"/>
            <a:r>
              <a:rPr lang="en-US" dirty="0"/>
              <a:t>Fentanyl 3 </a:t>
            </a:r>
            <a:r>
              <a:rPr lang="el-GR" dirty="0"/>
              <a:t>μ</a:t>
            </a:r>
            <a:r>
              <a:rPr lang="en-US" dirty="0"/>
              <a:t>g/kg to mitigate sympathetic discharge.</a:t>
            </a:r>
          </a:p>
          <a:p>
            <a:pPr lvl="1" algn="l" rtl="0"/>
            <a:endParaRPr lang="en-US" dirty="0"/>
          </a:p>
          <a:p>
            <a:pPr algn="l" rtl="0"/>
            <a:r>
              <a:rPr lang="en-US" dirty="0"/>
              <a:t>Elevated ICP:  </a:t>
            </a:r>
          </a:p>
          <a:p>
            <a:pPr lvl="1" algn="l" rtl="0"/>
            <a:r>
              <a:rPr lang="en-US" dirty="0"/>
              <a:t>Fentanyl 3 </a:t>
            </a:r>
            <a:r>
              <a:rPr lang="el-GR" dirty="0"/>
              <a:t>μ</a:t>
            </a:r>
            <a:r>
              <a:rPr lang="en-US" dirty="0"/>
              <a:t>g/kg to mitigate sympathetic discharge and attendant rise in ICP.</a:t>
            </a:r>
          </a:p>
        </p:txBody>
      </p:sp>
    </p:spTree>
    <p:extLst>
      <p:ext uri="{BB962C8B-B14F-4D97-AF65-F5344CB8AC3E}">
        <p14:creationId xmlns:p14="http://schemas.microsoft.com/office/powerpoint/2010/main" val="4260092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533400"/>
            <a:ext cx="4040188" cy="502920"/>
          </a:xfrm>
        </p:spPr>
        <p:txBody>
          <a:bodyPr>
            <a:normAutofit fontScale="47500" lnSpcReduction="20000"/>
          </a:bodyPr>
          <a:lstStyle/>
          <a:p>
            <a:pPr algn="ctr" rtl="0"/>
            <a:r>
              <a:rPr lang="en-US" dirty="0"/>
              <a:t>Main emergency airway</a:t>
            </a:r>
          </a:p>
          <a:p>
            <a:pPr algn="ctr" rtl="0"/>
            <a:r>
              <a:rPr lang="en-US" dirty="0"/>
              <a:t>management algorithm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69026" y="381000"/>
            <a:ext cx="4041775" cy="50292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dirty="0"/>
              <a:t>Crash airway algorithm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186734"/>
            <a:ext cx="4040187" cy="5524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006503"/>
            <a:ext cx="3124200" cy="57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9CCA8-DB23-9A48-A67E-3BE58867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E36B-5949-B24C-975A-4E3731030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Indications for intubation</a:t>
            </a:r>
            <a:endParaRPr lang="en-SA" sz="4400" b="1" dirty="0"/>
          </a:p>
        </p:txBody>
      </p:sp>
    </p:spTree>
    <p:extLst>
      <p:ext uri="{BB962C8B-B14F-4D97-AF65-F5344CB8AC3E}">
        <p14:creationId xmlns:p14="http://schemas.microsoft.com/office/powerpoint/2010/main" val="2664681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381000"/>
            <a:ext cx="4040188" cy="502920"/>
          </a:xfrm>
        </p:spPr>
        <p:txBody>
          <a:bodyPr>
            <a:normAutofit fontScale="85000" lnSpcReduction="10000"/>
          </a:bodyPr>
          <a:lstStyle/>
          <a:p>
            <a:pPr algn="ctr" rtl="0"/>
            <a:r>
              <a:rPr lang="en-US" dirty="0"/>
              <a:t>Difficult airway algorithm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69026" y="381000"/>
            <a:ext cx="4041775" cy="50292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/>
              <a:t>Failed airway algorithm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1112520"/>
            <a:ext cx="4008868" cy="5135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025" y="1119146"/>
            <a:ext cx="4006475" cy="48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93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intubation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Awake Oral Intubation</a:t>
            </a:r>
          </a:p>
          <a:p>
            <a:pPr lvl="1"/>
            <a:r>
              <a:rPr lang="en-US" dirty="0"/>
              <a:t>With local anesthesia</a:t>
            </a:r>
          </a:p>
          <a:p>
            <a:pPr lvl="1"/>
            <a:r>
              <a:rPr lang="en-US" dirty="0"/>
              <a:t>Sedation without paralysis called non paralytic RSI</a:t>
            </a:r>
          </a:p>
          <a:p>
            <a:pPr lvl="1"/>
            <a:endParaRPr lang="en-US" dirty="0"/>
          </a:p>
          <a:p>
            <a:r>
              <a:rPr lang="en-US" dirty="0"/>
              <a:t>Crash intubation</a:t>
            </a:r>
          </a:p>
          <a:p>
            <a:pPr lvl="1"/>
            <a:r>
              <a:rPr lang="en-US" dirty="0"/>
              <a:t>unconscious, unresponsive </a:t>
            </a:r>
          </a:p>
          <a:p>
            <a:pPr lvl="1"/>
            <a:r>
              <a:rPr lang="en-US" dirty="0"/>
              <a:t>If unable to visualize single dose succinylcholine may help</a:t>
            </a:r>
          </a:p>
        </p:txBody>
      </p:sp>
    </p:spTree>
    <p:extLst>
      <p:ext uri="{BB962C8B-B14F-4D97-AF65-F5344CB8AC3E}">
        <p14:creationId xmlns:p14="http://schemas.microsoft.com/office/powerpoint/2010/main" val="957956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Neuromuscular Blocking Agents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74429"/>
          </a:xfrm>
        </p:spPr>
        <p:txBody>
          <a:bodyPr>
            <a:normAutofit/>
          </a:bodyPr>
          <a:lstStyle/>
          <a:p>
            <a:r>
              <a:rPr lang="en-US" dirty="0"/>
              <a:t>The depolarizing agent </a:t>
            </a:r>
            <a:endParaRPr lang="en-US" dirty="0">
              <a:sym typeface="Wingdings"/>
            </a:endParaRPr>
          </a:p>
          <a:p>
            <a:pPr lvl="1"/>
            <a:r>
              <a:rPr lang="en-US" dirty="0"/>
              <a:t>succinylcholine, </a:t>
            </a:r>
          </a:p>
          <a:p>
            <a:pPr lvl="1"/>
            <a:r>
              <a:rPr lang="en-US" dirty="0"/>
              <a:t>binding noncompetitively with </a:t>
            </a:r>
            <a:r>
              <a:rPr lang="en-US" dirty="0" err="1"/>
              <a:t>ACh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the competitive, or </a:t>
            </a:r>
            <a:r>
              <a:rPr lang="en-US" dirty="0" err="1"/>
              <a:t>nondepolarizing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bind competitively to </a:t>
            </a:r>
            <a:r>
              <a:rPr lang="en-US" dirty="0" err="1"/>
              <a:t>ACh</a:t>
            </a:r>
            <a:r>
              <a:rPr lang="en-US" dirty="0"/>
              <a:t> receptors</a:t>
            </a:r>
          </a:p>
          <a:p>
            <a:pPr lvl="1"/>
            <a:r>
              <a:rPr lang="en-US" dirty="0"/>
              <a:t>No histamine or cardiac effect</a:t>
            </a:r>
          </a:p>
        </p:txBody>
      </p:sp>
    </p:spTree>
    <p:extLst>
      <p:ext uri="{BB962C8B-B14F-4D97-AF65-F5344CB8AC3E}">
        <p14:creationId xmlns:p14="http://schemas.microsoft.com/office/powerpoint/2010/main" val="2056985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762000"/>
          </a:xfrm>
        </p:spPr>
        <p:txBody>
          <a:bodyPr/>
          <a:lstStyle/>
          <a:p>
            <a:pPr algn="ctr"/>
            <a:r>
              <a:rPr lang="en-US" dirty="0"/>
              <a:t>Succinylcholine (depolarizing)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846637"/>
          </a:xfrm>
        </p:spPr>
        <p:txBody>
          <a:bodyPr>
            <a:normAutofit fontScale="85000" lnSpcReduction="20000"/>
          </a:bodyPr>
          <a:lstStyle/>
          <a:p>
            <a:pPr lvl="1" algn="l" rtl="0"/>
            <a:r>
              <a:rPr lang="en-US" dirty="0"/>
              <a:t>rapid onset</a:t>
            </a:r>
          </a:p>
          <a:p>
            <a:pPr lvl="1" algn="l" rtl="0"/>
            <a:r>
              <a:rPr lang="en-US" dirty="0"/>
              <a:t>complete reliability</a:t>
            </a:r>
          </a:p>
          <a:p>
            <a:pPr lvl="1" algn="l" rtl="0"/>
            <a:r>
              <a:rPr lang="en-US" dirty="0"/>
              <a:t>short duration of action</a:t>
            </a:r>
          </a:p>
          <a:p>
            <a:pPr lvl="1" algn="l" rtl="0"/>
            <a:r>
              <a:rPr lang="en-US" dirty="0"/>
              <a:t>absence of common serious side effects</a:t>
            </a:r>
          </a:p>
          <a:p>
            <a:pPr lvl="1" algn="l" rtl="0"/>
            <a:endParaRPr lang="en-US" dirty="0"/>
          </a:p>
          <a:p>
            <a:pPr algn="l" rtl="0"/>
            <a:r>
              <a:rPr lang="en-US" dirty="0"/>
              <a:t>Dose: </a:t>
            </a:r>
          </a:p>
          <a:p>
            <a:pPr lvl="1" algn="l" rtl="0"/>
            <a:r>
              <a:rPr lang="en-US" dirty="0"/>
              <a:t>1.5 mg/kg IV</a:t>
            </a:r>
          </a:p>
          <a:p>
            <a:pPr lvl="1" algn="l" rtl="0"/>
            <a:r>
              <a:rPr lang="en-US" dirty="0"/>
              <a:t>3 – 4 mg/kg IM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Wait 45 seconds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Clinical duration of action before spontaneous respiration:  6 - 10 minutes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Full recovery of normal neuromuscular function: within 15 minutes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73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Succinylcholine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5246103" cy="34506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Masseter Spasm</a:t>
            </a:r>
          </a:p>
          <a:p>
            <a:pPr lvl="1"/>
            <a:r>
              <a:rPr lang="en-US" dirty="0"/>
              <a:t>Rare</a:t>
            </a:r>
          </a:p>
          <a:p>
            <a:pPr lvl="1"/>
            <a:r>
              <a:rPr lang="en-US" dirty="0"/>
              <a:t>Administer a competitive NMBA</a:t>
            </a:r>
          </a:p>
          <a:p>
            <a:pPr lvl="1"/>
            <a:r>
              <a:rPr lang="en-US" dirty="0"/>
              <a:t>If persists, suspect malignant hyperthermia</a:t>
            </a:r>
          </a:p>
          <a:p>
            <a:pPr lvl="1"/>
            <a:endParaRPr lang="en-US" dirty="0"/>
          </a:p>
          <a:p>
            <a:r>
              <a:rPr lang="en-US" dirty="0"/>
              <a:t>Cardiovascular Effects</a:t>
            </a:r>
          </a:p>
          <a:p>
            <a:pPr lvl="1"/>
            <a:r>
              <a:rPr lang="en-US" dirty="0"/>
              <a:t>can be a negative </a:t>
            </a:r>
            <a:r>
              <a:rPr lang="en-US" dirty="0" err="1"/>
              <a:t>chronotrope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sinus bradycardia</a:t>
            </a:r>
            <a:endParaRPr lang="en-US" dirty="0"/>
          </a:p>
          <a:p>
            <a:pPr lvl="1"/>
            <a:r>
              <a:rPr lang="en-US" dirty="0"/>
              <a:t>self-limiting</a:t>
            </a:r>
          </a:p>
          <a:p>
            <a:pPr lvl="1"/>
            <a:r>
              <a:rPr lang="en-US" dirty="0"/>
              <a:t>atropine if necessary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59904-CB66-5647-8EA2-D818CA6C4C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88" t="33959" r="11283" b="36457"/>
          <a:stretch/>
        </p:blipFill>
        <p:spPr>
          <a:xfrm>
            <a:off x="6858000" y="1853754"/>
            <a:ext cx="5246103" cy="41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59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Rocuronium</a:t>
            </a:r>
            <a:r>
              <a:rPr lang="en-US" dirty="0"/>
              <a:t> (competitive, </a:t>
            </a:r>
            <a:r>
              <a:rPr lang="en-US" dirty="0" err="1"/>
              <a:t>nondepolarizing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5075237"/>
          </a:xfrm>
        </p:spPr>
        <p:txBody>
          <a:bodyPr/>
          <a:lstStyle/>
          <a:p>
            <a:pPr algn="l" rtl="0"/>
            <a:r>
              <a:rPr lang="en-US" dirty="0"/>
              <a:t>Dose: 1.0 mg/kg IV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Wait 60 seconds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Lasts approximately 50 minutes</a:t>
            </a:r>
          </a:p>
          <a:p>
            <a:pPr marL="0" indent="0" algn="l" rtl="0">
              <a:buNone/>
            </a:pPr>
            <a:endParaRPr lang="en-US" dirty="0"/>
          </a:p>
          <a:p>
            <a:r>
              <a:rPr lang="en-US" dirty="0"/>
              <a:t>sugammadex (a nondepolarizing reversal agent)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07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Vecuronium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Dose:</a:t>
            </a:r>
          </a:p>
          <a:p>
            <a:pPr lvl="1" algn="l" rtl="0"/>
            <a:r>
              <a:rPr lang="en-US" dirty="0"/>
              <a:t>First, 0.01 mg/kg “priming” dose. </a:t>
            </a:r>
          </a:p>
          <a:p>
            <a:pPr lvl="1" algn="l" rtl="0"/>
            <a:r>
              <a:rPr lang="en-US" dirty="0"/>
              <a:t>After 3 minutes, 0.15 mg/kg is given for paralysis.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Paralysis achieved in about 75 - 90 seconds</a:t>
            </a:r>
          </a:p>
        </p:txBody>
      </p:sp>
    </p:spTree>
    <p:extLst>
      <p:ext uri="{BB962C8B-B14F-4D97-AF65-F5344CB8AC3E}">
        <p14:creationId xmlns:p14="http://schemas.microsoft.com/office/powerpoint/2010/main" val="2799968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Induction Agents 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86304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Etomidate</a:t>
            </a:r>
          </a:p>
          <a:p>
            <a:pPr lvl="1"/>
            <a:r>
              <a:rPr lang="en-US" dirty="0"/>
              <a:t>decrease ICP, cerebral blood flow, and cerebral metabolic rate </a:t>
            </a:r>
          </a:p>
          <a:p>
            <a:pPr lvl="1"/>
            <a:r>
              <a:rPr lang="en-US" dirty="0"/>
              <a:t>Not affecting systemic mean arterial blood pressure and CPP</a:t>
            </a:r>
          </a:p>
          <a:p>
            <a:pPr lvl="1"/>
            <a:r>
              <a:rPr lang="en-US" dirty="0"/>
              <a:t>Recent RCT showed adrenal suppression has no effect on clinical</a:t>
            </a:r>
          </a:p>
          <a:p>
            <a:r>
              <a:rPr lang="en-US" i="1" dirty="0"/>
              <a:t>Barbiturates. </a:t>
            </a:r>
          </a:p>
          <a:p>
            <a:pPr lvl="1"/>
            <a:r>
              <a:rPr lang="en-US" dirty="0"/>
              <a:t>Thiopental is a negative inotrope and a potent </a:t>
            </a:r>
            <a:r>
              <a:rPr lang="en-US" dirty="0" err="1"/>
              <a:t>venodilator</a:t>
            </a:r>
            <a:r>
              <a:rPr lang="en-US" dirty="0"/>
              <a:t> </a:t>
            </a:r>
          </a:p>
          <a:p>
            <a:r>
              <a:rPr lang="en-US" i="1" dirty="0"/>
              <a:t>Benzodiazepines</a:t>
            </a:r>
          </a:p>
          <a:p>
            <a:pPr lvl="1"/>
            <a:r>
              <a:rPr lang="en-US" i="1" dirty="0"/>
              <a:t>Negative inotrope</a:t>
            </a:r>
          </a:p>
          <a:p>
            <a:r>
              <a:rPr lang="en-US" i="1" dirty="0"/>
              <a:t>Ketamine. </a:t>
            </a:r>
          </a:p>
          <a:p>
            <a:pPr lvl="1"/>
            <a:r>
              <a:rPr lang="en-US" i="1" dirty="0"/>
              <a:t>Reserve protective reflex</a:t>
            </a:r>
          </a:p>
          <a:p>
            <a:pPr lvl="1"/>
            <a:r>
              <a:rPr lang="en-US" i="1" dirty="0"/>
              <a:t>Used in bronchial asthma and hemodynamically unstable (direct bronchodilator and release catecholamine)</a:t>
            </a:r>
          </a:p>
          <a:p>
            <a:pPr lvl="1"/>
            <a:r>
              <a:rPr lang="en-US" i="1" dirty="0"/>
              <a:t>High ICP in trauma </a:t>
            </a:r>
            <a:r>
              <a:rPr lang="en-US" i="1" dirty="0">
                <a:sym typeface="Wingdings"/>
              </a:rPr>
              <a:t> controversy use if patient hypotensive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31364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60606"/>
              </p:ext>
            </p:extLst>
          </p:nvPr>
        </p:nvGraphicFramePr>
        <p:xfrm>
          <a:off x="228600" y="0"/>
          <a:ext cx="11750040" cy="630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7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8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1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75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Induction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Caveats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64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/>
                        <a:t>Etomidate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0.3 mg/kg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&lt; 1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10 – 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-Decrease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ICP</a:t>
                      </a:r>
                    </a:p>
                    <a:p>
                      <a:pPr algn="l" rtl="0"/>
                      <a:r>
                        <a:rPr lang="en-US" dirty="0"/>
                        <a:t>-Neutral 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-Myoclonus</a:t>
                      </a:r>
                    </a:p>
                    <a:p>
                      <a:pPr algn="l" rtl="0"/>
                      <a:r>
                        <a:rPr lang="en-US" dirty="0"/>
                        <a:t>-Adrenal supp.</a:t>
                      </a:r>
                    </a:p>
                    <a:p>
                      <a:pPr algn="l" rtl="0"/>
                      <a:r>
                        <a:rPr lang="en-US" dirty="0"/>
                        <a:t>-Vomiting</a:t>
                      </a:r>
                    </a:p>
                    <a:p>
                      <a:pPr algn="l" rtl="0"/>
                      <a:r>
                        <a:rPr lang="en-US" dirty="0"/>
                        <a:t>-No analgesia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6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Ketamine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1-2 mg/kg IV</a:t>
                      </a:r>
                    </a:p>
                    <a:p>
                      <a:pPr algn="ctr" rtl="0"/>
                      <a:endParaRPr lang="en-US" dirty="0"/>
                    </a:p>
                    <a:p>
                      <a:pPr algn="ctr" rtl="0"/>
                      <a:r>
                        <a:rPr lang="en-US" dirty="0"/>
                        <a:t>6.5 </a:t>
                      </a:r>
                      <a:r>
                        <a:rPr lang="en-US" baseline="0" dirty="0"/>
                        <a:t>– 13 mg/kg 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30 sec</a:t>
                      </a:r>
                    </a:p>
                    <a:p>
                      <a:pPr algn="ctr" rtl="0"/>
                      <a:r>
                        <a:rPr lang="en-US" dirty="0"/>
                        <a:t>Peak: 1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10 - 15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-Bronchodilator</a:t>
                      </a:r>
                    </a:p>
                    <a:p>
                      <a:pPr algn="l" rtl="0"/>
                      <a:r>
                        <a:rPr lang="en-US" dirty="0"/>
                        <a:t>-Dissociative amnesia</a:t>
                      </a:r>
                    </a:p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-Increased secretions</a:t>
                      </a:r>
                    </a:p>
                    <a:p>
                      <a:pPr algn="l" rtl="0"/>
                      <a:r>
                        <a:rPr lang="en-US" dirty="0"/>
                        <a:t>-Emergence phenomenon</a:t>
                      </a:r>
                    </a:p>
                    <a:p>
                      <a:pPr algn="l" rtl="0"/>
                      <a:r>
                        <a:rPr lang="en-US" dirty="0"/>
                        <a:t>-May </a:t>
                      </a:r>
                      <a:r>
                        <a:rPr lang="en-US" dirty="0" err="1"/>
                        <a:t>inc.</a:t>
                      </a:r>
                      <a:r>
                        <a:rPr lang="en-US" dirty="0"/>
                        <a:t> BP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64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/>
                        <a:t>Propofol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1.5 - 2 mg/kg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20-40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8 - 15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-Antiemetic</a:t>
                      </a:r>
                    </a:p>
                    <a:p>
                      <a:pPr algn="l" rtl="0"/>
                      <a:r>
                        <a:rPr lang="en-US" dirty="0"/>
                        <a:t>-Anticonvulsant</a:t>
                      </a:r>
                    </a:p>
                    <a:p>
                      <a:pPr algn="l" rtl="0"/>
                      <a:r>
                        <a:rPr lang="en-US" dirty="0"/>
                        <a:t>-Decrease ICP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-Apnea</a:t>
                      </a:r>
                    </a:p>
                    <a:p>
                      <a:pPr algn="l" rtl="0"/>
                      <a:r>
                        <a:rPr lang="en-US" dirty="0"/>
                        <a:t>-Decrease BP</a:t>
                      </a:r>
                    </a:p>
                    <a:p>
                      <a:pPr algn="l" rtl="0"/>
                      <a:r>
                        <a:rPr lang="en-US" dirty="0"/>
                        <a:t>-Pain at the site of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admin.</a:t>
                      </a:r>
                    </a:p>
                    <a:p>
                      <a:pPr algn="l" rtl="0"/>
                      <a:r>
                        <a:rPr lang="en-US" dirty="0"/>
                        <a:t>-No analgesia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Midazolam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0.2 - 0.3 mg/kg</a:t>
                      </a:r>
                    </a:p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30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15 - 20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-Anticonvulsant</a:t>
                      </a:r>
                    </a:p>
                    <a:p>
                      <a:pPr algn="l" rtl="0"/>
                      <a:r>
                        <a:rPr lang="en-US" dirty="0"/>
                        <a:t>-Decrease ICP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-Decreased BP</a:t>
                      </a:r>
                    </a:p>
                    <a:p>
                      <a:pPr algn="l" rtl="0"/>
                      <a:r>
                        <a:rPr lang="en-US" dirty="0"/>
                        <a:t>-No analgesia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0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Thiopental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3 mg/kg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&lt; 30 sec</a:t>
                      </a:r>
                    </a:p>
                    <a:p>
                      <a:pPr algn="ctr" rtl="0"/>
                      <a:r>
                        <a:rPr lang="en-US" dirty="0"/>
                        <a:t>Peak: 1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5 - 8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-Decrease ICP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-Histamine release (BA)</a:t>
                      </a:r>
                    </a:p>
                    <a:p>
                      <a:pPr algn="l" rtl="0"/>
                      <a:r>
                        <a:rPr lang="en-US" dirty="0"/>
                        <a:t>-Decrease BP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466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sz="2700"/>
              <a:t>Surgical Cricothyrotomy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 rtl="0">
              <a:lnSpc>
                <a:spcPct val="110000"/>
              </a:lnSpc>
            </a:pPr>
            <a:r>
              <a:rPr lang="en-US"/>
              <a:t>Contraindicated (relative)</a:t>
            </a:r>
          </a:p>
          <a:p>
            <a:pPr lvl="1" rtl="0">
              <a:lnSpc>
                <a:spcPct val="110000"/>
              </a:lnSpc>
            </a:pPr>
            <a:r>
              <a:rPr lang="en-US"/>
              <a:t>Distorted neck anatomy</a:t>
            </a:r>
          </a:p>
          <a:p>
            <a:pPr lvl="1" rtl="0">
              <a:lnSpc>
                <a:spcPct val="110000"/>
              </a:lnSpc>
            </a:pPr>
            <a:r>
              <a:rPr lang="en-US"/>
              <a:t>Preexisting infection in the neck</a:t>
            </a:r>
          </a:p>
          <a:p>
            <a:pPr lvl="1" rtl="0">
              <a:lnSpc>
                <a:spcPct val="110000"/>
              </a:lnSpc>
            </a:pPr>
            <a:r>
              <a:rPr lang="en-US"/>
              <a:t>Coagulopathy</a:t>
            </a:r>
          </a:p>
          <a:p>
            <a:pPr lvl="1" rtl="0">
              <a:lnSpc>
                <a:spcPct val="110000"/>
              </a:lnSpc>
            </a:pPr>
            <a:endParaRPr lang="en-US"/>
          </a:p>
          <a:p>
            <a:pPr rtl="0">
              <a:lnSpc>
                <a:spcPct val="110000"/>
              </a:lnSpc>
            </a:pPr>
            <a:r>
              <a:rPr lang="en-US"/>
              <a:t>Contraindicated (absolute)</a:t>
            </a:r>
          </a:p>
          <a:p>
            <a:pPr lvl="1" rtl="0">
              <a:lnSpc>
                <a:spcPct val="110000"/>
              </a:lnSpc>
            </a:pPr>
            <a:r>
              <a:rPr lang="en-US"/>
              <a:t>Children &lt; 10 years</a:t>
            </a:r>
          </a:p>
          <a:p>
            <a:pPr>
              <a:lnSpc>
                <a:spcPct val="110000"/>
              </a:lnSpc>
            </a:pP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EE9E57-6761-41DA-9027-1C974C7A2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259651-E3A2-4994-9C7E-F9C996FEE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C10BF1-7660-4980-8A86-050AC1679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B3E85F7-A121-4BE2-94EF-7251990E2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682" y="988222"/>
            <a:ext cx="5134327" cy="412614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4C46F-2136-084E-BA70-2792552AE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26" y="1136117"/>
            <a:ext cx="4821551" cy="38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9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for intubation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Failure to Maintain or Protect the Airway.</a:t>
            </a:r>
          </a:p>
          <a:p>
            <a:endParaRPr lang="en-US" dirty="0"/>
          </a:p>
          <a:p>
            <a:r>
              <a:rPr lang="en-US" dirty="0"/>
              <a:t>Failure of Ventilation or Oxygenation</a:t>
            </a:r>
          </a:p>
          <a:p>
            <a:endParaRPr lang="en-US" dirty="0"/>
          </a:p>
          <a:p>
            <a:r>
              <a:rPr lang="en-US" dirty="0"/>
              <a:t>Anticipated Clinical Course</a:t>
            </a:r>
          </a:p>
        </p:txBody>
      </p:sp>
    </p:spTree>
    <p:extLst>
      <p:ext uri="{BB962C8B-B14F-4D97-AF65-F5344CB8AC3E}">
        <p14:creationId xmlns:p14="http://schemas.microsoft.com/office/powerpoint/2010/main" val="718695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BA4D-5AB9-DF4F-BE23-D4522D13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massage</a:t>
            </a:r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F0710-16D2-A84F-97A6-D3D48EE1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A" dirty="0"/>
              <a:t>Know when to intubate .</a:t>
            </a:r>
          </a:p>
          <a:p>
            <a:endParaRPr lang="en-SA" dirty="0"/>
          </a:p>
          <a:p>
            <a:r>
              <a:rPr lang="en-US" dirty="0"/>
              <a:t>P</a:t>
            </a:r>
            <a:r>
              <a:rPr lang="en-SA" dirty="0"/>
              <a:t>repaere your equipment before tgime Zero .</a:t>
            </a:r>
          </a:p>
          <a:p>
            <a:endParaRPr lang="en-SA" dirty="0"/>
          </a:p>
          <a:p>
            <a:r>
              <a:rPr lang="en-US" dirty="0"/>
              <a:t>Always</a:t>
            </a:r>
            <a:r>
              <a:rPr lang="en-SA" dirty="0"/>
              <a:t> have you paln B and call for help .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204267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EBC931A-A14D-A449-B72F-2B50FC416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SA" sz="4000"/>
              <a:t>Failure to protect or maintain airway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964BD10-DE47-4A46-89AD-D995F9CA73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SA"/>
              <a:t>Altered mental status</a:t>
            </a:r>
          </a:p>
          <a:p>
            <a:pPr eaLnBrk="1" hangingPunct="1"/>
            <a:r>
              <a:rPr lang="en-US" altLang="en-SA"/>
              <a:t>Excessive Secretions</a:t>
            </a:r>
          </a:p>
          <a:p>
            <a:pPr eaLnBrk="1" hangingPunct="1"/>
            <a:r>
              <a:rPr lang="en-US" altLang="en-SA"/>
              <a:t>Bleeding </a:t>
            </a:r>
          </a:p>
          <a:p>
            <a:pPr eaLnBrk="1" hangingPunct="1"/>
            <a:r>
              <a:rPr lang="en-US" altLang="en-SA"/>
              <a:t>Hematoma</a:t>
            </a:r>
          </a:p>
          <a:p>
            <a:pPr eaLnBrk="1" hangingPunct="1"/>
            <a:r>
              <a:rPr lang="en-US" altLang="en-SA"/>
              <a:t>Angioedema</a:t>
            </a:r>
          </a:p>
          <a:p>
            <a:pPr eaLnBrk="1" hangingPunct="1"/>
            <a:r>
              <a:rPr lang="en-US" altLang="en-SA"/>
              <a:t>Others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108010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03E34EE-CA3C-1C48-86E0-6CFE4DEC5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SA"/>
              <a:t>Failure to Ventilate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3CAD599-182A-5446-B501-AB51B4908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SA"/>
              <a:t>Inability to remove pCO2</a:t>
            </a:r>
          </a:p>
          <a:p>
            <a:pPr eaLnBrk="1" hangingPunct="1"/>
            <a:r>
              <a:rPr lang="en-US" altLang="en-SA"/>
              <a:t>COPD</a:t>
            </a:r>
          </a:p>
          <a:p>
            <a:pPr eaLnBrk="1" hangingPunct="1"/>
            <a:r>
              <a:rPr lang="en-US" altLang="en-SA"/>
              <a:t>Narcotic OD</a:t>
            </a:r>
          </a:p>
          <a:p>
            <a:pPr eaLnBrk="1" hangingPunct="1"/>
            <a:r>
              <a:rPr lang="en-US" altLang="en-SA"/>
              <a:t>Myasthenia Gravis</a:t>
            </a:r>
          </a:p>
          <a:p>
            <a:pPr eaLnBrk="1" hangingPunct="1"/>
            <a:r>
              <a:rPr lang="en-US" altLang="en-SA"/>
              <a:t>Stroke</a:t>
            </a:r>
          </a:p>
          <a:p>
            <a:pPr eaLnBrk="1" hangingPunct="1"/>
            <a:r>
              <a:rPr lang="en-US" altLang="en-SA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56566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86AEE62-DB14-AD43-BA2C-75B870764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SA"/>
              <a:t>Failure to Oxygenate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6A48491-AF12-5149-81E3-415D59A006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SA" dirty="0"/>
              <a:t>Inability to maintain pO2 &gt; 60 </a:t>
            </a:r>
          </a:p>
          <a:p>
            <a:pPr eaLnBrk="1" hangingPunct="1"/>
            <a:r>
              <a:rPr lang="en-US" altLang="en-SA" dirty="0"/>
              <a:t>CHF</a:t>
            </a:r>
          </a:p>
          <a:p>
            <a:pPr eaLnBrk="1" hangingPunct="1"/>
            <a:r>
              <a:rPr lang="en-US" altLang="en-SA" dirty="0"/>
              <a:t>Pneumonia</a:t>
            </a:r>
          </a:p>
          <a:p>
            <a:pPr eaLnBrk="1" hangingPunct="1"/>
            <a:r>
              <a:rPr lang="en-US" altLang="en-SA" dirty="0"/>
              <a:t>ARDS</a:t>
            </a:r>
          </a:p>
          <a:p>
            <a:pPr eaLnBrk="1" hangingPunct="1"/>
            <a:r>
              <a:rPr lang="en-US" altLang="en-SA" dirty="0"/>
              <a:t>Pulmonary Embolism</a:t>
            </a:r>
          </a:p>
          <a:p>
            <a:pPr eaLnBrk="1" hangingPunct="1"/>
            <a:r>
              <a:rPr lang="en-US" altLang="en-SA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21402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C0D3FB-08E2-4647-9033-B55AA6C38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14">
            <a:extLst>
              <a:ext uri="{FF2B5EF4-FFF2-40B4-BE49-F238E27FC236}">
                <a16:creationId xmlns:a16="http://schemas.microsoft.com/office/drawing/2014/main" id="{5BB4D40C-33A3-4AC1-8A93-4DCFBCABF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DFB9D73C-B9F2-42DB-B291-2286108EE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07785AE-3B67-EB40-A963-071A7C27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500"/>
              <a:t>Difficulty of maneuvers should be assessed preintubation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25E58-CCEC-1D4F-B5B7-B46EEA71B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219" y="481108"/>
            <a:ext cx="3339669" cy="249190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FDC068-7A0F-D146-8EBB-4F3A2423B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140245" y="481108"/>
            <a:ext cx="3099386" cy="2491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646304-3F8C-144D-B401-4BE3873F5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479" y="3154427"/>
            <a:ext cx="3693150" cy="2457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778CB9-6633-EE43-9DBB-A3C449981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6223" y="3138486"/>
            <a:ext cx="3326824" cy="24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0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2382-6EEC-BA4A-B82B-4CD284C2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sz="2200"/>
              <a:t>Evaluation of Difficult Direct Laryngoscopy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524B-C96F-8245-96E6-5745920A4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LEMON</a:t>
            </a:r>
          </a:p>
          <a:p>
            <a:pPr lvl="1"/>
            <a:r>
              <a:rPr lang="en-US" b="1" dirty="0"/>
              <a:t>L</a:t>
            </a:r>
            <a:r>
              <a:rPr lang="en-US" dirty="0"/>
              <a:t>ook externally </a:t>
            </a:r>
            <a:r>
              <a:rPr lang="en-US" dirty="0">
                <a:sym typeface="Wingdings"/>
              </a:rPr>
              <a:t> 90% specific</a:t>
            </a:r>
          </a:p>
          <a:p>
            <a:pPr lvl="1"/>
            <a:r>
              <a:rPr lang="en-US" b="1" dirty="0"/>
              <a:t>E</a:t>
            </a:r>
            <a:r>
              <a:rPr lang="en-US" dirty="0"/>
              <a:t>valuate the “3-3-2 rule” </a:t>
            </a:r>
          </a:p>
          <a:p>
            <a:pPr lvl="1"/>
            <a:r>
              <a:rPr lang="en-US" b="1" dirty="0" err="1"/>
              <a:t>M</a:t>
            </a:r>
            <a:r>
              <a:rPr lang="en-US" dirty="0" err="1"/>
              <a:t>allampati</a:t>
            </a:r>
            <a:endParaRPr lang="en-US" dirty="0"/>
          </a:p>
          <a:p>
            <a:pPr lvl="1"/>
            <a:r>
              <a:rPr lang="en-US" b="1" dirty="0"/>
              <a:t>O</a:t>
            </a:r>
            <a:r>
              <a:rPr lang="en-US" dirty="0"/>
              <a:t>bstruction/</a:t>
            </a:r>
            <a:r>
              <a:rPr lang="en-US" b="1" dirty="0"/>
              <a:t>O</a:t>
            </a:r>
            <a:r>
              <a:rPr lang="en-US" dirty="0"/>
              <a:t>besity</a:t>
            </a:r>
          </a:p>
          <a:p>
            <a:pPr lvl="1"/>
            <a:r>
              <a:rPr lang="en-US" b="1" dirty="0"/>
              <a:t>N</a:t>
            </a:r>
            <a:r>
              <a:rPr lang="en-US" dirty="0"/>
              <a:t>eck mobility A study showed “extension-extension” position </a:t>
            </a:r>
            <a:r>
              <a:rPr lang="en-US" dirty="0">
                <a:sym typeface="Wingdings"/>
              </a:rPr>
              <a:t> superior to sniffing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6098A-C567-DF47-813B-A776467DC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398" y="805583"/>
            <a:ext cx="4398468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738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1265</Words>
  <Application>Microsoft Macintosh PowerPoint</Application>
  <PresentationFormat>Widescreen</PresentationFormat>
  <Paragraphs>316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Rockwell</vt:lpstr>
      <vt:lpstr>Gallery</vt:lpstr>
      <vt:lpstr>Airway</vt:lpstr>
      <vt:lpstr>Endotracheal intubation</vt:lpstr>
      <vt:lpstr>PowerPoint Presentation</vt:lpstr>
      <vt:lpstr>Indications for intubation</vt:lpstr>
      <vt:lpstr>Failure to protect or maintain airway</vt:lpstr>
      <vt:lpstr>Failure to Ventilate</vt:lpstr>
      <vt:lpstr>Failure to Oxygenate</vt:lpstr>
      <vt:lpstr>Difficulty of maneuvers should be assessed preintubation</vt:lpstr>
      <vt:lpstr>Evaluation of Difficult Direct Laryngoscopy</vt:lpstr>
      <vt:lpstr>Look Externally</vt:lpstr>
      <vt:lpstr>Evaluate the 3-3-2 Rule</vt:lpstr>
      <vt:lpstr>Evaluate the 3-3-2 Rule</vt:lpstr>
      <vt:lpstr>Evaluate the 3-3-2 Rule</vt:lpstr>
      <vt:lpstr>PowerPoint Presentation</vt:lpstr>
      <vt:lpstr>Obstruction</vt:lpstr>
      <vt:lpstr>Neck Mobility</vt:lpstr>
      <vt:lpstr>Difficult Bag-mask Ventilation:</vt:lpstr>
      <vt:lpstr>Difficult Extraglottic Device Placement:</vt:lpstr>
      <vt:lpstr>Evaluation of Difficult Cricothyrotomy</vt:lpstr>
      <vt:lpstr>Grading laryngoscopic view of the glottis is that of Cormack and Lehane (CL)</vt:lpstr>
      <vt:lpstr>Measurement of Intubation Difficulty</vt:lpstr>
      <vt:lpstr>Confirmation of Endotracheal Tube Placement</vt:lpstr>
      <vt:lpstr>Confirmation of Endotracheal Tube Placement</vt:lpstr>
      <vt:lpstr>Colorimetric ETCO2</vt:lpstr>
      <vt:lpstr>Approach</vt:lpstr>
      <vt:lpstr>rapid sequence intubation (RSI)</vt:lpstr>
      <vt:lpstr>PowerPoint Presentation</vt:lpstr>
      <vt:lpstr>Pretreatment</vt:lpstr>
      <vt:lpstr>PowerPoint Presentation</vt:lpstr>
      <vt:lpstr>PowerPoint Presentation</vt:lpstr>
      <vt:lpstr>Other intubation technique</vt:lpstr>
      <vt:lpstr>Neuromuscular Blocking Agents </vt:lpstr>
      <vt:lpstr>Succinylcholine (depolarizing)</vt:lpstr>
      <vt:lpstr>Succinylcholine</vt:lpstr>
      <vt:lpstr>Rocuronium (competitive, nondepolarizing)</vt:lpstr>
      <vt:lpstr>Vecuronium</vt:lpstr>
      <vt:lpstr>Induction Agents  </vt:lpstr>
      <vt:lpstr>PowerPoint Presentation</vt:lpstr>
      <vt:lpstr>Surgical Cricothyrotomy</vt:lpstr>
      <vt:lpstr>take home massage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Airway</dc:title>
  <dc:creator>mohammed saud</dc:creator>
  <cp:lastModifiedBy>mohammed saud</cp:lastModifiedBy>
  <cp:revision>3</cp:revision>
  <dcterms:created xsi:type="dcterms:W3CDTF">2020-04-20T12:19:25Z</dcterms:created>
  <dcterms:modified xsi:type="dcterms:W3CDTF">2020-04-21T19:19:50Z</dcterms:modified>
</cp:coreProperties>
</file>