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6" r:id="rId3"/>
    <p:sldId id="257" r:id="rId4"/>
    <p:sldId id="270" r:id="rId5"/>
    <p:sldId id="271" r:id="rId6"/>
    <p:sldId id="269" r:id="rId7"/>
    <p:sldId id="268" r:id="rId8"/>
    <p:sldId id="258" r:id="rId9"/>
    <p:sldId id="272" r:id="rId10"/>
    <p:sldId id="273" r:id="rId11"/>
    <p:sldId id="275" r:id="rId12"/>
    <p:sldId id="274" r:id="rId13"/>
    <p:sldId id="259" r:id="rId14"/>
    <p:sldId id="260" r:id="rId15"/>
    <p:sldId id="261" r:id="rId16"/>
    <p:sldId id="277" r:id="rId17"/>
    <p:sldId id="278" r:id="rId18"/>
    <p:sldId id="262" r:id="rId19"/>
    <p:sldId id="264" r:id="rId20"/>
    <p:sldId id="263" r:id="rId21"/>
    <p:sldId id="265" r:id="rId22"/>
    <p:sldId id="266" r:id="rId23"/>
    <p:sldId id="267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3543" y="726510"/>
            <a:ext cx="11196181" cy="1840978"/>
          </a:xfrm>
        </p:spPr>
        <p:txBody>
          <a:bodyPr>
            <a:normAutofit/>
          </a:bodyPr>
          <a:lstStyle/>
          <a:p>
            <a:pPr algn="ctr"/>
            <a:r>
              <a:rPr lang="en-US" sz="3500" b="1" dirty="0" smtClean="0">
                <a:latin typeface="Berlin Sans FB Demi" panose="020E0802020502020306" pitchFamily="34" charset="0"/>
              </a:rPr>
              <a:t>King </a:t>
            </a:r>
            <a:r>
              <a:rPr lang="en-US" sz="3500" b="1" dirty="0" err="1" smtClean="0">
                <a:latin typeface="Berlin Sans FB Demi" panose="020E0802020502020306" pitchFamily="34" charset="0"/>
              </a:rPr>
              <a:t>saud</a:t>
            </a:r>
            <a:r>
              <a:rPr lang="en-US" sz="3500" b="1" dirty="0" smtClean="0">
                <a:latin typeface="Berlin Sans FB Demi" panose="020E0802020502020306" pitchFamily="34" charset="0"/>
              </a:rPr>
              <a:t> university medical city</a:t>
            </a:r>
            <a:br>
              <a:rPr lang="en-US" sz="3500" b="1" dirty="0" smtClean="0">
                <a:latin typeface="Berlin Sans FB Demi" panose="020E0802020502020306" pitchFamily="34" charset="0"/>
              </a:rPr>
            </a:br>
            <a:r>
              <a:rPr lang="en-US" sz="3500" b="1" dirty="0" smtClean="0">
                <a:latin typeface="Berlin Sans FB Demi" panose="020E0802020502020306" pitchFamily="34" charset="0"/>
              </a:rPr>
              <a:t>department of obstetrics &amp; gynecology</a:t>
            </a:r>
            <a:br>
              <a:rPr lang="en-US" sz="3500" b="1" dirty="0" smtClean="0">
                <a:latin typeface="Berlin Sans FB Demi" panose="020E0802020502020306" pitchFamily="34" charset="0"/>
              </a:rPr>
            </a:br>
            <a:r>
              <a:rPr lang="en-US" sz="3500" b="1" dirty="0" smtClean="0">
                <a:latin typeface="Berlin Sans FB Demi" panose="020E0802020502020306" pitchFamily="34" charset="0"/>
              </a:rPr>
              <a:t>course 482</a:t>
            </a:r>
            <a:endParaRPr lang="en-US" sz="3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8449" y="2918217"/>
            <a:ext cx="11486367" cy="1766517"/>
          </a:xfrm>
        </p:spPr>
        <p:txBody>
          <a:bodyPr>
            <a:noAutofit/>
          </a:bodyPr>
          <a:lstStyle/>
          <a:p>
            <a:pPr algn="ctr"/>
            <a:r>
              <a:rPr lang="en-US" sz="5000" b="1" dirty="0">
                <a:solidFill>
                  <a:srgbClr val="0000FF"/>
                </a:solidFill>
                <a:latin typeface="Berlin Sans FB Demi" panose="020E0802020502020306" pitchFamily="34" charset="0"/>
              </a:rPr>
              <a:t>OPERATIVE VAGINAL DELIVERIES AND </a:t>
            </a:r>
            <a:endParaRPr lang="en-US" sz="5000" b="1" dirty="0" smtClean="0">
              <a:solidFill>
                <a:srgbClr val="0000FF"/>
              </a:solidFill>
              <a:latin typeface="Berlin Sans FB Demi" panose="020E0802020502020306" pitchFamily="34" charset="0"/>
            </a:endParaRPr>
          </a:p>
          <a:p>
            <a:pPr algn="ctr"/>
            <a:r>
              <a:rPr lang="en-US" sz="5000" b="1" dirty="0" smtClean="0">
                <a:solidFill>
                  <a:srgbClr val="0000FF"/>
                </a:solidFill>
                <a:latin typeface="Berlin Sans FB Demi" panose="020E0802020502020306" pitchFamily="34" charset="0"/>
              </a:rPr>
              <a:t>CAESAREAN </a:t>
            </a:r>
            <a:r>
              <a:rPr lang="en-US" sz="5000" b="1" dirty="0">
                <a:solidFill>
                  <a:srgbClr val="0000FF"/>
                </a:solidFill>
                <a:latin typeface="Berlin Sans FB Demi" panose="020E0802020502020306" pitchFamily="34" charset="0"/>
              </a:rPr>
              <a:t>SECTION (C.S)</a:t>
            </a:r>
            <a:r>
              <a:rPr lang="en-US" sz="5000" dirty="0">
                <a:solidFill>
                  <a:srgbClr val="0000FF"/>
                </a:solidFill>
              </a:rPr>
              <a:t> </a:t>
            </a:r>
            <a:endParaRPr lang="en-US" sz="5000" b="1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85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81524" y="2858530"/>
            <a:ext cx="5583967" cy="343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242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3730" y="2290120"/>
            <a:ext cx="5659393" cy="420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399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4424" y="2199503"/>
            <a:ext cx="5562343" cy="411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121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86208" y="738693"/>
            <a:ext cx="9448800" cy="952321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Berlin Sans FB Demi" panose="020E0802020502020306" pitchFamily="34" charset="0"/>
              </a:rPr>
              <a:t>Trial of instrumental delivery</a:t>
            </a:r>
            <a:endParaRPr lang="en-US" sz="4400" dirty="0">
              <a:latin typeface="Berlin Sans FB Demi" panose="020E0802020502020306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8619" y="2216759"/>
            <a:ext cx="11296389" cy="2705969"/>
          </a:xfrm>
        </p:spPr>
        <p:txBody>
          <a:bodyPr>
            <a:normAutofit/>
          </a:bodyPr>
          <a:lstStyle/>
          <a:p>
            <a:pPr marL="571500" indent="-571500">
              <a:buFont typeface="Wingdings 2" panose="05020102010507070707" pitchFamily="18" charset="2"/>
              <a:buChar char="E"/>
            </a:pPr>
            <a:r>
              <a:rPr lang="en-US" sz="3600" dirty="0" smtClean="0">
                <a:latin typeface="Berlin Sans FB Demi" panose="020E0802020502020306" pitchFamily="34" charset="0"/>
                <a:sym typeface="Wingdings 2" panose="05020102010507070707" pitchFamily="18" charset="2"/>
              </a:rPr>
              <a:t>Should be performed in O.R. with anesthetist present + pediatrician to resuscitate.</a:t>
            </a:r>
          </a:p>
          <a:p>
            <a:pPr marL="571500" indent="-571500">
              <a:buFont typeface="Wingdings 2" panose="05020102010507070707" pitchFamily="18" charset="2"/>
              <a:buChar char="E"/>
            </a:pPr>
            <a:r>
              <a:rPr lang="en-US" sz="3600" dirty="0" smtClean="0">
                <a:latin typeface="Berlin Sans FB Demi" panose="020E0802020502020306" pitchFamily="34" charset="0"/>
                <a:sym typeface="Wingdings 2" panose="05020102010507070707" pitchFamily="18" charset="2"/>
              </a:rPr>
              <a:t>All teams ready to proceed to C.S. in case failed instrumental delivery</a:t>
            </a:r>
            <a:endParaRPr lang="en-US" sz="36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59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55086" y="375780"/>
            <a:ext cx="5743183" cy="772567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Berlin Sans FB Demi" panose="020E0802020502020306" pitchFamily="34" charset="0"/>
              </a:rPr>
              <a:t>Caesarean Section</a:t>
            </a:r>
            <a:endParaRPr lang="en-US" sz="4000" b="1" dirty="0">
              <a:latin typeface="Berlin Sans FB Demi" panose="020E0802020502020306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2395" y="1289834"/>
            <a:ext cx="10045874" cy="4221617"/>
          </a:xfrm>
        </p:spPr>
        <p:txBody>
          <a:bodyPr>
            <a:normAutofit/>
          </a:bodyPr>
          <a:lstStyle/>
          <a:p>
            <a:pPr marL="457200" indent="-457200">
              <a:buFont typeface="Wingdings 2" panose="05020102010507070707" pitchFamily="18" charset="2"/>
              <a:buChar char="E"/>
            </a:pPr>
            <a:r>
              <a:rPr lang="en-US" sz="2800" dirty="0" smtClean="0">
                <a:latin typeface="Berlin Sans FB Demi" panose="020E0802020502020306" pitchFamily="34" charset="0"/>
                <a:sym typeface="Wingdings 2" panose="05020102010507070707" pitchFamily="18" charset="2"/>
              </a:rPr>
              <a:t>Rate      :    </a:t>
            </a:r>
            <a:r>
              <a:rPr lang="en-US" sz="2800" dirty="0" smtClean="0">
                <a:latin typeface="Berlin Sans FB Demi" panose="020E0802020502020306" pitchFamily="34" charset="0"/>
                <a:sym typeface="Symbol" panose="05050102010706020507" pitchFamily="18" charset="2"/>
              </a:rPr>
              <a:t>  </a:t>
            </a:r>
            <a:r>
              <a:rPr lang="en-US" sz="2800" dirty="0" smtClean="0">
                <a:latin typeface="Berlin Sans FB Demi" panose="020E0802020502020306" pitchFamily="34" charset="0"/>
                <a:sym typeface="Wingdings 2" panose="05020102010507070707" pitchFamily="18" charset="2"/>
              </a:rPr>
              <a:t>25%</a:t>
            </a:r>
          </a:p>
          <a:p>
            <a:pPr marL="457200" indent="-457200">
              <a:buFont typeface="Wingdings 2" panose="05020102010507070707" pitchFamily="18" charset="2"/>
              <a:buChar char="E"/>
            </a:pPr>
            <a:r>
              <a:rPr lang="en-US" sz="2800" dirty="0" smtClean="0">
                <a:latin typeface="Berlin Sans FB Demi" panose="020E0802020502020306" pitchFamily="34" charset="0"/>
                <a:sym typeface="Wingdings 2" panose="05020102010507070707" pitchFamily="18" charset="2"/>
              </a:rPr>
              <a:t>Maternal mortality      5 – 6 per 100,000 C/S</a:t>
            </a:r>
          </a:p>
          <a:p>
            <a:pPr marL="457200" indent="-457200">
              <a:buFont typeface="Wingdings 2" panose="05020102010507070707" pitchFamily="18" charset="2"/>
              <a:buChar char="E"/>
            </a:pPr>
            <a:r>
              <a:rPr lang="en-US" sz="2800" dirty="0" smtClean="0">
                <a:latin typeface="Berlin Sans FB Demi" panose="020E0802020502020306" pitchFamily="34" charset="0"/>
                <a:sym typeface="Wingdings 2" panose="05020102010507070707" pitchFamily="18" charset="2"/>
              </a:rPr>
              <a:t>Perinatal mortality     3/1000  USA</a:t>
            </a:r>
          </a:p>
          <a:p>
            <a:r>
              <a:rPr lang="en-US" sz="2800" dirty="0">
                <a:latin typeface="Berlin Sans FB Demi" panose="020E0802020502020306" pitchFamily="34" charset="0"/>
                <a:sym typeface="Wingdings 2" panose="05020102010507070707" pitchFamily="18" charset="2"/>
              </a:rPr>
              <a:t> </a:t>
            </a:r>
            <a:r>
              <a:rPr lang="en-US" sz="2800" dirty="0" smtClean="0">
                <a:latin typeface="Berlin Sans FB Demi" panose="020E0802020502020306" pitchFamily="34" charset="0"/>
                <a:sym typeface="Wingdings 2" panose="05020102010507070707" pitchFamily="18" charset="2"/>
              </a:rPr>
              <a:t>                                            7/1000  U.K</a:t>
            </a:r>
          </a:p>
          <a:p>
            <a:r>
              <a:rPr lang="en-US" sz="2800" dirty="0" smtClean="0">
                <a:latin typeface="Berlin Sans FB Demi" panose="020E0802020502020306" pitchFamily="34" charset="0"/>
                <a:sym typeface="Wingdings 2" panose="05020102010507070707" pitchFamily="18" charset="2"/>
              </a:rPr>
              <a:t>C. S.  Could be:</a:t>
            </a:r>
          </a:p>
          <a:p>
            <a:r>
              <a:rPr lang="en-US" sz="2800" dirty="0">
                <a:latin typeface="Berlin Sans FB Demi" panose="020E0802020502020306" pitchFamily="34" charset="0"/>
                <a:sym typeface="Wingdings 2" panose="05020102010507070707" pitchFamily="18" charset="2"/>
              </a:rPr>
              <a:t> </a:t>
            </a:r>
            <a:r>
              <a:rPr lang="en-US" sz="2800" dirty="0" smtClean="0">
                <a:latin typeface="Berlin Sans FB Demi" panose="020E0802020502020306" pitchFamily="34" charset="0"/>
                <a:sym typeface="Wingdings 2" panose="05020102010507070707" pitchFamily="18" charset="2"/>
              </a:rPr>
              <a:t>    I.  Elective C/S   </a:t>
            </a:r>
            <a:r>
              <a:rPr lang="en-US" sz="2800" dirty="0" smtClean="0">
                <a:latin typeface="Berlin Sans FB Demi" panose="020E0802020502020306" pitchFamily="34" charset="0"/>
                <a:sym typeface="Wingdings" panose="05000000000000000000" pitchFamily="2" charset="2"/>
              </a:rPr>
              <a:t>   Planned and timed</a:t>
            </a:r>
          </a:p>
          <a:p>
            <a:r>
              <a:rPr lang="en-US" sz="2800" dirty="0">
                <a:latin typeface="Berlin Sans FB Demi" panose="020E0802020502020306" pitchFamily="34" charset="0"/>
                <a:sym typeface="Wingdings" panose="05000000000000000000" pitchFamily="2" charset="2"/>
              </a:rPr>
              <a:t> </a:t>
            </a:r>
            <a:r>
              <a:rPr lang="en-US" sz="2800" dirty="0" smtClean="0">
                <a:latin typeface="Berlin Sans FB Demi" panose="020E0802020502020306" pitchFamily="34" charset="0"/>
                <a:sym typeface="Wingdings" panose="05000000000000000000" pitchFamily="2" charset="2"/>
              </a:rPr>
              <a:t>    II.  Emergency C/S  Unplanned during labor or before </a:t>
            </a:r>
          </a:p>
          <a:p>
            <a:r>
              <a:rPr lang="en-US" sz="2800" dirty="0">
                <a:latin typeface="Berlin Sans FB Demi" panose="020E0802020502020306" pitchFamily="34" charset="0"/>
                <a:sym typeface="Wingdings" panose="05000000000000000000" pitchFamily="2" charset="2"/>
              </a:rPr>
              <a:t> </a:t>
            </a:r>
            <a:r>
              <a:rPr lang="en-US" sz="2800" dirty="0" smtClean="0">
                <a:latin typeface="Berlin Sans FB Demi" panose="020E0802020502020306" pitchFamily="34" charset="0"/>
                <a:sym typeface="Wingdings" panose="05000000000000000000" pitchFamily="2" charset="2"/>
              </a:rPr>
              <a:t>                                          the onset of </a:t>
            </a:r>
            <a:r>
              <a:rPr lang="en-US" sz="2800" dirty="0" err="1" smtClean="0">
                <a:latin typeface="Berlin Sans FB Demi" panose="020E0802020502020306" pitchFamily="34" charset="0"/>
                <a:sym typeface="Wingdings" panose="05000000000000000000" pitchFamily="2" charset="2"/>
              </a:rPr>
              <a:t>labour</a:t>
            </a:r>
            <a:endParaRPr lang="en-US" sz="2800" dirty="0">
              <a:latin typeface="Berlin Sans FB Demi" panose="020E0802020502020306" pitchFamily="34" charset="0"/>
            </a:endParaRPr>
          </a:p>
          <a:p>
            <a:endParaRPr lang="en-US" sz="28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9168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536" y="601534"/>
            <a:ext cx="8610600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Berlin Sans FB Demi" panose="020E0802020502020306" pitchFamily="34" charset="0"/>
              </a:rPr>
              <a:t>DIFFERENT METHODS OF PERFORMING DIFFERENT TYPES OF C/S </a:t>
            </a:r>
            <a:endParaRPr lang="en-US" b="1" dirty="0">
              <a:latin typeface="Berlin Sans FB Demi" panose="020E0802020502020306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0726153"/>
              </p:ext>
            </p:extLst>
          </p:nvPr>
        </p:nvGraphicFramePr>
        <p:xfrm>
          <a:off x="685800" y="2193925"/>
          <a:ext cx="10820400" cy="3730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0200"/>
                <a:gridCol w="5410200"/>
              </a:tblGrid>
              <a:tr h="565286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Berlin Sans FB Demi" panose="020E0802020502020306" pitchFamily="34" charset="0"/>
                          <a:sym typeface="Wingdings 2" panose="05020102010507070707" pitchFamily="18" charset="2"/>
                        </a:rPr>
                        <a:t>    SKIN INCISION</a:t>
                      </a:r>
                      <a:endParaRPr lang="en-US" sz="2400" b="1" dirty="0">
                        <a:latin typeface="Berlin Sans FB Demi" panose="020E0802020502020306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Berlin Sans FB Demi" panose="020E0802020502020306" pitchFamily="34" charset="0"/>
                          <a:sym typeface="Wingdings 2" panose="05020102010507070707" pitchFamily="18" charset="2"/>
                        </a:rPr>
                        <a:t>  UTERINE</a:t>
                      </a:r>
                      <a:r>
                        <a:rPr lang="en-US" sz="2400" b="1" baseline="0" dirty="0" smtClean="0">
                          <a:latin typeface="Berlin Sans FB Demi" panose="020E0802020502020306" pitchFamily="34" charset="0"/>
                          <a:sym typeface="Wingdings 2" panose="05020102010507070707" pitchFamily="18" charset="2"/>
                        </a:rPr>
                        <a:t> INCISION</a:t>
                      </a:r>
                      <a:endParaRPr lang="en-US" sz="2400" b="1" dirty="0">
                        <a:latin typeface="Berlin Sans FB Demi" panose="020E0802020502020306" pitchFamily="34" charset="0"/>
                      </a:endParaRPr>
                    </a:p>
                  </a:txBody>
                  <a:tcPr/>
                </a:tc>
              </a:tr>
              <a:tr h="1469743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Berlin Sans FB Demi" panose="020E0802020502020306" pitchFamily="34" charset="0"/>
                        </a:rPr>
                        <a:t>a. Low</a:t>
                      </a:r>
                      <a:r>
                        <a:rPr lang="en-US" sz="2400" b="1" baseline="0" dirty="0" smtClean="0">
                          <a:latin typeface="Berlin Sans FB Demi" panose="020E0802020502020306" pitchFamily="34" charset="0"/>
                        </a:rPr>
                        <a:t> transverse</a:t>
                      </a:r>
                      <a:endParaRPr lang="en-US" sz="2400" b="1" dirty="0">
                        <a:latin typeface="Berlin Sans FB Demi" panose="020E0802020502020306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lphaLcPeriod"/>
                      </a:pPr>
                      <a:r>
                        <a:rPr lang="en-US" sz="2400" b="1" dirty="0" smtClean="0">
                          <a:latin typeface="Berlin Sans FB Demi" panose="020E0802020502020306" pitchFamily="34" charset="0"/>
                        </a:rPr>
                        <a:t>Upper</a:t>
                      </a:r>
                      <a:r>
                        <a:rPr lang="en-US" sz="2400" b="1" baseline="0" dirty="0" smtClean="0">
                          <a:latin typeface="Berlin Sans FB Demi" panose="020E0802020502020306" pitchFamily="34" charset="0"/>
                        </a:rPr>
                        <a:t> Segment (Classical) transverse 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2400" b="1" baseline="0" dirty="0" smtClean="0">
                          <a:latin typeface="Berlin Sans FB Demi" panose="020E0802020502020306" pitchFamily="34" charset="0"/>
                        </a:rPr>
                        <a:t>     vertical</a:t>
                      </a:r>
                      <a:endParaRPr lang="en-US" sz="2400" b="1" dirty="0">
                        <a:latin typeface="Berlin Sans FB Demi" panose="020E0802020502020306" pitchFamily="34" charset="0"/>
                      </a:endParaRPr>
                    </a:p>
                  </a:txBody>
                  <a:tcPr/>
                </a:tc>
              </a:tr>
              <a:tr h="565286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Berlin Sans FB Demi" panose="020E0802020502020306" pitchFamily="34" charset="0"/>
                        </a:rPr>
                        <a:t>b.  Midline </a:t>
                      </a:r>
                      <a:endParaRPr lang="en-US" sz="2400" b="1" dirty="0">
                        <a:latin typeface="Berlin Sans FB Demi" panose="020E0802020502020306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Berlin Sans FB Demi" panose="020E0802020502020306" pitchFamily="34" charset="0"/>
                        </a:rPr>
                        <a:t>b.  Lower segment </a:t>
                      </a:r>
                      <a:endParaRPr lang="en-US" sz="2400" b="1" dirty="0">
                        <a:latin typeface="Berlin Sans FB Demi" panose="020E0802020502020306" pitchFamily="34" charset="0"/>
                      </a:endParaRPr>
                    </a:p>
                  </a:txBody>
                  <a:tcPr/>
                </a:tc>
              </a:tr>
              <a:tr h="565286">
                <a:tc>
                  <a:txBody>
                    <a:bodyPr/>
                    <a:lstStyle/>
                    <a:p>
                      <a:endParaRPr lang="en-US" sz="2400" b="1" dirty="0">
                        <a:latin typeface="Berlin Sans FB Demi" panose="020E0802020502020306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Berlin Sans FB Demi" panose="020E0802020502020306" pitchFamily="34" charset="0"/>
                        </a:rPr>
                        <a:t>      - transverse</a:t>
                      </a:r>
                      <a:endParaRPr lang="en-US" sz="2400" b="1" dirty="0">
                        <a:latin typeface="Berlin Sans FB Demi" panose="020E0802020502020306" pitchFamily="34" charset="0"/>
                      </a:endParaRPr>
                    </a:p>
                  </a:txBody>
                  <a:tcPr/>
                </a:tc>
              </a:tr>
              <a:tr h="565286">
                <a:tc>
                  <a:txBody>
                    <a:bodyPr/>
                    <a:lstStyle/>
                    <a:p>
                      <a:endParaRPr lang="en-US" sz="2400" b="1">
                        <a:latin typeface="Berlin Sans FB Demi" panose="020E0802020502020306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Berlin Sans FB Demi" panose="020E0802020502020306" pitchFamily="34" charset="0"/>
                        </a:rPr>
                        <a:t>      - vertical</a:t>
                      </a:r>
                      <a:endParaRPr lang="en-US" sz="2400" b="1" dirty="0">
                        <a:latin typeface="Berlin Sans FB Demi" panose="020E0802020502020306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717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Indication of elective c/s </a:t>
            </a:r>
          </a:p>
          <a:p>
            <a:r>
              <a:rPr lang="en-US" dirty="0" smtClean="0"/>
              <a:t>1-two or more previous lower segment c/s or after previous one upper segment c/s </a:t>
            </a:r>
          </a:p>
          <a:p>
            <a:r>
              <a:rPr lang="en-US" dirty="0" smtClean="0"/>
              <a:t>2- breech presentation</a:t>
            </a:r>
          </a:p>
          <a:p>
            <a:r>
              <a:rPr lang="en-US" dirty="0" smtClean="0"/>
              <a:t>3-placenta </a:t>
            </a:r>
            <a:r>
              <a:rPr lang="en-US" dirty="0" err="1" smtClean="0"/>
              <a:t>previa</a:t>
            </a:r>
            <a:r>
              <a:rPr lang="en-US" dirty="0" smtClean="0"/>
              <a:t> </a:t>
            </a:r>
          </a:p>
          <a:p>
            <a:r>
              <a:rPr lang="en-US" dirty="0"/>
              <a:t> </a:t>
            </a:r>
            <a:r>
              <a:rPr lang="en-US" dirty="0" smtClean="0"/>
              <a:t>4- </a:t>
            </a:r>
            <a:r>
              <a:rPr lang="en-US" dirty="0" err="1" smtClean="0"/>
              <a:t>cephalo</a:t>
            </a:r>
            <a:r>
              <a:rPr lang="en-US" dirty="0" smtClean="0"/>
              <a:t>-pelvic disproportion </a:t>
            </a:r>
          </a:p>
          <a:p>
            <a:r>
              <a:rPr lang="en-US" dirty="0" smtClean="0"/>
              <a:t>5-triplet or higher order multiple pregnancy </a:t>
            </a:r>
          </a:p>
          <a:p>
            <a:r>
              <a:rPr lang="en-US" dirty="0" smtClean="0"/>
              <a:t>6- infections like HIV or active genital </a:t>
            </a:r>
            <a:r>
              <a:rPr lang="en-US" dirty="0" smtClean="0"/>
              <a:t>herpes,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1599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Indication of emergency C/S .</a:t>
            </a:r>
          </a:p>
          <a:p>
            <a:pPr marL="0" indent="0">
              <a:buNone/>
            </a:pPr>
            <a:r>
              <a:rPr lang="en-US" dirty="0" smtClean="0"/>
              <a:t>Non-reassuring fetal heart . Fetal distress .</a:t>
            </a:r>
          </a:p>
          <a:p>
            <a:pPr marL="0" indent="0">
              <a:buNone/>
            </a:pPr>
            <a:r>
              <a:rPr lang="en-US" dirty="0" smtClean="0"/>
              <a:t>Failure of labor progress .</a:t>
            </a:r>
          </a:p>
          <a:p>
            <a:pPr marL="0" indent="0">
              <a:buNone/>
            </a:pPr>
            <a:r>
              <a:rPr lang="en-US" dirty="0" smtClean="0"/>
              <a:t>Antepartum hemorrhage , </a:t>
            </a:r>
            <a:r>
              <a:rPr lang="en-US" dirty="0" err="1" smtClean="0"/>
              <a:t>abruptio</a:t>
            </a:r>
            <a:r>
              <a:rPr lang="en-US" dirty="0" smtClean="0"/>
              <a:t> placenta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934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93079" y="287756"/>
            <a:ext cx="5830866" cy="1303050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>
                <a:latin typeface="Berlin Sans FB Demi" panose="020E0802020502020306" pitchFamily="34" charset="0"/>
              </a:rPr>
              <a:t>COMPLICATIONS OF UPPER SEGMENT C/S</a:t>
            </a:r>
            <a:endParaRPr lang="en-US" sz="4800" b="1" dirty="0">
              <a:latin typeface="Berlin Sans FB Demi" panose="020E0802020502020306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8904" y="1590806"/>
            <a:ext cx="8993688" cy="3732756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latin typeface="Berlin Sans FB Demi" panose="020E0802020502020306" pitchFamily="34" charset="0"/>
              </a:rPr>
              <a:t>1.  Bleeding  </a:t>
            </a:r>
            <a:r>
              <a:rPr lang="en-US" sz="2800" dirty="0" smtClean="0">
                <a:latin typeface="Berlin Sans FB Demi" panose="020E0802020502020306" pitchFamily="34" charset="0"/>
                <a:sym typeface="Wingdings" panose="05000000000000000000" pitchFamily="2" charset="2"/>
              </a:rPr>
              <a:t></a:t>
            </a:r>
            <a:r>
              <a:rPr lang="en-US" sz="2800" dirty="0">
                <a:latin typeface="Berlin Sans FB Demi" panose="020E0802020502020306" pitchFamily="34" charset="0"/>
                <a:sym typeface="Wingdings" panose="05000000000000000000" pitchFamily="2" charset="2"/>
              </a:rPr>
              <a:t></a:t>
            </a:r>
            <a:endParaRPr lang="en-US" sz="2800" dirty="0">
              <a:latin typeface="Berlin Sans FB Demi" panose="020E0802020502020306" pitchFamily="34" charset="0"/>
            </a:endParaRPr>
          </a:p>
          <a:p>
            <a:pPr marL="514350" indent="-514350">
              <a:buAutoNum type="arabicPeriod" startAt="2"/>
            </a:pPr>
            <a:r>
              <a:rPr lang="en-US" sz="2800" dirty="0" smtClean="0">
                <a:latin typeface="Berlin Sans FB Demi" panose="020E0802020502020306" pitchFamily="34" charset="0"/>
              </a:rPr>
              <a:t>Organ injury   </a:t>
            </a:r>
            <a:r>
              <a:rPr lang="en-US" sz="2800" dirty="0" smtClean="0">
                <a:latin typeface="Berlin Sans FB Demi" panose="020E0802020502020306" pitchFamily="34" charset="0"/>
                <a:sym typeface="Wingdings" panose="05000000000000000000" pitchFamily="2" charset="2"/>
              </a:rPr>
              <a:t>  Bowel</a:t>
            </a:r>
          </a:p>
          <a:p>
            <a:r>
              <a:rPr lang="en-US" sz="2800" dirty="0">
                <a:latin typeface="Berlin Sans FB Demi" panose="020E0802020502020306" pitchFamily="34" charset="0"/>
                <a:sym typeface="Wingdings" panose="05000000000000000000" pitchFamily="2" charset="2"/>
              </a:rPr>
              <a:t> </a:t>
            </a:r>
            <a:r>
              <a:rPr lang="en-US" sz="2800" dirty="0" smtClean="0">
                <a:latin typeface="Berlin Sans FB Demi" panose="020E0802020502020306" pitchFamily="34" charset="0"/>
                <a:sym typeface="Wingdings" panose="05000000000000000000" pitchFamily="2" charset="2"/>
              </a:rPr>
              <a:t>                                 Bladder</a:t>
            </a:r>
          </a:p>
          <a:p>
            <a:r>
              <a:rPr lang="en-US" sz="2800" dirty="0">
                <a:latin typeface="Berlin Sans FB Demi" panose="020E0802020502020306" pitchFamily="34" charset="0"/>
                <a:sym typeface="Wingdings" panose="05000000000000000000" pitchFamily="2" charset="2"/>
              </a:rPr>
              <a:t> </a:t>
            </a:r>
            <a:r>
              <a:rPr lang="en-US" sz="2800" dirty="0" smtClean="0">
                <a:latin typeface="Berlin Sans FB Demi" panose="020E0802020502020306" pitchFamily="34" charset="0"/>
                <a:sym typeface="Wingdings" panose="05000000000000000000" pitchFamily="2" charset="2"/>
              </a:rPr>
              <a:t>                                 Ureter</a:t>
            </a:r>
          </a:p>
          <a:p>
            <a:pPr marL="514350" indent="-514350">
              <a:buAutoNum type="arabicPeriod" startAt="3"/>
            </a:pPr>
            <a:r>
              <a:rPr lang="en-US" sz="2800" dirty="0" smtClean="0">
                <a:latin typeface="Berlin Sans FB Demi" panose="020E0802020502020306" pitchFamily="34" charset="0"/>
                <a:sym typeface="Wingdings" panose="05000000000000000000" pitchFamily="2" charset="2"/>
              </a:rPr>
              <a:t>Adhesions formation</a:t>
            </a:r>
          </a:p>
          <a:p>
            <a:pPr marL="514350" indent="-514350">
              <a:buAutoNum type="arabicPeriod" startAt="3"/>
            </a:pPr>
            <a:r>
              <a:rPr lang="en-US" sz="2800" dirty="0" smtClean="0">
                <a:latin typeface="Berlin Sans FB Demi" panose="020E0802020502020306" pitchFamily="34" charset="0"/>
                <a:sym typeface="Wingdings" panose="05000000000000000000" pitchFamily="2" charset="2"/>
              </a:rPr>
              <a:t>Rupture scar in future pregnancy higher than lower segment scar</a:t>
            </a:r>
          </a:p>
          <a:p>
            <a:pPr marL="514350" indent="-514350">
              <a:buAutoNum type="arabicPeriod" startAt="3"/>
            </a:pPr>
            <a:r>
              <a:rPr lang="en-US" sz="2800" dirty="0" smtClean="0">
                <a:latin typeface="Berlin Sans FB Demi" panose="020E0802020502020306" pitchFamily="34" charset="0"/>
                <a:sym typeface="Wingdings" panose="05000000000000000000" pitchFamily="2" charset="2"/>
              </a:rPr>
              <a:t>More difficult to repair</a:t>
            </a:r>
          </a:p>
          <a:p>
            <a:pPr marL="514350" indent="-514350">
              <a:buAutoNum type="arabicPeriod" startAt="3"/>
            </a:pPr>
            <a:endParaRPr lang="en-US" sz="2800" dirty="0" smtClean="0">
              <a:latin typeface="Berlin Sans FB Demi" panose="020E0802020502020306" pitchFamily="34" charset="0"/>
              <a:sym typeface="Wingdings" panose="05000000000000000000" pitchFamily="2" charset="2"/>
            </a:endParaRPr>
          </a:p>
          <a:p>
            <a:pPr marL="514350" indent="-514350">
              <a:buAutoNum type="arabicPeriod" startAt="2"/>
            </a:pPr>
            <a:endParaRPr lang="en-US" sz="2800" dirty="0" smtClean="0">
              <a:latin typeface="Berlin Sans FB Demi" panose="020E0802020502020306" pitchFamily="34" charset="0"/>
              <a:sym typeface="Wingdings" panose="05000000000000000000" pitchFamily="2" charset="2"/>
            </a:endParaRPr>
          </a:p>
          <a:p>
            <a:endParaRPr lang="en-US" sz="28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88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4192" y="426170"/>
            <a:ext cx="7087644" cy="1293028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COMPLICATIONS OF LOWER SEGMENT</a:t>
            </a:r>
            <a:endParaRPr lang="en-US" b="1" dirty="0">
              <a:solidFill>
                <a:srgbClr val="FF00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9368" y="1844458"/>
            <a:ext cx="10324578" cy="4481186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en-US" sz="3200" dirty="0" err="1" smtClean="0">
                <a:latin typeface="Berlin Sans FB Demi" panose="020E0802020502020306" pitchFamily="34" charset="0"/>
              </a:rPr>
              <a:t>Haemorrhage</a:t>
            </a:r>
            <a:endParaRPr lang="en-US" sz="3200" dirty="0" smtClean="0">
              <a:latin typeface="Berlin Sans FB Demi" panose="020E0802020502020306" pitchFamily="34" charset="0"/>
            </a:endParaRPr>
          </a:p>
          <a:p>
            <a:pPr marL="514350" indent="-514350">
              <a:buAutoNum type="arabicPeriod"/>
            </a:pPr>
            <a:r>
              <a:rPr lang="en-US" sz="3200" dirty="0" smtClean="0">
                <a:latin typeface="Berlin Sans FB Demi" panose="020E0802020502020306" pitchFamily="34" charset="0"/>
              </a:rPr>
              <a:t>Extension of incision  </a:t>
            </a:r>
            <a:r>
              <a:rPr lang="en-US" sz="3200" dirty="0" smtClean="0">
                <a:latin typeface="Berlin Sans FB Demi" panose="020E0802020502020306" pitchFamily="34" charset="0"/>
                <a:sym typeface="Wingdings" panose="05000000000000000000" pitchFamily="2" charset="2"/>
              </a:rPr>
              <a:t>  lateral</a:t>
            </a:r>
          </a:p>
          <a:p>
            <a:pPr marL="0" indent="0">
              <a:buNone/>
            </a:pPr>
            <a:r>
              <a:rPr lang="en-US" sz="3200" dirty="0" smtClean="0">
                <a:latin typeface="Berlin Sans FB Demi" panose="020E0802020502020306" pitchFamily="34" charset="0"/>
                <a:sym typeface="Wingdings" panose="05000000000000000000" pitchFamily="2" charset="2"/>
              </a:rPr>
              <a:t>                                             downwards</a:t>
            </a:r>
            <a:endParaRPr lang="en-US" sz="3200" dirty="0" smtClean="0">
              <a:latin typeface="Berlin Sans FB Demi" panose="020E0802020502020306" pitchFamily="34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Berlin Sans FB Demi" panose="020E0802020502020306" pitchFamily="34" charset="0"/>
              </a:rPr>
              <a:t>3.  Organ injury	</a:t>
            </a:r>
            <a:r>
              <a:rPr lang="en-US" sz="3200" dirty="0" smtClean="0">
                <a:latin typeface="Berlin Sans FB Demi" panose="020E0802020502020306" pitchFamily="34" charset="0"/>
                <a:sym typeface="Wingdings" panose="05000000000000000000" pitchFamily="2" charset="2"/>
              </a:rPr>
              <a:t>  bladder</a:t>
            </a:r>
          </a:p>
          <a:p>
            <a:pPr marL="0" indent="0">
              <a:buNone/>
            </a:pPr>
            <a:r>
              <a:rPr lang="en-US" sz="3200" dirty="0">
                <a:latin typeface="Berlin Sans FB Demi" panose="020E0802020502020306" pitchFamily="34" charset="0"/>
                <a:sym typeface="Wingdings" panose="05000000000000000000" pitchFamily="2" charset="2"/>
              </a:rPr>
              <a:t>	</a:t>
            </a:r>
            <a:r>
              <a:rPr lang="en-US" sz="3200" dirty="0" smtClean="0">
                <a:latin typeface="Berlin Sans FB Demi" panose="020E0802020502020306" pitchFamily="34" charset="0"/>
                <a:sym typeface="Wingdings" panose="05000000000000000000" pitchFamily="2" charset="2"/>
              </a:rPr>
              <a:t>	</a:t>
            </a:r>
            <a:r>
              <a:rPr lang="en-US" sz="3200" dirty="0">
                <a:latin typeface="Berlin Sans FB Demi" panose="020E0802020502020306" pitchFamily="34" charset="0"/>
                <a:sym typeface="Wingdings" panose="05000000000000000000" pitchFamily="2" charset="2"/>
              </a:rPr>
              <a:t> </a:t>
            </a:r>
            <a:r>
              <a:rPr lang="en-US" sz="3200" dirty="0" smtClean="0">
                <a:latin typeface="Berlin Sans FB Demi" panose="020E0802020502020306" pitchFamily="34" charset="0"/>
                <a:sym typeface="Wingdings" panose="05000000000000000000" pitchFamily="2" charset="2"/>
              </a:rPr>
              <a:t>            Bowel</a:t>
            </a:r>
          </a:p>
          <a:p>
            <a:pPr marL="0" indent="0">
              <a:buNone/>
            </a:pPr>
            <a:r>
              <a:rPr lang="en-US" sz="3200" dirty="0" smtClean="0">
                <a:latin typeface="Berlin Sans FB Demi" panose="020E0802020502020306" pitchFamily="34" charset="0"/>
                <a:sym typeface="Wingdings" panose="05000000000000000000" pitchFamily="2" charset="2"/>
              </a:rPr>
              <a:t>                                  Ureter</a:t>
            </a:r>
            <a:endParaRPr lang="en-US" sz="3200" dirty="0" smtClean="0">
              <a:latin typeface="Berlin Sans FB Demi" panose="020E0802020502020306" pitchFamily="34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Berlin Sans FB Demi" panose="020E0802020502020306" pitchFamily="34" charset="0"/>
              </a:rPr>
              <a:t>4.  Rupture scar</a:t>
            </a:r>
          </a:p>
          <a:p>
            <a:pPr marL="0" indent="0">
              <a:buNone/>
            </a:pPr>
            <a:r>
              <a:rPr lang="en-US" sz="3200" dirty="0" smtClean="0">
                <a:latin typeface="Berlin Sans FB Demi" panose="020E0802020502020306" pitchFamily="34" charset="0"/>
              </a:rPr>
              <a:t>5.  Abnormal placentation in future pregnancy</a:t>
            </a:r>
          </a:p>
          <a:p>
            <a:pPr marL="457200" lvl="1" indent="0">
              <a:buNone/>
            </a:pPr>
            <a:r>
              <a:rPr lang="en-US" sz="3000" dirty="0">
                <a:latin typeface="Berlin Sans FB Demi" panose="020E0802020502020306" pitchFamily="34" charset="0"/>
              </a:rPr>
              <a:t>	</a:t>
            </a:r>
            <a:r>
              <a:rPr lang="en-US" sz="3000" dirty="0" smtClean="0">
                <a:latin typeface="Berlin Sans FB Demi" panose="020E0802020502020306" pitchFamily="34" charset="0"/>
              </a:rPr>
              <a:t>Low lying placenta</a:t>
            </a:r>
          </a:p>
          <a:p>
            <a:pPr marL="457200" lvl="1" indent="0">
              <a:buNone/>
            </a:pPr>
            <a:r>
              <a:rPr lang="en-US" sz="3000" dirty="0">
                <a:latin typeface="Berlin Sans FB Demi" panose="020E0802020502020306" pitchFamily="34" charset="0"/>
              </a:rPr>
              <a:t>	</a:t>
            </a:r>
            <a:r>
              <a:rPr lang="en-US" sz="3000" dirty="0" err="1" smtClean="0">
                <a:latin typeface="Berlin Sans FB Demi" panose="020E0802020502020306" pitchFamily="34" charset="0"/>
              </a:rPr>
              <a:t>Accreta</a:t>
            </a:r>
            <a:r>
              <a:rPr lang="en-US" sz="3000" dirty="0" smtClean="0">
                <a:latin typeface="Berlin Sans FB Demi" panose="020E0802020502020306" pitchFamily="34" charset="0"/>
              </a:rPr>
              <a:t>, </a:t>
            </a:r>
            <a:r>
              <a:rPr lang="en-US" sz="3000" dirty="0" err="1" smtClean="0">
                <a:latin typeface="Berlin Sans FB Demi" panose="020E0802020502020306" pitchFamily="34" charset="0"/>
              </a:rPr>
              <a:t>increta</a:t>
            </a:r>
            <a:r>
              <a:rPr lang="en-US" sz="3000" dirty="0" smtClean="0">
                <a:latin typeface="Berlin Sans FB Demi" panose="020E0802020502020306" pitchFamily="34" charset="0"/>
              </a:rPr>
              <a:t>, </a:t>
            </a:r>
            <a:r>
              <a:rPr lang="en-US" sz="3000" dirty="0" err="1" smtClean="0">
                <a:latin typeface="Berlin Sans FB Demi" panose="020E0802020502020306" pitchFamily="34" charset="0"/>
              </a:rPr>
              <a:t>perceta</a:t>
            </a:r>
            <a:endParaRPr lang="en-US" sz="3000" dirty="0" smtClean="0">
              <a:latin typeface="Berlin Sans FB Demi" panose="020E0802020502020306" pitchFamily="34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Berlin Sans FB Demi" panose="020E0802020502020306" pitchFamily="34" charset="0"/>
              </a:rPr>
              <a:t>6.  Adhesions specially bladder</a:t>
            </a:r>
          </a:p>
          <a:p>
            <a:pPr marL="514350" indent="-514350">
              <a:buAutoNum type="arabicPeriod"/>
            </a:pPr>
            <a:endParaRPr lang="en-US" sz="32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4872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Objectives ;</a:t>
            </a:r>
          </a:p>
          <a:p>
            <a:r>
              <a:rPr lang="en-US" dirty="0" smtClean="0"/>
              <a:t>Definition of operative vaginal delivery  and caesarian section</a:t>
            </a:r>
          </a:p>
          <a:p>
            <a:r>
              <a:rPr lang="en-US" dirty="0" smtClean="0"/>
              <a:t>Indication of operative vaginal delivery and caesarian section</a:t>
            </a:r>
          </a:p>
          <a:p>
            <a:r>
              <a:rPr lang="en-US" dirty="0" smtClean="0"/>
              <a:t>Conditions that must be fulfilled before the forceps and </a:t>
            </a:r>
            <a:r>
              <a:rPr lang="en-US" dirty="0" err="1" smtClean="0"/>
              <a:t>ventouse</a:t>
            </a:r>
            <a:r>
              <a:rPr lang="en-US" dirty="0" smtClean="0"/>
              <a:t> application </a:t>
            </a:r>
          </a:p>
          <a:p>
            <a:r>
              <a:rPr lang="en-US" dirty="0" smtClean="0"/>
              <a:t>Different types of c/s </a:t>
            </a:r>
          </a:p>
          <a:p>
            <a:r>
              <a:rPr lang="en-US" dirty="0" smtClean="0"/>
              <a:t>Complications of forceps , </a:t>
            </a:r>
            <a:r>
              <a:rPr lang="en-US" dirty="0" err="1" smtClean="0"/>
              <a:t>ventouse</a:t>
            </a:r>
            <a:r>
              <a:rPr lang="en-US" dirty="0" smtClean="0"/>
              <a:t> , and c/s </a:t>
            </a:r>
          </a:p>
          <a:p>
            <a:r>
              <a:rPr lang="en-US" dirty="0" smtClean="0"/>
              <a:t>Trial of vaginal delivery after c/s. TOLAC </a:t>
            </a:r>
          </a:p>
          <a:p>
            <a:r>
              <a:rPr lang="en-US" dirty="0" smtClean="0"/>
              <a:t>Care after operative delivery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2862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1354" y="451222"/>
            <a:ext cx="5772411" cy="1293028"/>
          </a:xfrm>
        </p:spPr>
        <p:txBody>
          <a:bodyPr/>
          <a:lstStyle/>
          <a:p>
            <a:pPr algn="ctr"/>
            <a:r>
              <a:rPr lang="en-US" b="1" dirty="0" smtClean="0">
                <a:latin typeface="Berlin Sans FB Demi" panose="020E0802020502020306" pitchFamily="34" charset="0"/>
              </a:rPr>
              <a:t>COMMON POST OP COMPLICATIONS</a:t>
            </a:r>
            <a:endParaRPr lang="en-US" b="1" dirty="0"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0853" y="2169508"/>
            <a:ext cx="10820400" cy="4024125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3600" dirty="0" smtClean="0">
                <a:latin typeface="Berlin Sans FB Demi" panose="020E0802020502020306" pitchFamily="34" charset="0"/>
              </a:rPr>
              <a:t>Atelectasis</a:t>
            </a:r>
          </a:p>
          <a:p>
            <a:pPr marL="514350" indent="-514350">
              <a:buAutoNum type="arabicPeriod"/>
            </a:pPr>
            <a:r>
              <a:rPr lang="en-US" sz="3600" dirty="0" smtClean="0">
                <a:latin typeface="Berlin Sans FB Demi" panose="020E0802020502020306" pitchFamily="34" charset="0"/>
              </a:rPr>
              <a:t>Infection </a:t>
            </a:r>
            <a:r>
              <a:rPr lang="en-US" sz="3600" dirty="0" smtClean="0">
                <a:latin typeface="Berlin Sans FB Demi" panose="020E0802020502020306" pitchFamily="34" charset="0"/>
                <a:sym typeface="Wingdings" panose="05000000000000000000" pitchFamily="2" charset="2"/>
              </a:rPr>
              <a:t>  </a:t>
            </a:r>
            <a:r>
              <a:rPr lang="en-US" sz="3600" dirty="0" err="1" smtClean="0">
                <a:latin typeface="Berlin Sans FB Demi" panose="020E0802020502020306" pitchFamily="34" charset="0"/>
                <a:sym typeface="Wingdings" panose="05000000000000000000" pitchFamily="2" charset="2"/>
              </a:rPr>
              <a:t>Endometritis</a:t>
            </a:r>
            <a:endParaRPr lang="en-US" sz="3600" dirty="0" smtClean="0">
              <a:latin typeface="Berlin Sans FB Demi" panose="020E0802020502020306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3600" dirty="0">
                <a:latin typeface="Berlin Sans FB Demi" panose="020E0802020502020306" pitchFamily="34" charset="0"/>
                <a:sym typeface="Wingdings" panose="05000000000000000000" pitchFamily="2" charset="2"/>
              </a:rPr>
              <a:t> </a:t>
            </a:r>
            <a:r>
              <a:rPr lang="en-US" sz="3600" dirty="0" smtClean="0">
                <a:latin typeface="Berlin Sans FB Demi" panose="020E0802020502020306" pitchFamily="34" charset="0"/>
                <a:sym typeface="Wingdings" panose="05000000000000000000" pitchFamily="2" charset="2"/>
              </a:rPr>
              <a:t>                       Wound</a:t>
            </a:r>
          </a:p>
          <a:p>
            <a:pPr marL="0" indent="0">
              <a:buNone/>
            </a:pPr>
            <a:r>
              <a:rPr lang="en-US" sz="3600" dirty="0" smtClean="0">
                <a:latin typeface="Berlin Sans FB Demi" panose="020E0802020502020306" pitchFamily="34" charset="0"/>
                <a:sym typeface="Wingdings" panose="05000000000000000000" pitchFamily="2" charset="2"/>
              </a:rPr>
              <a:t>                        UTI</a:t>
            </a:r>
          </a:p>
          <a:p>
            <a:pPr marL="0" indent="0">
              <a:buNone/>
            </a:pPr>
            <a:r>
              <a:rPr lang="en-US" sz="3600" dirty="0">
                <a:latin typeface="Berlin Sans FB Demi" panose="020E0802020502020306" pitchFamily="34" charset="0"/>
                <a:sym typeface="Wingdings" panose="05000000000000000000" pitchFamily="2" charset="2"/>
              </a:rPr>
              <a:t> </a:t>
            </a:r>
            <a:r>
              <a:rPr lang="en-US" sz="3600" dirty="0" smtClean="0">
                <a:latin typeface="Berlin Sans FB Demi" panose="020E0802020502020306" pitchFamily="34" charset="0"/>
                <a:sym typeface="Wingdings" panose="05000000000000000000" pitchFamily="2" charset="2"/>
              </a:rPr>
              <a:t>                       Pneumonia</a:t>
            </a:r>
          </a:p>
          <a:p>
            <a:pPr marL="0" indent="0">
              <a:buNone/>
            </a:pPr>
            <a:r>
              <a:rPr lang="en-US" sz="3600" dirty="0" smtClean="0">
                <a:latin typeface="Berlin Sans FB Demi" panose="020E0802020502020306" pitchFamily="34" charset="0"/>
                <a:sym typeface="Wingdings" panose="05000000000000000000" pitchFamily="2" charset="2"/>
              </a:rPr>
              <a:t>3.  DVT &amp; PE</a:t>
            </a:r>
            <a:endParaRPr lang="en-US" sz="36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0533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994" y="351014"/>
            <a:ext cx="7077206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Berlin Sans FB Demi" panose="020E0802020502020306" pitchFamily="34" charset="0"/>
              </a:rPr>
              <a:t>When can a trial of </a:t>
            </a:r>
            <a:r>
              <a:rPr lang="en-US" dirty="0" err="1" smtClean="0">
                <a:latin typeface="Berlin Sans FB Demi" panose="020E0802020502020306" pitchFamily="34" charset="0"/>
              </a:rPr>
              <a:t>labour</a:t>
            </a:r>
            <a:r>
              <a:rPr lang="en-US" dirty="0" smtClean="0">
                <a:latin typeface="Berlin Sans FB Demi" panose="020E0802020502020306" pitchFamily="34" charset="0"/>
              </a:rPr>
              <a:t> be offered after </a:t>
            </a:r>
            <a:r>
              <a:rPr lang="en-US" dirty="0" err="1" smtClean="0">
                <a:latin typeface="Berlin Sans FB Demi" panose="020E0802020502020306" pitchFamily="34" charset="0"/>
              </a:rPr>
              <a:t>c.s</a:t>
            </a:r>
            <a:r>
              <a:rPr lang="en-US" dirty="0" smtClean="0">
                <a:latin typeface="Berlin Sans FB Demi" panose="020E0802020502020306" pitchFamily="34" charset="0"/>
              </a:rPr>
              <a:t>.</a:t>
            </a:r>
            <a:endParaRPr lang="en-US" dirty="0"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592" y="1756149"/>
            <a:ext cx="10820400" cy="4607073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400" dirty="0" smtClean="0">
                <a:latin typeface="Berlin Sans FB Demi" panose="020E0802020502020306" pitchFamily="34" charset="0"/>
              </a:rPr>
              <a:t>VBAC can be offered for non recurrent indications e.g., fetal distress, cord prolapse, placental abruption, breech presentation.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latin typeface="Berlin Sans FB Demi" panose="020E0802020502020306" pitchFamily="34" charset="0"/>
              </a:rPr>
              <a:t>Pelvic adequacy is confirmed by proper clinical  methods as needed.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latin typeface="Berlin Sans FB Demi" panose="020E0802020502020306" pitchFamily="34" charset="0"/>
              </a:rPr>
              <a:t>Lower Segment scar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latin typeface="Berlin Sans FB Demi" panose="020E0802020502020306" pitchFamily="34" charset="0"/>
              </a:rPr>
              <a:t>Placental localization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latin typeface="Berlin Sans FB Demi" panose="020E0802020502020306" pitchFamily="34" charset="0"/>
              </a:rPr>
              <a:t>Scar integrity is assured by taking proper post op history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latin typeface="Berlin Sans FB Demi" panose="020E0802020502020306" pitchFamily="34" charset="0"/>
              </a:rPr>
              <a:t>Standard of care is to offer VBAC after one previous C/S and not multiple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latin typeface="Berlin Sans FB Demi" panose="020E0802020502020306" pitchFamily="34" charset="0"/>
              </a:rPr>
              <a:t>Safe set up: Tertiary care  center which can perform emergency C.S as needed.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latin typeface="Berlin Sans FB Demi" panose="020E0802020502020306" pitchFamily="34" charset="0"/>
              </a:rPr>
              <a:t>Patients approval</a:t>
            </a:r>
          </a:p>
          <a:p>
            <a:pPr marL="457200" indent="-457200">
              <a:buAutoNum type="arabicPeriod"/>
            </a:pPr>
            <a:endParaRPr lang="en-US" sz="24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84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9167" y="526378"/>
            <a:ext cx="8610600" cy="1293028"/>
          </a:xfrm>
        </p:spPr>
        <p:txBody>
          <a:bodyPr/>
          <a:lstStyle/>
          <a:p>
            <a:pPr algn="ctr"/>
            <a:r>
              <a:rPr lang="en-US" dirty="0" smtClean="0">
                <a:latin typeface="Berlin Sans FB Demi" panose="020E0802020502020306" pitchFamily="34" charset="0"/>
              </a:rPr>
              <a:t>Measures to reduce C.S. RATE</a:t>
            </a:r>
            <a:endParaRPr lang="en-US" dirty="0"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435" y="1819406"/>
            <a:ext cx="10820400" cy="47818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Berlin Sans FB Demi" panose="020E0802020502020306" pitchFamily="34" charset="0"/>
                <a:sym typeface="Wingdings 2" panose="05020102010507070707" pitchFamily="18" charset="2"/>
              </a:rPr>
              <a:t>  </a:t>
            </a:r>
            <a:r>
              <a:rPr lang="en-US" sz="2400" dirty="0" smtClean="0">
                <a:latin typeface="Berlin Sans FB Demi" panose="020E0802020502020306" pitchFamily="34" charset="0"/>
              </a:rPr>
              <a:t>Proper antenatal care</a:t>
            </a:r>
          </a:p>
          <a:p>
            <a:pPr marL="0" indent="0">
              <a:buNone/>
            </a:pPr>
            <a:r>
              <a:rPr lang="en-US" sz="2400" dirty="0" smtClean="0">
                <a:latin typeface="Berlin Sans FB Demi" panose="020E0802020502020306" pitchFamily="34" charset="0"/>
              </a:rPr>
              <a:t>	For early detection and management of conditions that lead to </a:t>
            </a:r>
            <a:r>
              <a:rPr lang="en-US" sz="2400" dirty="0" smtClean="0">
                <a:latin typeface="Berlin Sans FB Demi" panose="020E0802020502020306" pitchFamily="34" charset="0"/>
                <a:sym typeface="Wingdings" panose="05000000000000000000" pitchFamily="2" charset="2"/>
              </a:rPr>
              <a:t> C.S.</a:t>
            </a:r>
          </a:p>
          <a:p>
            <a:pPr marL="0" indent="0">
              <a:buNone/>
            </a:pPr>
            <a:r>
              <a:rPr lang="en-US" sz="2400" dirty="0">
                <a:latin typeface="Berlin Sans FB Demi" panose="020E0802020502020306" pitchFamily="34" charset="0"/>
                <a:sym typeface="Wingdings" panose="05000000000000000000" pitchFamily="2" charset="2"/>
              </a:rPr>
              <a:t> </a:t>
            </a:r>
            <a:r>
              <a:rPr lang="en-US" sz="2400" dirty="0" smtClean="0">
                <a:latin typeface="Berlin Sans FB Demi" panose="020E0802020502020306" pitchFamily="34" charset="0"/>
                <a:sym typeface="Wingdings" panose="05000000000000000000" pitchFamily="2" charset="2"/>
              </a:rPr>
              <a:t>           rate e.g. controlling </a:t>
            </a:r>
            <a:r>
              <a:rPr lang="en-US" sz="2400" dirty="0" err="1" smtClean="0">
                <a:latin typeface="Berlin Sans FB Demi" panose="020E0802020502020306" pitchFamily="34" charset="0"/>
                <a:sym typeface="Wingdings" panose="05000000000000000000" pitchFamily="2" charset="2"/>
              </a:rPr>
              <a:t>macrosomia</a:t>
            </a:r>
            <a:r>
              <a:rPr lang="en-US" sz="2400" dirty="0" smtClean="0">
                <a:latin typeface="Berlin Sans FB Demi" panose="020E0802020502020306" pitchFamily="34" charset="0"/>
                <a:sym typeface="Wingdings" panose="05000000000000000000" pitchFamily="2" charset="2"/>
              </a:rPr>
              <a:t> in diabetes early detection of HTN.  </a:t>
            </a:r>
          </a:p>
          <a:p>
            <a:pPr marL="0" indent="0">
              <a:buNone/>
            </a:pPr>
            <a:r>
              <a:rPr lang="en-US" sz="2400" dirty="0">
                <a:latin typeface="Berlin Sans FB Demi" panose="020E0802020502020306" pitchFamily="34" charset="0"/>
                <a:sym typeface="Wingdings" panose="05000000000000000000" pitchFamily="2" charset="2"/>
              </a:rPr>
              <a:t> </a:t>
            </a:r>
            <a:r>
              <a:rPr lang="en-US" sz="2400" dirty="0" smtClean="0">
                <a:latin typeface="Berlin Sans FB Demi" panose="020E0802020502020306" pitchFamily="34" charset="0"/>
                <a:sym typeface="Wingdings" panose="05000000000000000000" pitchFamily="2" charset="2"/>
              </a:rPr>
              <a:t>          Post term </a:t>
            </a:r>
            <a:r>
              <a:rPr lang="en-US" sz="2400" dirty="0" err="1" smtClean="0">
                <a:latin typeface="Berlin Sans FB Demi" panose="020E0802020502020306" pitchFamily="34" charset="0"/>
                <a:sym typeface="Wingdings" panose="05000000000000000000" pitchFamily="2" charset="2"/>
              </a:rPr>
              <a:t>ect</a:t>
            </a:r>
            <a:r>
              <a:rPr lang="en-US" sz="2400" dirty="0" smtClean="0">
                <a:latin typeface="Berlin Sans FB Demi" panose="020E0802020502020306" pitchFamily="34" charset="0"/>
                <a:sym typeface="Wingdings" panose="05000000000000000000" pitchFamily="2" charset="2"/>
              </a:rPr>
              <a:t>.  Performing ECV for breeches.</a:t>
            </a:r>
          </a:p>
          <a:p>
            <a:pPr>
              <a:buFont typeface="Wingdings 2" panose="05020102010507070707" pitchFamily="18" charset="2"/>
              <a:buChar char="E"/>
            </a:pPr>
            <a:r>
              <a:rPr lang="en-US" sz="2400" dirty="0" smtClean="0">
                <a:latin typeface="Berlin Sans FB Demi" panose="020E0802020502020306" pitchFamily="34" charset="0"/>
                <a:sym typeface="Wingdings 2" panose="05020102010507070707" pitchFamily="18" charset="2"/>
              </a:rPr>
              <a:t>  Prevent infections:</a:t>
            </a:r>
          </a:p>
          <a:p>
            <a:pPr marL="0" indent="0">
              <a:buNone/>
            </a:pPr>
            <a:r>
              <a:rPr lang="en-US" sz="2400" dirty="0" smtClean="0">
                <a:latin typeface="Berlin Sans FB Demi" panose="020E0802020502020306" pitchFamily="34" charset="0"/>
                <a:sym typeface="Wingdings" panose="05000000000000000000" pitchFamily="2" charset="2"/>
              </a:rPr>
              <a:t>           Prophylactic </a:t>
            </a:r>
            <a:r>
              <a:rPr lang="en-US" sz="2400" dirty="0" err="1" smtClean="0">
                <a:latin typeface="Berlin Sans FB Demi" panose="020E0802020502020306" pitchFamily="34" charset="0"/>
                <a:sym typeface="Wingdings" panose="05000000000000000000" pitchFamily="2" charset="2"/>
              </a:rPr>
              <a:t>Ab</a:t>
            </a:r>
            <a:r>
              <a:rPr lang="en-US" sz="2400" dirty="0" smtClean="0">
                <a:latin typeface="Berlin Sans FB Demi" panose="020E0802020502020306" pitchFamily="34" charset="0"/>
                <a:sym typeface="Wingdings" panose="05000000000000000000" pitchFamily="2" charset="2"/>
              </a:rPr>
              <a:t> + Aseptic technique</a:t>
            </a:r>
          </a:p>
          <a:p>
            <a:pPr marL="0" indent="0">
              <a:buNone/>
            </a:pPr>
            <a:r>
              <a:rPr lang="en-US" sz="2400" dirty="0">
                <a:latin typeface="Berlin Sans FB Demi" panose="020E0802020502020306" pitchFamily="34" charset="0"/>
                <a:sym typeface="Wingdings" panose="05000000000000000000" pitchFamily="2" charset="2"/>
              </a:rPr>
              <a:t>	</a:t>
            </a:r>
            <a:r>
              <a:rPr lang="en-US" sz="2400" dirty="0" smtClean="0">
                <a:latin typeface="Berlin Sans FB Demi" panose="020E0802020502020306" pitchFamily="34" charset="0"/>
                <a:sym typeface="Wingdings" panose="05000000000000000000" pitchFamily="2" charset="2"/>
              </a:rPr>
              <a:t>Prevention of anemia</a:t>
            </a:r>
          </a:p>
          <a:p>
            <a:pPr>
              <a:buFont typeface="Wingdings 2" panose="05020102010507070707" pitchFamily="18" charset="2"/>
              <a:buChar char="E"/>
            </a:pPr>
            <a:r>
              <a:rPr lang="en-US" sz="2400" dirty="0" smtClean="0">
                <a:latin typeface="Berlin Sans FB Demi" panose="020E0802020502020306" pitchFamily="34" charset="0"/>
                <a:sym typeface="Wingdings 2" panose="05020102010507070707" pitchFamily="18" charset="2"/>
              </a:rPr>
              <a:t>To prevent DVT.  :   TEDS stocking</a:t>
            </a:r>
          </a:p>
          <a:p>
            <a:pPr marL="0" indent="0">
              <a:buNone/>
            </a:pPr>
            <a:r>
              <a:rPr lang="en-US" sz="2400" dirty="0">
                <a:latin typeface="Berlin Sans FB Demi" panose="020E0802020502020306" pitchFamily="34" charset="0"/>
                <a:sym typeface="Wingdings 2" panose="05020102010507070707" pitchFamily="18" charset="2"/>
              </a:rPr>
              <a:t>	</a:t>
            </a:r>
            <a:r>
              <a:rPr lang="en-US" sz="2400" dirty="0" smtClean="0">
                <a:latin typeface="Berlin Sans FB Demi" panose="020E0802020502020306" pitchFamily="34" charset="0"/>
                <a:sym typeface="Wingdings 2" panose="05020102010507070707" pitchFamily="18" charset="2"/>
              </a:rPr>
              <a:t>		</a:t>
            </a:r>
            <a:r>
              <a:rPr lang="en-US" sz="2400" dirty="0" err="1" smtClean="0">
                <a:latin typeface="Berlin Sans FB Demi" panose="020E0802020502020306" pitchFamily="34" charset="0"/>
                <a:sym typeface="Wingdings 2" panose="05020102010507070707" pitchFamily="18" charset="2"/>
              </a:rPr>
              <a:t>Thromboprophylaxis</a:t>
            </a:r>
            <a:endParaRPr lang="en-US" sz="2400" dirty="0" smtClean="0">
              <a:latin typeface="Berlin Sans FB Demi" panose="020E0802020502020306" pitchFamily="34" charset="0"/>
              <a:sym typeface="Wingdings 2" panose="05020102010507070707" pitchFamily="18" charset="2"/>
            </a:endParaRPr>
          </a:p>
          <a:p>
            <a:pPr marL="0" indent="0">
              <a:buNone/>
            </a:pPr>
            <a:r>
              <a:rPr lang="en-US" sz="2400" dirty="0">
                <a:latin typeface="Berlin Sans FB Demi" panose="020E0802020502020306" pitchFamily="34" charset="0"/>
                <a:sym typeface="Wingdings 2" panose="05020102010507070707" pitchFamily="18" charset="2"/>
              </a:rPr>
              <a:t>	</a:t>
            </a:r>
            <a:r>
              <a:rPr lang="en-US" sz="2400" dirty="0" smtClean="0">
                <a:latin typeface="Berlin Sans FB Demi" panose="020E0802020502020306" pitchFamily="34" charset="0"/>
                <a:sym typeface="Wingdings 2" panose="05020102010507070707" pitchFamily="18" charset="2"/>
              </a:rPr>
              <a:t>		Early ambulation</a:t>
            </a:r>
            <a:endParaRPr lang="en-US" sz="2400" dirty="0" smtClean="0">
              <a:latin typeface="Berlin Sans FB Demi" panose="020E0802020502020306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2400" dirty="0">
              <a:latin typeface="Berlin Sans FB Demi" panose="020E0802020502020306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2400" dirty="0" smtClean="0">
              <a:latin typeface="Berlin Sans FB Demi" panose="020E0802020502020306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24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52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4942" y="388592"/>
            <a:ext cx="3965532" cy="876537"/>
          </a:xfrm>
        </p:spPr>
        <p:txBody>
          <a:bodyPr/>
          <a:lstStyle/>
          <a:p>
            <a:pPr algn="ctr"/>
            <a:r>
              <a:rPr lang="en-US" dirty="0" smtClean="0">
                <a:latin typeface="Berlin Sans FB Demi" panose="020E0802020502020306" pitchFamily="34" charset="0"/>
              </a:rPr>
              <a:t>POST CARE</a:t>
            </a:r>
            <a:endParaRPr lang="en-US" dirty="0"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748" y="1505628"/>
            <a:ext cx="10820400" cy="4707282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en-US" sz="3200" dirty="0" smtClean="0">
                <a:latin typeface="Berlin Sans FB Demi" panose="020E0802020502020306" pitchFamily="34" charset="0"/>
              </a:rPr>
              <a:t>VS hourly x 4 hours</a:t>
            </a:r>
          </a:p>
          <a:p>
            <a:pPr marL="514350" indent="-514350">
              <a:buAutoNum type="arabicPeriod"/>
            </a:pPr>
            <a:r>
              <a:rPr lang="en-US" sz="3200" dirty="0" smtClean="0">
                <a:latin typeface="Berlin Sans FB Demi" panose="020E0802020502020306" pitchFamily="34" charset="0"/>
              </a:rPr>
              <a:t>I.V. fluids</a:t>
            </a:r>
          </a:p>
          <a:p>
            <a:pPr marL="514350" indent="-514350">
              <a:buAutoNum type="arabicPeriod"/>
            </a:pPr>
            <a:r>
              <a:rPr lang="en-US" sz="3200" dirty="0" smtClean="0">
                <a:latin typeface="Berlin Sans FB Demi" panose="020E0802020502020306" pitchFamily="34" charset="0"/>
              </a:rPr>
              <a:t>Analgesia</a:t>
            </a:r>
          </a:p>
          <a:p>
            <a:pPr marL="514350" indent="-514350">
              <a:buAutoNum type="arabicPeriod"/>
            </a:pPr>
            <a:r>
              <a:rPr lang="en-US" sz="3200" dirty="0" smtClean="0">
                <a:latin typeface="Berlin Sans FB Demi" panose="020E0802020502020306" pitchFamily="34" charset="0"/>
              </a:rPr>
              <a:t>Checking Fundus + Lochia</a:t>
            </a:r>
          </a:p>
          <a:p>
            <a:pPr marL="514350" indent="-514350">
              <a:buAutoNum type="arabicPeriod"/>
            </a:pPr>
            <a:r>
              <a:rPr lang="en-US" sz="3200" smtClean="0">
                <a:latin typeface="Berlin Sans FB Demi" panose="020E0802020502020306" pitchFamily="34" charset="0"/>
              </a:rPr>
              <a:t>Urine output </a:t>
            </a:r>
            <a:r>
              <a:rPr lang="en-US" sz="3200" dirty="0" smtClean="0">
                <a:latin typeface="Berlin Sans FB Demi" panose="020E0802020502020306" pitchFamily="34" charset="0"/>
              </a:rPr>
              <a:t>+ catheter care</a:t>
            </a:r>
          </a:p>
          <a:p>
            <a:pPr marL="514350" indent="-514350">
              <a:buAutoNum type="arabicPeriod"/>
            </a:pPr>
            <a:r>
              <a:rPr lang="en-US" sz="3200" dirty="0" smtClean="0">
                <a:latin typeface="Berlin Sans FB Demi" panose="020E0802020502020306" pitchFamily="34" charset="0"/>
              </a:rPr>
              <a:t>Wound care</a:t>
            </a:r>
          </a:p>
          <a:p>
            <a:pPr marL="514350" indent="-514350">
              <a:buAutoNum type="arabicPeriod"/>
            </a:pPr>
            <a:r>
              <a:rPr lang="en-US" sz="3200" dirty="0" smtClean="0">
                <a:latin typeface="Berlin Sans FB Demi" panose="020E0802020502020306" pitchFamily="34" charset="0"/>
              </a:rPr>
              <a:t>Early ambulation</a:t>
            </a:r>
          </a:p>
          <a:p>
            <a:pPr marL="514350" indent="-514350">
              <a:buAutoNum type="arabicPeriod"/>
            </a:pPr>
            <a:r>
              <a:rPr lang="en-US" sz="3200" dirty="0" smtClean="0">
                <a:latin typeface="Berlin Sans FB Demi" panose="020E0802020502020306" pitchFamily="34" charset="0"/>
              </a:rPr>
              <a:t>Antibiotics</a:t>
            </a:r>
          </a:p>
          <a:p>
            <a:pPr marL="514350" indent="-514350">
              <a:buAutoNum type="arabicPeriod"/>
            </a:pPr>
            <a:r>
              <a:rPr lang="en-US" sz="3200" dirty="0" err="1" smtClean="0">
                <a:latin typeface="Berlin Sans FB Demi" panose="020E0802020502020306" pitchFamily="34" charset="0"/>
              </a:rPr>
              <a:t>Thromboprohylaxis</a:t>
            </a:r>
            <a:endParaRPr lang="en-US" sz="3200" dirty="0" smtClean="0">
              <a:latin typeface="Berlin Sans FB Demi" panose="020E0802020502020306" pitchFamily="34" charset="0"/>
            </a:endParaRPr>
          </a:p>
          <a:p>
            <a:pPr marL="514350" indent="-514350">
              <a:buAutoNum type="arabicPeriod"/>
            </a:pPr>
            <a:r>
              <a:rPr lang="en-US" sz="3200" dirty="0" smtClean="0">
                <a:latin typeface="Berlin Sans FB Demi" panose="020E0802020502020306" pitchFamily="34" charset="0"/>
              </a:rPr>
              <a:t>Breast care and breast feeding</a:t>
            </a:r>
            <a:endParaRPr lang="en-US" sz="32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41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1458" y="576482"/>
            <a:ext cx="5835041" cy="914115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Definition</a:t>
            </a:r>
            <a:endParaRPr lang="en-US" dirty="0">
              <a:solidFill>
                <a:srgbClr val="FF00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90597"/>
            <a:ext cx="10820400" cy="4024125"/>
          </a:xfrm>
        </p:spPr>
        <p:txBody>
          <a:bodyPr/>
          <a:lstStyle/>
          <a:p>
            <a:pPr>
              <a:buFont typeface="Wingdings 2" panose="05020102010507070707" pitchFamily="18" charset="2"/>
              <a:buChar char="E"/>
            </a:pPr>
            <a:r>
              <a:rPr lang="en-US" dirty="0" smtClean="0">
                <a:latin typeface="Berlin Sans FB Demi" panose="020E0802020502020306" pitchFamily="34" charset="0"/>
              </a:rPr>
              <a:t>  It is the delivery of the fetus using an instrument through the vaginal route. </a:t>
            </a:r>
          </a:p>
          <a:p>
            <a:pPr marL="0" indent="0">
              <a:buNone/>
            </a:pPr>
            <a:r>
              <a:rPr lang="en-US" dirty="0" smtClean="0">
                <a:latin typeface="Berlin Sans FB Demi" panose="020E0802020502020306" pitchFamily="34" charset="0"/>
              </a:rPr>
              <a:t>	Instruments </a:t>
            </a:r>
            <a:r>
              <a:rPr lang="en-US" dirty="0">
                <a:latin typeface="Berlin Sans FB Demi" panose="020E0802020502020306" pitchFamily="34" charset="0"/>
              </a:rPr>
              <a:t>could be :  </a:t>
            </a:r>
            <a:r>
              <a:rPr lang="en-US" dirty="0">
                <a:latin typeface="Berlin Sans FB Demi" panose="020E0802020502020306" pitchFamily="34" charset="0"/>
                <a:sym typeface="Wingdings" panose="05000000000000000000" pitchFamily="2" charset="2"/>
              </a:rPr>
              <a:t></a:t>
            </a:r>
            <a:r>
              <a:rPr lang="en-US" dirty="0">
                <a:latin typeface="Berlin Sans FB Demi" panose="020E0802020502020306" pitchFamily="34" charset="0"/>
              </a:rPr>
              <a:t>   Forceps</a:t>
            </a:r>
          </a:p>
          <a:p>
            <a:pPr marL="0" indent="0">
              <a:buNone/>
            </a:pPr>
            <a:r>
              <a:rPr lang="en-US" dirty="0">
                <a:latin typeface="Berlin Sans FB Demi" panose="020E0802020502020306" pitchFamily="34" charset="0"/>
                <a:sym typeface="Wingdings" panose="05000000000000000000" pitchFamily="2" charset="2"/>
              </a:rPr>
              <a:t>                                            </a:t>
            </a:r>
            <a:r>
              <a:rPr lang="en-US" dirty="0" smtClean="0">
                <a:latin typeface="Berlin Sans FB Demi" panose="020E0802020502020306" pitchFamily="34" charset="0"/>
                <a:sym typeface="Wingdings" panose="05000000000000000000" pitchFamily="2" charset="2"/>
              </a:rPr>
              <a:t>            Vacuum</a:t>
            </a:r>
            <a:endParaRPr lang="en-US" dirty="0" smtClean="0">
              <a:latin typeface="Berlin Sans FB Demi" panose="020E0802020502020306" pitchFamily="34" charset="0"/>
            </a:endParaRPr>
          </a:p>
          <a:p>
            <a:pPr>
              <a:buFont typeface="Wingdings 2" panose="05020102010507070707" pitchFamily="18" charset="2"/>
              <a:buChar char="E"/>
            </a:pPr>
            <a:r>
              <a:rPr lang="en-US" dirty="0" smtClean="0">
                <a:latin typeface="Berlin Sans FB Demi" panose="020E0802020502020306" pitchFamily="34" charset="0"/>
              </a:rPr>
              <a:t>  </a:t>
            </a:r>
            <a:r>
              <a:rPr lang="en-US" dirty="0">
                <a:latin typeface="Berlin Sans FB Demi" panose="020E0802020502020306" pitchFamily="34" charset="0"/>
                <a:sym typeface="Wingdings" panose="05000000000000000000" pitchFamily="2" charset="2"/>
              </a:rPr>
              <a:t>Incidence of operative deliveries is 3.5 %</a:t>
            </a:r>
          </a:p>
          <a:p>
            <a:pPr>
              <a:buFont typeface="Wingdings 2" panose="05020102010507070707" pitchFamily="18" charset="2"/>
              <a:buChar char="E"/>
            </a:pPr>
            <a:r>
              <a:rPr lang="en-US" dirty="0" smtClean="0">
                <a:latin typeface="Berlin Sans FB Demi" panose="020E0802020502020306" pitchFamily="34" charset="0"/>
              </a:rPr>
              <a:t>  Indications of operative delivery</a:t>
            </a:r>
          </a:p>
          <a:p>
            <a:pPr marL="0" indent="0">
              <a:buNone/>
            </a:pPr>
            <a:endParaRPr lang="en-US" dirty="0" smtClean="0">
              <a:latin typeface="Berlin Sans FB Demi" panose="020E0802020502020306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 smtClean="0">
              <a:latin typeface="Berlin Sans FB Demi" panose="020E0802020502020306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>
              <a:latin typeface="Berlin Sans FB Demi" panose="020E0802020502020306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1939761"/>
              </p:ext>
            </p:extLst>
          </p:nvPr>
        </p:nvGraphicFramePr>
        <p:xfrm>
          <a:off x="942233" y="3660522"/>
          <a:ext cx="10180878" cy="2527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0439"/>
                <a:gridCol w="5090439"/>
              </a:tblGrid>
              <a:tr h="43807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MATERNAL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FETAL</a:t>
                      </a:r>
                      <a:endParaRPr lang="en-US" sz="2000" b="1" dirty="0"/>
                    </a:p>
                  </a:txBody>
                  <a:tcPr/>
                </a:tc>
              </a:tr>
              <a:tr h="438072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1.  Prolonged or  arrested 2</a:t>
                      </a:r>
                      <a:r>
                        <a:rPr lang="en-US" sz="2000" b="1" baseline="30000" dirty="0" smtClean="0"/>
                        <a:t>nd</a:t>
                      </a:r>
                      <a:r>
                        <a:rPr lang="en-US" sz="2000" b="1" dirty="0" smtClean="0"/>
                        <a:t> stage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1.  Fetal distress</a:t>
                      </a:r>
                      <a:endParaRPr lang="en-US" sz="2000" b="1" dirty="0"/>
                    </a:p>
                  </a:txBody>
                  <a:tcPr/>
                </a:tc>
              </a:tr>
              <a:tr h="438072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2.  Poor maternal effort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2.  Prematurity  (Forceps only)</a:t>
                      </a:r>
                      <a:endParaRPr lang="en-US" sz="2000" b="1" dirty="0"/>
                    </a:p>
                  </a:txBody>
                  <a:tcPr/>
                </a:tc>
              </a:tr>
              <a:tr h="438072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3.  Maternal cardiac disease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3.  Certain </a:t>
                      </a:r>
                      <a:r>
                        <a:rPr lang="en-US" sz="2000" b="1" dirty="0" err="1" smtClean="0"/>
                        <a:t>malpositions</a:t>
                      </a:r>
                      <a:endParaRPr lang="en-US" sz="2000" b="1" dirty="0"/>
                    </a:p>
                  </a:txBody>
                  <a:tcPr/>
                </a:tc>
              </a:tr>
              <a:tr h="775050">
                <a:tc>
                  <a:txBody>
                    <a:bodyPr/>
                    <a:lstStyle/>
                    <a:p>
                      <a:pPr marL="342900" indent="-342900">
                        <a:buAutoNum type="arabicPeriod" startAt="4"/>
                      </a:pPr>
                      <a:r>
                        <a:rPr lang="en-US" sz="2000" b="1" baseline="0" dirty="0" smtClean="0"/>
                        <a:t>Patients with retinal detachment  or post op for similar ocular conditions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83114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6908" y="2529017"/>
            <a:ext cx="7463481" cy="36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590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1135" y="2356022"/>
            <a:ext cx="6895069" cy="412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330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8486" y="1704741"/>
            <a:ext cx="7249297" cy="47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664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9937" y="438696"/>
            <a:ext cx="7626263" cy="1293028"/>
          </a:xfrm>
        </p:spPr>
        <p:txBody>
          <a:bodyPr/>
          <a:lstStyle/>
          <a:p>
            <a:pPr algn="ctr"/>
            <a:r>
              <a:rPr lang="en-US" dirty="0" smtClean="0">
                <a:latin typeface="Berlin Sans FB Demi" panose="020E0802020502020306" pitchFamily="34" charset="0"/>
              </a:rPr>
              <a:t>Pre-Requisite for forceps and </a:t>
            </a:r>
            <a:r>
              <a:rPr lang="en-US" dirty="0" err="1" smtClean="0">
                <a:latin typeface="Berlin Sans FB Demi" panose="020E0802020502020306" pitchFamily="34" charset="0"/>
              </a:rPr>
              <a:t>ventouse</a:t>
            </a:r>
            <a:endParaRPr lang="en-US" dirty="0"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540" y="1831305"/>
            <a:ext cx="10820400" cy="4807490"/>
          </a:xfrm>
        </p:spPr>
        <p:txBody>
          <a:bodyPr/>
          <a:lstStyle/>
          <a:p>
            <a:r>
              <a:rPr lang="en-US" dirty="0" smtClean="0">
                <a:latin typeface="Berlin Sans FB Demi" panose="020E0802020502020306" pitchFamily="34" charset="0"/>
              </a:rPr>
              <a:t>1.  Cervix has to be fully dilated</a:t>
            </a:r>
          </a:p>
          <a:p>
            <a:r>
              <a:rPr lang="en-US" dirty="0" smtClean="0">
                <a:latin typeface="Berlin Sans FB Demi" panose="020E0802020502020306" pitchFamily="34" charset="0"/>
              </a:rPr>
              <a:t>2. Membranes ruptured</a:t>
            </a:r>
          </a:p>
          <a:p>
            <a:r>
              <a:rPr lang="en-US" dirty="0" smtClean="0">
                <a:latin typeface="Berlin Sans FB Demi" panose="020E0802020502020306" pitchFamily="34" charset="0"/>
              </a:rPr>
              <a:t>3. Head has to be engaged</a:t>
            </a:r>
          </a:p>
          <a:p>
            <a:r>
              <a:rPr lang="en-US" dirty="0" smtClean="0">
                <a:latin typeface="Berlin Sans FB Demi" panose="020E0802020502020306" pitchFamily="34" charset="0"/>
              </a:rPr>
              <a:t>4. Vertex presentation</a:t>
            </a:r>
          </a:p>
          <a:p>
            <a:r>
              <a:rPr lang="en-US" dirty="0" smtClean="0">
                <a:latin typeface="Berlin Sans FB Demi" panose="020E0802020502020306" pitchFamily="34" charset="0"/>
              </a:rPr>
              <a:t>5. Head position known (forceps can be applied on the head for cephalic presentation or after coming head for breech presentation)</a:t>
            </a:r>
          </a:p>
          <a:p>
            <a:pPr marL="0" indent="0">
              <a:buNone/>
            </a:pPr>
            <a:endParaRPr lang="en-US" sz="800" dirty="0">
              <a:latin typeface="Berlin Sans FB Demi" panose="020E0802020502020306" pitchFamily="34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Berlin Sans FB Demi" panose="020E0802020502020306" pitchFamily="34" charset="0"/>
              </a:rPr>
              <a:t>Ventouse</a:t>
            </a:r>
            <a:r>
              <a:rPr lang="en-US" dirty="0" smtClean="0">
                <a:latin typeface="Berlin Sans FB Demi" panose="020E0802020502020306" pitchFamily="34" charset="0"/>
              </a:rPr>
              <a:t> can only be applied on the head.</a:t>
            </a:r>
          </a:p>
          <a:p>
            <a:pPr marL="0" indent="0">
              <a:buNone/>
            </a:pPr>
            <a:r>
              <a:rPr lang="en-US" dirty="0" smtClean="0">
                <a:latin typeface="Berlin Sans FB Demi" panose="020E0802020502020306" pitchFamily="34" charset="0"/>
              </a:rPr>
              <a:t>Conditions to be fulfilled</a:t>
            </a:r>
          </a:p>
          <a:p>
            <a:pPr marL="457200" indent="-457200">
              <a:buAutoNum type="arabicPeriod"/>
            </a:pPr>
            <a:r>
              <a:rPr lang="en-US" dirty="0" smtClean="0">
                <a:latin typeface="Berlin Sans FB Demi" panose="020E0802020502020306" pitchFamily="34" charset="0"/>
              </a:rPr>
              <a:t>Adequate analgesia</a:t>
            </a:r>
          </a:p>
          <a:p>
            <a:pPr marL="457200" indent="-457200">
              <a:buAutoNum type="arabicPeriod"/>
            </a:pPr>
            <a:r>
              <a:rPr lang="en-US" dirty="0" smtClean="0">
                <a:latin typeface="Berlin Sans FB Demi" panose="020E0802020502020306" pitchFamily="34" charset="0"/>
              </a:rPr>
              <a:t>Empty bladder</a:t>
            </a:r>
          </a:p>
          <a:p>
            <a:pPr marL="457200" indent="-457200">
              <a:buAutoNum type="arabicPeriod"/>
            </a:pPr>
            <a:r>
              <a:rPr lang="en-US" dirty="0" smtClean="0">
                <a:latin typeface="Berlin Sans FB Demi" panose="020E0802020502020306" pitchFamily="34" charset="0"/>
              </a:rPr>
              <a:t>Adequate episiotomy</a:t>
            </a:r>
          </a:p>
          <a:p>
            <a:pPr marL="0" indent="0">
              <a:buNone/>
            </a:pPr>
            <a:endParaRPr lang="en-US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03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3158" y="638479"/>
            <a:ext cx="8901830" cy="112769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4400" b="1" dirty="0" smtClean="0">
                <a:latin typeface="Berlin Sans FB Demi" panose="020E0802020502020306" pitchFamily="34" charset="0"/>
              </a:rPr>
              <a:t>COMPLICATIONS OF INSTRUMENTAL DELIVERIES</a:t>
            </a:r>
            <a:endParaRPr lang="en-US" sz="4400" b="1" dirty="0">
              <a:latin typeface="Berlin Sans FB Demi" panose="020E0802020502020306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390282"/>
              </p:ext>
            </p:extLst>
          </p:nvPr>
        </p:nvGraphicFramePr>
        <p:xfrm>
          <a:off x="1114817" y="1853851"/>
          <a:ext cx="9958192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9096"/>
                <a:gridCol w="4979096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Berlin Sans FB Demi" panose="020E0802020502020306" pitchFamily="34" charset="0"/>
                        </a:rPr>
                        <a:t>MATERNAL</a:t>
                      </a:r>
                      <a:endParaRPr lang="en-US" sz="2400" dirty="0">
                        <a:latin typeface="Berlin Sans FB Demi" panose="020E0802020502020306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Berlin Sans FB Demi" panose="020E0802020502020306" pitchFamily="34" charset="0"/>
                        </a:rPr>
                        <a:t>FETAL</a:t>
                      </a:r>
                      <a:endParaRPr lang="en-US" sz="2400" dirty="0">
                        <a:latin typeface="Berlin Sans FB Demi" panose="020E0802020502020306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Wingdings 2" panose="05020102010507070707" pitchFamily="18" charset="2"/>
                        <a:buChar char="E"/>
                      </a:pPr>
                      <a:r>
                        <a:rPr lang="en-US" sz="2400" dirty="0" smtClean="0">
                          <a:latin typeface="Berlin Sans FB Demi" panose="020E0802020502020306" pitchFamily="34" charset="0"/>
                          <a:sym typeface="Wingdings 2" panose="05020102010507070707" pitchFamily="18" charset="2"/>
                        </a:rPr>
                        <a:t>Genital</a:t>
                      </a:r>
                      <a:r>
                        <a:rPr lang="en-US" sz="2400" baseline="0" dirty="0" smtClean="0">
                          <a:latin typeface="Berlin Sans FB Demi" panose="020E0802020502020306" pitchFamily="34" charset="0"/>
                          <a:sym typeface="Wingdings 2" panose="05020102010507070707" pitchFamily="18" charset="2"/>
                        </a:rPr>
                        <a:t> tract lacerations, </a:t>
                      </a:r>
                      <a:r>
                        <a:rPr lang="en-US" sz="2400" baseline="0" dirty="0" err="1" smtClean="0">
                          <a:latin typeface="Berlin Sans FB Demi" panose="020E0802020502020306" pitchFamily="34" charset="0"/>
                          <a:sym typeface="Wingdings 2" panose="05020102010507070707" pitchFamily="18" charset="2"/>
                        </a:rPr>
                        <a:t>Cx</a:t>
                      </a:r>
                      <a:r>
                        <a:rPr lang="en-US" sz="2400" baseline="0" dirty="0" smtClean="0">
                          <a:latin typeface="Berlin Sans FB Demi" panose="020E0802020502020306" pitchFamily="34" charset="0"/>
                          <a:sym typeface="Wingdings 2" panose="05020102010507070707" pitchFamily="18" charset="2"/>
                        </a:rPr>
                        <a:t>, </a:t>
                      </a:r>
                    </a:p>
                    <a:p>
                      <a:pPr marL="0" indent="0">
                        <a:buFont typeface="Wingdings 2" panose="05020102010507070707" pitchFamily="18" charset="2"/>
                        <a:buNone/>
                      </a:pPr>
                      <a:r>
                        <a:rPr lang="en-US" sz="2400" baseline="0" dirty="0" smtClean="0">
                          <a:latin typeface="Berlin Sans FB Demi" panose="020E0802020502020306" pitchFamily="34" charset="0"/>
                          <a:sym typeface="Wingdings 2" panose="05020102010507070707" pitchFamily="18" charset="2"/>
                        </a:rPr>
                        <a:t>     vagina, Hemorrhage</a:t>
                      </a:r>
                      <a:endParaRPr lang="en-US" sz="2400" dirty="0">
                        <a:latin typeface="Berlin Sans FB Demi" panose="020E0802020502020306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 2" panose="05020102010507070707" pitchFamily="18" charset="2"/>
                        <a:buChar char="E"/>
                        <a:tabLst/>
                        <a:defRPr/>
                      </a:pPr>
                      <a:r>
                        <a:rPr lang="en-US" sz="2400" dirty="0" smtClean="0">
                          <a:latin typeface="Berlin Sans FB Demi" panose="020E0802020502020306" pitchFamily="34" charset="0"/>
                          <a:sym typeface="Wingdings 2" panose="05020102010507070707" pitchFamily="18" charset="2"/>
                        </a:rPr>
                        <a:t>Skull fractures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 2" panose="05020102010507070707" pitchFamily="18" charset="2"/>
                        <a:buNone/>
                        <a:tabLst/>
                        <a:defRPr/>
                      </a:pPr>
                      <a:r>
                        <a:rPr lang="en-US" sz="2400" dirty="0" smtClean="0">
                          <a:sym typeface="Wingdings 2" panose="05020102010507070707" pitchFamily="18" charset="2"/>
                        </a:rPr>
                        <a:t></a:t>
                      </a:r>
                      <a:r>
                        <a:rPr lang="en-US" sz="2400" baseline="0" dirty="0" smtClean="0">
                          <a:latin typeface="Berlin Sans FB Demi" panose="020E0802020502020306" pitchFamily="34" charset="0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en-US" sz="2400" baseline="0" dirty="0" err="1" smtClean="0">
                          <a:latin typeface="Berlin Sans FB Demi" panose="020E0802020502020306" pitchFamily="34" charset="0"/>
                          <a:sym typeface="Wingdings 2" panose="05020102010507070707" pitchFamily="18" charset="2"/>
                        </a:rPr>
                        <a:t>Cephalohematoma</a:t>
                      </a:r>
                      <a:r>
                        <a:rPr lang="en-US" sz="2400" baseline="0" dirty="0" smtClean="0">
                          <a:latin typeface="Berlin Sans FB Demi" panose="020E0802020502020306" pitchFamily="34" charset="0"/>
                          <a:sym typeface="Wingdings 2" panose="05020102010507070707" pitchFamily="18" charset="2"/>
                        </a:rPr>
                        <a:t> </a:t>
                      </a:r>
                      <a:endParaRPr lang="en-US" sz="2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Berlin Sans FB Demi" panose="020E0802020502020306" pitchFamily="34" charset="0"/>
                          <a:sym typeface="Wingdings 2" panose="05020102010507070707" pitchFamily="18" charset="2"/>
                        </a:rPr>
                        <a:t>  Extensions of episiotomy</a:t>
                      </a:r>
                      <a:endParaRPr lang="en-US" sz="2400" dirty="0" smtClean="0">
                        <a:latin typeface="Berlin Sans FB Demi" panose="020E0802020502020306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Berlin Sans FB Demi" panose="020E0802020502020306" pitchFamily="34" charset="0"/>
                          <a:sym typeface="Wingdings 2" panose="05020102010507070707" pitchFamily="18" charset="2"/>
                        </a:rPr>
                        <a:t> </a:t>
                      </a:r>
                      <a:r>
                        <a:rPr lang="en-US" sz="2400" dirty="0" err="1" smtClean="0">
                          <a:latin typeface="Berlin Sans FB Demi" panose="020E0802020502020306" pitchFamily="34" charset="0"/>
                          <a:sym typeface="Wingdings 2" panose="05020102010507070707" pitchFamily="18" charset="2"/>
                        </a:rPr>
                        <a:t>Interacranial</a:t>
                      </a:r>
                      <a:r>
                        <a:rPr lang="en-US" sz="2400" dirty="0" smtClean="0">
                          <a:latin typeface="Berlin Sans FB Demi" panose="020E0802020502020306" pitchFamily="34" charset="0"/>
                          <a:sym typeface="Wingdings 2" panose="05020102010507070707" pitchFamily="18" charset="2"/>
                        </a:rPr>
                        <a:t> hemorrhage </a:t>
                      </a:r>
                      <a:endParaRPr lang="en-US" sz="2400" dirty="0" smtClean="0">
                        <a:latin typeface="Berlin Sans FB Demi" panose="020E0802020502020306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Berlin Sans FB Demi" panose="020E0802020502020306" pitchFamily="34" charset="0"/>
                          <a:sym typeface="Wingdings 2" panose="05020102010507070707" pitchFamily="18" charset="2"/>
                        </a:rPr>
                        <a:t>  Sphincter</a:t>
                      </a:r>
                      <a:r>
                        <a:rPr lang="en-US" sz="2400" baseline="0" dirty="0" smtClean="0">
                          <a:latin typeface="Berlin Sans FB Demi" panose="020E0802020502020306" pitchFamily="34" charset="0"/>
                          <a:sym typeface="Wingdings 2" panose="05020102010507070707" pitchFamily="18" charset="2"/>
                        </a:rPr>
                        <a:t> lacerations</a:t>
                      </a:r>
                      <a:endParaRPr lang="en-US" sz="2400" dirty="0" smtClean="0">
                        <a:latin typeface="Berlin Sans FB Demi" panose="020E0802020502020306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Berlin Sans FB Demi" panose="020E0802020502020306" pitchFamily="34" charset="0"/>
                          <a:sym typeface="Wingdings 2" panose="05020102010507070707" pitchFamily="18" charset="2"/>
                        </a:rPr>
                        <a:t> Facial Palsy </a:t>
                      </a:r>
                      <a:endParaRPr lang="en-US" sz="2400" dirty="0" smtClean="0">
                        <a:latin typeface="Berlin Sans FB Demi" panose="020E0802020502020306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 2" panose="05020102010507070707" pitchFamily="18" charset="2"/>
                        <a:buChar char="E"/>
                        <a:tabLst/>
                        <a:defRPr/>
                      </a:pPr>
                      <a:r>
                        <a:rPr lang="en-US" sz="2400" baseline="0" dirty="0" smtClean="0">
                          <a:latin typeface="Berlin Sans FB Demi" panose="020E0802020502020306" pitchFamily="34" charset="0"/>
                          <a:sym typeface="Wingdings 2" panose="05020102010507070707" pitchFamily="18" charset="2"/>
                        </a:rPr>
                        <a:t>Fecal and flatus incontinence or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 2" panose="05020102010507070707" pitchFamily="18" charset="2"/>
                        <a:buNone/>
                        <a:tabLst/>
                        <a:defRPr/>
                      </a:pPr>
                      <a:r>
                        <a:rPr lang="en-US" sz="2400" baseline="0" dirty="0" smtClean="0">
                          <a:latin typeface="Berlin Sans FB Demi" panose="020E0802020502020306" pitchFamily="34" charset="0"/>
                          <a:sym typeface="Wingdings 2" panose="05020102010507070707" pitchFamily="18" charset="2"/>
                        </a:rPr>
                        <a:t>     injury to rectal mucosa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Berlin Sans FB Demi" panose="020E0802020502020306" pitchFamily="34" charset="0"/>
                          <a:sym typeface="Wingdings 2" panose="05020102010507070707" pitchFamily="18" charset="2"/>
                        </a:rPr>
                        <a:t> Scalp laceration</a:t>
                      </a:r>
                      <a:endParaRPr lang="en-US" sz="2400" dirty="0" smtClean="0">
                        <a:latin typeface="Berlin Sans FB Demi" panose="020E0802020502020306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Berlin Sans FB Demi" panose="020E0802020502020306" pitchFamily="34" charset="0"/>
                          <a:sym typeface="Wingdings 2" panose="05020102010507070707" pitchFamily="18" charset="2"/>
                        </a:rPr>
                        <a:t> </a:t>
                      </a:r>
                      <a:r>
                        <a:rPr lang="en-US" sz="2400" dirty="0" err="1" smtClean="0">
                          <a:latin typeface="Berlin Sans FB Demi" panose="020E0802020502020306" pitchFamily="34" charset="0"/>
                          <a:sym typeface="Wingdings 2" panose="05020102010507070707" pitchFamily="18" charset="2"/>
                        </a:rPr>
                        <a:t>Subgalial</a:t>
                      </a:r>
                      <a:r>
                        <a:rPr lang="en-US" sz="2400" baseline="0" dirty="0" smtClean="0">
                          <a:latin typeface="Berlin Sans FB Demi" panose="020E0802020502020306" pitchFamily="34" charset="0"/>
                          <a:sym typeface="Wingdings 2" panose="05020102010507070707" pitchFamily="18" charset="2"/>
                        </a:rPr>
                        <a:t>  </a:t>
                      </a:r>
                      <a:r>
                        <a:rPr lang="en-US" sz="2400" baseline="0" dirty="0" smtClean="0">
                          <a:latin typeface="Berlin Sans FB Demi" panose="020E0802020502020306" pitchFamily="34" charset="0"/>
                          <a:sym typeface="Wingdings 2" panose="05020102010507070707" pitchFamily="18" charset="2"/>
                        </a:rPr>
                        <a:t>hemorrhage</a:t>
                      </a:r>
                      <a:endParaRPr lang="en-US" sz="2400" dirty="0" smtClean="0">
                        <a:latin typeface="Berlin Sans FB Demi" panose="020E0802020502020306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>
                        <a:latin typeface="Berlin Sans FB Demi" panose="020E0802020502020306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Berlin Sans FB Demi" panose="020E0802020502020306" pitchFamily="34" charset="0"/>
                          <a:sym typeface="Wingdings 2" panose="05020102010507070707" pitchFamily="18" charset="2"/>
                        </a:rPr>
                        <a:t></a:t>
                      </a:r>
                      <a:endParaRPr lang="en-US" sz="2400" dirty="0" smtClean="0">
                        <a:latin typeface="Berlin Sans FB Demi" panose="020E0802020502020306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Berlin Sans FB Demi" panose="020E0802020502020306" pitchFamily="34" charset="0"/>
                          <a:sym typeface="Wingdings 2" panose="05020102010507070707" pitchFamily="18" charset="2"/>
                        </a:rPr>
                        <a:t></a:t>
                      </a:r>
                      <a:endParaRPr lang="en-US" sz="2400" dirty="0" smtClean="0">
                        <a:latin typeface="Berlin Sans FB Demi" panose="020E0802020502020306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836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2411" y="2207741"/>
            <a:ext cx="6219567" cy="465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636613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361</TotalTime>
  <Words>645</Words>
  <Application>Microsoft Office PowerPoint</Application>
  <PresentationFormat>Widescreen</PresentationFormat>
  <Paragraphs>150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Berlin Sans FB Demi</vt:lpstr>
      <vt:lpstr>Century Gothic</vt:lpstr>
      <vt:lpstr>Symbol</vt:lpstr>
      <vt:lpstr>Wingdings</vt:lpstr>
      <vt:lpstr>Wingdings 2</vt:lpstr>
      <vt:lpstr>Vapor Trail</vt:lpstr>
      <vt:lpstr>King saud university medical city department of obstetrics &amp; gynecology course 482</vt:lpstr>
      <vt:lpstr> </vt:lpstr>
      <vt:lpstr>Definition</vt:lpstr>
      <vt:lpstr>PowerPoint Presentation</vt:lpstr>
      <vt:lpstr>PowerPoint Presentation</vt:lpstr>
      <vt:lpstr>PowerPoint Presentation</vt:lpstr>
      <vt:lpstr>Pre-Requisite for forceps and ventouse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Trial of instrumental delivery</vt:lpstr>
      <vt:lpstr>Caesarean Section</vt:lpstr>
      <vt:lpstr>DIFFERENT METHODS OF PERFORMING DIFFERENT TYPES OF C/S </vt:lpstr>
      <vt:lpstr>PowerPoint Presentation</vt:lpstr>
      <vt:lpstr>PowerPoint Presentation</vt:lpstr>
      <vt:lpstr>COMPLICATIONS OF UPPER SEGMENT C/S</vt:lpstr>
      <vt:lpstr>COMPLICATIONS OF LOWER SEGMENT</vt:lpstr>
      <vt:lpstr>COMMON POST OP COMPLICATIONS</vt:lpstr>
      <vt:lpstr>When can a trial of labour be offered after c.s.</vt:lpstr>
      <vt:lpstr>Measures to reduce C.S. RATE</vt:lpstr>
      <vt:lpstr>POST CARE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OPERATIVE VAGINAL DELIVERIES AND CAESAREAN</dc:title>
  <dc:creator>denden</dc:creator>
  <cp:lastModifiedBy>Ahmed A. AbdelKarim</cp:lastModifiedBy>
  <cp:revision>43</cp:revision>
  <dcterms:created xsi:type="dcterms:W3CDTF">2016-09-19T05:16:36Z</dcterms:created>
  <dcterms:modified xsi:type="dcterms:W3CDTF">2020-02-13T04:43:17Z</dcterms:modified>
</cp:coreProperties>
</file>