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3545" y="1164921"/>
            <a:ext cx="11196181" cy="184097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00FF"/>
                </a:solidFill>
                <a:latin typeface="Berlin Sans FB Demi" panose="020E0802020502020306" pitchFamily="34" charset="0"/>
              </a:rPr>
              <a:t>OPERATIVE VAGINAL DELIVERIES AND CAESAREAN SECTION (C.S)</a:t>
            </a:r>
            <a:r>
              <a:rPr lang="en-US" sz="54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3501" y="3406731"/>
            <a:ext cx="9448800" cy="176651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Berlin Sans FB Demi" panose="020E0802020502020306" pitchFamily="34" charset="0"/>
              </a:rPr>
              <a:t>Prof. AMEL EL-SAYED</a:t>
            </a:r>
          </a:p>
          <a:p>
            <a:pPr algn="ctr"/>
            <a:r>
              <a:rPr lang="en-US" sz="3200" b="1" dirty="0">
                <a:latin typeface="Berlin Sans FB Demi" panose="020E0802020502020306" pitchFamily="34" charset="0"/>
              </a:rPr>
              <a:t>Professor &amp; Consultant</a:t>
            </a:r>
          </a:p>
          <a:p>
            <a:pPr algn="ctr"/>
            <a:r>
              <a:rPr lang="en-US" sz="3200" b="1" dirty="0">
                <a:latin typeface="Berlin Sans FB Demi" panose="020E0802020502020306" pitchFamily="34" charset="0"/>
              </a:rPr>
              <a:t>Department of Obstetrics &amp; Gynecology</a:t>
            </a:r>
          </a:p>
        </p:txBody>
      </p:sp>
    </p:spTree>
    <p:extLst>
      <p:ext uri="{BB962C8B-B14F-4D97-AF65-F5344CB8AC3E}">
        <p14:creationId xmlns:p14="http://schemas.microsoft.com/office/powerpoint/2010/main" val="367285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1354" y="451222"/>
            <a:ext cx="5772411" cy="1293028"/>
          </a:xfrm>
        </p:spPr>
        <p:txBody>
          <a:bodyPr/>
          <a:lstStyle/>
          <a:p>
            <a:pPr algn="ctr"/>
            <a:r>
              <a:rPr lang="en-US" b="1" dirty="0">
                <a:latin typeface="Berlin Sans FB Demi" panose="020E0802020502020306" pitchFamily="34" charset="0"/>
              </a:rPr>
              <a:t>COMMON POST OP 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853" y="2169508"/>
            <a:ext cx="10820400" cy="402412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>
                <a:latin typeface="Berlin Sans FB Demi" panose="020E0802020502020306" pitchFamily="34" charset="0"/>
              </a:rPr>
              <a:t>Atelectasis</a:t>
            </a:r>
          </a:p>
          <a:p>
            <a:pPr marL="514350" indent="-514350">
              <a:buAutoNum type="arabicPeriod"/>
            </a:pPr>
            <a:r>
              <a:rPr lang="en-US" sz="3600" dirty="0">
                <a:latin typeface="Berlin Sans FB Demi" panose="020E0802020502020306" pitchFamily="34" charset="0"/>
              </a:rPr>
              <a:t>Infection  </a:t>
            </a:r>
            <a:r>
              <a:rPr lang="en-US" sz="3600" dirty="0">
                <a:latin typeface="Berlin Sans FB Demi" panose="020E0802020502020306" pitchFamily="34" charset="0"/>
                <a:sym typeface="Wingdings" panose="05000000000000000000" pitchFamily="2" charset="2"/>
              </a:rPr>
              <a:t>  Endometritis</a:t>
            </a:r>
          </a:p>
          <a:p>
            <a:pPr marL="0" indent="0">
              <a:buNone/>
            </a:pPr>
            <a:r>
              <a:rPr lang="en-US" sz="3600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  Wound</a:t>
            </a:r>
          </a:p>
          <a:p>
            <a:pPr marL="0" indent="0">
              <a:buNone/>
            </a:pPr>
            <a:r>
              <a:rPr lang="en-US" sz="3600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  UTI</a:t>
            </a:r>
          </a:p>
          <a:p>
            <a:pPr marL="0" indent="0">
              <a:buNone/>
            </a:pPr>
            <a:r>
              <a:rPr lang="en-US" sz="3600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  Pneumonia</a:t>
            </a:r>
          </a:p>
          <a:p>
            <a:pPr marL="0" indent="0">
              <a:buNone/>
            </a:pPr>
            <a:r>
              <a:rPr lang="en-US" sz="3600" dirty="0">
                <a:latin typeface="Berlin Sans FB Demi" panose="020E0802020502020306" pitchFamily="34" charset="0"/>
                <a:sym typeface="Wingdings" panose="05000000000000000000" pitchFamily="2" charset="2"/>
              </a:rPr>
              <a:t>3.  DVT &amp; PE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053307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8994" y="351014"/>
            <a:ext cx="7077206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erlin Sans FB Demi" panose="020E0802020502020306" pitchFamily="34" charset="0"/>
              </a:rPr>
              <a:t>When can a trial of </a:t>
            </a:r>
            <a:r>
              <a:rPr lang="en-US" dirty="0" err="1">
                <a:latin typeface="Berlin Sans FB Demi" panose="020E0802020502020306" pitchFamily="34" charset="0"/>
              </a:rPr>
              <a:t>labour</a:t>
            </a:r>
            <a:r>
              <a:rPr lang="en-US" dirty="0">
                <a:latin typeface="Berlin Sans FB Demi" panose="020E0802020502020306" pitchFamily="34" charset="0"/>
              </a:rPr>
              <a:t> be offered after </a:t>
            </a:r>
            <a:r>
              <a:rPr lang="en-US" dirty="0" err="1">
                <a:latin typeface="Berlin Sans FB Demi" panose="020E0802020502020306" pitchFamily="34" charset="0"/>
              </a:rPr>
              <a:t>c.s</a:t>
            </a:r>
            <a:r>
              <a:rPr lang="en-US" dirty="0">
                <a:latin typeface="Berlin Sans FB Demi" panose="020E0802020502020306" pitchFamily="34" charset="0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592" y="1756149"/>
            <a:ext cx="10820400" cy="460707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>
                <a:latin typeface="Berlin Sans FB Demi" panose="020E0802020502020306" pitchFamily="34" charset="0"/>
              </a:rPr>
              <a:t>VBAC can be offered for non recurrent indications e.g., fetal distress, cord prolapse, placental abruption, breech presentation.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Berlin Sans FB Demi" panose="020E0802020502020306" pitchFamily="34" charset="0"/>
              </a:rPr>
              <a:t>Pelvic adequacy is confirmed by proper clinical radiological methods as needed.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Berlin Sans FB Demi" panose="020E0802020502020306" pitchFamily="34" charset="0"/>
              </a:rPr>
              <a:t>Lower Segment scar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Berlin Sans FB Demi" panose="020E0802020502020306" pitchFamily="34" charset="0"/>
              </a:rPr>
              <a:t>Placental localization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Berlin Sans FB Demi" panose="020E0802020502020306" pitchFamily="34" charset="0"/>
              </a:rPr>
              <a:t>Scar integrity is assured by taking proper post op history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Berlin Sans FB Demi" panose="020E0802020502020306" pitchFamily="34" charset="0"/>
              </a:rPr>
              <a:t>Standard of care is to offer VBAC after one previous C/S and not multiple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Berlin Sans FB Demi" panose="020E0802020502020306" pitchFamily="34" charset="0"/>
              </a:rPr>
              <a:t>Safe set up: Tertiary care  center which can perform emergency C.S as needed.</a:t>
            </a:r>
          </a:p>
          <a:p>
            <a:pPr marL="457200" indent="-457200">
              <a:buAutoNum type="arabicPeriod"/>
            </a:pPr>
            <a:r>
              <a:rPr lang="en-US" sz="2400" dirty="0">
                <a:latin typeface="Berlin Sans FB Demi" panose="020E0802020502020306" pitchFamily="34" charset="0"/>
              </a:rPr>
              <a:t>Patients approval</a:t>
            </a:r>
          </a:p>
          <a:p>
            <a:pPr marL="457200" indent="-457200">
              <a:buAutoNum type="arabicPeriod"/>
            </a:pP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84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9167" y="526378"/>
            <a:ext cx="8610600" cy="1293028"/>
          </a:xfrm>
        </p:spPr>
        <p:txBody>
          <a:bodyPr/>
          <a:lstStyle/>
          <a:p>
            <a:pPr algn="ctr"/>
            <a:r>
              <a:rPr lang="en-US" dirty="0">
                <a:latin typeface="Berlin Sans FB Demi" panose="020E0802020502020306" pitchFamily="34" charset="0"/>
              </a:rPr>
              <a:t>Measures to reduce C.S.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435" y="1819406"/>
            <a:ext cx="10820400" cy="4781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  </a:t>
            </a:r>
            <a:r>
              <a:rPr lang="en-US" sz="2400" dirty="0">
                <a:latin typeface="Berlin Sans FB Demi" panose="020E0802020502020306" pitchFamily="34" charset="0"/>
              </a:rPr>
              <a:t>Proper antenatal care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</a:rPr>
              <a:t>	For early detection and management of conditions that lead to 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 C.S.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rate e.g. controlling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macrosomia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in diabetes early detection of HTN.  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Post term </a:t>
            </a:r>
            <a:r>
              <a:rPr lang="en-US" sz="2400" dirty="0" err="1">
                <a:latin typeface="Berlin Sans FB Demi" panose="020E0802020502020306" pitchFamily="34" charset="0"/>
                <a:sym typeface="Wingdings" panose="05000000000000000000" pitchFamily="2" charset="2"/>
              </a:rPr>
              <a:t>ect</a:t>
            </a: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.  Performing ECV for breeches.</a:t>
            </a:r>
          </a:p>
          <a:p>
            <a:pPr>
              <a:buFont typeface="Wingdings 2" panose="05020102010507070707" pitchFamily="18" charset="2"/>
              <a:buChar char="E"/>
            </a:pPr>
            <a:r>
              <a:rPr lang="en-US" sz="24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  Prevent infections: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Prophylactic Abx + Aseptic technique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" panose="05000000000000000000" pitchFamily="2" charset="2"/>
              </a:rPr>
              <a:t>	Prevention of anemia</a:t>
            </a:r>
          </a:p>
          <a:p>
            <a:pPr>
              <a:buFont typeface="Wingdings 2" panose="05020102010507070707" pitchFamily="18" charset="2"/>
              <a:buChar char="E"/>
            </a:pPr>
            <a:r>
              <a:rPr lang="en-US" sz="24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To prevent DVT.  :   TEDS stocking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			Thromboprophylaxis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			Early ambulation</a:t>
            </a:r>
            <a:endParaRPr lang="en-US" sz="2400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52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4942" y="388592"/>
            <a:ext cx="3965532" cy="876537"/>
          </a:xfrm>
        </p:spPr>
        <p:txBody>
          <a:bodyPr/>
          <a:lstStyle/>
          <a:p>
            <a:pPr algn="ctr"/>
            <a:r>
              <a:rPr lang="en-US" dirty="0">
                <a:latin typeface="Berlin Sans FB Demi" panose="020E0802020502020306" pitchFamily="34" charset="0"/>
              </a:rPr>
              <a:t>POST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48" y="1505628"/>
            <a:ext cx="10820400" cy="470728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3200" dirty="0">
                <a:latin typeface="Berlin Sans FB Demi" panose="020E0802020502020306" pitchFamily="34" charset="0"/>
              </a:rPr>
              <a:t>VS hourly x 4 hours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Berlin Sans FB Demi" panose="020E0802020502020306" pitchFamily="34" charset="0"/>
              </a:rPr>
              <a:t>I.V. fluids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Berlin Sans FB Demi" panose="020E0802020502020306" pitchFamily="34" charset="0"/>
              </a:rPr>
              <a:t>Analgesia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Berlin Sans FB Demi" panose="020E0802020502020306" pitchFamily="34" charset="0"/>
              </a:rPr>
              <a:t>Checking Fundus + Lochia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Berlin Sans FB Demi" panose="020E0802020502020306" pitchFamily="34" charset="0"/>
              </a:rPr>
              <a:t>Urine output + catheter care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Berlin Sans FB Demi" panose="020E0802020502020306" pitchFamily="34" charset="0"/>
              </a:rPr>
              <a:t>Wound care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Berlin Sans FB Demi" panose="020E0802020502020306" pitchFamily="34" charset="0"/>
              </a:rPr>
              <a:t>Early ambulation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Berlin Sans FB Demi" panose="020E0802020502020306" pitchFamily="34" charset="0"/>
              </a:rPr>
              <a:t>Antibiotics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Berlin Sans FB Demi" panose="020E0802020502020306" pitchFamily="34" charset="0"/>
              </a:rPr>
              <a:t>Thromboprophylaxis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Berlin Sans FB Demi" panose="020E0802020502020306" pitchFamily="34" charset="0"/>
              </a:rPr>
              <a:t>Breast care and breast feeding</a:t>
            </a:r>
          </a:p>
        </p:txBody>
      </p:sp>
    </p:spTree>
    <p:extLst>
      <p:ext uri="{BB962C8B-B14F-4D97-AF65-F5344CB8AC3E}">
        <p14:creationId xmlns:p14="http://schemas.microsoft.com/office/powerpoint/2010/main" val="99841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458" y="576482"/>
            <a:ext cx="5835041" cy="914115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  <a:latin typeface="Berlin Sans FB Demi" panose="020E0802020502020306" pitchFamily="34" charset="0"/>
              </a:rPr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90597"/>
            <a:ext cx="10820400" cy="4024125"/>
          </a:xfrm>
        </p:spPr>
        <p:txBody>
          <a:bodyPr/>
          <a:lstStyle/>
          <a:p>
            <a:pPr>
              <a:buFont typeface="Wingdings 2" panose="05020102010507070707" pitchFamily="18" charset="2"/>
              <a:buChar char="E"/>
            </a:pPr>
            <a:r>
              <a:rPr lang="en-US" dirty="0">
                <a:latin typeface="Berlin Sans FB Demi" panose="020E0802020502020306" pitchFamily="34" charset="0"/>
              </a:rPr>
              <a:t>  It is the delivery of the fetus using an instrument through the vaginal route. </a:t>
            </a:r>
          </a:p>
          <a:p>
            <a:pPr marL="0" indent="0">
              <a:buNone/>
            </a:pPr>
            <a:r>
              <a:rPr lang="en-US" dirty="0">
                <a:latin typeface="Berlin Sans FB Demi" panose="020E0802020502020306" pitchFamily="34" charset="0"/>
              </a:rPr>
              <a:t>	Instruments could be :  </a:t>
            </a:r>
            <a:r>
              <a:rPr lang="en-US" dirty="0">
                <a:latin typeface="Berlin Sans FB Demi" panose="020E0802020502020306" pitchFamily="34" charset="0"/>
                <a:sym typeface="Wingdings" panose="05000000000000000000" pitchFamily="2" charset="2"/>
              </a:rPr>
              <a:t></a:t>
            </a:r>
            <a:r>
              <a:rPr lang="en-US" dirty="0">
                <a:latin typeface="Berlin Sans FB Demi" panose="020E0802020502020306" pitchFamily="34" charset="0"/>
              </a:rPr>
              <a:t>   Forceps</a:t>
            </a:r>
          </a:p>
          <a:p>
            <a:pPr marL="0" indent="0">
              <a:buNone/>
            </a:pPr>
            <a:r>
              <a:rPr lang="en-US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                         Vacuum</a:t>
            </a:r>
            <a:endParaRPr lang="en-US" dirty="0">
              <a:latin typeface="Berlin Sans FB Demi" panose="020E0802020502020306" pitchFamily="34" charset="0"/>
            </a:endParaRPr>
          </a:p>
          <a:p>
            <a:pPr>
              <a:buFont typeface="Wingdings 2" panose="05020102010507070707" pitchFamily="18" charset="2"/>
              <a:buChar char="E"/>
            </a:pPr>
            <a:r>
              <a:rPr lang="en-US" dirty="0">
                <a:latin typeface="Berlin Sans FB Demi" panose="020E0802020502020306" pitchFamily="34" charset="0"/>
              </a:rPr>
              <a:t>  </a:t>
            </a:r>
            <a:r>
              <a:rPr lang="en-US" dirty="0">
                <a:latin typeface="Berlin Sans FB Demi" panose="020E0802020502020306" pitchFamily="34" charset="0"/>
                <a:sym typeface="Wingdings" panose="05000000000000000000" pitchFamily="2" charset="2"/>
              </a:rPr>
              <a:t>Incidence of operative deliveries is 3.5 %</a:t>
            </a:r>
          </a:p>
          <a:p>
            <a:pPr>
              <a:buFont typeface="Wingdings 2" panose="05020102010507070707" pitchFamily="18" charset="2"/>
              <a:buChar char="E"/>
            </a:pPr>
            <a:r>
              <a:rPr lang="en-US" dirty="0">
                <a:latin typeface="Berlin Sans FB Demi" panose="020E0802020502020306" pitchFamily="34" charset="0"/>
              </a:rPr>
              <a:t>  Indications of operative delivery</a:t>
            </a:r>
          </a:p>
          <a:p>
            <a:pPr marL="0" indent="0">
              <a:buNone/>
            </a:pPr>
            <a:endParaRPr lang="en-US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latin typeface="Berlin Sans FB Demi" panose="020E0802020502020306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939761"/>
              </p:ext>
            </p:extLst>
          </p:nvPr>
        </p:nvGraphicFramePr>
        <p:xfrm>
          <a:off x="942233" y="3660522"/>
          <a:ext cx="10180878" cy="252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0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904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80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FETAL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/>
                        <a:t>1.  Prolonged or  arrested 2</a:t>
                      </a:r>
                      <a:r>
                        <a:rPr lang="en-US" sz="2000" b="1" baseline="30000" dirty="0"/>
                        <a:t>nd</a:t>
                      </a:r>
                      <a:r>
                        <a:rPr lang="en-US" sz="2000" b="1" dirty="0"/>
                        <a:t>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1.  Fetal distress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/>
                        <a:t>2.  Poor maternal effort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2.  Prematurity  (Forceps only)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8072">
                <a:tc>
                  <a:txBody>
                    <a:bodyPr/>
                    <a:lstStyle/>
                    <a:p>
                      <a:r>
                        <a:rPr lang="en-US" sz="2000" b="1" dirty="0"/>
                        <a:t>3.  Maternal cardiac disease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3.  Certain </a:t>
                      </a:r>
                      <a:r>
                        <a:rPr lang="en-US" sz="2000" b="1" dirty="0" err="1"/>
                        <a:t>malpositions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5050">
                <a:tc>
                  <a:txBody>
                    <a:bodyPr/>
                    <a:lstStyle/>
                    <a:p>
                      <a:pPr marL="342900" indent="-342900">
                        <a:buAutoNum type="arabicPeriod" startAt="4"/>
                      </a:pPr>
                      <a:r>
                        <a:rPr lang="en-US" sz="2000" b="1" baseline="0" dirty="0"/>
                        <a:t>Patients with retinal detachment  or post op for similar ocular conditions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311412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937" y="438696"/>
            <a:ext cx="7626263" cy="1293028"/>
          </a:xfrm>
        </p:spPr>
        <p:txBody>
          <a:bodyPr/>
          <a:lstStyle/>
          <a:p>
            <a:pPr algn="ctr"/>
            <a:r>
              <a:rPr lang="en-US" dirty="0">
                <a:latin typeface="Berlin Sans FB Demi" panose="020E0802020502020306" pitchFamily="34" charset="0"/>
              </a:rPr>
              <a:t>Pre-Requisite for forceps and </a:t>
            </a:r>
            <a:r>
              <a:rPr lang="en-US" dirty="0" err="1">
                <a:latin typeface="Berlin Sans FB Demi" panose="020E0802020502020306" pitchFamily="34" charset="0"/>
              </a:rPr>
              <a:t>ventouse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540" y="1831305"/>
            <a:ext cx="10820400" cy="4807490"/>
          </a:xfrm>
        </p:spPr>
        <p:txBody>
          <a:bodyPr/>
          <a:lstStyle/>
          <a:p>
            <a:r>
              <a:rPr lang="en-US" dirty="0">
                <a:latin typeface="Berlin Sans FB Demi" panose="020E0802020502020306" pitchFamily="34" charset="0"/>
              </a:rPr>
              <a:t>1.  Cervix has to be fully dilated</a:t>
            </a:r>
          </a:p>
          <a:p>
            <a:r>
              <a:rPr lang="en-US" dirty="0">
                <a:latin typeface="Berlin Sans FB Demi" panose="020E0802020502020306" pitchFamily="34" charset="0"/>
              </a:rPr>
              <a:t>2. Membranes ruptured</a:t>
            </a:r>
          </a:p>
          <a:p>
            <a:r>
              <a:rPr lang="en-US" dirty="0">
                <a:latin typeface="Berlin Sans FB Demi" panose="020E0802020502020306" pitchFamily="34" charset="0"/>
              </a:rPr>
              <a:t>3. Head has to be engaged</a:t>
            </a:r>
          </a:p>
          <a:p>
            <a:r>
              <a:rPr lang="en-US" dirty="0">
                <a:latin typeface="Berlin Sans FB Demi" panose="020E0802020502020306" pitchFamily="34" charset="0"/>
              </a:rPr>
              <a:t>4. Vertex presentation</a:t>
            </a:r>
          </a:p>
          <a:p>
            <a:r>
              <a:rPr lang="en-US" dirty="0">
                <a:latin typeface="Berlin Sans FB Demi" panose="020E0802020502020306" pitchFamily="34" charset="0"/>
              </a:rPr>
              <a:t>5. Head position known (forceps can be applied on the head for cephalic presentation or after coming head for breech presentation)</a:t>
            </a:r>
          </a:p>
          <a:p>
            <a:pPr marL="0" indent="0">
              <a:buNone/>
            </a:pPr>
            <a:endParaRPr lang="en-US" sz="8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Berlin Sans FB Demi" panose="020E0802020502020306" pitchFamily="34" charset="0"/>
              </a:rPr>
              <a:t>Ventouse</a:t>
            </a:r>
            <a:r>
              <a:rPr lang="en-US" dirty="0">
                <a:latin typeface="Berlin Sans FB Demi" panose="020E0802020502020306" pitchFamily="34" charset="0"/>
              </a:rPr>
              <a:t> can only be applied on the head.</a:t>
            </a:r>
          </a:p>
          <a:p>
            <a:pPr marL="0" indent="0">
              <a:buNone/>
            </a:pPr>
            <a:r>
              <a:rPr lang="en-US" dirty="0">
                <a:latin typeface="Berlin Sans FB Demi" panose="020E0802020502020306" pitchFamily="34" charset="0"/>
              </a:rPr>
              <a:t>Conditions to be fulfilled</a:t>
            </a:r>
          </a:p>
          <a:p>
            <a:pPr marL="457200" indent="-457200">
              <a:buAutoNum type="arabicPeriod"/>
            </a:pPr>
            <a:r>
              <a:rPr lang="en-US" dirty="0">
                <a:latin typeface="Berlin Sans FB Demi" panose="020E0802020502020306" pitchFamily="34" charset="0"/>
              </a:rPr>
              <a:t>Adequate analgesia</a:t>
            </a:r>
          </a:p>
          <a:p>
            <a:pPr marL="457200" indent="-457200">
              <a:buAutoNum type="arabicPeriod"/>
            </a:pPr>
            <a:r>
              <a:rPr lang="en-US" dirty="0">
                <a:latin typeface="Berlin Sans FB Demi" panose="020E0802020502020306" pitchFamily="34" charset="0"/>
              </a:rPr>
              <a:t>Empty bladder</a:t>
            </a:r>
          </a:p>
          <a:p>
            <a:pPr marL="457200" indent="-457200">
              <a:buAutoNum type="arabicPeriod"/>
            </a:pPr>
            <a:r>
              <a:rPr lang="en-US" dirty="0">
                <a:latin typeface="Berlin Sans FB Demi" panose="020E0802020502020306" pitchFamily="34" charset="0"/>
              </a:rPr>
              <a:t>Adequate episiotomy</a:t>
            </a:r>
          </a:p>
          <a:p>
            <a:pPr marL="0" indent="0">
              <a:buNone/>
            </a:pPr>
            <a:endParaRPr lang="en-US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3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3158" y="638479"/>
            <a:ext cx="8901830" cy="112769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400" b="1" dirty="0">
                <a:latin typeface="Berlin Sans FB Demi" panose="020E0802020502020306" pitchFamily="34" charset="0"/>
              </a:rPr>
              <a:t>COMPLICATIONS OF INSTRUMENTAL DELIVERIES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837153"/>
              </p:ext>
            </p:extLst>
          </p:nvPr>
        </p:nvGraphicFramePr>
        <p:xfrm>
          <a:off x="1114817" y="1853851"/>
          <a:ext cx="995819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790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790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Berlin Sans FB Demi" panose="020E0802020502020306" pitchFamily="34" charset="0"/>
                        </a:rPr>
                        <a:t>MATERNAL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Berlin Sans FB Demi" panose="020E0802020502020306" pitchFamily="34" charset="0"/>
                        </a:rPr>
                        <a:t>FETAL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Wingdings 2" panose="05020102010507070707" pitchFamily="18" charset="2"/>
                        <a:buChar char="E"/>
                      </a:pPr>
                      <a:r>
                        <a:rPr lang="en-US" sz="240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Genital</a:t>
                      </a:r>
                      <a:r>
                        <a:rPr lang="en-US" sz="2400" baseline="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tract lacerations, </a:t>
                      </a:r>
                      <a:r>
                        <a:rPr lang="en-US" sz="2400" baseline="0" dirty="0" err="1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Cx</a:t>
                      </a:r>
                      <a:r>
                        <a:rPr lang="en-US" sz="2400" baseline="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, </a:t>
                      </a:r>
                    </a:p>
                    <a:p>
                      <a:pPr marL="0" indent="0">
                        <a:buFont typeface="Wingdings 2" panose="05020102010507070707" pitchFamily="18" charset="2"/>
                        <a:buNone/>
                      </a:pPr>
                      <a:r>
                        <a:rPr lang="en-US" sz="2400" baseline="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    vagina, hemorrhage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E"/>
                        <a:tabLst/>
                        <a:defRPr/>
                      </a:pPr>
                      <a:r>
                        <a:rPr lang="en-US" sz="240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Skull fractures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sz="2400" dirty="0">
                          <a:sym typeface="Wingdings 2" panose="05020102010507070707" pitchFamily="18" charset="2"/>
                        </a:rPr>
                        <a:t></a:t>
                      </a:r>
                      <a:r>
                        <a:rPr lang="en-US" sz="2400" baseline="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n-US" sz="2400" baseline="0" dirty="0" err="1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Cephalohematoma</a:t>
                      </a:r>
                      <a:r>
                        <a:rPr lang="en-US" sz="2400" baseline="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Extensions of episiotomy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Caput succedaneum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Sphincter</a:t>
                      </a:r>
                      <a:r>
                        <a:rPr lang="en-US" sz="2400" baseline="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lacerations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Facial Palsy 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Char char="E"/>
                        <a:tabLst/>
                        <a:defRPr/>
                      </a:pPr>
                      <a:r>
                        <a:rPr lang="en-US" sz="2400" baseline="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Fecal and flatus incontinence or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 2" panose="05020102010507070707" pitchFamily="18" charset="2"/>
                        <a:buNone/>
                        <a:tabLst/>
                        <a:defRPr/>
                      </a:pPr>
                      <a:r>
                        <a:rPr lang="en-US" sz="2400" baseline="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    injury to rectal mucosa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Scalp laceration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Intracranial</a:t>
                      </a:r>
                      <a:r>
                        <a:rPr lang="en-US" sz="2400" baseline="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</a:t>
                      </a:r>
                      <a:r>
                        <a:rPr lang="en-US" sz="2400" baseline="0" dirty="0" err="1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haemorrhage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Infant death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</a:t>
                      </a:r>
                      <a:endParaRPr lang="en-US" sz="2400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36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6208" y="738693"/>
            <a:ext cx="9448800" cy="952321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erlin Sans FB Demi" panose="020E0802020502020306" pitchFamily="34" charset="0"/>
              </a:rPr>
              <a:t>Trial of instrumental delivery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619" y="2216759"/>
            <a:ext cx="11296389" cy="2705969"/>
          </a:xfrm>
        </p:spPr>
        <p:txBody>
          <a:bodyPr>
            <a:normAutofit/>
          </a:bodyPr>
          <a:lstStyle/>
          <a:p>
            <a:pPr marL="571500" indent="-571500">
              <a:buFont typeface="Wingdings 2" panose="05020102010507070707" pitchFamily="18" charset="2"/>
              <a:buChar char="E"/>
            </a:pPr>
            <a:r>
              <a:rPr lang="en-US" sz="36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Should be performed in O.R. with anesthetist present + pediatrician to resuscitate.</a:t>
            </a:r>
          </a:p>
          <a:p>
            <a:pPr marL="571500" indent="-571500">
              <a:buFont typeface="Wingdings 2" panose="05020102010507070707" pitchFamily="18" charset="2"/>
              <a:buChar char="E"/>
            </a:pPr>
            <a:r>
              <a:rPr lang="en-US" sz="36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All teams ready to proceed to C.S. in case failed instrumental delivery.</a:t>
            </a:r>
            <a:endParaRPr lang="en-US" sz="36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59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5086" y="375780"/>
            <a:ext cx="5743183" cy="77256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Berlin Sans FB Demi" panose="020E0802020502020306" pitchFamily="34" charset="0"/>
              </a:rPr>
              <a:t>Caesarean Section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2395" y="1289834"/>
            <a:ext cx="10045874" cy="4221617"/>
          </a:xfrm>
        </p:spPr>
        <p:txBody>
          <a:bodyPr>
            <a:normAutofit/>
          </a:bodyPr>
          <a:lstStyle/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28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Rate      :    </a:t>
            </a:r>
            <a:r>
              <a:rPr lang="en-US" sz="2800" dirty="0">
                <a:latin typeface="Berlin Sans FB Demi" panose="020E0802020502020306" pitchFamily="34" charset="0"/>
                <a:sym typeface="Symbol" panose="05050102010706020507" pitchFamily="18" charset="2"/>
              </a:rPr>
              <a:t>  </a:t>
            </a:r>
            <a:r>
              <a:rPr lang="en-US" sz="28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25%</a:t>
            </a:r>
          </a:p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28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Maternal mortality     5 – 6 per 100,000 C/S</a:t>
            </a:r>
          </a:p>
          <a:p>
            <a:pPr marL="457200" indent="-457200">
              <a:buFont typeface="Wingdings 2" panose="05020102010507070707" pitchFamily="18" charset="2"/>
              <a:buChar char="E"/>
            </a:pPr>
            <a:r>
              <a:rPr lang="en-US" sz="28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Perinatal mortality     3/1000  USA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                                             7/1000  U.K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C. S.  could be: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 2" panose="05020102010507070707" pitchFamily="18" charset="2"/>
              </a:rPr>
              <a:t>     I.  Elective C/S   </a:t>
            </a:r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   Planned and timed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II.  Emergency C/S     Unplanned during labor or before 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             the onset of labor</a:t>
            </a:r>
            <a:endParaRPr lang="en-US" sz="2800" dirty="0">
              <a:latin typeface="Berlin Sans FB Demi" panose="020E0802020502020306" pitchFamily="34" charset="0"/>
            </a:endParaRPr>
          </a:p>
          <a:p>
            <a:endParaRPr lang="en-US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916801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536" y="601534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Berlin Sans FB Demi" panose="020E0802020502020306" pitchFamily="34" charset="0"/>
              </a:rPr>
              <a:t>DIFFERENT METHODS OF PERFORMING DIFFERENT TYPES OF C/S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194750"/>
              </p:ext>
            </p:extLst>
          </p:nvPr>
        </p:nvGraphicFramePr>
        <p:xfrm>
          <a:off x="685800" y="2193925"/>
          <a:ext cx="10820400" cy="3730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5286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  SKIN INCISION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  UTERINE</a:t>
                      </a:r>
                      <a:r>
                        <a:rPr lang="en-US" sz="2400" b="1" baseline="0" dirty="0">
                          <a:latin typeface="Berlin Sans FB Demi" panose="020E0802020502020306" pitchFamily="34" charset="0"/>
                          <a:sym typeface="Wingdings 2" panose="05020102010507070707" pitchFamily="18" charset="2"/>
                        </a:rPr>
                        <a:t> INCISION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9743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Berlin Sans FB Demi" panose="020E0802020502020306" pitchFamily="34" charset="0"/>
                        </a:rPr>
                        <a:t>a. Low</a:t>
                      </a:r>
                      <a:r>
                        <a:rPr lang="en-US" sz="2400" b="1" baseline="0" dirty="0">
                          <a:latin typeface="Berlin Sans FB Demi" panose="020E0802020502020306" pitchFamily="34" charset="0"/>
                        </a:rPr>
                        <a:t> transverse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eriod"/>
                      </a:pPr>
                      <a:r>
                        <a:rPr lang="en-US" sz="2400" b="1" dirty="0">
                          <a:latin typeface="Berlin Sans FB Demi" panose="020E0802020502020306" pitchFamily="34" charset="0"/>
                        </a:rPr>
                        <a:t>Upper</a:t>
                      </a:r>
                      <a:r>
                        <a:rPr lang="en-US" sz="2400" b="1" baseline="0" dirty="0">
                          <a:latin typeface="Berlin Sans FB Demi" panose="020E0802020502020306" pitchFamily="34" charset="0"/>
                        </a:rPr>
                        <a:t> Segment (Classical) Transverse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400" b="1" baseline="0" dirty="0">
                          <a:latin typeface="Berlin Sans FB Demi" panose="020E0802020502020306" pitchFamily="34" charset="0"/>
                        </a:rPr>
                        <a:t>     Vertical</a:t>
                      </a:r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5286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Berlin Sans FB Demi" panose="020E0802020502020306" pitchFamily="34" charset="0"/>
                        </a:rPr>
                        <a:t>b.  Midline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Berlin Sans FB Demi" panose="020E0802020502020306" pitchFamily="34" charset="0"/>
                        </a:rPr>
                        <a:t>b.  Lower segment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5286">
                <a:tc>
                  <a:txBody>
                    <a:bodyPr/>
                    <a:lstStyle/>
                    <a:p>
                      <a:endParaRPr lang="en-US" sz="2400" b="1" dirty="0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Berlin Sans FB Demi" panose="020E0802020502020306" pitchFamily="34" charset="0"/>
                        </a:rPr>
                        <a:t>      - Transverse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5286">
                <a:tc>
                  <a:txBody>
                    <a:bodyPr/>
                    <a:lstStyle/>
                    <a:p>
                      <a:endParaRPr lang="en-US" sz="2400" b="1">
                        <a:latin typeface="Berlin Sans FB Demi" panose="020E08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Berlin Sans FB Demi" panose="020E0802020502020306" pitchFamily="34" charset="0"/>
                        </a:rPr>
                        <a:t>      - Vertical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17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3079" y="287756"/>
            <a:ext cx="5830866" cy="1303050"/>
          </a:xfrm>
        </p:spPr>
        <p:txBody>
          <a:bodyPr>
            <a:normAutofit fontScale="90000"/>
          </a:bodyPr>
          <a:lstStyle/>
          <a:p>
            <a:r>
              <a:rPr lang="en-US" sz="4800" b="1" dirty="0">
                <a:latin typeface="Berlin Sans FB Demi" panose="020E0802020502020306" pitchFamily="34" charset="0"/>
              </a:rPr>
              <a:t>COMPLICATIONS OF UPPER SEGMENT C/S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8904" y="1590806"/>
            <a:ext cx="8993688" cy="3732756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Berlin Sans FB Demi" panose="020E0802020502020306" pitchFamily="34" charset="0"/>
              </a:rPr>
              <a:t>1.  Bleeding  </a:t>
            </a:r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</a:t>
            </a:r>
            <a:endParaRPr lang="en-US" sz="2800" dirty="0">
              <a:latin typeface="Berlin Sans FB Demi" panose="020E0802020502020306" pitchFamily="34" charset="0"/>
            </a:endParaRPr>
          </a:p>
          <a:p>
            <a:pPr marL="514350" indent="-514350">
              <a:buAutoNum type="arabicPeriod" startAt="2"/>
            </a:pPr>
            <a:r>
              <a:rPr lang="en-US" sz="2800" dirty="0">
                <a:latin typeface="Berlin Sans FB Demi" panose="020E0802020502020306" pitchFamily="34" charset="0"/>
              </a:rPr>
              <a:t>Organ injury   </a:t>
            </a:r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  Bowel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  Bladder</a:t>
            </a:r>
          </a:p>
          <a:p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  Ureter</a:t>
            </a:r>
          </a:p>
          <a:p>
            <a:pPr marL="514350" indent="-514350">
              <a:buAutoNum type="arabicPeriod" startAt="3"/>
            </a:pPr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Adhesions formation</a:t>
            </a:r>
          </a:p>
          <a:p>
            <a:pPr marL="514350" indent="-514350">
              <a:buAutoNum type="arabicPeriod" startAt="3"/>
            </a:pPr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Rupture scar in future pregnancy higher than lower segment scar</a:t>
            </a:r>
          </a:p>
          <a:p>
            <a:pPr marL="514350" indent="-514350">
              <a:buAutoNum type="arabicPeriod" startAt="3"/>
            </a:pPr>
            <a:r>
              <a:rPr lang="en-US" sz="2800" dirty="0">
                <a:latin typeface="Berlin Sans FB Demi" panose="020E0802020502020306" pitchFamily="34" charset="0"/>
                <a:sym typeface="Wingdings" panose="05000000000000000000" pitchFamily="2" charset="2"/>
              </a:rPr>
              <a:t>More difficult to repair</a:t>
            </a:r>
          </a:p>
          <a:p>
            <a:pPr marL="514350" indent="-514350">
              <a:buAutoNum type="arabicPeriod" startAt="3"/>
            </a:pPr>
            <a:endParaRPr lang="en-US" sz="2800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pPr marL="514350" indent="-514350">
              <a:buAutoNum type="arabicPeriod" startAt="2"/>
            </a:pPr>
            <a:endParaRPr lang="en-US" sz="2800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endParaRPr lang="en-US" sz="28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880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192" y="426170"/>
            <a:ext cx="7087644" cy="129302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Berlin Sans FB Demi" panose="020E0802020502020306" pitchFamily="34" charset="0"/>
              </a:rPr>
              <a:t>COMPLICATIONS OF LOWER SEGMENT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9368" y="1844458"/>
            <a:ext cx="10324578" cy="448118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3200" dirty="0">
                <a:latin typeface="Berlin Sans FB Demi" panose="020E0802020502020306" pitchFamily="34" charset="0"/>
              </a:rPr>
              <a:t>Hemorrhage</a:t>
            </a:r>
          </a:p>
          <a:p>
            <a:pPr marL="514350" indent="-514350">
              <a:buAutoNum type="arabicPeriod"/>
            </a:pPr>
            <a:r>
              <a:rPr lang="en-US" sz="3200" dirty="0">
                <a:latin typeface="Berlin Sans FB Demi" panose="020E0802020502020306" pitchFamily="34" charset="0"/>
              </a:rPr>
              <a:t>Extension of incision  </a:t>
            </a:r>
            <a:r>
              <a:rPr lang="en-US" sz="3200" dirty="0">
                <a:latin typeface="Berlin Sans FB Demi" panose="020E0802020502020306" pitchFamily="34" charset="0"/>
                <a:sym typeface="Wingdings" panose="05000000000000000000" pitchFamily="2" charset="2"/>
              </a:rPr>
              <a:t>  Lateral</a:t>
            </a:r>
          </a:p>
          <a:p>
            <a:pPr marL="0" indent="0">
              <a:buNone/>
            </a:pPr>
            <a:r>
              <a:rPr lang="en-US" sz="3200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             Downwards</a:t>
            </a:r>
            <a:endParaRPr lang="en-US" sz="32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Berlin Sans FB Demi" panose="020E0802020502020306" pitchFamily="34" charset="0"/>
              </a:rPr>
              <a:t>3.  Organ injury	</a:t>
            </a:r>
            <a:r>
              <a:rPr lang="en-US" sz="3200" dirty="0">
                <a:latin typeface="Berlin Sans FB Demi" panose="020E0802020502020306" pitchFamily="34" charset="0"/>
                <a:sym typeface="Wingdings" panose="05000000000000000000" pitchFamily="2" charset="2"/>
              </a:rPr>
              <a:t>  Bladder</a:t>
            </a:r>
          </a:p>
          <a:p>
            <a:pPr marL="0" indent="0">
              <a:buNone/>
            </a:pPr>
            <a:r>
              <a:rPr lang="en-US" sz="3200" dirty="0">
                <a:latin typeface="Berlin Sans FB Demi" panose="020E0802020502020306" pitchFamily="34" charset="0"/>
                <a:sym typeface="Wingdings" panose="05000000000000000000" pitchFamily="2" charset="2"/>
              </a:rPr>
              <a:t>		             Bowel</a:t>
            </a:r>
          </a:p>
          <a:p>
            <a:pPr marL="0" indent="0">
              <a:buNone/>
            </a:pPr>
            <a:r>
              <a:rPr lang="en-US" sz="3200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                 Ureter</a:t>
            </a:r>
            <a:endParaRPr lang="en-US" sz="32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Berlin Sans FB Demi" panose="020E0802020502020306" pitchFamily="34" charset="0"/>
              </a:rPr>
              <a:t>4.  Rupture scar</a:t>
            </a:r>
          </a:p>
          <a:p>
            <a:pPr marL="0" indent="0">
              <a:buNone/>
            </a:pPr>
            <a:r>
              <a:rPr lang="en-US" sz="3200" dirty="0">
                <a:latin typeface="Berlin Sans FB Demi" panose="020E0802020502020306" pitchFamily="34" charset="0"/>
              </a:rPr>
              <a:t>5.  Abnormal placentation in future pregnancy</a:t>
            </a:r>
          </a:p>
          <a:p>
            <a:pPr marL="457200" lvl="1" indent="0">
              <a:buNone/>
            </a:pPr>
            <a:r>
              <a:rPr lang="en-US" sz="3000" dirty="0">
                <a:latin typeface="Berlin Sans FB Demi" panose="020E0802020502020306" pitchFamily="34" charset="0"/>
              </a:rPr>
              <a:t>	Low lying placenta</a:t>
            </a:r>
          </a:p>
          <a:p>
            <a:pPr marL="457200" lvl="1" indent="0">
              <a:buNone/>
            </a:pPr>
            <a:r>
              <a:rPr lang="en-US" sz="3000" dirty="0">
                <a:latin typeface="Berlin Sans FB Demi" panose="020E0802020502020306" pitchFamily="34" charset="0"/>
              </a:rPr>
              <a:t>	</a:t>
            </a:r>
            <a:r>
              <a:rPr lang="en-US" sz="3000" dirty="0" err="1">
                <a:latin typeface="Berlin Sans FB Demi" panose="020E0802020502020306" pitchFamily="34" charset="0"/>
              </a:rPr>
              <a:t>Accreta</a:t>
            </a:r>
            <a:r>
              <a:rPr lang="en-US" sz="3000" dirty="0">
                <a:latin typeface="Berlin Sans FB Demi" panose="020E0802020502020306" pitchFamily="34" charset="0"/>
              </a:rPr>
              <a:t>, </a:t>
            </a:r>
            <a:r>
              <a:rPr lang="en-US" sz="3000" dirty="0" err="1">
                <a:latin typeface="Berlin Sans FB Demi" panose="020E0802020502020306" pitchFamily="34" charset="0"/>
              </a:rPr>
              <a:t>increta</a:t>
            </a:r>
            <a:r>
              <a:rPr lang="en-US" sz="3000" dirty="0">
                <a:latin typeface="Berlin Sans FB Demi" panose="020E0802020502020306" pitchFamily="34" charset="0"/>
              </a:rPr>
              <a:t>, </a:t>
            </a:r>
            <a:r>
              <a:rPr lang="en-US" sz="3000" dirty="0" err="1">
                <a:latin typeface="Berlin Sans FB Demi" panose="020E0802020502020306" pitchFamily="34" charset="0"/>
              </a:rPr>
              <a:t>perceta</a:t>
            </a:r>
            <a:endParaRPr lang="en-US" sz="30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Berlin Sans FB Demi" panose="020E0802020502020306" pitchFamily="34" charset="0"/>
              </a:rPr>
              <a:t>6.  Adhesions specially bladder</a:t>
            </a:r>
          </a:p>
          <a:p>
            <a:pPr marL="514350" indent="-514350">
              <a:buAutoNum type="arabicPeriod"/>
            </a:pPr>
            <a:endParaRPr lang="en-US" sz="32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487210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313</TotalTime>
  <Words>538</Words>
  <Application>Microsoft Office PowerPoint</Application>
  <PresentationFormat>ملء الشاشة</PresentationFormat>
  <Paragraphs>131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0" baseType="lpstr">
      <vt:lpstr>Arial</vt:lpstr>
      <vt:lpstr>Berlin Sans FB Demi</vt:lpstr>
      <vt:lpstr>Century Gothic</vt:lpstr>
      <vt:lpstr>Symbol</vt:lpstr>
      <vt:lpstr>Wingdings</vt:lpstr>
      <vt:lpstr>Wingdings 2</vt:lpstr>
      <vt:lpstr>Vapor Trail</vt:lpstr>
      <vt:lpstr>OPERATIVE VAGINAL DELIVERIES AND CAESAREAN SECTION (C.S) </vt:lpstr>
      <vt:lpstr>Definition</vt:lpstr>
      <vt:lpstr>Pre-Requisite for forceps and ventouse</vt:lpstr>
      <vt:lpstr>عرض تقديمي في PowerPoint</vt:lpstr>
      <vt:lpstr>Trial of instrumental delivery</vt:lpstr>
      <vt:lpstr>Caesarean Section</vt:lpstr>
      <vt:lpstr>DIFFERENT METHODS OF PERFORMING DIFFERENT TYPES OF C/S </vt:lpstr>
      <vt:lpstr>COMPLICATIONS OF UPPER SEGMENT C/S</vt:lpstr>
      <vt:lpstr>COMPLICATIONS OF LOWER SEGMENT</vt:lpstr>
      <vt:lpstr>COMMON POST OP COMPLICATIONS</vt:lpstr>
      <vt:lpstr>When can a trial of labour be offered after c.s.</vt:lpstr>
      <vt:lpstr>Measures to reduce C.S. RATE</vt:lpstr>
      <vt:lpstr>POST CARE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OPERATIVE VAGINAL DELIVERIES AND CAESAREAN</dc:title>
  <dc:creator>denden</dc:creator>
  <cp:lastModifiedBy>Star</cp:lastModifiedBy>
  <cp:revision>36</cp:revision>
  <dcterms:created xsi:type="dcterms:W3CDTF">2016-09-19T05:16:36Z</dcterms:created>
  <dcterms:modified xsi:type="dcterms:W3CDTF">2019-09-04T23:59:46Z</dcterms:modified>
</cp:coreProperties>
</file>