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2" r:id="rId1"/>
    <p:sldMasterId id="2147483874" r:id="rId2"/>
    <p:sldMasterId id="2147483886" r:id="rId3"/>
    <p:sldMasterId id="2147483900" r:id="rId4"/>
  </p:sldMasterIdLst>
  <p:notesMasterIdLst>
    <p:notesMasterId r:id="rId36"/>
  </p:notesMasterIdLst>
  <p:sldIdLst>
    <p:sldId id="256" r:id="rId5"/>
    <p:sldId id="257" r:id="rId6"/>
    <p:sldId id="258" r:id="rId7"/>
    <p:sldId id="278" r:id="rId8"/>
    <p:sldId id="273" r:id="rId9"/>
    <p:sldId id="259" r:id="rId10"/>
    <p:sldId id="279" r:id="rId11"/>
    <p:sldId id="290" r:id="rId12"/>
    <p:sldId id="280" r:id="rId13"/>
    <p:sldId id="289" r:id="rId14"/>
    <p:sldId id="281" r:id="rId15"/>
    <p:sldId id="292" r:id="rId16"/>
    <p:sldId id="262" r:id="rId17"/>
    <p:sldId id="263" r:id="rId18"/>
    <p:sldId id="275" r:id="rId19"/>
    <p:sldId id="261" r:id="rId20"/>
    <p:sldId id="276" r:id="rId21"/>
    <p:sldId id="283" r:id="rId22"/>
    <p:sldId id="265" r:id="rId23"/>
    <p:sldId id="284" r:id="rId24"/>
    <p:sldId id="266" r:id="rId25"/>
    <p:sldId id="267" r:id="rId26"/>
    <p:sldId id="277" r:id="rId27"/>
    <p:sldId id="291" r:id="rId28"/>
    <p:sldId id="269" r:id="rId29"/>
    <p:sldId id="285" r:id="rId30"/>
    <p:sldId id="288" r:id="rId31"/>
    <p:sldId id="286" r:id="rId32"/>
    <p:sldId id="287" r:id="rId33"/>
    <p:sldId id="272" r:id="rId34"/>
    <p:sldId id="274"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1110"/>
    <a:srgbClr val="A87D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89"/>
    <p:restoredTop sz="94231"/>
  </p:normalViewPr>
  <p:slideViewPr>
    <p:cSldViewPr snapToGrid="0" snapToObjects="1">
      <p:cViewPr varScale="1">
        <p:scale>
          <a:sx n="70" d="100"/>
          <a:sy n="70" d="100"/>
        </p:scale>
        <p:origin x="111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696166-C08F-CD4E-B71C-9233B0ECDC73}" type="datetimeFigureOut">
              <a:rPr lang="en-US" smtClean="0"/>
              <a:t>9/9/2019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1A9500-DEDD-9D47-AE6B-F7D355CF9C97}" type="slidenum">
              <a:rPr lang="en-US" smtClean="0"/>
              <a:t>‹#›</a:t>
            </a:fld>
            <a:endParaRPr lang="en-US"/>
          </a:p>
        </p:txBody>
      </p:sp>
    </p:spTree>
    <p:extLst>
      <p:ext uri="{BB962C8B-B14F-4D97-AF65-F5344CB8AC3E}">
        <p14:creationId xmlns:p14="http://schemas.microsoft.com/office/powerpoint/2010/main" val="179393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uptodate.com/contents/definition-clinical-features-and-differential-diagnosis-of-polycystic-ovary-syndrome-in-adolescents/abstract/13"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uptodate.com/contents/definition-clinical-features-and-differential-diagnosis-of-polycystic-ovary-syndrome-in-adolescents/abstract/8"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his ovarian dysfunction is unique: it appears to be intrinsic and is characterized by abnormal ovarian steroidogenesis [</a:t>
            </a:r>
            <a:r>
              <a:rPr lang="en-US" sz="1200" b="0" i="0" u="sng" kern="1200" dirty="0" smtClean="0">
                <a:solidFill>
                  <a:schemeClr val="tx1"/>
                </a:solidFill>
                <a:effectLst/>
                <a:latin typeface="+mn-lt"/>
                <a:ea typeface="+mn-ea"/>
                <a:cs typeface="+mn-cs"/>
                <a:hlinkClick r:id="rId3"/>
              </a:rPr>
              <a:t>13</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folliculogenesis</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hlinkClick r:id="rId4"/>
              </a:rPr>
              <a:t>8</a:t>
            </a:r>
            <a:r>
              <a:rPr lang="en-US" sz="1200" b="0" i="0" kern="1200" dirty="0" smtClean="0">
                <a:solidFill>
                  <a:schemeClr val="tx1"/>
                </a:solidFill>
                <a:effectLst/>
                <a:latin typeface="+mn-lt"/>
                <a:ea typeface="+mn-ea"/>
                <a:cs typeface="+mn-cs"/>
              </a:rPr>
              <a:t>] that are manifested clinically by androgen excess and anovulation.</a:t>
            </a:r>
            <a:endParaRPr lang="en-US" dirty="0"/>
          </a:p>
        </p:txBody>
      </p:sp>
      <p:sp>
        <p:nvSpPr>
          <p:cNvPr id="4" name="Slide Number Placeholder 3"/>
          <p:cNvSpPr>
            <a:spLocks noGrp="1"/>
          </p:cNvSpPr>
          <p:nvPr>
            <p:ph type="sldNum" sz="quarter" idx="10"/>
          </p:nvPr>
        </p:nvSpPr>
        <p:spPr/>
        <p:txBody>
          <a:bodyPr/>
          <a:lstStyle/>
          <a:p>
            <a:fld id="{771A9500-DEDD-9D47-AE6B-F7D355CF9C97}" type="slidenum">
              <a:rPr lang="en-US" smtClean="0"/>
              <a:t>9</a:t>
            </a:fld>
            <a:endParaRPr lang="en-US"/>
          </a:p>
        </p:txBody>
      </p:sp>
    </p:spTree>
    <p:extLst>
      <p:ext uri="{BB962C8B-B14F-4D97-AF65-F5344CB8AC3E}">
        <p14:creationId xmlns:p14="http://schemas.microsoft.com/office/powerpoint/2010/main" val="281927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kern="1200" dirty="0" smtClean="0">
                <a:solidFill>
                  <a:schemeClr val="tx1"/>
                </a:solidFill>
                <a:effectLst/>
                <a:latin typeface="+mn-lt"/>
                <a:ea typeface="+mn-ea"/>
                <a:cs typeface="+mn-cs"/>
              </a:rPr>
              <a:t>COCs accomplish the first two of these goals. They lower serum free testosterone levels mainly by decreasing ovarian production via suppression of serum gonadotropin levels, and the estrogenic component increases sex hormone binding globulin (SHBG) levels.</a:t>
            </a:r>
          </a:p>
          <a:p>
            <a:r>
              <a:rPr lang="en-US" sz="1000" b="0" i="0" kern="1200" dirty="0" smtClean="0">
                <a:solidFill>
                  <a:schemeClr val="tx1"/>
                </a:solidFill>
                <a:effectLst/>
                <a:latin typeface="+mn-lt"/>
                <a:ea typeface="+mn-ea"/>
                <a:cs typeface="+mn-cs"/>
              </a:rPr>
              <a:t>COCs can be expected to arrest progression of hirsutism, reduce the need for shaving by approximately one-half, and improve acne within three months.</a:t>
            </a:r>
          </a:p>
          <a:p>
            <a:endParaRPr lang="en-US" sz="1000" b="0" i="0" kern="1200" dirty="0" smtClean="0">
              <a:solidFill>
                <a:schemeClr val="tx1"/>
              </a:solidFill>
              <a:effectLst/>
              <a:latin typeface="+mn-lt"/>
              <a:ea typeface="+mn-ea"/>
              <a:cs typeface="+mn-cs"/>
            </a:endParaRPr>
          </a:p>
          <a:p>
            <a:r>
              <a:rPr lang="en-US" sz="1000" b="0" i="0" kern="1200" dirty="0" smtClean="0">
                <a:solidFill>
                  <a:schemeClr val="tx1"/>
                </a:solidFill>
                <a:effectLst/>
                <a:latin typeface="+mn-lt"/>
                <a:ea typeface="+mn-ea"/>
                <a:cs typeface="+mn-cs"/>
              </a:rPr>
              <a:t>he estrogen-progestin combination suppresses the hypothalamic-pituitary-ovarian axis and reduces excess androgen production by the ovary, which improves menstrual regularity and decreases </a:t>
            </a:r>
            <a:r>
              <a:rPr lang="en-US" sz="1000" b="0" i="0" kern="1200" dirty="0" err="1" smtClean="0">
                <a:solidFill>
                  <a:schemeClr val="tx1"/>
                </a:solidFill>
                <a:effectLst/>
                <a:latin typeface="+mn-lt"/>
                <a:ea typeface="+mn-ea"/>
                <a:cs typeface="+mn-cs"/>
              </a:rPr>
              <a:t>anovulatory</a:t>
            </a:r>
            <a:r>
              <a:rPr lang="en-US" sz="1000" b="0" i="0" kern="1200" dirty="0" smtClean="0">
                <a:solidFill>
                  <a:schemeClr val="tx1"/>
                </a:solidFill>
                <a:effectLst/>
                <a:latin typeface="+mn-lt"/>
                <a:ea typeface="+mn-ea"/>
                <a:cs typeface="+mn-cs"/>
              </a:rPr>
              <a:t> uterine bleeding, hirsutism, and acne. The progestin component also inhibits endometrial proliferation, preventing hyperplasia and the associated risk of carcinoma. COCs are packaged such that the active ingredients are ordinarily taken once daily for 21 successive days, and withdrawal bleeding is expected during the following week when inert ingredients are taken as a spacer. COCs regulate menstrual periods with a higher degree of reliability than other forms of treatment. Endocrine Society guidelines suggest COCs as first-line pharmacologic therapy of menstrual irregularity</a:t>
            </a:r>
            <a:endParaRPr lang="en-US" sz="1000" dirty="0"/>
          </a:p>
        </p:txBody>
      </p:sp>
      <p:sp>
        <p:nvSpPr>
          <p:cNvPr id="4" name="Slide Number Placeholder 3"/>
          <p:cNvSpPr>
            <a:spLocks noGrp="1"/>
          </p:cNvSpPr>
          <p:nvPr>
            <p:ph type="sldNum" sz="quarter" idx="10"/>
          </p:nvPr>
        </p:nvSpPr>
        <p:spPr/>
        <p:txBody>
          <a:bodyPr/>
          <a:lstStyle/>
          <a:p>
            <a:fld id="{771A9500-DEDD-9D47-AE6B-F7D355CF9C97}" type="slidenum">
              <a:rPr lang="en-US" smtClean="0"/>
              <a:t>26</a:t>
            </a:fld>
            <a:endParaRPr lang="en-US"/>
          </a:p>
        </p:txBody>
      </p:sp>
    </p:spTree>
    <p:extLst>
      <p:ext uri="{BB962C8B-B14F-4D97-AF65-F5344CB8AC3E}">
        <p14:creationId xmlns:p14="http://schemas.microsoft.com/office/powerpoint/2010/main" val="385618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1A9500-DEDD-9D47-AE6B-F7D355CF9C97}" type="slidenum">
              <a:rPr lang="en-US" smtClean="0"/>
              <a:t>28</a:t>
            </a:fld>
            <a:endParaRPr lang="en-US"/>
          </a:p>
        </p:txBody>
      </p:sp>
    </p:spTree>
    <p:extLst>
      <p:ext uri="{BB962C8B-B14F-4D97-AF65-F5344CB8AC3E}">
        <p14:creationId xmlns:p14="http://schemas.microsoft.com/office/powerpoint/2010/main" val="2122590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1A9500-DEDD-9D47-AE6B-F7D355CF9C97}" type="slidenum">
              <a:rPr lang="en-US" smtClean="0"/>
              <a:t>31</a:t>
            </a:fld>
            <a:endParaRPr lang="en-US"/>
          </a:p>
        </p:txBody>
      </p:sp>
    </p:spTree>
    <p:extLst>
      <p:ext uri="{BB962C8B-B14F-4D97-AF65-F5344CB8AC3E}">
        <p14:creationId xmlns:p14="http://schemas.microsoft.com/office/powerpoint/2010/main" val="713517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FAA508-F0CD-46EA-95FB-26B559A0B5D9}"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extLst/>
  </p:cSld>
  <p:clrMapOvr>
    <a:masterClrMapping/>
  </p:clrMapOvr>
  <p:timing>
    <p:tnLst>
      <p:par>
        <p:cTn id="1" dur="indefinite" restart="never" nodeType="tmRoot"/>
      </p:par>
    </p:tnLst>
  </p:timing>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AA508-F0CD-46EA-95FB-26B559A0B5D9}"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AA508-F0CD-46EA-95FB-26B559A0B5D9}"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lumMod val="8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533400" y="22860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C27E27-9A15-4E8A-8257-6EA5AA2E4769}"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D84F01-2A3A-40CE-A7AD-4272D8F2B506}"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C27E27-9A15-4E8A-8257-6EA5AA2E4769}"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D84F01-2A3A-40CE-A7AD-4272D8F2B506}"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C27E27-9A15-4E8A-8257-6EA5AA2E4769}"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D84F01-2A3A-40CE-A7AD-4272D8F2B506}" type="slidenum">
              <a:rPr lang="en-US" smtClean="0"/>
              <a:t>‹#›</a:t>
            </a:fld>
            <a:endParaRPr lang="en-US"/>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C27E27-9A15-4E8A-8257-6EA5AA2E4769}" type="datetimeFigureOut">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D84F01-2A3A-40CE-A7AD-4272D8F2B506}" type="slidenum">
              <a:rPr lang="en-US" smtClean="0"/>
              <a:t>‹#›</a:t>
            </a:fld>
            <a:endParaRPr lang="en-US"/>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C27E27-9A15-4E8A-8257-6EA5AA2E4769}" type="datetimeFigureOut">
              <a:rPr lang="en-US" smtClean="0"/>
              <a:t>9/9/2019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D84F01-2A3A-40CE-A7AD-4272D8F2B506}" type="slidenum">
              <a:rPr lang="en-US" smtClean="0"/>
              <a:t>‹#›</a:t>
            </a:fld>
            <a:endParaRPr lang="en-US"/>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C27E27-9A15-4E8A-8257-6EA5AA2E4769}" type="datetimeFigureOut">
              <a:rPr lang="en-US" smtClean="0"/>
              <a:t>9/9/2019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D84F01-2A3A-40CE-A7AD-4272D8F2B506}" type="slidenum">
              <a:rPr lang="en-US" smtClean="0"/>
              <a:t>‹#›</a:t>
            </a:fld>
            <a:endParaRPr lang="en-US"/>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C27E27-9A15-4E8A-8257-6EA5AA2E4769}" type="datetimeFigureOut">
              <a:rPr lang="en-US" smtClean="0"/>
              <a:t>9/9/2019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D84F01-2A3A-40CE-A7AD-4272D8F2B506}" type="slidenum">
              <a:rPr lang="en-US" smtClean="0"/>
              <a:t>‹#›</a:t>
            </a:fld>
            <a:endParaRPr lang="en-US"/>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C27E27-9A15-4E8A-8257-6EA5AA2E4769}" type="datetimeFigureOut">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D84F01-2A3A-40CE-A7AD-4272D8F2B506}" type="slidenum">
              <a:rPr lang="en-US" smtClean="0"/>
              <a:t>‹#›</a:t>
            </a:fld>
            <a:endParaRPr lang="en-US"/>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AA508-F0CD-46EA-95FB-26B559A0B5D9}"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C27E27-9A15-4E8A-8257-6EA5AA2E4769}" type="datetimeFigureOut">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D84F01-2A3A-40CE-A7AD-4272D8F2B506}" type="slidenum">
              <a:rPr lang="en-US" smtClean="0"/>
              <a:t>‹#›</a:t>
            </a:fld>
            <a:endParaRPr lang="en-US"/>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C27E27-9A15-4E8A-8257-6EA5AA2E4769}"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D84F01-2A3A-40CE-A7AD-4272D8F2B506}" type="slidenum">
              <a:rPr lang="en-US" smtClean="0"/>
              <a:t>‹#›</a:t>
            </a:fld>
            <a:endParaRPr lang="en-US"/>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C27E27-9A15-4E8A-8257-6EA5AA2E4769}"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D84F01-2A3A-40CE-A7AD-4272D8F2B506}" type="slidenum">
              <a:rPr lang="en-US" smtClean="0"/>
              <a:t>‹#›</a:t>
            </a:fld>
            <a:endParaRPr lang="en-US"/>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Animated_Title Slide">
    <p:bg>
      <p:bgPr>
        <a:solidFill>
          <a:schemeClr val="accent3"/>
        </a:solidFill>
        <a:effectLst/>
      </p:bgPr>
    </p:bg>
    <p:spTree>
      <p:nvGrpSpPr>
        <p:cNvPr id="1" name=""/>
        <p:cNvGrpSpPr/>
        <p:nvPr/>
      </p:nvGrpSpPr>
      <p:grpSpPr>
        <a:xfrm>
          <a:off x="0" y="0"/>
          <a:ext cx="0" cy="0"/>
          <a:chOff x="0" y="0"/>
          <a:chExt cx="0" cy="0"/>
        </a:xfrm>
      </p:grpSpPr>
      <p:sp>
        <p:nvSpPr>
          <p:cNvPr id="3" name="subtitle"/>
          <p:cNvSpPr>
            <a:spLocks noGrp="1"/>
          </p:cNvSpPr>
          <p:nvPr>
            <p:ph type="subTitle" idx="1"/>
          </p:nvPr>
        </p:nvSpPr>
        <p:spPr>
          <a:xfrm>
            <a:off x="2667000" y="2171700"/>
            <a:ext cx="4953000" cy="800100"/>
          </a:xfrm>
        </p:spPr>
        <p:txBody>
          <a:bodyPr>
            <a:normAutofit/>
          </a:bodyPr>
          <a:lstStyle>
            <a:lvl1pPr marL="0" indent="0" algn="ctr">
              <a:buNone/>
              <a:defRPr sz="2000">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p:cNvSpPr>
            <a:spLocks noGrp="1"/>
          </p:cNvSpPr>
          <p:nvPr>
            <p:ph type="ctrTitle"/>
          </p:nvPr>
        </p:nvSpPr>
        <p:spPr>
          <a:xfrm>
            <a:off x="2419350" y="1295400"/>
            <a:ext cx="5410200" cy="860425"/>
          </a:xfrm>
        </p:spPr>
        <p:txBody>
          <a:bodyPr anchor="b" anchorCtr="0"/>
          <a:lstStyle>
            <a:lvl1pPr algn="ctr">
              <a:defRPr sz="3000">
                <a:solidFill>
                  <a:schemeClr val="accent2"/>
                </a:solidFill>
              </a:defRPr>
            </a:lvl1pPr>
          </a:lstStyle>
          <a:p>
            <a:r>
              <a:rPr lang="en-US" smtClean="0"/>
              <a:t>Click to edit Master title style</a:t>
            </a:r>
            <a:endParaRPr lang="en-US" dirty="0"/>
          </a:p>
        </p:txBody>
      </p:sp>
      <p:pic>
        <p:nvPicPr>
          <p:cNvPr id="4" name="stick_figure_tit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bright="4000"/>
          </a:blip>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66" fill="hold"/>
                                        <p:tgtEl>
                                          <p:spTgt spid="4"/>
                                        </p:tgtEl>
                                      </p:cBhvr>
                                    </p:cmd>
                                  </p:childTnLst>
                                </p:cTn>
                              </p:par>
                              <p:par>
                                <p:cTn id="7" presetID="52" presetClass="entr" presetSubtype="0" fill="hold" grpId="0" nodeType="withEffect">
                                  <p:stCondLst>
                                    <p:cond delay="700"/>
                                  </p:stCondLst>
                                  <p:childTnLst>
                                    <p:set>
                                      <p:cBhvr>
                                        <p:cTn id="8" dur="1" fill="hold">
                                          <p:stCondLst>
                                            <p:cond delay="0"/>
                                          </p:stCondLst>
                                        </p:cTn>
                                        <p:tgtEl>
                                          <p:spTgt spid="2"/>
                                        </p:tgtEl>
                                        <p:attrNameLst>
                                          <p:attrName>style.visibility</p:attrName>
                                        </p:attrNameLst>
                                      </p:cBhvr>
                                      <p:to>
                                        <p:strVal val="visible"/>
                                      </p:to>
                                    </p:set>
                                    <p:animScale>
                                      <p:cBhvr>
                                        <p:cTn id="9"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1000" decel="50000" fill="hold">
                                          <p:stCondLst>
                                            <p:cond delay="0"/>
                                          </p:stCondLst>
                                        </p:cTn>
                                        <p:tgtEl>
                                          <p:spTgt spid="2"/>
                                        </p:tgtEl>
                                        <p:attrNameLst>
                                          <p:attrName>ppt_x</p:attrName>
                                          <p:attrName>ppt_y</p:attrName>
                                        </p:attrNameLst>
                                      </p:cBhvr>
                                    </p:animMotion>
                                    <p:animEffect transition="in" filter="fade">
                                      <p:cBhvr>
                                        <p:cTn id="11" dur="1000"/>
                                        <p:tgtEl>
                                          <p:spTgt spid="2"/>
                                        </p:tgtEl>
                                      </p:cBhvr>
                                    </p:animEffect>
                                  </p:childTnLst>
                                </p:cTn>
                              </p:par>
                              <p:par>
                                <p:cTn id="12" presetID="52" presetClass="entr" presetSubtype="0" fill="hold" grpId="0" nodeType="withEffect">
                                  <p:stCondLst>
                                    <p:cond delay="1000"/>
                                  </p:stCondLst>
                                  <p:childTnLst>
                                    <p:set>
                                      <p:cBhvr>
                                        <p:cTn id="13" dur="1" fill="hold">
                                          <p:stCondLst>
                                            <p:cond delay="0"/>
                                          </p:stCondLst>
                                        </p:cTn>
                                        <p:tgtEl>
                                          <p:spTgt spid="3">
                                            <p:txEl>
                                              <p:pRg st="0" end="0"/>
                                            </p:txEl>
                                          </p:spTgt>
                                        </p:tgtEl>
                                        <p:attrNameLst>
                                          <p:attrName>style.visibility</p:attrName>
                                        </p:attrNameLst>
                                      </p:cBhvr>
                                      <p:to>
                                        <p:strVal val="visible"/>
                                      </p:to>
                                    </p:set>
                                    <p:animScale>
                                      <p:cBhvr>
                                        <p:cTn id="14"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0" end="0"/>
                                            </p:txEl>
                                          </p:spTgt>
                                        </p:tgtEl>
                                        <p:attrNameLst>
                                          <p:attrName>ppt_x</p:attrName>
                                          <p:attrName>ppt_y</p:attrName>
                                        </p:attrNameLst>
                                      </p:cBhvr>
                                    </p:animMotion>
                                    <p:animEffect transition="in" filter="fade">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remove"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build="p">
        <p:tmplLst>
          <p:tmpl lvl="1">
            <p:tnLst>
              <p:par>
                <p:cTn presetID="52" presetClass="entr" presetSubtype="0" fill="hold" nodeType="withEffect">
                  <p:stCondLst>
                    <p:cond delay="100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Lst>
      </p:bldP>
      <p:bldP spid="2"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Animated_Content_Slide">
    <p:spTree>
      <p:nvGrpSpPr>
        <p:cNvPr id="1" name=""/>
        <p:cNvGrpSpPr/>
        <p:nvPr/>
      </p:nvGrpSpPr>
      <p:grpSpPr>
        <a:xfrm>
          <a:off x="0" y="0"/>
          <a:ext cx="0" cy="0"/>
          <a:chOff x="0" y="0"/>
          <a:chExt cx="0" cy="0"/>
        </a:xfrm>
      </p:grpSpPr>
      <p:sp>
        <p:nvSpPr>
          <p:cNvPr id="3" name="subtitle"/>
          <p:cNvSpPr>
            <a:spLocks noGrp="1"/>
          </p:cNvSpPr>
          <p:nvPr>
            <p:ph type="subTitle" idx="1" hasCustomPrompt="1"/>
          </p:nvPr>
        </p:nvSpPr>
        <p:spPr>
          <a:xfrm>
            <a:off x="1600200" y="1066800"/>
            <a:ext cx="7010400" cy="4038600"/>
          </a:xfrm>
        </p:spPr>
        <p:txBody>
          <a:bodyPr>
            <a:normAutofit/>
          </a:bodyPr>
          <a:lstStyle>
            <a:lvl1pPr marL="0" indent="0" algn="l">
              <a:buNone/>
              <a:defRPr sz="2400">
                <a:solidFill>
                  <a:schemeClr val="tx2">
                    <a:lumMod val="75000"/>
                  </a:schemeClr>
                </a:solidFill>
              </a:defRPr>
            </a:lvl1pPr>
            <a:lvl2pPr marL="457200" indent="0" algn="ctr">
              <a:buNone/>
              <a:defRPr sz="1200">
                <a:solidFill>
                  <a:schemeClr val="tx1">
                    <a:tint val="75000"/>
                  </a:schemeClr>
                </a:solidFill>
              </a:defRPr>
            </a:lvl2pPr>
            <a:lvl3pPr marL="914400" indent="0" algn="ctr">
              <a:buNone/>
              <a:defRPr sz="1200">
                <a:solidFill>
                  <a:schemeClr val="tx1">
                    <a:tint val="75000"/>
                  </a:schemeClr>
                </a:solidFill>
              </a:defRPr>
            </a:lvl3pPr>
            <a:lvl4pPr marL="1371600" indent="0" algn="ctr">
              <a:buNone/>
              <a:defRPr sz="1200">
                <a:solidFill>
                  <a:schemeClr val="tx1">
                    <a:tint val="75000"/>
                  </a:schemeClr>
                </a:solidFill>
              </a:defRPr>
            </a:lvl4pPr>
            <a:lvl5pPr marL="1828800" indent="0" algn="ctr">
              <a:buNone/>
              <a:defRPr sz="1200">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2" name="Title"/>
          <p:cNvSpPr>
            <a:spLocks noGrp="1"/>
          </p:cNvSpPr>
          <p:nvPr>
            <p:ph type="ctrTitle"/>
          </p:nvPr>
        </p:nvSpPr>
        <p:spPr>
          <a:xfrm>
            <a:off x="533400" y="206375"/>
            <a:ext cx="8077200" cy="860425"/>
          </a:xfrm>
        </p:spPr>
        <p:txBody>
          <a:bodyPr anchor="b" anchorCtr="0"/>
          <a:lstStyle>
            <a:lvl1pPr algn="ctr">
              <a:defRPr sz="2800">
                <a:solidFill>
                  <a:schemeClr val="bg2"/>
                </a:solidFill>
              </a:defRPr>
            </a:lvl1pPr>
          </a:lstStyle>
          <a:p>
            <a:r>
              <a:rPr lang="en-US" smtClean="0"/>
              <a:t>Click to edit Master title style</a:t>
            </a:r>
            <a:endParaRPr lang="en-US" dirty="0"/>
          </a:p>
        </p:txBody>
      </p:sp>
    </p:spTree>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2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1300"/>
                  </p:stCondLst>
                  <p:childTnLst>
                    <p:set>
                      <p:cBhvr>
                        <p:cTn dur="1" fill="hold">
                          <p:stCondLst>
                            <p:cond delay="0"/>
                          </p:stCondLst>
                        </p:cTn>
                        <p:tgtEl>
                          <p:spTgt spid="3"/>
                        </p:tgtEl>
                        <p:attrNameLst>
                          <p:attrName>style.visibility</p:attrName>
                        </p:attrNameLst>
                      </p:cBhvr>
                      <p:to>
                        <p:strVal val="visible"/>
                      </p:to>
                    </p:set>
                    <p:animEffect transition="in" filter="fade">
                      <p:cBhvr>
                        <p:cTn dur="1200"/>
                        <p:tgtEl>
                          <p:spTgt spid="3"/>
                        </p:tgtEl>
                      </p:cBhvr>
                    </p:animEffect>
                  </p:childTnLst>
                </p:cTn>
              </p:par>
            </p:tnLst>
          </p:tmpl>
          <p:tmpl lvl="2">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 lvl="3">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 lvl="4">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 lvl="5">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Lst>
      </p:bldP>
      <p:bldP spid="2"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nimated Graphic_display">
    <p:spTree>
      <p:nvGrpSpPr>
        <p:cNvPr id="1" name=""/>
        <p:cNvGrpSpPr/>
        <p:nvPr/>
      </p:nvGrpSpPr>
      <p:grpSpPr>
        <a:xfrm>
          <a:off x="0" y="0"/>
          <a:ext cx="0" cy="0"/>
          <a:chOff x="0" y="0"/>
          <a:chExt cx="0" cy="0"/>
        </a:xfrm>
      </p:grpSpPr>
      <p:sp>
        <p:nvSpPr>
          <p:cNvPr id="2" name="Title"/>
          <p:cNvSpPr>
            <a:spLocks noGrp="1"/>
          </p:cNvSpPr>
          <p:nvPr>
            <p:ph type="ctrTitle"/>
          </p:nvPr>
        </p:nvSpPr>
        <p:spPr>
          <a:xfrm>
            <a:off x="533400" y="739775"/>
            <a:ext cx="8077199" cy="860425"/>
          </a:xfrm>
        </p:spPr>
        <p:txBody>
          <a:bodyPr anchor="b" anchorCtr="0"/>
          <a:lstStyle>
            <a:lvl1pPr algn="ctr">
              <a:defRPr sz="2800">
                <a:solidFill>
                  <a:schemeClr val="bg2"/>
                </a:solidFill>
              </a:defRPr>
            </a:lvl1pPr>
          </a:lstStyle>
          <a:p>
            <a:r>
              <a:rPr lang="en-US" smtClean="0"/>
              <a:t>Click to edit Master title style</a:t>
            </a:r>
            <a:endParaRPr lang="en-US" dirty="0"/>
          </a:p>
        </p:txBody>
      </p:sp>
    </p:spTree>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nimated Section Header">
    <p:spTree>
      <p:nvGrpSpPr>
        <p:cNvPr id="1" name=""/>
        <p:cNvGrpSpPr/>
        <p:nvPr/>
      </p:nvGrpSpPr>
      <p:grpSpPr>
        <a:xfrm>
          <a:off x="0" y="0"/>
          <a:ext cx="0" cy="0"/>
          <a:chOff x="0" y="0"/>
          <a:chExt cx="0" cy="0"/>
        </a:xfrm>
      </p:grpSpPr>
      <p:sp>
        <p:nvSpPr>
          <p:cNvPr id="16" name="Text Placeholder 2"/>
          <p:cNvSpPr>
            <a:spLocks noGrp="1"/>
          </p:cNvSpPr>
          <p:nvPr>
            <p:ph type="body" idx="10"/>
          </p:nvPr>
        </p:nvSpPr>
        <p:spPr>
          <a:xfrm>
            <a:off x="685800" y="1828800"/>
            <a:ext cx="7772400" cy="685800"/>
          </a:xfrm>
        </p:spPr>
        <p:txBody>
          <a:bodyPr anchor="b"/>
          <a:lstStyle>
            <a:lvl1pPr marL="0" indent="0" algn="ctr">
              <a:buNone/>
              <a:defRPr sz="200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5" name="Title 1"/>
          <p:cNvSpPr>
            <a:spLocks noGrp="1"/>
          </p:cNvSpPr>
          <p:nvPr>
            <p:ph type="title"/>
          </p:nvPr>
        </p:nvSpPr>
        <p:spPr>
          <a:xfrm>
            <a:off x="533400" y="1381125"/>
            <a:ext cx="8077200" cy="1362075"/>
          </a:xfrm>
        </p:spPr>
        <p:txBody>
          <a:bodyPr anchor="t"/>
          <a:lstStyle>
            <a:lvl1pPr algn="l">
              <a:defRPr sz="4000" b="1" cap="all">
                <a:solidFill>
                  <a:schemeClr val="bg2"/>
                </a:solidFill>
              </a:defRPr>
            </a:lvl1pPr>
          </a:lstStyle>
          <a:p>
            <a:r>
              <a:rPr lang="en-US" smtClean="0"/>
              <a:t>Click to edit Master title style</a:t>
            </a:r>
            <a:endParaRPr lang="en-US" dirty="0"/>
          </a:p>
        </p:txBody>
      </p:sp>
    </p:spTree>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nimated 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743200" y="2866200"/>
            <a:ext cx="5867400" cy="838200"/>
          </a:xfrm>
        </p:spPr>
        <p:txBody>
          <a:bodyPr>
            <a:normAutofit/>
          </a:bodyPr>
          <a:lstStyle>
            <a:lvl1pPr marL="57150" indent="0">
              <a:buFontTx/>
              <a:buNone/>
              <a:defRPr sz="1600" baseline="0"/>
            </a:lvl1pPr>
          </a:lstStyle>
          <a:p>
            <a:pPr lvl="0"/>
            <a:r>
              <a:rPr lang="en-US" smtClean="0"/>
              <a:t>Click to edit Master text styles</a:t>
            </a:r>
          </a:p>
        </p:txBody>
      </p:sp>
      <p:sp>
        <p:nvSpPr>
          <p:cNvPr id="7" name="Title 6"/>
          <p:cNvSpPr>
            <a:spLocks noGrp="1"/>
          </p:cNvSpPr>
          <p:nvPr>
            <p:ph type="title"/>
          </p:nvPr>
        </p:nvSpPr>
        <p:spPr>
          <a:xfrm>
            <a:off x="457200" y="381000"/>
            <a:ext cx="8153400" cy="639763"/>
          </a:xfrm>
        </p:spPr>
        <p:txBody>
          <a:bodyPr/>
          <a:lstStyle>
            <a:lvl1pPr algn="ctr">
              <a:defRPr sz="2800">
                <a:solidFill>
                  <a:schemeClr val="bg2"/>
                </a:solidFill>
              </a:defRPr>
            </a:lvl1pPr>
          </a:lstStyle>
          <a:p>
            <a:r>
              <a:rPr lang="en-US" smtClean="0"/>
              <a:t>Click to edit Master title style</a:t>
            </a:r>
            <a:endParaRPr lang="en-US" dirty="0"/>
          </a:p>
        </p:txBody>
      </p:sp>
      <p:sp>
        <p:nvSpPr>
          <p:cNvPr id="8" name="Text Placeholder 10"/>
          <p:cNvSpPr>
            <a:spLocks noGrp="1"/>
          </p:cNvSpPr>
          <p:nvPr>
            <p:ph type="body" sz="quarter" idx="13"/>
          </p:nvPr>
        </p:nvSpPr>
        <p:spPr>
          <a:xfrm>
            <a:off x="1219200" y="838200"/>
            <a:ext cx="6248400" cy="457200"/>
          </a:xfrm>
        </p:spPr>
        <p:txBody>
          <a:bodyPr>
            <a:normAutofit/>
          </a:bodyPr>
          <a:lstStyle>
            <a:lvl1pPr algn="ctr">
              <a:buFontTx/>
              <a:buNone/>
              <a:defRPr sz="2000"/>
            </a:lvl1pPr>
          </a:lstStyle>
          <a:p>
            <a:pPr lvl="0"/>
            <a:r>
              <a:rPr lang="en-US" smtClean="0"/>
              <a:t>Click to edit Master text styles</a:t>
            </a:r>
          </a:p>
        </p:txBody>
      </p:sp>
      <p:sp>
        <p:nvSpPr>
          <p:cNvPr id="12" name="Text Placeholder 8"/>
          <p:cNvSpPr>
            <a:spLocks noGrp="1"/>
          </p:cNvSpPr>
          <p:nvPr>
            <p:ph type="body" sz="quarter" idx="16"/>
          </p:nvPr>
        </p:nvSpPr>
        <p:spPr>
          <a:xfrm>
            <a:off x="2743200" y="1447800"/>
            <a:ext cx="5867400" cy="838200"/>
          </a:xfrm>
        </p:spPr>
        <p:txBody>
          <a:bodyPr>
            <a:normAutofit/>
          </a:bodyPr>
          <a:lstStyle>
            <a:lvl1pPr marL="57150" indent="0">
              <a:buFontTx/>
              <a:buNone/>
              <a:defRPr sz="1600" baseline="0"/>
            </a:lvl1pPr>
          </a:lstStyle>
          <a:p>
            <a:pPr lvl="0"/>
            <a:r>
              <a:rPr lang="en-US" smtClean="0"/>
              <a:t>Click to edit Master text styles</a:t>
            </a:r>
          </a:p>
        </p:txBody>
      </p:sp>
      <p:sp>
        <p:nvSpPr>
          <p:cNvPr id="14" name="Text Placeholder 8"/>
          <p:cNvSpPr>
            <a:spLocks noGrp="1"/>
          </p:cNvSpPr>
          <p:nvPr>
            <p:ph type="body" sz="quarter" idx="17"/>
          </p:nvPr>
        </p:nvSpPr>
        <p:spPr>
          <a:xfrm>
            <a:off x="2743200" y="2157000"/>
            <a:ext cx="5867400" cy="838200"/>
          </a:xfrm>
        </p:spPr>
        <p:txBody>
          <a:bodyPr>
            <a:normAutofit/>
          </a:bodyPr>
          <a:lstStyle>
            <a:lvl1pPr marL="57150" indent="0">
              <a:buFontTx/>
              <a:buNone/>
              <a:defRPr sz="1600" baseline="0"/>
            </a:lvl1pPr>
          </a:lstStyle>
          <a:p>
            <a:pPr lvl="0"/>
            <a:r>
              <a:rPr lang="en-US" smtClean="0"/>
              <a:t>Click to edit Master text styles</a:t>
            </a:r>
          </a:p>
        </p:txBody>
      </p:sp>
      <p:sp>
        <p:nvSpPr>
          <p:cNvPr id="15" name="Text Placeholder 8"/>
          <p:cNvSpPr>
            <a:spLocks noGrp="1"/>
          </p:cNvSpPr>
          <p:nvPr>
            <p:ph type="body" sz="quarter" idx="18"/>
          </p:nvPr>
        </p:nvSpPr>
        <p:spPr>
          <a:xfrm>
            <a:off x="2743200" y="3575400"/>
            <a:ext cx="5867400" cy="838200"/>
          </a:xfrm>
        </p:spPr>
        <p:txBody>
          <a:bodyPr>
            <a:normAutofit/>
          </a:bodyPr>
          <a:lstStyle>
            <a:lvl1pPr marL="57150" indent="0">
              <a:buFontTx/>
              <a:buNone/>
              <a:defRPr sz="1600" baseline="0"/>
            </a:lvl1pPr>
          </a:lstStyle>
          <a:p>
            <a:pPr lvl="0"/>
            <a:r>
              <a:rPr lang="en-US" smtClean="0"/>
              <a:t>Click to edit Master text styles</a:t>
            </a:r>
          </a:p>
        </p:txBody>
      </p:sp>
      <p:sp>
        <p:nvSpPr>
          <p:cNvPr id="16" name="Text Placeholder 8"/>
          <p:cNvSpPr>
            <a:spLocks noGrp="1"/>
          </p:cNvSpPr>
          <p:nvPr>
            <p:ph type="body" sz="quarter" idx="19"/>
          </p:nvPr>
        </p:nvSpPr>
        <p:spPr>
          <a:xfrm>
            <a:off x="2743200" y="4284600"/>
            <a:ext cx="5867400" cy="838200"/>
          </a:xfrm>
        </p:spPr>
        <p:txBody>
          <a:bodyPr>
            <a:normAutofit/>
          </a:bodyPr>
          <a:lstStyle>
            <a:lvl1pPr marL="57150" indent="0">
              <a:buFontTx/>
              <a:buNone/>
              <a:defRPr sz="1600" baseline="0"/>
            </a:lvl1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Animated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76400" y="1447800"/>
            <a:ext cx="3429000" cy="3810000"/>
          </a:xfrm>
        </p:spPr>
        <p:txBody>
          <a:bodyPr>
            <a:normAutofit/>
          </a:bodyPr>
          <a:lstStyle>
            <a:lvl1pPr>
              <a:defRPr sz="18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5105400" y="1447800"/>
            <a:ext cx="3429000" cy="3810000"/>
          </a:xfrm>
        </p:spPr>
        <p:txBody>
          <a:bodyPr>
            <a:normAutofit/>
          </a:bodyPr>
          <a:lstStyle>
            <a:lvl1pPr>
              <a:defRPr sz="1800" baseline="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2" name="Title 11"/>
          <p:cNvSpPr>
            <a:spLocks noGrp="1"/>
          </p:cNvSpPr>
          <p:nvPr>
            <p:ph type="title"/>
          </p:nvPr>
        </p:nvSpPr>
        <p:spPr>
          <a:xfrm>
            <a:off x="533400" y="381000"/>
            <a:ext cx="8077200" cy="639763"/>
          </a:xfrm>
        </p:spPr>
        <p:txBody>
          <a:bodyPr/>
          <a:lstStyle>
            <a:lvl1pPr algn="ctr">
              <a:defRPr sz="2800">
                <a:solidFill>
                  <a:schemeClr val="bg2"/>
                </a:solidFill>
              </a:defRPr>
            </a:lvl1pPr>
          </a:lstStyle>
          <a:p>
            <a:r>
              <a:rPr lang="en-US" smtClean="0"/>
              <a:t>Click to edit Master title style</a:t>
            </a:r>
            <a:endParaRPr lang="en-US" dirty="0"/>
          </a:p>
        </p:txBody>
      </p:sp>
      <p:sp>
        <p:nvSpPr>
          <p:cNvPr id="13" name="Text Placeholder 10"/>
          <p:cNvSpPr>
            <a:spLocks noGrp="1"/>
          </p:cNvSpPr>
          <p:nvPr>
            <p:ph type="body" sz="quarter" idx="13"/>
          </p:nvPr>
        </p:nvSpPr>
        <p:spPr>
          <a:xfrm>
            <a:off x="533400" y="914400"/>
            <a:ext cx="8077200" cy="457200"/>
          </a:xfrm>
        </p:spPr>
        <p:txBody>
          <a:bodyPr>
            <a:normAutofit/>
          </a:bodyPr>
          <a:lstStyle>
            <a:lvl1pPr algn="ctr">
              <a:buFontTx/>
              <a:buNone/>
              <a:defRPr sz="2000"/>
            </a:lvl1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nimated Two Picture">
    <p:spTree>
      <p:nvGrpSpPr>
        <p:cNvPr id="1" name=""/>
        <p:cNvGrpSpPr/>
        <p:nvPr/>
      </p:nvGrpSpPr>
      <p:grpSpPr>
        <a:xfrm>
          <a:off x="0" y="0"/>
          <a:ext cx="0" cy="0"/>
          <a:chOff x="0" y="0"/>
          <a:chExt cx="0" cy="0"/>
        </a:xfrm>
      </p:grpSpPr>
      <p:sp>
        <p:nvSpPr>
          <p:cNvPr id="6" name="Content Placeholder 3"/>
          <p:cNvSpPr>
            <a:spLocks noGrp="1"/>
          </p:cNvSpPr>
          <p:nvPr>
            <p:ph sz="half" idx="2" hasCustomPrompt="1"/>
          </p:nvPr>
        </p:nvSpPr>
        <p:spPr>
          <a:xfrm>
            <a:off x="2057400" y="1447800"/>
            <a:ext cx="5562600" cy="1524000"/>
          </a:xfrm>
        </p:spPr>
        <p:txBody>
          <a:bodyPr>
            <a:normAutofit/>
          </a:bodyPr>
          <a:lstStyle>
            <a:lvl1pPr>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br>
              <a:rPr lang="en-US" dirty="0" smtClean="0"/>
            </a:br>
            <a:r>
              <a:rPr lang="en-US" dirty="0" smtClean="0"/>
              <a:t>Level 2</a:t>
            </a:r>
            <a:br>
              <a:rPr lang="en-US" dirty="0" smtClean="0"/>
            </a:br>
            <a:r>
              <a:rPr lang="en-US" dirty="0" smtClean="0"/>
              <a:t>Level 3</a:t>
            </a:r>
            <a:br>
              <a:rPr lang="en-US" dirty="0" smtClean="0"/>
            </a:br>
            <a:r>
              <a:rPr lang="en-US" dirty="0" smtClean="0"/>
              <a:t>Level 4</a:t>
            </a:r>
            <a:br>
              <a:rPr lang="en-US" dirty="0" smtClean="0"/>
            </a:br>
            <a:r>
              <a:rPr lang="en-US" dirty="0" smtClean="0"/>
              <a:t>Level 5</a:t>
            </a:r>
            <a:endParaRPr lang="en-US" dirty="0"/>
          </a:p>
        </p:txBody>
      </p:sp>
      <p:sp>
        <p:nvSpPr>
          <p:cNvPr id="10" name="Content Placeholder 3"/>
          <p:cNvSpPr>
            <a:spLocks noGrp="1"/>
          </p:cNvSpPr>
          <p:nvPr>
            <p:ph sz="half" idx="15" hasCustomPrompt="1"/>
          </p:nvPr>
        </p:nvSpPr>
        <p:spPr>
          <a:xfrm>
            <a:off x="2819400" y="3276600"/>
            <a:ext cx="5448300" cy="1524000"/>
          </a:xfrm>
        </p:spPr>
        <p:txBody>
          <a:bodyPr>
            <a:normAutofit/>
          </a:bodyPr>
          <a:lstStyle>
            <a:lvl1pPr>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br>
              <a:rPr lang="en-US" dirty="0" smtClean="0"/>
            </a:br>
            <a:r>
              <a:rPr lang="en-US" dirty="0" smtClean="0"/>
              <a:t>Level 2</a:t>
            </a:r>
            <a:br>
              <a:rPr lang="en-US" dirty="0" smtClean="0"/>
            </a:br>
            <a:r>
              <a:rPr lang="en-US" dirty="0" smtClean="0"/>
              <a:t>Level 3</a:t>
            </a:r>
            <a:br>
              <a:rPr lang="en-US" dirty="0" smtClean="0"/>
            </a:br>
            <a:r>
              <a:rPr lang="en-US" dirty="0" smtClean="0"/>
              <a:t>Level 4</a:t>
            </a:r>
            <a:br>
              <a:rPr lang="en-US" dirty="0" smtClean="0"/>
            </a:br>
            <a:r>
              <a:rPr lang="en-US" dirty="0" smtClean="0"/>
              <a:t>Level 5</a:t>
            </a:r>
            <a:endParaRPr lang="en-US" dirty="0"/>
          </a:p>
        </p:txBody>
      </p:sp>
      <p:sp>
        <p:nvSpPr>
          <p:cNvPr id="12" name="subtitle"/>
          <p:cNvSpPr>
            <a:spLocks noGrp="1"/>
          </p:cNvSpPr>
          <p:nvPr>
            <p:ph type="body" sz="quarter" idx="13"/>
          </p:nvPr>
        </p:nvSpPr>
        <p:spPr>
          <a:xfrm>
            <a:off x="533400" y="990600"/>
            <a:ext cx="8077200" cy="457200"/>
          </a:xfrm>
        </p:spPr>
        <p:txBody>
          <a:bodyPr>
            <a:normAutofit/>
          </a:bodyPr>
          <a:lstStyle>
            <a:lvl1pPr algn="ctr">
              <a:buFontTx/>
              <a:buNone/>
              <a:defRPr sz="2000"/>
            </a:lvl1pPr>
          </a:lstStyle>
          <a:p>
            <a:pPr lvl="0"/>
            <a:r>
              <a:rPr lang="en-US" smtClean="0"/>
              <a:t>Click to edit Master text styles</a:t>
            </a:r>
          </a:p>
        </p:txBody>
      </p:sp>
      <p:sp>
        <p:nvSpPr>
          <p:cNvPr id="11" name="Title"/>
          <p:cNvSpPr>
            <a:spLocks noGrp="1"/>
          </p:cNvSpPr>
          <p:nvPr>
            <p:ph type="title"/>
          </p:nvPr>
        </p:nvSpPr>
        <p:spPr>
          <a:xfrm>
            <a:off x="533400" y="457200"/>
            <a:ext cx="8077200" cy="639763"/>
          </a:xfrm>
        </p:spPr>
        <p:txBody>
          <a:bodyPr/>
          <a:lstStyle>
            <a:lvl1pPr algn="ctr">
              <a:defRPr sz="2800">
                <a:solidFill>
                  <a:schemeClr val="bg2"/>
                </a:solidFill>
              </a:defRPr>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t>9/9/2019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nimated 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1371600" y="3124201"/>
            <a:ext cx="2514600" cy="2057399"/>
          </a:xfrm>
        </p:spPr>
        <p:txBody>
          <a:bodyPr lIns="274320" tIns="0" rIns="182880">
            <a:normAutofit/>
          </a:bodyPr>
          <a:lstStyle>
            <a:lvl1pPr>
              <a:lnSpc>
                <a:spcPts val="2000"/>
              </a:lnSpc>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3657600" y="1447800"/>
            <a:ext cx="2514600" cy="2057400"/>
          </a:xfrm>
        </p:spPr>
        <p:txBody>
          <a:bodyPr lIns="274320" tIns="0" rIns="182880">
            <a:normAutofit/>
          </a:bodyPr>
          <a:lstStyle>
            <a:lvl1pPr>
              <a:lnSpc>
                <a:spcPts val="2000"/>
              </a:lnSpc>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6172200" y="3124200"/>
            <a:ext cx="2514600" cy="2057400"/>
          </a:xfrm>
        </p:spPr>
        <p:txBody>
          <a:bodyPr lIns="274320" tIns="0" rIns="182880">
            <a:normAutofit/>
          </a:bodyPr>
          <a:lstStyle>
            <a:lvl1pPr>
              <a:lnSpc>
                <a:spcPts val="2000"/>
              </a:lnSpc>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a:xfrm>
            <a:off x="1447800" y="381000"/>
            <a:ext cx="6400800" cy="639763"/>
          </a:xfrm>
        </p:spPr>
        <p:txBody>
          <a:bodyPr/>
          <a:lstStyle>
            <a:lvl1pPr algn="ctr">
              <a:defRPr sz="2800">
                <a:solidFill>
                  <a:schemeClr val="bg2"/>
                </a:solidFill>
              </a:defRPr>
            </a:lvl1pPr>
          </a:lstStyle>
          <a:p>
            <a:r>
              <a:rPr lang="en-US" smtClean="0"/>
              <a:t>Click to edit Master title style</a:t>
            </a:r>
            <a:endParaRPr lang="en-US" dirty="0"/>
          </a:p>
        </p:txBody>
      </p:sp>
      <p:sp>
        <p:nvSpPr>
          <p:cNvPr id="20" name="Text Placeholder 10"/>
          <p:cNvSpPr>
            <a:spLocks noGrp="1"/>
          </p:cNvSpPr>
          <p:nvPr>
            <p:ph type="body" sz="quarter" idx="13"/>
          </p:nvPr>
        </p:nvSpPr>
        <p:spPr>
          <a:xfrm>
            <a:off x="1676400" y="990600"/>
            <a:ext cx="6019800" cy="457200"/>
          </a:xfrm>
        </p:spPr>
        <p:txBody>
          <a:bodyPr>
            <a:normAutofit/>
          </a:bodyPr>
          <a:lstStyle>
            <a:lvl1pPr algn="ctr">
              <a:buFontTx/>
              <a:buNone/>
              <a:defRPr sz="2000"/>
            </a:lvl1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Animated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52600" y="990600"/>
            <a:ext cx="3352800" cy="291125"/>
          </a:xfrm>
          <a:solidFill>
            <a:schemeClr val="accent5">
              <a:lumMod val="40000"/>
              <a:lumOff val="60000"/>
              <a:alpha val="39000"/>
            </a:schemeClr>
          </a:solidFill>
        </p:spPr>
        <p:txBody>
          <a:bodyPr tIns="274320" anchor="b">
            <a:noAutofit/>
          </a:bodyPr>
          <a:lstStyle>
            <a:lvl1pPr marL="0" indent="0">
              <a:buNone/>
              <a:defRPr sz="1400" b="1" cap="all" baseline="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752600" y="1295401"/>
            <a:ext cx="3352800" cy="3886200"/>
          </a:xfrm>
        </p:spPr>
        <p:txBody>
          <a:bodyPr>
            <a:normAutofit/>
          </a:bodyPr>
          <a:lstStyle>
            <a:lvl1pPr>
              <a:lnSpc>
                <a:spcPct val="100000"/>
              </a:lnSpc>
              <a:buClr>
                <a:schemeClr val="accent1">
                  <a:lumMod val="20000"/>
                  <a:lumOff val="80000"/>
                </a:schemeClr>
              </a:buClr>
              <a:defRPr sz="16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6" name="Content Placeholder 5"/>
          <p:cNvSpPr>
            <a:spLocks noGrp="1"/>
          </p:cNvSpPr>
          <p:nvPr>
            <p:ph sz="quarter" idx="4"/>
          </p:nvPr>
        </p:nvSpPr>
        <p:spPr>
          <a:xfrm>
            <a:off x="5181600" y="1295401"/>
            <a:ext cx="3429000" cy="3886200"/>
          </a:xfrm>
        </p:spPr>
        <p:txBody>
          <a:bodyPr>
            <a:normAutofit/>
          </a:bodyPr>
          <a:lstStyle>
            <a:lvl1pPr>
              <a:buClr>
                <a:schemeClr val="accent1">
                  <a:lumMod val="20000"/>
                  <a:lumOff val="80000"/>
                </a:schemeClr>
              </a:buClr>
              <a:defRPr sz="16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12" name="Text Placeholder 2"/>
          <p:cNvSpPr>
            <a:spLocks noGrp="1"/>
          </p:cNvSpPr>
          <p:nvPr>
            <p:ph type="body" idx="12"/>
          </p:nvPr>
        </p:nvSpPr>
        <p:spPr>
          <a:xfrm>
            <a:off x="5181600" y="990601"/>
            <a:ext cx="3362325" cy="291125"/>
          </a:xfrm>
          <a:solidFill>
            <a:schemeClr val="accent5">
              <a:lumMod val="40000"/>
              <a:lumOff val="60000"/>
              <a:alpha val="39000"/>
            </a:schemeClr>
          </a:solidFill>
        </p:spPr>
        <p:txBody>
          <a:bodyPr tIns="274320" anchor="b">
            <a:noAutofit/>
          </a:bodyPr>
          <a:lstStyle>
            <a:lvl1pPr marL="0" indent="0">
              <a:buNone/>
              <a:defRPr sz="1400" b="1" cap="all" baseline="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7" name="Title 16"/>
          <p:cNvSpPr>
            <a:spLocks noGrp="1"/>
          </p:cNvSpPr>
          <p:nvPr>
            <p:ph type="title"/>
          </p:nvPr>
        </p:nvSpPr>
        <p:spPr>
          <a:xfrm>
            <a:off x="457200" y="381000"/>
            <a:ext cx="8153400" cy="639763"/>
          </a:xfrm>
        </p:spPr>
        <p:txBody>
          <a:bodyPr/>
          <a:lstStyle>
            <a:lvl1pPr algn="ctr">
              <a:defRPr sz="2800">
                <a:solidFill>
                  <a:schemeClr val="bg2"/>
                </a:solidFill>
              </a:defRPr>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Animated 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4001" y="1219200"/>
            <a:ext cx="2667000" cy="3962400"/>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itle 13"/>
          <p:cNvSpPr>
            <a:spLocks noGrp="1"/>
          </p:cNvSpPr>
          <p:nvPr>
            <p:ph type="title"/>
          </p:nvPr>
        </p:nvSpPr>
        <p:spPr>
          <a:xfrm>
            <a:off x="457200" y="427037"/>
            <a:ext cx="8153400" cy="639763"/>
          </a:xfrm>
        </p:spPr>
        <p:txBody>
          <a:bodyPr/>
          <a:lstStyle>
            <a:lvl1pPr algn="ctr">
              <a:defRPr sz="2800">
                <a:solidFill>
                  <a:schemeClr val="bg2"/>
                </a:solidFill>
              </a:defRPr>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questions contact">
    <p:bg>
      <p:bgPr>
        <a:solidFill>
          <a:srgbClr val="FFFF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1447800"/>
            <a:ext cx="3276600" cy="4373563"/>
          </a:xfrm>
        </p:spPr>
        <p:txBody>
          <a:bodyPr>
            <a:normAutofit/>
          </a:bodyPr>
          <a:lstStyle>
            <a:lvl1pPr marL="0" indent="0">
              <a:lnSpc>
                <a:spcPts val="1600"/>
              </a:lnSpc>
              <a:buNone/>
              <a:defRPr sz="1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itle 13"/>
          <p:cNvSpPr>
            <a:spLocks noGrp="1"/>
          </p:cNvSpPr>
          <p:nvPr>
            <p:ph type="title"/>
          </p:nvPr>
        </p:nvSpPr>
        <p:spPr>
          <a:xfrm>
            <a:off x="1371600" y="579437"/>
            <a:ext cx="6400800" cy="639763"/>
          </a:xfrm>
        </p:spPr>
        <p:txBody>
          <a:bodyPr/>
          <a:lstStyle>
            <a:lvl1pPr>
              <a:defRPr sz="2800">
                <a:solidFill>
                  <a:schemeClr val="tx2"/>
                </a:solidFill>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1371600" y="381000"/>
            <a:ext cx="6041400" cy="457200"/>
          </a:xfrm>
        </p:spPr>
        <p:txBody>
          <a:bodyPr>
            <a:normAutofit/>
          </a:bodyPr>
          <a:lstStyle>
            <a:lvl1pPr>
              <a:buFontTx/>
              <a:buNone/>
              <a:defRPr sz="2000">
                <a:solidFill>
                  <a:schemeClr val="tx2"/>
                </a:solidFill>
              </a:defRPr>
            </a:lvl1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67336"/>
            <a:ext cx="8305800" cy="338139"/>
          </a:xfrm>
        </p:spPr>
        <p:txBody>
          <a:bodyPr anchor="b"/>
          <a:lstStyle>
            <a:lvl1pPr algn="ctr">
              <a:defRPr sz="1800" b="1"/>
            </a:lvl1pPr>
          </a:lstStyle>
          <a:p>
            <a:r>
              <a:rPr lang="en-US" smtClean="0"/>
              <a:t>Click to edit Master title style</a:t>
            </a:r>
            <a:endParaRPr lang="en-US" dirty="0"/>
          </a:p>
        </p:txBody>
      </p:sp>
      <p:sp>
        <p:nvSpPr>
          <p:cNvPr id="3" name="Picture Placeholder 2"/>
          <p:cNvSpPr>
            <a:spLocks noGrp="1"/>
          </p:cNvSpPr>
          <p:nvPr>
            <p:ph type="pic" idx="1"/>
          </p:nvPr>
        </p:nvSpPr>
        <p:spPr>
          <a:xfrm>
            <a:off x="0" y="381000"/>
            <a:ext cx="9144000" cy="4724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5672137"/>
            <a:ext cx="8305800" cy="804863"/>
          </a:xfrm>
        </p:spPr>
        <p:txBody>
          <a:bodyPr>
            <a:normAutofit/>
          </a:bodyPr>
          <a:lstStyle>
            <a:lvl1pPr marL="0" indent="0" algn="ctr">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0FAA508-F0CD-46EA-95FB-26B559A0B5D9}" type="datetimeFigureOut">
              <a:rPr lang="en-US" smtClean="0"/>
              <a:t>9/9/2019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A822907-8A9D-4F6B-98F6-913902AD56B5}" type="slidenum">
              <a:rPr lang="en-US" smtClean="0"/>
              <a:t>‹#›</a:t>
            </a:fld>
            <a:endParaRPr lang="en-US"/>
          </a:p>
        </p:txBody>
      </p:sp>
    </p:spTree>
    <p:extLst>
      <p:ext uri="{BB962C8B-B14F-4D97-AF65-F5344CB8AC3E}">
        <p14:creationId xmlns:p14="http://schemas.microsoft.com/office/powerpoint/2010/main" val="205207228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p:cNvSpPr>
            <a:spLocks noGrp="1"/>
          </p:cNvSpPr>
          <p:nvPr>
            <p:ph type="subTitle" idx="1"/>
          </p:nvPr>
        </p:nvSpPr>
        <p:spPr>
          <a:xfrm>
            <a:off x="2667000" y="2171700"/>
            <a:ext cx="4953000" cy="800100"/>
          </a:xfrm>
        </p:spPr>
        <p:txBody>
          <a:bodyPr>
            <a:normAutofit/>
          </a:bodyPr>
          <a:lstStyle>
            <a:lvl1pPr marL="0" indent="0" algn="ctr">
              <a:buNone/>
              <a:defRPr sz="2000">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p:cNvSpPr>
            <a:spLocks noGrp="1"/>
          </p:cNvSpPr>
          <p:nvPr>
            <p:ph type="ctrTitle"/>
          </p:nvPr>
        </p:nvSpPr>
        <p:spPr>
          <a:xfrm>
            <a:off x="2419350" y="1295400"/>
            <a:ext cx="5410200" cy="860425"/>
          </a:xfrm>
        </p:spPr>
        <p:txBody>
          <a:bodyPr anchor="b" anchorCtr="0"/>
          <a:lstStyle>
            <a:lvl1pPr algn="ctr">
              <a:defRPr sz="3000">
                <a:solidFill>
                  <a:schemeClr val="accent2"/>
                </a:solidFill>
              </a:defRPr>
            </a:lvl1pPr>
          </a:lstStyle>
          <a:p>
            <a:r>
              <a:rPr lang="en-US" smtClean="0"/>
              <a:t>Click to edit Master title style</a:t>
            </a:r>
            <a:endParaRPr lang="en-US" dirty="0"/>
          </a:p>
        </p:txBody>
      </p:sp>
    </p:spTree>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grpId="0" nodeType="withEffect">
                                  <p:stCondLst>
                                    <p:cond delay="700"/>
                                  </p:stCondLst>
                                  <p:childTnLst>
                                    <p:set>
                                      <p:cBhvr>
                                        <p:cTn id="11" dur="1" fill="hold">
                                          <p:stCondLst>
                                            <p:cond delay="0"/>
                                          </p:stCondLst>
                                        </p:cTn>
                                        <p:tgtEl>
                                          <p:spTgt spid="3">
                                            <p:txEl>
                                              <p:pRg st="0" end="0"/>
                                            </p:txEl>
                                          </p:spTgt>
                                        </p:tgtEl>
                                        <p:attrNameLst>
                                          <p:attrName>style.visibility</p:attrName>
                                        </p:attrNameLst>
                                      </p:cBhvr>
                                      <p:to>
                                        <p:strVal val="visible"/>
                                      </p:to>
                                    </p:set>
                                    <p:animScale>
                                      <p:cBhvr>
                                        <p:cTn id="12"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xEl>
                                              <p:pRg st="0" end="0"/>
                                            </p:txEl>
                                          </p:spTgt>
                                        </p:tgtEl>
                                        <p:attrNameLst>
                                          <p:attrName>ppt_x</p:attrName>
                                          <p:attrName>ppt_y</p:attrName>
                                        </p:attrNameLst>
                                      </p:cBhvr>
                                    </p:animMotion>
                                    <p:animEffect transition="in" filter="fade">
                                      <p:cBhvr>
                                        <p:cTn id="14"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52" presetClass="entr" presetSubtype="0" fill="hold" nodeType="withEffect">
                  <p:stCondLst>
                    <p:cond delay="70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Lst>
      </p:bldP>
      <p:bldP spid="2"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Static_Content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p:cNvSpPr>
            <a:spLocks noGrp="1"/>
          </p:cNvSpPr>
          <p:nvPr>
            <p:ph type="subTitle" idx="1" hasCustomPrompt="1"/>
          </p:nvPr>
        </p:nvSpPr>
        <p:spPr>
          <a:xfrm>
            <a:off x="1600200" y="1143000"/>
            <a:ext cx="7010400" cy="4038600"/>
          </a:xfrm>
        </p:spPr>
        <p:txBody>
          <a:bodyPr>
            <a:normAutofit/>
          </a:bodyPr>
          <a:lstStyle>
            <a:lvl1pPr marL="0" indent="0" algn="l">
              <a:buNone/>
              <a:defRPr sz="2400">
                <a:solidFill>
                  <a:schemeClr val="tx2">
                    <a:lumMod val="75000"/>
                  </a:schemeClr>
                </a:solidFill>
              </a:defRPr>
            </a:lvl1pPr>
            <a:lvl2pPr marL="457200" indent="0" algn="ctr">
              <a:buNone/>
              <a:defRPr sz="1200">
                <a:solidFill>
                  <a:schemeClr val="tx1">
                    <a:tint val="75000"/>
                  </a:schemeClr>
                </a:solidFill>
              </a:defRPr>
            </a:lvl2pPr>
            <a:lvl3pPr marL="914400" indent="0" algn="ctr">
              <a:buNone/>
              <a:defRPr sz="1200">
                <a:solidFill>
                  <a:schemeClr val="tx1">
                    <a:tint val="75000"/>
                  </a:schemeClr>
                </a:solidFill>
              </a:defRPr>
            </a:lvl3pPr>
            <a:lvl4pPr marL="1371600" indent="0" algn="ctr">
              <a:buNone/>
              <a:defRPr sz="1200">
                <a:solidFill>
                  <a:schemeClr val="tx1">
                    <a:tint val="75000"/>
                  </a:schemeClr>
                </a:solidFill>
              </a:defRPr>
            </a:lvl4pPr>
            <a:lvl5pPr marL="1828800" indent="0" algn="ctr">
              <a:buNone/>
              <a:defRPr sz="1200">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2" name="Title"/>
          <p:cNvSpPr>
            <a:spLocks noGrp="1"/>
          </p:cNvSpPr>
          <p:nvPr>
            <p:ph type="ctrTitle"/>
          </p:nvPr>
        </p:nvSpPr>
        <p:spPr>
          <a:xfrm>
            <a:off x="485775" y="228600"/>
            <a:ext cx="8153400" cy="860425"/>
          </a:xfrm>
        </p:spPr>
        <p:txBody>
          <a:bodyPr anchor="b" anchorCtr="0"/>
          <a:lstStyle>
            <a:lvl1pPr algn="ctr">
              <a:defRPr sz="2800">
                <a:solidFill>
                  <a:schemeClr val="bg2"/>
                </a:solidFill>
              </a:defRPr>
            </a:lvl1pPr>
          </a:lstStyle>
          <a:p>
            <a:r>
              <a:rPr lang="en-US" smtClean="0"/>
              <a:t>Click to edit Master title style</a:t>
            </a:r>
            <a:endParaRPr lang="en-US" dirty="0"/>
          </a:p>
        </p:txBody>
      </p:sp>
    </p:spTree>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ic_display">
    <p:spTree>
      <p:nvGrpSpPr>
        <p:cNvPr id="1" name=""/>
        <p:cNvGrpSpPr/>
        <p:nvPr/>
      </p:nvGrpSpPr>
      <p:grpSpPr>
        <a:xfrm>
          <a:off x="0" y="0"/>
          <a:ext cx="0" cy="0"/>
          <a:chOff x="0" y="0"/>
          <a:chExt cx="0" cy="0"/>
        </a:xfrm>
      </p:grpSpPr>
      <p:sp>
        <p:nvSpPr>
          <p:cNvPr id="2" name="Title"/>
          <p:cNvSpPr>
            <a:spLocks noGrp="1"/>
          </p:cNvSpPr>
          <p:nvPr>
            <p:ph type="ctrTitle"/>
          </p:nvPr>
        </p:nvSpPr>
        <p:spPr>
          <a:xfrm>
            <a:off x="533400" y="739775"/>
            <a:ext cx="8077199" cy="860425"/>
          </a:xfrm>
        </p:spPr>
        <p:txBody>
          <a:bodyPr anchor="b" anchorCtr="0"/>
          <a:lstStyle>
            <a:lvl1pPr algn="ctr">
              <a:defRPr sz="2800">
                <a:solidFill>
                  <a:schemeClr val="bg2"/>
                </a:solidFill>
              </a:defRPr>
            </a:lvl1pPr>
          </a:lstStyle>
          <a:p>
            <a:r>
              <a:rPr lang="en-US" smtClean="0"/>
              <a:t>Click to edit Master title style</a:t>
            </a:r>
            <a:endParaRPr lang="en-US" dirty="0"/>
          </a:p>
        </p:txBody>
      </p:sp>
    </p:spTree>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FAA508-F0CD-46EA-95FB-26B559A0B5D9}" type="datetimeFigureOut">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6" name="Text Placeholder 2"/>
          <p:cNvSpPr>
            <a:spLocks noGrp="1"/>
          </p:cNvSpPr>
          <p:nvPr>
            <p:ph type="body" idx="10"/>
          </p:nvPr>
        </p:nvSpPr>
        <p:spPr>
          <a:xfrm>
            <a:off x="685800" y="1828800"/>
            <a:ext cx="7772400" cy="685800"/>
          </a:xfrm>
        </p:spPr>
        <p:txBody>
          <a:bodyPr anchor="b"/>
          <a:lstStyle>
            <a:lvl1pPr marL="0" indent="0" algn="ctr">
              <a:buNone/>
              <a:defRPr sz="200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5" name="Title 1"/>
          <p:cNvSpPr>
            <a:spLocks noGrp="1"/>
          </p:cNvSpPr>
          <p:nvPr>
            <p:ph type="title"/>
          </p:nvPr>
        </p:nvSpPr>
        <p:spPr>
          <a:xfrm>
            <a:off x="533400" y="1381125"/>
            <a:ext cx="8077200" cy="1362075"/>
          </a:xfrm>
        </p:spPr>
        <p:txBody>
          <a:bodyPr anchor="t"/>
          <a:lstStyle>
            <a:lvl1pPr algn="l">
              <a:defRPr sz="4000" b="1" cap="all">
                <a:solidFill>
                  <a:schemeClr val="bg2"/>
                </a:solidFill>
              </a:defRPr>
            </a:lvl1pPr>
          </a:lstStyle>
          <a:p>
            <a:r>
              <a:rPr lang="en-US" smtClean="0"/>
              <a:t>Click to edit Master title style</a:t>
            </a:r>
            <a:endParaRPr lang="en-US" dirty="0"/>
          </a:p>
        </p:txBody>
      </p:sp>
    </p:spTree>
    <p:extLst/>
  </p:cSld>
  <p:clrMapOvr>
    <a:masterClrMapping/>
  </p:clrMapOvr>
  <p:timing>
    <p:tnLst>
      <p:par>
        <p:cTn id="1" dur="indefinite" restart="never" nodeType="tmRoot"/>
      </p:par>
    </p:tnLst>
  </p:timing>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743200" y="2866200"/>
            <a:ext cx="5867400" cy="838200"/>
          </a:xfrm>
        </p:spPr>
        <p:txBody>
          <a:bodyPr>
            <a:normAutofit/>
          </a:bodyPr>
          <a:lstStyle>
            <a:lvl1pPr marL="57150" indent="0">
              <a:buFontTx/>
              <a:buNone/>
              <a:defRPr sz="1600" baseline="0"/>
            </a:lvl1pPr>
          </a:lstStyle>
          <a:p>
            <a:pPr lvl="0"/>
            <a:r>
              <a:rPr lang="en-US" smtClean="0"/>
              <a:t>Click to edit Master text styles</a:t>
            </a:r>
          </a:p>
        </p:txBody>
      </p:sp>
      <p:sp>
        <p:nvSpPr>
          <p:cNvPr id="7" name="Title 6"/>
          <p:cNvSpPr>
            <a:spLocks noGrp="1"/>
          </p:cNvSpPr>
          <p:nvPr>
            <p:ph type="title"/>
          </p:nvPr>
        </p:nvSpPr>
        <p:spPr>
          <a:xfrm>
            <a:off x="457200" y="381000"/>
            <a:ext cx="8153400" cy="639763"/>
          </a:xfrm>
        </p:spPr>
        <p:txBody>
          <a:bodyPr/>
          <a:lstStyle>
            <a:lvl1pPr algn="ctr">
              <a:defRPr sz="2800">
                <a:solidFill>
                  <a:schemeClr val="bg2"/>
                </a:solidFill>
              </a:defRPr>
            </a:lvl1pPr>
          </a:lstStyle>
          <a:p>
            <a:r>
              <a:rPr lang="en-US" smtClean="0"/>
              <a:t>Click to edit Master title style</a:t>
            </a:r>
            <a:endParaRPr lang="en-US" dirty="0"/>
          </a:p>
        </p:txBody>
      </p:sp>
      <p:sp>
        <p:nvSpPr>
          <p:cNvPr id="8" name="Text Placeholder 10"/>
          <p:cNvSpPr>
            <a:spLocks noGrp="1"/>
          </p:cNvSpPr>
          <p:nvPr>
            <p:ph type="body" sz="quarter" idx="13"/>
          </p:nvPr>
        </p:nvSpPr>
        <p:spPr>
          <a:xfrm>
            <a:off x="1219200" y="838200"/>
            <a:ext cx="6248400" cy="457200"/>
          </a:xfrm>
        </p:spPr>
        <p:txBody>
          <a:bodyPr>
            <a:normAutofit/>
          </a:bodyPr>
          <a:lstStyle>
            <a:lvl1pPr algn="ctr">
              <a:buFontTx/>
              <a:buNone/>
              <a:defRPr sz="2000"/>
            </a:lvl1pPr>
          </a:lstStyle>
          <a:p>
            <a:pPr lvl="0"/>
            <a:r>
              <a:rPr lang="en-US" smtClean="0"/>
              <a:t>Click to edit Master text styles</a:t>
            </a:r>
          </a:p>
        </p:txBody>
      </p:sp>
      <p:sp>
        <p:nvSpPr>
          <p:cNvPr id="12" name="Text Placeholder 8"/>
          <p:cNvSpPr>
            <a:spLocks noGrp="1"/>
          </p:cNvSpPr>
          <p:nvPr>
            <p:ph type="body" sz="quarter" idx="16"/>
          </p:nvPr>
        </p:nvSpPr>
        <p:spPr>
          <a:xfrm>
            <a:off x="2743200" y="1447800"/>
            <a:ext cx="5867400" cy="838200"/>
          </a:xfrm>
        </p:spPr>
        <p:txBody>
          <a:bodyPr>
            <a:normAutofit/>
          </a:bodyPr>
          <a:lstStyle>
            <a:lvl1pPr marL="57150" indent="0">
              <a:buFontTx/>
              <a:buNone/>
              <a:defRPr sz="1600" baseline="0"/>
            </a:lvl1pPr>
          </a:lstStyle>
          <a:p>
            <a:pPr lvl="0"/>
            <a:r>
              <a:rPr lang="en-US" smtClean="0"/>
              <a:t>Click to edit Master text styles</a:t>
            </a:r>
          </a:p>
        </p:txBody>
      </p:sp>
      <p:sp>
        <p:nvSpPr>
          <p:cNvPr id="14" name="Text Placeholder 8"/>
          <p:cNvSpPr>
            <a:spLocks noGrp="1"/>
          </p:cNvSpPr>
          <p:nvPr>
            <p:ph type="body" sz="quarter" idx="17"/>
          </p:nvPr>
        </p:nvSpPr>
        <p:spPr>
          <a:xfrm>
            <a:off x="2743200" y="2157000"/>
            <a:ext cx="5867400" cy="838200"/>
          </a:xfrm>
        </p:spPr>
        <p:txBody>
          <a:bodyPr>
            <a:normAutofit/>
          </a:bodyPr>
          <a:lstStyle>
            <a:lvl1pPr marL="57150" indent="0">
              <a:buFontTx/>
              <a:buNone/>
              <a:defRPr sz="1600" baseline="0"/>
            </a:lvl1pPr>
          </a:lstStyle>
          <a:p>
            <a:pPr lvl="0"/>
            <a:r>
              <a:rPr lang="en-US" smtClean="0"/>
              <a:t>Click to edit Master text styles</a:t>
            </a:r>
          </a:p>
        </p:txBody>
      </p:sp>
      <p:sp>
        <p:nvSpPr>
          <p:cNvPr id="15" name="Text Placeholder 8"/>
          <p:cNvSpPr>
            <a:spLocks noGrp="1"/>
          </p:cNvSpPr>
          <p:nvPr>
            <p:ph type="body" sz="quarter" idx="18"/>
          </p:nvPr>
        </p:nvSpPr>
        <p:spPr>
          <a:xfrm>
            <a:off x="2743200" y="3575400"/>
            <a:ext cx="5867400" cy="838200"/>
          </a:xfrm>
        </p:spPr>
        <p:txBody>
          <a:bodyPr>
            <a:normAutofit/>
          </a:bodyPr>
          <a:lstStyle>
            <a:lvl1pPr marL="57150" indent="0">
              <a:buFontTx/>
              <a:buNone/>
              <a:defRPr sz="1600" baseline="0"/>
            </a:lvl1pPr>
          </a:lstStyle>
          <a:p>
            <a:pPr lvl="0"/>
            <a:r>
              <a:rPr lang="en-US" smtClean="0"/>
              <a:t>Click to edit Master text styles</a:t>
            </a:r>
          </a:p>
        </p:txBody>
      </p:sp>
      <p:sp>
        <p:nvSpPr>
          <p:cNvPr id="16" name="Text Placeholder 8"/>
          <p:cNvSpPr>
            <a:spLocks noGrp="1"/>
          </p:cNvSpPr>
          <p:nvPr>
            <p:ph type="body" sz="quarter" idx="19"/>
          </p:nvPr>
        </p:nvSpPr>
        <p:spPr>
          <a:xfrm>
            <a:off x="2743200" y="4284600"/>
            <a:ext cx="5867400" cy="838200"/>
          </a:xfrm>
        </p:spPr>
        <p:txBody>
          <a:bodyPr>
            <a:normAutofit/>
          </a:bodyPr>
          <a:lstStyle>
            <a:lvl1pPr marL="57150" indent="0">
              <a:buFontTx/>
              <a:buNone/>
              <a:defRPr sz="1600" baseline="0"/>
            </a:lvl1pPr>
          </a:lstStyle>
          <a:p>
            <a:pPr lvl="0"/>
            <a:r>
              <a:rPr lang="en-US" smtClean="0"/>
              <a:t>Click to edit Master text styles</a:t>
            </a:r>
          </a:p>
        </p:txBody>
      </p:sp>
    </p:spTree>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76400" y="1447800"/>
            <a:ext cx="3429000" cy="3810000"/>
          </a:xfrm>
        </p:spPr>
        <p:txBody>
          <a:bodyPr>
            <a:normAutofit/>
          </a:bodyPr>
          <a:lstStyle>
            <a:lvl1pPr>
              <a:defRPr sz="18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5105400" y="1447800"/>
            <a:ext cx="3429000" cy="3810000"/>
          </a:xfrm>
        </p:spPr>
        <p:txBody>
          <a:bodyPr>
            <a:normAutofit/>
          </a:bodyPr>
          <a:lstStyle>
            <a:lvl1pPr>
              <a:defRPr sz="1800" baseline="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2" name="Title 11"/>
          <p:cNvSpPr>
            <a:spLocks noGrp="1"/>
          </p:cNvSpPr>
          <p:nvPr>
            <p:ph type="title"/>
          </p:nvPr>
        </p:nvSpPr>
        <p:spPr>
          <a:xfrm>
            <a:off x="533400" y="381000"/>
            <a:ext cx="8077200" cy="639763"/>
          </a:xfrm>
        </p:spPr>
        <p:txBody>
          <a:bodyPr/>
          <a:lstStyle>
            <a:lvl1pPr algn="ctr">
              <a:defRPr sz="2800">
                <a:solidFill>
                  <a:schemeClr val="bg2"/>
                </a:solidFill>
              </a:defRPr>
            </a:lvl1pPr>
          </a:lstStyle>
          <a:p>
            <a:r>
              <a:rPr lang="en-US" smtClean="0"/>
              <a:t>Click to edit Master title style</a:t>
            </a:r>
            <a:endParaRPr lang="en-US" dirty="0"/>
          </a:p>
        </p:txBody>
      </p:sp>
      <p:sp>
        <p:nvSpPr>
          <p:cNvPr id="13" name="Text Placeholder 10"/>
          <p:cNvSpPr>
            <a:spLocks noGrp="1"/>
          </p:cNvSpPr>
          <p:nvPr>
            <p:ph type="body" sz="quarter" idx="13"/>
          </p:nvPr>
        </p:nvSpPr>
        <p:spPr>
          <a:xfrm>
            <a:off x="533400" y="914400"/>
            <a:ext cx="8077200" cy="457200"/>
          </a:xfrm>
        </p:spPr>
        <p:txBody>
          <a:bodyPr>
            <a:normAutofit/>
          </a:bodyPr>
          <a:lstStyle>
            <a:lvl1pPr algn="ctr">
              <a:buFontTx/>
              <a:buNone/>
              <a:defRPr sz="2000"/>
            </a:lvl1pPr>
          </a:lstStyle>
          <a:p>
            <a:pPr lvl="0"/>
            <a:r>
              <a:rPr lang="en-US" smtClean="0"/>
              <a:t>Click to edit Master text styles</a:t>
            </a:r>
          </a:p>
        </p:txBody>
      </p:sp>
    </p:spTree>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6" name="Content Placeholder 3"/>
          <p:cNvSpPr>
            <a:spLocks noGrp="1"/>
          </p:cNvSpPr>
          <p:nvPr>
            <p:ph sz="half" idx="2" hasCustomPrompt="1"/>
          </p:nvPr>
        </p:nvSpPr>
        <p:spPr>
          <a:xfrm>
            <a:off x="2057400" y="1447800"/>
            <a:ext cx="5562600" cy="1524000"/>
          </a:xfrm>
        </p:spPr>
        <p:txBody>
          <a:bodyPr>
            <a:normAutofit/>
          </a:bodyPr>
          <a:lstStyle>
            <a:lvl1pPr>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br>
              <a:rPr lang="en-US" dirty="0" smtClean="0"/>
            </a:br>
            <a:r>
              <a:rPr lang="en-US" dirty="0" smtClean="0"/>
              <a:t>Level 2</a:t>
            </a:r>
            <a:br>
              <a:rPr lang="en-US" dirty="0" smtClean="0"/>
            </a:br>
            <a:r>
              <a:rPr lang="en-US" dirty="0" smtClean="0"/>
              <a:t>Level 3</a:t>
            </a:r>
            <a:br>
              <a:rPr lang="en-US" dirty="0" smtClean="0"/>
            </a:br>
            <a:r>
              <a:rPr lang="en-US" dirty="0" smtClean="0"/>
              <a:t>Level 4</a:t>
            </a:r>
            <a:br>
              <a:rPr lang="en-US" dirty="0" smtClean="0"/>
            </a:br>
            <a:r>
              <a:rPr lang="en-US" dirty="0" smtClean="0"/>
              <a:t>Level 5</a:t>
            </a:r>
            <a:endParaRPr lang="en-US" dirty="0"/>
          </a:p>
        </p:txBody>
      </p:sp>
      <p:sp>
        <p:nvSpPr>
          <p:cNvPr id="10" name="Content Placeholder 3"/>
          <p:cNvSpPr>
            <a:spLocks noGrp="1"/>
          </p:cNvSpPr>
          <p:nvPr>
            <p:ph sz="half" idx="15" hasCustomPrompt="1"/>
          </p:nvPr>
        </p:nvSpPr>
        <p:spPr>
          <a:xfrm>
            <a:off x="2819400" y="3276600"/>
            <a:ext cx="5448300" cy="1524000"/>
          </a:xfrm>
        </p:spPr>
        <p:txBody>
          <a:bodyPr>
            <a:normAutofit/>
          </a:bodyPr>
          <a:lstStyle>
            <a:lvl1pPr>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br>
              <a:rPr lang="en-US" dirty="0" smtClean="0"/>
            </a:br>
            <a:r>
              <a:rPr lang="en-US" dirty="0" smtClean="0"/>
              <a:t>Level 2</a:t>
            </a:r>
            <a:br>
              <a:rPr lang="en-US" dirty="0" smtClean="0"/>
            </a:br>
            <a:r>
              <a:rPr lang="en-US" dirty="0" smtClean="0"/>
              <a:t>Level 3</a:t>
            </a:r>
            <a:br>
              <a:rPr lang="en-US" dirty="0" smtClean="0"/>
            </a:br>
            <a:r>
              <a:rPr lang="en-US" dirty="0" smtClean="0"/>
              <a:t>Level 4</a:t>
            </a:r>
            <a:br>
              <a:rPr lang="en-US" dirty="0" smtClean="0"/>
            </a:br>
            <a:r>
              <a:rPr lang="en-US" dirty="0" smtClean="0"/>
              <a:t>Level 5</a:t>
            </a:r>
            <a:endParaRPr lang="en-US" dirty="0"/>
          </a:p>
        </p:txBody>
      </p:sp>
      <p:sp>
        <p:nvSpPr>
          <p:cNvPr id="12" name="subtitle"/>
          <p:cNvSpPr>
            <a:spLocks noGrp="1"/>
          </p:cNvSpPr>
          <p:nvPr>
            <p:ph type="body" sz="quarter" idx="13"/>
          </p:nvPr>
        </p:nvSpPr>
        <p:spPr>
          <a:xfrm>
            <a:off x="533400" y="990600"/>
            <a:ext cx="8077200" cy="457200"/>
          </a:xfrm>
        </p:spPr>
        <p:txBody>
          <a:bodyPr>
            <a:normAutofit/>
          </a:bodyPr>
          <a:lstStyle>
            <a:lvl1pPr algn="ctr">
              <a:buFontTx/>
              <a:buNone/>
              <a:defRPr sz="2000"/>
            </a:lvl1pPr>
          </a:lstStyle>
          <a:p>
            <a:pPr lvl="0"/>
            <a:r>
              <a:rPr lang="en-US" smtClean="0"/>
              <a:t>Click to edit Master text styles</a:t>
            </a:r>
          </a:p>
        </p:txBody>
      </p:sp>
      <p:sp>
        <p:nvSpPr>
          <p:cNvPr id="11" name="Title"/>
          <p:cNvSpPr>
            <a:spLocks noGrp="1"/>
          </p:cNvSpPr>
          <p:nvPr>
            <p:ph type="title"/>
          </p:nvPr>
        </p:nvSpPr>
        <p:spPr>
          <a:xfrm>
            <a:off x="533400" y="457200"/>
            <a:ext cx="8077200" cy="639763"/>
          </a:xfrm>
        </p:spPr>
        <p:txBody>
          <a:bodyPr/>
          <a:lstStyle>
            <a:lvl1pPr algn="ctr">
              <a:defRPr sz="2800">
                <a:solidFill>
                  <a:schemeClr val="bg2"/>
                </a:solidFill>
              </a:defRPr>
            </a:lvl1pPr>
          </a:lstStyle>
          <a:p>
            <a:r>
              <a:rPr lang="en-US" smtClean="0"/>
              <a:t>Click to edit Master title style</a:t>
            </a:r>
            <a:endParaRPr lang="en-US" dirty="0"/>
          </a:p>
        </p:txBody>
      </p:sp>
    </p:spTree>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1371600" y="3124201"/>
            <a:ext cx="2514600" cy="2057399"/>
          </a:xfrm>
        </p:spPr>
        <p:txBody>
          <a:bodyPr lIns="274320" tIns="0" rIns="182880">
            <a:normAutofit/>
          </a:bodyPr>
          <a:lstStyle>
            <a:lvl1pPr>
              <a:lnSpc>
                <a:spcPts val="2000"/>
              </a:lnSpc>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3657600" y="1447800"/>
            <a:ext cx="2514600" cy="2057400"/>
          </a:xfrm>
        </p:spPr>
        <p:txBody>
          <a:bodyPr lIns="274320" tIns="0" rIns="182880">
            <a:normAutofit/>
          </a:bodyPr>
          <a:lstStyle>
            <a:lvl1pPr>
              <a:lnSpc>
                <a:spcPts val="2000"/>
              </a:lnSpc>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6172200" y="3124200"/>
            <a:ext cx="2514600" cy="2057400"/>
          </a:xfrm>
        </p:spPr>
        <p:txBody>
          <a:bodyPr lIns="274320" tIns="0" rIns="182880">
            <a:normAutofit/>
          </a:bodyPr>
          <a:lstStyle>
            <a:lvl1pPr>
              <a:lnSpc>
                <a:spcPts val="2000"/>
              </a:lnSpc>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a:xfrm>
            <a:off x="1447800" y="381000"/>
            <a:ext cx="6400800" cy="639763"/>
          </a:xfrm>
        </p:spPr>
        <p:txBody>
          <a:bodyPr/>
          <a:lstStyle>
            <a:lvl1pPr algn="ctr">
              <a:defRPr sz="2800">
                <a:solidFill>
                  <a:schemeClr val="bg2"/>
                </a:solidFill>
              </a:defRPr>
            </a:lvl1pPr>
          </a:lstStyle>
          <a:p>
            <a:r>
              <a:rPr lang="en-US" smtClean="0"/>
              <a:t>Click to edit Master title style</a:t>
            </a:r>
            <a:endParaRPr lang="en-US" dirty="0"/>
          </a:p>
        </p:txBody>
      </p:sp>
      <p:sp>
        <p:nvSpPr>
          <p:cNvPr id="20" name="Text Placeholder 10"/>
          <p:cNvSpPr>
            <a:spLocks noGrp="1"/>
          </p:cNvSpPr>
          <p:nvPr>
            <p:ph type="body" sz="quarter" idx="13"/>
          </p:nvPr>
        </p:nvSpPr>
        <p:spPr>
          <a:xfrm>
            <a:off x="1676400" y="990600"/>
            <a:ext cx="6019800" cy="457200"/>
          </a:xfrm>
        </p:spPr>
        <p:txBody>
          <a:bodyPr>
            <a:normAutofit/>
          </a:bodyPr>
          <a:lstStyle>
            <a:lvl1pPr algn="ctr">
              <a:buFontTx/>
              <a:buNone/>
              <a:defRPr sz="2000"/>
            </a:lvl1pPr>
          </a:lstStyle>
          <a:p>
            <a:pPr lvl="0"/>
            <a:r>
              <a:rPr lang="en-US" smtClean="0"/>
              <a:t>Click to edit Master text styles</a:t>
            </a:r>
          </a:p>
        </p:txBody>
      </p:sp>
    </p:spTree>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52600" y="990600"/>
            <a:ext cx="3352800" cy="291125"/>
          </a:xfrm>
          <a:solidFill>
            <a:schemeClr val="accent5">
              <a:lumMod val="40000"/>
              <a:lumOff val="60000"/>
              <a:alpha val="39000"/>
            </a:schemeClr>
          </a:solidFill>
        </p:spPr>
        <p:txBody>
          <a:bodyPr tIns="274320" anchor="b">
            <a:noAutofit/>
          </a:bodyPr>
          <a:lstStyle>
            <a:lvl1pPr marL="0" indent="0">
              <a:buNone/>
              <a:defRPr sz="1400" b="1" cap="all" baseline="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752600" y="1295401"/>
            <a:ext cx="3352800" cy="3886200"/>
          </a:xfrm>
        </p:spPr>
        <p:txBody>
          <a:bodyPr>
            <a:normAutofit/>
          </a:bodyPr>
          <a:lstStyle>
            <a:lvl1pPr>
              <a:lnSpc>
                <a:spcPct val="100000"/>
              </a:lnSpc>
              <a:buClr>
                <a:schemeClr val="accent1">
                  <a:lumMod val="20000"/>
                  <a:lumOff val="80000"/>
                </a:schemeClr>
              </a:buClr>
              <a:defRPr sz="16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6" name="Content Placeholder 5"/>
          <p:cNvSpPr>
            <a:spLocks noGrp="1"/>
          </p:cNvSpPr>
          <p:nvPr>
            <p:ph sz="quarter" idx="4"/>
          </p:nvPr>
        </p:nvSpPr>
        <p:spPr>
          <a:xfrm>
            <a:off x="5181600" y="1295401"/>
            <a:ext cx="3429000" cy="3886200"/>
          </a:xfrm>
        </p:spPr>
        <p:txBody>
          <a:bodyPr>
            <a:normAutofit/>
          </a:bodyPr>
          <a:lstStyle>
            <a:lvl1pPr>
              <a:buClr>
                <a:schemeClr val="accent1">
                  <a:lumMod val="20000"/>
                  <a:lumOff val="80000"/>
                </a:schemeClr>
              </a:buClr>
              <a:defRPr sz="16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12" name="Text Placeholder 2"/>
          <p:cNvSpPr>
            <a:spLocks noGrp="1"/>
          </p:cNvSpPr>
          <p:nvPr>
            <p:ph type="body" idx="12"/>
          </p:nvPr>
        </p:nvSpPr>
        <p:spPr>
          <a:xfrm>
            <a:off x="5181600" y="990601"/>
            <a:ext cx="3362325" cy="291125"/>
          </a:xfrm>
          <a:solidFill>
            <a:schemeClr val="accent5">
              <a:lumMod val="40000"/>
              <a:lumOff val="60000"/>
              <a:alpha val="39000"/>
            </a:schemeClr>
          </a:solidFill>
        </p:spPr>
        <p:txBody>
          <a:bodyPr tIns="274320" anchor="b">
            <a:noAutofit/>
          </a:bodyPr>
          <a:lstStyle>
            <a:lvl1pPr marL="0" indent="0">
              <a:buNone/>
              <a:defRPr sz="1400" b="1" cap="all" baseline="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7" name="Title 16"/>
          <p:cNvSpPr>
            <a:spLocks noGrp="1"/>
          </p:cNvSpPr>
          <p:nvPr>
            <p:ph type="title"/>
          </p:nvPr>
        </p:nvSpPr>
        <p:spPr>
          <a:xfrm>
            <a:off x="457200" y="381000"/>
            <a:ext cx="8153400" cy="639763"/>
          </a:xfrm>
        </p:spPr>
        <p:txBody>
          <a:bodyPr/>
          <a:lstStyle>
            <a:lvl1pPr algn="ctr">
              <a:defRPr sz="2800">
                <a:solidFill>
                  <a:schemeClr val="bg2"/>
                </a:solidFill>
              </a:defRPr>
            </a:lvl1pPr>
          </a:lstStyle>
          <a:p>
            <a:r>
              <a:rPr lang="en-US" smtClean="0"/>
              <a:t>Click to edit Master title style</a:t>
            </a:r>
            <a:endParaRPr lang="en-US" dirty="0"/>
          </a:p>
        </p:txBody>
      </p:sp>
    </p:spTree>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4001" y="1219200"/>
            <a:ext cx="2667000" cy="3962400"/>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itle 13"/>
          <p:cNvSpPr>
            <a:spLocks noGrp="1"/>
          </p:cNvSpPr>
          <p:nvPr>
            <p:ph type="title"/>
          </p:nvPr>
        </p:nvSpPr>
        <p:spPr>
          <a:xfrm>
            <a:off x="457200" y="427037"/>
            <a:ext cx="8153400" cy="639763"/>
          </a:xfrm>
        </p:spPr>
        <p:txBody>
          <a:bodyPr/>
          <a:lstStyle>
            <a:lvl1pPr algn="ctr">
              <a:defRPr sz="2800">
                <a:solidFill>
                  <a:schemeClr val="bg2"/>
                </a:solidFill>
              </a:defRPr>
            </a:lvl1pPr>
          </a:lstStyle>
          <a:p>
            <a:r>
              <a:rPr lang="en-US" smtClean="0"/>
              <a:t>Click to edit Master title style</a:t>
            </a:r>
            <a:endParaRPr lang="en-US" dirty="0"/>
          </a:p>
        </p:txBody>
      </p:sp>
    </p:spTree>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questions contact">
    <p:bg>
      <p:bgPr>
        <a:solidFill>
          <a:srgbClr val="FFFF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1447800"/>
            <a:ext cx="3276600" cy="4373563"/>
          </a:xfrm>
        </p:spPr>
        <p:txBody>
          <a:bodyPr>
            <a:normAutofit/>
          </a:bodyPr>
          <a:lstStyle>
            <a:lvl1pPr marL="0" indent="0">
              <a:lnSpc>
                <a:spcPts val="1600"/>
              </a:lnSpc>
              <a:buNone/>
              <a:defRPr sz="1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itle 13"/>
          <p:cNvSpPr>
            <a:spLocks noGrp="1"/>
          </p:cNvSpPr>
          <p:nvPr>
            <p:ph type="title"/>
          </p:nvPr>
        </p:nvSpPr>
        <p:spPr>
          <a:xfrm>
            <a:off x="1371600" y="579437"/>
            <a:ext cx="6400800" cy="639763"/>
          </a:xfrm>
        </p:spPr>
        <p:txBody>
          <a:bodyPr/>
          <a:lstStyle>
            <a:lvl1pPr>
              <a:defRPr sz="2800">
                <a:solidFill>
                  <a:schemeClr val="tx2"/>
                </a:solidFill>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1371600" y="381000"/>
            <a:ext cx="6041400" cy="457200"/>
          </a:xfrm>
        </p:spPr>
        <p:txBody>
          <a:bodyPr>
            <a:normAutofit/>
          </a:bodyPr>
          <a:lstStyle>
            <a:lvl1pPr>
              <a:buFontTx/>
              <a:buNone/>
              <a:defRPr sz="2000">
                <a:solidFill>
                  <a:schemeClr val="tx2"/>
                </a:solidFill>
              </a:defRPr>
            </a:lvl1pPr>
          </a:lstStyle>
          <a:p>
            <a:pPr lvl="0"/>
            <a:r>
              <a:rPr lang="en-US" smtClean="0"/>
              <a:t>Click to edit Master text styles</a:t>
            </a:r>
          </a:p>
        </p:txBody>
      </p:sp>
    </p:spTree>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67336"/>
            <a:ext cx="8305800" cy="338139"/>
          </a:xfrm>
        </p:spPr>
        <p:txBody>
          <a:bodyPr anchor="b"/>
          <a:lstStyle>
            <a:lvl1pPr algn="ctr">
              <a:defRPr sz="1800" b="1"/>
            </a:lvl1pPr>
          </a:lstStyle>
          <a:p>
            <a:r>
              <a:rPr lang="en-US" smtClean="0"/>
              <a:t>Click to edit Master title style</a:t>
            </a:r>
            <a:endParaRPr lang="en-US" dirty="0"/>
          </a:p>
        </p:txBody>
      </p:sp>
      <p:sp>
        <p:nvSpPr>
          <p:cNvPr id="3" name="Picture Placeholder 2"/>
          <p:cNvSpPr>
            <a:spLocks noGrp="1"/>
          </p:cNvSpPr>
          <p:nvPr>
            <p:ph type="pic" idx="1"/>
          </p:nvPr>
        </p:nvSpPr>
        <p:spPr>
          <a:xfrm>
            <a:off x="0" y="381000"/>
            <a:ext cx="9144000" cy="4724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5672137"/>
            <a:ext cx="8305800" cy="804863"/>
          </a:xfrm>
        </p:spPr>
        <p:txBody>
          <a:bodyPr>
            <a:normAutofit/>
          </a:bodyPr>
          <a:lstStyle>
            <a:lvl1pPr marL="0" indent="0" algn="ctr">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FAA508-F0CD-46EA-95FB-26B559A0B5D9}" type="datetimeFigureOut">
              <a:rPr lang="en-US" smtClean="0"/>
              <a:t>9/9/2019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822907-8A9D-4F6B-98F6-913902AD56B5}" type="slidenum">
              <a:rPr lang="en-US" smtClean="0"/>
              <a:t>‹#›</a:t>
            </a:fld>
            <a:endParaRPr lang="en-US"/>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FAA508-F0CD-46EA-95FB-26B559A0B5D9}" type="datetimeFigureOut">
              <a:rPr lang="en-US" smtClean="0"/>
              <a:t>9/9/2019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822907-8A9D-4F6B-98F6-913902AD56B5}" type="slidenum">
              <a:rPr lang="en-US" smtClean="0"/>
              <a:t>‹#›</a:t>
            </a:fld>
            <a:endParaRPr lang="en-US"/>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t>9/9/2019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822907-8A9D-4F6B-98F6-913902AD56B5}" type="slidenum">
              <a:rPr lang="en-US" smtClean="0"/>
              <a:t>‹#›</a:t>
            </a:fld>
            <a:endParaRPr lang="en-US"/>
          </a:p>
        </p:txBody>
      </p:sp>
    </p:spTree>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FAA508-F0CD-46EA-95FB-26B559A0B5D9}" type="datetimeFigureOut">
              <a:rPr lang="en-US" smtClean="0"/>
              <a:t>9/9/2019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FAA508-F0CD-46EA-95FB-26B559A0B5D9}" type="datetimeFigureOut">
              <a:rPr lang="en-US" smtClean="0"/>
              <a:t>9/9/2019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microsoft.com/office/2007/relationships/media" Target="../media/media1.mov"/><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video" Target="../media/media1.mov"/></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3.png"/><Relationship Id="rId2" Type="http://schemas.openxmlformats.org/officeDocument/2006/relationships/slideLayout" Target="../slideLayouts/slideLayout24.xml"/><Relationship Id="rId16" Type="http://schemas.openxmlformats.org/officeDocument/2006/relationships/video" Target="../media/media2.mov"/><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microsoft.com/office/2007/relationships/media" Target="../media/media2.mov"/><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6.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7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13" cstate="email">
            <a:extLst>
              <a:ext uri="{BEBA8EAE-BF5A-486C-A8C5-ECC9F3942E4B}">
                <a14:imgProps xmlns:a14="http://schemas.microsoft.com/office/drawing/2010/main">
                  <a14:imgLayer r:embed="rId14">
                    <a14:imgEffect>
                      <a14:brightnessContrast contrast="45000"/>
                    </a14:imgEffect>
                  </a14:imgLayer>
                </a14:imgProps>
              </a:ext>
              <a:ext uri="{28A0092B-C50C-407E-A947-70E740481C1C}">
                <a14:useLocalDpi xmlns:a14="http://schemas.microsoft.com/office/drawing/2010/main" val="0"/>
              </a:ext>
            </a:extLst>
          </a:blip>
          <a:stretch>
            <a:fillRect/>
          </a:stretch>
        </p:blipFill>
        <p:spPr>
          <a:xfrm>
            <a:off x="-5687"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AA508-F0CD-46EA-95FB-26B559A0B5D9}" type="datetimeFigureOut">
              <a:rPr lang="en-US" smtClean="0"/>
              <a:t>9/9/2019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822907-8A9D-4F6B-98F6-913902AD56B5}" type="slidenum">
              <a:rPr lang="en-US" smtClean="0"/>
              <a:t>‹#›</a:t>
            </a:fld>
            <a:endParaRPr lang="en-US"/>
          </a:p>
        </p:txBody>
      </p:sp>
    </p:spTree>
    <p:extLst>
      <p:ext uri="{BB962C8B-B14F-4D97-AF65-F5344CB8AC3E}">
        <p14:creationId xmlns:p14="http://schemas.microsoft.com/office/powerpoint/2010/main" val="810912254"/>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C27E27-9A15-4E8A-8257-6EA5AA2E4769}" type="datetimeFigureOut">
              <a:rPr lang="en-US" smtClean="0"/>
              <a:t>9/9/2019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D84F01-2A3A-40CE-A7AD-4272D8F2B506}" type="slidenum">
              <a:rPr lang="en-US" smtClean="0"/>
              <a:t>‹#›</a:t>
            </a:fld>
            <a:endParaRPr lang="en-US"/>
          </a:p>
        </p:txBody>
      </p:sp>
      <p:pic>
        <p:nvPicPr>
          <p:cNvPr id="10" name="page_turn_2010.mov">
            <a:hlinkClick r:id="" action="ppaction://media"/>
          </p:cNvPr>
          <p:cNvPicPr>
            <a:picLocks noChangeAspect="1"/>
          </p:cNvPicPr>
          <p:nvPr>
            <a:videoFile r:link="rId14"/>
            <p:extLst>
              <p:ext uri="{DAA4B4D4-6D71-4841-9C94-3DE7FCFB9230}">
                <p14:media xmlns:p14="http://schemas.microsoft.com/office/powerpoint/2010/main" r:embed="rId13"/>
              </p:ext>
            </p:extLst>
          </p:nvPr>
        </p:nvPicPr>
        <p:blipFill>
          <a:blip r:embed="rId15"/>
          <a:stretch>
            <a:fillRect/>
          </a:stretch>
        </p:blipFill>
        <p:spPr>
          <a:xfrm>
            <a:off x="0" y="0"/>
            <a:ext cx="9144000" cy="6858000"/>
          </a:xfrm>
          <a:prstGeom prst="rect">
            <a:avLst/>
          </a:prstGeom>
        </p:spPr>
      </p:pic>
    </p:spTree>
    <p:extLst>
      <p:ext uri="{BB962C8B-B14F-4D97-AF65-F5344CB8AC3E}">
        <p14:creationId xmlns:p14="http://schemas.microsoft.com/office/powerpoint/2010/main" val="1071029116"/>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00200" y="1066800"/>
            <a:ext cx="7010400" cy="4038600"/>
          </a:xfrm>
          <a:prstGeom prst="rect">
            <a:avLst/>
          </a:prstGeom>
        </p:spPr>
        <p:txBody>
          <a:bodyPr vert="horz" lIns="91440" tIns="45720" rIns="91440" bIns="45720" rtlCol="0">
            <a:normAutofit/>
          </a:bodyPr>
          <a:lstStyle/>
          <a:p>
            <a:pPr lvl="0"/>
            <a:r>
              <a:rPr lang="en-US" smtClean="0"/>
              <a:t>Click to edit Master text styles</a:t>
            </a:r>
          </a:p>
        </p:txBody>
      </p:sp>
      <p:sp>
        <p:nvSpPr>
          <p:cNvPr id="2" name="Title Placeholder 1"/>
          <p:cNvSpPr>
            <a:spLocks noGrp="1"/>
          </p:cNvSpPr>
          <p:nvPr>
            <p:ph type="title"/>
          </p:nvPr>
        </p:nvSpPr>
        <p:spPr>
          <a:xfrm>
            <a:off x="457200" y="427037"/>
            <a:ext cx="8153400" cy="639763"/>
          </a:xfrm>
          <a:prstGeom prst="rect">
            <a:avLst/>
          </a:prstGeom>
        </p:spPr>
        <p:txBody>
          <a:bodyPr vert="horz" lIns="91440" tIns="45720" rIns="91440" bIns="45720" rtlCol="0" anchor="ctr">
            <a:noAutofit/>
          </a:bodyPr>
          <a:lstStyle/>
          <a:p>
            <a:r>
              <a:rPr lang="en-US" smtClean="0"/>
              <a:t>Click to edit Master title style</a:t>
            </a:r>
            <a:endParaRPr lang="en-US" dirty="0"/>
          </a:p>
        </p:txBody>
      </p:sp>
      <p:pic>
        <p:nvPicPr>
          <p:cNvPr id="5" name="stick_figure_presenting_main_final.mov">
            <a:hlinkClick r:id="" action="ppaction://media"/>
          </p:cNvPr>
          <p:cNvPicPr>
            <a:picLocks noChangeAspect="1"/>
          </p:cNvPicPr>
          <p:nvPr>
            <a:videoFile r:link="rId16"/>
            <p:extLst>
              <p:ext uri="{DAA4B4D4-6D71-4841-9C94-3DE7FCFB9230}">
                <p14:media xmlns:p14="http://schemas.microsoft.com/office/powerpoint/2010/main" r:embed="rId15"/>
              </p:ext>
            </p:extLst>
          </p:nvPr>
        </p:nvPicPr>
        <p:blipFill>
          <a:blip r:embed="rId18"/>
          <a:stretch>
            <a:fillRect/>
          </a:stretch>
        </p:blipFill>
        <p:spPr>
          <a:xfrm>
            <a:off x="0" y="0"/>
            <a:ext cx="9144000" cy="6858000"/>
          </a:xfrm>
          <a:prstGeom prst="rect">
            <a:avLst/>
          </a:prstGeom>
        </p:spPr>
      </p:pic>
    </p:spTree>
    <p:extLst>
      <p:ext uri="{BB962C8B-B14F-4D97-AF65-F5344CB8AC3E}">
        <p14:creationId xmlns:p14="http://schemas.microsoft.com/office/powerpoint/2010/main" val="578423458"/>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txStyles>
    <p:titleStyle>
      <a:lvl1pPr algn="ctr" defTabSz="914400" rtl="0" eaLnBrk="1" latinLnBrk="0" hangingPunct="1">
        <a:spcBef>
          <a:spcPct val="0"/>
        </a:spcBef>
        <a:buNone/>
        <a:defRPr sz="2800" b="1" kern="1200" baseline="0">
          <a:solidFill>
            <a:schemeClr val="bg2"/>
          </a:solidFill>
          <a:latin typeface="+mj-lt"/>
          <a:ea typeface="+mj-ea"/>
          <a:cs typeface="Segoe UI" pitchFamily="34" charset="0"/>
        </a:defRPr>
      </a:lvl1pPr>
    </p:titleStyle>
    <p:bodyStyle>
      <a:lvl1pPr marL="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400" kern="1200">
          <a:solidFill>
            <a:schemeClr val="tx2">
              <a:lumMod val="75000"/>
            </a:schemeClr>
          </a:solidFill>
          <a:latin typeface="+mn-lt"/>
          <a:ea typeface="+mn-ea"/>
          <a:cs typeface="Segoe UI" pitchFamily="34" charset="0"/>
        </a:defRPr>
      </a:lvl1pPr>
      <a:lvl2pPr marL="4572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800" kern="1200">
          <a:solidFill>
            <a:schemeClr val="tx2">
              <a:lumMod val="75000"/>
            </a:schemeClr>
          </a:solidFill>
          <a:latin typeface="+mn-lt"/>
          <a:ea typeface="+mn-ea"/>
          <a:cs typeface="Segoe UI" pitchFamily="34" charset="0"/>
        </a:defRPr>
      </a:lvl2pPr>
      <a:lvl3pPr marL="9144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400" kern="1200">
          <a:solidFill>
            <a:schemeClr val="tx2">
              <a:lumMod val="75000"/>
            </a:schemeClr>
          </a:solidFill>
          <a:latin typeface="+mn-lt"/>
          <a:ea typeface="+mn-ea"/>
          <a:cs typeface="Segoe UI" pitchFamily="34" charset="0"/>
        </a:defRPr>
      </a:lvl3pPr>
      <a:lvl4pPr marL="13716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000" kern="1200">
          <a:solidFill>
            <a:schemeClr val="tx2">
              <a:lumMod val="75000"/>
            </a:schemeClr>
          </a:solidFill>
          <a:latin typeface="+mn-lt"/>
          <a:ea typeface="+mn-ea"/>
          <a:cs typeface="Segoe UI" pitchFamily="34" charset="0"/>
        </a:defRPr>
      </a:lvl4pPr>
      <a:lvl5pPr marL="18288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000" kern="1200">
          <a:solidFill>
            <a:schemeClr val="tx2">
              <a:lumMod val="75000"/>
            </a:schemeClr>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00200" y="1066800"/>
            <a:ext cx="7010400" cy="4038600"/>
          </a:xfrm>
          <a:prstGeom prst="rect">
            <a:avLst/>
          </a:prstGeom>
        </p:spPr>
        <p:txBody>
          <a:bodyPr vert="horz" lIns="91440" tIns="45720" rIns="91440" bIns="45720" rtlCol="0">
            <a:normAutofit/>
          </a:bodyPr>
          <a:lstStyle/>
          <a:p>
            <a:pPr lvl="0"/>
            <a:r>
              <a:rPr lang="en-US" smtClean="0"/>
              <a:t>Click to edit Master text styles</a:t>
            </a:r>
          </a:p>
        </p:txBody>
      </p:sp>
      <p:sp>
        <p:nvSpPr>
          <p:cNvPr id="2" name="Title Placeholder 1"/>
          <p:cNvSpPr>
            <a:spLocks noGrp="1"/>
          </p:cNvSpPr>
          <p:nvPr>
            <p:ph type="title"/>
          </p:nvPr>
        </p:nvSpPr>
        <p:spPr>
          <a:xfrm>
            <a:off x="457200" y="427037"/>
            <a:ext cx="8153400" cy="639763"/>
          </a:xfrm>
          <a:prstGeom prst="rect">
            <a:avLst/>
          </a:prstGeom>
        </p:spPr>
        <p:txBody>
          <a:bodyPr vert="horz" lIns="91440" tIns="45720" rIns="91440" bIns="45720" rtlCol="0" anchor="ctr">
            <a:noAutofit/>
          </a:bodyPr>
          <a:lstStyle/>
          <a:p>
            <a:r>
              <a:rPr lang="en-US" smtClean="0"/>
              <a:t>Click to edit Master title style</a:t>
            </a:r>
            <a:endParaRPr lang="en-US" dirty="0"/>
          </a:p>
        </p:txBody>
      </p:sp>
    </p:spTree>
    <p:extLst>
      <p:ext uri="{BB962C8B-B14F-4D97-AF65-F5344CB8AC3E}">
        <p14:creationId xmlns:p14="http://schemas.microsoft.com/office/powerpoint/2010/main" val="59150636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timing>
    <p:tnLst>
      <p:par>
        <p:cTn id="1" dur="indefinite" restart="never" nodeType="tmRoot"/>
      </p:par>
    </p:tnLst>
  </p:timing>
  <p:hf hdr="0" dt="0"/>
  <p:txStyles>
    <p:titleStyle>
      <a:lvl1pPr algn="ctr" defTabSz="914400" rtl="0" eaLnBrk="1" latinLnBrk="0" hangingPunct="1">
        <a:spcBef>
          <a:spcPct val="0"/>
        </a:spcBef>
        <a:buNone/>
        <a:defRPr sz="2800" b="1" kern="1200" baseline="0">
          <a:solidFill>
            <a:schemeClr val="bg2"/>
          </a:solidFill>
          <a:latin typeface="+mj-lt"/>
          <a:ea typeface="+mj-ea"/>
          <a:cs typeface="Segoe UI" pitchFamily="34" charset="0"/>
        </a:defRPr>
      </a:lvl1pPr>
    </p:titleStyle>
    <p:bodyStyle>
      <a:lvl1pPr marL="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400" kern="1200">
          <a:solidFill>
            <a:schemeClr val="tx2">
              <a:lumMod val="75000"/>
            </a:schemeClr>
          </a:solidFill>
          <a:latin typeface="+mn-lt"/>
          <a:ea typeface="+mn-ea"/>
          <a:cs typeface="Segoe UI" pitchFamily="34" charset="0"/>
        </a:defRPr>
      </a:lvl1pPr>
      <a:lvl2pPr marL="4572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800" kern="1200">
          <a:solidFill>
            <a:schemeClr val="tx2">
              <a:lumMod val="75000"/>
            </a:schemeClr>
          </a:solidFill>
          <a:latin typeface="+mn-lt"/>
          <a:ea typeface="+mn-ea"/>
          <a:cs typeface="Segoe UI" pitchFamily="34" charset="0"/>
        </a:defRPr>
      </a:lvl2pPr>
      <a:lvl3pPr marL="9144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400" kern="1200">
          <a:solidFill>
            <a:schemeClr val="tx2">
              <a:lumMod val="75000"/>
            </a:schemeClr>
          </a:solidFill>
          <a:latin typeface="+mn-lt"/>
          <a:ea typeface="+mn-ea"/>
          <a:cs typeface="Segoe UI" pitchFamily="34" charset="0"/>
        </a:defRPr>
      </a:lvl3pPr>
      <a:lvl4pPr marL="13716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000" kern="1200">
          <a:solidFill>
            <a:schemeClr val="tx2">
              <a:lumMod val="75000"/>
            </a:schemeClr>
          </a:solidFill>
          <a:latin typeface="+mn-lt"/>
          <a:ea typeface="+mn-ea"/>
          <a:cs typeface="Segoe UI" pitchFamily="34" charset="0"/>
        </a:defRPr>
      </a:lvl4pPr>
      <a:lvl5pPr marL="18288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000" kern="1200">
          <a:solidFill>
            <a:schemeClr val="tx2">
              <a:lumMod val="75000"/>
            </a:schemeClr>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2089" y="2065911"/>
            <a:ext cx="9144000" cy="1175078"/>
          </a:xfrm>
        </p:spPr>
        <p:txBody>
          <a:bodyPr>
            <a:noAutofit/>
          </a:bodyPr>
          <a:lstStyle/>
          <a:p>
            <a:pPr algn="ctr"/>
            <a:r>
              <a:rPr lang="en-US" sz="3000" b="1" i="1" dirty="0">
                <a:solidFill>
                  <a:srgbClr val="571110"/>
                </a:solidFill>
                <a:latin typeface="Garamond" charset="0"/>
                <a:ea typeface="Garamond" charset="0"/>
                <a:cs typeface="Garamond" charset="0"/>
              </a:rPr>
              <a:t>Polycystic </a:t>
            </a:r>
            <a:r>
              <a:rPr lang="en-US" sz="3000" b="1" i="1" dirty="0" smtClean="0">
                <a:solidFill>
                  <a:srgbClr val="571110"/>
                </a:solidFill>
                <a:latin typeface="Garamond" charset="0"/>
                <a:ea typeface="Garamond" charset="0"/>
                <a:cs typeface="Garamond" charset="0"/>
              </a:rPr>
              <a:t>Ovarian Syndrome</a:t>
            </a:r>
          </a:p>
          <a:p>
            <a:pPr algn="ctr"/>
            <a:r>
              <a:rPr lang="en-US" sz="1800" b="1" i="1" dirty="0" smtClean="0">
                <a:solidFill>
                  <a:schemeClr val="accent6">
                    <a:lumMod val="95000"/>
                    <a:lumOff val="5000"/>
                  </a:schemeClr>
                </a:solidFill>
                <a:latin typeface="Garamond" charset="0"/>
                <a:ea typeface="Garamond" charset="0"/>
                <a:cs typeface="Garamond" charset="0"/>
              </a:rPr>
              <a:t>Dr.Reem Alanazy</a:t>
            </a:r>
          </a:p>
          <a:p>
            <a:pPr algn="ctr"/>
            <a:r>
              <a:rPr lang="en-US" sz="1500" b="1" i="1" dirty="0" smtClean="0">
                <a:solidFill>
                  <a:srgbClr val="571110"/>
                </a:solidFill>
                <a:latin typeface="Garamond" charset="0"/>
                <a:ea typeface="Garamond" charset="0"/>
                <a:cs typeface="Garamond" charset="0"/>
              </a:rPr>
              <a:t>OBGYN Consultant, Head of MIGS unit</a:t>
            </a:r>
          </a:p>
          <a:p>
            <a:pPr algn="ctr"/>
            <a:r>
              <a:rPr lang="en-US" sz="1500" b="1" i="1" dirty="0" smtClean="0">
                <a:solidFill>
                  <a:srgbClr val="571110"/>
                </a:solidFill>
                <a:latin typeface="Garamond" charset="0"/>
                <a:ea typeface="Garamond" charset="0"/>
                <a:cs typeface="Garamond" charset="0"/>
              </a:rPr>
              <a:t>Program director, Residency training program</a:t>
            </a:r>
            <a:endParaRPr lang="en-US" sz="1500" b="1" i="1" dirty="0">
              <a:solidFill>
                <a:srgbClr val="571110"/>
              </a:solidFill>
              <a:latin typeface="Garamond" charset="0"/>
              <a:ea typeface="Garamond" charset="0"/>
              <a:cs typeface="Garamond" charset="0"/>
            </a:endParaRPr>
          </a:p>
        </p:txBody>
      </p:sp>
      <p:sp>
        <p:nvSpPr>
          <p:cNvPr id="2" name="Title 1"/>
          <p:cNvSpPr>
            <a:spLocks noGrp="1"/>
          </p:cNvSpPr>
          <p:nvPr>
            <p:ph type="ctrTitle"/>
          </p:nvPr>
        </p:nvSpPr>
        <p:spPr>
          <a:xfrm>
            <a:off x="3182473" y="1329317"/>
            <a:ext cx="4215854" cy="974471"/>
          </a:xfrm>
        </p:spPr>
        <p:txBody>
          <a:bodyPr>
            <a:normAutofit fontScale="90000"/>
          </a:bodyPr>
          <a:lstStyle/>
          <a:p>
            <a:pPr algn="ctr"/>
            <a:r>
              <a:rPr lang="en-US" dirty="0"/>
              <a:t/>
            </a:r>
            <a:br>
              <a:rPr lang="en-US" dirty="0"/>
            </a:br>
            <a:r>
              <a:rPr lang="en-US" sz="1200" b="1" dirty="0" smtClean="0">
                <a:solidFill>
                  <a:schemeClr val="tx1">
                    <a:lumMod val="95000"/>
                    <a:lumOff val="5000"/>
                  </a:schemeClr>
                </a:solidFill>
              </a:rPr>
              <a:t>King Saud University Medical City</a:t>
            </a:r>
            <a:br>
              <a:rPr lang="en-US" sz="1200" b="1" dirty="0" smtClean="0">
                <a:solidFill>
                  <a:schemeClr val="tx1">
                    <a:lumMod val="95000"/>
                    <a:lumOff val="5000"/>
                  </a:schemeClr>
                </a:solidFill>
              </a:rPr>
            </a:br>
            <a:r>
              <a:rPr lang="en-US" sz="1200" b="1" dirty="0" smtClean="0">
                <a:solidFill>
                  <a:schemeClr val="tx1">
                    <a:lumMod val="95000"/>
                    <a:lumOff val="5000"/>
                  </a:schemeClr>
                </a:solidFill>
              </a:rPr>
              <a:t>Department of Obstetrics &amp; Gynecology</a:t>
            </a:r>
            <a:br>
              <a:rPr lang="en-US" sz="1200" b="1" dirty="0" smtClean="0">
                <a:solidFill>
                  <a:schemeClr val="tx1">
                    <a:lumMod val="95000"/>
                    <a:lumOff val="5000"/>
                  </a:schemeClr>
                </a:solidFill>
              </a:rPr>
            </a:br>
            <a:r>
              <a:rPr lang="en-US" sz="1200" b="1" dirty="0" smtClean="0">
                <a:solidFill>
                  <a:schemeClr val="tx1">
                    <a:lumMod val="95000"/>
                    <a:lumOff val="5000"/>
                  </a:schemeClr>
                </a:solidFill>
              </a:rPr>
              <a:t>Course 482</a:t>
            </a:r>
            <a:r>
              <a:rPr lang="en-US" sz="3300" b="1" dirty="0" smtClean="0"/>
              <a:t/>
            </a:r>
            <a:br>
              <a:rPr lang="en-US" sz="3300" b="1" dirty="0" smtClean="0"/>
            </a:br>
            <a:endParaRPr lang="en-US" sz="3300" b="1" dirty="0"/>
          </a:p>
        </p:txBody>
      </p:sp>
      <p:pic>
        <p:nvPicPr>
          <p:cNvPr id="4" name="Picture 4" descr="Image result for king saud university logo"/>
          <p:cNvPicPr>
            <a:picLocks noChangeAspect="1" noChangeArrowheads="1"/>
          </p:cNvPicPr>
          <p:nvPr/>
        </p:nvPicPr>
        <p:blipFill>
          <a:blip r:embed="rId2" cstate="email">
            <a:extLst>
              <a:ext uri="{28A0092B-C50C-407E-A947-70E740481C1C}">
                <a14:useLocalDpi xmlns:a14="http://schemas.microsoft.com/office/drawing/2010/main" val="0"/>
              </a:ext>
            </a:extLst>
          </a:blip>
          <a:srcRect l="4144" t="11610" r="5516" b="9245"/>
          <a:stretch>
            <a:fillRect/>
          </a:stretch>
        </p:blipFill>
        <p:spPr bwMode="auto">
          <a:xfrm>
            <a:off x="2795588" y="1315678"/>
            <a:ext cx="980765" cy="38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78335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457200" lvl="0" indent="-457200">
              <a:buClr>
                <a:srgbClr val="F0F3FB">
                  <a:lumMod val="20000"/>
                  <a:lumOff val="80000"/>
                </a:srgbClr>
              </a:buClr>
              <a:buSzPct val="100000"/>
              <a:buFont typeface="ZapfDingbatsITC" charset="0"/>
              <a:buChar char="➠"/>
            </a:pPr>
            <a:r>
              <a:rPr lang="en-US" dirty="0">
                <a:solidFill>
                  <a:srgbClr val="000000">
                    <a:lumMod val="95000"/>
                    <a:lumOff val="5000"/>
                  </a:srgbClr>
                </a:solidFill>
                <a:latin typeface="Garamond" charset="0"/>
                <a:ea typeface="Garamond" charset="0"/>
                <a:cs typeface="Garamond" charset="0"/>
              </a:rPr>
              <a:t>Decreased level of FSH relative to LH </a:t>
            </a:r>
            <a:endParaRPr lang="en-US" dirty="0" smtClean="0">
              <a:solidFill>
                <a:srgbClr val="000000">
                  <a:lumMod val="95000"/>
                  <a:lumOff val="5000"/>
                </a:srgbClr>
              </a:solidFill>
              <a:latin typeface="Garamond" charset="0"/>
              <a:ea typeface="Garamond" charset="0"/>
              <a:cs typeface="Garamond" charset="0"/>
            </a:endParaRPr>
          </a:p>
          <a:p>
            <a:pPr marL="457200" lvl="0" indent="-457200">
              <a:buClr>
                <a:srgbClr val="F0F3FB">
                  <a:lumMod val="20000"/>
                  <a:lumOff val="80000"/>
                </a:srgbClr>
              </a:buClr>
              <a:buSzPct val="100000"/>
              <a:buFont typeface="ZapfDingbatsITC" charset="0"/>
              <a:buChar char="➠"/>
            </a:pPr>
            <a:endParaRPr lang="en-US" dirty="0">
              <a:solidFill>
                <a:srgbClr val="000000">
                  <a:lumMod val="95000"/>
                  <a:lumOff val="5000"/>
                </a:srgbClr>
              </a:solidFill>
              <a:latin typeface="Garamond" charset="0"/>
              <a:ea typeface="Garamond" charset="0"/>
              <a:cs typeface="Garamond" charset="0"/>
            </a:endParaRPr>
          </a:p>
          <a:p>
            <a:pPr marL="457200" lvl="0" indent="-457200">
              <a:buClr>
                <a:srgbClr val="F0F3FB">
                  <a:lumMod val="20000"/>
                  <a:lumOff val="80000"/>
                </a:srgbClr>
              </a:buClr>
              <a:buSzPct val="100000"/>
              <a:buFont typeface="ZapfDingbatsITC" charset="0"/>
              <a:buChar char="➠"/>
            </a:pPr>
            <a:r>
              <a:rPr lang="en-US" dirty="0">
                <a:solidFill>
                  <a:srgbClr val="000000">
                    <a:lumMod val="95000"/>
                    <a:lumOff val="5000"/>
                  </a:srgbClr>
                </a:solidFill>
                <a:latin typeface="Garamond" charset="0"/>
                <a:ea typeface="Garamond" charset="0"/>
                <a:cs typeface="Garamond" charset="0"/>
              </a:rPr>
              <a:t> </a:t>
            </a:r>
            <a:r>
              <a:rPr lang="en-US" dirty="0" smtClean="0">
                <a:solidFill>
                  <a:srgbClr val="000000">
                    <a:lumMod val="95000"/>
                    <a:lumOff val="5000"/>
                  </a:srgbClr>
                </a:solidFill>
                <a:latin typeface="Garamond" charset="0"/>
                <a:ea typeface="Garamond" charset="0"/>
                <a:cs typeface="Garamond" charset="0"/>
              </a:rPr>
              <a:t>Lack </a:t>
            </a:r>
            <a:r>
              <a:rPr lang="en-US" dirty="0">
                <a:solidFill>
                  <a:srgbClr val="000000">
                    <a:lumMod val="95000"/>
                    <a:lumOff val="5000"/>
                  </a:srgbClr>
                </a:solidFill>
                <a:latin typeface="Garamond" charset="0"/>
                <a:ea typeface="Garamond" charset="0"/>
                <a:cs typeface="Garamond" charset="0"/>
              </a:rPr>
              <a:t>of aromatization of androgens to </a:t>
            </a:r>
            <a:r>
              <a:rPr lang="en-US" dirty="0" smtClean="0">
                <a:solidFill>
                  <a:srgbClr val="000000">
                    <a:lumMod val="95000"/>
                    <a:lumOff val="5000"/>
                  </a:srgbClr>
                </a:solidFill>
                <a:latin typeface="Garamond" charset="0"/>
                <a:ea typeface="Garamond" charset="0"/>
                <a:cs typeface="Garamond" charset="0"/>
              </a:rPr>
              <a:t>estrogens</a:t>
            </a:r>
          </a:p>
          <a:p>
            <a:pPr marL="457200" lvl="0" indent="-457200">
              <a:buClr>
                <a:srgbClr val="F0F3FB">
                  <a:lumMod val="20000"/>
                  <a:lumOff val="80000"/>
                </a:srgbClr>
              </a:buClr>
              <a:buSzPct val="100000"/>
              <a:buFont typeface="ZapfDingbatsITC" charset="0"/>
              <a:buChar char="➠"/>
            </a:pPr>
            <a:endParaRPr lang="en-US" dirty="0" smtClean="0">
              <a:solidFill>
                <a:srgbClr val="000000">
                  <a:lumMod val="95000"/>
                  <a:lumOff val="5000"/>
                </a:srgbClr>
              </a:solidFill>
              <a:latin typeface="Garamond" charset="0"/>
              <a:ea typeface="Garamond" charset="0"/>
              <a:cs typeface="Garamond" charset="0"/>
            </a:endParaRPr>
          </a:p>
          <a:p>
            <a:pPr marL="457200" lvl="0" indent="-457200">
              <a:buClr>
                <a:srgbClr val="F0F3FB">
                  <a:lumMod val="20000"/>
                  <a:lumOff val="80000"/>
                </a:srgbClr>
              </a:buClr>
              <a:buSzPct val="100000"/>
              <a:buFont typeface="ZapfDingbatsITC" charset="0"/>
              <a:buChar char="➠"/>
            </a:pPr>
            <a:r>
              <a:rPr lang="en-US" dirty="0">
                <a:solidFill>
                  <a:srgbClr val="000000">
                    <a:lumMod val="95000"/>
                    <a:lumOff val="5000"/>
                  </a:srgbClr>
                </a:solidFill>
                <a:latin typeface="Garamond" charset="0"/>
                <a:ea typeface="Garamond" charset="0"/>
                <a:cs typeface="Garamond" charset="0"/>
              </a:rPr>
              <a:t>decreased estrogen levels and hence anovulation</a:t>
            </a:r>
          </a:p>
          <a:p>
            <a:pPr marL="457200" lvl="0" indent="-457200">
              <a:buClr>
                <a:srgbClr val="F0F3FB">
                  <a:lumMod val="20000"/>
                  <a:lumOff val="80000"/>
                </a:srgbClr>
              </a:buClr>
              <a:buSzPct val="100000"/>
              <a:buFont typeface="ZapfDingbatsITC" charset="0"/>
              <a:buChar char="➠"/>
            </a:pPr>
            <a:endParaRPr lang="en-US" b="1" dirty="0" smtClean="0">
              <a:solidFill>
                <a:srgbClr val="000000">
                  <a:lumMod val="95000"/>
                  <a:lumOff val="5000"/>
                </a:srgbClr>
              </a:solidFill>
              <a:latin typeface="Garamond" charset="0"/>
              <a:ea typeface="Garamond" charset="0"/>
              <a:cs typeface="Garamond" charset="0"/>
            </a:endParaRPr>
          </a:p>
          <a:p>
            <a:pPr marL="457200" lvl="0" indent="-457200">
              <a:buClr>
                <a:srgbClr val="F0F3FB">
                  <a:lumMod val="20000"/>
                  <a:lumOff val="80000"/>
                </a:srgbClr>
              </a:buClr>
              <a:buSzPct val="100000"/>
              <a:buFont typeface="ZapfDingbatsITC" charset="0"/>
              <a:buChar char="➠"/>
            </a:pPr>
            <a:endParaRPr lang="en-US" b="1" dirty="0">
              <a:solidFill>
                <a:srgbClr val="000000">
                  <a:lumMod val="95000"/>
                  <a:lumOff val="5000"/>
                </a:srgbClr>
              </a:solidFill>
              <a:latin typeface="Garamond" charset="0"/>
              <a:ea typeface="Garamond" charset="0"/>
              <a:cs typeface="Garamond" charset="0"/>
            </a:endParaRPr>
          </a:p>
          <a:p>
            <a:endParaRPr lang="en-US" dirty="0"/>
          </a:p>
        </p:txBody>
      </p:sp>
    </p:spTree>
    <p:extLst>
      <p:ext uri="{BB962C8B-B14F-4D97-AF65-F5344CB8AC3E}">
        <p14:creationId xmlns:p14="http://schemas.microsoft.com/office/powerpoint/2010/main" val="484891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0751" y="997788"/>
            <a:ext cx="6612147" cy="4038600"/>
          </a:xfrm>
        </p:spPr>
        <p:txBody>
          <a:bodyPr/>
          <a:lstStyle/>
          <a:p>
            <a:pPr marL="342900" indent="-342900">
              <a:buFont typeface="Wingdings" charset="2"/>
              <a:buChar char="Ø"/>
            </a:pPr>
            <a:r>
              <a:rPr lang="en-US" dirty="0">
                <a:solidFill>
                  <a:schemeClr val="accent6">
                    <a:lumMod val="95000"/>
                    <a:lumOff val="5000"/>
                  </a:schemeClr>
                </a:solidFill>
                <a:latin typeface="Garamond" charset="0"/>
                <a:ea typeface="Garamond" charset="0"/>
                <a:cs typeface="Garamond" charset="0"/>
              </a:rPr>
              <a:t>PCOS is a genetically </a:t>
            </a:r>
            <a:r>
              <a:rPr lang="en-US" dirty="0" smtClean="0">
                <a:solidFill>
                  <a:schemeClr val="accent6">
                    <a:lumMod val="95000"/>
                    <a:lumOff val="5000"/>
                  </a:schemeClr>
                </a:solidFill>
                <a:latin typeface="Garamond" charset="0"/>
                <a:ea typeface="Garamond" charset="0"/>
                <a:cs typeface="Garamond" charset="0"/>
              </a:rPr>
              <a:t>heterogeneous </a:t>
            </a:r>
            <a:r>
              <a:rPr lang="en-US" dirty="0">
                <a:solidFill>
                  <a:schemeClr val="accent6">
                    <a:lumMod val="95000"/>
                    <a:lumOff val="5000"/>
                  </a:schemeClr>
                </a:solidFill>
                <a:latin typeface="Garamond" charset="0"/>
                <a:ea typeface="Garamond" charset="0"/>
                <a:cs typeface="Garamond" charset="0"/>
              </a:rPr>
              <a:t>syndrome, however the genetic contributions remain incompletely </a:t>
            </a:r>
            <a:r>
              <a:rPr lang="en-US" dirty="0" smtClean="0">
                <a:solidFill>
                  <a:schemeClr val="accent6">
                    <a:lumMod val="95000"/>
                    <a:lumOff val="5000"/>
                  </a:schemeClr>
                </a:solidFill>
                <a:latin typeface="Garamond" charset="0"/>
                <a:ea typeface="Garamond" charset="0"/>
                <a:cs typeface="Garamond" charset="0"/>
              </a:rPr>
              <a:t>described</a:t>
            </a:r>
          </a:p>
          <a:p>
            <a:pPr marL="342900" indent="-342900">
              <a:buFont typeface="Wingdings" charset="2"/>
              <a:buChar char="Ø"/>
            </a:pPr>
            <a:endParaRPr lang="en-US" dirty="0">
              <a:solidFill>
                <a:schemeClr val="accent6">
                  <a:lumMod val="95000"/>
                  <a:lumOff val="5000"/>
                </a:schemeClr>
              </a:solidFill>
              <a:latin typeface="Garamond" charset="0"/>
              <a:ea typeface="Garamond" charset="0"/>
              <a:cs typeface="Garamond" charset="0"/>
            </a:endParaRPr>
          </a:p>
          <a:p>
            <a:pPr marL="342900" indent="-342900">
              <a:buFont typeface="Wingdings" charset="2"/>
              <a:buChar char="Ø"/>
            </a:pPr>
            <a:r>
              <a:rPr lang="en-US" dirty="0">
                <a:solidFill>
                  <a:schemeClr val="accent6">
                    <a:lumMod val="95000"/>
                    <a:lumOff val="5000"/>
                  </a:schemeClr>
                </a:solidFill>
                <a:latin typeface="Garamond" charset="0"/>
                <a:ea typeface="Garamond" charset="0"/>
                <a:cs typeface="Garamond" charset="0"/>
              </a:rPr>
              <a:t>Studies of family members with PCOS indicate that an autosomal dominant mode of inheritance occurs for many families with the disease.</a:t>
            </a:r>
          </a:p>
          <a:p>
            <a:endParaRPr lang="en-US" dirty="0"/>
          </a:p>
        </p:txBody>
      </p:sp>
    </p:spTree>
    <p:extLst>
      <p:ext uri="{BB962C8B-B14F-4D97-AF65-F5344CB8AC3E}">
        <p14:creationId xmlns:p14="http://schemas.microsoft.com/office/powerpoint/2010/main" val="261781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815389" y="463462"/>
            <a:ext cx="2844998" cy="4572001"/>
          </a:xfrm>
          <a:prstGeom prst="rect">
            <a:avLst/>
          </a:prstGeom>
        </p:spPr>
      </p:pic>
      <p:pic>
        <p:nvPicPr>
          <p:cNvPr id="9" name="Picture 8"/>
          <p:cNvPicPr>
            <a:picLocks noChangeAspect="1"/>
          </p:cNvPicPr>
          <p:nvPr/>
        </p:nvPicPr>
        <p:blipFill>
          <a:blip r:embed="rId3"/>
          <a:stretch>
            <a:fillRect/>
          </a:stretch>
        </p:blipFill>
        <p:spPr>
          <a:xfrm>
            <a:off x="1237120" y="463462"/>
            <a:ext cx="3114044" cy="4572001"/>
          </a:xfrm>
          <a:prstGeom prst="rect">
            <a:avLst/>
          </a:prstGeom>
        </p:spPr>
      </p:pic>
    </p:spTree>
    <p:extLst>
      <p:ext uri="{BB962C8B-B14F-4D97-AF65-F5344CB8AC3E}">
        <p14:creationId xmlns:p14="http://schemas.microsoft.com/office/powerpoint/2010/main" val="326334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350" y="252588"/>
            <a:ext cx="8756650" cy="914400"/>
          </a:xfrm>
        </p:spPr>
        <p:txBody>
          <a:bodyPr/>
          <a:lstStyle/>
          <a:p>
            <a:r>
              <a:rPr lang="en-US" sz="3000" dirty="0" smtClean="0">
                <a:solidFill>
                  <a:srgbClr val="571110"/>
                </a:solidFill>
                <a:latin typeface="Garamond" charset="0"/>
                <a:ea typeface="Garamond" charset="0"/>
                <a:cs typeface="Garamond" charset="0"/>
              </a:rPr>
              <a:t>Signs and symptoms </a:t>
            </a:r>
            <a:endParaRPr lang="en-US" sz="3000" dirty="0">
              <a:solidFill>
                <a:srgbClr val="571110"/>
              </a:solidFill>
              <a:latin typeface="Garamond" charset="0"/>
              <a:ea typeface="Garamond" charset="0"/>
              <a:cs typeface="Garamond" charset="0"/>
            </a:endParaRPr>
          </a:p>
        </p:txBody>
      </p:sp>
      <p:sp>
        <p:nvSpPr>
          <p:cNvPr id="3" name="Content Placeholder 2"/>
          <p:cNvSpPr>
            <a:spLocks noGrp="1"/>
          </p:cNvSpPr>
          <p:nvPr>
            <p:ph idx="1"/>
          </p:nvPr>
        </p:nvSpPr>
        <p:spPr>
          <a:xfrm>
            <a:off x="2103686" y="1563803"/>
            <a:ext cx="6436466" cy="4283293"/>
          </a:xfrm>
        </p:spPr>
        <p:txBody>
          <a:bodyPr>
            <a:noAutofit/>
          </a:bodyPr>
          <a:lstStyle/>
          <a:p>
            <a:pPr>
              <a:buFont typeface="Wingdings" charset="2"/>
              <a:buChar char="Ø"/>
            </a:pPr>
            <a:r>
              <a:rPr lang="en-US" dirty="0" smtClean="0">
                <a:solidFill>
                  <a:schemeClr val="accent6">
                    <a:lumMod val="95000"/>
                    <a:lumOff val="5000"/>
                  </a:schemeClr>
                </a:solidFill>
                <a:latin typeface="Garamond" charset="0"/>
                <a:ea typeface="Garamond" charset="0"/>
                <a:cs typeface="Garamond" charset="0"/>
              </a:rPr>
              <a:t>Menstrual dysfunction</a:t>
            </a:r>
          </a:p>
          <a:p>
            <a:pPr>
              <a:buFont typeface="Wingdings" charset="2"/>
              <a:buChar char="Ø"/>
            </a:pPr>
            <a:r>
              <a:rPr lang="en-US" dirty="0" smtClean="0">
                <a:solidFill>
                  <a:schemeClr val="accent6">
                    <a:lumMod val="95000"/>
                    <a:lumOff val="5000"/>
                  </a:schemeClr>
                </a:solidFill>
                <a:latin typeface="Garamond" charset="0"/>
                <a:ea typeface="Garamond" charset="0"/>
                <a:cs typeface="Garamond" charset="0"/>
              </a:rPr>
              <a:t>Anovulation</a:t>
            </a:r>
          </a:p>
          <a:p>
            <a:pPr>
              <a:buFont typeface="Wingdings" charset="2"/>
              <a:buChar char="Ø"/>
            </a:pPr>
            <a:r>
              <a:rPr lang="en-US" dirty="0" smtClean="0">
                <a:solidFill>
                  <a:schemeClr val="accent6">
                    <a:lumMod val="95000"/>
                    <a:lumOff val="5000"/>
                  </a:schemeClr>
                </a:solidFill>
                <a:latin typeface="Garamond" charset="0"/>
                <a:ea typeface="Garamond" charset="0"/>
                <a:cs typeface="Garamond" charset="0"/>
              </a:rPr>
              <a:t>Signs of hyperandrogenism (Hirsutism, acne, hair fall)</a:t>
            </a:r>
          </a:p>
          <a:p>
            <a:pPr>
              <a:buFont typeface="Wingdings" charset="2"/>
              <a:buChar char="Ø"/>
            </a:pPr>
            <a:r>
              <a:rPr lang="en-US" dirty="0" smtClean="0">
                <a:solidFill>
                  <a:schemeClr val="accent6">
                    <a:lumMod val="95000"/>
                    <a:lumOff val="5000"/>
                  </a:schemeClr>
                </a:solidFill>
                <a:latin typeface="Garamond" charset="0"/>
                <a:ea typeface="Garamond" charset="0"/>
                <a:cs typeface="Garamond" charset="0"/>
              </a:rPr>
              <a:t>Infertility</a:t>
            </a:r>
          </a:p>
          <a:p>
            <a:pPr>
              <a:buFont typeface="Wingdings" charset="2"/>
              <a:buChar char="Ø"/>
            </a:pPr>
            <a:r>
              <a:rPr lang="en-US" dirty="0" smtClean="0">
                <a:solidFill>
                  <a:schemeClr val="accent6">
                    <a:lumMod val="95000"/>
                    <a:lumOff val="5000"/>
                  </a:schemeClr>
                </a:solidFill>
                <a:latin typeface="Garamond" charset="0"/>
                <a:ea typeface="Garamond" charset="0"/>
                <a:cs typeface="Garamond" charset="0"/>
              </a:rPr>
              <a:t>Obesity and metabolic syndrome</a:t>
            </a:r>
          </a:p>
          <a:p>
            <a:pPr>
              <a:buFont typeface="Wingdings" charset="2"/>
              <a:buChar char="Ø"/>
            </a:pPr>
            <a:r>
              <a:rPr lang="en-US" dirty="0" smtClean="0">
                <a:solidFill>
                  <a:schemeClr val="accent6">
                    <a:lumMod val="95000"/>
                    <a:lumOff val="5000"/>
                  </a:schemeClr>
                </a:solidFill>
                <a:latin typeface="Garamond" charset="0"/>
                <a:ea typeface="Garamond" charset="0"/>
                <a:cs typeface="Garamond" charset="0"/>
              </a:rPr>
              <a:t>Obstructive and sleep apnea</a:t>
            </a:r>
            <a:endParaRPr lang="en-US" dirty="0">
              <a:solidFill>
                <a:schemeClr val="accent6">
                  <a:lumMod val="95000"/>
                  <a:lumOff val="5000"/>
                </a:schemeClr>
              </a:solidFill>
              <a:latin typeface="Garamond" charset="0"/>
              <a:ea typeface="Garamond" charset="0"/>
              <a:cs typeface="Garamond" charset="0"/>
            </a:endParaRPr>
          </a:p>
        </p:txBody>
      </p:sp>
    </p:spTree>
    <p:extLst>
      <p:ext uri="{BB962C8B-B14F-4D97-AF65-F5344CB8AC3E}">
        <p14:creationId xmlns:p14="http://schemas.microsoft.com/office/powerpoint/2010/main" val="14527202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0922" y="1066800"/>
            <a:ext cx="7389678" cy="3135635"/>
          </a:xfrm>
        </p:spPr>
        <p:txBody>
          <a:bodyPr>
            <a:normAutofit/>
          </a:bodyPr>
          <a:lstStyle/>
          <a:p>
            <a:pPr>
              <a:buFont typeface="Wingdings" charset="2"/>
              <a:buChar char="Ø"/>
            </a:pPr>
            <a:r>
              <a:rPr lang="en-US" dirty="0" smtClean="0">
                <a:solidFill>
                  <a:schemeClr val="accent6">
                    <a:lumMod val="95000"/>
                    <a:lumOff val="5000"/>
                  </a:schemeClr>
                </a:solidFill>
                <a:latin typeface="Garamond" charset="0"/>
                <a:ea typeface="Garamond" charset="0"/>
                <a:cs typeface="Garamond" charset="0"/>
              </a:rPr>
              <a:t>On examination, findings in women with PCOS:</a:t>
            </a:r>
          </a:p>
          <a:p>
            <a:r>
              <a:rPr lang="en-US" dirty="0" smtClean="0">
                <a:solidFill>
                  <a:schemeClr val="accent6">
                    <a:lumMod val="95000"/>
                    <a:lumOff val="5000"/>
                  </a:schemeClr>
                </a:solidFill>
                <a:latin typeface="Garamond" charset="0"/>
                <a:ea typeface="Garamond" charset="0"/>
                <a:cs typeface="Garamond" charset="0"/>
              </a:rPr>
              <a:t> </a:t>
            </a:r>
          </a:p>
          <a:p>
            <a:pPr marL="800100" lvl="1" indent="-457200">
              <a:buFont typeface="+mj-lt"/>
              <a:buAutoNum type="arabicPeriod"/>
            </a:pPr>
            <a:r>
              <a:rPr lang="en-US" sz="2400" dirty="0" smtClean="0">
                <a:solidFill>
                  <a:schemeClr val="accent6">
                    <a:lumMod val="95000"/>
                    <a:lumOff val="5000"/>
                  </a:schemeClr>
                </a:solidFill>
                <a:latin typeface="Garamond" charset="0"/>
                <a:ea typeface="Garamond" charset="0"/>
                <a:cs typeface="Garamond" charset="0"/>
              </a:rPr>
              <a:t>Virilizing signs</a:t>
            </a:r>
          </a:p>
          <a:p>
            <a:pPr marL="800100" lvl="1" indent="-457200">
              <a:buFont typeface="+mj-lt"/>
              <a:buAutoNum type="arabicPeriod"/>
            </a:pPr>
            <a:r>
              <a:rPr lang="en-US" sz="2400" dirty="0" smtClean="0">
                <a:solidFill>
                  <a:schemeClr val="accent6">
                    <a:lumMod val="95000"/>
                    <a:lumOff val="5000"/>
                  </a:schemeClr>
                </a:solidFill>
                <a:latin typeface="Garamond" charset="0"/>
                <a:ea typeface="Garamond" charset="0"/>
                <a:cs typeface="Garamond" charset="0"/>
              </a:rPr>
              <a:t>Acanthosis nigricans</a:t>
            </a:r>
          </a:p>
          <a:p>
            <a:pPr marL="800100" lvl="1" indent="-457200">
              <a:buFont typeface="+mj-lt"/>
              <a:buAutoNum type="arabicPeriod"/>
            </a:pPr>
            <a:r>
              <a:rPr lang="en-US" sz="2400" dirty="0" smtClean="0">
                <a:solidFill>
                  <a:schemeClr val="accent6">
                    <a:lumMod val="95000"/>
                    <a:lumOff val="5000"/>
                  </a:schemeClr>
                </a:solidFill>
                <a:latin typeface="Garamond" charset="0"/>
                <a:ea typeface="Garamond" charset="0"/>
                <a:cs typeface="Garamond" charset="0"/>
              </a:rPr>
              <a:t>Hypertension</a:t>
            </a:r>
          </a:p>
          <a:p>
            <a:pPr marL="800100" lvl="1" indent="-457200">
              <a:buFont typeface="+mj-lt"/>
              <a:buAutoNum type="arabicPeriod"/>
            </a:pPr>
            <a:r>
              <a:rPr lang="en-US" sz="2400" dirty="0" smtClean="0">
                <a:solidFill>
                  <a:schemeClr val="accent6">
                    <a:lumMod val="95000"/>
                    <a:lumOff val="5000"/>
                  </a:schemeClr>
                </a:solidFill>
                <a:latin typeface="Garamond" charset="0"/>
                <a:ea typeface="Garamond" charset="0"/>
                <a:cs typeface="Garamond" charset="0"/>
              </a:rPr>
              <a:t>Enlarged ovaries (may or may not be present)</a:t>
            </a:r>
            <a:endParaRPr lang="en-US" sz="2400" dirty="0">
              <a:solidFill>
                <a:schemeClr val="accent6">
                  <a:lumMod val="95000"/>
                  <a:lumOff val="5000"/>
                </a:schemeClr>
              </a:solidFill>
              <a:latin typeface="Garamond" charset="0"/>
              <a:ea typeface="Garamond" charset="0"/>
              <a:cs typeface="Garamond" charset="0"/>
            </a:endParaRP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7268227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gns-and-Symptoms-of-Polycystic-Ovary-Syndrome-PCOS-2.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80160" y="524097"/>
            <a:ext cx="7059168" cy="4541679"/>
          </a:xfrm>
          <a:prstGeom prst="rect">
            <a:avLst/>
          </a:prstGeom>
          <a:effectLst>
            <a:softEdge rad="177800"/>
          </a:effectLst>
        </p:spPr>
      </p:pic>
    </p:spTree>
    <p:extLst>
      <p:ext uri="{BB962C8B-B14F-4D97-AF65-F5344CB8AC3E}">
        <p14:creationId xmlns:p14="http://schemas.microsoft.com/office/powerpoint/2010/main" val="388667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973922"/>
            <a:ext cx="6763110" cy="5448761"/>
          </a:xfrm>
        </p:spPr>
        <p:txBody>
          <a:bodyPr>
            <a:normAutofit/>
          </a:bodyPr>
          <a:lstStyle/>
          <a:p>
            <a:pPr marL="457200" indent="-457200">
              <a:buFont typeface="Wingdings" charset="2"/>
              <a:buChar char="Ø"/>
            </a:pPr>
            <a:r>
              <a:rPr lang="en-US" dirty="0" smtClean="0">
                <a:solidFill>
                  <a:schemeClr val="accent6">
                    <a:lumMod val="95000"/>
                    <a:lumOff val="5000"/>
                  </a:schemeClr>
                </a:solidFill>
                <a:latin typeface="Garamond" charset="0"/>
                <a:ea typeface="Garamond" charset="0"/>
                <a:cs typeface="Garamond" charset="0"/>
              </a:rPr>
              <a:t>Polycystic ovaries are enlarged bilaterally - have smooth thickened capsule</a:t>
            </a:r>
          </a:p>
          <a:p>
            <a:pPr marL="457200" indent="-457200">
              <a:buFont typeface="Wingdings" charset="2"/>
              <a:buChar char="Ø"/>
            </a:pPr>
            <a:endParaRPr lang="en-US" dirty="0" smtClean="0">
              <a:solidFill>
                <a:schemeClr val="accent6">
                  <a:lumMod val="95000"/>
                  <a:lumOff val="5000"/>
                </a:schemeClr>
              </a:solidFill>
              <a:latin typeface="Garamond" charset="0"/>
              <a:ea typeface="Garamond" charset="0"/>
              <a:cs typeface="Garamond" charset="0"/>
            </a:endParaRPr>
          </a:p>
          <a:p>
            <a:pPr marL="342900" indent="-342900">
              <a:buFont typeface="Wingdings" charset="2"/>
              <a:buChar char="Ø"/>
            </a:pPr>
            <a:r>
              <a:rPr lang="en-US" dirty="0" smtClean="0">
                <a:solidFill>
                  <a:schemeClr val="accent6">
                    <a:lumMod val="95000"/>
                    <a:lumOff val="5000"/>
                  </a:schemeClr>
                </a:solidFill>
                <a:latin typeface="Garamond" charset="0"/>
                <a:ea typeface="Garamond" charset="0"/>
                <a:cs typeface="Garamond" charset="0"/>
              </a:rPr>
              <a:t>On cut section, sub-capsular follicles in various stages of atresia are seen at the periphery with hyperplasia of theca stromal cells</a:t>
            </a:r>
          </a:p>
          <a:p>
            <a:pPr marL="342900" indent="-342900">
              <a:buFont typeface="Wingdings" charset="2"/>
              <a:buChar char="Ø"/>
            </a:pPr>
            <a:endParaRPr lang="en-US" dirty="0" smtClean="0">
              <a:solidFill>
                <a:schemeClr val="accent6">
                  <a:lumMod val="95000"/>
                  <a:lumOff val="5000"/>
                </a:schemeClr>
              </a:solidFill>
              <a:latin typeface="Garamond" charset="0"/>
              <a:ea typeface="Garamond" charset="0"/>
              <a:cs typeface="Garamond" charset="0"/>
            </a:endParaRPr>
          </a:p>
          <a:p>
            <a:pPr marL="342900" indent="-342900">
              <a:buFont typeface="Wingdings" charset="2"/>
              <a:buChar char="Ø"/>
            </a:pPr>
            <a:r>
              <a:rPr lang="en-US" dirty="0" smtClean="0">
                <a:solidFill>
                  <a:schemeClr val="accent6">
                    <a:lumMod val="95000"/>
                    <a:lumOff val="5000"/>
                  </a:schemeClr>
                </a:solidFill>
                <a:latin typeface="Garamond" charset="0"/>
                <a:ea typeface="Garamond" charset="0"/>
                <a:cs typeface="Garamond" charset="0"/>
              </a:rPr>
              <a:t>On microscopic examination, luteinized theca cells are seen</a:t>
            </a:r>
          </a:p>
        </p:txBody>
      </p:sp>
    </p:spTree>
    <p:extLst>
      <p:ext uri="{BB962C8B-B14F-4D97-AF65-F5344CB8AC3E}">
        <p14:creationId xmlns:p14="http://schemas.microsoft.com/office/powerpoint/2010/main" val="17199825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astpinkovery-copy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52144" y="1572767"/>
            <a:ext cx="6810730" cy="1933735"/>
          </a:xfrm>
          <a:prstGeom prst="rect">
            <a:avLst/>
          </a:prstGeom>
        </p:spPr>
      </p:pic>
    </p:spTree>
    <p:extLst>
      <p:ext uri="{BB962C8B-B14F-4D97-AF65-F5344CB8AC3E}">
        <p14:creationId xmlns:p14="http://schemas.microsoft.com/office/powerpoint/2010/main" val="24842874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189922" y="2040412"/>
            <a:ext cx="3352800" cy="3886200"/>
          </a:xfrm>
        </p:spPr>
        <p:txBody>
          <a:bodyPr/>
          <a:lstStyle/>
          <a:p>
            <a:pPr lvl="0">
              <a:buClr>
                <a:srgbClr val="F0F3FB">
                  <a:lumMod val="20000"/>
                  <a:lumOff val="80000"/>
                </a:srgbClr>
              </a:buClr>
              <a:buFont typeface="Wingdings" charset="2"/>
              <a:buChar char="v"/>
            </a:pPr>
            <a:r>
              <a:rPr lang="en-US" sz="2400" dirty="0">
                <a:solidFill>
                  <a:srgbClr val="000000">
                    <a:lumMod val="95000"/>
                    <a:lumOff val="5000"/>
                  </a:srgbClr>
                </a:solidFill>
                <a:latin typeface="Garamond" charset="0"/>
                <a:ea typeface="Garamond" charset="0"/>
                <a:cs typeface="Garamond" charset="0"/>
              </a:rPr>
              <a:t>Adrenal tumors</a:t>
            </a:r>
          </a:p>
          <a:p>
            <a:pPr lvl="0">
              <a:buClr>
                <a:srgbClr val="F0F3FB">
                  <a:lumMod val="20000"/>
                  <a:lumOff val="80000"/>
                </a:srgbClr>
              </a:buClr>
              <a:buFont typeface="Wingdings" charset="2"/>
              <a:buChar char="v"/>
            </a:pPr>
            <a:r>
              <a:rPr lang="en-US" sz="2400" dirty="0">
                <a:solidFill>
                  <a:srgbClr val="000000">
                    <a:lumMod val="95000"/>
                    <a:lumOff val="5000"/>
                  </a:srgbClr>
                </a:solidFill>
                <a:latin typeface="Garamond" charset="0"/>
                <a:ea typeface="Garamond" charset="0"/>
                <a:cs typeface="Garamond" charset="0"/>
              </a:rPr>
              <a:t>Ovarian tumors</a:t>
            </a:r>
          </a:p>
          <a:p>
            <a:pPr lvl="0">
              <a:buClr>
                <a:srgbClr val="F0F3FB">
                  <a:lumMod val="20000"/>
                  <a:lumOff val="80000"/>
                </a:srgbClr>
              </a:buClr>
              <a:buFont typeface="Wingdings" charset="2"/>
              <a:buChar char="v"/>
            </a:pPr>
            <a:r>
              <a:rPr lang="en-US" sz="2400" dirty="0">
                <a:solidFill>
                  <a:srgbClr val="000000">
                    <a:lumMod val="95000"/>
                    <a:lumOff val="5000"/>
                  </a:srgbClr>
                </a:solidFill>
                <a:latin typeface="Garamond" charset="0"/>
                <a:ea typeface="Garamond" charset="0"/>
                <a:cs typeface="Garamond" charset="0"/>
              </a:rPr>
              <a:t>Thyroid </a:t>
            </a:r>
            <a:r>
              <a:rPr lang="en-US" sz="2400" dirty="0" smtClean="0">
                <a:solidFill>
                  <a:srgbClr val="000000">
                    <a:lumMod val="95000"/>
                    <a:lumOff val="5000"/>
                  </a:srgbClr>
                </a:solidFill>
                <a:latin typeface="Garamond" charset="0"/>
                <a:ea typeface="Garamond" charset="0"/>
                <a:cs typeface="Garamond" charset="0"/>
              </a:rPr>
              <a:t>dysfunction</a:t>
            </a:r>
          </a:p>
          <a:p>
            <a:pPr lvl="0">
              <a:buClr>
                <a:srgbClr val="F0F3FB">
                  <a:lumMod val="20000"/>
                  <a:lumOff val="80000"/>
                </a:srgbClr>
              </a:buClr>
              <a:buFont typeface="Wingdings" charset="2"/>
              <a:buChar char="v"/>
            </a:pPr>
            <a:r>
              <a:rPr lang="en-US" sz="2400" dirty="0">
                <a:solidFill>
                  <a:srgbClr val="000000">
                    <a:lumMod val="95000"/>
                    <a:lumOff val="5000"/>
                  </a:srgbClr>
                </a:solidFill>
                <a:latin typeface="Garamond" charset="0"/>
                <a:ea typeface="Garamond" charset="0"/>
                <a:cs typeface="Garamond" charset="0"/>
              </a:rPr>
              <a:t>Congenital adrenal </a:t>
            </a:r>
            <a:r>
              <a:rPr lang="en-US" sz="2400" dirty="0" smtClean="0">
                <a:solidFill>
                  <a:srgbClr val="000000">
                    <a:lumMod val="95000"/>
                    <a:lumOff val="5000"/>
                  </a:srgbClr>
                </a:solidFill>
                <a:latin typeface="Garamond" charset="0"/>
                <a:ea typeface="Garamond" charset="0"/>
                <a:cs typeface="Garamond" charset="0"/>
              </a:rPr>
              <a:t>   hyperplasia</a:t>
            </a:r>
            <a:endParaRPr lang="en-US" sz="2400" dirty="0">
              <a:solidFill>
                <a:srgbClr val="000000">
                  <a:lumMod val="95000"/>
                  <a:lumOff val="5000"/>
                </a:srgbClr>
              </a:solidFill>
              <a:latin typeface="Garamond" charset="0"/>
              <a:ea typeface="Garamond" charset="0"/>
              <a:cs typeface="Garamond" charset="0"/>
            </a:endParaRPr>
          </a:p>
          <a:p>
            <a:pPr lvl="0">
              <a:buClr>
                <a:srgbClr val="F0F3FB">
                  <a:lumMod val="20000"/>
                  <a:lumOff val="80000"/>
                </a:srgbClr>
              </a:buClr>
              <a:buFont typeface="Wingdings" charset="2"/>
              <a:buChar char="v"/>
            </a:pPr>
            <a:endParaRPr lang="en-US" sz="2400" dirty="0">
              <a:solidFill>
                <a:srgbClr val="000000">
                  <a:lumMod val="95000"/>
                  <a:lumOff val="5000"/>
                </a:srgbClr>
              </a:solidFill>
              <a:latin typeface="Garamond" charset="0"/>
              <a:ea typeface="Garamond" charset="0"/>
              <a:cs typeface="Garamond" charset="0"/>
            </a:endParaRPr>
          </a:p>
          <a:p>
            <a:endParaRPr lang="en-US" dirty="0"/>
          </a:p>
        </p:txBody>
      </p:sp>
      <p:sp>
        <p:nvSpPr>
          <p:cNvPr id="4" name="Content Placeholder 3"/>
          <p:cNvSpPr>
            <a:spLocks noGrp="1"/>
          </p:cNvSpPr>
          <p:nvPr>
            <p:ph sz="quarter" idx="4"/>
          </p:nvPr>
        </p:nvSpPr>
        <p:spPr>
          <a:xfrm>
            <a:off x="5360504" y="2040412"/>
            <a:ext cx="3783496" cy="3886200"/>
          </a:xfrm>
        </p:spPr>
        <p:txBody>
          <a:bodyPr/>
          <a:lstStyle/>
          <a:p>
            <a:pPr lvl="0">
              <a:buClr>
                <a:srgbClr val="F0F3FB">
                  <a:lumMod val="20000"/>
                  <a:lumOff val="80000"/>
                </a:srgbClr>
              </a:buClr>
              <a:buFont typeface="Wingdings" charset="2"/>
              <a:buChar char="v"/>
            </a:pPr>
            <a:r>
              <a:rPr lang="en-US" sz="2400" dirty="0" smtClean="0">
                <a:solidFill>
                  <a:srgbClr val="000000">
                    <a:lumMod val="95000"/>
                    <a:lumOff val="5000"/>
                  </a:srgbClr>
                </a:solidFill>
                <a:latin typeface="Garamond" charset="0"/>
                <a:ea typeface="Garamond" charset="0"/>
                <a:cs typeface="Garamond" charset="0"/>
              </a:rPr>
              <a:t>Hyperprolactinemia</a:t>
            </a:r>
            <a:endParaRPr lang="en-US" sz="2400" dirty="0">
              <a:solidFill>
                <a:srgbClr val="000000">
                  <a:lumMod val="95000"/>
                  <a:lumOff val="5000"/>
                </a:srgbClr>
              </a:solidFill>
              <a:latin typeface="Garamond" charset="0"/>
              <a:ea typeface="Garamond" charset="0"/>
              <a:cs typeface="Garamond" charset="0"/>
            </a:endParaRPr>
          </a:p>
          <a:p>
            <a:pPr lvl="0">
              <a:buClr>
                <a:srgbClr val="F0F3FB">
                  <a:lumMod val="20000"/>
                  <a:lumOff val="80000"/>
                </a:srgbClr>
              </a:buClr>
              <a:buFont typeface="Wingdings" charset="2"/>
              <a:buChar char="v"/>
            </a:pPr>
            <a:r>
              <a:rPr lang="en-US" sz="2400" dirty="0">
                <a:solidFill>
                  <a:srgbClr val="000000">
                    <a:lumMod val="95000"/>
                    <a:lumOff val="5000"/>
                  </a:srgbClr>
                </a:solidFill>
                <a:latin typeface="Garamond" charset="0"/>
                <a:ea typeface="Garamond" charset="0"/>
                <a:cs typeface="Garamond" charset="0"/>
              </a:rPr>
              <a:t>Acromegaly</a:t>
            </a:r>
          </a:p>
          <a:p>
            <a:pPr lvl="0">
              <a:buClr>
                <a:srgbClr val="F0F3FB">
                  <a:lumMod val="20000"/>
                  <a:lumOff val="80000"/>
                </a:srgbClr>
              </a:buClr>
              <a:buFont typeface="Wingdings" charset="2"/>
              <a:buChar char="v"/>
            </a:pPr>
            <a:r>
              <a:rPr lang="en-US" sz="2400" dirty="0">
                <a:solidFill>
                  <a:srgbClr val="000000">
                    <a:lumMod val="95000"/>
                    <a:lumOff val="5000"/>
                  </a:srgbClr>
                </a:solidFill>
                <a:latin typeface="Garamond" charset="0"/>
                <a:ea typeface="Garamond" charset="0"/>
                <a:cs typeface="Garamond" charset="0"/>
              </a:rPr>
              <a:t>Cushing syndrome</a:t>
            </a:r>
          </a:p>
          <a:p>
            <a:endParaRPr lang="en-US" dirty="0"/>
          </a:p>
        </p:txBody>
      </p:sp>
      <p:sp>
        <p:nvSpPr>
          <p:cNvPr id="6" name="Title 5"/>
          <p:cNvSpPr>
            <a:spLocks noGrp="1"/>
          </p:cNvSpPr>
          <p:nvPr>
            <p:ph type="title"/>
          </p:nvPr>
        </p:nvSpPr>
        <p:spPr>
          <a:xfrm>
            <a:off x="2017436" y="963578"/>
            <a:ext cx="6328328" cy="639763"/>
          </a:xfrm>
        </p:spPr>
        <p:txBody>
          <a:bodyPr/>
          <a:lstStyle/>
          <a:p>
            <a:pPr lvl="0">
              <a:spcBef>
                <a:spcPct val="20000"/>
              </a:spcBef>
            </a:pPr>
            <a:r>
              <a:rPr lang="en-US" sz="3000" dirty="0">
                <a:solidFill>
                  <a:srgbClr val="571110"/>
                </a:solidFill>
                <a:latin typeface="Garamond" charset="0"/>
                <a:ea typeface="Garamond" charset="0"/>
                <a:cs typeface="Garamond" charset="0"/>
              </a:rPr>
              <a:t>Investigations</a:t>
            </a:r>
            <a:br>
              <a:rPr lang="en-US" sz="3000" dirty="0">
                <a:solidFill>
                  <a:srgbClr val="571110"/>
                </a:solidFill>
                <a:latin typeface="Garamond" charset="0"/>
                <a:ea typeface="Garamond" charset="0"/>
                <a:cs typeface="Garamond" charset="0"/>
              </a:rPr>
            </a:br>
            <a:r>
              <a:rPr lang="en-US" sz="2400" b="0" dirty="0">
                <a:solidFill>
                  <a:srgbClr val="000000">
                    <a:lumMod val="95000"/>
                    <a:lumOff val="5000"/>
                  </a:srgbClr>
                </a:solidFill>
                <a:latin typeface="Garamond" charset="0"/>
                <a:ea typeface="Garamond" charset="0"/>
                <a:cs typeface="Garamond" charset="0"/>
              </a:rPr>
              <a:t>Exclude other disorders that can result in menstrual irregularities and hyperandrogenism: </a:t>
            </a:r>
            <a:br>
              <a:rPr lang="en-US" sz="2400" b="0" dirty="0">
                <a:solidFill>
                  <a:srgbClr val="000000">
                    <a:lumMod val="95000"/>
                    <a:lumOff val="5000"/>
                  </a:srgbClr>
                </a:solidFill>
                <a:latin typeface="Garamond" charset="0"/>
                <a:ea typeface="Garamond" charset="0"/>
                <a:cs typeface="Garamond" charset="0"/>
              </a:rPr>
            </a:br>
            <a:endParaRPr lang="en-US" dirty="0"/>
          </a:p>
        </p:txBody>
      </p:sp>
    </p:spTree>
    <p:extLst>
      <p:ext uri="{BB962C8B-B14F-4D97-AF65-F5344CB8AC3E}">
        <p14:creationId xmlns:p14="http://schemas.microsoft.com/office/powerpoint/2010/main" val="2035274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8046" y="554221"/>
            <a:ext cx="8272593" cy="5357677"/>
          </a:xfrm>
        </p:spPr>
        <p:txBody>
          <a:bodyPr>
            <a:normAutofit/>
          </a:bodyPr>
          <a:lstStyle/>
          <a:p>
            <a:r>
              <a:rPr lang="en-US" dirty="0" smtClean="0">
                <a:solidFill>
                  <a:schemeClr val="accent6">
                    <a:lumMod val="95000"/>
                    <a:lumOff val="5000"/>
                  </a:schemeClr>
                </a:solidFill>
                <a:latin typeface="Garamond" charset="0"/>
                <a:ea typeface="Garamond" charset="0"/>
                <a:cs typeface="Garamond" charset="0"/>
              </a:rPr>
              <a:t>Screening labs studies for PCOS:</a:t>
            </a:r>
          </a:p>
          <a:p>
            <a:pPr>
              <a:buFont typeface="Wingdings" charset="2"/>
              <a:buChar char="Ø"/>
            </a:pPr>
            <a:r>
              <a:rPr lang="en-US" dirty="0" err="1" smtClean="0">
                <a:solidFill>
                  <a:schemeClr val="accent6">
                    <a:lumMod val="95000"/>
                    <a:lumOff val="5000"/>
                  </a:schemeClr>
                </a:solidFill>
                <a:latin typeface="Garamond" charset="0"/>
                <a:ea typeface="Garamond" charset="0"/>
                <a:cs typeface="Garamond" charset="0"/>
              </a:rPr>
              <a:t>Cosyntropin</a:t>
            </a:r>
            <a:r>
              <a:rPr lang="en-US" dirty="0" smtClean="0">
                <a:solidFill>
                  <a:schemeClr val="accent6">
                    <a:lumMod val="95000"/>
                    <a:lumOff val="5000"/>
                  </a:schemeClr>
                </a:solidFill>
                <a:latin typeface="Garamond" charset="0"/>
                <a:ea typeface="Garamond" charset="0"/>
                <a:cs typeface="Garamond" charset="0"/>
              </a:rPr>
              <a:t> stimulation test</a:t>
            </a:r>
          </a:p>
          <a:p>
            <a:pPr>
              <a:buFont typeface="Wingdings" charset="2"/>
              <a:buChar char="Ø"/>
            </a:pPr>
            <a:endParaRPr lang="en-US" b="1" dirty="0">
              <a:solidFill>
                <a:srgbClr val="002060"/>
              </a:solidFill>
            </a:endParaRPr>
          </a:p>
        </p:txBody>
      </p:sp>
    </p:spTree>
    <p:extLst>
      <p:ext uri="{BB962C8B-B14F-4D97-AF65-F5344CB8AC3E}">
        <p14:creationId xmlns:p14="http://schemas.microsoft.com/office/powerpoint/2010/main" val="15254015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093" y="241541"/>
            <a:ext cx="8713788" cy="914400"/>
          </a:xfrm>
        </p:spPr>
        <p:txBody>
          <a:bodyPr>
            <a:normAutofit/>
          </a:bodyPr>
          <a:lstStyle/>
          <a:p>
            <a:r>
              <a:rPr lang="en-US" sz="3500" b="1" i="1" dirty="0" smtClean="0">
                <a:solidFill>
                  <a:srgbClr val="571110"/>
                </a:solidFill>
                <a:latin typeface="Garamond" charset="0"/>
                <a:ea typeface="Garamond" charset="0"/>
                <a:cs typeface="Garamond" charset="0"/>
              </a:rPr>
              <a:t>Objectives</a:t>
            </a:r>
            <a:endParaRPr lang="en-US" sz="3500" b="1" i="1" dirty="0">
              <a:solidFill>
                <a:srgbClr val="571110"/>
              </a:solidFill>
              <a:latin typeface="Garamond" charset="0"/>
              <a:ea typeface="Garamond" charset="0"/>
              <a:cs typeface="Garamond" charset="0"/>
            </a:endParaRPr>
          </a:p>
        </p:txBody>
      </p:sp>
      <p:sp>
        <p:nvSpPr>
          <p:cNvPr id="3" name="Content Placeholder 2"/>
          <p:cNvSpPr>
            <a:spLocks noGrp="1"/>
          </p:cNvSpPr>
          <p:nvPr>
            <p:ph idx="1"/>
          </p:nvPr>
        </p:nvSpPr>
        <p:spPr>
          <a:xfrm>
            <a:off x="1979774" y="1155941"/>
            <a:ext cx="6292975" cy="4037161"/>
          </a:xfrm>
        </p:spPr>
        <p:txBody>
          <a:bodyPr>
            <a:noAutofit/>
          </a:bodyPr>
          <a:lstStyle/>
          <a:p>
            <a:pPr>
              <a:buFont typeface="Wingdings" charset="2"/>
              <a:buChar char="v"/>
            </a:pPr>
            <a:r>
              <a:rPr lang="en-US" dirty="0" smtClean="0">
                <a:solidFill>
                  <a:schemeClr val="accent6">
                    <a:lumMod val="95000"/>
                    <a:lumOff val="5000"/>
                  </a:schemeClr>
                </a:solidFill>
                <a:latin typeface="Garamond" charset="0"/>
                <a:ea typeface="Garamond" charset="0"/>
                <a:cs typeface="Garamond" charset="0"/>
              </a:rPr>
              <a:t>To understand the Pathogenesis of PCOS</a:t>
            </a:r>
          </a:p>
          <a:p>
            <a:pPr>
              <a:buFont typeface="Wingdings" charset="2"/>
              <a:buChar char="v"/>
            </a:pPr>
            <a:endParaRPr lang="en-US" dirty="0" smtClean="0">
              <a:solidFill>
                <a:schemeClr val="accent6">
                  <a:lumMod val="95000"/>
                  <a:lumOff val="5000"/>
                </a:schemeClr>
              </a:solidFill>
              <a:latin typeface="Garamond" charset="0"/>
              <a:ea typeface="Garamond" charset="0"/>
              <a:cs typeface="Garamond" charset="0"/>
            </a:endParaRPr>
          </a:p>
          <a:p>
            <a:pPr>
              <a:buFont typeface="Wingdings" charset="2"/>
              <a:buChar char="v"/>
            </a:pPr>
            <a:r>
              <a:rPr lang="en-US" dirty="0" smtClean="0">
                <a:solidFill>
                  <a:schemeClr val="accent6">
                    <a:lumMod val="95000"/>
                    <a:lumOff val="5000"/>
                  </a:schemeClr>
                </a:solidFill>
                <a:latin typeface="Garamond" charset="0"/>
                <a:ea typeface="Garamond" charset="0"/>
                <a:cs typeface="Garamond" charset="0"/>
              </a:rPr>
              <a:t>Identify the clinical picture of PCOS</a:t>
            </a:r>
          </a:p>
          <a:p>
            <a:pPr>
              <a:buFont typeface="Wingdings" charset="2"/>
              <a:buChar char="v"/>
            </a:pPr>
            <a:endParaRPr lang="en-US" dirty="0" smtClean="0">
              <a:solidFill>
                <a:schemeClr val="accent6">
                  <a:lumMod val="95000"/>
                  <a:lumOff val="5000"/>
                </a:schemeClr>
              </a:solidFill>
              <a:latin typeface="Garamond" charset="0"/>
              <a:ea typeface="Garamond" charset="0"/>
              <a:cs typeface="Garamond" charset="0"/>
            </a:endParaRPr>
          </a:p>
          <a:p>
            <a:pPr>
              <a:buFont typeface="Wingdings" charset="2"/>
              <a:buChar char="v"/>
            </a:pPr>
            <a:r>
              <a:rPr lang="en-US" dirty="0">
                <a:solidFill>
                  <a:schemeClr val="accent6">
                    <a:lumMod val="95000"/>
                    <a:lumOff val="5000"/>
                  </a:schemeClr>
                </a:solidFill>
                <a:latin typeface="Garamond" charset="0"/>
                <a:ea typeface="Garamond" charset="0"/>
                <a:cs typeface="Garamond" charset="0"/>
              </a:rPr>
              <a:t>T</a:t>
            </a:r>
            <a:r>
              <a:rPr lang="en-US" dirty="0" smtClean="0">
                <a:solidFill>
                  <a:schemeClr val="accent6">
                    <a:lumMod val="95000"/>
                    <a:lumOff val="5000"/>
                  </a:schemeClr>
                </a:solidFill>
                <a:latin typeface="Garamond" charset="0"/>
                <a:ea typeface="Garamond" charset="0"/>
                <a:cs typeface="Garamond" charset="0"/>
              </a:rPr>
              <a:t>he investigations required to diagnose PCOS</a:t>
            </a:r>
          </a:p>
          <a:p>
            <a:pPr>
              <a:buFont typeface="Wingdings" charset="2"/>
              <a:buChar char="v"/>
            </a:pPr>
            <a:endParaRPr lang="en-US" dirty="0" smtClean="0">
              <a:solidFill>
                <a:schemeClr val="accent6">
                  <a:lumMod val="95000"/>
                  <a:lumOff val="5000"/>
                </a:schemeClr>
              </a:solidFill>
              <a:latin typeface="Garamond" charset="0"/>
              <a:ea typeface="Garamond" charset="0"/>
              <a:cs typeface="Garamond" charset="0"/>
            </a:endParaRPr>
          </a:p>
          <a:p>
            <a:pPr>
              <a:buFont typeface="Wingdings" charset="2"/>
              <a:buChar char="v"/>
            </a:pPr>
            <a:r>
              <a:rPr lang="en-US" dirty="0">
                <a:solidFill>
                  <a:schemeClr val="accent6">
                    <a:lumMod val="95000"/>
                    <a:lumOff val="5000"/>
                  </a:schemeClr>
                </a:solidFill>
                <a:latin typeface="Garamond" charset="0"/>
                <a:ea typeface="Garamond" charset="0"/>
                <a:cs typeface="Garamond" charset="0"/>
              </a:rPr>
              <a:t>T</a:t>
            </a:r>
            <a:r>
              <a:rPr lang="en-US" dirty="0" smtClean="0">
                <a:solidFill>
                  <a:schemeClr val="accent6">
                    <a:lumMod val="95000"/>
                    <a:lumOff val="5000"/>
                  </a:schemeClr>
                </a:solidFill>
                <a:latin typeface="Garamond" charset="0"/>
                <a:ea typeface="Garamond" charset="0"/>
                <a:cs typeface="Garamond" charset="0"/>
              </a:rPr>
              <a:t>he health hazards associated with PCOS</a:t>
            </a:r>
          </a:p>
          <a:p>
            <a:pPr>
              <a:buFont typeface="Wingdings" charset="2"/>
              <a:buChar char="v"/>
            </a:pPr>
            <a:endParaRPr lang="en-US" dirty="0" smtClean="0">
              <a:solidFill>
                <a:schemeClr val="accent6">
                  <a:lumMod val="95000"/>
                  <a:lumOff val="5000"/>
                </a:schemeClr>
              </a:solidFill>
              <a:latin typeface="Garamond" charset="0"/>
              <a:ea typeface="Garamond" charset="0"/>
              <a:cs typeface="Garamond" charset="0"/>
            </a:endParaRPr>
          </a:p>
          <a:p>
            <a:pPr>
              <a:buFont typeface="Wingdings" charset="2"/>
              <a:buChar char="v"/>
            </a:pPr>
            <a:r>
              <a:rPr lang="en-US" dirty="0" smtClean="0">
                <a:solidFill>
                  <a:schemeClr val="accent6">
                    <a:lumMod val="95000"/>
                    <a:lumOff val="5000"/>
                  </a:schemeClr>
                </a:solidFill>
                <a:latin typeface="Garamond" charset="0"/>
                <a:ea typeface="Garamond" charset="0"/>
                <a:cs typeface="Garamond" charset="0"/>
              </a:rPr>
              <a:t>The options of  management</a:t>
            </a:r>
            <a:endParaRPr lang="en-US" dirty="0">
              <a:solidFill>
                <a:schemeClr val="accent6">
                  <a:lumMod val="95000"/>
                  <a:lumOff val="5000"/>
                </a:schemeClr>
              </a:solidFill>
              <a:latin typeface="Garamond" charset="0"/>
              <a:ea typeface="Garamond" charset="0"/>
              <a:cs typeface="Garamond" charset="0"/>
            </a:endParaRPr>
          </a:p>
        </p:txBody>
      </p:sp>
    </p:spTree>
    <p:extLst>
      <p:ext uri="{BB962C8B-B14F-4D97-AF65-F5344CB8AC3E}">
        <p14:creationId xmlns:p14="http://schemas.microsoft.com/office/powerpoint/2010/main" val="28105707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752600" y="1020763"/>
            <a:ext cx="3352800" cy="4160838"/>
          </a:xfrm>
        </p:spPr>
        <p:txBody>
          <a:bodyPr/>
          <a:lstStyle/>
          <a:p>
            <a:pPr lvl="0">
              <a:buClr>
                <a:srgbClr val="F0F3FB">
                  <a:lumMod val="20000"/>
                  <a:lumOff val="80000"/>
                </a:srgbClr>
              </a:buClr>
              <a:buFont typeface="Wingdings" charset="2"/>
              <a:buChar char="Ø"/>
            </a:pPr>
            <a:r>
              <a:rPr lang="en-US" sz="2400" dirty="0">
                <a:solidFill>
                  <a:srgbClr val="000000">
                    <a:lumMod val="95000"/>
                    <a:lumOff val="5000"/>
                  </a:srgbClr>
                </a:solidFill>
                <a:latin typeface="Garamond" charset="0"/>
                <a:ea typeface="Garamond" charset="0"/>
                <a:cs typeface="Garamond" charset="0"/>
              </a:rPr>
              <a:t>Thyroid function tests (TSH, free thyroxine)</a:t>
            </a:r>
          </a:p>
          <a:p>
            <a:pPr lvl="0">
              <a:buClr>
                <a:srgbClr val="F0F3FB">
                  <a:lumMod val="20000"/>
                  <a:lumOff val="80000"/>
                </a:srgbClr>
              </a:buClr>
              <a:buFont typeface="Wingdings" charset="2"/>
              <a:buChar char="Ø"/>
            </a:pPr>
            <a:r>
              <a:rPr lang="en-US" sz="2400" dirty="0">
                <a:solidFill>
                  <a:srgbClr val="000000">
                    <a:lumMod val="95000"/>
                    <a:lumOff val="5000"/>
                  </a:srgbClr>
                </a:solidFill>
                <a:latin typeface="Garamond" charset="0"/>
                <a:ea typeface="Garamond" charset="0"/>
                <a:cs typeface="Garamond" charset="0"/>
              </a:rPr>
              <a:t>Serum </a:t>
            </a:r>
            <a:r>
              <a:rPr lang="en-US" sz="2400" dirty="0" smtClean="0">
                <a:solidFill>
                  <a:srgbClr val="000000">
                    <a:lumMod val="95000"/>
                    <a:lumOff val="5000"/>
                  </a:srgbClr>
                </a:solidFill>
                <a:latin typeface="Garamond" charset="0"/>
                <a:ea typeface="Garamond" charset="0"/>
                <a:cs typeface="Garamond" charset="0"/>
              </a:rPr>
              <a:t>prolactin </a:t>
            </a:r>
            <a:r>
              <a:rPr lang="en-US" sz="2400" dirty="0">
                <a:solidFill>
                  <a:srgbClr val="000000">
                    <a:lumMod val="95000"/>
                    <a:lumOff val="5000"/>
                  </a:srgbClr>
                </a:solidFill>
                <a:latin typeface="Garamond" charset="0"/>
                <a:ea typeface="Garamond" charset="0"/>
                <a:cs typeface="Garamond" charset="0"/>
              </a:rPr>
              <a:t>level</a:t>
            </a:r>
          </a:p>
          <a:p>
            <a:pPr lvl="0">
              <a:buClr>
                <a:srgbClr val="F0F3FB">
                  <a:lumMod val="20000"/>
                  <a:lumOff val="80000"/>
                </a:srgbClr>
              </a:buClr>
              <a:buFont typeface="Wingdings" charset="2"/>
              <a:buChar char="Ø"/>
            </a:pPr>
            <a:r>
              <a:rPr lang="en-US" sz="2400" dirty="0">
                <a:solidFill>
                  <a:srgbClr val="000000">
                    <a:lumMod val="95000"/>
                    <a:lumOff val="5000"/>
                  </a:srgbClr>
                </a:solidFill>
                <a:latin typeface="Garamond" charset="0"/>
                <a:ea typeface="Garamond" charset="0"/>
                <a:cs typeface="Garamond" charset="0"/>
              </a:rPr>
              <a:t>Total and free testosterone levels</a:t>
            </a:r>
          </a:p>
          <a:p>
            <a:pPr lvl="0">
              <a:buClr>
                <a:srgbClr val="F0F3FB">
                  <a:lumMod val="20000"/>
                  <a:lumOff val="80000"/>
                </a:srgbClr>
              </a:buClr>
              <a:buFont typeface="Wingdings" charset="2"/>
              <a:buChar char="Ø"/>
            </a:pPr>
            <a:r>
              <a:rPr lang="en-US" sz="2400" dirty="0">
                <a:solidFill>
                  <a:srgbClr val="000000">
                    <a:lumMod val="95000"/>
                    <a:lumOff val="5000"/>
                  </a:srgbClr>
                </a:solidFill>
                <a:latin typeface="Garamond" charset="0"/>
                <a:ea typeface="Garamond" charset="0"/>
                <a:cs typeface="Garamond" charset="0"/>
              </a:rPr>
              <a:t>Free androgen index</a:t>
            </a:r>
          </a:p>
          <a:p>
            <a:pPr lvl="0">
              <a:buClr>
                <a:srgbClr val="F0F3FB">
                  <a:lumMod val="20000"/>
                  <a:lumOff val="80000"/>
                </a:srgbClr>
              </a:buClr>
              <a:buFont typeface="Wingdings" charset="2"/>
              <a:buChar char="Ø"/>
            </a:pPr>
            <a:r>
              <a:rPr lang="en-US" sz="2400" dirty="0">
                <a:solidFill>
                  <a:srgbClr val="000000">
                    <a:lumMod val="95000"/>
                    <a:lumOff val="5000"/>
                  </a:srgbClr>
                </a:solidFill>
                <a:latin typeface="Garamond" charset="0"/>
                <a:ea typeface="Garamond" charset="0"/>
                <a:cs typeface="Garamond" charset="0"/>
              </a:rPr>
              <a:t>Serum </a:t>
            </a:r>
            <a:r>
              <a:rPr lang="en-US" sz="2400" dirty="0" err="1">
                <a:solidFill>
                  <a:srgbClr val="000000">
                    <a:lumMod val="95000"/>
                    <a:lumOff val="5000"/>
                  </a:srgbClr>
                </a:solidFill>
                <a:latin typeface="Garamond" charset="0"/>
                <a:ea typeface="Garamond" charset="0"/>
                <a:cs typeface="Garamond" charset="0"/>
              </a:rPr>
              <a:t>hCG</a:t>
            </a:r>
            <a:r>
              <a:rPr lang="en-US" sz="2400" dirty="0">
                <a:solidFill>
                  <a:srgbClr val="000000">
                    <a:lumMod val="95000"/>
                    <a:lumOff val="5000"/>
                  </a:srgbClr>
                </a:solidFill>
                <a:latin typeface="Garamond" charset="0"/>
                <a:ea typeface="Garamond" charset="0"/>
                <a:cs typeface="Garamond" charset="0"/>
              </a:rPr>
              <a:t> level</a:t>
            </a:r>
          </a:p>
          <a:p>
            <a:endParaRPr lang="en-US" dirty="0"/>
          </a:p>
        </p:txBody>
      </p:sp>
      <p:sp>
        <p:nvSpPr>
          <p:cNvPr id="4" name="Content Placeholder 3"/>
          <p:cNvSpPr>
            <a:spLocks noGrp="1"/>
          </p:cNvSpPr>
          <p:nvPr>
            <p:ph sz="quarter" idx="4"/>
          </p:nvPr>
        </p:nvSpPr>
        <p:spPr>
          <a:xfrm>
            <a:off x="5105400" y="1020763"/>
            <a:ext cx="3505200" cy="4160838"/>
          </a:xfrm>
        </p:spPr>
        <p:txBody>
          <a:bodyPr/>
          <a:lstStyle/>
          <a:p>
            <a:pPr lvl="0">
              <a:buClr>
                <a:srgbClr val="F0F3FB">
                  <a:lumMod val="20000"/>
                  <a:lumOff val="80000"/>
                </a:srgbClr>
              </a:buClr>
              <a:buFont typeface="Wingdings" charset="2"/>
              <a:buChar char="Ø"/>
            </a:pPr>
            <a:r>
              <a:rPr lang="en-US" sz="2400" dirty="0">
                <a:solidFill>
                  <a:srgbClr val="000000">
                    <a:lumMod val="95000"/>
                    <a:lumOff val="5000"/>
                  </a:srgbClr>
                </a:solidFill>
                <a:latin typeface="Garamond" charset="0"/>
                <a:ea typeface="Garamond" charset="0"/>
                <a:cs typeface="Garamond" charset="0"/>
              </a:rPr>
              <a:t>Serum 17-hydroxyprogesterone (17-OHPG) level</a:t>
            </a:r>
          </a:p>
          <a:p>
            <a:pPr lvl="0">
              <a:buClr>
                <a:srgbClr val="F0F3FB">
                  <a:lumMod val="20000"/>
                  <a:lumOff val="80000"/>
                </a:srgbClr>
              </a:buClr>
              <a:buFont typeface="Wingdings" charset="2"/>
              <a:buChar char="Ø"/>
            </a:pPr>
            <a:r>
              <a:rPr lang="en-US" sz="2400" dirty="0">
                <a:solidFill>
                  <a:srgbClr val="000000">
                    <a:lumMod val="95000"/>
                    <a:lumOff val="5000"/>
                  </a:srgbClr>
                </a:solidFill>
                <a:latin typeface="Garamond" charset="0"/>
                <a:ea typeface="Garamond" charset="0"/>
                <a:cs typeface="Garamond" charset="0"/>
              </a:rPr>
              <a:t>Urinary free cortisol </a:t>
            </a:r>
            <a:r>
              <a:rPr lang="en-US" sz="2400" dirty="0" smtClean="0">
                <a:solidFill>
                  <a:srgbClr val="000000">
                    <a:lumMod val="95000"/>
                    <a:lumOff val="5000"/>
                  </a:srgbClr>
                </a:solidFill>
                <a:latin typeface="Garamond" charset="0"/>
                <a:ea typeface="Garamond" charset="0"/>
                <a:cs typeface="Garamond" charset="0"/>
              </a:rPr>
              <a:t>and </a:t>
            </a:r>
            <a:r>
              <a:rPr lang="en-US" sz="2400" dirty="0">
                <a:solidFill>
                  <a:srgbClr val="000000">
                    <a:lumMod val="95000"/>
                    <a:lumOff val="5000"/>
                  </a:srgbClr>
                </a:solidFill>
                <a:latin typeface="Garamond" charset="0"/>
                <a:ea typeface="Garamond" charset="0"/>
                <a:cs typeface="Garamond" charset="0"/>
              </a:rPr>
              <a:t>creatinine levels</a:t>
            </a:r>
          </a:p>
          <a:p>
            <a:pPr lvl="0">
              <a:buClr>
                <a:srgbClr val="F0F3FB">
                  <a:lumMod val="20000"/>
                  <a:lumOff val="80000"/>
                </a:srgbClr>
              </a:buClr>
              <a:buFont typeface="Wingdings" charset="2"/>
              <a:buChar char="Ø"/>
            </a:pPr>
            <a:r>
              <a:rPr lang="en-US" sz="2400" dirty="0">
                <a:solidFill>
                  <a:srgbClr val="000000">
                    <a:lumMod val="95000"/>
                    <a:lumOff val="5000"/>
                  </a:srgbClr>
                </a:solidFill>
                <a:latin typeface="Garamond" charset="0"/>
                <a:ea typeface="Garamond" charset="0"/>
                <a:cs typeface="Garamond" charset="0"/>
              </a:rPr>
              <a:t>Low-dose dexamethasone suppression test</a:t>
            </a:r>
          </a:p>
          <a:p>
            <a:pPr lvl="0">
              <a:buClr>
                <a:srgbClr val="F0F3FB">
                  <a:lumMod val="20000"/>
                  <a:lumOff val="80000"/>
                </a:srgbClr>
              </a:buClr>
              <a:buFont typeface="Wingdings" charset="2"/>
              <a:buChar char="Ø"/>
            </a:pPr>
            <a:r>
              <a:rPr lang="en-US" sz="2400" dirty="0">
                <a:solidFill>
                  <a:srgbClr val="000000">
                    <a:lumMod val="95000"/>
                    <a:lumOff val="5000"/>
                  </a:srgbClr>
                </a:solidFill>
                <a:latin typeface="Garamond" charset="0"/>
                <a:ea typeface="Garamond" charset="0"/>
                <a:cs typeface="Garamond" charset="0"/>
              </a:rPr>
              <a:t>Serum insulin-like growth factor</a:t>
            </a:r>
          </a:p>
          <a:p>
            <a:endParaRPr lang="en-US" dirty="0"/>
          </a:p>
        </p:txBody>
      </p:sp>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val="1942791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8922" y="974035"/>
            <a:ext cx="6738730" cy="3419061"/>
          </a:xfrm>
        </p:spPr>
        <p:txBody>
          <a:bodyPr>
            <a:normAutofit lnSpcReduction="10000"/>
          </a:bodyPr>
          <a:lstStyle/>
          <a:p>
            <a:pPr algn="ctr"/>
            <a:r>
              <a:rPr lang="en-US" sz="3000" b="1" dirty="0" smtClean="0">
                <a:solidFill>
                  <a:srgbClr val="571110"/>
                </a:solidFill>
                <a:latin typeface="Garamond" charset="0"/>
                <a:ea typeface="Garamond" charset="0"/>
                <a:cs typeface="Garamond" charset="0"/>
              </a:rPr>
              <a:t>Other Test</a:t>
            </a:r>
          </a:p>
          <a:p>
            <a:pPr>
              <a:buFont typeface="Wingdings" charset="2"/>
              <a:buChar char="Ø"/>
            </a:pPr>
            <a:endParaRPr lang="en-US" dirty="0">
              <a:solidFill>
                <a:schemeClr val="accent6">
                  <a:lumMod val="95000"/>
                  <a:lumOff val="5000"/>
                </a:schemeClr>
              </a:solidFill>
              <a:latin typeface="Garamond" charset="0"/>
              <a:ea typeface="Garamond" charset="0"/>
              <a:cs typeface="Garamond" charset="0"/>
            </a:endParaRPr>
          </a:p>
          <a:p>
            <a:pPr>
              <a:buFont typeface="Wingdings" charset="2"/>
              <a:buChar char="Ø"/>
            </a:pPr>
            <a:r>
              <a:rPr lang="en-US" sz="2400" dirty="0" smtClean="0">
                <a:solidFill>
                  <a:schemeClr val="accent6">
                    <a:lumMod val="95000"/>
                    <a:lumOff val="5000"/>
                  </a:schemeClr>
                </a:solidFill>
                <a:latin typeface="Garamond" charset="0"/>
                <a:ea typeface="Garamond" charset="0"/>
                <a:cs typeface="Garamond" charset="0"/>
              </a:rPr>
              <a:t>Androstenedione level</a:t>
            </a:r>
          </a:p>
          <a:p>
            <a:pPr>
              <a:buFont typeface="Wingdings" charset="2"/>
              <a:buChar char="Ø"/>
            </a:pPr>
            <a:r>
              <a:rPr lang="en-US" sz="2400" dirty="0" smtClean="0">
                <a:solidFill>
                  <a:schemeClr val="accent6">
                    <a:lumMod val="95000"/>
                    <a:lumOff val="5000"/>
                  </a:schemeClr>
                </a:solidFill>
                <a:latin typeface="Garamond" charset="0"/>
                <a:ea typeface="Garamond" charset="0"/>
                <a:cs typeface="Garamond" charset="0"/>
              </a:rPr>
              <a:t>FSH and LH levels</a:t>
            </a:r>
          </a:p>
          <a:p>
            <a:pPr>
              <a:buFont typeface="Wingdings" charset="2"/>
              <a:buChar char="Ø"/>
            </a:pPr>
            <a:r>
              <a:rPr lang="en-US" sz="2400" dirty="0" err="1" smtClean="0">
                <a:solidFill>
                  <a:schemeClr val="accent6">
                    <a:lumMod val="95000"/>
                    <a:lumOff val="5000"/>
                  </a:schemeClr>
                </a:solidFill>
                <a:latin typeface="Garamond" charset="0"/>
                <a:ea typeface="Garamond" charset="0"/>
                <a:cs typeface="Garamond" charset="0"/>
              </a:rPr>
              <a:t>GnRH</a:t>
            </a:r>
            <a:r>
              <a:rPr lang="en-US" sz="2400" dirty="0" smtClean="0">
                <a:solidFill>
                  <a:schemeClr val="accent6">
                    <a:lumMod val="95000"/>
                    <a:lumOff val="5000"/>
                  </a:schemeClr>
                </a:solidFill>
                <a:latin typeface="Garamond" charset="0"/>
                <a:ea typeface="Garamond" charset="0"/>
                <a:cs typeface="Garamond" charset="0"/>
              </a:rPr>
              <a:t> stimulation levels</a:t>
            </a:r>
          </a:p>
          <a:p>
            <a:pPr>
              <a:buFont typeface="Wingdings" charset="2"/>
              <a:buChar char="Ø"/>
            </a:pPr>
            <a:r>
              <a:rPr lang="en-US" sz="2400" dirty="0" smtClean="0">
                <a:solidFill>
                  <a:schemeClr val="accent6">
                    <a:lumMod val="95000"/>
                    <a:lumOff val="5000"/>
                  </a:schemeClr>
                </a:solidFill>
                <a:latin typeface="Garamond" charset="0"/>
                <a:ea typeface="Garamond" charset="0"/>
                <a:cs typeface="Garamond" charset="0"/>
              </a:rPr>
              <a:t>Glucose level</a:t>
            </a:r>
          </a:p>
          <a:p>
            <a:pPr>
              <a:buFont typeface="Wingdings" charset="2"/>
              <a:buChar char="Ø"/>
            </a:pPr>
            <a:r>
              <a:rPr lang="en-US" sz="2400" dirty="0" smtClean="0">
                <a:solidFill>
                  <a:schemeClr val="accent6">
                    <a:lumMod val="95000"/>
                    <a:lumOff val="5000"/>
                  </a:schemeClr>
                </a:solidFill>
                <a:latin typeface="Garamond" charset="0"/>
                <a:ea typeface="Garamond" charset="0"/>
                <a:cs typeface="Garamond" charset="0"/>
              </a:rPr>
              <a:t>Insulin level</a:t>
            </a:r>
          </a:p>
          <a:p>
            <a:pPr>
              <a:buFont typeface="Wingdings" charset="2"/>
              <a:buChar char="Ø"/>
            </a:pPr>
            <a:r>
              <a:rPr lang="en-US" sz="2400" dirty="0" smtClean="0">
                <a:solidFill>
                  <a:schemeClr val="accent6">
                    <a:lumMod val="95000"/>
                    <a:lumOff val="5000"/>
                  </a:schemeClr>
                </a:solidFill>
                <a:latin typeface="Garamond" charset="0"/>
                <a:ea typeface="Garamond" charset="0"/>
                <a:cs typeface="Garamond" charset="0"/>
              </a:rPr>
              <a:t>Lipid level</a:t>
            </a:r>
            <a:endParaRPr lang="en-US" sz="2400" dirty="0">
              <a:solidFill>
                <a:schemeClr val="accent6">
                  <a:lumMod val="95000"/>
                  <a:lumOff val="5000"/>
                </a:schemeClr>
              </a:solidFill>
              <a:latin typeface="Garamond" charset="0"/>
              <a:ea typeface="Garamond" charset="0"/>
              <a:cs typeface="Garamond" charset="0"/>
            </a:endParaRPr>
          </a:p>
        </p:txBody>
      </p:sp>
    </p:spTree>
    <p:extLst>
      <p:ext uri="{BB962C8B-B14F-4D97-AF65-F5344CB8AC3E}">
        <p14:creationId xmlns:p14="http://schemas.microsoft.com/office/powerpoint/2010/main" val="3702184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2209" y="417482"/>
            <a:ext cx="7871791" cy="5844737"/>
          </a:xfrm>
        </p:spPr>
        <p:txBody>
          <a:bodyPr>
            <a:noAutofit/>
          </a:bodyPr>
          <a:lstStyle/>
          <a:p>
            <a:r>
              <a:rPr lang="en-US" dirty="0" smtClean="0">
                <a:solidFill>
                  <a:schemeClr val="accent6">
                    <a:lumMod val="95000"/>
                    <a:lumOff val="5000"/>
                  </a:schemeClr>
                </a:solidFill>
                <a:latin typeface="Garamond" charset="0"/>
                <a:ea typeface="Garamond" charset="0"/>
                <a:cs typeface="Garamond" charset="0"/>
              </a:rPr>
              <a:t>Imaging tests:</a:t>
            </a:r>
          </a:p>
          <a:p>
            <a:pPr>
              <a:buFont typeface="Wingdings" charset="2"/>
              <a:buChar char="Ø"/>
            </a:pPr>
            <a:r>
              <a:rPr lang="en-US" dirty="0" smtClean="0">
                <a:solidFill>
                  <a:schemeClr val="accent6">
                    <a:lumMod val="95000"/>
                    <a:lumOff val="5000"/>
                  </a:schemeClr>
                </a:solidFill>
                <a:latin typeface="Garamond" charset="0"/>
                <a:ea typeface="Garamond" charset="0"/>
                <a:cs typeface="Garamond" charset="0"/>
              </a:rPr>
              <a:t>Ovarian ultrasonography, preferably using transvaginal approach</a:t>
            </a:r>
          </a:p>
          <a:p>
            <a:pPr>
              <a:buFont typeface="Wingdings" charset="2"/>
              <a:buChar char="Ø"/>
            </a:pPr>
            <a:r>
              <a:rPr lang="en-US" dirty="0" smtClean="0">
                <a:solidFill>
                  <a:schemeClr val="accent6">
                    <a:lumMod val="95000"/>
                    <a:lumOff val="5000"/>
                  </a:schemeClr>
                </a:solidFill>
                <a:latin typeface="Garamond" charset="0"/>
                <a:ea typeface="Garamond" charset="0"/>
                <a:cs typeface="Garamond" charset="0"/>
              </a:rPr>
              <a:t>Pelvic CT scan or MRI to visualize the adrenals and ovaries</a:t>
            </a:r>
          </a:p>
          <a:p>
            <a:pPr marL="0" indent="0">
              <a:buNone/>
            </a:pPr>
            <a:endParaRPr lang="en-US" sz="2400" b="1" dirty="0">
              <a:solidFill>
                <a:srgbClr val="002060"/>
              </a:solidFill>
            </a:endParaRPr>
          </a:p>
        </p:txBody>
      </p:sp>
      <p:pic>
        <p:nvPicPr>
          <p:cNvPr id="4" name="Picture 3" descr="pcos comparison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913" y="2206487"/>
            <a:ext cx="7335078" cy="2821166"/>
          </a:xfrm>
          <a:prstGeom prst="rect">
            <a:avLst/>
          </a:prstGeom>
          <a:effectLst>
            <a:softEdge rad="63500"/>
          </a:effectLst>
        </p:spPr>
      </p:pic>
    </p:spTree>
    <p:extLst>
      <p:ext uri="{BB962C8B-B14F-4D97-AF65-F5344CB8AC3E}">
        <p14:creationId xmlns:p14="http://schemas.microsoft.com/office/powerpoint/2010/main" val="11002601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33524" y="675706"/>
            <a:ext cx="7610476" cy="3415324"/>
          </a:xfrm>
        </p:spPr>
        <p:txBody>
          <a:bodyPr>
            <a:normAutofit/>
          </a:bodyPr>
          <a:lstStyle/>
          <a:p>
            <a:pPr>
              <a:buFont typeface="Wingdings" charset="2"/>
              <a:buChar char="Ø"/>
            </a:pPr>
            <a:r>
              <a:rPr lang="en-US" dirty="0" smtClean="0">
                <a:solidFill>
                  <a:schemeClr val="accent6">
                    <a:lumMod val="95000"/>
                    <a:lumOff val="5000"/>
                  </a:schemeClr>
                </a:solidFill>
                <a:latin typeface="Garamond" charset="0"/>
                <a:ea typeface="Garamond" charset="0"/>
                <a:cs typeface="Garamond" charset="0"/>
              </a:rPr>
              <a:t>Ovarian </a:t>
            </a:r>
            <a:r>
              <a:rPr lang="en-US" dirty="0">
                <a:solidFill>
                  <a:schemeClr val="accent6">
                    <a:lumMod val="95000"/>
                    <a:lumOff val="5000"/>
                  </a:schemeClr>
                </a:solidFill>
                <a:latin typeface="Garamond" charset="0"/>
                <a:ea typeface="Garamond" charset="0"/>
                <a:cs typeface="Garamond" charset="0"/>
              </a:rPr>
              <a:t>biopsy for histologic confirmation of PCOS</a:t>
            </a:r>
          </a:p>
          <a:p>
            <a:pPr>
              <a:buFont typeface="Wingdings" charset="2"/>
              <a:buChar char="Ø"/>
            </a:pPr>
            <a:r>
              <a:rPr lang="en-US" dirty="0" err="1" smtClean="0">
                <a:solidFill>
                  <a:schemeClr val="accent6">
                    <a:lumMod val="95000"/>
                    <a:lumOff val="5000"/>
                  </a:schemeClr>
                </a:solidFill>
                <a:latin typeface="Garamond" charset="0"/>
                <a:ea typeface="Garamond" charset="0"/>
                <a:cs typeface="Garamond" charset="0"/>
              </a:rPr>
              <a:t>Ultrasonographic</a:t>
            </a:r>
            <a:r>
              <a:rPr lang="en-US" dirty="0" smtClean="0">
                <a:solidFill>
                  <a:schemeClr val="accent6">
                    <a:lumMod val="95000"/>
                    <a:lumOff val="5000"/>
                  </a:schemeClr>
                </a:solidFill>
                <a:latin typeface="Garamond" charset="0"/>
                <a:ea typeface="Garamond" charset="0"/>
                <a:cs typeface="Garamond" charset="0"/>
              </a:rPr>
              <a:t> </a:t>
            </a:r>
            <a:r>
              <a:rPr lang="en-US" dirty="0">
                <a:solidFill>
                  <a:schemeClr val="accent6">
                    <a:lumMod val="95000"/>
                    <a:lumOff val="5000"/>
                  </a:schemeClr>
                </a:solidFill>
                <a:latin typeface="Garamond" charset="0"/>
                <a:ea typeface="Garamond" charset="0"/>
                <a:cs typeface="Garamond" charset="0"/>
              </a:rPr>
              <a:t>diagnosis of PCOS </a:t>
            </a:r>
          </a:p>
          <a:p>
            <a:pPr>
              <a:buFont typeface="Wingdings" charset="2"/>
              <a:buChar char="Ø"/>
            </a:pPr>
            <a:r>
              <a:rPr lang="en-US" dirty="0">
                <a:solidFill>
                  <a:schemeClr val="accent6">
                    <a:lumMod val="95000"/>
                    <a:lumOff val="5000"/>
                  </a:schemeClr>
                </a:solidFill>
                <a:latin typeface="Garamond" charset="0"/>
                <a:ea typeface="Garamond" charset="0"/>
                <a:cs typeface="Garamond" charset="0"/>
              </a:rPr>
              <a:t>Endometrial biopsy to evaluate for endometrial disease (malignancy)</a:t>
            </a:r>
          </a:p>
          <a:p>
            <a:pPr marL="0" indent="0">
              <a:buNone/>
            </a:pPr>
            <a:endParaRPr lang="en-US" b="1" dirty="0">
              <a:solidFill>
                <a:srgbClr val="002060"/>
              </a:solidFill>
            </a:endParaRPr>
          </a:p>
        </p:txBody>
      </p:sp>
      <p:pic>
        <p:nvPicPr>
          <p:cNvPr id="4" name="Picture 3" descr="imag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7948" y="2663687"/>
            <a:ext cx="5685182" cy="2425148"/>
          </a:xfrm>
          <a:prstGeom prst="rect">
            <a:avLst/>
          </a:prstGeom>
        </p:spPr>
      </p:pic>
    </p:spTree>
    <p:extLst>
      <p:ext uri="{BB962C8B-B14F-4D97-AF65-F5344CB8AC3E}">
        <p14:creationId xmlns:p14="http://schemas.microsoft.com/office/powerpoint/2010/main" val="15746777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solidFill>
                  <a:srgbClr val="571110"/>
                </a:solidFill>
                <a:latin typeface="Garamond" charset="0"/>
                <a:ea typeface="Garamond" charset="0"/>
                <a:cs typeface="Garamond" charset="0"/>
              </a:rPr>
              <a:t>P</a:t>
            </a:r>
            <a:r>
              <a:rPr lang="en-US" sz="3000" dirty="0" smtClean="0">
                <a:solidFill>
                  <a:srgbClr val="571110"/>
                </a:solidFill>
                <a:latin typeface="Garamond" charset="0"/>
                <a:ea typeface="Garamond" charset="0"/>
                <a:cs typeface="Garamond" charset="0"/>
              </a:rPr>
              <a:t>rognosis</a:t>
            </a:r>
            <a:endParaRPr lang="en-US" sz="3000" dirty="0">
              <a:solidFill>
                <a:srgbClr val="571110"/>
              </a:solidFill>
              <a:latin typeface="Garamond" charset="0"/>
              <a:ea typeface="Garamond" charset="0"/>
              <a:cs typeface="Garamond" charset="0"/>
            </a:endParaRPr>
          </a:p>
        </p:txBody>
      </p:sp>
      <p:sp>
        <p:nvSpPr>
          <p:cNvPr id="3" name="Content Placeholder 2"/>
          <p:cNvSpPr>
            <a:spLocks noGrp="1"/>
          </p:cNvSpPr>
          <p:nvPr>
            <p:ph idx="1"/>
          </p:nvPr>
        </p:nvSpPr>
        <p:spPr/>
        <p:txBody>
          <a:bodyPr/>
          <a:lstStyle/>
          <a:p>
            <a:pPr lvl="0">
              <a:buClr>
                <a:srgbClr val="F0F3FB">
                  <a:lumMod val="20000"/>
                  <a:lumOff val="80000"/>
                </a:srgbClr>
              </a:buClr>
              <a:buFont typeface="Wingdings" charset="2"/>
              <a:buChar char="Ø"/>
            </a:pPr>
            <a:r>
              <a:rPr lang="en-US" dirty="0">
                <a:solidFill>
                  <a:schemeClr val="accent6">
                    <a:lumMod val="95000"/>
                    <a:lumOff val="5000"/>
                  </a:schemeClr>
                </a:solidFill>
                <a:latin typeface="Garamond" charset="0"/>
                <a:ea typeface="Garamond" charset="0"/>
                <a:cs typeface="Garamond" charset="0"/>
              </a:rPr>
              <a:t>Approx. 40% of patients with PCOS have insulin resistance hence increased risk of type 2 diabetes and cardiovascular complications</a:t>
            </a:r>
            <a:r>
              <a:rPr lang="en-US" dirty="0" smtClean="0">
                <a:solidFill>
                  <a:schemeClr val="accent6">
                    <a:lumMod val="95000"/>
                    <a:lumOff val="5000"/>
                  </a:schemeClr>
                </a:solidFill>
                <a:latin typeface="Garamond" charset="0"/>
                <a:ea typeface="Garamond" charset="0"/>
                <a:cs typeface="Garamond" charset="0"/>
              </a:rPr>
              <a:t>.</a:t>
            </a:r>
          </a:p>
          <a:p>
            <a:pPr lvl="0">
              <a:buClr>
                <a:srgbClr val="F0F3FB">
                  <a:lumMod val="20000"/>
                  <a:lumOff val="80000"/>
                </a:srgbClr>
              </a:buClr>
              <a:buFont typeface="Wingdings" charset="2"/>
              <a:buChar char="Ø"/>
            </a:pPr>
            <a:endParaRPr lang="en-US" dirty="0">
              <a:solidFill>
                <a:schemeClr val="accent6">
                  <a:lumMod val="95000"/>
                  <a:lumOff val="5000"/>
                </a:schemeClr>
              </a:solidFill>
              <a:latin typeface="Garamond" charset="0"/>
              <a:ea typeface="Garamond" charset="0"/>
              <a:cs typeface="Garamond" charset="0"/>
            </a:endParaRPr>
          </a:p>
          <a:p>
            <a:pPr lvl="0">
              <a:buClr>
                <a:srgbClr val="F0F3FB">
                  <a:lumMod val="20000"/>
                  <a:lumOff val="80000"/>
                </a:srgbClr>
              </a:buClr>
              <a:buFont typeface="Wingdings" charset="2"/>
              <a:buChar char="Ø"/>
            </a:pPr>
            <a:r>
              <a:rPr lang="en-US" dirty="0">
                <a:solidFill>
                  <a:schemeClr val="accent6">
                    <a:lumMod val="95000"/>
                    <a:lumOff val="5000"/>
                  </a:schemeClr>
                </a:solidFill>
                <a:latin typeface="Garamond" charset="0"/>
                <a:ea typeface="Garamond" charset="0"/>
                <a:cs typeface="Garamond" charset="0"/>
              </a:rPr>
              <a:t>Increased risk for endometrial </a:t>
            </a:r>
            <a:r>
              <a:rPr lang="en-US" dirty="0" smtClean="0">
                <a:solidFill>
                  <a:schemeClr val="accent6">
                    <a:lumMod val="95000"/>
                    <a:lumOff val="5000"/>
                  </a:schemeClr>
                </a:solidFill>
                <a:latin typeface="Garamond" charset="0"/>
                <a:ea typeface="Garamond" charset="0"/>
                <a:cs typeface="Garamond" charset="0"/>
              </a:rPr>
              <a:t>hyperplasia </a:t>
            </a:r>
            <a:r>
              <a:rPr lang="en-US" dirty="0">
                <a:solidFill>
                  <a:schemeClr val="accent6">
                    <a:lumMod val="95000"/>
                    <a:lumOff val="5000"/>
                  </a:schemeClr>
                </a:solidFill>
                <a:latin typeface="Garamond" charset="0"/>
                <a:ea typeface="Garamond" charset="0"/>
                <a:cs typeface="Garamond" charset="0"/>
              </a:rPr>
              <a:t>and carcinoma (chronic anovulation in PCOS leads to constant endometrial stimulation with estrogen without progesterone, and this increases the risk of endometrial hyperplasia and carcinoma</a:t>
            </a:r>
          </a:p>
        </p:txBody>
      </p:sp>
    </p:spTree>
    <p:extLst>
      <p:ext uri="{BB962C8B-B14F-4D97-AF65-F5344CB8AC3E}">
        <p14:creationId xmlns:p14="http://schemas.microsoft.com/office/powerpoint/2010/main" val="1697311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38" y="515029"/>
            <a:ext cx="8728075" cy="914400"/>
          </a:xfrm>
        </p:spPr>
        <p:txBody>
          <a:bodyPr/>
          <a:lstStyle/>
          <a:p>
            <a:r>
              <a:rPr lang="en-US" dirty="0" smtClean="0">
                <a:solidFill>
                  <a:srgbClr val="571110"/>
                </a:solidFill>
                <a:latin typeface="Garamond" charset="0"/>
                <a:ea typeface="Garamond" charset="0"/>
                <a:cs typeface="Garamond" charset="0"/>
              </a:rPr>
              <a:t>Management of PCOS</a:t>
            </a:r>
            <a:endParaRPr lang="en-US" dirty="0">
              <a:solidFill>
                <a:srgbClr val="571110"/>
              </a:solidFill>
              <a:latin typeface="Garamond" charset="0"/>
              <a:ea typeface="Garamond" charset="0"/>
              <a:cs typeface="Garamond" charset="0"/>
            </a:endParaRPr>
          </a:p>
        </p:txBody>
      </p:sp>
      <p:sp>
        <p:nvSpPr>
          <p:cNvPr id="3" name="Content Placeholder 2"/>
          <p:cNvSpPr>
            <a:spLocks noGrp="1"/>
          </p:cNvSpPr>
          <p:nvPr>
            <p:ph idx="1"/>
          </p:nvPr>
        </p:nvSpPr>
        <p:spPr>
          <a:xfrm>
            <a:off x="1662401" y="1290281"/>
            <a:ext cx="8255196" cy="4579009"/>
          </a:xfrm>
        </p:spPr>
        <p:txBody>
          <a:bodyPr>
            <a:normAutofit/>
          </a:bodyPr>
          <a:lstStyle/>
          <a:p>
            <a:pPr marL="457200" indent="-457200">
              <a:buFont typeface="Wingdings" charset="2"/>
              <a:buChar char="q"/>
            </a:pPr>
            <a:r>
              <a:rPr lang="en-US" sz="3000" dirty="0" smtClean="0">
                <a:solidFill>
                  <a:srgbClr val="571110"/>
                </a:solidFill>
                <a:latin typeface="Garamond" charset="0"/>
                <a:ea typeface="Garamond" charset="0"/>
                <a:cs typeface="Garamond" charset="0"/>
              </a:rPr>
              <a:t>Life style modifications (</a:t>
            </a:r>
            <a:r>
              <a:rPr lang="en-US" sz="3000" i="1" dirty="0" smtClean="0">
                <a:solidFill>
                  <a:srgbClr val="571110"/>
                </a:solidFill>
                <a:latin typeface="Garamond" charset="0"/>
                <a:ea typeface="Garamond" charset="0"/>
                <a:cs typeface="Garamond" charset="0"/>
              </a:rPr>
              <a:t>first-line treatment</a:t>
            </a:r>
            <a:r>
              <a:rPr lang="en-US" sz="3000" dirty="0" smtClean="0">
                <a:solidFill>
                  <a:srgbClr val="571110"/>
                </a:solidFill>
                <a:latin typeface="Garamond" charset="0"/>
                <a:ea typeface="Garamond" charset="0"/>
                <a:cs typeface="Garamond" charset="0"/>
              </a:rPr>
              <a:t>)</a:t>
            </a:r>
          </a:p>
          <a:p>
            <a:pPr lvl="2">
              <a:buFont typeface="Wingdings" charset="2"/>
              <a:buChar char="Ø"/>
            </a:pPr>
            <a:r>
              <a:rPr lang="en-US" dirty="0" smtClean="0">
                <a:solidFill>
                  <a:schemeClr val="accent6">
                    <a:lumMod val="95000"/>
                    <a:lumOff val="5000"/>
                  </a:schemeClr>
                </a:solidFill>
                <a:latin typeface="Garamond" charset="0"/>
                <a:ea typeface="Garamond" charset="0"/>
                <a:cs typeface="Garamond" charset="0"/>
              </a:rPr>
              <a:t>Diet</a:t>
            </a:r>
          </a:p>
          <a:p>
            <a:pPr lvl="2">
              <a:buFont typeface="Wingdings" charset="2"/>
              <a:buChar char="Ø"/>
            </a:pPr>
            <a:r>
              <a:rPr lang="en-US" dirty="0" smtClean="0">
                <a:solidFill>
                  <a:schemeClr val="accent6">
                    <a:lumMod val="95000"/>
                    <a:lumOff val="5000"/>
                  </a:schemeClr>
                </a:solidFill>
                <a:latin typeface="Garamond" charset="0"/>
                <a:ea typeface="Garamond" charset="0"/>
                <a:cs typeface="Garamond" charset="0"/>
              </a:rPr>
              <a:t>Exercise</a:t>
            </a:r>
          </a:p>
          <a:p>
            <a:pPr lvl="2">
              <a:buFont typeface="Wingdings" charset="2"/>
              <a:buChar char="Ø"/>
            </a:pPr>
            <a:r>
              <a:rPr lang="en-US" dirty="0" smtClean="0">
                <a:solidFill>
                  <a:schemeClr val="accent6">
                    <a:lumMod val="95000"/>
                    <a:lumOff val="5000"/>
                  </a:schemeClr>
                </a:solidFill>
                <a:latin typeface="Garamond" charset="0"/>
                <a:ea typeface="Garamond" charset="0"/>
                <a:cs typeface="Garamond" charset="0"/>
              </a:rPr>
              <a:t>Weight loss</a:t>
            </a:r>
          </a:p>
        </p:txBody>
      </p:sp>
    </p:spTree>
    <p:extLst>
      <p:ext uri="{BB962C8B-B14F-4D97-AF65-F5344CB8AC3E}">
        <p14:creationId xmlns:p14="http://schemas.microsoft.com/office/powerpoint/2010/main" val="11495170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600200" y="1497012"/>
            <a:ext cx="7010400" cy="4038600"/>
          </a:xfrm>
        </p:spPr>
        <p:txBody>
          <a:bodyPr>
            <a:normAutofit/>
          </a:bodyPr>
          <a:lstStyle/>
          <a:p>
            <a:pPr marL="342900" indent="-342900">
              <a:buFont typeface="Courier New" charset="0"/>
              <a:buChar char="o"/>
            </a:pPr>
            <a:r>
              <a:rPr lang="en-US" u="sng" dirty="0" smtClean="0">
                <a:solidFill>
                  <a:schemeClr val="accent6">
                    <a:lumMod val="95000"/>
                    <a:lumOff val="5000"/>
                  </a:schemeClr>
                </a:solidFill>
                <a:latin typeface="Garamond" charset="0"/>
                <a:ea typeface="Garamond" charset="0"/>
                <a:cs typeface="Garamond" charset="0"/>
              </a:rPr>
              <a:t>Treat </a:t>
            </a:r>
            <a:r>
              <a:rPr lang="en-US" u="sng" dirty="0">
                <a:solidFill>
                  <a:schemeClr val="accent6">
                    <a:lumMod val="95000"/>
                    <a:lumOff val="5000"/>
                  </a:schemeClr>
                </a:solidFill>
                <a:latin typeface="Garamond" charset="0"/>
                <a:ea typeface="Garamond" charset="0"/>
                <a:cs typeface="Garamond" charset="0"/>
              </a:rPr>
              <a:t>metabolic </a:t>
            </a:r>
            <a:r>
              <a:rPr lang="en-US" u="sng" dirty="0" smtClean="0">
                <a:solidFill>
                  <a:schemeClr val="accent6">
                    <a:lumMod val="95000"/>
                    <a:lumOff val="5000"/>
                  </a:schemeClr>
                </a:solidFill>
                <a:latin typeface="Garamond" charset="0"/>
                <a:ea typeface="Garamond" charset="0"/>
                <a:cs typeface="Garamond" charset="0"/>
              </a:rPr>
              <a:t>disorders (</a:t>
            </a:r>
            <a:r>
              <a:rPr lang="en-US" u="sng" dirty="0">
                <a:solidFill>
                  <a:schemeClr val="accent6">
                    <a:lumMod val="95000"/>
                    <a:lumOff val="5000"/>
                  </a:schemeClr>
                </a:solidFill>
                <a:latin typeface="Garamond" charset="0"/>
                <a:ea typeface="Garamond" charset="0"/>
                <a:cs typeface="Garamond" charset="0"/>
              </a:rPr>
              <a:t>anovulation, hirsutism, and menstrual </a:t>
            </a:r>
            <a:r>
              <a:rPr lang="en-US" u="sng" dirty="0" smtClean="0">
                <a:solidFill>
                  <a:schemeClr val="accent6">
                    <a:lumMod val="95000"/>
                    <a:lumOff val="5000"/>
                  </a:schemeClr>
                </a:solidFill>
                <a:latin typeface="Garamond" charset="0"/>
                <a:ea typeface="Garamond" charset="0"/>
                <a:cs typeface="Garamond" charset="0"/>
              </a:rPr>
              <a:t>irregularities)</a:t>
            </a:r>
          </a:p>
          <a:p>
            <a:pPr marL="342900" indent="-342900">
              <a:buFont typeface="Courier New" charset="0"/>
              <a:buChar char="o"/>
            </a:pPr>
            <a:endParaRPr lang="en-US" u="sng" dirty="0" smtClean="0">
              <a:solidFill>
                <a:schemeClr val="accent6">
                  <a:lumMod val="95000"/>
                  <a:lumOff val="5000"/>
                </a:schemeClr>
              </a:solidFill>
              <a:latin typeface="Garamond" charset="0"/>
              <a:ea typeface="Garamond" charset="0"/>
              <a:cs typeface="Garamond" charset="0"/>
            </a:endParaRPr>
          </a:p>
          <a:p>
            <a:pPr marL="342900" indent="-342900">
              <a:buFont typeface="Wingdings" charset="2"/>
              <a:buChar char="ü"/>
            </a:pPr>
            <a:r>
              <a:rPr lang="en-US" b="1" dirty="0" smtClean="0">
                <a:solidFill>
                  <a:srgbClr val="A87D00"/>
                </a:solidFill>
                <a:latin typeface="Garamond" charset="0"/>
                <a:ea typeface="Garamond" charset="0"/>
                <a:cs typeface="Garamond" charset="0"/>
              </a:rPr>
              <a:t>Menstrual irregularity:</a:t>
            </a:r>
          </a:p>
          <a:p>
            <a:pPr marL="342900" indent="-342900">
              <a:buFont typeface="Wingdings" charset="2"/>
              <a:buChar char="Ø"/>
            </a:pPr>
            <a:r>
              <a:rPr lang="en-US" dirty="0">
                <a:solidFill>
                  <a:schemeClr val="accent6">
                    <a:lumMod val="95000"/>
                    <a:lumOff val="5000"/>
                  </a:schemeClr>
                </a:solidFill>
                <a:latin typeface="Garamond" charset="0"/>
                <a:ea typeface="Garamond" charset="0"/>
                <a:cs typeface="Garamond" charset="0"/>
              </a:rPr>
              <a:t>First-line medical therapy is oral contraceptive </a:t>
            </a:r>
            <a:r>
              <a:rPr lang="en-US" dirty="0" smtClean="0">
                <a:solidFill>
                  <a:schemeClr val="accent6">
                    <a:lumMod val="95000"/>
                    <a:lumOff val="5000"/>
                  </a:schemeClr>
                </a:solidFill>
                <a:latin typeface="Garamond" charset="0"/>
                <a:ea typeface="Garamond" charset="0"/>
                <a:cs typeface="Garamond" charset="0"/>
              </a:rPr>
              <a:t>pills induce </a:t>
            </a:r>
            <a:r>
              <a:rPr lang="en-US" dirty="0">
                <a:solidFill>
                  <a:schemeClr val="accent6">
                    <a:lumMod val="95000"/>
                    <a:lumOff val="5000"/>
                  </a:schemeClr>
                </a:solidFill>
                <a:latin typeface="Garamond" charset="0"/>
                <a:ea typeface="Garamond" charset="0"/>
                <a:cs typeface="Garamond" charset="0"/>
              </a:rPr>
              <a:t>regular menses (</a:t>
            </a:r>
            <a:r>
              <a:rPr lang="en-US" dirty="0" err="1">
                <a:solidFill>
                  <a:schemeClr val="accent6">
                    <a:lumMod val="95000"/>
                    <a:lumOff val="5000"/>
                  </a:schemeClr>
                </a:solidFill>
                <a:latin typeface="Garamond" charset="0"/>
                <a:ea typeface="Garamond" charset="0"/>
                <a:cs typeface="Garamond" charset="0"/>
              </a:rPr>
              <a:t>eg</a:t>
            </a:r>
            <a:r>
              <a:rPr lang="en-US" dirty="0">
                <a:solidFill>
                  <a:schemeClr val="accent6">
                    <a:lumMod val="95000"/>
                    <a:lumOff val="5000"/>
                  </a:schemeClr>
                </a:solidFill>
                <a:latin typeface="Garamond" charset="0"/>
                <a:ea typeface="Garamond" charset="0"/>
                <a:cs typeface="Garamond" charset="0"/>
              </a:rPr>
              <a:t> </a:t>
            </a:r>
            <a:r>
              <a:rPr lang="en-US" dirty="0" err="1">
                <a:solidFill>
                  <a:schemeClr val="accent6">
                    <a:lumMod val="95000"/>
                    <a:lumOff val="5000"/>
                  </a:schemeClr>
                </a:solidFill>
                <a:latin typeface="Garamond" charset="0"/>
                <a:ea typeface="Garamond" charset="0"/>
                <a:cs typeface="Garamond" charset="0"/>
              </a:rPr>
              <a:t>ethinyl</a:t>
            </a:r>
            <a:r>
              <a:rPr lang="en-US" dirty="0">
                <a:solidFill>
                  <a:schemeClr val="accent6">
                    <a:lumMod val="95000"/>
                    <a:lumOff val="5000"/>
                  </a:schemeClr>
                </a:solidFill>
                <a:latin typeface="Garamond" charset="0"/>
                <a:ea typeface="Garamond" charset="0"/>
                <a:cs typeface="Garamond" charset="0"/>
              </a:rPr>
              <a:t> estradiol, </a:t>
            </a:r>
            <a:r>
              <a:rPr lang="en-US" dirty="0" smtClean="0">
                <a:solidFill>
                  <a:schemeClr val="accent6">
                    <a:lumMod val="95000"/>
                    <a:lumOff val="5000"/>
                  </a:schemeClr>
                </a:solidFill>
                <a:latin typeface="Garamond" charset="0"/>
                <a:ea typeface="Garamond" charset="0"/>
                <a:cs typeface="Garamond" charset="0"/>
              </a:rPr>
              <a:t>medroxyprogesterone)</a:t>
            </a:r>
          </a:p>
          <a:p>
            <a:pPr marL="342900" indent="-342900">
              <a:buFont typeface="Wingdings" charset="2"/>
              <a:buChar char="Ø"/>
            </a:pPr>
            <a:endParaRPr lang="en-US" dirty="0">
              <a:solidFill>
                <a:schemeClr val="accent6">
                  <a:lumMod val="95000"/>
                  <a:lumOff val="5000"/>
                </a:schemeClr>
              </a:solidFill>
              <a:latin typeface="Garamond" charset="0"/>
              <a:ea typeface="Garamond" charset="0"/>
              <a:cs typeface="Garamond" charset="0"/>
            </a:endParaRPr>
          </a:p>
          <a:p>
            <a:pPr marL="342900" indent="-342900">
              <a:buFont typeface="Wingdings" charset="2"/>
              <a:buChar char="Ø"/>
            </a:pPr>
            <a:endParaRPr lang="en-US" dirty="0" smtClean="0">
              <a:solidFill>
                <a:schemeClr val="accent6">
                  <a:lumMod val="95000"/>
                  <a:lumOff val="5000"/>
                </a:schemeClr>
              </a:solidFill>
              <a:latin typeface="Garamond" charset="0"/>
              <a:ea typeface="Garamond" charset="0"/>
              <a:cs typeface="Garamond" charset="0"/>
            </a:endParaRPr>
          </a:p>
          <a:p>
            <a:pPr marL="342900" indent="-342900">
              <a:buFont typeface="Wingdings" charset="2"/>
              <a:buChar char="Ø"/>
            </a:pPr>
            <a:endParaRPr lang="en-US" dirty="0">
              <a:solidFill>
                <a:schemeClr val="accent6">
                  <a:lumMod val="95000"/>
                  <a:lumOff val="5000"/>
                </a:schemeClr>
              </a:solidFill>
              <a:latin typeface="Garamond" charset="0"/>
              <a:ea typeface="Garamond" charset="0"/>
              <a:cs typeface="Garamond" charset="0"/>
            </a:endParaRPr>
          </a:p>
          <a:p>
            <a:pPr marL="342900" indent="-342900">
              <a:buFont typeface="Wingdings" charset="2"/>
              <a:buChar char="Ø"/>
            </a:pPr>
            <a:endParaRPr lang="en-US" u="sng" dirty="0">
              <a:latin typeface="Garamond" charset="0"/>
              <a:ea typeface="Garamond" charset="0"/>
              <a:cs typeface="Garamond" charset="0"/>
            </a:endParaRPr>
          </a:p>
        </p:txBody>
      </p:sp>
      <p:sp>
        <p:nvSpPr>
          <p:cNvPr id="3" name="Title 2"/>
          <p:cNvSpPr>
            <a:spLocks noGrp="1"/>
          </p:cNvSpPr>
          <p:nvPr>
            <p:ph type="ctrTitle"/>
          </p:nvPr>
        </p:nvSpPr>
        <p:spPr>
          <a:xfrm>
            <a:off x="533400" y="636587"/>
            <a:ext cx="8077200" cy="860425"/>
          </a:xfrm>
        </p:spPr>
        <p:txBody>
          <a:bodyPr/>
          <a:lstStyle/>
          <a:p>
            <a:r>
              <a:rPr lang="en-US" sz="3000" dirty="0" smtClean="0">
                <a:solidFill>
                  <a:srgbClr val="571110"/>
                </a:solidFill>
                <a:latin typeface="Garamond" charset="0"/>
                <a:ea typeface="Garamond" charset="0"/>
                <a:cs typeface="Garamond" charset="0"/>
              </a:rPr>
              <a:t/>
            </a:r>
            <a:br>
              <a:rPr lang="en-US" sz="3000" dirty="0" smtClean="0">
                <a:solidFill>
                  <a:srgbClr val="571110"/>
                </a:solidFill>
                <a:latin typeface="Garamond" charset="0"/>
                <a:ea typeface="Garamond" charset="0"/>
                <a:cs typeface="Garamond" charset="0"/>
              </a:rPr>
            </a:br>
            <a:r>
              <a:rPr lang="en-US" sz="3000" dirty="0">
                <a:solidFill>
                  <a:srgbClr val="571110"/>
                </a:solidFill>
                <a:latin typeface="Garamond" charset="0"/>
                <a:ea typeface="Garamond" charset="0"/>
                <a:cs typeface="Garamond" charset="0"/>
              </a:rPr>
              <a:t/>
            </a:r>
            <a:br>
              <a:rPr lang="en-US" sz="3000" dirty="0">
                <a:solidFill>
                  <a:srgbClr val="571110"/>
                </a:solidFill>
                <a:latin typeface="Garamond" charset="0"/>
                <a:ea typeface="Garamond" charset="0"/>
                <a:cs typeface="Garamond" charset="0"/>
              </a:rPr>
            </a:br>
            <a:r>
              <a:rPr lang="en-US" sz="3000" dirty="0" smtClean="0">
                <a:solidFill>
                  <a:srgbClr val="571110"/>
                </a:solidFill>
                <a:latin typeface="Garamond" charset="0"/>
                <a:ea typeface="Garamond" charset="0"/>
                <a:cs typeface="Garamond" charset="0"/>
              </a:rPr>
              <a:t/>
            </a:r>
            <a:br>
              <a:rPr lang="en-US" sz="3000" dirty="0" smtClean="0">
                <a:solidFill>
                  <a:srgbClr val="571110"/>
                </a:solidFill>
                <a:latin typeface="Garamond" charset="0"/>
                <a:ea typeface="Garamond" charset="0"/>
                <a:cs typeface="Garamond" charset="0"/>
              </a:rPr>
            </a:br>
            <a:r>
              <a:rPr lang="en-US" sz="3000" dirty="0">
                <a:solidFill>
                  <a:srgbClr val="571110"/>
                </a:solidFill>
                <a:latin typeface="Garamond" charset="0"/>
                <a:ea typeface="Garamond" charset="0"/>
                <a:cs typeface="Garamond" charset="0"/>
              </a:rPr>
              <a:t/>
            </a:r>
            <a:br>
              <a:rPr lang="en-US" sz="3000" dirty="0">
                <a:solidFill>
                  <a:srgbClr val="571110"/>
                </a:solidFill>
                <a:latin typeface="Garamond" charset="0"/>
                <a:ea typeface="Garamond" charset="0"/>
                <a:cs typeface="Garamond" charset="0"/>
              </a:rPr>
            </a:br>
            <a:r>
              <a:rPr lang="en-US" sz="3000" dirty="0" smtClean="0">
                <a:solidFill>
                  <a:srgbClr val="571110"/>
                </a:solidFill>
                <a:latin typeface="Garamond" charset="0"/>
                <a:ea typeface="Garamond" charset="0"/>
                <a:cs typeface="Garamond" charset="0"/>
              </a:rPr>
              <a:t/>
            </a:r>
            <a:br>
              <a:rPr lang="en-US" sz="3000" dirty="0" smtClean="0">
                <a:solidFill>
                  <a:srgbClr val="571110"/>
                </a:solidFill>
                <a:latin typeface="Garamond" charset="0"/>
                <a:ea typeface="Garamond" charset="0"/>
                <a:cs typeface="Garamond" charset="0"/>
              </a:rPr>
            </a:br>
            <a:r>
              <a:rPr lang="en-US" sz="3000" dirty="0">
                <a:solidFill>
                  <a:srgbClr val="571110"/>
                </a:solidFill>
                <a:latin typeface="Garamond" charset="0"/>
                <a:ea typeface="Garamond" charset="0"/>
                <a:cs typeface="Garamond" charset="0"/>
              </a:rPr>
              <a:t/>
            </a:r>
            <a:br>
              <a:rPr lang="en-US" sz="3000" dirty="0">
                <a:solidFill>
                  <a:srgbClr val="571110"/>
                </a:solidFill>
                <a:latin typeface="Garamond" charset="0"/>
                <a:ea typeface="Garamond" charset="0"/>
                <a:cs typeface="Garamond" charset="0"/>
              </a:rPr>
            </a:br>
            <a:r>
              <a:rPr lang="en-US" sz="3000" dirty="0" smtClean="0">
                <a:solidFill>
                  <a:srgbClr val="571110"/>
                </a:solidFill>
                <a:latin typeface="Garamond" charset="0"/>
                <a:ea typeface="Garamond" charset="0"/>
                <a:cs typeface="Garamond" charset="0"/>
              </a:rPr>
              <a:t/>
            </a:r>
            <a:br>
              <a:rPr lang="en-US" sz="3000" dirty="0" smtClean="0">
                <a:solidFill>
                  <a:srgbClr val="571110"/>
                </a:solidFill>
                <a:latin typeface="Garamond" charset="0"/>
                <a:ea typeface="Garamond" charset="0"/>
                <a:cs typeface="Garamond" charset="0"/>
              </a:rPr>
            </a:br>
            <a:r>
              <a:rPr lang="en-US" sz="3000" dirty="0" smtClean="0">
                <a:solidFill>
                  <a:srgbClr val="571110"/>
                </a:solidFill>
                <a:latin typeface="Garamond" charset="0"/>
                <a:ea typeface="Garamond" charset="0"/>
                <a:cs typeface="Garamond" charset="0"/>
              </a:rPr>
              <a:t>Medical </a:t>
            </a:r>
            <a:r>
              <a:rPr lang="en-US" sz="3000" dirty="0">
                <a:solidFill>
                  <a:srgbClr val="571110"/>
                </a:solidFill>
                <a:latin typeface="Garamond" charset="0"/>
                <a:ea typeface="Garamond" charset="0"/>
                <a:cs typeface="Garamond" charset="0"/>
              </a:rPr>
              <a:t>management </a:t>
            </a:r>
            <a:br>
              <a:rPr lang="en-US" sz="3000" dirty="0">
                <a:solidFill>
                  <a:srgbClr val="571110"/>
                </a:solidFill>
                <a:latin typeface="Garamond" charset="0"/>
                <a:ea typeface="Garamond" charset="0"/>
                <a:cs typeface="Garamond" charset="0"/>
              </a:rPr>
            </a:br>
            <a:endParaRPr lang="en-US" sz="3000" dirty="0">
              <a:solidFill>
                <a:srgbClr val="571110"/>
              </a:solidFill>
              <a:latin typeface="Garamond" charset="0"/>
              <a:ea typeface="Garamond" charset="0"/>
              <a:cs typeface="Garamond" charset="0"/>
            </a:endParaRPr>
          </a:p>
        </p:txBody>
      </p:sp>
    </p:spTree>
    <p:extLst>
      <p:ext uri="{BB962C8B-B14F-4D97-AF65-F5344CB8AC3E}">
        <p14:creationId xmlns:p14="http://schemas.microsoft.com/office/powerpoint/2010/main" val="17333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600200" y="576470"/>
            <a:ext cx="7010400" cy="4528930"/>
          </a:xfrm>
        </p:spPr>
        <p:txBody>
          <a:bodyPr>
            <a:normAutofit/>
          </a:bodyPr>
          <a:lstStyle/>
          <a:p>
            <a:pPr marL="342900" lvl="0" indent="-342900">
              <a:buClr>
                <a:srgbClr val="F0F3FB">
                  <a:lumMod val="20000"/>
                  <a:lumOff val="80000"/>
                </a:srgbClr>
              </a:buClr>
              <a:buFont typeface="Wingdings" charset="2"/>
              <a:buChar char="Ø"/>
            </a:pPr>
            <a:endParaRPr lang="en-US" sz="2000" dirty="0" smtClean="0">
              <a:solidFill>
                <a:srgbClr val="000000">
                  <a:lumMod val="95000"/>
                  <a:lumOff val="5000"/>
                </a:srgbClr>
              </a:solidFill>
              <a:latin typeface="Garamond" charset="0"/>
              <a:ea typeface="Garamond" charset="0"/>
              <a:cs typeface="Garamond" charset="0"/>
            </a:endParaRPr>
          </a:p>
          <a:p>
            <a:pPr marL="342900" indent="-342900">
              <a:buClr>
                <a:srgbClr val="F0F3FB">
                  <a:lumMod val="20000"/>
                  <a:lumOff val="80000"/>
                </a:srgbClr>
              </a:buClr>
              <a:buFont typeface="Wingdings" charset="2"/>
              <a:buChar char="ü"/>
            </a:pPr>
            <a:r>
              <a:rPr lang="en-US" b="1" dirty="0" smtClean="0">
                <a:solidFill>
                  <a:srgbClr val="A87D00"/>
                </a:solidFill>
                <a:latin typeface="Garamond" charset="0"/>
                <a:ea typeface="Garamond" charset="0"/>
                <a:cs typeface="Garamond" charset="0"/>
              </a:rPr>
              <a:t>Hyperandrogenism ( hirsutism </a:t>
            </a:r>
            <a:r>
              <a:rPr lang="en-US" b="1" dirty="0">
                <a:solidFill>
                  <a:srgbClr val="A87D00"/>
                </a:solidFill>
                <a:latin typeface="Garamond" charset="0"/>
                <a:ea typeface="Garamond" charset="0"/>
                <a:cs typeface="Garamond" charset="0"/>
              </a:rPr>
              <a:t>and </a:t>
            </a:r>
            <a:r>
              <a:rPr lang="en-US" b="1" dirty="0" smtClean="0">
                <a:solidFill>
                  <a:srgbClr val="A87D00"/>
                </a:solidFill>
                <a:latin typeface="Garamond" charset="0"/>
                <a:ea typeface="Garamond" charset="0"/>
                <a:cs typeface="Garamond" charset="0"/>
              </a:rPr>
              <a:t>Acne vulgaris)  :</a:t>
            </a:r>
          </a:p>
          <a:p>
            <a:pPr marL="342900" indent="-342900">
              <a:buClr>
                <a:srgbClr val="F0F3FB">
                  <a:lumMod val="20000"/>
                  <a:lumOff val="80000"/>
                </a:srgbClr>
              </a:buClr>
              <a:buFont typeface="Wingdings" charset="2"/>
              <a:buChar char="§"/>
            </a:pPr>
            <a:r>
              <a:rPr lang="en-US" dirty="0" smtClean="0">
                <a:solidFill>
                  <a:srgbClr val="000000">
                    <a:lumMod val="95000"/>
                    <a:lumOff val="5000"/>
                  </a:srgbClr>
                </a:solidFill>
                <a:latin typeface="Garamond" charset="0"/>
                <a:ea typeface="Garamond" charset="0"/>
                <a:cs typeface="Garamond" charset="0"/>
              </a:rPr>
              <a:t>Reducing </a:t>
            </a:r>
            <a:r>
              <a:rPr lang="en-US" dirty="0">
                <a:solidFill>
                  <a:srgbClr val="000000">
                    <a:lumMod val="95000"/>
                    <a:lumOff val="5000"/>
                  </a:srgbClr>
                </a:solidFill>
                <a:latin typeface="Garamond" charset="0"/>
                <a:ea typeface="Garamond" charset="0"/>
                <a:cs typeface="Garamond" charset="0"/>
              </a:rPr>
              <a:t>androgen production</a:t>
            </a:r>
          </a:p>
          <a:p>
            <a:pPr marL="342900" indent="-342900">
              <a:buClr>
                <a:srgbClr val="F0F3FB">
                  <a:lumMod val="20000"/>
                  <a:lumOff val="80000"/>
                </a:srgbClr>
              </a:buClr>
              <a:buFont typeface="Wingdings" charset="2"/>
              <a:buChar char="§"/>
            </a:pPr>
            <a:r>
              <a:rPr lang="en-US" dirty="0" smtClean="0">
                <a:solidFill>
                  <a:srgbClr val="000000">
                    <a:lumMod val="95000"/>
                    <a:lumOff val="5000"/>
                  </a:srgbClr>
                </a:solidFill>
                <a:latin typeface="Garamond" charset="0"/>
                <a:ea typeface="Garamond" charset="0"/>
                <a:cs typeface="Garamond" charset="0"/>
              </a:rPr>
              <a:t>Reducing </a:t>
            </a:r>
            <a:r>
              <a:rPr lang="en-US" dirty="0">
                <a:solidFill>
                  <a:srgbClr val="000000">
                    <a:lumMod val="95000"/>
                    <a:lumOff val="5000"/>
                  </a:srgbClr>
                </a:solidFill>
                <a:latin typeface="Garamond" charset="0"/>
                <a:ea typeface="Garamond" charset="0"/>
                <a:cs typeface="Garamond" charset="0"/>
              </a:rPr>
              <a:t>serum free androgen levels by increasing androgen binding to plasma-binding proteins</a:t>
            </a:r>
          </a:p>
          <a:p>
            <a:pPr marL="342900" indent="-342900">
              <a:buClr>
                <a:srgbClr val="F0F3FB">
                  <a:lumMod val="20000"/>
                  <a:lumOff val="80000"/>
                </a:srgbClr>
              </a:buClr>
              <a:buFont typeface="Wingdings" charset="2"/>
              <a:buChar char="§"/>
            </a:pPr>
            <a:r>
              <a:rPr lang="en-US" dirty="0" smtClean="0">
                <a:solidFill>
                  <a:srgbClr val="000000">
                    <a:lumMod val="95000"/>
                    <a:lumOff val="5000"/>
                  </a:srgbClr>
                </a:solidFill>
                <a:latin typeface="Garamond" charset="0"/>
                <a:ea typeface="Garamond" charset="0"/>
                <a:cs typeface="Garamond" charset="0"/>
              </a:rPr>
              <a:t>Blocking </a:t>
            </a:r>
            <a:r>
              <a:rPr lang="en-US" dirty="0">
                <a:solidFill>
                  <a:srgbClr val="000000">
                    <a:lumMod val="95000"/>
                    <a:lumOff val="5000"/>
                  </a:srgbClr>
                </a:solidFill>
                <a:latin typeface="Garamond" charset="0"/>
                <a:ea typeface="Garamond" charset="0"/>
                <a:cs typeface="Garamond" charset="0"/>
              </a:rPr>
              <a:t>androgen action at the level of target organs (</a:t>
            </a:r>
            <a:r>
              <a:rPr lang="en-US" dirty="0" err="1">
                <a:solidFill>
                  <a:srgbClr val="000000">
                    <a:lumMod val="95000"/>
                    <a:lumOff val="5000"/>
                  </a:srgbClr>
                </a:solidFill>
                <a:latin typeface="Garamond" charset="0"/>
                <a:ea typeface="Garamond" charset="0"/>
                <a:cs typeface="Garamond" charset="0"/>
              </a:rPr>
              <a:t>eg</a:t>
            </a:r>
            <a:r>
              <a:rPr lang="en-US" dirty="0">
                <a:solidFill>
                  <a:srgbClr val="000000">
                    <a:lumMod val="95000"/>
                    <a:lumOff val="5000"/>
                  </a:srgbClr>
                </a:solidFill>
                <a:latin typeface="Garamond" charset="0"/>
                <a:ea typeface="Garamond" charset="0"/>
                <a:cs typeface="Garamond" charset="0"/>
              </a:rPr>
              <a:t>, hair follicle</a:t>
            </a:r>
            <a:r>
              <a:rPr lang="en-US" dirty="0" smtClean="0">
                <a:solidFill>
                  <a:srgbClr val="000000">
                    <a:lumMod val="95000"/>
                    <a:lumOff val="5000"/>
                  </a:srgbClr>
                </a:solidFill>
                <a:latin typeface="Garamond" charset="0"/>
                <a:ea typeface="Garamond" charset="0"/>
                <a:cs typeface="Garamond" charset="0"/>
              </a:rPr>
              <a:t>)</a:t>
            </a:r>
          </a:p>
          <a:p>
            <a:pPr marL="342900" indent="-342900">
              <a:buClr>
                <a:srgbClr val="F0F3FB">
                  <a:lumMod val="20000"/>
                  <a:lumOff val="80000"/>
                </a:srgbClr>
              </a:buClr>
              <a:buFont typeface="Wingdings" charset="2"/>
              <a:buChar char="§"/>
            </a:pPr>
            <a:endParaRPr lang="en-US" sz="2000" dirty="0" smtClean="0">
              <a:solidFill>
                <a:srgbClr val="000000">
                  <a:lumMod val="95000"/>
                  <a:lumOff val="5000"/>
                </a:srgbClr>
              </a:solidFill>
              <a:latin typeface="Garamond" charset="0"/>
              <a:ea typeface="Garamond" charset="0"/>
              <a:cs typeface="Garamond" charset="0"/>
            </a:endParaRPr>
          </a:p>
          <a:p>
            <a:pPr marL="342900" lvl="0" indent="-342900">
              <a:buClr>
                <a:srgbClr val="F0F3FB">
                  <a:lumMod val="20000"/>
                  <a:lumOff val="80000"/>
                </a:srgbClr>
              </a:buClr>
              <a:buFont typeface="Wingdings" charset="2"/>
              <a:buChar char="Ø"/>
            </a:pPr>
            <a:r>
              <a:rPr lang="en-US" dirty="0" smtClean="0">
                <a:solidFill>
                  <a:srgbClr val="000000">
                    <a:lumMod val="95000"/>
                    <a:lumOff val="5000"/>
                  </a:srgbClr>
                </a:solidFill>
                <a:latin typeface="Garamond" charset="0"/>
                <a:ea typeface="Garamond" charset="0"/>
                <a:cs typeface="Garamond" charset="0"/>
              </a:rPr>
              <a:t>Androgen </a:t>
            </a:r>
            <a:r>
              <a:rPr lang="en-US" dirty="0">
                <a:solidFill>
                  <a:srgbClr val="000000">
                    <a:lumMod val="95000"/>
                    <a:lumOff val="5000"/>
                  </a:srgbClr>
                </a:solidFill>
                <a:latin typeface="Garamond" charset="0"/>
                <a:ea typeface="Garamond" charset="0"/>
                <a:cs typeface="Garamond" charset="0"/>
              </a:rPr>
              <a:t>blocking agent (</a:t>
            </a:r>
            <a:r>
              <a:rPr lang="en-US" dirty="0" err="1">
                <a:solidFill>
                  <a:srgbClr val="000000">
                    <a:lumMod val="95000"/>
                    <a:lumOff val="5000"/>
                  </a:srgbClr>
                </a:solidFill>
                <a:latin typeface="Garamond" charset="0"/>
                <a:ea typeface="Garamond" charset="0"/>
                <a:cs typeface="Garamond" charset="0"/>
              </a:rPr>
              <a:t>eg</a:t>
            </a:r>
            <a:r>
              <a:rPr lang="en-US" dirty="0">
                <a:solidFill>
                  <a:srgbClr val="000000">
                    <a:lumMod val="95000"/>
                    <a:lumOff val="5000"/>
                  </a:srgbClr>
                </a:solidFill>
                <a:latin typeface="Garamond" charset="0"/>
                <a:ea typeface="Garamond" charset="0"/>
                <a:cs typeface="Garamond" charset="0"/>
              </a:rPr>
              <a:t> spironolactone, leuprolide, finasteride) </a:t>
            </a:r>
            <a:endParaRPr lang="en-US" dirty="0"/>
          </a:p>
        </p:txBody>
      </p:sp>
    </p:spTree>
    <p:extLst>
      <p:ext uri="{BB962C8B-B14F-4D97-AF65-F5344CB8AC3E}">
        <p14:creationId xmlns:p14="http://schemas.microsoft.com/office/powerpoint/2010/main" val="172367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marL="342900" indent="-342900">
              <a:buFont typeface="Wingdings" charset="2"/>
              <a:buChar char="Ø"/>
            </a:pPr>
            <a:r>
              <a:rPr lang="en-US" dirty="0">
                <a:solidFill>
                  <a:schemeClr val="accent6">
                    <a:lumMod val="95000"/>
                    <a:lumOff val="5000"/>
                  </a:schemeClr>
                </a:solidFill>
                <a:latin typeface="Garamond" charset="0"/>
                <a:ea typeface="Garamond" charset="0"/>
                <a:cs typeface="Garamond" charset="0"/>
              </a:rPr>
              <a:t>Clomiphene citrate or </a:t>
            </a:r>
            <a:r>
              <a:rPr lang="en-US" dirty="0" smtClean="0">
                <a:solidFill>
                  <a:schemeClr val="accent6">
                    <a:lumMod val="95000"/>
                    <a:lumOff val="5000"/>
                  </a:schemeClr>
                </a:solidFill>
                <a:latin typeface="Garamond" charset="0"/>
                <a:ea typeface="Garamond" charset="0"/>
                <a:cs typeface="Garamond" charset="0"/>
              </a:rPr>
              <a:t>letrozole (selective </a:t>
            </a:r>
            <a:r>
              <a:rPr lang="en-US" dirty="0">
                <a:solidFill>
                  <a:schemeClr val="accent6">
                    <a:lumMod val="95000"/>
                    <a:lumOff val="5000"/>
                  </a:schemeClr>
                </a:solidFill>
                <a:latin typeface="Garamond" charset="0"/>
                <a:ea typeface="Garamond" charset="0"/>
                <a:cs typeface="Garamond" charset="0"/>
              </a:rPr>
              <a:t>estrogen receptor </a:t>
            </a:r>
            <a:r>
              <a:rPr lang="en-US" dirty="0" smtClean="0">
                <a:solidFill>
                  <a:schemeClr val="accent6">
                    <a:lumMod val="95000"/>
                    <a:lumOff val="5000"/>
                  </a:schemeClr>
                </a:solidFill>
                <a:latin typeface="Garamond" charset="0"/>
                <a:ea typeface="Garamond" charset="0"/>
                <a:cs typeface="Garamond" charset="0"/>
              </a:rPr>
              <a:t>modulators)   - for </a:t>
            </a:r>
            <a:r>
              <a:rPr lang="en-US" dirty="0">
                <a:solidFill>
                  <a:schemeClr val="accent6">
                    <a:lumMod val="95000"/>
                    <a:lumOff val="5000"/>
                  </a:schemeClr>
                </a:solidFill>
                <a:latin typeface="Garamond" charset="0"/>
                <a:ea typeface="Garamond" charset="0"/>
                <a:cs typeface="Garamond" charset="0"/>
              </a:rPr>
              <a:t>ovulation induction, </a:t>
            </a:r>
            <a:r>
              <a:rPr lang="en-US" dirty="0" smtClean="0">
                <a:solidFill>
                  <a:srgbClr val="571110"/>
                </a:solidFill>
                <a:latin typeface="Garamond" charset="0"/>
                <a:ea typeface="Garamond" charset="0"/>
                <a:cs typeface="Garamond" charset="0"/>
              </a:rPr>
              <a:t>first-line treatment</a:t>
            </a:r>
          </a:p>
          <a:p>
            <a:pPr marL="342900" indent="-342900">
              <a:buFont typeface="Wingdings" charset="2"/>
              <a:buChar char="Ø"/>
            </a:pPr>
            <a:endParaRPr lang="en-US" dirty="0">
              <a:solidFill>
                <a:srgbClr val="571110"/>
              </a:solidFill>
              <a:latin typeface="Garamond" charset="0"/>
              <a:ea typeface="Garamond" charset="0"/>
              <a:cs typeface="Garamond" charset="0"/>
            </a:endParaRPr>
          </a:p>
          <a:p>
            <a:pPr marL="342900" indent="-342900">
              <a:buFont typeface="Wingdings" charset="2"/>
              <a:buChar char="Ø"/>
            </a:pPr>
            <a:r>
              <a:rPr lang="en-US" dirty="0">
                <a:solidFill>
                  <a:schemeClr val="accent6">
                    <a:lumMod val="95000"/>
                    <a:lumOff val="5000"/>
                  </a:schemeClr>
                </a:solidFill>
                <a:latin typeface="Garamond" charset="0"/>
                <a:ea typeface="Garamond" charset="0"/>
                <a:cs typeface="Garamond" charset="0"/>
              </a:rPr>
              <a:t>Hypoglycemic agents (metformin, insulin)</a:t>
            </a:r>
          </a:p>
          <a:p>
            <a:pPr marL="342900" indent="-342900">
              <a:buFont typeface="Wingdings" charset="2"/>
              <a:buChar char="Ø"/>
            </a:pPr>
            <a:endParaRPr lang="en-US" dirty="0" smtClean="0">
              <a:solidFill>
                <a:srgbClr val="571110"/>
              </a:solidFill>
              <a:latin typeface="Garamond" charset="0"/>
              <a:ea typeface="Garamond" charset="0"/>
              <a:cs typeface="Garamond" charset="0"/>
            </a:endParaRPr>
          </a:p>
          <a:p>
            <a:endParaRPr lang="en-US" dirty="0"/>
          </a:p>
        </p:txBody>
      </p:sp>
      <p:sp>
        <p:nvSpPr>
          <p:cNvPr id="3" name="Title 2"/>
          <p:cNvSpPr>
            <a:spLocks noGrp="1"/>
          </p:cNvSpPr>
          <p:nvPr>
            <p:ph type="ctrTitle"/>
          </p:nvPr>
        </p:nvSpPr>
        <p:spPr/>
        <p:txBody>
          <a:bodyPr/>
          <a:lstStyle/>
          <a:p>
            <a:endParaRPr lang="en-US"/>
          </a:p>
        </p:txBody>
      </p:sp>
    </p:spTree>
    <p:extLst>
      <p:ext uri="{BB962C8B-B14F-4D97-AF65-F5344CB8AC3E}">
        <p14:creationId xmlns:p14="http://schemas.microsoft.com/office/powerpoint/2010/main" val="1549454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marL="342900" indent="-342900">
              <a:buFont typeface="Wingdings" charset="2"/>
              <a:buChar char="Ø"/>
            </a:pPr>
            <a:r>
              <a:rPr lang="en-US" dirty="0">
                <a:solidFill>
                  <a:schemeClr val="accent6">
                    <a:lumMod val="95000"/>
                    <a:lumOff val="5000"/>
                  </a:schemeClr>
                </a:solidFill>
                <a:latin typeface="Garamond" charset="0"/>
                <a:ea typeface="Garamond" charset="0"/>
                <a:cs typeface="Garamond" charset="0"/>
              </a:rPr>
              <a:t>Topical hair-removal agents (</a:t>
            </a:r>
            <a:r>
              <a:rPr lang="en-US" dirty="0" err="1">
                <a:solidFill>
                  <a:schemeClr val="accent6">
                    <a:lumMod val="95000"/>
                    <a:lumOff val="5000"/>
                  </a:schemeClr>
                </a:solidFill>
                <a:latin typeface="Garamond" charset="0"/>
                <a:ea typeface="Garamond" charset="0"/>
                <a:cs typeface="Garamond" charset="0"/>
              </a:rPr>
              <a:t>eg</a:t>
            </a:r>
            <a:r>
              <a:rPr lang="en-US" dirty="0">
                <a:solidFill>
                  <a:schemeClr val="accent6">
                    <a:lumMod val="95000"/>
                    <a:lumOff val="5000"/>
                  </a:schemeClr>
                </a:solidFill>
                <a:latin typeface="Garamond" charset="0"/>
                <a:ea typeface="Garamond" charset="0"/>
                <a:cs typeface="Garamond" charset="0"/>
              </a:rPr>
              <a:t> </a:t>
            </a:r>
            <a:r>
              <a:rPr lang="en-US" dirty="0" err="1">
                <a:solidFill>
                  <a:schemeClr val="accent6">
                    <a:lumMod val="95000"/>
                    <a:lumOff val="5000"/>
                  </a:schemeClr>
                </a:solidFill>
                <a:latin typeface="Garamond" charset="0"/>
                <a:ea typeface="Garamond" charset="0"/>
                <a:cs typeface="Garamond" charset="0"/>
              </a:rPr>
              <a:t>eflornithine</a:t>
            </a:r>
            <a:r>
              <a:rPr lang="en-US" dirty="0" smtClean="0">
                <a:solidFill>
                  <a:schemeClr val="accent6">
                    <a:lumMod val="95000"/>
                    <a:lumOff val="5000"/>
                  </a:schemeClr>
                </a:solidFill>
                <a:latin typeface="Garamond" charset="0"/>
                <a:ea typeface="Garamond" charset="0"/>
                <a:cs typeface="Garamond" charset="0"/>
              </a:rPr>
              <a:t>)</a:t>
            </a:r>
          </a:p>
          <a:p>
            <a:pPr marL="342900" indent="-342900">
              <a:buFont typeface="Wingdings" charset="2"/>
              <a:buChar char="Ø"/>
            </a:pPr>
            <a:endParaRPr lang="en-US" dirty="0">
              <a:solidFill>
                <a:schemeClr val="accent6">
                  <a:lumMod val="95000"/>
                  <a:lumOff val="5000"/>
                </a:schemeClr>
              </a:solidFill>
              <a:latin typeface="Garamond" charset="0"/>
              <a:ea typeface="Garamond" charset="0"/>
              <a:cs typeface="Garamond" charset="0"/>
            </a:endParaRPr>
          </a:p>
          <a:p>
            <a:pPr marL="342900" indent="-342900">
              <a:buFont typeface="Wingdings" charset="2"/>
              <a:buChar char="Ø"/>
            </a:pPr>
            <a:r>
              <a:rPr lang="en-US" dirty="0">
                <a:solidFill>
                  <a:schemeClr val="accent6">
                    <a:lumMod val="95000"/>
                    <a:lumOff val="5000"/>
                  </a:schemeClr>
                </a:solidFill>
                <a:latin typeface="Garamond" charset="0"/>
                <a:ea typeface="Garamond" charset="0"/>
                <a:cs typeface="Garamond" charset="0"/>
              </a:rPr>
              <a:t>Topical acne agents (</a:t>
            </a:r>
            <a:r>
              <a:rPr lang="en-US" dirty="0" err="1">
                <a:solidFill>
                  <a:schemeClr val="accent6">
                    <a:lumMod val="95000"/>
                    <a:lumOff val="5000"/>
                  </a:schemeClr>
                </a:solidFill>
                <a:latin typeface="Garamond" charset="0"/>
                <a:ea typeface="Garamond" charset="0"/>
                <a:cs typeface="Garamond" charset="0"/>
              </a:rPr>
              <a:t>eg</a:t>
            </a:r>
            <a:r>
              <a:rPr lang="en-US" dirty="0">
                <a:solidFill>
                  <a:schemeClr val="accent6">
                    <a:lumMod val="95000"/>
                    <a:lumOff val="5000"/>
                  </a:schemeClr>
                </a:solidFill>
                <a:latin typeface="Garamond" charset="0"/>
                <a:ea typeface="Garamond" charset="0"/>
                <a:cs typeface="Garamond" charset="0"/>
              </a:rPr>
              <a:t> benzoyl peroxide, </a:t>
            </a:r>
            <a:r>
              <a:rPr lang="en-US" dirty="0" err="1">
                <a:solidFill>
                  <a:schemeClr val="accent6">
                    <a:lumMod val="95000"/>
                    <a:lumOff val="5000"/>
                  </a:schemeClr>
                </a:solidFill>
                <a:latin typeface="Garamond" charset="0"/>
                <a:ea typeface="Garamond" charset="0"/>
                <a:cs typeface="Garamond" charset="0"/>
              </a:rPr>
              <a:t>tretinoin</a:t>
            </a:r>
            <a:r>
              <a:rPr lang="en-US" dirty="0">
                <a:solidFill>
                  <a:schemeClr val="accent6">
                    <a:lumMod val="95000"/>
                    <a:lumOff val="5000"/>
                  </a:schemeClr>
                </a:solidFill>
                <a:latin typeface="Garamond" charset="0"/>
                <a:ea typeface="Garamond" charset="0"/>
                <a:cs typeface="Garamond" charset="0"/>
              </a:rPr>
              <a:t> topical cream (0.02-0.1%)/gel (0.01-0.1%)/solution (0.05%))</a:t>
            </a:r>
          </a:p>
          <a:p>
            <a:endParaRPr lang="en-US" dirty="0"/>
          </a:p>
        </p:txBody>
      </p:sp>
      <p:sp>
        <p:nvSpPr>
          <p:cNvPr id="3" name="Title 2"/>
          <p:cNvSpPr>
            <a:spLocks noGrp="1"/>
          </p:cNvSpPr>
          <p:nvPr>
            <p:ph type="ctrTitle"/>
          </p:nvPr>
        </p:nvSpPr>
        <p:spPr/>
        <p:txBody>
          <a:bodyPr/>
          <a:lstStyle/>
          <a:p>
            <a:endParaRPr lang="en-US"/>
          </a:p>
        </p:txBody>
      </p:sp>
    </p:spTree>
    <p:extLst>
      <p:ext uri="{BB962C8B-B14F-4D97-AF65-F5344CB8AC3E}">
        <p14:creationId xmlns:p14="http://schemas.microsoft.com/office/powerpoint/2010/main" val="1473512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solidFill>
                  <a:srgbClr val="571110"/>
                </a:solidFill>
                <a:latin typeface="Garamond" charset="0"/>
                <a:ea typeface="Garamond" charset="0"/>
                <a:cs typeface="Garamond" charset="0"/>
              </a:rPr>
              <a:t>Poly cystic ovarian syndrome</a:t>
            </a:r>
            <a:endParaRPr lang="en-US" sz="3000" dirty="0">
              <a:solidFill>
                <a:srgbClr val="571110"/>
              </a:solidFill>
              <a:latin typeface="Garamond" charset="0"/>
              <a:ea typeface="Garamond" charset="0"/>
              <a:cs typeface="Garamond" charset="0"/>
            </a:endParaRPr>
          </a:p>
        </p:txBody>
      </p:sp>
      <p:sp>
        <p:nvSpPr>
          <p:cNvPr id="3" name="Content Placeholder 2"/>
          <p:cNvSpPr>
            <a:spLocks noGrp="1"/>
          </p:cNvSpPr>
          <p:nvPr>
            <p:ph idx="1"/>
          </p:nvPr>
        </p:nvSpPr>
        <p:spPr/>
        <p:txBody>
          <a:bodyPr>
            <a:normAutofit/>
          </a:bodyPr>
          <a:lstStyle/>
          <a:p>
            <a:pPr>
              <a:buFont typeface="Wingdings" charset="2"/>
              <a:buChar char="Ø"/>
            </a:pPr>
            <a:r>
              <a:rPr lang="en-US" dirty="0" smtClean="0">
                <a:solidFill>
                  <a:schemeClr val="accent6">
                    <a:lumMod val="95000"/>
                    <a:lumOff val="5000"/>
                  </a:schemeClr>
                </a:solidFill>
                <a:latin typeface="Garamond" charset="0"/>
                <a:ea typeface="Garamond" charset="0"/>
                <a:cs typeface="Garamond" charset="0"/>
              </a:rPr>
              <a:t>Primarily </a:t>
            </a:r>
            <a:r>
              <a:rPr lang="en-US" dirty="0">
                <a:solidFill>
                  <a:schemeClr val="accent6">
                    <a:lumMod val="95000"/>
                    <a:lumOff val="5000"/>
                  </a:schemeClr>
                </a:solidFill>
                <a:latin typeface="Garamond" charset="0"/>
                <a:ea typeface="Garamond" charset="0"/>
                <a:cs typeface="Garamond" charset="0"/>
              </a:rPr>
              <a:t>characterized by ovulatory dysfunction and </a:t>
            </a:r>
            <a:r>
              <a:rPr lang="en-US" dirty="0" smtClean="0">
                <a:solidFill>
                  <a:schemeClr val="accent6">
                    <a:lumMod val="95000"/>
                    <a:lumOff val="5000"/>
                  </a:schemeClr>
                </a:solidFill>
                <a:latin typeface="Garamond" charset="0"/>
                <a:ea typeface="Garamond" charset="0"/>
                <a:cs typeface="Garamond" charset="0"/>
              </a:rPr>
              <a:t>hyperandrogenism</a:t>
            </a:r>
          </a:p>
          <a:p>
            <a:pPr>
              <a:buFont typeface="Wingdings" charset="2"/>
              <a:buChar char="Ø"/>
            </a:pPr>
            <a:endParaRPr lang="en-US" dirty="0" smtClean="0">
              <a:solidFill>
                <a:schemeClr val="accent6">
                  <a:lumMod val="95000"/>
                  <a:lumOff val="5000"/>
                </a:schemeClr>
              </a:solidFill>
              <a:latin typeface="Garamond" charset="0"/>
              <a:ea typeface="Garamond" charset="0"/>
              <a:cs typeface="Garamond" charset="0"/>
            </a:endParaRPr>
          </a:p>
          <a:p>
            <a:pPr>
              <a:buFont typeface="Wingdings" charset="2"/>
              <a:buChar char="Ø"/>
            </a:pPr>
            <a:r>
              <a:rPr lang="en-US" dirty="0" smtClean="0">
                <a:solidFill>
                  <a:schemeClr val="accent6">
                    <a:lumMod val="95000"/>
                    <a:lumOff val="5000"/>
                  </a:schemeClr>
                </a:solidFill>
                <a:latin typeface="Garamond" charset="0"/>
                <a:ea typeface="Garamond" charset="0"/>
                <a:cs typeface="Garamond" charset="0"/>
              </a:rPr>
              <a:t>It is a set of symptoms due to elevated Androgens in women.</a:t>
            </a:r>
          </a:p>
          <a:p>
            <a:pPr>
              <a:buFont typeface="Wingdings" charset="2"/>
              <a:buChar char="Ø"/>
            </a:pPr>
            <a:endParaRPr lang="en-US" dirty="0" smtClean="0">
              <a:solidFill>
                <a:schemeClr val="accent6">
                  <a:lumMod val="95000"/>
                  <a:lumOff val="5000"/>
                </a:schemeClr>
              </a:solidFill>
              <a:latin typeface="Garamond" charset="0"/>
              <a:ea typeface="Garamond" charset="0"/>
              <a:cs typeface="Garamond" charset="0"/>
            </a:endParaRPr>
          </a:p>
          <a:p>
            <a:pPr>
              <a:buFont typeface="Wingdings" charset="2"/>
              <a:buChar char="Ø"/>
            </a:pPr>
            <a:r>
              <a:rPr lang="en-US" dirty="0" smtClean="0">
                <a:solidFill>
                  <a:schemeClr val="accent6">
                    <a:lumMod val="95000"/>
                    <a:lumOff val="5000"/>
                  </a:schemeClr>
                </a:solidFill>
                <a:latin typeface="Garamond" charset="0"/>
                <a:ea typeface="Garamond" charset="0"/>
                <a:cs typeface="Garamond" charset="0"/>
              </a:rPr>
              <a:t>It is due to a combination of genetic and environmental factors.</a:t>
            </a:r>
          </a:p>
          <a:p>
            <a:pPr>
              <a:buFont typeface="Wingdings" charset="2"/>
              <a:buChar char="Ø"/>
            </a:pPr>
            <a:endParaRPr lang="en-US" dirty="0" smtClean="0">
              <a:solidFill>
                <a:schemeClr val="accent6">
                  <a:lumMod val="95000"/>
                  <a:lumOff val="5000"/>
                </a:schemeClr>
              </a:solidFill>
              <a:latin typeface="Garamond" charset="0"/>
              <a:ea typeface="Garamond" charset="0"/>
              <a:cs typeface="Garamond" charset="0"/>
            </a:endParaRPr>
          </a:p>
          <a:p>
            <a:pPr>
              <a:buFont typeface="Wingdings" charset="2"/>
              <a:buChar char="Ø"/>
            </a:pPr>
            <a:endParaRPr lang="en-US" dirty="0" smtClean="0">
              <a:solidFill>
                <a:schemeClr val="accent6">
                  <a:lumMod val="95000"/>
                  <a:lumOff val="5000"/>
                </a:schemeClr>
              </a:solidFill>
              <a:latin typeface="Garamond" charset="0"/>
              <a:ea typeface="Garamond" charset="0"/>
              <a:cs typeface="Garamond" charset="0"/>
            </a:endParaRPr>
          </a:p>
          <a:p>
            <a:pPr>
              <a:buFont typeface="Wingdings" charset="2"/>
              <a:buChar char="v"/>
            </a:pPr>
            <a:endParaRPr lang="en-US" b="1" dirty="0">
              <a:solidFill>
                <a:srgbClr val="002060"/>
              </a:solidFill>
            </a:endParaRPr>
          </a:p>
        </p:txBody>
      </p:sp>
    </p:spTree>
    <p:extLst>
      <p:ext uri="{BB962C8B-B14F-4D97-AF65-F5344CB8AC3E}">
        <p14:creationId xmlns:p14="http://schemas.microsoft.com/office/powerpoint/2010/main" val="18769053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normAutofit/>
          </a:bodyPr>
          <a:lstStyle/>
          <a:p>
            <a:pPr marL="457200" indent="-457200">
              <a:buFont typeface="Courier New" charset="0"/>
              <a:buChar char="o"/>
            </a:pPr>
            <a:r>
              <a:rPr lang="en-US" sz="2600" u="sng" dirty="0" smtClean="0">
                <a:solidFill>
                  <a:schemeClr val="accent6">
                    <a:lumMod val="95000"/>
                    <a:lumOff val="5000"/>
                  </a:schemeClr>
                </a:solidFill>
                <a:latin typeface="Garamond" charset="0"/>
                <a:ea typeface="Garamond" charset="0"/>
                <a:cs typeface="Garamond" charset="0"/>
              </a:rPr>
              <a:t>aim to restore ovulation</a:t>
            </a:r>
          </a:p>
          <a:p>
            <a:pPr marL="457200" indent="-457200">
              <a:buFont typeface="Courier New" charset="0"/>
              <a:buChar char="o"/>
            </a:pPr>
            <a:endParaRPr lang="en-US" sz="2600" u="sng" dirty="0" smtClean="0">
              <a:solidFill>
                <a:schemeClr val="accent6">
                  <a:lumMod val="95000"/>
                  <a:lumOff val="5000"/>
                </a:schemeClr>
              </a:solidFill>
              <a:latin typeface="Garamond" charset="0"/>
              <a:ea typeface="Garamond" charset="0"/>
              <a:cs typeface="Garamond" charset="0"/>
            </a:endParaRPr>
          </a:p>
          <a:p>
            <a:r>
              <a:rPr lang="en-US" dirty="0" smtClean="0">
                <a:solidFill>
                  <a:schemeClr val="accent6">
                    <a:lumMod val="95000"/>
                    <a:lumOff val="5000"/>
                  </a:schemeClr>
                </a:solidFill>
                <a:latin typeface="Garamond" charset="0"/>
                <a:ea typeface="Garamond" charset="0"/>
                <a:cs typeface="Garamond" charset="0"/>
              </a:rPr>
              <a:t>Laparoscopically:</a:t>
            </a:r>
          </a:p>
          <a:p>
            <a:pPr>
              <a:buFont typeface="Wingdings" charset="2"/>
              <a:buChar char="Ø"/>
            </a:pPr>
            <a:r>
              <a:rPr lang="en-US" dirty="0" smtClean="0">
                <a:solidFill>
                  <a:schemeClr val="accent6">
                    <a:lumMod val="95000"/>
                    <a:lumOff val="5000"/>
                  </a:schemeClr>
                </a:solidFill>
                <a:latin typeface="Garamond" charset="0"/>
                <a:ea typeface="Garamond" charset="0"/>
                <a:cs typeface="Garamond" charset="0"/>
              </a:rPr>
              <a:t>Electrocautery</a:t>
            </a:r>
          </a:p>
          <a:p>
            <a:pPr>
              <a:buFont typeface="Wingdings" charset="2"/>
              <a:buChar char="Ø"/>
            </a:pPr>
            <a:r>
              <a:rPr lang="en-US" dirty="0" smtClean="0">
                <a:solidFill>
                  <a:schemeClr val="accent6">
                    <a:lumMod val="95000"/>
                    <a:lumOff val="5000"/>
                  </a:schemeClr>
                </a:solidFill>
                <a:latin typeface="Garamond" charset="0"/>
                <a:ea typeface="Garamond" charset="0"/>
                <a:cs typeface="Garamond" charset="0"/>
              </a:rPr>
              <a:t>Laser drilling</a:t>
            </a:r>
          </a:p>
          <a:p>
            <a:pPr>
              <a:buFont typeface="Wingdings" charset="2"/>
              <a:buChar char="Ø"/>
            </a:pPr>
            <a:r>
              <a:rPr lang="en-US" dirty="0" smtClean="0">
                <a:solidFill>
                  <a:schemeClr val="accent6">
                    <a:lumMod val="95000"/>
                    <a:lumOff val="5000"/>
                  </a:schemeClr>
                </a:solidFill>
                <a:latin typeface="Garamond" charset="0"/>
                <a:ea typeface="Garamond" charset="0"/>
                <a:cs typeface="Garamond" charset="0"/>
              </a:rPr>
              <a:t>Multiple biopsy</a:t>
            </a:r>
          </a:p>
        </p:txBody>
      </p:sp>
      <p:sp>
        <p:nvSpPr>
          <p:cNvPr id="2" name="Title 1"/>
          <p:cNvSpPr>
            <a:spLocks noGrp="1"/>
          </p:cNvSpPr>
          <p:nvPr>
            <p:ph type="ctrTitle"/>
          </p:nvPr>
        </p:nvSpPr>
        <p:spPr/>
        <p:txBody>
          <a:bodyPr/>
          <a:lstStyle/>
          <a:p>
            <a:r>
              <a:rPr lang="en-US" dirty="0" smtClean="0">
                <a:solidFill>
                  <a:srgbClr val="571110"/>
                </a:solidFill>
                <a:latin typeface="Garamond" charset="0"/>
                <a:ea typeface="Garamond" charset="0"/>
                <a:cs typeface="Garamond" charset="0"/>
              </a:rPr>
              <a:t>Surgical management </a:t>
            </a:r>
            <a:endParaRPr lang="en-US" dirty="0">
              <a:solidFill>
                <a:srgbClr val="571110"/>
              </a:solidFill>
              <a:latin typeface="Garamond" charset="0"/>
              <a:ea typeface="Garamond" charset="0"/>
              <a:cs typeface="Garamond" charset="0"/>
            </a:endParaRPr>
          </a:p>
        </p:txBody>
      </p:sp>
    </p:spTree>
    <p:extLst>
      <p:ext uri="{BB962C8B-B14F-4D97-AF65-F5344CB8AC3E}">
        <p14:creationId xmlns:p14="http://schemas.microsoft.com/office/powerpoint/2010/main" val="12525849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314" y="1092530"/>
            <a:ext cx="4773881" cy="2969655"/>
          </a:xfrm>
          <a:prstGeom prst="rect">
            <a:avLst/>
          </a:prstGeom>
          <a:effectLst>
            <a:softEdge rad="304800"/>
          </a:effectLst>
        </p:spPr>
      </p:pic>
    </p:spTree>
    <p:extLst>
      <p:ext uri="{BB962C8B-B14F-4D97-AF65-F5344CB8AC3E}">
        <p14:creationId xmlns:p14="http://schemas.microsoft.com/office/powerpoint/2010/main" val="16069928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7362" y="1239329"/>
            <a:ext cx="7316638" cy="4038600"/>
          </a:xfrm>
        </p:spPr>
        <p:txBody>
          <a:bodyPr/>
          <a:lstStyle/>
          <a:p>
            <a:pPr>
              <a:buClr>
                <a:srgbClr val="F0F3FB">
                  <a:lumMod val="20000"/>
                  <a:lumOff val="80000"/>
                </a:srgbClr>
              </a:buClr>
              <a:buFont typeface="Wingdings" charset="2"/>
              <a:buChar char="Ø"/>
            </a:pPr>
            <a:r>
              <a:rPr lang="en-US" dirty="0">
                <a:solidFill>
                  <a:schemeClr val="accent6">
                    <a:lumMod val="95000"/>
                    <a:lumOff val="5000"/>
                  </a:schemeClr>
                </a:solidFill>
                <a:latin typeface="Garamond" charset="0"/>
                <a:ea typeface="Garamond" charset="0"/>
                <a:cs typeface="Garamond" charset="0"/>
              </a:rPr>
              <a:t>It is the most common endocrine disorder amongst women between 18-44 years old.</a:t>
            </a:r>
          </a:p>
          <a:p>
            <a:pPr lvl="0">
              <a:buClr>
                <a:srgbClr val="F0F3FB">
                  <a:lumMod val="20000"/>
                  <a:lumOff val="80000"/>
                </a:srgbClr>
              </a:buClr>
              <a:buFont typeface="Wingdings" charset="2"/>
              <a:buChar char="Ø"/>
            </a:pPr>
            <a:endParaRPr lang="en-US" dirty="0" smtClean="0">
              <a:solidFill>
                <a:srgbClr val="000000">
                  <a:lumMod val="95000"/>
                  <a:lumOff val="5000"/>
                </a:srgbClr>
              </a:solidFill>
              <a:latin typeface="Garamond" charset="0"/>
              <a:ea typeface="Garamond" charset="0"/>
              <a:cs typeface="Garamond" charset="0"/>
            </a:endParaRPr>
          </a:p>
          <a:p>
            <a:pPr lvl="0">
              <a:buClr>
                <a:srgbClr val="F0F3FB">
                  <a:lumMod val="20000"/>
                  <a:lumOff val="80000"/>
                </a:srgbClr>
              </a:buClr>
              <a:buFont typeface="Wingdings" charset="2"/>
              <a:buChar char="Ø"/>
            </a:pPr>
            <a:r>
              <a:rPr lang="en-US" dirty="0" smtClean="0">
                <a:solidFill>
                  <a:srgbClr val="000000">
                    <a:lumMod val="95000"/>
                    <a:lumOff val="5000"/>
                  </a:srgbClr>
                </a:solidFill>
                <a:latin typeface="Garamond" charset="0"/>
                <a:ea typeface="Garamond" charset="0"/>
                <a:cs typeface="Garamond" charset="0"/>
              </a:rPr>
              <a:t>It </a:t>
            </a:r>
            <a:r>
              <a:rPr lang="en-US" dirty="0">
                <a:solidFill>
                  <a:srgbClr val="000000">
                    <a:lumMod val="95000"/>
                    <a:lumOff val="5000"/>
                  </a:srgbClr>
                </a:solidFill>
                <a:latin typeface="Garamond" charset="0"/>
                <a:ea typeface="Garamond" charset="0"/>
                <a:cs typeface="Garamond" charset="0"/>
              </a:rPr>
              <a:t>affects </a:t>
            </a:r>
            <a:r>
              <a:rPr lang="en-US" dirty="0" smtClean="0">
                <a:solidFill>
                  <a:srgbClr val="000000">
                    <a:lumMod val="95000"/>
                    <a:lumOff val="5000"/>
                  </a:srgbClr>
                </a:solidFill>
                <a:latin typeface="Garamond" charset="0"/>
                <a:ea typeface="Garamond" charset="0"/>
                <a:cs typeface="Garamond" charset="0"/>
              </a:rPr>
              <a:t>2</a:t>
            </a:r>
            <a:r>
              <a:rPr lang="en-US" dirty="0">
                <a:solidFill>
                  <a:srgbClr val="000000">
                    <a:lumMod val="95000"/>
                    <a:lumOff val="5000"/>
                  </a:srgbClr>
                </a:solidFill>
                <a:latin typeface="Garamond" charset="0"/>
                <a:ea typeface="Garamond" charset="0"/>
                <a:cs typeface="Garamond" charset="0"/>
              </a:rPr>
              <a:t>%-20% of this age </a:t>
            </a:r>
            <a:r>
              <a:rPr lang="en-US" dirty="0" smtClean="0">
                <a:solidFill>
                  <a:srgbClr val="000000">
                    <a:lumMod val="95000"/>
                    <a:lumOff val="5000"/>
                  </a:srgbClr>
                </a:solidFill>
                <a:latin typeface="Garamond" charset="0"/>
                <a:ea typeface="Garamond" charset="0"/>
                <a:cs typeface="Garamond" charset="0"/>
              </a:rPr>
              <a:t>group</a:t>
            </a:r>
          </a:p>
          <a:p>
            <a:pPr lvl="0">
              <a:buClr>
                <a:srgbClr val="F0F3FB">
                  <a:lumMod val="20000"/>
                  <a:lumOff val="80000"/>
                </a:srgbClr>
              </a:buClr>
              <a:buFont typeface="Wingdings" charset="2"/>
              <a:buChar char="Ø"/>
            </a:pPr>
            <a:endParaRPr lang="en-US" dirty="0">
              <a:solidFill>
                <a:srgbClr val="000000">
                  <a:lumMod val="95000"/>
                  <a:lumOff val="5000"/>
                </a:srgbClr>
              </a:solidFill>
              <a:latin typeface="Garamond" charset="0"/>
              <a:ea typeface="Garamond" charset="0"/>
              <a:cs typeface="Garamond" charset="0"/>
            </a:endParaRPr>
          </a:p>
          <a:p>
            <a:pPr lvl="0">
              <a:buClr>
                <a:srgbClr val="F0F3FB">
                  <a:lumMod val="20000"/>
                  <a:lumOff val="80000"/>
                </a:srgbClr>
              </a:buClr>
              <a:buFont typeface="Wingdings" charset="2"/>
              <a:buChar char="Ø"/>
            </a:pPr>
            <a:r>
              <a:rPr lang="en-US" dirty="0">
                <a:solidFill>
                  <a:srgbClr val="000000">
                    <a:lumMod val="95000"/>
                    <a:lumOff val="5000"/>
                  </a:srgbClr>
                </a:solidFill>
                <a:latin typeface="Garamond" charset="0"/>
                <a:ea typeface="Garamond" charset="0"/>
                <a:cs typeface="Garamond" charset="0"/>
              </a:rPr>
              <a:t>It is one of the leading causes infertility</a:t>
            </a:r>
            <a:endParaRPr lang="en-US" sz="2800" b="1" dirty="0">
              <a:solidFill>
                <a:srgbClr val="002060"/>
              </a:solidFill>
            </a:endParaRPr>
          </a:p>
          <a:p>
            <a:endParaRPr lang="en-US" dirty="0"/>
          </a:p>
        </p:txBody>
      </p:sp>
    </p:spTree>
    <p:extLst>
      <p:ext uri="{BB962C8B-B14F-4D97-AF65-F5344CB8AC3E}">
        <p14:creationId xmlns:p14="http://schemas.microsoft.com/office/powerpoint/2010/main" val="1797465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470" y="507630"/>
            <a:ext cx="7586662" cy="914400"/>
          </a:xfrm>
        </p:spPr>
        <p:txBody>
          <a:bodyPr/>
          <a:lstStyle/>
          <a:p>
            <a:r>
              <a:rPr lang="en-US" sz="3000" dirty="0" smtClean="0">
                <a:solidFill>
                  <a:srgbClr val="571110"/>
                </a:solidFill>
                <a:latin typeface="Garamond" charset="0"/>
                <a:ea typeface="Garamond" charset="0"/>
                <a:cs typeface="Garamond" charset="0"/>
              </a:rPr>
              <a:t>Epidemiology</a:t>
            </a:r>
            <a:endParaRPr lang="en-US" sz="3000" dirty="0">
              <a:solidFill>
                <a:srgbClr val="571110"/>
              </a:solidFill>
              <a:latin typeface="Garamond" charset="0"/>
              <a:ea typeface="Garamond" charset="0"/>
              <a:cs typeface="Garamond" charset="0"/>
            </a:endParaRPr>
          </a:p>
        </p:txBody>
      </p:sp>
      <p:sp>
        <p:nvSpPr>
          <p:cNvPr id="3" name="Content Placeholder 2"/>
          <p:cNvSpPr>
            <a:spLocks noGrp="1"/>
          </p:cNvSpPr>
          <p:nvPr>
            <p:ph idx="1"/>
          </p:nvPr>
        </p:nvSpPr>
        <p:spPr>
          <a:xfrm>
            <a:off x="1557340" y="1422030"/>
            <a:ext cx="7030070" cy="4196318"/>
          </a:xfrm>
        </p:spPr>
        <p:txBody>
          <a:bodyPr/>
          <a:lstStyle/>
          <a:p>
            <a:pPr>
              <a:buFont typeface="Wingdings" charset="2"/>
              <a:buChar char="Ø"/>
            </a:pPr>
            <a:r>
              <a:rPr lang="en-US" dirty="0" smtClean="0">
                <a:solidFill>
                  <a:schemeClr val="accent6">
                    <a:lumMod val="95000"/>
                    <a:lumOff val="5000"/>
                  </a:schemeClr>
                </a:solidFill>
                <a:latin typeface="Garamond" charset="0"/>
                <a:ea typeface="Garamond" charset="0"/>
                <a:cs typeface="Garamond" charset="0"/>
              </a:rPr>
              <a:t>In USA, prevalence is 4-12%. Up to 10% of women are diagnosed with PCO during gynecologic visits.</a:t>
            </a:r>
          </a:p>
          <a:p>
            <a:pPr>
              <a:buFont typeface="Wingdings" charset="2"/>
              <a:buChar char="Ø"/>
            </a:pPr>
            <a:endParaRPr lang="en-US" dirty="0" smtClean="0">
              <a:solidFill>
                <a:schemeClr val="accent6">
                  <a:lumMod val="95000"/>
                  <a:lumOff val="5000"/>
                </a:schemeClr>
              </a:solidFill>
              <a:latin typeface="Garamond" charset="0"/>
              <a:ea typeface="Garamond" charset="0"/>
              <a:cs typeface="Garamond" charset="0"/>
            </a:endParaRPr>
          </a:p>
          <a:p>
            <a:pPr>
              <a:buFont typeface="Wingdings" charset="2"/>
              <a:buChar char="Ø"/>
            </a:pPr>
            <a:r>
              <a:rPr lang="en-US" dirty="0" smtClean="0">
                <a:solidFill>
                  <a:schemeClr val="accent6">
                    <a:lumMod val="95000"/>
                    <a:lumOff val="5000"/>
                  </a:schemeClr>
                </a:solidFill>
                <a:latin typeface="Garamond" charset="0"/>
                <a:ea typeface="Garamond" charset="0"/>
                <a:cs typeface="Garamond" charset="0"/>
              </a:rPr>
              <a:t>Some European studies reported that prevalence of 6.5-8%</a:t>
            </a:r>
          </a:p>
          <a:p>
            <a:pPr>
              <a:buFont typeface="Wingdings" charset="2"/>
              <a:buChar char="Ø"/>
            </a:pPr>
            <a:endParaRPr lang="en-US" dirty="0" smtClean="0">
              <a:solidFill>
                <a:schemeClr val="accent6">
                  <a:lumMod val="95000"/>
                  <a:lumOff val="5000"/>
                </a:schemeClr>
              </a:solidFill>
              <a:latin typeface="Garamond" charset="0"/>
              <a:ea typeface="Garamond" charset="0"/>
              <a:cs typeface="Garamond" charset="0"/>
            </a:endParaRPr>
          </a:p>
          <a:p>
            <a:pPr>
              <a:buFont typeface="Wingdings" charset="2"/>
              <a:buChar char="Ø"/>
            </a:pPr>
            <a:r>
              <a:rPr lang="en-US" dirty="0" smtClean="0">
                <a:solidFill>
                  <a:schemeClr val="accent6">
                    <a:lumMod val="95000"/>
                    <a:lumOff val="5000"/>
                  </a:schemeClr>
                </a:solidFill>
                <a:latin typeface="Garamond" charset="0"/>
                <a:ea typeface="Garamond" charset="0"/>
                <a:cs typeface="Garamond" charset="0"/>
              </a:rPr>
              <a:t>In a study that assessed hirsutism in southern Chinese women, investigators found a prevalence of 10.5%</a:t>
            </a:r>
          </a:p>
          <a:p>
            <a:pPr>
              <a:buFont typeface="Wingdings" charset="2"/>
              <a:buChar char="Ø"/>
            </a:pPr>
            <a:endParaRPr lang="en-US" b="1" dirty="0">
              <a:solidFill>
                <a:srgbClr val="002060"/>
              </a:solidFill>
            </a:endParaRPr>
          </a:p>
          <a:p>
            <a:endParaRPr lang="en-US" b="1" dirty="0">
              <a:solidFill>
                <a:srgbClr val="002060"/>
              </a:solidFill>
            </a:endParaRPr>
          </a:p>
        </p:txBody>
      </p:sp>
    </p:spTree>
    <p:extLst>
      <p:ext uri="{BB962C8B-B14F-4D97-AF65-F5344CB8AC3E}">
        <p14:creationId xmlns:p14="http://schemas.microsoft.com/office/powerpoint/2010/main" val="39683517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606" y="338852"/>
            <a:ext cx="8610600" cy="914400"/>
          </a:xfrm>
        </p:spPr>
        <p:txBody>
          <a:bodyPr/>
          <a:lstStyle/>
          <a:p>
            <a:r>
              <a:rPr lang="en-US" sz="3000" b="0" dirty="0" smtClean="0">
                <a:solidFill>
                  <a:srgbClr val="571110"/>
                </a:solidFill>
                <a:latin typeface="Garamond" charset="0"/>
                <a:ea typeface="Garamond" charset="0"/>
                <a:cs typeface="Garamond" charset="0"/>
              </a:rPr>
              <a:t>Pathophysiology</a:t>
            </a:r>
            <a:endParaRPr lang="en-US" sz="3000" b="0" dirty="0">
              <a:solidFill>
                <a:srgbClr val="571110"/>
              </a:solidFill>
              <a:latin typeface="Garamond" charset="0"/>
              <a:ea typeface="Garamond" charset="0"/>
              <a:cs typeface="Garamond" charset="0"/>
            </a:endParaRPr>
          </a:p>
        </p:txBody>
      </p:sp>
      <p:sp>
        <p:nvSpPr>
          <p:cNvPr id="3" name="Content Placeholder 2"/>
          <p:cNvSpPr>
            <a:spLocks noGrp="1"/>
          </p:cNvSpPr>
          <p:nvPr>
            <p:ph idx="1"/>
          </p:nvPr>
        </p:nvSpPr>
        <p:spPr>
          <a:xfrm>
            <a:off x="1709530" y="1570382"/>
            <a:ext cx="7052676" cy="3617843"/>
          </a:xfrm>
        </p:spPr>
        <p:txBody>
          <a:bodyPr>
            <a:normAutofit/>
          </a:bodyPr>
          <a:lstStyle/>
          <a:p>
            <a:pPr>
              <a:buFont typeface="Wingdings" charset="2"/>
              <a:buChar char="Ø"/>
            </a:pPr>
            <a:r>
              <a:rPr lang="en-US" dirty="0" smtClean="0">
                <a:solidFill>
                  <a:schemeClr val="accent6">
                    <a:lumMod val="95000"/>
                    <a:lumOff val="5000"/>
                  </a:schemeClr>
                </a:solidFill>
                <a:latin typeface="Garamond" charset="0"/>
                <a:ea typeface="Garamond" charset="0"/>
                <a:cs typeface="Garamond" charset="0"/>
              </a:rPr>
              <a:t>Women with PCOS have abnormalities in the metabolism of androgens and estrogen and in the control of androgen production.</a:t>
            </a:r>
          </a:p>
          <a:p>
            <a:pPr>
              <a:buFont typeface="Wingdings" charset="2"/>
              <a:buChar char="Ø"/>
            </a:pPr>
            <a:endParaRPr lang="en-US" dirty="0" smtClean="0">
              <a:solidFill>
                <a:schemeClr val="accent6">
                  <a:lumMod val="95000"/>
                  <a:lumOff val="5000"/>
                </a:schemeClr>
              </a:solidFill>
              <a:latin typeface="Garamond" charset="0"/>
              <a:ea typeface="Garamond" charset="0"/>
              <a:cs typeface="Garamond" charset="0"/>
            </a:endParaRPr>
          </a:p>
          <a:p>
            <a:pPr>
              <a:buFont typeface="Wingdings" charset="2"/>
              <a:buChar char="Ø"/>
            </a:pPr>
            <a:r>
              <a:rPr lang="en-US" dirty="0" smtClean="0">
                <a:solidFill>
                  <a:schemeClr val="accent6">
                    <a:lumMod val="95000"/>
                    <a:lumOff val="5000"/>
                  </a:schemeClr>
                </a:solidFill>
                <a:latin typeface="Garamond" charset="0"/>
                <a:ea typeface="Garamond" charset="0"/>
                <a:cs typeface="Garamond" charset="0"/>
              </a:rPr>
              <a:t>Although the exact </a:t>
            </a:r>
            <a:r>
              <a:rPr lang="en-US" dirty="0" err="1" smtClean="0">
                <a:solidFill>
                  <a:schemeClr val="accent6">
                    <a:lumMod val="95000"/>
                    <a:lumOff val="5000"/>
                  </a:schemeClr>
                </a:solidFill>
                <a:latin typeface="Garamond" charset="0"/>
                <a:ea typeface="Garamond" charset="0"/>
                <a:cs typeface="Garamond" charset="0"/>
              </a:rPr>
              <a:t>etiopathophysiology</a:t>
            </a:r>
            <a:r>
              <a:rPr lang="en-US" dirty="0" smtClean="0">
                <a:solidFill>
                  <a:schemeClr val="accent6">
                    <a:lumMod val="95000"/>
                    <a:lumOff val="5000"/>
                  </a:schemeClr>
                </a:solidFill>
                <a:latin typeface="Garamond" charset="0"/>
                <a:ea typeface="Garamond" charset="0"/>
                <a:cs typeface="Garamond" charset="0"/>
              </a:rPr>
              <a:t> of PCOS is unclear!! it can result from abnormal function of the hypothalamic-pituitary-ovarian (HPO) axis. </a:t>
            </a:r>
          </a:p>
        </p:txBody>
      </p:sp>
    </p:spTree>
    <p:extLst>
      <p:ext uri="{BB962C8B-B14F-4D97-AF65-F5344CB8AC3E}">
        <p14:creationId xmlns:p14="http://schemas.microsoft.com/office/powerpoint/2010/main" val="20109504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buFont typeface="Wingdings" charset="2"/>
              <a:buChar char="Ø"/>
            </a:pPr>
            <a:r>
              <a:rPr lang="en-US" dirty="0">
                <a:solidFill>
                  <a:schemeClr val="accent6">
                    <a:lumMod val="95000"/>
                    <a:lumOff val="5000"/>
                  </a:schemeClr>
                </a:solidFill>
                <a:latin typeface="Garamond" charset="0"/>
                <a:ea typeface="Garamond" charset="0"/>
                <a:cs typeface="Garamond" charset="0"/>
              </a:rPr>
              <a:t>The biochemical features of PCOS</a:t>
            </a:r>
            <a:r>
              <a:rPr lang="en-US" dirty="0" smtClean="0">
                <a:solidFill>
                  <a:schemeClr val="accent6">
                    <a:lumMod val="95000"/>
                    <a:lumOff val="5000"/>
                  </a:schemeClr>
                </a:solidFill>
                <a:latin typeface="Garamond" charset="0"/>
                <a:ea typeface="Garamond" charset="0"/>
                <a:cs typeface="Garamond" charset="0"/>
              </a:rPr>
              <a:t>:</a:t>
            </a:r>
          </a:p>
          <a:p>
            <a:pPr>
              <a:buFont typeface="Wingdings" charset="2"/>
              <a:buChar char="Ø"/>
            </a:pPr>
            <a:endParaRPr lang="en-US" dirty="0">
              <a:solidFill>
                <a:schemeClr val="accent6">
                  <a:lumMod val="95000"/>
                  <a:lumOff val="5000"/>
                </a:schemeClr>
              </a:solidFill>
              <a:latin typeface="Garamond" charset="0"/>
              <a:ea typeface="Garamond" charset="0"/>
              <a:cs typeface="Garamond" charset="0"/>
            </a:endParaRPr>
          </a:p>
          <a:p>
            <a:pPr marL="800100" lvl="1" indent="-457200">
              <a:buFont typeface="+mj-lt"/>
              <a:buAutoNum type="arabicPeriod"/>
            </a:pPr>
            <a:r>
              <a:rPr lang="en-US" sz="2400" dirty="0">
                <a:solidFill>
                  <a:schemeClr val="accent6">
                    <a:lumMod val="95000"/>
                    <a:lumOff val="5000"/>
                  </a:schemeClr>
                </a:solidFill>
                <a:latin typeface="Garamond" charset="0"/>
                <a:ea typeface="Garamond" charset="0"/>
                <a:cs typeface="Garamond" charset="0"/>
              </a:rPr>
              <a:t>Raised androgen production such as </a:t>
            </a:r>
            <a:r>
              <a:rPr lang="en-US" sz="2400" dirty="0" smtClean="0">
                <a:solidFill>
                  <a:schemeClr val="accent6">
                    <a:lumMod val="95000"/>
                    <a:lumOff val="5000"/>
                  </a:schemeClr>
                </a:solidFill>
                <a:latin typeface="Garamond" charset="0"/>
                <a:ea typeface="Garamond" charset="0"/>
                <a:cs typeface="Garamond" charset="0"/>
              </a:rPr>
              <a:t>testosterone, </a:t>
            </a:r>
            <a:r>
              <a:rPr lang="en-US" sz="2400" dirty="0">
                <a:solidFill>
                  <a:schemeClr val="accent6">
                    <a:lumMod val="95000"/>
                    <a:lumOff val="5000"/>
                  </a:schemeClr>
                </a:solidFill>
                <a:latin typeface="Garamond" charset="0"/>
                <a:ea typeface="Garamond" charset="0"/>
                <a:cs typeface="Garamond" charset="0"/>
              </a:rPr>
              <a:t>androstenedione, and dehydroepiandrosterone sulfate (DHEA-S) may be encountered in these patients. </a:t>
            </a:r>
            <a:endParaRPr lang="en-US" sz="2400" dirty="0" smtClean="0">
              <a:solidFill>
                <a:schemeClr val="accent6">
                  <a:lumMod val="95000"/>
                  <a:lumOff val="5000"/>
                </a:schemeClr>
              </a:solidFill>
              <a:latin typeface="Garamond" charset="0"/>
              <a:ea typeface="Garamond" charset="0"/>
              <a:cs typeface="Garamond" charset="0"/>
            </a:endParaRPr>
          </a:p>
          <a:p>
            <a:pPr marL="800100" lvl="1" indent="-457200">
              <a:buFont typeface="+mj-lt"/>
              <a:buAutoNum type="arabicPeriod"/>
            </a:pPr>
            <a:endParaRPr lang="en-US" sz="2400" dirty="0">
              <a:solidFill>
                <a:schemeClr val="accent6">
                  <a:lumMod val="95000"/>
                  <a:lumOff val="5000"/>
                </a:schemeClr>
              </a:solidFill>
              <a:latin typeface="Garamond" charset="0"/>
              <a:ea typeface="Garamond" charset="0"/>
              <a:cs typeface="Garamond" charset="0"/>
            </a:endParaRPr>
          </a:p>
          <a:p>
            <a:pPr marL="800100" lvl="1" indent="-457200">
              <a:buFont typeface="+mj-lt"/>
              <a:buAutoNum type="arabicPeriod"/>
            </a:pPr>
            <a:r>
              <a:rPr lang="en-US" sz="2400" dirty="0">
                <a:solidFill>
                  <a:schemeClr val="accent6">
                    <a:lumMod val="95000"/>
                    <a:lumOff val="5000"/>
                  </a:schemeClr>
                </a:solidFill>
                <a:latin typeface="Garamond" charset="0"/>
                <a:ea typeface="Garamond" charset="0"/>
                <a:cs typeface="Garamond" charset="0"/>
              </a:rPr>
              <a:t>However, individual variation is considerable, and a particular patient might have normal androgen levels</a:t>
            </a:r>
            <a:endParaRPr lang="en-US" sz="2400" dirty="0"/>
          </a:p>
        </p:txBody>
      </p:sp>
    </p:spTree>
    <p:extLst>
      <p:ext uri="{BB962C8B-B14F-4D97-AF65-F5344CB8AC3E}">
        <p14:creationId xmlns:p14="http://schemas.microsoft.com/office/powerpoint/2010/main" val="2060523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457200" lvl="0" indent="-457200">
              <a:buClr>
                <a:srgbClr val="F0F3FB">
                  <a:lumMod val="20000"/>
                  <a:lumOff val="80000"/>
                </a:srgbClr>
              </a:buClr>
              <a:buFont typeface="+mj-lt"/>
              <a:buAutoNum type="arabicPeriod" startAt="3"/>
            </a:pPr>
            <a:r>
              <a:rPr lang="en-US" dirty="0">
                <a:solidFill>
                  <a:schemeClr val="accent6">
                    <a:lumMod val="95000"/>
                    <a:lumOff val="5000"/>
                  </a:schemeClr>
                </a:solidFill>
                <a:latin typeface="Garamond" charset="0"/>
                <a:ea typeface="Garamond" charset="0"/>
                <a:cs typeface="Garamond" charset="0"/>
              </a:rPr>
              <a:t>Peripheral insulin resistance and hyperinsulinemia, and obesity amplifies the degree of both abnormalities. </a:t>
            </a:r>
          </a:p>
          <a:p>
            <a:endParaRPr lang="en-US" dirty="0"/>
          </a:p>
        </p:txBody>
      </p:sp>
    </p:spTree>
    <p:extLst>
      <p:ext uri="{BB962C8B-B14F-4D97-AF65-F5344CB8AC3E}">
        <p14:creationId xmlns:p14="http://schemas.microsoft.com/office/powerpoint/2010/main" val="1072867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457200" lvl="0" indent="-457200">
              <a:buClr>
                <a:srgbClr val="F0F3FB">
                  <a:lumMod val="20000"/>
                  <a:lumOff val="80000"/>
                </a:srgbClr>
              </a:buClr>
              <a:buSzPct val="100000"/>
              <a:buFont typeface="ZapfDingbatsITC" charset="0"/>
              <a:buChar char="➠"/>
            </a:pPr>
            <a:r>
              <a:rPr lang="en-US" dirty="0">
                <a:solidFill>
                  <a:schemeClr val="accent6">
                    <a:lumMod val="95000"/>
                    <a:lumOff val="5000"/>
                  </a:schemeClr>
                </a:solidFill>
                <a:latin typeface="Garamond" charset="0"/>
                <a:ea typeface="Garamond" charset="0"/>
                <a:cs typeface="Garamond" charset="0"/>
              </a:rPr>
              <a:t>Proposed mechanism for anovulation and elevated androgen level is due to increased level of luteinizing hormone (LH) secreted by the interior </a:t>
            </a:r>
            <a:r>
              <a:rPr lang="en-US" dirty="0" smtClean="0">
                <a:solidFill>
                  <a:schemeClr val="accent6">
                    <a:lumMod val="95000"/>
                    <a:lumOff val="5000"/>
                  </a:schemeClr>
                </a:solidFill>
                <a:latin typeface="Garamond" charset="0"/>
                <a:ea typeface="Garamond" charset="0"/>
                <a:cs typeface="Garamond" charset="0"/>
              </a:rPr>
              <a:t>pituitary gland</a:t>
            </a:r>
          </a:p>
          <a:p>
            <a:pPr marL="457200" lvl="0" indent="-457200">
              <a:buClr>
                <a:srgbClr val="F0F3FB">
                  <a:lumMod val="20000"/>
                  <a:lumOff val="80000"/>
                </a:srgbClr>
              </a:buClr>
              <a:buSzPct val="100000"/>
              <a:buFont typeface="ZapfDingbatsITC" charset="0"/>
              <a:buChar char="➠"/>
            </a:pPr>
            <a:endParaRPr lang="en-US" dirty="0" smtClean="0">
              <a:solidFill>
                <a:schemeClr val="accent6">
                  <a:lumMod val="95000"/>
                  <a:lumOff val="5000"/>
                </a:schemeClr>
              </a:solidFill>
              <a:latin typeface="Garamond" charset="0"/>
              <a:ea typeface="Garamond" charset="0"/>
              <a:cs typeface="Garamond" charset="0"/>
            </a:endParaRPr>
          </a:p>
          <a:p>
            <a:pPr marL="457200" lvl="0" indent="-457200">
              <a:buClr>
                <a:srgbClr val="F0F3FB">
                  <a:lumMod val="20000"/>
                  <a:lumOff val="80000"/>
                </a:srgbClr>
              </a:buClr>
              <a:buSzPct val="100000"/>
              <a:buFont typeface="ZapfDingbatsITC" charset="0"/>
              <a:buChar char="➠"/>
            </a:pPr>
            <a:r>
              <a:rPr lang="en-US" dirty="0" smtClean="0">
                <a:solidFill>
                  <a:schemeClr val="accent6">
                    <a:lumMod val="95000"/>
                    <a:lumOff val="5000"/>
                  </a:schemeClr>
                </a:solidFill>
                <a:latin typeface="Garamond" charset="0"/>
                <a:ea typeface="Garamond" charset="0"/>
                <a:cs typeface="Garamond" charset="0"/>
              </a:rPr>
              <a:t> </a:t>
            </a:r>
            <a:r>
              <a:rPr lang="en-US" dirty="0">
                <a:solidFill>
                  <a:schemeClr val="accent6">
                    <a:lumMod val="95000"/>
                    <a:lumOff val="5000"/>
                  </a:schemeClr>
                </a:solidFill>
                <a:latin typeface="Garamond" charset="0"/>
                <a:ea typeface="Garamond" charset="0"/>
                <a:cs typeface="Garamond" charset="0"/>
              </a:rPr>
              <a:t>simulations of the ovarian theca cells </a:t>
            </a:r>
            <a:endParaRPr lang="en-US" dirty="0" smtClean="0">
              <a:solidFill>
                <a:schemeClr val="accent6">
                  <a:lumMod val="95000"/>
                  <a:lumOff val="5000"/>
                </a:schemeClr>
              </a:solidFill>
              <a:latin typeface="Garamond" charset="0"/>
              <a:ea typeface="Garamond" charset="0"/>
              <a:cs typeface="Garamond" charset="0"/>
            </a:endParaRPr>
          </a:p>
          <a:p>
            <a:pPr marL="457200" lvl="0" indent="-457200">
              <a:buClr>
                <a:srgbClr val="F0F3FB">
                  <a:lumMod val="20000"/>
                  <a:lumOff val="80000"/>
                </a:srgbClr>
              </a:buClr>
              <a:buSzPct val="100000"/>
              <a:buFont typeface="ZapfDingbatsITC" charset="0"/>
              <a:buChar char="➠"/>
            </a:pPr>
            <a:endParaRPr lang="en-US" dirty="0" smtClean="0">
              <a:solidFill>
                <a:schemeClr val="accent6">
                  <a:lumMod val="95000"/>
                  <a:lumOff val="5000"/>
                </a:schemeClr>
              </a:solidFill>
              <a:latin typeface="Garamond" charset="0"/>
              <a:ea typeface="Garamond" charset="0"/>
              <a:cs typeface="Garamond" charset="0"/>
            </a:endParaRPr>
          </a:p>
          <a:p>
            <a:pPr marL="457200" indent="-457200">
              <a:buClr>
                <a:srgbClr val="F0F3FB">
                  <a:lumMod val="20000"/>
                  <a:lumOff val="80000"/>
                </a:srgbClr>
              </a:buClr>
              <a:buSzPct val="100000"/>
              <a:buFont typeface="ZapfDingbatsITC" charset="0"/>
              <a:buChar char="➠"/>
            </a:pPr>
            <a:r>
              <a:rPr lang="en-US" dirty="0">
                <a:solidFill>
                  <a:schemeClr val="accent6">
                    <a:lumMod val="95000"/>
                    <a:lumOff val="5000"/>
                  </a:schemeClr>
                </a:solidFill>
                <a:latin typeface="Garamond" charset="0"/>
                <a:ea typeface="Garamond" charset="0"/>
                <a:cs typeface="Garamond" charset="0"/>
              </a:rPr>
              <a:t> increase androgen production </a:t>
            </a:r>
            <a:r>
              <a:rPr lang="en-US" dirty="0" smtClean="0">
                <a:solidFill>
                  <a:schemeClr val="accent6">
                    <a:lumMod val="95000"/>
                    <a:lumOff val="5000"/>
                  </a:schemeClr>
                </a:solidFill>
                <a:latin typeface="Garamond" charset="0"/>
                <a:ea typeface="Garamond" charset="0"/>
                <a:cs typeface="Garamond" charset="0"/>
              </a:rPr>
              <a:t>( testosterone, androstenedione)</a:t>
            </a:r>
          </a:p>
          <a:p>
            <a:pPr marL="457200" indent="-457200">
              <a:buClr>
                <a:srgbClr val="F0F3FB">
                  <a:lumMod val="20000"/>
                  <a:lumOff val="80000"/>
                </a:srgbClr>
              </a:buClr>
              <a:buSzPct val="100000"/>
              <a:buFont typeface="ZapfDingbatsITC" charset="0"/>
              <a:buChar char="➠"/>
            </a:pPr>
            <a:endParaRPr lang="en-US" b="1" dirty="0" smtClean="0">
              <a:solidFill>
                <a:schemeClr val="accent6">
                  <a:lumMod val="95000"/>
                  <a:lumOff val="5000"/>
                </a:schemeClr>
              </a:solidFill>
              <a:latin typeface="Garamond" charset="0"/>
              <a:ea typeface="Garamond" charset="0"/>
              <a:cs typeface="Garamond" charset="0"/>
            </a:endParaRPr>
          </a:p>
          <a:p>
            <a:pPr marL="457200" indent="-457200">
              <a:buClr>
                <a:srgbClr val="F0F3FB">
                  <a:lumMod val="20000"/>
                  <a:lumOff val="80000"/>
                </a:srgbClr>
              </a:buClr>
              <a:buSzPct val="100000"/>
              <a:buFont typeface="ZapfDingbatsITC" charset="0"/>
              <a:buChar char="➠"/>
            </a:pPr>
            <a:endParaRPr lang="en-US" b="1" dirty="0">
              <a:solidFill>
                <a:schemeClr val="accent6">
                  <a:lumMod val="95000"/>
                  <a:lumOff val="5000"/>
                </a:schemeClr>
              </a:solidFill>
              <a:latin typeface="Garamond" charset="0"/>
              <a:ea typeface="Garamond" charset="0"/>
              <a:cs typeface="Garamond" charset="0"/>
            </a:endParaRPr>
          </a:p>
          <a:p>
            <a:pPr marL="457200" indent="-457200">
              <a:buClr>
                <a:srgbClr val="F0F3FB">
                  <a:lumMod val="20000"/>
                  <a:lumOff val="80000"/>
                </a:srgbClr>
              </a:buClr>
              <a:buSzPct val="100000"/>
              <a:buFont typeface="ZapfDingbatsITC" charset="0"/>
              <a:buChar char="➠"/>
            </a:pPr>
            <a:endParaRPr lang="en-US" b="1" dirty="0" smtClean="0">
              <a:solidFill>
                <a:schemeClr val="accent6">
                  <a:lumMod val="95000"/>
                  <a:lumOff val="5000"/>
                </a:schemeClr>
              </a:solidFill>
              <a:latin typeface="Garamond" charset="0"/>
              <a:ea typeface="Garamond" charset="0"/>
              <a:cs typeface="Garamond" charset="0"/>
            </a:endParaRPr>
          </a:p>
          <a:p>
            <a:pPr marL="457200" indent="-457200">
              <a:buClr>
                <a:srgbClr val="F0F3FB">
                  <a:lumMod val="20000"/>
                  <a:lumOff val="80000"/>
                </a:srgbClr>
              </a:buClr>
              <a:buSzPct val="100000"/>
              <a:buFont typeface="ZapfDingbatsITC" charset="0"/>
              <a:buChar char="➠"/>
            </a:pPr>
            <a:endParaRPr lang="en-US" b="1" dirty="0">
              <a:solidFill>
                <a:schemeClr val="accent6">
                  <a:lumMod val="95000"/>
                  <a:lumOff val="5000"/>
                </a:schemeClr>
              </a:solidFill>
              <a:latin typeface="Garamond" charset="0"/>
              <a:ea typeface="Garamond" charset="0"/>
              <a:cs typeface="Garamond" charset="0"/>
            </a:endParaRPr>
          </a:p>
          <a:p>
            <a:endParaRPr lang="en-US" dirty="0"/>
          </a:p>
        </p:txBody>
      </p:sp>
    </p:spTree>
    <p:extLst>
      <p:ext uri="{BB962C8B-B14F-4D97-AF65-F5344CB8AC3E}">
        <p14:creationId xmlns:p14="http://schemas.microsoft.com/office/powerpoint/2010/main" val="1657898686"/>
      </p:ext>
    </p:extLst>
  </p:cSld>
  <p:clrMapOvr>
    <a:masterClrMapping/>
  </p:clrMapOvr>
</p:sld>
</file>

<file path=ppt/theme/theme1.xml><?xml version="1.0" encoding="utf-8"?>
<a:theme xmlns:a="http://schemas.openxmlformats.org/drawingml/2006/main" name="static layo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iamted Layo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itch Me Your Idea Animated">
  <a:themeElements>
    <a:clrScheme name="pitch_me_your_idea">
      <a:dk1>
        <a:srgbClr val="000000"/>
      </a:dk1>
      <a:lt1>
        <a:srgbClr val="FFFFFF"/>
      </a:lt1>
      <a:dk2>
        <a:srgbClr val="003161"/>
      </a:dk2>
      <a:lt2>
        <a:srgbClr val="BBB29C"/>
      </a:lt2>
      <a:accent1>
        <a:srgbClr val="F0F3FB"/>
      </a:accent1>
      <a:accent2>
        <a:srgbClr val="D8DBE4"/>
      </a:accent2>
      <a:accent3>
        <a:srgbClr val="9CA5BB"/>
      </a:accent3>
      <a:accent4>
        <a:srgbClr val="626F8E"/>
      </a:accent4>
      <a:accent5>
        <a:srgbClr val="384052"/>
      </a:accent5>
      <a:accent6>
        <a:srgbClr val="000000"/>
      </a:accent6>
      <a:hlink>
        <a:srgbClr val="657C95"/>
      </a:hlink>
      <a:folHlink>
        <a:srgbClr val="D8DBE4"/>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4.xml><?xml version="1.0" encoding="utf-8"?>
<a:theme xmlns:a="http://schemas.openxmlformats.org/drawingml/2006/main" name="Pitch Me Your Idea Static">
  <a:themeElements>
    <a:clrScheme name="pitch_me_your_idea">
      <a:dk1>
        <a:srgbClr val="000000"/>
      </a:dk1>
      <a:lt1>
        <a:srgbClr val="FFFFFF"/>
      </a:lt1>
      <a:dk2>
        <a:srgbClr val="003161"/>
      </a:dk2>
      <a:lt2>
        <a:srgbClr val="BBB29C"/>
      </a:lt2>
      <a:accent1>
        <a:srgbClr val="F0F3FB"/>
      </a:accent1>
      <a:accent2>
        <a:srgbClr val="D8DBE4"/>
      </a:accent2>
      <a:accent3>
        <a:srgbClr val="9CA5BB"/>
      </a:accent3>
      <a:accent4>
        <a:srgbClr val="626F8E"/>
      </a:accent4>
      <a:accent5>
        <a:srgbClr val="384052"/>
      </a:accent5>
      <a:accent6>
        <a:srgbClr val="000000"/>
      </a:accent6>
      <a:hlink>
        <a:srgbClr val="657C95"/>
      </a:hlink>
      <a:folHlink>
        <a:srgbClr val="D8DBE4"/>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Board Review lectures ectopic pregnancy copy</Template>
  <TotalTime>4608</TotalTime>
  <Words>1017</Words>
  <Application>Microsoft Office PowerPoint</Application>
  <PresentationFormat>عرض على الشاشة (3:4)‏</PresentationFormat>
  <Paragraphs>156</Paragraphs>
  <Slides>31</Slides>
  <Notes>4</Notes>
  <HiddenSlides>0</HiddenSlides>
  <MMClips>0</MMClips>
  <ScaleCrop>false</ScaleCrop>
  <HeadingPairs>
    <vt:vector size="6" baseType="variant">
      <vt:variant>
        <vt:lpstr>الخطوط المستخدمة</vt:lpstr>
      </vt:variant>
      <vt:variant>
        <vt:i4>8</vt:i4>
      </vt:variant>
      <vt:variant>
        <vt:lpstr>نسق</vt:lpstr>
      </vt:variant>
      <vt:variant>
        <vt:i4>4</vt:i4>
      </vt:variant>
      <vt:variant>
        <vt:lpstr>عناوين الشرائح</vt:lpstr>
      </vt:variant>
      <vt:variant>
        <vt:i4>31</vt:i4>
      </vt:variant>
    </vt:vector>
  </HeadingPairs>
  <TitlesOfParts>
    <vt:vector size="43" baseType="lpstr">
      <vt:lpstr>Arial</vt:lpstr>
      <vt:lpstr>Calibri</vt:lpstr>
      <vt:lpstr>Century Gothic</vt:lpstr>
      <vt:lpstr>Courier New</vt:lpstr>
      <vt:lpstr>Garamond</vt:lpstr>
      <vt:lpstr>Segoe UI</vt:lpstr>
      <vt:lpstr>Wingdings</vt:lpstr>
      <vt:lpstr>ZapfDingbatsITC</vt:lpstr>
      <vt:lpstr>static layout</vt:lpstr>
      <vt:lpstr>Aniamted Layout</vt:lpstr>
      <vt:lpstr>Pitch Me Your Idea Animated</vt:lpstr>
      <vt:lpstr>Pitch Me Your Idea Static</vt:lpstr>
      <vt:lpstr> King Saud University Medical City Department of Obstetrics &amp; Gynecology Course 482 </vt:lpstr>
      <vt:lpstr>Objectives</vt:lpstr>
      <vt:lpstr>Poly cystic ovarian syndrome</vt:lpstr>
      <vt:lpstr>عرض تقديمي في PowerPoint</vt:lpstr>
      <vt:lpstr>Epidemiology</vt:lpstr>
      <vt:lpstr>Pathophysiology</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Signs and symptoms </vt:lpstr>
      <vt:lpstr>عرض تقديمي في PowerPoint</vt:lpstr>
      <vt:lpstr>عرض تقديمي في PowerPoint</vt:lpstr>
      <vt:lpstr>عرض تقديمي في PowerPoint</vt:lpstr>
      <vt:lpstr>عرض تقديمي في PowerPoint</vt:lpstr>
      <vt:lpstr>Investigations Exclude other disorders that can result in menstrual irregularities and hyperandrogenism:  </vt:lpstr>
      <vt:lpstr>عرض تقديمي في PowerPoint</vt:lpstr>
      <vt:lpstr>عرض تقديمي في PowerPoint</vt:lpstr>
      <vt:lpstr>عرض تقديمي في PowerPoint</vt:lpstr>
      <vt:lpstr>عرض تقديمي في PowerPoint</vt:lpstr>
      <vt:lpstr>عرض تقديمي في PowerPoint</vt:lpstr>
      <vt:lpstr>Prognosis</vt:lpstr>
      <vt:lpstr>Management of PCOS</vt:lpstr>
      <vt:lpstr>       Medical management  </vt:lpstr>
      <vt:lpstr>عرض تقديمي في PowerPoint</vt:lpstr>
      <vt:lpstr>عرض تقديمي في PowerPoint</vt:lpstr>
      <vt:lpstr>عرض تقديمي في PowerPoint</vt:lpstr>
      <vt:lpstr>Surgical management </vt:lpstr>
      <vt:lpstr>عرض تقديمي في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Polycystic Ovary Disease</dc:title>
  <dc:creator>Sara Ghani</dc:creator>
  <cp:lastModifiedBy>Star</cp:lastModifiedBy>
  <cp:revision>64</cp:revision>
  <dcterms:created xsi:type="dcterms:W3CDTF">2016-10-01T15:13:56Z</dcterms:created>
  <dcterms:modified xsi:type="dcterms:W3CDTF">2019-09-09T13:26:31Z</dcterms:modified>
</cp:coreProperties>
</file>