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8" r:id="rId2"/>
    <p:sldId id="291" r:id="rId3"/>
    <p:sldId id="259" r:id="rId4"/>
    <p:sldId id="260" r:id="rId5"/>
    <p:sldId id="292" r:id="rId6"/>
    <p:sldId id="261" r:id="rId7"/>
    <p:sldId id="262" r:id="rId8"/>
    <p:sldId id="308" r:id="rId9"/>
    <p:sldId id="310" r:id="rId10"/>
    <p:sldId id="311" r:id="rId11"/>
    <p:sldId id="293" r:id="rId12"/>
    <p:sldId id="312" r:id="rId13"/>
    <p:sldId id="313" r:id="rId14"/>
    <p:sldId id="314" r:id="rId15"/>
    <p:sldId id="294" r:id="rId16"/>
    <p:sldId id="295" r:id="rId17"/>
    <p:sldId id="296" r:id="rId18"/>
    <p:sldId id="297" r:id="rId19"/>
    <p:sldId id="275" r:id="rId20"/>
    <p:sldId id="276" r:id="rId21"/>
    <p:sldId id="278" r:id="rId22"/>
    <p:sldId id="280" r:id="rId23"/>
    <p:sldId id="299" r:id="rId24"/>
    <p:sldId id="300" r:id="rId25"/>
    <p:sldId id="301" r:id="rId26"/>
    <p:sldId id="302" r:id="rId27"/>
    <p:sldId id="304" r:id="rId28"/>
    <p:sldId id="303" r:id="rId29"/>
    <p:sldId id="305" r:id="rId30"/>
    <p:sldId id="306" r:id="rId31"/>
    <p:sldId id="30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5"/>
    <p:restoredTop sz="94643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C682-A69B-4E81-9703-7D7B84728CA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CA9FEAC-FE9E-4E71-B78B-7721C675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37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C682-A69B-4E81-9703-7D7B84728CA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A9FEAC-FE9E-4E71-B78B-7721C675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18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C682-A69B-4E81-9703-7D7B84728CA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A9FEAC-FE9E-4E71-B78B-7721C675237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2102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C682-A69B-4E81-9703-7D7B84728CA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A9FEAC-FE9E-4E71-B78B-7721C675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17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C682-A69B-4E81-9703-7D7B84728CA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A9FEAC-FE9E-4E71-B78B-7721C675237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0629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C682-A69B-4E81-9703-7D7B84728CA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A9FEAC-FE9E-4E71-B78B-7721C675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29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C682-A69B-4E81-9703-7D7B84728CA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FEAC-FE9E-4E71-B78B-7721C675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47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C682-A69B-4E81-9703-7D7B84728CA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FEAC-FE9E-4E71-B78B-7721C675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25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C682-A69B-4E81-9703-7D7B84728CA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FEAC-FE9E-4E71-B78B-7721C675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75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C682-A69B-4E81-9703-7D7B84728CA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CA9FEAC-FE9E-4E71-B78B-7721C675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9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C682-A69B-4E81-9703-7D7B84728CA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CA9FEAC-FE9E-4E71-B78B-7721C675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5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C682-A69B-4E81-9703-7D7B84728CA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CA9FEAC-FE9E-4E71-B78B-7721C675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0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C682-A69B-4E81-9703-7D7B84728CA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FEAC-FE9E-4E71-B78B-7721C675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512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C682-A69B-4E81-9703-7D7B84728CA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FEAC-FE9E-4E71-B78B-7721C675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273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C682-A69B-4E81-9703-7D7B84728CA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9FEAC-FE9E-4E71-B78B-7721C675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69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C682-A69B-4E81-9703-7D7B84728CA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CA9FEAC-FE9E-4E71-B78B-7721C675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913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EC682-A69B-4E81-9703-7D7B84728CA5}" type="datetimeFigureOut">
              <a:rPr lang="en-US" smtClean="0"/>
              <a:t>9/9/2019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CA9FEAC-FE9E-4E71-B78B-7721C6752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805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89213" y="928688"/>
            <a:ext cx="8915399" cy="2185987"/>
          </a:xfrm>
        </p:spPr>
        <p:txBody>
          <a:bodyPr/>
          <a:lstStyle/>
          <a:p>
            <a:pPr algn="ctr"/>
            <a:r>
              <a:rPr lang="en-US" altLang="en-US" dirty="0">
                <a:solidFill>
                  <a:srgbClr val="002060"/>
                </a:solidFill>
              </a:rPr>
              <a:t>Endometrial Cancer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89213" y="3486150"/>
            <a:ext cx="8915399" cy="2417513"/>
          </a:xfrm>
        </p:spPr>
        <p:txBody>
          <a:bodyPr>
            <a:normAutofit/>
          </a:bodyPr>
          <a:lstStyle/>
          <a:p>
            <a:pPr algn="ctr"/>
            <a:r>
              <a:rPr lang="en-US" altLang="zh-TW" sz="36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Dr. Khalid </a:t>
            </a:r>
            <a:r>
              <a:rPr lang="en-US" altLang="zh-TW" sz="3600" b="1" dirty="0" err="1">
                <a:solidFill>
                  <a:srgbClr val="002060"/>
                </a:solidFill>
                <a:latin typeface="Footlight MT Light" panose="0204060206030A020304" pitchFamily="18" charset="0"/>
              </a:rPr>
              <a:t>Akkour</a:t>
            </a:r>
            <a:r>
              <a:rPr lang="en-US" altLang="zh-TW" sz="3600" b="1" dirty="0">
                <a:solidFill>
                  <a:srgbClr val="002060"/>
                </a:solidFill>
                <a:latin typeface="Footlight MT Light" panose="0204060206030A020304" pitchFamily="18" charset="0"/>
              </a:rPr>
              <a:t> MD FRCSC</a:t>
            </a:r>
          </a:p>
          <a:p>
            <a:pPr algn="ctr"/>
            <a:r>
              <a:rPr lang="en-US" altLang="zh-TW" sz="2000" b="1" dirty="0">
                <a:latin typeface="Footlight MT Light" panose="0204060206030A020304" pitchFamily="18" charset="0"/>
              </a:rPr>
              <a:t>Assistant professor and consultant</a:t>
            </a:r>
          </a:p>
          <a:p>
            <a:pPr algn="ctr"/>
            <a:r>
              <a:rPr lang="en-US" altLang="zh-TW" sz="2000" b="1" dirty="0">
                <a:latin typeface="Footlight MT Light" panose="0204060206030A020304" pitchFamily="18" charset="0"/>
              </a:rPr>
              <a:t>Gynecologic oncologist </a:t>
            </a:r>
          </a:p>
          <a:p>
            <a:pPr algn="ctr"/>
            <a:r>
              <a:rPr lang="en-US" altLang="zh-TW" sz="2000" b="1" dirty="0">
                <a:latin typeface="Footlight MT Light" panose="0204060206030A020304" pitchFamily="18" charset="0"/>
              </a:rPr>
              <a:t> Department of Obstetric and Gynecology</a:t>
            </a:r>
          </a:p>
          <a:p>
            <a:pPr algn="ctr"/>
            <a:r>
              <a:rPr lang="en-US" altLang="zh-TW" sz="2000" b="1" dirty="0">
                <a:latin typeface="Footlight MT Light" panose="0204060206030A020304" pitchFamily="18" charset="0"/>
              </a:rPr>
              <a:t>College of Medicine, King Saud University</a:t>
            </a:r>
            <a:endParaRPr lang="en-US" altLang="en-US" sz="2000" dirty="0">
              <a:latin typeface="Footlight MT Light" panose="0204060206030A020304" pitchFamily="18" charset="0"/>
            </a:endParaRPr>
          </a:p>
          <a:p>
            <a:endParaRPr lang="en-US" altLang="en-US" dirty="0"/>
          </a:p>
        </p:txBody>
      </p:sp>
      <p:pic>
        <p:nvPicPr>
          <p:cNvPr id="5" name="Picture 4" descr="Image result for king saud university logo">
            <a:extLst>
              <a:ext uri="{FF2B5EF4-FFF2-40B4-BE49-F238E27FC236}">
                <a16:creationId xmlns="" xmlns:a16="http://schemas.microsoft.com/office/drawing/2014/main" id="{1F303151-5D18-5E4B-978C-952F72E96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4" t="11610" r="5516" b="9245"/>
          <a:stretch>
            <a:fillRect/>
          </a:stretch>
        </p:blipFill>
        <p:spPr bwMode="auto">
          <a:xfrm>
            <a:off x="192088" y="0"/>
            <a:ext cx="2384249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58343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Transvaginal ultrasound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In postmenopausal women, an endometrial thickness of 4-5 mm or less is pretty reassuring.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(only 1% will have endometrial ca. if normal endometrial thickness)  ?? If normal TVS do you need an EMB w/abnormal bleeding.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 thicker endometrium requires EMB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, hysteroscopy/D&amp;C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Especially useful for women on estrogen who have bleeding who have bleeding, but overall TVS is not recommended as a screening tool.</a:t>
            </a:r>
          </a:p>
        </p:txBody>
      </p:sp>
    </p:spTree>
    <p:extLst>
      <p:ext uri="{BB962C8B-B14F-4D97-AF65-F5344CB8AC3E}">
        <p14:creationId xmlns:p14="http://schemas.microsoft.com/office/powerpoint/2010/main" val="1361562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884" y="1419367"/>
            <a:ext cx="11557652" cy="357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3121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Cancer Staging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351128" y="2133600"/>
            <a:ext cx="10153484" cy="3777622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Staging is always done surgically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Requires a total hysterectomy, BSO + PLND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52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Cancer Staging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Pre-op imaging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CXR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CT CAP</a:t>
            </a:r>
          </a:p>
        </p:txBody>
      </p:sp>
    </p:spTree>
    <p:extLst>
      <p:ext uri="{BB962C8B-B14F-4D97-AF65-F5344CB8AC3E}">
        <p14:creationId xmlns:p14="http://schemas.microsoft.com/office/powerpoint/2010/main" val="3989022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Cancer Staging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Labs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	CA-125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	LFT’s , RFT’s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	CBC</a:t>
            </a:r>
          </a:p>
          <a:p>
            <a:pPr marL="0" indent="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64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8860" y="321535"/>
            <a:ext cx="6567602" cy="623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15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1802" y="624110"/>
            <a:ext cx="8198134" cy="539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6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9870" y="167107"/>
            <a:ext cx="9075760" cy="649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683" y="0"/>
            <a:ext cx="9748929" cy="663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431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risk factors for endometrial cancer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Familial predisposition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Lynch syndrome II :  hereditary nonpolyposis colorectal cancer (HNPCC), endometrial carcinoma.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(up to 43% of women of affected families will develop ovarian cancer)</a:t>
            </a:r>
          </a:p>
          <a:p>
            <a:pPr marL="0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900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Describe	the	classification	of	uterine	malignancy. </a:t>
            </a:r>
          </a:p>
          <a:p>
            <a:r>
              <a:rPr lang="en-US" dirty="0"/>
              <a:t>Learn	how	malignant	disease	of	the	uterus	presents. </a:t>
            </a:r>
          </a:p>
          <a:p>
            <a:r>
              <a:rPr lang="en-US" dirty="0"/>
              <a:t>Describe	which	investigations	are	needed  for	women	with	 suspected	endometrial	 cancer. </a:t>
            </a:r>
          </a:p>
          <a:p>
            <a:r>
              <a:rPr lang="en-US" dirty="0"/>
              <a:t>Know	the	International	Federation	of	Gynecology	and	Obstetrics	(FIGO)	staging	of	endometrial cancer. </a:t>
            </a:r>
          </a:p>
          <a:p>
            <a:r>
              <a:rPr lang="en-US" dirty="0"/>
              <a:t>Understand	how	endometrial 	cancer	is	managed.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058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Other risk factors for endometrial cancer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Parity</a:t>
            </a:r>
          </a:p>
          <a:p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Nulliparity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 and of itself is not a risk factor as much as the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anovulatory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cycles that are associated with infertility</a:t>
            </a:r>
          </a:p>
          <a:p>
            <a:r>
              <a:rPr lang="en-US" altLang="en-US" sz="2400" dirty="0"/>
              <a:t>Diet– especially high fat</a:t>
            </a:r>
          </a:p>
          <a:p>
            <a:r>
              <a:rPr lang="en-US" altLang="en-US" sz="2400" dirty="0"/>
              <a:t>Menarche/Menopause:  early menarche and late menopause</a:t>
            </a:r>
          </a:p>
          <a:p>
            <a:r>
              <a:rPr lang="en-US" altLang="en-US" sz="2400" dirty="0"/>
              <a:t>	essentially prolonged estrogen exposure 	without the protection of progesterone.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690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Protective Factors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Oral contraceptives: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 Decreases both the risk of ovarian and 	endometrial cancer (RR = 0.6 if used for one year…effect lasts for 15  years!)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Protective effect probably due to 	progesterone.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4220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Histopathology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common types of endometrial cancer: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Endometriod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adenocarcinoma (70-80%)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Clear cell and serous tumors are more aggressive and probably present at a more advanced age. (together 5-10%)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Mucinous and squamous about 2%</a:t>
            </a:r>
          </a:p>
        </p:txBody>
      </p:sp>
    </p:spTree>
    <p:extLst>
      <p:ext uri="{BB962C8B-B14F-4D97-AF65-F5344CB8AC3E}">
        <p14:creationId xmlns:p14="http://schemas.microsoft.com/office/powerpoint/2010/main" val="3412697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5" y="257157"/>
            <a:ext cx="7681915" cy="711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323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1594" y="1264555"/>
            <a:ext cx="8416995" cy="437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167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1167" y="1501254"/>
            <a:ext cx="10586353" cy="4405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612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7039" y="487620"/>
            <a:ext cx="9607573" cy="5653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4712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Image result for sarcoma of uteru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895" y="522919"/>
            <a:ext cx="5471206" cy="633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4130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7856" y="1012560"/>
            <a:ext cx="9334662" cy="5379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18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900" y="1264554"/>
            <a:ext cx="10850870" cy="479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Endometrial Cancer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119116" y="1501253"/>
            <a:ext cx="10385496" cy="4954137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	most	common	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gynaecological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malignancy	affecting	UK	 women	with	an	age related	incidence</a:t>
            </a:r>
            <a:r>
              <a:rPr lang="en-US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of	95	per	100,000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women.	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	life-time	risk	of	developing	endometrial	cancer	is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	1	in	46.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	mean	age	of	diagnosis	is	62	years,	although	cancers	can	be	diagnosed	in women	throughout	their	reproductive	life.	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Approximately 	25%	of	endometrial	cancers	occur	before	the menopause.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730458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9955" y="1624082"/>
            <a:ext cx="11002045" cy="440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862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435" y="1160059"/>
            <a:ext cx="10284708" cy="372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7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Risk factors…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1064525" y="2133600"/>
            <a:ext cx="10440087" cy="3777622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	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Risk related to hormonal stimulation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or unrelated to estrogen at all.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Estrogen-related endometrial cancer (Type I) tends to 	be a lower grade histologically.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Endometrial </a:t>
            </a:r>
            <a:r>
              <a:rPr lang="en-US" altLang="en-US" sz="2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cancers unrelated to hormones (Type II)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tend to be a higher grade and stage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Papillary serous or 	clear cell tumors.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4975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139" y="354842"/>
            <a:ext cx="8138669" cy="614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817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endometrial hyperplasia is associated with endometrial cancer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Endometrial hyperplasia is a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continum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hyperplasia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complex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hyperplasia without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atypiacomplex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hyperplasia w/ atypia endometrial cancer (well differentiated adenocarcinoma)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622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endometrial hyperplasia is associated with endometrial cancer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Simple hyperplasia without atypia– 1% progress to endometrial cancer</a:t>
            </a:r>
          </a:p>
          <a:p>
            <a:r>
              <a:rPr lang="en-US" altLang="en-US" dirty="0"/>
              <a:t>Complex hyperplasia without atypia– 3%</a:t>
            </a:r>
          </a:p>
          <a:p>
            <a:r>
              <a:rPr lang="en-US" altLang="en-US" dirty="0"/>
              <a:t>Simple hyperplasia with atypia_ 10%</a:t>
            </a:r>
          </a:p>
          <a:p>
            <a:r>
              <a:rPr lang="en-US" altLang="en-US" dirty="0"/>
              <a:t>Complex hyperplasia with atypia—28%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36394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Clinical presentation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“classic symptom” is abnormal uterine bleeding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20-30% of women with post-menopausal bleeding will have uterine cancer. </a:t>
            </a:r>
          </a:p>
          <a:p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73127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Diagnosis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Easy to do with office EMB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Hysteroscopy w/ D &amp; C (gold standard)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Detection rates of endometrial ca. by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pipelle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was between 91 and 99%</a:t>
            </a: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Detection of hyperplasia was 81%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Recommendation:  EMB as initial test; Hysteroscopy/D&amp;C if EMB inconclusive or high suspicion (hyperplasia with atypia,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pyometria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, presence of necrosis, or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persistant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bleeding)</a:t>
            </a:r>
          </a:p>
        </p:txBody>
      </p:sp>
    </p:spTree>
    <p:extLst>
      <p:ext uri="{BB962C8B-B14F-4D97-AF65-F5344CB8AC3E}">
        <p14:creationId xmlns:p14="http://schemas.microsoft.com/office/powerpoint/2010/main" val="287289660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173</TotalTime>
  <Words>300</Words>
  <Application>Microsoft Office PowerPoint</Application>
  <PresentationFormat>ملء الشاشة</PresentationFormat>
  <Paragraphs>88</Paragraphs>
  <Slides>31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31</vt:i4>
      </vt:variant>
    </vt:vector>
  </HeadingPairs>
  <TitlesOfParts>
    <vt:vector size="38" baseType="lpstr">
      <vt:lpstr>微軟正黑體</vt:lpstr>
      <vt:lpstr>Arial</vt:lpstr>
      <vt:lpstr>Century Gothic</vt:lpstr>
      <vt:lpstr>Footlight MT Light</vt:lpstr>
      <vt:lpstr>Wingdings</vt:lpstr>
      <vt:lpstr>Wingdings 3</vt:lpstr>
      <vt:lpstr>Wisp</vt:lpstr>
      <vt:lpstr>Endometrial Cancer</vt:lpstr>
      <vt:lpstr>OBJECTIVES </vt:lpstr>
      <vt:lpstr>Endometrial Cancer</vt:lpstr>
      <vt:lpstr>Risk factors…</vt:lpstr>
      <vt:lpstr>عرض تقديمي في PowerPoint</vt:lpstr>
      <vt:lpstr>How endometrial hyperplasia is associated with endometrial cancer</vt:lpstr>
      <vt:lpstr>How endometrial hyperplasia is associated with endometrial cancer</vt:lpstr>
      <vt:lpstr>Clinical presentation</vt:lpstr>
      <vt:lpstr>Diagnosis</vt:lpstr>
      <vt:lpstr>Transvaginal ultrasound</vt:lpstr>
      <vt:lpstr>عرض تقديمي في PowerPoint</vt:lpstr>
      <vt:lpstr>Cancer Staging</vt:lpstr>
      <vt:lpstr>Cancer Staging</vt:lpstr>
      <vt:lpstr>Cancer Staging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Other risk factors for endometrial cancer</vt:lpstr>
      <vt:lpstr>Other risk factors for endometrial cancer</vt:lpstr>
      <vt:lpstr>Protective Factors</vt:lpstr>
      <vt:lpstr>Histopathology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Endometrial Cancer</dc:title>
  <dc:creator>shazia</dc:creator>
  <cp:lastModifiedBy>Star</cp:lastModifiedBy>
  <cp:revision>14</cp:revision>
  <dcterms:created xsi:type="dcterms:W3CDTF">2018-10-17T08:52:10Z</dcterms:created>
  <dcterms:modified xsi:type="dcterms:W3CDTF">2019-09-09T13:27:21Z</dcterms:modified>
</cp:coreProperties>
</file>