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4"/>
  </p:sldMasterIdLst>
  <p:notesMasterIdLst>
    <p:notesMasterId r:id="rId38"/>
  </p:notesMasterIdLst>
  <p:sldIdLst>
    <p:sldId id="256" r:id="rId5"/>
    <p:sldId id="294" r:id="rId6"/>
    <p:sldId id="257" r:id="rId7"/>
    <p:sldId id="274" r:id="rId8"/>
    <p:sldId id="293" r:id="rId9"/>
    <p:sldId id="275" r:id="rId10"/>
    <p:sldId id="276" r:id="rId11"/>
    <p:sldId id="277" r:id="rId12"/>
    <p:sldId id="295" r:id="rId13"/>
    <p:sldId id="263" r:id="rId14"/>
    <p:sldId id="264" r:id="rId15"/>
    <p:sldId id="270" r:id="rId16"/>
    <p:sldId id="278" r:id="rId17"/>
    <p:sldId id="285" r:id="rId18"/>
    <p:sldId id="290" r:id="rId19"/>
    <p:sldId id="265" r:id="rId20"/>
    <p:sldId id="287" r:id="rId21"/>
    <p:sldId id="271" r:id="rId22"/>
    <p:sldId id="279" r:id="rId23"/>
    <p:sldId id="288" r:id="rId24"/>
    <p:sldId id="296" r:id="rId25"/>
    <p:sldId id="260" r:id="rId26"/>
    <p:sldId id="262" r:id="rId27"/>
    <p:sldId id="280" r:id="rId28"/>
    <p:sldId id="261" r:id="rId29"/>
    <p:sldId id="281" r:id="rId30"/>
    <p:sldId id="272" r:id="rId31"/>
    <p:sldId id="297" r:id="rId32"/>
    <p:sldId id="266" r:id="rId33"/>
    <p:sldId id="282" r:id="rId34"/>
    <p:sldId id="283" r:id="rId35"/>
    <p:sldId id="284" r:id="rId36"/>
    <p:sldId id="273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94790" autoAdjust="0"/>
  </p:normalViewPr>
  <p:slideViewPr>
    <p:cSldViewPr>
      <p:cViewPr varScale="1">
        <p:scale>
          <a:sx n="70" d="100"/>
          <a:sy n="70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217A0-38E6-4EF3-9F29-6BB20D6B3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EAD5-AED7-438C-AAE9-3C841E600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761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0DB3D-730F-4992-8486-8E05483389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731CA-8638-4EDA-AD64-815BCAE4CC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9E7144-6589-4781-9B1E-A7715F7269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6721-5D2E-466B-B286-65281E0FDEC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0025B542-CB9C-4907-AFB5-D0E93A911D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33105-5301-4348-BF9C-79BBC2BCC0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46B5-87B4-4BD3-AF86-E30103E15A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20E4-4E7C-4C99-B34E-D483AD7719E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83661-A30E-4404-B536-B722479E4E8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17AA-1095-4959-A6EA-3CE7DEF612D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8ECE-F2EB-4FFA-AB83-4FA7DD557B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FA857F-5C9E-4F9D-9B85-281093200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348880"/>
            <a:ext cx="5686400" cy="331236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TAKING &amp; PHYSICAL EXAMINATION OB/GYN</a:t>
            </a:r>
            <a:br>
              <a:rPr lang="en-US" dirty="0" smtClean="0"/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Dr. Ghadeer </a:t>
            </a:r>
            <a:r>
              <a:rPr lang="en-US" sz="1800" dirty="0" err="1" smtClean="0">
                <a:solidFill>
                  <a:schemeClr val="bg1"/>
                </a:solidFill>
              </a:rPr>
              <a:t>alShaikh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Professor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dirty="0" smtClean="0"/>
              <a:t>Obstetrics  PHYSICAL </a:t>
            </a:r>
            <a:r>
              <a:rPr lang="en-US" dirty="0" err="1" smtClean="0"/>
              <a:t>EXAMination</a:t>
            </a: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643192" cy="547290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exam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Weight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Height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BMI </a:t>
            </a:r>
            <a:r>
              <a:rPr lang="en-US" sz="2000" dirty="0" smtClean="0">
                <a:sym typeface="Wingdings 3" pitchFamily="18" charset="2"/>
              </a:rPr>
              <a:t> (weight (kg) /Height (m</a:t>
            </a:r>
            <a:r>
              <a:rPr lang="en-US" sz="2000" baseline="30000" dirty="0" smtClean="0">
                <a:sym typeface="Wingdings 3" pitchFamily="18" charset="2"/>
              </a:rPr>
              <a:t>2</a:t>
            </a:r>
            <a:r>
              <a:rPr lang="en-US" sz="2000" dirty="0" smtClean="0">
                <a:sym typeface="Wingdings 3" pitchFamily="18" charset="2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Vital signs (blood pressure , pulse , respiratory rate , temperature 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Cardiovascular examination (routine auscultation for maternal heart sounds in asymptomatic women with no cardiac history is </a:t>
            </a:r>
            <a:r>
              <a:rPr lang="en-US" sz="2000" u="sng" dirty="0" smtClean="0">
                <a:sym typeface="Wingdings 3" pitchFamily="18" charset="2"/>
              </a:rPr>
              <a:t>unnecessary)</a:t>
            </a:r>
            <a:r>
              <a:rPr lang="en-US" sz="2000" dirty="0" smtClean="0">
                <a:sym typeface="Wingdings 3" pitchFamily="18" charset="2"/>
              </a:rPr>
              <a:t>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Breast examination (Formal breast examination is </a:t>
            </a:r>
            <a:r>
              <a:rPr lang="en-US" sz="2000" u="sng" dirty="0" smtClean="0">
                <a:sym typeface="Wingdings 3" pitchFamily="18" charset="2"/>
              </a:rPr>
              <a:t>not necessary,</a:t>
            </a:r>
            <a:r>
              <a:rPr lang="en-US" sz="2000" dirty="0" smtClean="0">
                <a:sym typeface="Wingdings 3" pitchFamily="18" charset="2"/>
              </a:rPr>
              <a:t> self examination is as reliable as a general physician examination in detecting breast masses.)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ym typeface="Wingdings 3" pitchFamily="18" charset="2"/>
              </a:rPr>
              <a:t>Abdominal exam</a:t>
            </a:r>
            <a:br>
              <a:rPr lang="en-US" sz="2400" dirty="0" smtClean="0">
                <a:sym typeface="Wingdings 3" pitchFamily="18" charset="2"/>
              </a:rPr>
            </a:br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4042792" cy="54006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buNone/>
            </a:pPr>
            <a:endParaRPr lang="en-US" sz="14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Ask about areas of tenderness before start the examination.</a:t>
            </a:r>
          </a:p>
          <a:p>
            <a:pPr marL="0" indent="0" algn="l" rtl="0" eaLnBrk="1" hangingPunct="1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Inspection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           </a:t>
            </a:r>
            <a:r>
              <a:rPr lang="en-US" sz="1600" dirty="0" smtClean="0">
                <a:sym typeface="Wingdings 3" pitchFamily="18" charset="2"/>
              </a:rPr>
              <a:t></a:t>
            </a:r>
            <a:r>
              <a:rPr lang="en-US" sz="2200" dirty="0" smtClean="0">
                <a:sym typeface="Wingdings 3" pitchFamily="18" charset="2"/>
              </a:rPr>
              <a:t>Assess shape of the uterus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Note any  asymmetry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fetal movement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surgical scars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</a:t>
            </a:r>
            <a:r>
              <a:rPr lang="en-US" sz="2200" dirty="0" err="1" smtClean="0">
                <a:sym typeface="Wingdings 3" pitchFamily="18" charset="2"/>
              </a:rPr>
              <a:t>cutaneous</a:t>
            </a:r>
            <a:r>
              <a:rPr lang="en-US" sz="2200" dirty="0" smtClean="0">
                <a:sym typeface="Wingdings 3" pitchFamily="18" charset="2"/>
              </a:rPr>
              <a:t> signs of pregnancy </a:t>
            </a:r>
            <a:r>
              <a:rPr lang="en-US" sz="2200" dirty="0" err="1" smtClean="0">
                <a:sym typeface="Wingdings 3" pitchFamily="18" charset="2"/>
              </a:rPr>
              <a:t>linea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nigra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gravidarum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albicans</a:t>
            </a:r>
            <a:r>
              <a:rPr lang="en-US" sz="2200" dirty="0" smtClean="0">
                <a:sym typeface="Wingdings 3" pitchFamily="18" charset="2"/>
              </a:rPr>
              <a:t>, umbilicus flat or </a:t>
            </a:r>
            <a:r>
              <a:rPr lang="en-US" sz="2200" dirty="0" err="1" smtClean="0">
                <a:sym typeface="Wingdings 3" pitchFamily="18" charset="2"/>
              </a:rPr>
              <a:t>everted</a:t>
            </a:r>
            <a:r>
              <a:rPr lang="en-US" sz="2200" dirty="0" smtClean="0">
                <a:sym typeface="Wingdings 3" pitchFamily="18" charset="2"/>
              </a:rPr>
              <a:t>, superficial veins                      </a:t>
            </a:r>
          </a:p>
        </p:txBody>
      </p:sp>
      <p:pic>
        <p:nvPicPr>
          <p:cNvPr id="1026" name="Picture 2" descr="C:\Users\Lenovo\Desktop\stri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linea n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168352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ym typeface="Wingdings 3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Palpation</a:t>
            </a:r>
          </a:p>
          <a:p>
            <a:pPr algn="l" rtl="0" eaLnBrk="1" hangingPunct="1"/>
            <a:r>
              <a:rPr lang="en-US" sz="2000" dirty="0" smtClean="0"/>
              <a:t>Uterine size </a:t>
            </a:r>
            <a:r>
              <a:rPr lang="en-US" sz="2000" dirty="0" smtClean="0">
                <a:sym typeface="Wingdings 3" pitchFamily="18" charset="2"/>
              </a:rPr>
              <a:t></a:t>
            </a:r>
            <a:r>
              <a:rPr lang="en-US" sz="2000" dirty="0" err="1" smtClean="0">
                <a:sym typeface="Wingdings 3" pitchFamily="18" charset="2"/>
              </a:rPr>
              <a:t>symphysis</a:t>
            </a:r>
            <a:r>
              <a:rPr lang="en-US" sz="2000" dirty="0" smtClean="0">
                <a:sym typeface="Wingdings 3" pitchFamily="18" charset="2"/>
              </a:rPr>
              <a:t> fundal height  in cm = GA in wks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-at 12-14 wks just palpable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-20-22 wks at the umbilicus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628800"/>
            <a:ext cx="2855363" cy="4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731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400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LEOPOLD maneuvers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/>
            <a:r>
              <a:rPr lang="en-US" sz="1600" b="1" dirty="0" smtClean="0"/>
              <a:t>The first maneuver (fundal grip): </a:t>
            </a:r>
            <a:r>
              <a:rPr lang="en-US" sz="1600" dirty="0" smtClean="0"/>
              <a:t>involves palpating the fundus to determine  </a:t>
            </a:r>
            <a:r>
              <a:rPr lang="en-US" sz="1600" u="sng" dirty="0" smtClean="0"/>
              <a:t>which part of the fetus occupies the fundus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second maneuver(Lateral grip)</a:t>
            </a:r>
            <a:r>
              <a:rPr lang="en-US" sz="1600" dirty="0" smtClean="0"/>
              <a:t>: involves palpating the either side of the abdomen </a:t>
            </a:r>
            <a:r>
              <a:rPr lang="en-US" sz="1600" u="sng" dirty="0" smtClean="0"/>
              <a:t>to determine on which side the fetal back lies.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third maneuver (</a:t>
            </a:r>
            <a:r>
              <a:rPr lang="en-US" sz="1600" b="1" dirty="0" err="1" smtClean="0"/>
              <a:t>Pawlick’s</a:t>
            </a:r>
            <a:r>
              <a:rPr lang="en-US" sz="1600" b="1" dirty="0" smtClean="0"/>
              <a:t> grip) : </a:t>
            </a:r>
            <a:r>
              <a:rPr lang="en-US" sz="1600" dirty="0" smtClean="0"/>
              <a:t>involves grasping the presenting part between the thumb and third finger just above the pubic symphysis </a:t>
            </a:r>
            <a:r>
              <a:rPr lang="en-US" sz="1600" u="sng" dirty="0" smtClean="0"/>
              <a:t>to determine what fetal part is lying above the pelvic inlet or lower abdomen.</a:t>
            </a:r>
            <a:endParaRPr lang="en-US" sz="1600" u="sng" dirty="0"/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fourth maneuver(Pelvic grip): </a:t>
            </a:r>
            <a:r>
              <a:rPr lang="en-US" sz="1600" dirty="0" smtClean="0"/>
              <a:t>involves palpating for the brow and the occiput of the fetus </a:t>
            </a:r>
            <a:r>
              <a:rPr lang="en-US" sz="1600" u="sng" dirty="0" smtClean="0"/>
              <a:t>determine the fetal position when the fetus is in a vertex presentation.</a:t>
            </a:r>
            <a:endParaRPr lang="ar-SA" sz="1600" u="sng" dirty="0"/>
          </a:p>
        </p:txBody>
      </p:sp>
      <p:pic>
        <p:nvPicPr>
          <p:cNvPr id="3074" name="Picture 2" descr="C:\Users\Lenovo\Desktop\leopol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32855"/>
            <a:ext cx="385008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Fetal lie, presentation and engagement </a:t>
            </a:r>
            <a:br>
              <a:rPr lang="en-US" sz="2800" dirty="0">
                <a:sym typeface="Wingdings 3" pitchFamily="18" charset="2"/>
              </a:rPr>
            </a:b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20480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600" dirty="0" smtClean="0">
              <a:sym typeface="Wingdings 3" pitchFamily="18" charset="2"/>
            </a:endParaRPr>
          </a:p>
          <a:p>
            <a:pPr algn="l" rtl="0"/>
            <a:r>
              <a:rPr lang="en-US" sz="2000" dirty="0">
                <a:sym typeface="Wingdings 3" pitchFamily="18" charset="2"/>
              </a:rPr>
              <a:t>Lie of the fetus longitudinal axis of the uterus to the longitudinal axis of the fetus(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 longitudinal, transverse, </a:t>
            </a:r>
            <a:r>
              <a:rPr lang="en-US" sz="2000" dirty="0" smtClean="0">
                <a:sym typeface="Wingdings 3" pitchFamily="18" charset="2"/>
              </a:rPr>
              <a:t>   oblique ).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Presentation the part of the fetus that overlays the pelvic brim 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, vertex, breech, shoulder)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Engagement : occurred when the widest part of the presenting part has passed successfully through the pelvic </a:t>
            </a:r>
            <a:r>
              <a:rPr lang="en-US" sz="2000" dirty="0" smtClean="0">
                <a:sym typeface="Wingdings 3" pitchFamily="18" charset="2"/>
              </a:rPr>
              <a:t>inlet.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en-US" sz="1600" dirty="0">
              <a:sym typeface="Wingdings 3" pitchFamily="18" charset="2"/>
            </a:endParaRPr>
          </a:p>
          <a:p>
            <a:endParaRPr lang="ar-SA" dirty="0"/>
          </a:p>
        </p:txBody>
      </p:sp>
      <p:pic>
        <p:nvPicPr>
          <p:cNvPr id="2050" name="Picture 2" descr="C:\Users\Lenovo\Desktop\fetal li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628800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Descent of the fetal head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039938"/>
            <a:ext cx="4644008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</p:spPr>
            <p:txBody>
              <a:bodyPr>
                <a:normAutofit/>
              </a:bodyPr>
              <a:lstStyle/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Assessed abdominally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Using the rule of fifth to assess the engagement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Assess how much of the head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is still felt per abdomen 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When only 2/5 or less of the fetal head palpated above the level of </a:t>
                </a:r>
                <a:r>
                  <a:rPr lang="en-US" sz="2000" dirty="0" err="1" smtClean="0"/>
                  <a:t>symphysis</a:t>
                </a:r>
                <a:r>
                  <a:rPr lang="en-US" sz="2000" dirty="0" smtClean="0"/>
                  <a:t> pubis, this implies the head is engaged.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→</a:t>
                </a:r>
                <a:r>
                  <a:rPr lang="en-US" sz="2000" dirty="0" smtClean="0"/>
                  <a:t>The vertex has passed or is at the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level of </a:t>
                </a:r>
                <a:r>
                  <a:rPr lang="en-US" sz="2000" dirty="0" err="1" smtClean="0"/>
                  <a:t>ischial</a:t>
                </a:r>
                <a:r>
                  <a:rPr lang="en-US" sz="2000" dirty="0" smtClean="0"/>
                  <a:t> spines </a:t>
                </a:r>
              </a:p>
              <a:p>
                <a:pPr marL="292608" lvl="1" indent="0" algn="l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  <a:blipFill rotWithShape="0">
                <a:blip r:embed="rId3"/>
                <a:stretch>
                  <a:fillRect l="-430" t="-760" r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7" y="4123484"/>
            <a:ext cx="5257800" cy="2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Ascultation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r>
              <a:rPr lang="en-US" sz="2000" dirty="0" smtClean="0"/>
              <a:t> Listening </a:t>
            </a:r>
            <a:r>
              <a:rPr lang="en-US" sz="2000" dirty="0" smtClean="0">
                <a:sym typeface="Wingdings 3" pitchFamily="18" charset="2"/>
              </a:rPr>
              <a:t>for the fetal heart beat.</a:t>
            </a: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031" y="1623250"/>
            <a:ext cx="4053449" cy="310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6349"/>
            <a:ext cx="4352032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Swelling (edema)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Varicosities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0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dirty="0" smtClean="0">
                <a:sym typeface="Wingdings 3" pitchFamily="18" charset="2"/>
              </a:rPr>
              <a:t> </a:t>
            </a:r>
            <a:r>
              <a:rPr lang="en-US" sz="2400" dirty="0">
                <a:sym typeface="Wingdings 3" pitchFamily="18" charset="2"/>
              </a:rPr>
              <a:t/>
            </a:r>
            <a:br>
              <a:rPr lang="en-US" sz="2400" dirty="0">
                <a:sym typeface="Wingdings 3" pitchFamily="18" charset="2"/>
              </a:rPr>
            </a:br>
            <a:r>
              <a:rPr lang="en-US" sz="2400" dirty="0" smtClean="0">
                <a:sym typeface="Wingdings 3" pitchFamily="18" charset="2"/>
              </a:rPr>
              <a:t>Pelvic examination</a:t>
            </a:r>
            <a: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</a:br>
            <a:endParaRPr lang="en-US" sz="2400" b="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i="1" u="sng" dirty="0" smtClean="0"/>
              <a:t>Routine pelvic examination is not necessary.</a:t>
            </a:r>
          </a:p>
          <a:p>
            <a:pPr algn="l" rtl="0" eaLnBrk="1" hangingPunct="1"/>
            <a:r>
              <a:rPr lang="en-US" sz="2400" i="1" dirty="0" smtClean="0"/>
              <a:t> </a:t>
            </a:r>
            <a:r>
              <a:rPr lang="en-US" sz="2400" i="1" u="sng" dirty="0" smtClean="0"/>
              <a:t>Circumstances in which a vaginal examination is necessary </a:t>
            </a:r>
            <a:r>
              <a:rPr lang="en-US" sz="2400" i="1" dirty="0" smtClean="0"/>
              <a:t>(in most cases a speculum examination is all that is needed), these include 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xcessive or offensive discharge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Vaginal bleeding ( in the known absence of  a placenta </a:t>
            </a:r>
            <a:r>
              <a:rPr lang="en-US" sz="2400" dirty="0" err="1" smtClean="0"/>
              <a:t>previa</a:t>
            </a:r>
            <a:r>
              <a:rPr lang="en-US" sz="2400" dirty="0" smtClean="0"/>
              <a:t>).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perform a cervical screen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confirm potential rupture of membrane </a:t>
            </a:r>
          </a:p>
          <a:p>
            <a:pPr marL="0" indent="0" algn="l" rtl="0" eaLnBrk="1" hangingPunct="1">
              <a:buNone/>
            </a:pPr>
            <a:endParaRPr lang="en-US" sz="2400" dirty="0"/>
          </a:p>
          <a:p>
            <a:pPr algn="l" rtl="0" eaLnBrk="1" hangingPunct="1">
              <a:buFont typeface="Wingdings" pitchFamily="2" charset="2"/>
              <a:buChar char="Ø"/>
            </a:pPr>
            <a:endParaRPr lang="en-US" sz="1600" i="1" dirty="0" smtClean="0"/>
          </a:p>
          <a:p>
            <a:pPr algn="l" rtl="0" eaLnBrk="1" hangingPunct="1">
              <a:buFont typeface="Wingdings" pitchFamily="2" charset="2"/>
              <a:buChar char="q"/>
            </a:pPr>
            <a:endParaRPr lang="en-US" sz="16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ym typeface="Wingdings 3" pitchFamily="18" charset="2"/>
              </a:rPr>
              <a:t>Pelvic examination</a:t>
            </a:r>
            <a: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312368" cy="492514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A digital examination may be performed: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when an assessment of the cervix is required . This can provide information about the consistency and effacement of the cervix that is not obtainable from a speculum examination (Modified Bishop score).</a:t>
            </a:r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</p:txBody>
      </p:sp>
      <p:pic>
        <p:nvPicPr>
          <p:cNvPr id="5" name="Picture 2" descr="C:\Users\Lenovo\Desktop\modifie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5446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185" y="4578759"/>
            <a:ext cx="56399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484632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/>
              <a:t>General </a:t>
            </a:r>
            <a:r>
              <a:rPr lang="en-US" sz="2800" dirty="0" smtClean="0"/>
              <a:t>information</a:t>
            </a:r>
          </a:p>
          <a:p>
            <a:pPr marL="0" indent="0" algn="l">
              <a:buNone/>
            </a:pPr>
            <a:r>
              <a:rPr lang="en-US" sz="2800" dirty="0"/>
              <a:t>History of current pregnancy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/>
              <a:t>Past Obstetric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Gynecological 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Enquiry about other systems:</a:t>
            </a:r>
          </a:p>
          <a:p>
            <a:pPr marL="0" indent="0" algn="l">
              <a:buNone/>
            </a:pPr>
            <a:r>
              <a:rPr lang="en-US" sz="2800" dirty="0" smtClean="0"/>
              <a:t>Past </a:t>
            </a:r>
            <a:r>
              <a:rPr lang="en-US" sz="2800" dirty="0"/>
              <a:t>medical and surgical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Psychiatric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 smtClean="0"/>
              <a:t>Family history </a:t>
            </a:r>
          </a:p>
          <a:p>
            <a:pPr marL="0" indent="0" algn="l">
              <a:buNone/>
            </a:pPr>
            <a:r>
              <a:rPr lang="en-US" sz="2800" dirty="0" smtClean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Allergies</a:t>
            </a:r>
            <a:endParaRPr lang="en-US" sz="28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Summary </a:t>
            </a:r>
            <a:endParaRPr lang="en-US" sz="2800" dirty="0"/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/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ym typeface="Wingdings 3" pitchFamily="18" charset="2"/>
              </a:rPr>
              <a:t>Pelvic examination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contraindication to digital examination are 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Known placenta </a:t>
            </a:r>
            <a:r>
              <a:rPr lang="en-US" sz="2400" dirty="0" err="1"/>
              <a:t>previa</a:t>
            </a:r>
            <a:r>
              <a:rPr lang="en-US" sz="2400" dirty="0"/>
              <a:t> or vaginal bleeding  when the placental site is unknown and the presenting part unengaged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err="1"/>
              <a:t>Prelabor</a:t>
            </a:r>
            <a:r>
              <a:rPr lang="en-US" sz="2400" dirty="0"/>
              <a:t> rupture of the membranes (increased risk of ascending infection).</a:t>
            </a:r>
          </a:p>
          <a:p>
            <a:pPr algn="l" rtl="0"/>
            <a:endParaRPr lang="ar-SA" sz="16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7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General information</a:t>
            </a:r>
          </a:p>
          <a:p>
            <a:pPr marL="0" indent="0" algn="l">
              <a:buNone/>
            </a:pPr>
            <a:r>
              <a:rPr lang="en-US" dirty="0" smtClean="0"/>
              <a:t>History of present complaint (</a:t>
            </a:r>
            <a:r>
              <a:rPr lang="en-US" dirty="0" err="1" smtClean="0"/>
              <a:t>e.g,pelvic</a:t>
            </a:r>
            <a:r>
              <a:rPr lang="en-US" dirty="0" smtClean="0"/>
              <a:t> pain, vaginal discharge).</a:t>
            </a:r>
          </a:p>
          <a:p>
            <a:pPr marL="0" indent="0" algn="l">
              <a:buNone/>
            </a:pPr>
            <a:r>
              <a:rPr lang="en-US" dirty="0" smtClean="0"/>
              <a:t>Menstrual history</a:t>
            </a:r>
          </a:p>
          <a:p>
            <a:pPr marL="0" indent="0" algn="l">
              <a:buNone/>
            </a:pPr>
            <a:r>
              <a:rPr lang="en-US" sz="2400" dirty="0" smtClean="0"/>
              <a:t>Previous gynecological history </a:t>
            </a:r>
          </a:p>
          <a:p>
            <a:pPr marL="0" indent="0" algn="l">
              <a:buNone/>
            </a:pPr>
            <a:r>
              <a:rPr lang="en-US" sz="2400" dirty="0" smtClean="0"/>
              <a:t>Previous obstetrics history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Enquiry about other </a:t>
            </a:r>
            <a:r>
              <a:rPr lang="en-US" sz="2400" dirty="0" smtClean="0"/>
              <a:t>systems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Past </a:t>
            </a:r>
            <a:r>
              <a:rPr lang="en-US" sz="2400" dirty="0"/>
              <a:t>medical and surgical history</a:t>
            </a:r>
          </a:p>
          <a:p>
            <a:pPr marL="0" indent="0" algn="l">
              <a:buNone/>
            </a:pPr>
            <a:r>
              <a:rPr lang="en-US" sz="2400" dirty="0"/>
              <a:t>Psychiatric history</a:t>
            </a:r>
          </a:p>
          <a:p>
            <a:pPr marL="0" indent="0" algn="l">
              <a:buNone/>
            </a:pPr>
            <a:r>
              <a:rPr lang="en-US" sz="2400" dirty="0"/>
              <a:t>Family history </a:t>
            </a:r>
          </a:p>
          <a:p>
            <a:pPr marL="0" indent="0" algn="l">
              <a:buNone/>
            </a:pPr>
            <a:r>
              <a:rPr lang="en-US" sz="24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Summary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Main complaints </a:t>
            </a: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History of present complaint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The detailed questions relating to each complaint.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715200" cy="4968875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Pelvic pain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Site of pain , its nature and severity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thing that aggravates or relieves the pain-specifically enquire about relationship to menstrual cycle and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Does the pain radiate anywhere or is it associated with bowel or bladder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Vaginal discharge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Amount,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</a:t>
            </a:r>
            <a:r>
              <a:rPr lang="en-US" sz="2000" dirty="0" err="1" smtClean="0"/>
              <a:t>odour</a:t>
            </a:r>
            <a:r>
              <a:rPr lang="en-US" sz="2000" dirty="0" smtClean="0"/>
              <a:t>, presence of blood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Relationship to menstrual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history of sexually transmitted disease or recent tests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vaginal dryness </a:t>
            </a:r>
          </a:p>
          <a:p>
            <a:pPr marL="0" indent="0" algn="l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60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Menstrual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Age of menarche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Usual duration of each period and length of cycle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First day of the last period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Pattern of the bleeding : regular or irregular and length of the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Amount of blood loss : more or less than usual, number of sanitary  towels or tampons used , passage of clots or flooding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</a:t>
            </a:r>
            <a:r>
              <a:rPr lang="en-US" sz="2000" dirty="0" err="1" smtClean="0">
                <a:sym typeface="Wingdings 3" pitchFamily="18" charset="2"/>
              </a:rPr>
              <a:t>intermenstrual</a:t>
            </a:r>
            <a:r>
              <a:rPr lang="en-US" sz="2000" dirty="0" smtClean="0">
                <a:sym typeface="Wingdings 3" pitchFamily="18" charset="2"/>
              </a:rPr>
              <a:t> or </a:t>
            </a:r>
            <a:r>
              <a:rPr lang="en-US" sz="2000" dirty="0" err="1" smtClean="0">
                <a:sym typeface="Wingdings 3" pitchFamily="18" charset="2"/>
              </a:rPr>
              <a:t>postcoital</a:t>
            </a:r>
            <a:r>
              <a:rPr lang="en-US" sz="2000" dirty="0" smtClean="0">
                <a:sym typeface="Wingdings 3" pitchFamily="18" charset="2"/>
              </a:rPr>
              <a:t> bleeding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pain relating to the period, its severity and timing of onset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medication taken during 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Previous gynecological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Previous treatment and surgery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Date of the last </a:t>
            </a:r>
            <a:r>
              <a:rPr lang="en-US" sz="2000" dirty="0" smtClean="0"/>
              <a:t>cervical smear </a:t>
            </a:r>
            <a:r>
              <a:rPr lang="en-US" sz="2000" dirty="0"/>
              <a:t>and any previous </a:t>
            </a:r>
            <a:r>
              <a:rPr lang="en-US" sz="2000" dirty="0" smtClean="0"/>
              <a:t>abnormalities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Sexual </a:t>
            </a:r>
            <a:r>
              <a:rPr lang="en-US" sz="2000" dirty="0"/>
              <a:t>active , difficulties or pain during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The type of contraception used and any problem with </a:t>
            </a:r>
            <a:r>
              <a:rPr lang="en-US" sz="2000" dirty="0" smtClean="0"/>
              <a:t>it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Menopause:(Date </a:t>
            </a:r>
            <a:r>
              <a:rPr lang="en-US" sz="2000" dirty="0"/>
              <a:t>of last period </a:t>
            </a:r>
            <a:r>
              <a:rPr lang="en-US" sz="2000" dirty="0" smtClean="0"/>
              <a:t>,any </a:t>
            </a:r>
            <a:r>
              <a:rPr lang="en-US" sz="2000" dirty="0"/>
              <a:t>post menopausal bleeding </a:t>
            </a:r>
            <a:r>
              <a:rPr lang="en-US" sz="2000" dirty="0" smtClean="0"/>
              <a:t>,any </a:t>
            </a:r>
            <a:r>
              <a:rPr lang="en-US" sz="2000" dirty="0"/>
              <a:t>menopausal </a:t>
            </a:r>
            <a:r>
              <a:rPr lang="en-US" sz="2000" dirty="0" smtClean="0"/>
              <a:t>symptoms)</a:t>
            </a: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ar-SA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algn="l" rtl="0">
              <a:buNone/>
            </a:pP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Previous obstetrics history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Outcome &amp; details of previous pregnancies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Enquiry about other systems:</a:t>
            </a:r>
          </a:p>
          <a:p>
            <a:pPr marL="0" indent="0" algn="l" rtl="0" eaLnBrk="1" hangingPunct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e.g,Appetite</a:t>
            </a:r>
            <a:r>
              <a:rPr lang="en-US" sz="2000" dirty="0" smtClean="0"/>
              <a:t>, weight loss/gain, bowel function, bladder function)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Past medical &amp; surgical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Psychiatric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Family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Drug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  <a:endParaRPr lang="en-US" sz="2000" u="sng" dirty="0">
              <a:sym typeface="Wingdings 3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GYNECOLOGIC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General examination</a:t>
            </a:r>
          </a:p>
          <a:p>
            <a:pPr marL="0" indent="0" algn="l">
              <a:buNone/>
            </a:pPr>
            <a:r>
              <a:rPr lang="en-US" dirty="0" smtClean="0"/>
              <a:t>Abdominal examination</a:t>
            </a:r>
          </a:p>
          <a:p>
            <a:pPr marL="0" indent="0" algn="l">
              <a:buNone/>
            </a:pPr>
            <a:r>
              <a:rPr lang="en-US" dirty="0" smtClean="0"/>
              <a:t>Pelvic examination</a:t>
            </a:r>
          </a:p>
          <a:p>
            <a:pPr marL="0" indent="0" algn="l">
              <a:buNone/>
            </a:pPr>
            <a:r>
              <a:rPr lang="en-US" dirty="0" smtClean="0"/>
              <a:t>Rectal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GYNECOLOGIC PHYSICAL EXAMINATION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General exam 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Height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Weight  , BMI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Vital signs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Hands , mucous membrane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Supraclavicular area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Thyroid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Chest (CVS ,Respiratory)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Breast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OBSTETRIC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643192" cy="5256213"/>
          </a:xfrm>
        </p:spPr>
        <p:txBody>
          <a:bodyPr>
            <a:normAutofit/>
          </a:bodyPr>
          <a:lstStyle/>
          <a:p>
            <a:pPr algn="l" rtl="0" eaLnBrk="1" hangingPunct="1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Presenting complaint (patients words not medical words)or reason for attending.</a:t>
            </a:r>
          </a:p>
          <a:p>
            <a:pPr marL="0" indent="0" algn="l" rtl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372672" cy="597906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Abdominal exam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/>
              <a:t>1-Inspection </a:t>
            </a:r>
            <a:endParaRPr lang="en-US" sz="2000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</a:t>
            </a:r>
            <a:r>
              <a:rPr lang="en-US" sz="2000" dirty="0">
                <a:sym typeface="Wingdings 3" pitchFamily="18" charset="2"/>
              </a:rPr>
              <a:t>distension  masses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surgical </a:t>
            </a:r>
            <a:r>
              <a:rPr lang="en-US" sz="2000" dirty="0" smtClean="0">
                <a:sym typeface="Wingdings 3" pitchFamily="18" charset="2"/>
              </a:rPr>
              <a:t>scars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 hernia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2-Palpation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guarding 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 tenderness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  masses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3-Percussion </a:t>
            </a:r>
            <a:r>
              <a:rPr lang="en-US" sz="2000" dirty="0" smtClean="0">
                <a:sym typeface="Wingdings 3" pitchFamily="18" charset="2"/>
              </a:rPr>
              <a:t>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useful if free fluid is suspected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4-Auscultation: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not specifically useful for the gynecological examination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, in case of acute abdomen with bowel obstruction or postoperative patient with ileus (listening of bowel sounds)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0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Pelvic examination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Inspection: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800" dirty="0" smtClean="0"/>
              <a:t>External genitalia and surrounding skin</a:t>
            </a:r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Speculum (bivalve , Or Cusco )</a:t>
            </a:r>
          </a:p>
          <a:p>
            <a:pPr marL="0" indent="0" algn="l" rtl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ar-SA" sz="1400" i="1" dirty="0"/>
          </a:p>
        </p:txBody>
      </p:sp>
      <p:pic>
        <p:nvPicPr>
          <p:cNvPr id="4098" name="Picture 2" descr="C:\Users\Lenovo\Desktop\spec meta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224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speculum 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880320" cy="2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speculum metal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119047"/>
            <a:ext cx="3312368" cy="4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Bimanual examination</a:t>
            </a:r>
          </a:p>
          <a:p>
            <a:pPr algn="l" rtl="0">
              <a:buFont typeface="Wingdings" pitchFamily="2" charset="2"/>
              <a:buChar char="Ø"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Rectal examination: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Used as alternative to a vaginal examination in children and in adults who </a:t>
            </a:r>
            <a:r>
              <a:rPr lang="en-US" sz="2000" dirty="0" smtClean="0"/>
              <a:t>are not sexually active.</a:t>
            </a:r>
            <a:endParaRPr lang="en-US" sz="2000" dirty="0"/>
          </a:p>
          <a:p>
            <a:endParaRPr lang="ar-SA" sz="1600" dirty="0"/>
          </a:p>
        </p:txBody>
      </p:sp>
      <p:pic>
        <p:nvPicPr>
          <p:cNvPr id="5122" name="Picture 2" descr="C:\Users\Lenovo\Desktop\biman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702731"/>
            <a:ext cx="3521075" cy="4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4163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History of current pregnancy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u="sng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Gravidity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The total numbers of pregnancies regardless of how they ended. 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Parity  </a:t>
            </a:r>
          </a:p>
          <a:p>
            <a:pPr marL="0" indent="0" algn="l" rtl="0">
              <a:buNone/>
            </a:pPr>
            <a:r>
              <a:rPr lang="en-US">
                <a:sym typeface="Wingdings 3" pitchFamily="18" charset="2"/>
              </a:rPr>
              <a:t> </a:t>
            </a:r>
            <a:r>
              <a:rPr lang="en-US" smtClean="0">
                <a:sym typeface="Wingdings 3" pitchFamily="18" charset="2"/>
              </a:rPr>
              <a:t>          number </a:t>
            </a:r>
            <a:r>
              <a:rPr lang="en-US" dirty="0" smtClean="0">
                <a:sym typeface="Wingdings 3" pitchFamily="18" charset="2"/>
              </a:rPr>
              <a:t>of live births at any gestation or stillbirths after 24 weeks of gestation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Gestation (GA)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LMP (last menstrual </a:t>
            </a:r>
            <a:r>
              <a:rPr lang="en-US" dirty="0" err="1" smtClean="0"/>
              <a:t>peroid</a:t>
            </a:r>
            <a:r>
              <a:rPr lang="en-US" dirty="0" smtClean="0"/>
              <a:t>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EDD “Expected date of delivery” (</a:t>
            </a:r>
            <a:r>
              <a:rPr lang="en-US" dirty="0" err="1" smtClean="0"/>
              <a:t>Naegele’s</a:t>
            </a:r>
            <a:r>
              <a:rPr lang="en-US" dirty="0" smtClean="0"/>
              <a:t> </a:t>
            </a:r>
            <a:r>
              <a:rPr lang="en-US" dirty="0"/>
              <a:t>rule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Add 7 days to the  first day of LMP , subtract 3 months , add one year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Example : LMP 27 /8/2014 </a:t>
            </a:r>
          </a:p>
          <a:p>
            <a:pPr marL="0" indent="0" algn="l" rtl="0">
              <a:buNone/>
            </a:pPr>
            <a:r>
              <a:rPr lang="en-US" dirty="0" smtClean="0">
                <a:sym typeface="Wingdings 3" pitchFamily="18" charset="2"/>
              </a:rPr>
              <a:t>                            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smtClean="0">
                <a:sym typeface="Wingdings 3" pitchFamily="18" charset="2"/>
              </a:rPr>
              <a:t> EDD : 3/6/2015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  </a:t>
            </a:r>
          </a:p>
          <a:p>
            <a:pPr algn="l" rtl="0">
              <a:buNone/>
            </a:pPr>
            <a:r>
              <a:rPr lang="en-US" sz="2800" dirty="0" smtClean="0"/>
              <a:t>    </a:t>
            </a:r>
            <a:endParaRPr lang="en-US" sz="2800" b="1" dirty="0"/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Dates as calculated from ultrasound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Single /multiple (</a:t>
            </a:r>
            <a:r>
              <a:rPr lang="en-US" dirty="0" err="1"/>
              <a:t>chorionicity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Detailed of presenting problem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Have there been any other problems in this pregnancy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Has there been any bleeding , contractions or loss of fluid vaginally ?</a:t>
            </a:r>
          </a:p>
        </p:txBody>
      </p:sp>
    </p:spTree>
    <p:extLst>
      <p:ext uri="{BB962C8B-B14F-4D97-AF65-F5344CB8AC3E}">
        <p14:creationId xmlns:p14="http://schemas.microsoft.com/office/powerpoint/2010/main" val="878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286480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Obstetric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List the previous pregnancies and their outcomes in order 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Gynecological 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Periods: regularity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Contraceptive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infections and their treatment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When was the last cervical smear? Was it normal? Have there ever been any that were abnormal? If  yes, what treatment has been undertaken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gynecological surgery ?</a:t>
            </a:r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2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medical and surgical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Relavant</a:t>
            </a:r>
            <a:r>
              <a:rPr lang="en-US" sz="2400" dirty="0" smtClean="0"/>
              <a:t> medical problems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Any </a:t>
            </a:r>
            <a:r>
              <a:rPr lang="en-US" sz="2400" dirty="0" err="1" smtClean="0"/>
              <a:t>previuos</a:t>
            </a:r>
            <a:r>
              <a:rPr lang="en-US" sz="2400" dirty="0" smtClean="0"/>
              <a:t> operations; type of anesthetic used, any complications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Psychiatric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Post partum blues or depression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Depression unrelated to pregnancy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Major psychiatric illness .</a:t>
            </a:r>
            <a:endParaRPr lang="ar-SA" sz="2400" dirty="0"/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68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Family history 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Diabetes </a:t>
            </a:r>
            <a:r>
              <a:rPr lang="en-US" sz="2400" dirty="0" smtClean="0"/>
              <a:t>,hypertension, thromboembolic disease , </a:t>
            </a:r>
            <a:r>
              <a:rPr lang="en-US" sz="2400" dirty="0"/>
              <a:t>genetic problems, psychiatric problems …</a:t>
            </a:r>
          </a:p>
          <a:p>
            <a:pPr marL="0"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Social history: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Smoking, illegal drug used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Marital status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Occupation  </a:t>
            </a:r>
            <a:endParaRPr lang="en-US" sz="2400" dirty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Drug history </a:t>
            </a:r>
            <a:endParaRPr lang="en-U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84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Abdominal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Lower limb 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Pelvic examination 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r>
              <a:rPr lang="en-US" sz="2800" dirty="0">
                <a:sym typeface="Wingdings 3" pitchFamily="18" charset="2"/>
              </a:rPr>
              <a:t/>
            </a:r>
            <a:br>
              <a:rPr lang="en-US" sz="2800" dirty="0">
                <a:sym typeface="Wingdings 3" pitchFamily="18" charset="2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B2661C5DF941ACAC48A88A3536A1" ma:contentTypeVersion="0" ma:contentTypeDescription="Create a new document." ma:contentTypeScope="" ma:versionID="ad5ff62fa0d7f77617abe1364c94f08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C388EA-A2D9-4E0F-981F-D4A436492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F5834-09B1-472E-BC1D-D5F0F500964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490E0C-625C-4CD6-A384-A060BD016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1350</TotalTime>
  <Words>1363</Words>
  <Application>Microsoft Office PowerPoint</Application>
  <PresentationFormat>عرض على الشاشة (3:4)‏</PresentationFormat>
  <Paragraphs>272</Paragraphs>
  <Slides>33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Tahoma</vt:lpstr>
      <vt:lpstr>Trebuchet MS</vt:lpstr>
      <vt:lpstr>Wingdings</vt:lpstr>
      <vt:lpstr>Wingdings 2</vt:lpstr>
      <vt:lpstr>Wingdings 3</vt:lpstr>
      <vt:lpstr>Opulent</vt:lpstr>
      <vt:lpstr>  HISTORY TAKING &amp; PHYSICAL EXAMINATION OB/GYN  Dr. Ghadeer alShaikh  Professor    </vt:lpstr>
      <vt:lpstr>OBSTETRIC HISTORY</vt:lpstr>
      <vt:lpstr>OBSTETRIC HISTORY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Obstetrics  PHYSICAL EXAMination </vt:lpstr>
      <vt:lpstr>Obstetrics  PHYSICAL EXAMination </vt:lpstr>
      <vt:lpstr>Abdominal exam </vt:lpstr>
      <vt:lpstr>Abdominal exam</vt:lpstr>
      <vt:lpstr>Abdominal exam</vt:lpstr>
      <vt:lpstr>Fetal lie, presentation and engagement  </vt:lpstr>
      <vt:lpstr>Descent of the fetal head </vt:lpstr>
      <vt:lpstr>Abdominal exam</vt:lpstr>
      <vt:lpstr>Lower limbs examination</vt:lpstr>
      <vt:lpstr>  Pelvic examination </vt:lpstr>
      <vt:lpstr>Pelvic examination </vt:lpstr>
      <vt:lpstr>Pelvic examination</vt:lpstr>
      <vt:lpstr>GYNECOLOGIC HISTORY</vt:lpstr>
      <vt:lpstr>GYNECOLOGIC HISTORY</vt:lpstr>
      <vt:lpstr>GYNECOLOGIC HISTORY</vt:lpstr>
      <vt:lpstr>عرض تقديمي في PowerPoint</vt:lpstr>
      <vt:lpstr>GYNECOLOGIC HISTORY</vt:lpstr>
      <vt:lpstr>عرض تقديمي في PowerPoint</vt:lpstr>
      <vt:lpstr>GYNECOLOGIC HISTORY</vt:lpstr>
      <vt:lpstr>GYNECOLOGIC PHYSICAL EXAMINATION</vt:lpstr>
      <vt:lpstr>GYNECOLOGIC PHYSICAL EXAMINATION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Extra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OBGYN</dc:title>
  <dc:creator>Sony</dc:creator>
  <cp:lastModifiedBy>Star</cp:lastModifiedBy>
  <cp:revision>165</cp:revision>
  <dcterms:created xsi:type="dcterms:W3CDTF">2001-09-14T18:47:03Z</dcterms:created>
  <dcterms:modified xsi:type="dcterms:W3CDTF">2019-09-04T23:53:50Z</dcterms:modified>
</cp:coreProperties>
</file>