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7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82" r:id="rId21"/>
    <p:sldId id="283" r:id="rId22"/>
    <p:sldId id="285" r:id="rId23"/>
    <p:sldId id="286" r:id="rId24"/>
    <p:sldId id="287" r:id="rId25"/>
    <p:sldId id="289" r:id="rId26"/>
    <p:sldId id="263" r:id="rId27"/>
    <p:sldId id="293" r:id="rId28"/>
    <p:sldId id="264" r:id="rId29"/>
    <p:sldId id="295" r:id="rId30"/>
    <p:sldId id="296" r:id="rId31"/>
    <p:sldId id="297" r:id="rId32"/>
    <p:sldId id="291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9789" autoAdjust="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6A2CB-783A-4329-925E-C11AF57FB618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4B6F6-A1B2-4295-87F2-CD1D4C18ECD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80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B6F6-A1B2-4295-87F2-CD1D4C18ECD5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5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09A1-F7EF-49E0-BCB6-1F2286BC61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954C8-A10B-4B78-A1E7-9F71C160D782}" type="datetimeFigureOut">
              <a:rPr lang="ar-SA" smtClean="0"/>
              <a:pPr/>
              <a:t>06/01/41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4608512" cy="2213733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 smtClean="0">
                <a:solidFill>
                  <a:srgbClr val="002060"/>
                </a:solidFill>
              </a:rPr>
              <a:t>Fetal  assessment</a:t>
            </a:r>
            <a:endParaRPr lang="ar-SA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Dr.Lateefa\My Documents\My Pictures\homepage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2867025" cy="3714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5344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King Saud University </a:t>
            </a:r>
            <a:r>
              <a:rPr lang="en-US" sz="2800" b="1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Medical City</a:t>
            </a:r>
            <a:endParaRPr lang="en-US" sz="2800" b="1" dirty="0" smtClean="0">
              <a:solidFill>
                <a:srgbClr val="0000FF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Department of Obstetrics &amp; Gynecology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 Course  482</a:t>
            </a:r>
            <a:endParaRPr lang="en-US" sz="2800" b="1" dirty="0">
              <a:solidFill>
                <a:srgbClr val="0000FF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188640"/>
            <a:ext cx="8686800" cy="792087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0070C0"/>
                </a:solidFill>
              </a:rPr>
              <a:t>fetal movement counting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should be started ~28w in normal pregnancy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&amp;~24w in high risk pregnancy</a:t>
            </a:r>
          </a:p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can reduce  avoidable stillbirth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CARDIFF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-10 movement in 12 hours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-If abnormal  patient should  get  further assessment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SADOVSKY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-4 movement /hour if not felt another hour 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If not patient need more assessment</a:t>
            </a:r>
          </a:p>
          <a:p>
            <a:pPr algn="l" rtl="0">
              <a:buNone/>
            </a:pP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07" y="18864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Contraction stress test (CST)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Causing uterine contraction over 20minutes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At least 2 uterine contractions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Uterine contraction restrict O2 delivery to the fetus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Normal fetus will tolerate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Hypoxic fetus will have late deceleration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High false positive rate ~50%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100% true negative rate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 stress test (NST)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Maine advantage over CST is no need for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False +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&amp; false –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 higher than CST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done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6632"/>
            <a:ext cx="8686800" cy="962744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Non stress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The base line 120-160 beats/minute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Different criteria in fetuses &lt;32w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Reactive: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At least two accelerations from base line of 15 </a:t>
            </a:r>
            <a:r>
              <a:rPr lang="en-US" b="1" dirty="0" err="1" smtClean="0">
                <a:solidFill>
                  <a:schemeClr val="tx1"/>
                </a:solidFill>
              </a:rPr>
              <a:t>bpm</a:t>
            </a:r>
            <a:r>
              <a:rPr lang="en-US" b="1" dirty="0" smtClean="0">
                <a:solidFill>
                  <a:schemeClr val="tx1"/>
                </a:solidFill>
              </a:rPr>
              <a:t> for at least 15 sec within 20 minutes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Non reactive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No acceleration after 20 minutes- proceed for another 20 minutes</a:t>
            </a:r>
          </a:p>
          <a:p>
            <a:pPr algn="l"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Non stress test (NST)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14212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If non reactive in 40 minutes---proceed for contraction stress test or biophysical profile</a:t>
            </a:r>
          </a:p>
          <a:p>
            <a:pPr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positive predictive value of NST to predict fetal acidosis at birth is 55%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3837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re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7363544" cy="838200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Amniotic fluid volume ~AFI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66734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Amniotic fluid index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sum of the maximum vertical fluid pocket diameter in four quarters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normal value 5-25cm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-&lt;5~ </a:t>
            </a:r>
            <a:r>
              <a:rPr lang="en-US" dirty="0" err="1" smtClean="0">
                <a:solidFill>
                  <a:schemeClr val="tx1"/>
                </a:solidFill>
              </a:rPr>
              <a:t>oligohydraminous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-&gt;24cm </a:t>
            </a:r>
            <a:r>
              <a:rPr lang="en-US" dirty="0" err="1" smtClean="0">
                <a:solidFill>
                  <a:schemeClr val="tx1"/>
                </a:solidFill>
              </a:rPr>
              <a:t>polyhydraminous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humbnailCA55TW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56384" cy="4464496"/>
          </a:xfrm>
          <a:prstGeom prst="rect">
            <a:avLst/>
          </a:prstGeom>
          <a:noFill/>
        </p:spPr>
      </p:pic>
      <p:pic>
        <p:nvPicPr>
          <p:cNvPr id="3" name="Picture 2" descr="F: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1116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23" y="18864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Biophysical profile (BPP)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23" y="1268760"/>
            <a:ext cx="8686800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Combines </a:t>
            </a:r>
            <a:r>
              <a:rPr lang="en-US" dirty="0" smtClean="0">
                <a:solidFill>
                  <a:srgbClr val="FF0000"/>
                </a:solidFill>
              </a:rPr>
              <a:t>NST </a:t>
            </a:r>
            <a:r>
              <a:rPr lang="en-US" dirty="0" smtClean="0">
                <a:solidFill>
                  <a:schemeClr val="tx1"/>
                </a:solidFill>
              </a:rPr>
              <a:t> with USS estimation </a:t>
            </a:r>
            <a:r>
              <a:rPr lang="en-US" dirty="0" smtClean="0">
                <a:solidFill>
                  <a:srgbClr val="FF0000"/>
                </a:solidFill>
              </a:rPr>
              <a:t>AFV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fetal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body movement 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FF0000"/>
                </a:solidFill>
              </a:rPr>
              <a:t>reflex/tone/extension-flexion movement 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a scoring system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done over 30minute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measure </a:t>
            </a:r>
            <a:r>
              <a:rPr lang="en-US" dirty="0" smtClean="0">
                <a:solidFill>
                  <a:srgbClr val="FF0000"/>
                </a:solidFill>
              </a:rPr>
              <a:t>acute</a:t>
            </a:r>
            <a:r>
              <a:rPr lang="en-US" dirty="0" smtClean="0">
                <a:solidFill>
                  <a:schemeClr val="tx1"/>
                </a:solidFill>
              </a:rPr>
              <a:t> hypoxia(NST, body </a:t>
            </a:r>
            <a:r>
              <a:rPr lang="en-US" dirty="0" err="1" smtClean="0">
                <a:solidFill>
                  <a:schemeClr val="tx1"/>
                </a:solidFill>
              </a:rPr>
              <a:t>mov</a:t>
            </a:r>
            <a:r>
              <a:rPr lang="en-US" dirty="0" smtClean="0">
                <a:solidFill>
                  <a:schemeClr val="tx1"/>
                </a:solidFill>
              </a:rPr>
              <a:t>. &amp;breathing) &amp; </a:t>
            </a:r>
            <a:r>
              <a:rPr lang="en-US" dirty="0" smtClean="0">
                <a:solidFill>
                  <a:srgbClr val="FF0000"/>
                </a:solidFill>
              </a:rPr>
              <a:t>chronic</a:t>
            </a:r>
            <a:r>
              <a:rPr lang="en-US" dirty="0" smtClean="0">
                <a:solidFill>
                  <a:schemeClr val="tx1"/>
                </a:solidFill>
              </a:rPr>
              <a:t> hypoxia (AFI)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rgbClr val="0070C0"/>
                </a:solidFill>
              </a:rPr>
              <a:t>Fetal Biophysical profile/</a:t>
            </a:r>
            <a:r>
              <a:rPr lang="en-US" sz="4000" dirty="0" smtClean="0">
                <a:solidFill>
                  <a:srgbClr val="FF0000"/>
                </a:solidFill>
              </a:rPr>
              <a:t>NST</a:t>
            </a:r>
            <a:r>
              <a:rPr lang="en-US" sz="4000" dirty="0" smtClean="0"/>
              <a:t>+</a:t>
            </a:r>
          </a:p>
        </p:txBody>
      </p:sp>
      <p:graphicFrame>
        <p:nvGraphicFramePr>
          <p:cNvPr id="62540" name="Group 76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036621" cy="5672138"/>
        </p:xfrm>
        <a:graphic>
          <a:graphicData uri="http://schemas.openxmlformats.org/drawingml/2006/table">
            <a:tbl>
              <a:tblPr rtl="1"/>
              <a:tblGrid>
                <a:gridCol w="2492375"/>
                <a:gridCol w="4559300"/>
                <a:gridCol w="1984946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 (score= 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(score=2)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Biophysical 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Absent FBM or no episode &gt;30 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FBM of at least 30 s duration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breathing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or fewer body/limb movements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discrete body/limb movements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slow extension with return to partial flexion or movement of limb in full extension Absent fetal 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of active extension with return to flexion of fetal limb(s) or trunk. Opening and closing of the hand considered normal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no AF pockets or a pocket&lt;2 cm in 2 perpendicular planes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pocket of AF that measures at least 2 cm in 2 perpendicular planes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Amniotic fluid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Fetal  assessment</a:t>
            </a: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Fetal assessment is to identify fetuses at risk of neurologic injury or death in order to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prevent it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can be divided into: 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-early pregnancy fetal assessment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-late pregnancy fetal assessment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OR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-</a:t>
            </a:r>
            <a:r>
              <a:rPr lang="en-US" dirty="0" smtClean="0">
                <a:solidFill>
                  <a:schemeClr val="tx1"/>
                </a:solidFill>
              </a:rPr>
              <a:t>assessment of low risk pregnancy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  -</a:t>
            </a:r>
            <a:r>
              <a:rPr lang="en-US" dirty="0" smtClean="0">
                <a:solidFill>
                  <a:schemeClr val="tx1"/>
                </a:solidFill>
              </a:rPr>
              <a:t>assessment  of high risk pregnancy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ar-SA" dirty="0" smtClean="0">
                <a:solidFill>
                  <a:schemeClr val="tx1"/>
                </a:solidFill>
              </a:rPr>
              <a:t>  </a:t>
            </a:r>
          </a:p>
          <a:p>
            <a:pPr algn="l" rtl="0">
              <a:buNone/>
            </a:pPr>
            <a:r>
              <a:rPr lang="ar-SA" dirty="0" smtClean="0">
                <a:solidFill>
                  <a:schemeClr val="tx1"/>
                </a:solidFill>
              </a:rPr>
              <a:t>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BPP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risk of fetal death within 1 week if BPP is normal~ 1/1300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Modified BPP (</a:t>
            </a:r>
            <a:r>
              <a:rPr lang="en-US" dirty="0" err="1" smtClean="0">
                <a:solidFill>
                  <a:srgbClr val="FF0000"/>
                </a:solidFill>
              </a:rPr>
              <a:t>mBPP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-NST &amp;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-low false negative  0.8/1000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-high false positives ~60%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60" y="188640"/>
            <a:ext cx="6283424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Doppler </a:t>
            </a:r>
            <a:r>
              <a:rPr lang="en-US" dirty="0" err="1" smtClean="0">
                <a:solidFill>
                  <a:srgbClr val="0070C0"/>
                </a:solidFill>
              </a:rPr>
              <a:t>velocimetry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Measurement of blood flow velocities in maternal &amp; fetal vessels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Reflect </a:t>
            </a:r>
            <a:r>
              <a:rPr lang="en-US" dirty="0" err="1" smtClean="0">
                <a:solidFill>
                  <a:schemeClr val="tx1"/>
                </a:solidFill>
              </a:rPr>
              <a:t>fetoplacental</a:t>
            </a:r>
            <a:r>
              <a:rPr lang="en-US" dirty="0" smtClean="0">
                <a:solidFill>
                  <a:schemeClr val="tx1"/>
                </a:solidFill>
              </a:rPr>
              <a:t> circulation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indices from UA, Uterine A &amp; MCA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studies is mostly valuable IUGR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 IUGR  absent or reversed EDF (end diastolic flow)  associated with fetal hypoxia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5533"/>
            <a:ext cx="6859488" cy="838200"/>
          </a:xfrm>
        </p:spPr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00"/>
                </a:solidFill>
              </a:rPr>
              <a:t>umbilical artery waveform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64" name="Picture 4" descr="velamentous-cord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41438"/>
            <a:ext cx="7689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758" y="116632"/>
            <a:ext cx="6352474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Umbilical Artery Doppler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 descr="4%20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66838"/>
            <a:ext cx="705643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9900_ob012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041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6784" cy="976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612" y="214586"/>
            <a:ext cx="6539644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Invasive fetal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18487" cy="5040313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Amniocentesis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412776"/>
            <a:ext cx="8218487" cy="504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mniocentesi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4076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5419328" cy="100811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Amniocentesis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171405"/>
          </a:xfrm>
        </p:spPr>
        <p:txBody>
          <a:bodyPr>
            <a:normAutofit/>
          </a:bodyPr>
          <a:lstStyle/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Obtaining a sample of amniotic flui during pregnancy.</a:t>
            </a:r>
          </a:p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Usullay done after 15w (can be done after 11w)</a:t>
            </a:r>
          </a:p>
          <a:p>
            <a:pPr algn="l" rtl="0"/>
            <a:r>
              <a:rPr lang="it-IT" sz="2800" b="1" dirty="0" smtClean="0">
                <a:solidFill>
                  <a:schemeClr val="tx1"/>
                </a:solidFill>
              </a:rPr>
              <a:t>Indication</a:t>
            </a:r>
          </a:p>
          <a:p>
            <a:pPr algn="l" rtl="0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genitic (karyotype)</a:t>
            </a:r>
          </a:p>
          <a:p>
            <a:pPr algn="l" rtl="0">
              <a:buNone/>
            </a:pPr>
            <a:r>
              <a:rPr lang="it-IT" sz="2800" b="1" dirty="0" smtClean="0"/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billirubine level (RH-isimunisation)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-fetal lung maturity (L/S)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-therputic in polyhydranios</a:t>
            </a:r>
          </a:p>
          <a:p>
            <a:pPr algn="l" rtl="0"/>
            <a:r>
              <a:rPr lang="it-IT" sz="2800" b="1" i="1" dirty="0" smtClean="0">
                <a:solidFill>
                  <a:schemeClr val="tx1"/>
                </a:solidFill>
              </a:rPr>
              <a:t>Risks:  ROM ~1%, abortion 0.5%, infection 1/1000</a:t>
            </a:r>
          </a:p>
          <a:p>
            <a:pPr algn="l" rtl="0">
              <a:buNone/>
            </a:pPr>
            <a:r>
              <a:rPr lang="it-IT" sz="2800" b="1" i="1" dirty="0" smtClean="0">
                <a:solidFill>
                  <a:schemeClr val="tx1"/>
                </a:solidFill>
              </a:rPr>
              <a:t>                        </a:t>
            </a: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/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619268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CVS  chorionic villus sampling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cvs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74888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11" y="188640"/>
            <a:ext cx="6696744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CVS       chorionic </a:t>
            </a:r>
            <a:r>
              <a:rPr lang="en-US" sz="3200" dirty="0" err="1" smtClean="0">
                <a:solidFill>
                  <a:srgbClr val="FF0000"/>
                </a:solidFill>
              </a:rPr>
              <a:t>villus</a:t>
            </a:r>
            <a:r>
              <a:rPr lang="en-US" sz="3200" dirty="0" smtClean="0">
                <a:solidFill>
                  <a:srgbClr val="FF0000"/>
                </a:solidFill>
              </a:rPr>
              <a:t> sampling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Usually done after 10w </a:t>
            </a:r>
          </a:p>
          <a:p>
            <a:pPr algn="l" rtl="0"/>
            <a:r>
              <a:rPr lang="en-US" sz="2800" dirty="0" smtClean="0"/>
              <a:t>It  is the procedure of choice for first trimester prenatal diagnosis of genetic disorders </a:t>
            </a:r>
          </a:p>
          <a:p>
            <a:pPr algn="l" rtl="0"/>
            <a:r>
              <a:rPr lang="en-US" sz="2800" dirty="0" smtClean="0"/>
              <a:t>Complication: fetal loss </a:t>
            </a:r>
            <a:r>
              <a:rPr lang="en-US" sz="2400" dirty="0" smtClean="0"/>
              <a:t>(</a:t>
            </a:r>
            <a:r>
              <a:rPr lang="en-US" sz="2400" b="1" dirty="0" smtClean="0"/>
              <a:t>0.7 percent within 14 days of a TA</a:t>
            </a:r>
            <a:r>
              <a:rPr lang="en-US" sz="2400" dirty="0" smtClean="0"/>
              <a:t> </a:t>
            </a:r>
            <a:r>
              <a:rPr lang="en-US" sz="2400" b="1" dirty="0" smtClean="0"/>
              <a:t>CVS procedure and 1.3 percent within 30 days)</a:t>
            </a:r>
            <a:r>
              <a:rPr lang="en-US" sz="3000" b="1" dirty="0" smtClean="0"/>
              <a:t>, </a:t>
            </a:r>
            <a:r>
              <a:rPr lang="en-US" sz="2800" dirty="0" smtClean="0"/>
              <a:t>Procedure-induced limb defects</a:t>
            </a:r>
          </a:p>
          <a:p>
            <a:pPr algn="l" rtl="0"/>
            <a:r>
              <a:rPr lang="en-US" sz="2800" dirty="0" smtClean="0"/>
              <a:t>Second trimester amniocentesis is associated with the lowest risk of pregnancy loss; chorionic </a:t>
            </a:r>
            <a:r>
              <a:rPr lang="en-US" sz="2800" dirty="0" err="1" smtClean="0"/>
              <a:t>villus</a:t>
            </a:r>
            <a:r>
              <a:rPr lang="en-US" sz="2800" dirty="0" smtClean="0"/>
              <a:t> samplings safer than early (</a:t>
            </a:r>
            <a:r>
              <a:rPr lang="en-US" sz="2800" dirty="0" err="1" smtClean="0"/>
              <a:t>ie</a:t>
            </a:r>
            <a:r>
              <a:rPr lang="en-US" sz="2800" dirty="0" smtClean="0"/>
              <a:t>, before 15 weeks) amniocentesis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1319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At birth this is what we want to see</a:t>
            </a:r>
            <a:endParaRPr lang="ar-SA" i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C:\Documents and Settings\Dr.Lateefa\My Documents\My Pictures\crying 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2739876" cy="2041798"/>
          </a:xfrm>
          <a:prstGeom prst="rect">
            <a:avLst/>
          </a:prstGeom>
          <a:noFill/>
        </p:spPr>
      </p:pic>
      <p:pic>
        <p:nvPicPr>
          <p:cNvPr id="1027" name="Picture 3" descr="C:\Documents and Settings\Dr.Lateefa\My Documents\My Pictures\bxp127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1944216" cy="2159000"/>
          </a:xfrm>
          <a:prstGeom prst="rect">
            <a:avLst/>
          </a:prstGeom>
          <a:noFill/>
        </p:spPr>
      </p:pic>
      <p:pic>
        <p:nvPicPr>
          <p:cNvPr id="1028" name="Picture 4" descr="C:\Documents and Settings\Dr.Lateefa\My Documents\My Pictures\1775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2159000" cy="2070100"/>
          </a:xfrm>
          <a:prstGeom prst="rect">
            <a:avLst/>
          </a:prstGeom>
          <a:noFill/>
        </p:spPr>
      </p:pic>
      <p:pic>
        <p:nvPicPr>
          <p:cNvPr id="1029" name="Picture 5" descr="C:\Documents and Settings\Dr.Lateefa\My Documents\My Pictures\isp0800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53136"/>
            <a:ext cx="2159000" cy="1524000"/>
          </a:xfrm>
          <a:prstGeom prst="rect">
            <a:avLst/>
          </a:prstGeom>
          <a:noFill/>
        </p:spPr>
      </p:pic>
      <p:pic>
        <p:nvPicPr>
          <p:cNvPr id="1030" name="Picture 6" descr="C:\Documents and Settings\Dr.Lateefa\My Documents\My Pictures\k04294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24744"/>
            <a:ext cx="2159000" cy="1435100"/>
          </a:xfrm>
          <a:prstGeom prst="rect">
            <a:avLst/>
          </a:prstGeom>
          <a:noFill/>
        </p:spPr>
      </p:pic>
      <p:pic>
        <p:nvPicPr>
          <p:cNvPr id="1031" name="Picture 7" descr="C:\Documents and Settings\Dr.Lateefa\My Documents\My Pictures\u125164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24944"/>
            <a:ext cx="2159000" cy="143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032448" cy="838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Dr.Lateefa\My Documents\My Pictures\cordocent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68352" cy="3528392"/>
          </a:xfrm>
          <a:prstGeom prst="rect">
            <a:avLst/>
          </a:prstGeom>
          <a:noFill/>
        </p:spPr>
      </p:pic>
      <p:pic>
        <p:nvPicPr>
          <p:cNvPr id="1026" name="Picture 2" descr="C:\Documents and Settings\Dr.Lateefa\My Documents\My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483224" cy="8382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Indication:  - rapid karyotyping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-diagnosis of inherited disorders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HB assessment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</a:t>
            </a:r>
            <a:r>
              <a:rPr lang="en-US" dirty="0" err="1" smtClean="0">
                <a:solidFill>
                  <a:schemeClr val="tx1"/>
                </a:solidFill>
              </a:rPr>
              <a:t>plt</a:t>
            </a:r>
            <a:r>
              <a:rPr lang="en-US" dirty="0" smtClean="0">
                <a:solidFill>
                  <a:schemeClr val="tx1"/>
                </a:solidFill>
              </a:rPr>
              <a:t> level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blood transfusion</a:t>
            </a:r>
          </a:p>
          <a:p>
            <a:pPr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Complication:  bleeding, </a:t>
            </a:r>
            <a:r>
              <a:rPr lang="en-US" dirty="0" err="1" smtClean="0">
                <a:solidFill>
                  <a:schemeClr val="tx1"/>
                </a:solidFill>
              </a:rPr>
              <a:t>bradycardia</a:t>
            </a:r>
            <a:r>
              <a:rPr lang="en-US" dirty="0" smtClean="0">
                <a:solidFill>
                  <a:schemeClr val="tx1"/>
                </a:solidFill>
              </a:rPr>
              <a:t>, infection….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F:\productimg1283825605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51920" y="551723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R BERKLEY" pitchFamily="2" charset="0"/>
              </a:rPr>
              <a:t>Thanks &amp; good luck</a:t>
            </a:r>
            <a:endParaRPr lang="ar-SA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82" y="206513"/>
            <a:ext cx="8686800" cy="83820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Rational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fetal oxygenation challenged: 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blood flow directed to brain, heart &amp; adrenal 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blood flow away from the kidney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decrease fetal urine production      </a:t>
            </a:r>
            <a:r>
              <a:rPr lang="en-US" dirty="0" smtClean="0">
                <a:solidFill>
                  <a:srgbClr val="FF0000"/>
                </a:solidFill>
              </a:rPr>
              <a:t>decrease AF volume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CNS hypoxia     </a:t>
            </a:r>
            <a:r>
              <a:rPr lang="en-US" dirty="0" smtClean="0">
                <a:solidFill>
                  <a:srgbClr val="FF0000"/>
                </a:solidFill>
              </a:rPr>
              <a:t>Fetal movement  decrease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-chemoreceptor's     </a:t>
            </a:r>
            <a:r>
              <a:rPr lang="en-US" dirty="0" err="1" smtClean="0">
                <a:solidFill>
                  <a:schemeClr val="tx1"/>
                </a:solidFill>
              </a:rPr>
              <a:t>vegally</a:t>
            </a:r>
            <a:r>
              <a:rPr lang="en-US" dirty="0" smtClean="0">
                <a:solidFill>
                  <a:schemeClr val="tx1"/>
                </a:solidFill>
              </a:rPr>
              <a:t>-mediated reflex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Fetal heart rate abnormality </a:t>
            </a:r>
            <a:r>
              <a:rPr lang="en-US" dirty="0" smtClean="0">
                <a:solidFill>
                  <a:srgbClr val="FF0000"/>
                </a:solidFill>
              </a:rPr>
              <a:t>late deceleration.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00192" y="26369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99992" y="314096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419872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12360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36450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Early pregnancy assessment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Fetal heart activity</a:t>
            </a:r>
          </a:p>
          <a:p>
            <a:pPr algn="l" rtl="0"/>
            <a:r>
              <a:rPr lang="en-US" b="1" dirty="0" smtClean="0"/>
              <a:t>fetal auscultation (special stethoscope or </a:t>
            </a:r>
            <a:r>
              <a:rPr lang="en-US" b="1" dirty="0" err="1" smtClean="0"/>
              <a:t>doppler</a:t>
            </a:r>
            <a:r>
              <a:rPr lang="en-US" b="1" dirty="0" smtClean="0"/>
              <a:t>)</a:t>
            </a:r>
          </a:p>
          <a:p>
            <a:pPr algn="l" rtl="0">
              <a:buNone/>
            </a:pPr>
            <a:r>
              <a:rPr lang="en-US" b="1" dirty="0" smtClean="0"/>
              <a:t> ~12weeks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26" name="Picture 2" descr="F:\thumbnailCAVZ8B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24036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027389"/>
          </a:xfrm>
        </p:spPr>
        <p:txBody>
          <a:bodyPr/>
          <a:lstStyle/>
          <a:p>
            <a:pPr algn="l" rtl="0"/>
            <a:r>
              <a:rPr lang="en-US" b="1" dirty="0" smtClean="0"/>
              <a:t>fetal heart activity seen by USS</a:t>
            </a:r>
          </a:p>
          <a:p>
            <a:pPr algn="l" rtl="0">
              <a:buNone/>
            </a:pPr>
            <a:r>
              <a:rPr lang="en-US" b="1" dirty="0" smtClean="0"/>
              <a:t>Can be seen from 6weeks </a:t>
            </a:r>
            <a:endParaRPr lang="ar-SA" b="1" dirty="0"/>
          </a:p>
        </p:txBody>
      </p:sp>
      <p:pic>
        <p:nvPicPr>
          <p:cNvPr id="2050" name="Picture 2" descr="F:\thumbnailCAQK9B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06" y="18864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Early pregnancy assessment</a:t>
            </a:r>
            <a:endParaRPr lang="ar-SA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392489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Fetal movement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Fetal movement are usually first perceptible to mother  ~17w-20w (quickening)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50% of isolated limb movements are perceived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80% of trunk and limb movements</a:t>
            </a:r>
          </a:p>
          <a:p>
            <a:pPr algn="l" rtl="0"/>
            <a:endParaRPr lang="en-US" sz="5100" b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Fetal growth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SFH</a:t>
            </a:r>
          </a:p>
          <a:p>
            <a:pPr algn="l" rtl="0"/>
            <a:r>
              <a:rPr lang="en-US" sz="5100" b="1" dirty="0" smtClean="0">
                <a:solidFill>
                  <a:schemeClr val="tx1"/>
                </a:solidFill>
              </a:rPr>
              <a:t>USS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Late pregnancy assessment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Fetal movement counting </a:t>
            </a:r>
            <a:r>
              <a:rPr lang="en-US" b="1" dirty="0" smtClean="0">
                <a:solidFill>
                  <a:srgbClr val="FF0000"/>
                </a:solidFill>
              </a:rPr>
              <a:t>kick chart</a:t>
            </a:r>
          </a:p>
          <a:p>
            <a:pPr algn="l" rtl="0"/>
            <a:r>
              <a:rPr lang="en-US" b="1" dirty="0" smtClean="0"/>
              <a:t>Contraction stress test </a:t>
            </a:r>
            <a:r>
              <a:rPr lang="en-US" b="1" dirty="0" smtClean="0">
                <a:solidFill>
                  <a:srgbClr val="FF0000"/>
                </a:solidFill>
              </a:rPr>
              <a:t>CST</a:t>
            </a:r>
          </a:p>
          <a:p>
            <a:pPr algn="l" rtl="0"/>
            <a:r>
              <a:rPr lang="ar-SA" b="1" dirty="0" smtClean="0"/>
              <a:t> </a:t>
            </a:r>
            <a:r>
              <a:rPr lang="en-US" b="1" dirty="0" smtClean="0"/>
              <a:t>Non stress test </a:t>
            </a:r>
            <a:r>
              <a:rPr lang="en-US" b="1" dirty="0" smtClean="0">
                <a:solidFill>
                  <a:srgbClr val="FF0000"/>
                </a:solidFill>
              </a:rPr>
              <a:t>NST</a:t>
            </a:r>
          </a:p>
          <a:p>
            <a:pPr algn="l" rtl="0"/>
            <a:r>
              <a:rPr lang="en-US" b="1" dirty="0" smtClean="0"/>
              <a:t> Doppler Velocimetry </a:t>
            </a:r>
            <a:r>
              <a:rPr lang="en-US" b="1" dirty="0" smtClean="0">
                <a:solidFill>
                  <a:srgbClr val="FF0000"/>
                </a:solidFill>
              </a:rPr>
              <a:t>UAV</a:t>
            </a:r>
          </a:p>
          <a:p>
            <a:pPr algn="l" rtl="0"/>
            <a:r>
              <a:rPr lang="en-US" b="1" dirty="0" smtClean="0"/>
              <a:t>amniotic fluid index </a:t>
            </a:r>
            <a:r>
              <a:rPr lang="en-US" b="1" dirty="0" smtClean="0">
                <a:solidFill>
                  <a:srgbClr val="FF0000"/>
                </a:solidFill>
              </a:rPr>
              <a:t>AFI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4000"/>
            <a:ext cx="6912768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486</TotalTime>
  <Words>918</Words>
  <Application>Microsoft Office PowerPoint</Application>
  <PresentationFormat>عرض على الشاشة (3:4)‏</PresentationFormat>
  <Paragraphs>152</Paragraphs>
  <Slides>32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1" baseType="lpstr">
      <vt:lpstr>AR BERKLEY</vt:lpstr>
      <vt:lpstr>Arial</vt:lpstr>
      <vt:lpstr>Berlin Sans FB Demi</vt:lpstr>
      <vt:lpstr>Calibri</vt:lpstr>
      <vt:lpstr>Franklin Gothic Book</vt:lpstr>
      <vt:lpstr>Franklin Gothic Medium</vt:lpstr>
      <vt:lpstr>Tahoma</vt:lpstr>
      <vt:lpstr>Wingdings 2</vt:lpstr>
      <vt:lpstr>Trek</vt:lpstr>
      <vt:lpstr>Fetal  assessment</vt:lpstr>
      <vt:lpstr>Fetal  assessment</vt:lpstr>
      <vt:lpstr>At birth this is what we want to see</vt:lpstr>
      <vt:lpstr>Rational </vt:lpstr>
      <vt:lpstr>Early pregnancy assessment</vt:lpstr>
      <vt:lpstr>عرض تقديمي في PowerPoint</vt:lpstr>
      <vt:lpstr>Early pregnancy assessment</vt:lpstr>
      <vt:lpstr>Late pregnancy assessment</vt:lpstr>
      <vt:lpstr>عرض تقديمي في PowerPoint</vt:lpstr>
      <vt:lpstr>fetal movement counting</vt:lpstr>
      <vt:lpstr>Contraction stress test (CST)</vt:lpstr>
      <vt:lpstr>Non stress test (NST)</vt:lpstr>
      <vt:lpstr>Non stress test</vt:lpstr>
      <vt:lpstr>Non stress test (NST)</vt:lpstr>
      <vt:lpstr>NST</vt:lpstr>
      <vt:lpstr>Amniotic fluid volume ~AFI</vt:lpstr>
      <vt:lpstr>عرض تقديمي في PowerPoint</vt:lpstr>
      <vt:lpstr>Biophysical profile (BPP) </vt:lpstr>
      <vt:lpstr>Fetal Biophysical profile/NST+</vt:lpstr>
      <vt:lpstr>BPP</vt:lpstr>
      <vt:lpstr>Doppler velocimetry</vt:lpstr>
      <vt:lpstr>umbilical artery waveform</vt:lpstr>
      <vt:lpstr>Umbilical Artery Doppler</vt:lpstr>
      <vt:lpstr>عرض تقديمي في PowerPoint</vt:lpstr>
      <vt:lpstr>عرض تقديمي في PowerPoint</vt:lpstr>
      <vt:lpstr>Invasive fetal assessment</vt:lpstr>
      <vt:lpstr>  Amniocentesis  </vt:lpstr>
      <vt:lpstr>عرض تقديمي في PowerPoint</vt:lpstr>
      <vt:lpstr>CVS       chorionic villus sampling</vt:lpstr>
      <vt:lpstr>cordocentesis</vt:lpstr>
      <vt:lpstr>cordocentesis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 assessment</dc:title>
  <dc:creator>saleh</dc:creator>
  <cp:lastModifiedBy>Star</cp:lastModifiedBy>
  <cp:revision>22</cp:revision>
  <dcterms:created xsi:type="dcterms:W3CDTF">2011-09-18T15:37:19Z</dcterms:created>
  <dcterms:modified xsi:type="dcterms:W3CDTF">2019-09-04T23:54:44Z</dcterms:modified>
</cp:coreProperties>
</file>