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2" r:id="rId5"/>
    <p:sldId id="266" r:id="rId6"/>
    <p:sldId id="267" r:id="rId7"/>
    <p:sldId id="288" r:id="rId8"/>
    <p:sldId id="260" r:id="rId9"/>
    <p:sldId id="268" r:id="rId10"/>
    <p:sldId id="269" r:id="rId11"/>
    <p:sldId id="271" r:id="rId12"/>
    <p:sldId id="272" r:id="rId13"/>
    <p:sldId id="273" r:id="rId14"/>
    <p:sldId id="270" r:id="rId15"/>
    <p:sldId id="274" r:id="rId16"/>
    <p:sldId id="276" r:id="rId17"/>
    <p:sldId id="279" r:id="rId18"/>
    <p:sldId id="284" r:id="rId19"/>
    <p:sldId id="281" r:id="rId20"/>
    <p:sldId id="280" r:id="rId21"/>
    <p:sldId id="283" r:id="rId22"/>
    <p:sldId id="282" r:id="rId23"/>
    <p:sldId id="285" r:id="rId24"/>
    <p:sldId id="286" r:id="rId25"/>
    <p:sldId id="287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469" y="3241964"/>
            <a:ext cx="8825658" cy="1998555"/>
          </a:xfrm>
        </p:spPr>
        <p:txBody>
          <a:bodyPr/>
          <a:lstStyle/>
          <a:p>
            <a:pPr algn="ctr"/>
            <a:r>
              <a:rPr lang="en-US" sz="4000" b="1" dirty="0" smtClean="0"/>
              <a:t>Urinary Tract Infection &amp; Anemia in Pregnancy</a:t>
            </a:r>
            <a:endParaRPr lang="en-US" sz="40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02525" y="1055987"/>
            <a:ext cx="10046524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King Saud University medical city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Department of obstetrics &amp; gynecology</a:t>
            </a: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course </a:t>
            </a:r>
            <a:r>
              <a:rPr lang="en-US" sz="3200" b="1" dirty="0" smtClean="0">
                <a:solidFill>
                  <a:schemeClr val="tx1"/>
                </a:solidFill>
              </a:rPr>
              <a:t>482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9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Classification</a:t>
            </a:r>
            <a:r>
              <a:rPr lang="en-US" smtClean="0"/>
              <a:t> </a:t>
            </a:r>
            <a:r>
              <a:rPr lang="en-US" sz="4000"/>
              <a:t>of UTI’s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sz="2800" u="sng"/>
              <a:t>Clinical:</a:t>
            </a:r>
          </a:p>
          <a:p>
            <a:pPr marL="609600" indent="-609600"/>
            <a:r>
              <a:rPr lang="en-US" sz="2800"/>
              <a:t>Asymptomatic (8%)</a:t>
            </a:r>
          </a:p>
          <a:p>
            <a:pPr marL="609600" indent="-609600"/>
            <a:r>
              <a:rPr lang="en-US" sz="2800"/>
              <a:t>Symptomatic (1-2%)</a:t>
            </a:r>
          </a:p>
          <a:p>
            <a:pPr marL="609600" indent="-609600">
              <a:buNone/>
            </a:pPr>
            <a:endParaRPr lang="en-US" sz="2800"/>
          </a:p>
          <a:p>
            <a:pPr marL="609600" indent="-609600">
              <a:buNone/>
            </a:pPr>
            <a:r>
              <a:rPr lang="en-US" sz="2800" u="sng"/>
              <a:t>Anatomical:</a:t>
            </a:r>
          </a:p>
          <a:p>
            <a:pPr marL="609600" indent="-609600"/>
            <a:r>
              <a:rPr lang="en-US" sz="2800"/>
              <a:t>Lower</a:t>
            </a:r>
            <a:r>
              <a:rPr lang="en-US" smtClean="0"/>
              <a:t> </a:t>
            </a:r>
            <a:r>
              <a:rPr lang="en-US" sz="2800"/>
              <a:t>tract dis: asymptomatic bacteriuria and acute cystitis</a:t>
            </a:r>
          </a:p>
          <a:p>
            <a:pPr marL="609600" indent="-609600"/>
            <a:r>
              <a:rPr lang="en-US" sz="2800"/>
              <a:t>Upper tract dis: acute pyelonephritis </a:t>
            </a:r>
          </a:p>
        </p:txBody>
      </p:sp>
    </p:spTree>
    <p:extLst>
      <p:ext uri="{BB962C8B-B14F-4D97-AF65-F5344CB8AC3E}">
        <p14:creationId xmlns:p14="http://schemas.microsoft.com/office/powerpoint/2010/main" val="106418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Asymptomatic Bacteriuria (ABU)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Incidence in pregnancy</a:t>
            </a:r>
            <a:r>
              <a:rPr lang="en-US" sz="2800" dirty="0" smtClean="0"/>
              <a:t>: 2-10% similar to sexually active women</a:t>
            </a:r>
            <a:endParaRPr lang="en-US" sz="2800" dirty="0"/>
          </a:p>
          <a:p>
            <a:pPr eaLnBrk="1" hangingPunct="1"/>
            <a:r>
              <a:rPr lang="en-US" sz="2800" dirty="0"/>
              <a:t>Consequences: acute </a:t>
            </a:r>
            <a:r>
              <a:rPr lang="en-US" sz="2800" dirty="0">
                <a:sym typeface="Symbol" panose="05050102010706020507" pitchFamily="18" charset="2"/>
              </a:rPr>
              <a:t>pyelonephritis (30%)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Clinical presentation: ??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Diagnosis: ?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Management: outpatient </a:t>
            </a:r>
            <a:r>
              <a:rPr lang="en-US" sz="2800" dirty="0" err="1">
                <a:sym typeface="Symbol" panose="05050102010706020507" pitchFamily="18" charset="2"/>
              </a:rPr>
              <a:t>Abx</a:t>
            </a:r>
            <a:r>
              <a:rPr lang="en-US" sz="2800" dirty="0">
                <a:sym typeface="Symbol" panose="05050102010706020507" pitchFamily="18" charset="2"/>
              </a:rPr>
              <a:t> ( </a:t>
            </a:r>
            <a:r>
              <a:rPr lang="en-US" sz="2800" dirty="0" err="1">
                <a:sym typeface="Symbol" panose="05050102010706020507" pitchFamily="18" charset="2"/>
              </a:rPr>
              <a:t>amoxil</a:t>
            </a:r>
            <a:r>
              <a:rPr lang="en-US" sz="2800" dirty="0">
                <a:sym typeface="Symbol" panose="05050102010706020507" pitchFamily="18" charset="2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2800" dirty="0">
                <a:sym typeface="Symbol" panose="05050102010706020507" pitchFamily="18" charset="2"/>
              </a:rPr>
              <a:t>	1</a:t>
            </a:r>
            <a:r>
              <a:rPr lang="en-US" sz="2800" baseline="30000" dirty="0">
                <a:sym typeface="Symbol" panose="05050102010706020507" pitchFamily="18" charset="2"/>
              </a:rPr>
              <a:t>st</a:t>
            </a:r>
            <a:r>
              <a:rPr lang="en-US" sz="2800" dirty="0">
                <a:sym typeface="Symbol" panose="05050102010706020507" pitchFamily="18" charset="2"/>
              </a:rPr>
              <a:t> generation cephalosporin, </a:t>
            </a:r>
            <a:r>
              <a:rPr lang="en-US" sz="2800" dirty="0" err="1">
                <a:sym typeface="Symbol" panose="05050102010706020507" pitchFamily="18" charset="2"/>
              </a:rPr>
              <a:t>nitrofurantoin</a:t>
            </a:r>
            <a:r>
              <a:rPr lang="en-US" sz="2800" dirty="0"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length: 3-10 days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44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2" y="617838"/>
            <a:ext cx="8947522" cy="1235410"/>
          </a:xfrm>
        </p:spPr>
        <p:txBody>
          <a:bodyPr/>
          <a:lstStyle/>
          <a:p>
            <a:pPr algn="l" eaLnBrk="1" hangingPunct="1"/>
            <a:r>
              <a:rPr lang="en-US" sz="4000"/>
              <a:t>Acute Cystitis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614616"/>
            <a:ext cx="8946541" cy="4633784"/>
          </a:xfrm>
        </p:spPr>
        <p:txBody>
          <a:bodyPr/>
          <a:lstStyle/>
          <a:p>
            <a:pPr eaLnBrk="1" hangingPunct="1"/>
            <a:r>
              <a:rPr lang="en-US" sz="2800" dirty="0"/>
              <a:t>Incidence in pregnancy: 1-2%</a:t>
            </a:r>
          </a:p>
          <a:p>
            <a:pPr eaLnBrk="1" hangingPunct="1"/>
            <a:r>
              <a:rPr lang="en-US" sz="2800" dirty="0"/>
              <a:t>Consequences: acute </a:t>
            </a:r>
            <a:r>
              <a:rPr lang="en-US" sz="2800" dirty="0">
                <a:sym typeface="Symbol" panose="05050102010706020507" pitchFamily="18" charset="2"/>
              </a:rPr>
              <a:t>pyelonephritis (30%)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Clinical presentation: </a:t>
            </a:r>
            <a:endParaRPr lang="en-US" sz="2800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z="2800" dirty="0" smtClean="0">
                <a:sym typeface="Symbol" panose="05050102010706020507" pitchFamily="18" charset="2"/>
              </a:rPr>
              <a:t>Diagnosis</a:t>
            </a:r>
            <a:r>
              <a:rPr lang="en-US" sz="2800" dirty="0">
                <a:sym typeface="Symbol" panose="05050102010706020507" pitchFamily="18" charset="2"/>
              </a:rPr>
              <a:t>: 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Management: outpatient </a:t>
            </a:r>
            <a:r>
              <a:rPr lang="en-US" sz="2800" dirty="0" err="1">
                <a:sym typeface="Symbol" panose="05050102010706020507" pitchFamily="18" charset="2"/>
              </a:rPr>
              <a:t>Abx</a:t>
            </a:r>
            <a:r>
              <a:rPr lang="en-US" sz="2800" dirty="0">
                <a:sym typeface="Symbol" panose="05050102010706020507" pitchFamily="18" charset="2"/>
              </a:rPr>
              <a:t> , analgesics</a:t>
            </a:r>
          </a:p>
          <a:p>
            <a:pPr eaLnBrk="1" hangingPunct="1"/>
            <a:r>
              <a:rPr lang="en-US" sz="2800" dirty="0">
                <a:sym typeface="Symbol" panose="05050102010706020507" pitchFamily="18" charset="2"/>
              </a:rPr>
              <a:t>Length: 7-10 </a:t>
            </a:r>
            <a:r>
              <a:rPr lang="en-US" sz="2800" dirty="0" smtClean="0">
                <a:sym typeface="Symbol" panose="05050102010706020507" pitchFamily="18" charset="2"/>
              </a:rPr>
              <a:t>days</a:t>
            </a:r>
          </a:p>
          <a:p>
            <a:pPr eaLnBrk="1" hangingPunct="1"/>
            <a:r>
              <a:rPr lang="en-US" sz="2800" dirty="0" smtClean="0">
                <a:sym typeface="Symbol" panose="05050102010706020507" pitchFamily="18" charset="2"/>
              </a:rPr>
              <a:t>Re culture</a:t>
            </a:r>
            <a:endParaRPr lang="en-US" sz="2800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81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Acute Pyelonephritis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201" y="1367482"/>
            <a:ext cx="8946541" cy="507862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Incidence in </a:t>
            </a:r>
            <a:r>
              <a:rPr lang="en-US" sz="2800" dirty="0" smtClean="0"/>
              <a:t>pregnancy:2-4%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leading cause of ARDS and septic shock in pregnancy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commonly in second </a:t>
            </a:r>
            <a:r>
              <a:rPr lang="en-US" sz="2800" dirty="0" err="1" smtClean="0"/>
              <a:t>Tx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Consequences: sepsis, adult respiratory syndrome, anemia, renal failure, preterm </a:t>
            </a:r>
            <a:r>
              <a:rPr lang="en-US" sz="2800" dirty="0" smtClean="0"/>
              <a:t>labor</a:t>
            </a: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Clinical presentation: fever/chills, CVA </a:t>
            </a:r>
            <a:r>
              <a:rPr lang="en-US" sz="2800" dirty="0" smtClean="0">
                <a:sym typeface="Symbol" panose="05050102010706020507" pitchFamily="18" charset="2"/>
              </a:rPr>
              <a:t>tenderness, nausea and vomiting </a:t>
            </a:r>
            <a:endParaRPr lang="en-US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966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Acute Pyelonephritis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454" y="1359244"/>
            <a:ext cx="9341399" cy="48891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Diagnosis: 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S&amp;S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Leukocytosis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Urine culture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ym typeface="Symbol" panose="05050102010706020507" pitchFamily="18" charset="2"/>
              </a:rPr>
              <a:t>Blood culture +</a:t>
            </a:r>
            <a:r>
              <a:rPr lang="en-US" dirty="0" err="1" smtClean="0">
                <a:sym typeface="Symbol" panose="05050102010706020507" pitchFamily="18" charset="2"/>
              </a:rPr>
              <a:t>ve</a:t>
            </a:r>
            <a:r>
              <a:rPr lang="en-US" dirty="0" smtClean="0">
                <a:sym typeface="Symbol" panose="05050102010706020507" pitchFamily="18" charset="2"/>
              </a:rPr>
              <a:t> in 10%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Management: Inpatient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	- Admission	- Antipyretic agents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	- </a:t>
            </a:r>
            <a:r>
              <a:rPr lang="en-US" dirty="0" err="1">
                <a:sym typeface="Symbol" panose="05050102010706020507" pitchFamily="18" charset="2"/>
              </a:rPr>
              <a:t>Abx</a:t>
            </a:r>
            <a:r>
              <a:rPr lang="en-US" dirty="0">
                <a:sym typeface="Symbol" panose="05050102010706020507" pitchFamily="18" charset="2"/>
              </a:rPr>
              <a:t> ( </a:t>
            </a:r>
            <a:r>
              <a:rPr lang="en-US" dirty="0" err="1">
                <a:sym typeface="Symbol" panose="05050102010706020507" pitchFamily="18" charset="2"/>
              </a:rPr>
              <a:t>i.v.</a:t>
            </a:r>
            <a:r>
              <a:rPr lang="en-US" dirty="0">
                <a:sym typeface="Symbol" panose="05050102010706020507" pitchFamily="18" charset="2"/>
              </a:rPr>
              <a:t> ampicillin or cephalosporin then </a:t>
            </a:r>
            <a:r>
              <a:rPr lang="en-US" dirty="0" err="1">
                <a:sym typeface="Symbol" panose="05050102010706020507" pitchFamily="18" charset="2"/>
              </a:rPr>
              <a:t>p.o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panose="05050102010706020507" pitchFamily="18" charset="2"/>
              </a:rPr>
              <a:t>Length: </a:t>
            </a:r>
            <a:r>
              <a:rPr lang="en-US" dirty="0" smtClean="0">
                <a:sym typeface="Symbol" panose="05050102010706020507" pitchFamily="18" charset="2"/>
              </a:rPr>
              <a:t>10-14 </a:t>
            </a:r>
            <a:r>
              <a:rPr lang="en-US" dirty="0">
                <a:sym typeface="Symbol" panose="05050102010706020507" pitchFamily="18" charset="2"/>
              </a:rPr>
              <a:t>days </a:t>
            </a:r>
            <a:endParaRPr 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ym typeface="Symbol" panose="05050102010706020507" pitchFamily="18" charset="2"/>
              </a:rPr>
              <a:t>Re culture 10-25% recurrent</a:t>
            </a:r>
            <a:endParaRPr lang="en-US" sz="1800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6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Prevention: </a:t>
            </a:r>
          </a:p>
          <a:p>
            <a:pPr>
              <a:buNone/>
            </a:pPr>
            <a:r>
              <a:rPr lang="en-US" dirty="0"/>
              <a:t>Prenatal screening for ASB in pregnant </a:t>
            </a:r>
            <a:r>
              <a:rPr lang="en-US" dirty="0" smtClean="0"/>
              <a:t>women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Hygiene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2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Anemia in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8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269" y="152569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Physiologic anemia  (</a:t>
            </a:r>
            <a:r>
              <a:rPr lang="en-US" dirty="0" err="1"/>
              <a:t>dilutional</a:t>
            </a:r>
            <a:r>
              <a:rPr lang="en-US" dirty="0"/>
              <a:t> </a:t>
            </a:r>
            <a:r>
              <a:rPr lang="en-US" dirty="0" smtClean="0"/>
              <a:t>anemia)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dirty="0" smtClean="0"/>
              <a:t>dilution </a:t>
            </a:r>
            <a:r>
              <a:rPr lang="en-US" dirty="0"/>
              <a:t>because the plasma volume expands more than the erythrocyte </a:t>
            </a:r>
            <a:r>
              <a:rPr lang="en-US" dirty="0" smtClean="0"/>
              <a:t>volume </a:t>
            </a:r>
          </a:p>
          <a:p>
            <a:pPr marL="0" indent="0">
              <a:buNone/>
            </a:pPr>
            <a:r>
              <a:rPr lang="en-US" dirty="0" smtClean="0"/>
              <a:t>(The </a:t>
            </a:r>
            <a:r>
              <a:rPr lang="en-US" dirty="0"/>
              <a:t>hematocrit in pregnancy normally drops several points below its pregnancy </a:t>
            </a:r>
            <a:r>
              <a:rPr lang="en-US" dirty="0" smtClean="0"/>
              <a:t>level)</a:t>
            </a:r>
          </a:p>
          <a:p>
            <a:pPr marL="0" indent="0">
              <a:buNone/>
            </a:pPr>
            <a:r>
              <a:rPr lang="en-US" dirty="0"/>
              <a:t>the oxygen-carrying capacity of the blood is </a:t>
            </a:r>
            <a:r>
              <a:rPr lang="en-US" dirty="0" smtClean="0"/>
              <a:t>not deficient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07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880" y="1706929"/>
            <a:ext cx="8946541" cy="4195481"/>
          </a:xfrm>
        </p:spPr>
        <p:txBody>
          <a:bodyPr/>
          <a:lstStyle/>
          <a:p>
            <a:r>
              <a:rPr lang="en-US" dirty="0"/>
              <a:t>The total blood volume increase by 40%(10-24w)</a:t>
            </a:r>
          </a:p>
          <a:p>
            <a:r>
              <a:rPr lang="en-US" dirty="0" err="1"/>
              <a:t>Hct</a:t>
            </a:r>
            <a:r>
              <a:rPr lang="en-US" dirty="0"/>
              <a:t> decreases from between 38 and 45% in healthy women who are not pregnant to about 34% during late single pregnancy and to 30% during late </a:t>
            </a:r>
            <a:r>
              <a:rPr lang="en-US" dirty="0" err="1"/>
              <a:t>multifetal</a:t>
            </a:r>
            <a:r>
              <a:rPr lang="en-US" dirty="0"/>
              <a:t> pregnancy</a:t>
            </a:r>
          </a:p>
          <a:p>
            <a:r>
              <a:rPr lang="en-US" dirty="0"/>
              <a:t>Red cell mass (driven by an increase in maternal erythropoietin production) also increases, but relatively less, compared with the increase in plasma volume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Thus during pregnancy, anemia is defined as </a:t>
            </a:r>
            <a:r>
              <a:rPr lang="en-US" dirty="0" err="1"/>
              <a:t>Hb</a:t>
            </a:r>
            <a:r>
              <a:rPr lang="en-US" dirty="0"/>
              <a:t> &lt; 10 g/</a:t>
            </a:r>
            <a:r>
              <a:rPr lang="en-US" dirty="0" err="1"/>
              <a:t>dL</a:t>
            </a:r>
            <a:r>
              <a:rPr lang="en-US" dirty="0"/>
              <a:t> (</a:t>
            </a:r>
            <a:r>
              <a:rPr lang="en-US" dirty="0" err="1"/>
              <a:t>Hct</a:t>
            </a:r>
            <a:r>
              <a:rPr lang="en-US" dirty="0"/>
              <a:t> &lt; 30%)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7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3848"/>
            <a:ext cx="8946541" cy="4195481"/>
          </a:xfrm>
        </p:spPr>
        <p:txBody>
          <a:bodyPr/>
          <a:lstStyle/>
          <a:p>
            <a:r>
              <a:rPr lang="en-US" dirty="0"/>
              <a:t>Women after middle age: 11.7 to 13.8 </a:t>
            </a:r>
            <a:r>
              <a:rPr lang="en-US" dirty="0" err="1"/>
              <a:t>gm</a:t>
            </a:r>
            <a:r>
              <a:rPr lang="en-US" dirty="0"/>
              <a:t>/dl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210" t="31869" r="20139" b="36930"/>
          <a:stretch/>
        </p:blipFill>
        <p:spPr bwMode="auto">
          <a:xfrm>
            <a:off x="1494524" y="1894703"/>
            <a:ext cx="6715125" cy="355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54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Urinary Tract Infections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Urinary Tract </a:t>
            </a:r>
            <a:r>
              <a:rPr lang="en-US" dirty="0" smtClean="0"/>
              <a:t>Infections (terminology )</a:t>
            </a:r>
          </a:p>
          <a:p>
            <a:r>
              <a:rPr lang="en-US" dirty="0" err="1" smtClean="0"/>
              <a:t>Bacteriuria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Bacteria in the urine</a:t>
            </a:r>
          </a:p>
          <a:p>
            <a:r>
              <a:rPr lang="en-US" dirty="0" smtClean="0"/>
              <a:t>Significant </a:t>
            </a:r>
            <a:r>
              <a:rPr lang="en-US" dirty="0" err="1" smtClean="0"/>
              <a:t>bacteriure</a:t>
            </a:r>
            <a:r>
              <a:rPr lang="en-US" dirty="0" err="1"/>
              <a:t>i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= or &gt; 10</a:t>
            </a:r>
            <a:r>
              <a:rPr lang="en-US" baseline="30000" dirty="0"/>
              <a:t>5</a:t>
            </a:r>
            <a:r>
              <a:rPr lang="en-US" dirty="0"/>
              <a:t> CFU/mL of urine</a:t>
            </a:r>
            <a:endParaRPr lang="en-US" dirty="0" smtClean="0"/>
          </a:p>
          <a:p>
            <a:r>
              <a:rPr lang="en-US" dirty="0" smtClean="0"/>
              <a:t>Asymptomatic </a:t>
            </a:r>
            <a:r>
              <a:rPr lang="en-US" dirty="0" err="1" smtClean="0"/>
              <a:t>bacteriuria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Lower UTI /cystitis </a:t>
            </a:r>
          </a:p>
          <a:p>
            <a:r>
              <a:rPr lang="en-US" dirty="0" smtClean="0"/>
              <a:t>Upper UTI / pyelonephritis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6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during pregnancy, anemia is defined as </a:t>
            </a:r>
            <a:r>
              <a:rPr lang="en-US" dirty="0" err="1"/>
              <a:t>Hb</a:t>
            </a:r>
            <a:r>
              <a:rPr lang="en-US" dirty="0"/>
              <a:t> &lt; 10 g/</a:t>
            </a:r>
            <a:r>
              <a:rPr lang="en-US" dirty="0" err="1"/>
              <a:t>dL</a:t>
            </a:r>
            <a:r>
              <a:rPr lang="en-US" dirty="0"/>
              <a:t> (</a:t>
            </a:r>
            <a:r>
              <a:rPr lang="en-US" dirty="0" err="1"/>
              <a:t>Hct</a:t>
            </a:r>
            <a:r>
              <a:rPr lang="en-US" dirty="0"/>
              <a:t> &lt; 30</a:t>
            </a:r>
            <a:r>
              <a:rPr lang="en-US" dirty="0" smtClean="0"/>
              <a:t>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Women who take iron supplements have less pronounced changes in hemoglobin, as they increase their red cell mass in a more proportionate manner than those not on hematinic supplements.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2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34887" t="6441" r="38103" b="9286"/>
          <a:stretch/>
        </p:blipFill>
        <p:spPr bwMode="auto">
          <a:xfrm>
            <a:off x="1942126" y="840259"/>
            <a:ext cx="6812692" cy="5037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93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9330"/>
            <a:ext cx="8946541" cy="460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Pathological anemia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oxygen-carrying capacity of the blood is deficient because of disordered erythrocyte production or excessive loss of erythrocytes through destruction or </a:t>
            </a:r>
            <a:r>
              <a:rPr lang="en-US" sz="2800" dirty="0" smtClean="0"/>
              <a:t>bleeding</a:t>
            </a:r>
          </a:p>
          <a:p>
            <a:r>
              <a:rPr lang="en-US" sz="2800" dirty="0"/>
              <a:t>Anemia occurs in up to one third of women during the 3rd </a:t>
            </a:r>
            <a:r>
              <a:rPr lang="en-US" sz="2800" dirty="0" smtClean="0"/>
              <a:t>trimester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3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in pregnancy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Causes</a:t>
            </a:r>
          </a:p>
          <a:p>
            <a:r>
              <a:rPr lang="en-US" sz="2800" dirty="0"/>
              <a:t>Iron deficiency</a:t>
            </a:r>
          </a:p>
          <a:p>
            <a:r>
              <a:rPr lang="en-US" sz="2800" dirty="0"/>
              <a:t>Folate </a:t>
            </a:r>
            <a:r>
              <a:rPr lang="en-US" sz="2800" dirty="0" smtClean="0"/>
              <a:t>deficiency</a:t>
            </a:r>
          </a:p>
          <a:p>
            <a:r>
              <a:rPr lang="en-US" sz="2800" cap="all" dirty="0"/>
              <a:t>HEMOGLOBINOPATHIES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5857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Iron </a:t>
            </a:r>
            <a:r>
              <a:rPr lang="en-US" sz="4400" dirty="0" smtClean="0"/>
              <a:t>deficiency anemia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CBC, </a:t>
            </a:r>
            <a:r>
              <a:rPr lang="en-US" dirty="0" smtClean="0"/>
              <a:t>MCV </a:t>
            </a:r>
            <a:r>
              <a:rPr lang="en-US" dirty="0"/>
              <a:t>value</a:t>
            </a:r>
          </a:p>
          <a:p>
            <a:r>
              <a:rPr lang="en-US" dirty="0" smtClean="0"/>
              <a:t>MCV </a:t>
            </a:r>
            <a:r>
              <a:rPr lang="en-US" dirty="0"/>
              <a:t>is low (&lt;79 </a:t>
            </a:r>
            <a:r>
              <a:rPr lang="en-US" dirty="0" err="1"/>
              <a:t>fL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err="1" smtClean="0"/>
              <a:t>masurement</a:t>
            </a:r>
            <a:r>
              <a:rPr lang="en-US" dirty="0" smtClean="0"/>
              <a:t> </a:t>
            </a:r>
            <a:r>
              <a:rPr lang="en-US" dirty="0"/>
              <a:t>of serum iron, ferritin, and transferrin</a:t>
            </a:r>
          </a:p>
          <a:p>
            <a:r>
              <a:rPr lang="en-US" dirty="0"/>
              <a:t>Typically, </a:t>
            </a:r>
            <a:r>
              <a:rPr lang="en-US" dirty="0" err="1"/>
              <a:t>Hct</a:t>
            </a:r>
            <a:r>
              <a:rPr lang="en-US" dirty="0"/>
              <a:t> is ≤ 30%, and MCV is &lt; 79 </a:t>
            </a:r>
            <a:r>
              <a:rPr lang="en-US" dirty="0" err="1"/>
              <a:t>fL.</a:t>
            </a:r>
            <a:r>
              <a:rPr lang="en-US" dirty="0"/>
              <a:t> Decreased serum iron and ferritin and increased serum transferrin levels confirm the diagnosis.</a:t>
            </a:r>
          </a:p>
          <a:p>
            <a:r>
              <a:rPr lang="en-US" dirty="0"/>
              <a:t>Usually ferrous sulfate 325 mg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smtClean="0"/>
              <a:t>once/day</a:t>
            </a:r>
          </a:p>
          <a:p>
            <a:r>
              <a:rPr lang="en-US" dirty="0"/>
              <a:t>parenteral </a:t>
            </a:r>
            <a:r>
              <a:rPr lang="en-US" dirty="0" smtClean="0"/>
              <a:t>therapy</a:t>
            </a:r>
          </a:p>
          <a:p>
            <a:pPr marL="0" indent="0">
              <a:buNone/>
            </a:pPr>
            <a:r>
              <a:rPr lang="en-US" dirty="0" smtClean="0"/>
              <a:t>IM:    20</a:t>
            </a:r>
            <a:r>
              <a:rPr lang="en-US" dirty="0"/>
              <a:t>% of pregnant women do not absorb enough supplemental oral </a:t>
            </a:r>
            <a:r>
              <a:rPr lang="en-US" dirty="0" smtClean="0"/>
              <a:t>iron</a:t>
            </a:r>
          </a:p>
          <a:p>
            <a:pPr marL="0" indent="0">
              <a:buNone/>
            </a:pPr>
            <a:r>
              <a:rPr lang="en-US" dirty="0" smtClean="0"/>
              <a:t>         absolute </a:t>
            </a:r>
            <a:r>
              <a:rPr lang="en-US" dirty="0"/>
              <a:t>non-compliance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IV: faster increases in </a:t>
            </a:r>
            <a:r>
              <a:rPr lang="en-US" dirty="0" err="1"/>
              <a:t>Hb</a:t>
            </a:r>
            <a:r>
              <a:rPr lang="en-US" dirty="0"/>
              <a:t> and better replenishment of iron stores in comparison with oral therapy</a:t>
            </a:r>
            <a:r>
              <a:rPr lang="en-US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8475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Folate deficiency ( </a:t>
            </a:r>
            <a:r>
              <a:rPr lang="en-US" u="sng" dirty="0" err="1"/>
              <a:t>Megaloblastic</a:t>
            </a:r>
            <a:r>
              <a:rPr lang="en-US" u="sng" dirty="0"/>
              <a:t> Macrocytic </a:t>
            </a:r>
            <a:r>
              <a:rPr lang="en-US" u="sng" dirty="0" smtClean="0"/>
              <a:t>Anemia</a:t>
            </a:r>
            <a:r>
              <a:rPr lang="en-US" dirty="0" smtClean="0"/>
              <a:t>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</a:t>
            </a:r>
            <a:r>
              <a:rPr lang="en-US" dirty="0"/>
              <a:t>risk of neural tube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Deficiency </a:t>
            </a:r>
            <a:r>
              <a:rPr lang="en-US" dirty="0"/>
              <a:t>occurs in 0.5 to 1.5% of pregnant </a:t>
            </a:r>
            <a:r>
              <a:rPr lang="en-US" dirty="0" smtClean="0"/>
              <a:t>women Diagnosis </a:t>
            </a:r>
            <a:r>
              <a:rPr lang="en-US" dirty="0"/>
              <a:t>Measurement of serum </a:t>
            </a:r>
            <a:r>
              <a:rPr lang="en-US" dirty="0" smtClean="0"/>
              <a:t>folate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Severe </a:t>
            </a:r>
            <a:r>
              <a:rPr lang="en-US" dirty="0" err="1"/>
              <a:t>megaloblastic</a:t>
            </a:r>
            <a:r>
              <a:rPr lang="en-US" dirty="0"/>
              <a:t> anemia may warrant bone marrow examination and further treatment in a </a:t>
            </a:r>
            <a:r>
              <a:rPr lang="en-US" dirty="0" smtClean="0"/>
              <a:t>hospital</a:t>
            </a:r>
          </a:p>
          <a:p>
            <a:r>
              <a:rPr lang="en-US" dirty="0"/>
              <a:t>Treatment is folate 1 mg </a:t>
            </a:r>
            <a:r>
              <a:rPr lang="en-US" dirty="0" err="1"/>
              <a:t>po</a:t>
            </a:r>
            <a:r>
              <a:rPr lang="en-US" dirty="0"/>
              <a:t> bid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97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34" y="2809103"/>
            <a:ext cx="3114675" cy="25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4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Types of UTI Recurrences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499286"/>
            <a:ext cx="8946541" cy="474911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n-US" sz="2800" u="sng" dirty="0" smtClean="0"/>
              <a:t>Relapse:</a:t>
            </a:r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  <a:r>
              <a:rPr lang="en-US" dirty="0"/>
              <a:t>same organism within 2-3 </a:t>
            </a:r>
            <a:r>
              <a:rPr lang="en-US" dirty="0" err="1"/>
              <a:t>wks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2</a:t>
            </a:r>
            <a:r>
              <a:rPr lang="en-US" baseline="30000" dirty="0"/>
              <a:t>nd</a:t>
            </a:r>
            <a:r>
              <a:rPr lang="en-US" dirty="0"/>
              <a:t>ry to </a:t>
            </a:r>
            <a:r>
              <a:rPr lang="en-US" dirty="0" err="1"/>
              <a:t>perineal</a:t>
            </a:r>
            <a:r>
              <a:rPr lang="en-US" dirty="0"/>
              <a:t> colonization or inadequate Rx</a:t>
            </a:r>
          </a:p>
          <a:p>
            <a:pPr>
              <a:buNone/>
            </a:pPr>
            <a:r>
              <a:rPr lang="en-US" sz="2800" dirty="0"/>
              <a:t>2. </a:t>
            </a:r>
            <a:r>
              <a:rPr lang="en-US" sz="2800" u="sng" dirty="0"/>
              <a:t>Reinfection</a:t>
            </a:r>
            <a:r>
              <a:rPr lang="en-US" sz="2800" u="sng" dirty="0" smtClean="0"/>
              <a:t>: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ry to recurrent </a:t>
            </a:r>
            <a:r>
              <a:rPr lang="en-US" dirty="0" smtClean="0"/>
              <a:t>new </a:t>
            </a:r>
            <a:r>
              <a:rPr lang="en-US" dirty="0"/>
              <a:t>organism within 12 </a:t>
            </a:r>
            <a:r>
              <a:rPr lang="en-US" dirty="0" err="1"/>
              <a:t>wks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bladder </a:t>
            </a:r>
            <a:r>
              <a:rPr lang="en-US" dirty="0" err="1"/>
              <a:t>bacteriuria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sz="2800" dirty="0"/>
              <a:t>3. </a:t>
            </a:r>
            <a:r>
              <a:rPr lang="en-US" sz="2800" u="sng" dirty="0" err="1"/>
              <a:t>Superinfection</a:t>
            </a:r>
            <a:r>
              <a:rPr lang="en-US" sz="2800" u="sng" dirty="0"/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200" dirty="0" smtClean="0"/>
              <a:t>new </a:t>
            </a:r>
            <a:r>
              <a:rPr lang="en-US" sz="2200" dirty="0"/>
              <a:t>organism while on </a:t>
            </a:r>
            <a:r>
              <a:rPr lang="en-US" sz="2200" dirty="0" smtClean="0"/>
              <a:t>Rx</a:t>
            </a:r>
            <a:endParaRPr lang="en-US" sz="2200" dirty="0"/>
          </a:p>
          <a:p>
            <a:pPr eaLnBrk="1" hangingPunct="1">
              <a:buFontTx/>
              <a:buNone/>
            </a:pPr>
            <a:r>
              <a:rPr lang="en-US" sz="2800" dirty="0" smtClean="0"/>
              <a:t>4</a:t>
            </a:r>
            <a:r>
              <a:rPr lang="en-US" sz="2800" u="sng" dirty="0" smtClean="0"/>
              <a:t>. recurrent UTI </a:t>
            </a:r>
            <a:r>
              <a:rPr lang="en-US" sz="2800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200" dirty="0" smtClean="0"/>
              <a:t>2 in 6months or = &gt;3 in 1year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800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Urinary Tract Infections in Pregnancy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Common medical complication of pregnancy </a:t>
            </a:r>
          </a:p>
          <a:p>
            <a:pPr eaLnBrk="1" hangingPunct="1">
              <a:buFontTx/>
              <a:buNone/>
            </a:pPr>
            <a:r>
              <a:rPr lang="en-US" sz="2800" dirty="0"/>
              <a:t>	(2-10%)</a:t>
            </a:r>
          </a:p>
          <a:p>
            <a:pPr eaLnBrk="1" hangingPunct="1"/>
            <a:r>
              <a:rPr lang="en-US" sz="2800" dirty="0" err="1"/>
              <a:t>Pathphysiology</a:t>
            </a:r>
            <a:r>
              <a:rPr lang="en-US" sz="2800" dirty="0"/>
              <a:t>: ascending infection from vagina and rectum</a:t>
            </a:r>
          </a:p>
          <a:p>
            <a:pPr eaLnBrk="1" hangingPunct="1"/>
            <a:r>
              <a:rPr lang="en-US" sz="2800" dirty="0"/>
              <a:t>Most common causative organisms: gram –</a:t>
            </a:r>
            <a:r>
              <a:rPr lang="en-US" sz="2800" dirty="0" err="1"/>
              <a:t>ve</a:t>
            </a:r>
            <a:r>
              <a:rPr lang="en-US" sz="2800" dirty="0"/>
              <a:t> enteric bacteria (</a:t>
            </a:r>
            <a:r>
              <a:rPr lang="en-US" sz="2800" dirty="0" err="1"/>
              <a:t>e.g</a:t>
            </a:r>
            <a:r>
              <a:rPr lang="en-US" sz="2800" dirty="0"/>
              <a:t>: </a:t>
            </a:r>
            <a:r>
              <a:rPr lang="en-US" sz="2800" dirty="0" err="1"/>
              <a:t>E.Coli</a:t>
            </a:r>
            <a:r>
              <a:rPr lang="en-US" sz="2800" dirty="0"/>
              <a:t> 60-80%, Proteus, K. </a:t>
            </a:r>
            <a:r>
              <a:rPr lang="en-US" sz="2800" dirty="0" err="1"/>
              <a:t>Pnemoniae</a:t>
            </a:r>
            <a:r>
              <a:rPr lang="en-US" sz="2800" dirty="0"/>
              <a:t>, Pseudomonas, and </a:t>
            </a:r>
            <a:r>
              <a:rPr lang="en-US" sz="2800" dirty="0" smtClean="0"/>
              <a:t>GBS.</a:t>
            </a:r>
            <a:endParaRPr lang="en-US" sz="2800" dirty="0"/>
          </a:p>
          <a:p>
            <a:pPr eaLnBrk="1" hangingPunct="1"/>
            <a:r>
              <a:rPr lang="en-US" sz="2800" dirty="0"/>
              <a:t>Lactobacilli cause no UTI</a:t>
            </a:r>
          </a:p>
        </p:txBody>
      </p:sp>
    </p:spTree>
    <p:extLst>
      <p:ext uri="{BB962C8B-B14F-4D97-AF65-F5344CB8AC3E}">
        <p14:creationId xmlns:p14="http://schemas.microsoft.com/office/powerpoint/2010/main" val="388732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Urinary Tract Infections in Pregnancy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Common medical complication of pregnancy </a:t>
            </a:r>
          </a:p>
          <a:p>
            <a:pPr eaLnBrk="1" hangingPunct="1">
              <a:buFontTx/>
              <a:buNone/>
            </a:pPr>
            <a:r>
              <a:rPr lang="en-US" sz="2800"/>
              <a:t>	(2-10%)</a:t>
            </a:r>
          </a:p>
          <a:p>
            <a:pPr eaLnBrk="1" hangingPunct="1"/>
            <a:r>
              <a:rPr lang="en-US" sz="2800"/>
              <a:t>Pathphysiology: ascending infection from vagina and rectum</a:t>
            </a:r>
          </a:p>
          <a:p>
            <a:pPr eaLnBrk="1" hangingPunct="1"/>
            <a:r>
              <a:rPr lang="en-US" sz="2800"/>
              <a:t>Most common causative organisms: gram –ve enteric bacteria (e.g: E.Coli 60-80%, Proteus, K. Pnemoniae, Pseudomonas, and GBS)</a:t>
            </a:r>
          </a:p>
          <a:p>
            <a:pPr eaLnBrk="1" hangingPunct="1"/>
            <a:r>
              <a:rPr lang="en-US" sz="2800"/>
              <a:t>Lactobacilli cause no UTI</a:t>
            </a:r>
          </a:p>
        </p:txBody>
      </p:sp>
    </p:spTree>
    <p:extLst>
      <p:ext uri="{BB962C8B-B14F-4D97-AF65-F5344CB8AC3E}">
        <p14:creationId xmlns:p14="http://schemas.microsoft.com/office/powerpoint/2010/main" val="339960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why"/>
          <p:cNvSpPr>
            <a:spLocks noChangeAspect="1" noChangeArrowheads="1"/>
          </p:cNvSpPr>
          <p:nvPr/>
        </p:nvSpPr>
        <p:spPr bwMode="auto">
          <a:xfrm>
            <a:off x="5424182" y="35049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h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03" y="1639029"/>
            <a:ext cx="5647938" cy="37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0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42768"/>
            <a:ext cx="8946541" cy="49056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 FEMALE GENDER </a:t>
            </a:r>
          </a:p>
          <a:p>
            <a:pPr marL="0" indent="0">
              <a:buNone/>
            </a:pPr>
            <a:r>
              <a:rPr lang="en-US" dirty="0" smtClean="0"/>
              <a:t> Life time risk 1 in 2 (50%)</a:t>
            </a:r>
            <a:endParaRPr lang="en-US" dirty="0"/>
          </a:p>
        </p:txBody>
      </p:sp>
      <p:pic>
        <p:nvPicPr>
          <p:cNvPr id="1028" name="Picture 4" descr="Image result for UTI IN WOMEN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65" y="2633618"/>
            <a:ext cx="2719433" cy="31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5" y="2633618"/>
            <a:ext cx="2718452" cy="31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1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/>
              <a:t>Anatomic Changes in </a:t>
            </a:r>
            <a:r>
              <a:rPr lang="en-US" sz="4000" dirty="0" smtClean="0"/>
              <a:t>Pregnancy</a:t>
            </a:r>
            <a:br>
              <a:rPr lang="en-US" sz="4000" dirty="0" smtClean="0"/>
            </a:br>
            <a:r>
              <a:rPr lang="en-US" sz="4000" dirty="0" smtClean="0"/>
              <a:t>                (increase stasis)</a:t>
            </a:r>
            <a:endParaRPr 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Kidneys: </a:t>
            </a:r>
            <a:r>
              <a:rPr lang="en-US" sz="2800" dirty="0">
                <a:sym typeface="Symbol" panose="05050102010706020507" pitchFamily="18" charset="2"/>
              </a:rPr>
              <a:t> in length, weight,  and </a:t>
            </a:r>
            <a:r>
              <a:rPr lang="en-US" sz="2800" dirty="0" err="1">
                <a:sym typeface="Symbol" panose="05050102010706020507" pitchFamily="18" charset="2"/>
              </a:rPr>
              <a:t>pelves</a:t>
            </a:r>
            <a:r>
              <a:rPr lang="en-US" sz="2800" dirty="0">
                <a:sym typeface="Symbol" panose="05050102010706020507" pitchFamily="18" charset="2"/>
              </a:rPr>
              <a:t> size (physiologic </a:t>
            </a:r>
            <a:r>
              <a:rPr lang="en-US" sz="2800" dirty="0" err="1">
                <a:sym typeface="Symbol" panose="05050102010706020507" pitchFamily="18" charset="2"/>
              </a:rPr>
              <a:t>hydronephrosis</a:t>
            </a:r>
            <a:r>
              <a:rPr lang="en-US" sz="2800" dirty="0">
                <a:sym typeface="Symbol" panose="05050102010706020507" pitchFamily="18" charset="2"/>
              </a:rPr>
              <a:t>); </a:t>
            </a:r>
            <a:r>
              <a:rPr lang="en-US" sz="2800" dirty="0" err="1">
                <a:sym typeface="Symbol" panose="05050102010706020507" pitchFamily="18" charset="2"/>
              </a:rPr>
              <a:t>Rt</a:t>
            </a:r>
            <a:r>
              <a:rPr lang="en-US" sz="2800" dirty="0">
                <a:sym typeface="Symbol" panose="05050102010706020507" pitchFamily="18" charset="2"/>
              </a:rPr>
              <a:t> &gt; Lt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Ureters: dilated or </a:t>
            </a:r>
            <a:r>
              <a:rPr lang="en-US" sz="2800" dirty="0" err="1">
                <a:sym typeface="Symbol" panose="05050102010706020507" pitchFamily="18" charset="2"/>
              </a:rPr>
              <a:t>hydroureter</a:t>
            </a:r>
            <a:r>
              <a:rPr lang="en-US" sz="2800" dirty="0">
                <a:sym typeface="Symbol" panose="05050102010706020507" pitchFamily="18" charset="2"/>
              </a:rPr>
              <a:t> (</a:t>
            </a:r>
            <a:r>
              <a:rPr lang="en-US" sz="2800" dirty="0" err="1">
                <a:sym typeface="Symbol" panose="05050102010706020507" pitchFamily="18" charset="2"/>
              </a:rPr>
              <a:t>Rt</a:t>
            </a:r>
            <a:r>
              <a:rPr lang="en-US" sz="2800" dirty="0">
                <a:sym typeface="Symbol" panose="05050102010706020507" pitchFamily="18" charset="2"/>
              </a:rPr>
              <a:t> &gt; Lt), urinary stasis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Mechanism: hormonal or mechanical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Consequences:  risk of urinary tract infections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50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/>
              <a:t>Risk Factors for UTI’s in Pregnancy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606378"/>
            <a:ext cx="8946541" cy="4642021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/>
              <a:t>Mechanical obstruction: </a:t>
            </a:r>
            <a:r>
              <a:rPr lang="en-US" sz="2800" dirty="0" err="1"/>
              <a:t>ureteropelvic</a:t>
            </a:r>
            <a:r>
              <a:rPr lang="en-US" sz="2800" dirty="0"/>
              <a:t> junction, urethral or ureteric stenosis, &amp; calculi</a:t>
            </a:r>
          </a:p>
          <a:p>
            <a:pPr marL="609600" indent="-609600">
              <a:buFontTx/>
              <a:buAutoNum type="arabicPeriod"/>
            </a:pPr>
            <a:endParaRPr lang="en-US" sz="2800" dirty="0"/>
          </a:p>
          <a:p>
            <a:pPr marL="609600" indent="-609600">
              <a:buFontTx/>
              <a:buAutoNum type="arabicPeriod"/>
            </a:pPr>
            <a:r>
              <a:rPr lang="en-US" sz="2800" dirty="0"/>
              <a:t>Functional obstruction: pregnancy &amp; </a:t>
            </a:r>
            <a:r>
              <a:rPr lang="en-US" sz="2800" dirty="0" err="1"/>
              <a:t>vesicoureteral</a:t>
            </a:r>
            <a:r>
              <a:rPr lang="en-US" sz="2800" dirty="0"/>
              <a:t> reflux</a:t>
            </a:r>
          </a:p>
          <a:p>
            <a:pPr marL="609600" indent="-609600">
              <a:buFontTx/>
              <a:buAutoNum type="arabicPeriod"/>
            </a:pPr>
            <a:endParaRPr lang="en-US" sz="2800" dirty="0"/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Others: Systemic </a:t>
            </a:r>
            <a:r>
              <a:rPr lang="en-US" sz="2800" dirty="0"/>
              <a:t>diseases: DM, sickle cell trait/disease, gout, cystic renal disease</a:t>
            </a:r>
          </a:p>
        </p:txBody>
      </p:sp>
    </p:spTree>
    <p:extLst>
      <p:ext uri="{BB962C8B-B14F-4D97-AF65-F5344CB8AC3E}">
        <p14:creationId xmlns:p14="http://schemas.microsoft.com/office/powerpoint/2010/main" val="993326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273</TotalTime>
  <Words>606</Words>
  <Application>Microsoft Office PowerPoint</Application>
  <PresentationFormat>ملء الشاشة</PresentationFormat>
  <Paragraphs>141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Symbol</vt:lpstr>
      <vt:lpstr>Wingdings 3</vt:lpstr>
      <vt:lpstr>Ion</vt:lpstr>
      <vt:lpstr>Urinary Tract Infection &amp; Anemia in Pregnancy</vt:lpstr>
      <vt:lpstr>Urinary Tract Infections in Pregnancy</vt:lpstr>
      <vt:lpstr>Types of UTI Recurrences</vt:lpstr>
      <vt:lpstr>Urinary Tract Infections in Pregnancy</vt:lpstr>
      <vt:lpstr>Urinary Tract Infections in Pregnancy</vt:lpstr>
      <vt:lpstr>عرض تقديمي في PowerPoint</vt:lpstr>
      <vt:lpstr>عرض تقديمي في PowerPoint</vt:lpstr>
      <vt:lpstr>Anatomic Changes in Pregnancy                 (increase stasis)</vt:lpstr>
      <vt:lpstr>Risk Factors for UTI’s in Pregnancy</vt:lpstr>
      <vt:lpstr>Classification of UTI’s</vt:lpstr>
      <vt:lpstr>Asymptomatic Bacteriuria (ABU)</vt:lpstr>
      <vt:lpstr>Acute Cystitis</vt:lpstr>
      <vt:lpstr>Acute Pyelonephritis</vt:lpstr>
      <vt:lpstr>Acute Pyelonephritis</vt:lpstr>
      <vt:lpstr>عرض تقديمي في PowerPoint</vt:lpstr>
      <vt:lpstr>Anemia in pregnancy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Anemia in pregnancy </vt:lpstr>
      <vt:lpstr>Iron deficiency anemia  </vt:lpstr>
      <vt:lpstr>Folate deficiency ( Megaloblastic Macrocytic Anemia)  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  infection and anemia in pregnancy</dc:title>
  <dc:creator>Latifa Al-Dakheel</dc:creator>
  <cp:lastModifiedBy>Star</cp:lastModifiedBy>
  <cp:revision>26</cp:revision>
  <dcterms:created xsi:type="dcterms:W3CDTF">2016-09-20T05:52:29Z</dcterms:created>
  <dcterms:modified xsi:type="dcterms:W3CDTF">2019-09-04T23:58:08Z</dcterms:modified>
</cp:coreProperties>
</file>