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1" r:id="rId3"/>
    <p:sldId id="256" r:id="rId4"/>
    <p:sldId id="305" r:id="rId5"/>
    <p:sldId id="258" r:id="rId6"/>
    <p:sldId id="304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306" r:id="rId15"/>
    <p:sldId id="331" r:id="rId16"/>
    <p:sldId id="329" r:id="rId17"/>
    <p:sldId id="324" r:id="rId18"/>
    <p:sldId id="325" r:id="rId19"/>
    <p:sldId id="327" r:id="rId20"/>
    <p:sldId id="326" r:id="rId21"/>
    <p:sldId id="328" r:id="rId22"/>
    <p:sldId id="334" r:id="rId23"/>
    <p:sldId id="335" r:id="rId24"/>
    <p:sldId id="332" r:id="rId25"/>
    <p:sldId id="336" r:id="rId26"/>
    <p:sldId id="333" r:id="rId27"/>
    <p:sldId id="267" r:id="rId28"/>
    <p:sldId id="330" r:id="rId29"/>
    <p:sldId id="266" r:id="rId30"/>
    <p:sldId id="323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8" r:id="rId50"/>
    <p:sldId id="289" r:id="rId51"/>
    <p:sldId id="290" r:id="rId52"/>
    <p:sldId id="291" r:id="rId53"/>
    <p:sldId id="293" r:id="rId54"/>
    <p:sldId id="294" r:id="rId55"/>
    <p:sldId id="296" r:id="rId56"/>
    <p:sldId id="297" r:id="rId57"/>
    <p:sldId id="298" r:id="rId58"/>
    <p:sldId id="299" r:id="rId59"/>
    <p:sldId id="300" r:id="rId60"/>
    <p:sldId id="301" r:id="rId61"/>
    <p:sldId id="322" r:id="rId62"/>
    <p:sldId id="302" r:id="rId63"/>
    <p:sldId id="303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20" r:id="rId77"/>
    <p:sldId id="319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43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5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BFB9B-EC8F-4EEA-9EE1-E5DE9F42FC61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59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46ADF-DFBB-4B56-B6B6-FA46DBA1B0BE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17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66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696178" y="3924300"/>
            <a:ext cx="8466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296834" y="3924300"/>
            <a:ext cx="8466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2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4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E4358-35F8-4CF9-A1F1-0F08023F23F4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71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25D7F-50E2-47B4-B184-837F4AE85833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8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0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BB20-9A45-494F-8C29-4BC1BB9EB7A6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1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17DCE-316D-4858-8041-8A68B51B8391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15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8CD6-C508-447E-97EF-6395541B7641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2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7305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2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BCC85-9B33-4AC4-A253-1231470B0046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18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883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3A7B-981C-4D52-93EF-A500522B0CD2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5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8F383-587E-4B3D-841E-F8BA783CBC7E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01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32699-7B40-45C6-BE11-E8CB104E3084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3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6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8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9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5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BCE54-F410-4A7B-8844-ADEE66DA406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73D4-396F-4282-812A-C1A277C3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2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1"/>
            <a:ext cx="208703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990" y="6356351"/>
            <a:ext cx="2847622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2867" y="6356351"/>
            <a:ext cx="563034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1BF181-1C77-4C5D-BB95-9E8F920BB44C}" type="slidenum">
              <a:rPr lang="en-US" altLang="en-US">
                <a:solidFill>
                  <a:prstClr val="black">
                    <a:lumMod val="65000"/>
                    <a:lumOff val="3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66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8678" y="6499225"/>
            <a:ext cx="8466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2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2057400" y="1981200"/>
            <a:ext cx="549486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buFont typeface="Wingdings" charset="0"/>
              <a:buNone/>
              <a:defRPr/>
            </a:pPr>
            <a:r>
              <a:rPr lang="en-US" sz="4400" b="1" dirty="0">
                <a:latin typeface="Garamond" charset="0"/>
              </a:rPr>
              <a:t>GTD OSCE </a:t>
            </a:r>
          </a:p>
          <a:p>
            <a:pPr algn="ctr">
              <a:buFont typeface="Wingdings" charset="0"/>
              <a:buNone/>
              <a:defRPr/>
            </a:pPr>
            <a:endParaRPr lang="en-US" sz="2800" b="1" dirty="0">
              <a:latin typeface="Garamond" charset="0"/>
            </a:endParaRPr>
          </a:p>
          <a:p>
            <a:pPr algn="ctr">
              <a:buFont typeface="Wingdings" charset="0"/>
              <a:buNone/>
              <a:defRPr/>
            </a:pPr>
            <a:r>
              <a:rPr lang="en-US" sz="3200" b="1" dirty="0">
                <a:latin typeface="Garamond" charset="0"/>
              </a:rPr>
              <a:t>Dr Khalid Akkour MD FRCSC</a:t>
            </a:r>
          </a:p>
          <a:p>
            <a:pPr algn="ctr">
              <a:buFont typeface="Wingdings" charset="0"/>
              <a:buNone/>
              <a:defRPr/>
            </a:pPr>
            <a:r>
              <a:rPr lang="en-US" b="1" dirty="0">
                <a:latin typeface="Garamond" charset="0"/>
              </a:rPr>
              <a:t>Assistant professor &amp; consultant </a:t>
            </a:r>
          </a:p>
          <a:p>
            <a:pPr algn="ctr">
              <a:buFont typeface="Wingdings" charset="0"/>
              <a:buNone/>
              <a:defRPr/>
            </a:pPr>
            <a:r>
              <a:rPr lang="en-US" b="1" dirty="0">
                <a:latin typeface="Garamond" charset="0"/>
              </a:rPr>
              <a:t>Gynecologic </a:t>
            </a:r>
            <a:r>
              <a:rPr lang="en-US" b="1" dirty="0" err="1">
                <a:latin typeface="Garamond" charset="0"/>
              </a:rPr>
              <a:t>Onclogy</a:t>
            </a:r>
            <a:endParaRPr lang="en-US" b="1" dirty="0">
              <a:latin typeface="Garamond" charset="0"/>
            </a:endParaRPr>
          </a:p>
          <a:p>
            <a:pPr algn="ctr">
              <a:buFont typeface="Wingdings" charset="0"/>
              <a:buNone/>
              <a:defRPr/>
            </a:pPr>
            <a:r>
              <a:rPr lang="en-US" b="1" dirty="0">
                <a:latin typeface="Garamond" charset="0"/>
              </a:rPr>
              <a:t>college of medicine</a:t>
            </a:r>
          </a:p>
          <a:p>
            <a:pPr algn="ctr">
              <a:buFont typeface="Wingdings" charset="0"/>
              <a:buNone/>
              <a:defRPr/>
            </a:pPr>
            <a:r>
              <a:rPr lang="en-US" b="1" dirty="0">
                <a:latin typeface="Garamond" charset="0"/>
              </a:rPr>
              <a:t>King Saud University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Garamond" charset="0"/>
            </a:endParaRPr>
          </a:p>
        </p:txBody>
      </p:sp>
      <p:pic>
        <p:nvPicPr>
          <p:cNvPr id="3076" name="Picture 4" descr="Image result for king saud university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t="11610" r="5516" b="9245"/>
          <a:stretch>
            <a:fillRect/>
          </a:stretch>
        </p:blipFill>
        <p:spPr bwMode="auto">
          <a:xfrm>
            <a:off x="12700" y="31750"/>
            <a:ext cx="2188633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84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4. What is your differential diagnosis of 1st T bleeding?</a:t>
            </a:r>
          </a:p>
        </p:txBody>
      </p:sp>
    </p:spTree>
    <p:extLst>
      <p:ext uri="{BB962C8B-B14F-4D97-AF65-F5344CB8AC3E}">
        <p14:creationId xmlns:p14="http://schemas.microsoft.com/office/powerpoint/2010/main" val="260550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CA" sz="2000" b="1" dirty="0">
                <a:latin typeface="Footlight MT Light" panose="0204060206030A020304" pitchFamily="18" charset="0"/>
              </a:rPr>
              <a:t>PREGNANCY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Normal pregnancy (implantation bleed)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SA (threatened, inevitable, missed)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Ectopic pregnancy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Molar pregnancy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GTN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CA" sz="2000" dirty="0">
                <a:latin typeface="Footlight MT Light" panose="0204060206030A020304" pitchFamily="18" charset="0"/>
              </a:rPr>
              <a:t>Invasive mole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CA" sz="2000" dirty="0">
                <a:latin typeface="Footlight MT Light" panose="0204060206030A020304" pitchFamily="18" charset="0"/>
              </a:rPr>
              <a:t>Placenta site trophoblastic tumor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CA" sz="2000" dirty="0">
                <a:latin typeface="Footlight MT Light" panose="0204060206030A020304" pitchFamily="18" charset="0"/>
              </a:rPr>
              <a:t>Gestational </a:t>
            </a:r>
            <a:r>
              <a:rPr lang="en-CA" sz="2000" dirty="0" err="1">
                <a:latin typeface="Footlight MT Light" panose="0204060206030A020304" pitchFamily="18" charset="0"/>
              </a:rPr>
              <a:t>choriocarcinoma</a:t>
            </a:r>
            <a:endParaRPr lang="en-CA" sz="20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Cervical polyps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Cervical cancer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Cervicitis (infection) 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Vaginal trauma/infections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Fibroids </a:t>
            </a:r>
          </a:p>
          <a:p>
            <a:pPr marL="0" indent="0">
              <a:buNone/>
            </a:pPr>
            <a:r>
              <a:rPr lang="en-CA" sz="2000" dirty="0">
                <a:latin typeface="Footlight MT Light" panose="0204060206030A020304" pitchFamily="18" charset="0"/>
              </a:rPr>
              <a:t>◻	Bladder / urothelial tumors</a:t>
            </a:r>
          </a:p>
          <a:p>
            <a:endParaRPr lang="en-US" sz="2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4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Your patient is stable.  Her BHCG is 175,000.  Her U/S shows the following: </a:t>
            </a:r>
            <a:endParaRPr lang="en-US" sz="48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960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52600" y="76200"/>
            <a:ext cx="5181600" cy="4648200"/>
          </a:xfrm>
          <a:prstGeom prst="rect">
            <a:avLst/>
          </a:prstGeom>
          <a:ln/>
        </p:spPr>
      </p:pic>
      <p:sp>
        <p:nvSpPr>
          <p:cNvPr id="5" name="Rectangle 4"/>
          <p:cNvSpPr/>
          <p:nvPr/>
        </p:nvSpPr>
        <p:spPr>
          <a:xfrm>
            <a:off x="304800" y="4920114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>
                <a:latin typeface="Footlight MT Light" panose="0204060206030A020304" pitchFamily="18" charset="0"/>
              </a:rPr>
              <a:t>An intrauterine pregnancy with a </a:t>
            </a:r>
            <a:r>
              <a:rPr lang="en-CA" sz="3200" b="1" i="1" dirty="0">
                <a:latin typeface="Footlight MT Light" panose="0204060206030A020304" pitchFamily="18" charset="0"/>
              </a:rPr>
              <a:t>characteristic snowstorm or  vesicular pattern</a:t>
            </a:r>
            <a:r>
              <a:rPr lang="en-CA" sz="3200" b="1" dirty="0">
                <a:latin typeface="Footlight MT Light" panose="0204060206030A020304" pitchFamily="18" charset="0"/>
              </a:rPr>
              <a:t> and no identifiable fetal parts. </a:t>
            </a:r>
            <a:endParaRPr lang="en-US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12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A8867-FFF5-A249-A74A-ABB665A3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891B236-D90F-7F4E-B4EA-64918126B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5029200" cy="4876800"/>
          </a:xfrm>
        </p:spPr>
      </p:pic>
    </p:spTree>
    <p:extLst>
      <p:ext uri="{BB962C8B-B14F-4D97-AF65-F5344CB8AC3E}">
        <p14:creationId xmlns:p14="http://schemas.microsoft.com/office/powerpoint/2010/main" val="320875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38BA2-FAAB-8444-8970-EA12095B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FB9328C-C044-684B-A827-79C4DD8CB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7315200" cy="3429000"/>
          </a:xfrm>
        </p:spPr>
      </p:pic>
    </p:spTree>
    <p:extLst>
      <p:ext uri="{BB962C8B-B14F-4D97-AF65-F5344CB8AC3E}">
        <p14:creationId xmlns:p14="http://schemas.microsoft.com/office/powerpoint/2010/main" val="2637572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932E6-E92B-674E-9295-ADF50FA27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good </a:t>
            </a:r>
            <a:r>
              <a:rPr lang="en-US" dirty="0" err="1"/>
              <a:t>uss</a:t>
            </a:r>
            <a:r>
              <a:rPr lang="en-US" dirty="0"/>
              <a:t> in diagnosing molar pregnancy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BD83173-9576-3943-BB64-6BA2BABA7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2085181"/>
            <a:ext cx="3911600" cy="3556000"/>
          </a:xfrm>
        </p:spPr>
      </p:pic>
    </p:spTree>
    <p:extLst>
      <p:ext uri="{BB962C8B-B14F-4D97-AF65-F5344CB8AC3E}">
        <p14:creationId xmlns:p14="http://schemas.microsoft.com/office/powerpoint/2010/main" val="401741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F47E16-B10A-AB4D-A1E7-2C1638B4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what gestational age diagnosis of molar pregnancy is made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63B92BA-8025-1C46-A8CF-9CCAF094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104231"/>
            <a:ext cx="4318000" cy="3517900"/>
          </a:xfrm>
        </p:spPr>
      </p:pic>
    </p:spTree>
    <p:extLst>
      <p:ext uri="{BB962C8B-B14F-4D97-AF65-F5344CB8AC3E}">
        <p14:creationId xmlns:p14="http://schemas.microsoft.com/office/powerpoint/2010/main" val="392805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EBAEC-5257-0D46-B4AE-BA156D49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this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933F97-B573-2D45-9293-AF1244E21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81200"/>
            <a:ext cx="6019800" cy="38862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06A3985-3776-A04A-84BB-3B23F7F77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2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8E1F0E-8398-0742-A1D9-EC82EC9A1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Theca lutein cysts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5008D4-BAB7-B049-B784-48D61D85F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76400"/>
            <a:ext cx="7886700" cy="4343400"/>
          </a:xfrm>
        </p:spPr>
      </p:pic>
    </p:spTree>
    <p:extLst>
      <p:ext uri="{BB962C8B-B14F-4D97-AF65-F5344CB8AC3E}">
        <p14:creationId xmlns:p14="http://schemas.microsoft.com/office/powerpoint/2010/main" val="218352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272" y="1676400"/>
            <a:ext cx="8305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A 33yo G2P0 at 10 weeks GA comes to ER with heavy PV bleeding.  </a:t>
            </a:r>
          </a:p>
          <a:p>
            <a:endParaRPr lang="en-US" sz="48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448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E5286-1447-EF44-BF96-ED3917CC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E7189B6-6A6C-AB46-A466-ECD1EAD05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70037"/>
            <a:ext cx="5257800" cy="5059363"/>
          </a:xfrm>
        </p:spPr>
      </p:pic>
    </p:spTree>
    <p:extLst>
      <p:ext uri="{BB962C8B-B14F-4D97-AF65-F5344CB8AC3E}">
        <p14:creationId xmlns:p14="http://schemas.microsoft.com/office/powerpoint/2010/main" val="153353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AD182-FA6D-7C42-840F-AC9897EBD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16B1A3-B0DA-0C4A-B3B5-AEF74B727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7429500" cy="4038600"/>
          </a:xfrm>
        </p:spPr>
      </p:pic>
    </p:spTree>
    <p:extLst>
      <p:ext uri="{BB962C8B-B14F-4D97-AF65-F5344CB8AC3E}">
        <p14:creationId xmlns:p14="http://schemas.microsoft.com/office/powerpoint/2010/main" val="2186005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E1929D-8D2D-4C44-B3A0-429C5C794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Complete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60702E7-1775-E44B-8ED5-09BEF2403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97831"/>
            <a:ext cx="7620000" cy="4330700"/>
          </a:xfrm>
        </p:spPr>
      </p:pic>
    </p:spTree>
    <p:extLst>
      <p:ext uri="{BB962C8B-B14F-4D97-AF65-F5344CB8AC3E}">
        <p14:creationId xmlns:p14="http://schemas.microsoft.com/office/powerpoint/2010/main" val="63219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D7D5B0-82A7-2549-9BD8-EBE2113C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1E321C-BCC5-A047-A722-040E6602A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543800" cy="4419600"/>
          </a:xfrm>
        </p:spPr>
      </p:pic>
    </p:spTree>
    <p:extLst>
      <p:ext uri="{BB962C8B-B14F-4D97-AF65-F5344CB8AC3E}">
        <p14:creationId xmlns:p14="http://schemas.microsoft.com/office/powerpoint/2010/main" val="3488823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BC4E7-9E34-014F-843C-E961A7B8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847EB7C-CF7F-9941-953D-DFC1D4E4E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7831"/>
            <a:ext cx="7924800" cy="4330700"/>
          </a:xfrm>
        </p:spPr>
      </p:pic>
    </p:spTree>
    <p:extLst>
      <p:ext uri="{BB962C8B-B14F-4D97-AF65-F5344CB8AC3E}">
        <p14:creationId xmlns:p14="http://schemas.microsoft.com/office/powerpoint/2010/main" val="87966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17729-70AF-6542-AB5B-AFA1A6A69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mole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DBE66D8-4EFC-1D47-985C-32619D19F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5331"/>
            <a:ext cx="6934200" cy="3695700"/>
          </a:xfrm>
        </p:spPr>
      </p:pic>
    </p:spTree>
    <p:extLst>
      <p:ext uri="{BB962C8B-B14F-4D97-AF65-F5344CB8AC3E}">
        <p14:creationId xmlns:p14="http://schemas.microsoft.com/office/powerpoint/2010/main" val="253660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22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5. What is your Diagnosis?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84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985CC-174F-AF4E-B09F-CB816E5C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GTD     VS     GTN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25D50C1-4A14-F345-8E44-A2549DC50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15" y="1600200"/>
            <a:ext cx="6144570" cy="4525963"/>
          </a:xfrm>
        </p:spPr>
      </p:pic>
    </p:spTree>
    <p:extLst>
      <p:ext uri="{BB962C8B-B14F-4D97-AF65-F5344CB8AC3E}">
        <p14:creationId xmlns:p14="http://schemas.microsoft.com/office/powerpoint/2010/main" val="3139927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800" b="1" dirty="0">
                <a:latin typeface="Footlight MT Light" panose="0204060206030A020304" pitchFamily="18" charset="0"/>
              </a:rPr>
              <a:t>Answer:</a:t>
            </a:r>
          </a:p>
          <a:p>
            <a:pPr marL="0" lvl="0" indent="0">
              <a:buNone/>
            </a:pPr>
            <a:r>
              <a:rPr lang="en-CA" sz="4800" dirty="0">
                <a:latin typeface="Footlight MT Light" panose="0204060206030A020304" pitchFamily="18" charset="0"/>
              </a:rPr>
              <a:t> Complete molar pregnancy</a:t>
            </a:r>
            <a:endParaRPr lang="en-US" sz="4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77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8608B-C940-3F49-955F-492A486C2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molar pregnancy  develop?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0386590-1F12-4141-8FAB-628D84C5A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640681"/>
            <a:ext cx="7848600" cy="4445000"/>
          </a:xfrm>
        </p:spPr>
      </p:pic>
    </p:spTree>
    <p:extLst>
      <p:ext uri="{BB962C8B-B14F-4D97-AF65-F5344CB8AC3E}">
        <p14:creationId xmlns:p14="http://schemas.microsoft.com/office/powerpoint/2010/main" val="267062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1. What are the key elements to ask the patient on history?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5667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6. After explaining to the patient that you suspect a complete molar pregnancy.  What orders do you write?</a:t>
            </a:r>
          </a:p>
        </p:txBody>
      </p:sp>
    </p:spTree>
    <p:extLst>
      <p:ext uri="{BB962C8B-B14F-4D97-AF65-F5344CB8AC3E}">
        <p14:creationId xmlns:p14="http://schemas.microsoft.com/office/powerpoint/2010/main" val="244970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Admit to GYNE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NPO (for OR)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AAT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VS frequently (depending on blood loss)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IV NS at 125cc/hour + IV Bolus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CBC, G&amp;S, BHCG (already done)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Cross match 2 units (consider)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</a:t>
            </a:r>
            <a:r>
              <a:rPr lang="en-CA" dirty="0" err="1">
                <a:latin typeface="Footlight MT Light" panose="0204060206030A020304" pitchFamily="18" charset="0"/>
              </a:rPr>
              <a:t>Rhogam</a:t>
            </a:r>
            <a:r>
              <a:rPr lang="en-CA" dirty="0">
                <a:latin typeface="Footlight MT Light" panose="0204060206030A020304" pitchFamily="18" charset="0"/>
              </a:rPr>
              <a:t> (if indicated)</a:t>
            </a:r>
          </a:p>
          <a:p>
            <a:pPr mar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CXR</a:t>
            </a:r>
          </a:p>
          <a:p>
            <a:pPr marL="0" indent="0">
              <a:buNone/>
            </a:pPr>
            <a:endParaRPr lang="en-US" sz="2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90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7. What are the risk factors for complete molar pregnancy?</a:t>
            </a:r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08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1" dirty="0">
                <a:latin typeface="Footlight MT Light" panose="0204060206030A020304" pitchFamily="18" charset="0"/>
              </a:rPr>
              <a:t>Answer:</a:t>
            </a:r>
          </a:p>
          <a:p>
            <a:pPr marL="0" lvl="0" indent="0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◻	Previous GTD </a:t>
            </a:r>
          </a:p>
          <a:p>
            <a:pPr marL="914400" lvl="0" indent="-914400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◻	Maternal age (upper and lower extremes)</a:t>
            </a:r>
          </a:p>
          <a:p>
            <a:pPr marL="914400" lvl="0" indent="-914400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◻	Ethnicity (higher incidence in Asia)</a:t>
            </a:r>
          </a:p>
          <a:p>
            <a:pPr marL="914400" lvl="0" indent="-914400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◻	Dietary factors (</a:t>
            </a:r>
            <a:r>
              <a:rPr lang="en-US" sz="3600" dirty="0" err="1">
                <a:latin typeface="Footlight MT Light" panose="0204060206030A020304" pitchFamily="18" charset="0"/>
              </a:rPr>
              <a:t>Vit</a:t>
            </a:r>
            <a:r>
              <a:rPr lang="en-US" sz="3600" dirty="0">
                <a:latin typeface="Footlight MT Light" panose="0204060206030A020304" pitchFamily="18" charset="0"/>
              </a:rPr>
              <a:t>. A deficiency, low intake of carotene) for complete mole only</a:t>
            </a:r>
          </a:p>
          <a:p>
            <a:pPr marL="0" indent="0">
              <a:buNone/>
            </a:pPr>
            <a:endParaRPr lang="en-US" sz="3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687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8. </a:t>
            </a: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What are clinical features associated with a complete molar pregnancy: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429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CA" sz="4800" b="1" dirty="0">
                <a:latin typeface="Footlight MT Light" panose="0204060206030A020304" pitchFamily="18" charset="0"/>
              </a:rPr>
              <a:t>Answer:</a:t>
            </a:r>
          </a:p>
          <a:p>
            <a:pPr marL="91440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Vaginal bleeding (most common symptoms - 97%)</a:t>
            </a:r>
          </a:p>
          <a:p>
            <a:pPr marL="91440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Excessive uterine size (classic sign but present in only 28% of patients)</a:t>
            </a:r>
          </a:p>
          <a:p>
            <a:pPr marL="91440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Preeclampsia (rare, molar pregnancy should always be considered with PIH occurs early in pregnancy)</a:t>
            </a:r>
          </a:p>
          <a:p>
            <a:pPr marL="91440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Hyperemesis </a:t>
            </a:r>
            <a:r>
              <a:rPr lang="en-US" sz="4800" dirty="0" err="1">
                <a:latin typeface="Footlight MT Light" panose="0204060206030A020304" pitchFamily="18" charset="0"/>
              </a:rPr>
              <a:t>Gravidarum</a:t>
            </a:r>
            <a:r>
              <a:rPr lang="en-US" sz="4800" dirty="0">
                <a:latin typeface="Footlight MT Light" panose="0204060206030A020304" pitchFamily="18" charset="0"/>
              </a:rPr>
              <a:t> (8%)</a:t>
            </a:r>
          </a:p>
          <a:p>
            <a:pPr marL="91440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Theca Lutein Ovarian cysts (prominent cysts (&gt;6cm) in 50%)</a:t>
            </a:r>
          </a:p>
          <a:p>
            <a:pPr marL="1600200" indent="-685800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Will usually regress 2-4 months after evacuation</a:t>
            </a:r>
          </a:p>
          <a:p>
            <a:pPr marL="0" indent="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Hyperthyroid (rare)</a:t>
            </a:r>
          </a:p>
          <a:p>
            <a:pPr marL="1600200" indent="-685800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If hyperthyroid, anesthesia may precipitate thyroid storm (so give B-blockers)</a:t>
            </a:r>
          </a:p>
          <a:p>
            <a:pPr marL="0" indent="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Trophoblastic embolization (extremely rare)</a:t>
            </a:r>
          </a:p>
          <a:p>
            <a:pPr marL="1593850" indent="-736600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Leads to respiratory distress, resolves within 72 hours of evacuation</a:t>
            </a:r>
          </a:p>
          <a:p>
            <a:pPr marL="1593850" indent="-736600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Differential should include </a:t>
            </a:r>
            <a:r>
              <a:rPr lang="en-US" sz="4800" dirty="0" err="1">
                <a:latin typeface="Footlight MT Light" panose="0204060206030A020304" pitchFamily="18" charset="0"/>
              </a:rPr>
              <a:t>tyroid</a:t>
            </a:r>
            <a:r>
              <a:rPr lang="en-US" sz="4800" dirty="0">
                <a:latin typeface="Footlight MT Light" panose="0204060206030A020304" pitchFamily="18" charset="0"/>
              </a:rPr>
              <a:t> storm, preeclampsia, fluid overload</a:t>
            </a:r>
          </a:p>
          <a:p>
            <a:endParaRPr lang="en-US" sz="4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387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9. What treatment do you recommend?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61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33067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b="1" dirty="0">
                <a:latin typeface="Footlight MT Light" panose="0204060206030A020304" pitchFamily="18" charset="0"/>
              </a:rPr>
              <a:t>Answer:</a:t>
            </a:r>
          </a:p>
          <a:p>
            <a:pPr marL="914400" lvl="0" indent="-914400">
              <a:buNone/>
            </a:pPr>
            <a:r>
              <a:rPr lang="en-US" sz="4000" dirty="0">
                <a:latin typeface="Footlight MT Light" panose="0204060206030A020304" pitchFamily="18" charset="0"/>
              </a:rPr>
              <a:t>◻	Evacuation of molar pregnancy via suction </a:t>
            </a:r>
            <a:r>
              <a:rPr lang="en-US" sz="4000" dirty="0" err="1">
                <a:latin typeface="Footlight MT Light" panose="0204060206030A020304" pitchFamily="18" charset="0"/>
              </a:rPr>
              <a:t>d&amp;c</a:t>
            </a:r>
            <a:endParaRPr lang="en-US" sz="4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6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10.  Are there any other possible treatments?</a:t>
            </a:r>
            <a:endParaRPr lang="en-US" sz="72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4800" b="1" dirty="0">
                <a:latin typeface="Footlight MT Light" panose="0204060206030A020304" pitchFamily="18" charset="0"/>
              </a:rPr>
              <a:t>Answer:</a:t>
            </a:r>
          </a:p>
          <a:p>
            <a:pPr marL="914400" lvl="0" indent="-914400">
              <a:buNone/>
            </a:pPr>
            <a:r>
              <a:rPr lang="en-US" sz="4800" dirty="0">
                <a:latin typeface="Footlight MT Light" panose="0204060206030A020304" pitchFamily="18" charset="0"/>
              </a:rPr>
              <a:t>◻	Hysterectomy – if patient desires surgical sterilization</a:t>
            </a:r>
          </a:p>
          <a:p>
            <a:pPr marL="1376363" lvl="0" indent="-461963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Can be done with mole in situ</a:t>
            </a:r>
          </a:p>
          <a:p>
            <a:pPr marL="1376363" lvl="0" indent="-461963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Ovaries can be preserved, TL cysts can be decompressed</a:t>
            </a:r>
          </a:p>
          <a:p>
            <a:pPr marL="1376363" lvl="0" indent="-461963">
              <a:buFont typeface="Wingdings" panose="05000000000000000000" pitchFamily="2" charset="2"/>
              <a:buChar char="v"/>
            </a:pPr>
            <a:r>
              <a:rPr lang="en-US" sz="4800" dirty="0">
                <a:latin typeface="Footlight MT Light" panose="0204060206030A020304" pitchFamily="18" charset="0"/>
              </a:rPr>
              <a:t>Mets are still possible so BHCG must be followed</a:t>
            </a:r>
          </a:p>
          <a:p>
            <a:endParaRPr lang="en-US" sz="4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Answer :</a:t>
            </a:r>
          </a:p>
          <a:p>
            <a:pPr marL="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Identifying data</a:t>
            </a:r>
          </a:p>
          <a:p>
            <a:pPr marL="346075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◻	Age, ethnicity</a:t>
            </a:r>
          </a:p>
          <a:p>
            <a:pPr marL="346075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◻	GPA status</a:t>
            </a:r>
          </a:p>
          <a:p>
            <a:pPr marL="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HPI</a:t>
            </a:r>
          </a:p>
          <a:p>
            <a:pPr marL="346075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◻	Bleeding</a:t>
            </a:r>
          </a:p>
          <a:p>
            <a:pPr marL="91440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o	</a:t>
            </a:r>
            <a:r>
              <a:rPr lang="en-CA" sz="1600" dirty="0">
                <a:latin typeface="Footlight MT Light" panose="0204060206030A020304" pitchFamily="18" charset="0"/>
              </a:rPr>
              <a:t>How much ( and presence of clots)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Onset and duration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Passage of tissue (appearance)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Instigating event (IC, TVUS, </a:t>
            </a:r>
            <a:r>
              <a:rPr lang="en-CA" sz="1600" dirty="0" err="1">
                <a:latin typeface="Footlight MT Light" panose="0204060206030A020304" pitchFamily="18" charset="0"/>
              </a:rPr>
              <a:t>vag</a:t>
            </a:r>
            <a:r>
              <a:rPr lang="en-CA" sz="1600" dirty="0">
                <a:latin typeface="Footlight MT Light" panose="0204060206030A020304" pitchFamily="18" charset="0"/>
              </a:rPr>
              <a:t> exam)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Associated pain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Symptoms of anemia (light-headedness, syncope)</a:t>
            </a:r>
          </a:p>
          <a:p>
            <a:pPr marL="346075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◻	Current pregnancy</a:t>
            </a:r>
          </a:p>
          <a:p>
            <a:pPr marL="91440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o	</a:t>
            </a:r>
            <a:r>
              <a:rPr lang="en-CA" sz="1600" dirty="0">
                <a:latin typeface="Footlight MT Light" panose="0204060206030A020304" pitchFamily="18" charset="0"/>
              </a:rPr>
              <a:t>How it was confirmed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Previous </a:t>
            </a:r>
            <a:r>
              <a:rPr lang="en-CA" sz="1600" dirty="0" err="1">
                <a:latin typeface="Footlight MT Light" panose="0204060206030A020304" pitchFamily="18" charset="0"/>
              </a:rPr>
              <a:t>bhcg</a:t>
            </a:r>
            <a:endParaRPr lang="en-CA" sz="1600" dirty="0">
              <a:latin typeface="Footlight MT Light" panose="0204060206030A020304" pitchFamily="18" charset="0"/>
            </a:endParaRP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Previous u/s</a:t>
            </a:r>
          </a:p>
          <a:p>
            <a:pPr marL="346075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◻	Associated Symptoms</a:t>
            </a:r>
          </a:p>
          <a:p>
            <a:pPr marL="91440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o	</a:t>
            </a:r>
            <a:r>
              <a:rPr lang="en-CA" sz="1600" dirty="0">
                <a:latin typeface="Footlight MT Light" panose="0204060206030A020304" pitchFamily="18" charset="0"/>
              </a:rPr>
              <a:t>Headache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Nausea / vomiting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Epigastric pain / shoulder tip pain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Dyspnea / CP</a:t>
            </a:r>
          </a:p>
          <a:p>
            <a:pPr marL="914400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o	Fever</a:t>
            </a:r>
          </a:p>
          <a:p>
            <a:pPr marL="0" indent="0">
              <a:buNone/>
            </a:pPr>
            <a:endParaRPr lang="en-US" sz="1600" dirty="0">
              <a:latin typeface="Footlight MT Light" panose="0204060206030A020304" pitchFamily="18" charset="0"/>
            </a:endParaRPr>
          </a:p>
          <a:p>
            <a:endParaRPr lang="en-US" sz="1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88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11. The patient decides to proceed with suction D&amp;C.  What are the risks that you explain to her?</a:t>
            </a:r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0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US" sz="3600" b="1" dirty="0">
                <a:latin typeface="Footlight MT Light" panose="0204060206030A020304" pitchFamily="18" charset="0"/>
              </a:rPr>
              <a:t>◻	</a:t>
            </a:r>
            <a:r>
              <a:rPr lang="en-US" sz="3600" dirty="0">
                <a:latin typeface="Footlight MT Light" panose="0204060206030A020304" pitchFamily="18" charset="0"/>
              </a:rPr>
              <a:t>Risks of anesthesia</a:t>
            </a:r>
          </a:p>
          <a:p>
            <a:pPr marL="0" indent="0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◻	Risk of surgery</a:t>
            </a:r>
          </a:p>
          <a:p>
            <a:pPr marL="1376363" indent="-461963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o	Bleeding – blood transfusions, </a:t>
            </a:r>
            <a:r>
              <a:rPr lang="en-US" sz="3600" dirty="0" err="1">
                <a:latin typeface="Footlight MT Light" panose="0204060206030A020304" pitchFamily="18" charset="0"/>
              </a:rPr>
              <a:t>hyst</a:t>
            </a:r>
            <a:endParaRPr lang="en-US" sz="3600" dirty="0">
              <a:latin typeface="Footlight MT Light" panose="0204060206030A020304" pitchFamily="18" charset="0"/>
            </a:endParaRPr>
          </a:p>
          <a:p>
            <a:pPr marL="1376363" indent="-461963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o	Infection</a:t>
            </a:r>
          </a:p>
          <a:p>
            <a:pPr marL="1376363" indent="-461963">
              <a:buNone/>
            </a:pPr>
            <a:r>
              <a:rPr lang="en-US" sz="3600" dirty="0">
                <a:latin typeface="Footlight MT Light" panose="0204060206030A020304" pitchFamily="18" charset="0"/>
              </a:rPr>
              <a:t>o	Perforation with damage to intraperitoneal structures, risk of requiring l/s or l/p to repair damage.</a:t>
            </a:r>
          </a:p>
          <a:p>
            <a:endParaRPr lang="en-US" sz="3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87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12. Describe how the procedure is done. 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28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1" dirty="0">
                <a:latin typeface="Footlight MT Light" panose="0204060206030A020304" pitchFamily="18" charset="0"/>
              </a:rPr>
              <a:t>Answer:</a:t>
            </a:r>
          </a:p>
          <a:p>
            <a:pPr marL="971550" indent="-97155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Cervical dilatation (do not give prostaglandins pre-op)</a:t>
            </a:r>
          </a:p>
          <a:p>
            <a:pPr marL="971550" indent="-97155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Suction curettage – use large bore suction device (</a:t>
            </a:r>
            <a:r>
              <a:rPr lang="en-CA" sz="3600" dirty="0" err="1">
                <a:latin typeface="Footlight MT Light" panose="0204060206030A020304" pitchFamily="18" charset="0"/>
              </a:rPr>
              <a:t>ie</a:t>
            </a:r>
            <a:r>
              <a:rPr lang="en-CA" sz="3600" dirty="0">
                <a:latin typeface="Footlight MT Light" panose="0204060206030A020304" pitchFamily="18" charset="0"/>
              </a:rPr>
              <a:t>. 12mm)</a:t>
            </a:r>
          </a:p>
          <a:p>
            <a:pPr marL="1485900" indent="-571500">
              <a:buFont typeface="Wingdings" panose="05000000000000000000" pitchFamily="2" charset="2"/>
              <a:buChar char="v"/>
            </a:pPr>
            <a:r>
              <a:rPr lang="en-CA" sz="3600" dirty="0">
                <a:latin typeface="Footlight MT Light" panose="0204060206030A020304" pitchFamily="18" charset="0"/>
              </a:rPr>
              <a:t>Can do under ultrasound guidance.</a:t>
            </a:r>
          </a:p>
          <a:p>
            <a:pPr marL="0" indent="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Oxytocin infusion </a:t>
            </a:r>
          </a:p>
          <a:p>
            <a:pPr marL="0" indent="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Sharp curettage</a:t>
            </a:r>
          </a:p>
          <a:p>
            <a:pPr marL="0" indent="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Massage fundus</a:t>
            </a:r>
          </a:p>
          <a:p>
            <a:endParaRPr lang="en-US" sz="3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48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4572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13. There is persistent bleeding during the surgery after evacuation is completed. What is your approach?</a:t>
            </a:r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76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1" dirty="0">
                <a:latin typeface="Footlight MT Light" panose="0204060206030A020304" pitchFamily="18" charset="0"/>
              </a:rPr>
              <a:t>Answer:</a:t>
            </a:r>
          </a:p>
          <a:p>
            <a:pPr marL="0" lvl="0" indent="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Increase oxytocin infusion </a:t>
            </a:r>
          </a:p>
          <a:p>
            <a:pPr marL="914400" lvl="0" indent="-91440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Massage fundus/Bimanual compression</a:t>
            </a:r>
          </a:p>
          <a:p>
            <a:pPr marL="914400" lvl="0" indent="-91440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</a:t>
            </a:r>
            <a:r>
              <a:rPr lang="en-CA" sz="3600" dirty="0" err="1">
                <a:latin typeface="Footlight MT Light" panose="0204060206030A020304" pitchFamily="18" charset="0"/>
              </a:rPr>
              <a:t>Uterotonics</a:t>
            </a:r>
            <a:r>
              <a:rPr lang="en-CA" sz="3600" dirty="0">
                <a:latin typeface="Footlight MT Light" panose="0204060206030A020304" pitchFamily="18" charset="0"/>
              </a:rPr>
              <a:t> (ergot, misoprostol, </a:t>
            </a:r>
            <a:r>
              <a:rPr lang="en-CA" sz="3600" dirty="0" err="1">
                <a:latin typeface="Footlight MT Light" panose="0204060206030A020304" pitchFamily="18" charset="0"/>
              </a:rPr>
              <a:t>hemabate</a:t>
            </a:r>
            <a:r>
              <a:rPr lang="en-CA" sz="3600" dirty="0">
                <a:latin typeface="Footlight MT Light" panose="0204060206030A020304" pitchFamily="18" charset="0"/>
              </a:rPr>
              <a:t>)</a:t>
            </a:r>
          </a:p>
          <a:p>
            <a:pPr marL="914400" lvl="0" indent="-91440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Uterine artery embolization</a:t>
            </a:r>
          </a:p>
          <a:p>
            <a:pPr marL="914400" lvl="0" indent="-91440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Uterine artery/Hypogastric artery ligation</a:t>
            </a:r>
          </a:p>
          <a:p>
            <a:pPr marL="914400" lvl="0" indent="-914400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◻	Hysterectomy</a:t>
            </a:r>
          </a:p>
          <a:p>
            <a:endParaRPr lang="en-US" sz="3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64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14.What f/u do you recommend and what are important counseling points? (assuming this is a complete mole).</a:t>
            </a:r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27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032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>
                <a:latin typeface="Footlight MT Light" panose="0204060206030A020304" pitchFamily="18" charset="0"/>
              </a:rPr>
              <a:t>Answer:</a:t>
            </a:r>
          </a:p>
          <a:p>
            <a:pPr marL="0" lv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f/u </a:t>
            </a:r>
            <a:r>
              <a:rPr lang="en-CA" dirty="0" err="1">
                <a:latin typeface="Footlight MT Light" panose="0204060206030A020304" pitchFamily="18" charset="0"/>
              </a:rPr>
              <a:t>BhCG</a:t>
            </a:r>
            <a:r>
              <a:rPr lang="en-CA" dirty="0">
                <a:latin typeface="Footlight MT Light" panose="0204060206030A020304" pitchFamily="18" charset="0"/>
              </a:rPr>
              <a:t> </a:t>
            </a:r>
          </a:p>
          <a:p>
            <a:pPr marL="1376363" lvl="0" indent="-461963">
              <a:buNone/>
            </a:pPr>
            <a:r>
              <a:rPr lang="en-CA" dirty="0">
                <a:latin typeface="Footlight MT Light" panose="0204060206030A020304" pitchFamily="18" charset="0"/>
              </a:rPr>
              <a:t>o	q weekly until 0 for 3 consecutive weeks</a:t>
            </a:r>
          </a:p>
          <a:p>
            <a:pPr marL="1376363" lvl="0" indent="-461963">
              <a:buNone/>
            </a:pPr>
            <a:r>
              <a:rPr lang="en-CA" dirty="0">
                <a:latin typeface="Footlight MT Light" panose="0204060206030A020304" pitchFamily="18" charset="0"/>
              </a:rPr>
              <a:t>o	then q monthly x 6</a:t>
            </a:r>
          </a:p>
          <a:p>
            <a:pPr marL="0" lvl="0" indent="0">
              <a:buNone/>
            </a:pPr>
            <a:r>
              <a:rPr lang="en-CA" dirty="0">
                <a:latin typeface="Footlight MT Light" panose="0204060206030A020304" pitchFamily="18" charset="0"/>
              </a:rPr>
              <a:t>◻	“regular pelvic examinations”</a:t>
            </a:r>
          </a:p>
          <a:p>
            <a:pPr marL="914400" lvl="0" indent="-914400">
              <a:buNone/>
            </a:pPr>
            <a:r>
              <a:rPr lang="en-CA" dirty="0">
                <a:latin typeface="Footlight MT Light" panose="0204060206030A020304" pitchFamily="18" charset="0"/>
              </a:rPr>
              <a:t>◻	CXR if </a:t>
            </a:r>
            <a:r>
              <a:rPr lang="en-CA" dirty="0" err="1">
                <a:latin typeface="Footlight MT Light" panose="0204060206030A020304" pitchFamily="18" charset="0"/>
              </a:rPr>
              <a:t>BhCG</a:t>
            </a:r>
            <a:r>
              <a:rPr lang="en-CA" dirty="0">
                <a:latin typeface="Footlight MT Light" panose="0204060206030A020304" pitchFamily="18" charset="0"/>
              </a:rPr>
              <a:t> rises</a:t>
            </a:r>
          </a:p>
          <a:p>
            <a:pPr marL="914400" lvl="0" indent="-914400">
              <a:buNone/>
            </a:pPr>
            <a:r>
              <a:rPr lang="en-CA" dirty="0">
                <a:latin typeface="Footlight MT Light" panose="0204060206030A020304" pitchFamily="18" charset="0"/>
              </a:rPr>
              <a:t>◻	Contraception x 6 months – OCP, depot-</a:t>
            </a:r>
            <a:r>
              <a:rPr lang="en-CA" dirty="0" err="1">
                <a:latin typeface="Footlight MT Light" panose="0204060206030A020304" pitchFamily="18" charset="0"/>
              </a:rPr>
              <a:t>provera</a:t>
            </a:r>
            <a:r>
              <a:rPr lang="en-CA" dirty="0">
                <a:latin typeface="Footlight MT Light" panose="0204060206030A020304" pitchFamily="18" charset="0"/>
              </a:rPr>
              <a:t> or barrier methods (not IUD)</a:t>
            </a:r>
          </a:p>
          <a:p>
            <a:pPr marL="914400" lvl="0" indent="-914400">
              <a:buNone/>
            </a:pPr>
            <a:r>
              <a:rPr lang="en-CA" dirty="0">
                <a:latin typeface="Footlight MT Light" panose="0204060206030A020304" pitchFamily="18" charset="0"/>
              </a:rPr>
              <a:t>◻	risk of malignant sequelae (complete = 1-5%, partial = &lt;1%).</a:t>
            </a:r>
          </a:p>
          <a:p>
            <a:endParaRPr lang="en-US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150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14.The pathology report is back.  What are 3 pathologic features of a complete mole? </a:t>
            </a:r>
            <a:endParaRPr lang="en-US" sz="66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514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CA" sz="2400" dirty="0">
                <a:latin typeface="Footlight MT Light" panose="0204060206030A020304" pitchFamily="18" charset="0"/>
              </a:rPr>
              <a:t>					</a:t>
            </a:r>
            <a:r>
              <a:rPr lang="en-CA" sz="2400" b="1" dirty="0">
                <a:latin typeface="Footlight MT Light" panose="0204060206030A020304" pitchFamily="18" charset="0"/>
              </a:rPr>
              <a:t>Complete	Partial</a:t>
            </a:r>
            <a:endParaRPr lang="en-US" sz="2400" b="1" dirty="0">
              <a:latin typeface="Footlight MT Light" panose="0204060206030A020304" pitchFamily="18" charset="0"/>
            </a:endParaRPr>
          </a:p>
          <a:p>
            <a:pPr fontAlgn="base"/>
            <a:r>
              <a:rPr lang="en-CA" sz="2400" dirty="0">
                <a:latin typeface="Footlight MT Light" panose="0204060206030A020304" pitchFamily="18" charset="0"/>
              </a:rPr>
              <a:t>*Fetal and embryonic tissue	NO		YES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fontAlgn="base"/>
            <a:r>
              <a:rPr lang="en-CA" sz="2400" dirty="0">
                <a:latin typeface="Footlight MT Light" panose="0204060206030A020304" pitchFamily="18" charset="0"/>
              </a:rPr>
              <a:t>*Hydropic chorionic villi		diffuse		focal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fontAlgn="base"/>
            <a:r>
              <a:rPr lang="en-CA" sz="2400" dirty="0">
                <a:latin typeface="Footlight MT Light" panose="0204060206030A020304" pitchFamily="18" charset="0"/>
              </a:rPr>
              <a:t>*Trophoblastic hyperplasia	diffuse		focal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fontAlgn="base"/>
            <a:r>
              <a:rPr lang="en-CA" sz="2400" dirty="0">
                <a:latin typeface="Footlight MT Light" panose="0204060206030A020304" pitchFamily="18" charset="0"/>
              </a:rPr>
              <a:t>Scalloping of chorionic villi	NO		YES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fontAlgn="base"/>
            <a:r>
              <a:rPr lang="en-CA" sz="2400" dirty="0">
                <a:latin typeface="Footlight MT Light" panose="0204060206030A020304" pitchFamily="18" charset="0"/>
              </a:rPr>
              <a:t>Trophoblastic stromal inclusions	NO		YES</a:t>
            </a:r>
            <a:endParaRPr lang="en-US" sz="24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30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ROS (Review of Systems)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Neurological symptoms (including lethargy, coma)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GI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GU</a:t>
            </a:r>
          </a:p>
          <a:p>
            <a:pPr marL="0" lvl="0" indent="0">
              <a:buNone/>
            </a:pPr>
            <a:r>
              <a:rPr lang="en-CA" sz="1600" b="1" dirty="0" err="1">
                <a:latin typeface="Footlight MT Light" panose="0204060206030A020304" pitchFamily="18" charset="0"/>
              </a:rPr>
              <a:t>POBHx</a:t>
            </a:r>
            <a:endParaRPr lang="en-CA" sz="1600" b="1" dirty="0">
              <a:latin typeface="Footlight MT Light" panose="0204060206030A020304" pitchFamily="18" charset="0"/>
            </a:endParaRP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Details of previous pregnancy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previous SAB, previous moles, previous ectopic</a:t>
            </a:r>
          </a:p>
          <a:p>
            <a:pPr marL="0" lvl="0" indent="0">
              <a:buNone/>
            </a:pPr>
            <a:r>
              <a:rPr lang="en-CA" sz="1600" b="1" dirty="0" err="1">
                <a:latin typeface="Footlight MT Light" panose="0204060206030A020304" pitchFamily="18" charset="0"/>
              </a:rPr>
              <a:t>PGynHx</a:t>
            </a:r>
            <a:endParaRPr lang="en-CA" sz="1600" b="1" dirty="0">
              <a:latin typeface="Footlight MT Light" panose="0204060206030A020304" pitchFamily="18" charset="0"/>
            </a:endParaRP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LNMP, regularity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Pap history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STIs/PID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IUD use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Contraception use</a:t>
            </a:r>
          </a:p>
          <a:p>
            <a:pPr marL="0" lvl="0" indent="0">
              <a:buNone/>
            </a:pPr>
            <a:r>
              <a:rPr lang="en-CA" sz="1600" b="1" dirty="0" err="1">
                <a:latin typeface="Footlight MT Light" panose="0204060206030A020304" pitchFamily="18" charset="0"/>
              </a:rPr>
              <a:t>PMHx</a:t>
            </a:r>
            <a:r>
              <a:rPr lang="en-CA" sz="1600" b="1" dirty="0">
                <a:latin typeface="Footlight MT Light" panose="0204060206030A020304" pitchFamily="18" charset="0"/>
              </a:rPr>
              <a:t>/</a:t>
            </a:r>
            <a:r>
              <a:rPr lang="en-CA" sz="1600" b="1" dirty="0" err="1">
                <a:latin typeface="Footlight MT Light" panose="0204060206030A020304" pitchFamily="18" charset="0"/>
              </a:rPr>
              <a:t>PSHx</a:t>
            </a:r>
            <a:endParaRPr lang="en-CA" sz="1600" b="1" dirty="0">
              <a:latin typeface="Footlight MT Light" panose="0204060206030A020304" pitchFamily="18" charset="0"/>
            </a:endParaRP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Medical 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Any abdominal/pelvic/tubal surgeries</a:t>
            </a:r>
          </a:p>
          <a:p>
            <a:pPr marL="0" lvl="0" indent="0">
              <a:buNone/>
            </a:pPr>
            <a:r>
              <a:rPr lang="en-CA" sz="1600" b="1" dirty="0" err="1">
                <a:latin typeface="Footlight MT Light" panose="0204060206030A020304" pitchFamily="18" charset="0"/>
              </a:rPr>
              <a:t>FHx</a:t>
            </a:r>
            <a:endParaRPr lang="en-CA" sz="1600" b="1" dirty="0">
              <a:latin typeface="Footlight MT Light" panose="0204060206030A020304" pitchFamily="18" charset="0"/>
            </a:endParaRPr>
          </a:p>
          <a:p>
            <a:pPr marL="0" lvl="0" indent="0">
              <a:buNone/>
            </a:pPr>
            <a:r>
              <a:rPr lang="en-CA" sz="1600" b="1" dirty="0">
                <a:latin typeface="Footlight MT Light" panose="0204060206030A020304" pitchFamily="18" charset="0"/>
              </a:rPr>
              <a:t>Meds/All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Folic acid (0.4-1mg)</a:t>
            </a: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?exposure to teratogens</a:t>
            </a:r>
          </a:p>
          <a:p>
            <a:pPr marL="0" lvl="0" indent="0">
              <a:buNone/>
            </a:pPr>
            <a:r>
              <a:rPr lang="en-CA" sz="1600" b="1" dirty="0" err="1">
                <a:latin typeface="Footlight MT Light" panose="0204060206030A020304" pitchFamily="18" charset="0"/>
              </a:rPr>
              <a:t>Soc</a:t>
            </a:r>
            <a:r>
              <a:rPr lang="en-CA" sz="1600" b="1" dirty="0">
                <a:latin typeface="Footlight MT Light" panose="0204060206030A020304" pitchFamily="18" charset="0"/>
              </a:rPr>
              <a:t> </a:t>
            </a:r>
            <a:r>
              <a:rPr lang="en-CA" sz="1600" b="1" dirty="0" err="1">
                <a:latin typeface="Footlight MT Light" panose="0204060206030A020304" pitchFamily="18" charset="0"/>
              </a:rPr>
              <a:t>Hx</a:t>
            </a:r>
            <a:endParaRPr lang="en-CA" sz="1600" b="1" dirty="0">
              <a:latin typeface="Footlight MT Light" panose="0204060206030A020304" pitchFamily="18" charset="0"/>
            </a:endParaRPr>
          </a:p>
          <a:p>
            <a:pPr marL="461963" lvl="0" indent="0">
              <a:buNone/>
            </a:pPr>
            <a:r>
              <a:rPr lang="en-CA" sz="1600" dirty="0">
                <a:latin typeface="Footlight MT Light" panose="0204060206030A020304" pitchFamily="18" charset="0"/>
              </a:rPr>
              <a:t>◻	Smoke/</a:t>
            </a:r>
            <a:r>
              <a:rPr lang="en-CA" sz="1600" dirty="0" err="1">
                <a:latin typeface="Footlight MT Light" panose="0204060206030A020304" pitchFamily="18" charset="0"/>
              </a:rPr>
              <a:t>EtOH</a:t>
            </a:r>
            <a:r>
              <a:rPr lang="en-CA" sz="1600" dirty="0">
                <a:latin typeface="Footlight MT Light" panose="0204060206030A020304" pitchFamily="18" charset="0"/>
              </a:rPr>
              <a:t>/drugs</a:t>
            </a:r>
          </a:p>
          <a:p>
            <a:pPr marL="0" indent="0">
              <a:buNone/>
            </a:pPr>
            <a:endParaRPr lang="en-US" sz="1600" dirty="0">
              <a:latin typeface="Footlight MT Light" panose="0204060206030A020304" pitchFamily="18" charset="0"/>
            </a:endParaRPr>
          </a:p>
          <a:p>
            <a:endParaRPr lang="en-US" sz="1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26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16. What is the most likely karyotype?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330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sz="5400" b="1" dirty="0">
                <a:latin typeface="Footlight MT Light" panose="0204060206030A020304" pitchFamily="18" charset="0"/>
              </a:rPr>
              <a:t>Answer:</a:t>
            </a:r>
          </a:p>
          <a:p>
            <a:pPr marL="857250" indent="-857250">
              <a:buNone/>
            </a:pPr>
            <a:r>
              <a:rPr lang="en-US" sz="5400" dirty="0">
                <a:latin typeface="Footlight MT Light" panose="0204060206030A020304" pitchFamily="18" charset="0"/>
              </a:rPr>
              <a:t>◻	46XX (90%)</a:t>
            </a:r>
          </a:p>
          <a:p>
            <a:pPr marL="857250" indent="-857250">
              <a:buNone/>
            </a:pPr>
            <a:r>
              <a:rPr lang="en-US" sz="5400" dirty="0">
                <a:latin typeface="Footlight MT Light" panose="0204060206030A020304" pitchFamily="18" charset="0"/>
              </a:rPr>
              <a:t>◻	46XY (10%)</a:t>
            </a:r>
          </a:p>
          <a:p>
            <a:pPr marL="857250" indent="-857250">
              <a:buNone/>
            </a:pPr>
            <a:r>
              <a:rPr lang="en-US" sz="5400" dirty="0">
                <a:latin typeface="Footlight MT Light" panose="0204060206030A020304" pitchFamily="18" charset="0"/>
              </a:rPr>
              <a:t>◻	46XX is most likely from an empty ovum fertilized by a haploid sperm which them duplicates its own chromosomes, other possibility is two sperm fertilize one empty ovum</a:t>
            </a:r>
          </a:p>
          <a:p>
            <a:endParaRPr lang="en-US" sz="5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157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17. What is the possible karyotypes of a partial mole? </a:t>
            </a:r>
          </a:p>
        </p:txBody>
      </p:sp>
    </p:spTree>
    <p:extLst>
      <p:ext uri="{BB962C8B-B14F-4D97-AF65-F5344CB8AC3E}">
        <p14:creationId xmlns:p14="http://schemas.microsoft.com/office/powerpoint/2010/main" val="2733015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CA" sz="4400" dirty="0">
                <a:latin typeface="Footlight MT Light" panose="0204060206030A020304" pitchFamily="18" charset="0"/>
              </a:rPr>
              <a:t>◻	 69XXY (64%)</a:t>
            </a:r>
          </a:p>
          <a:p>
            <a:pPr marL="0" indent="0">
              <a:buNone/>
            </a:pPr>
            <a:r>
              <a:rPr lang="en-CA" sz="4400" dirty="0">
                <a:latin typeface="Footlight MT Light" panose="0204060206030A020304" pitchFamily="18" charset="0"/>
              </a:rPr>
              <a:t>◻	69XXX (33%)</a:t>
            </a:r>
          </a:p>
          <a:p>
            <a:pPr marL="0" indent="0">
              <a:buNone/>
            </a:pPr>
            <a:r>
              <a:rPr lang="en-CA" sz="4400" dirty="0">
                <a:latin typeface="Footlight MT Light" panose="0204060206030A020304" pitchFamily="18" charset="0"/>
              </a:rPr>
              <a:t>◻	69XYY (3%)</a:t>
            </a:r>
          </a:p>
          <a:p>
            <a:pPr marL="0" indent="0">
              <a:buNone/>
            </a:pPr>
            <a:r>
              <a:rPr lang="en-US" sz="4400" dirty="0" err="1">
                <a:latin typeface="Footlight MT Light" panose="0204060206030A020304" pitchFamily="18" charset="0"/>
              </a:rPr>
              <a:t>Diandric</a:t>
            </a:r>
            <a:r>
              <a:rPr lang="en-US" sz="4400" dirty="0">
                <a:latin typeface="Footlight MT Light" panose="0204060206030A020304" pitchFamily="18" charset="0"/>
              </a:rPr>
              <a:t> vs </a:t>
            </a:r>
            <a:r>
              <a:rPr lang="en-US" sz="4400" dirty="0" err="1">
                <a:latin typeface="Footlight MT Light" panose="0204060206030A020304" pitchFamily="18" charset="0"/>
              </a:rPr>
              <a:t>digynic</a:t>
            </a:r>
            <a:r>
              <a:rPr lang="en-US" sz="4400" dirty="0">
                <a:latin typeface="Footlight MT Light" panose="0204060206030A020304" pitchFamily="18" charset="0"/>
              </a:rPr>
              <a:t> </a:t>
            </a:r>
            <a:r>
              <a:rPr lang="en-US" sz="4400" dirty="0" err="1">
                <a:latin typeface="Footlight MT Light" panose="0204060206030A020304" pitchFamily="18" charset="0"/>
              </a:rPr>
              <a:t>triploidy</a:t>
            </a:r>
            <a:endParaRPr lang="en-CA" sz="4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751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18. What are the 6 indications for therapy after evacuation of a mole? </a:t>
            </a:r>
          </a:p>
        </p:txBody>
      </p:sp>
    </p:spTree>
    <p:extLst>
      <p:ext uri="{BB962C8B-B14F-4D97-AF65-F5344CB8AC3E}">
        <p14:creationId xmlns:p14="http://schemas.microsoft.com/office/powerpoint/2010/main" val="3972336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400" b="1" dirty="0">
                <a:latin typeface="Footlight MT Light" panose="0204060206030A020304" pitchFamily="18" charset="0"/>
              </a:rPr>
              <a:t>Answer: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Presence of metastases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Histologic diagnosis of </a:t>
            </a:r>
            <a:r>
              <a:rPr lang="en-US" sz="2400" dirty="0" err="1">
                <a:latin typeface="Footlight MT Light" panose="0204060206030A020304" pitchFamily="18" charset="0"/>
              </a:rPr>
              <a:t>choriocarcinoma</a:t>
            </a:r>
            <a:r>
              <a:rPr lang="en-US" sz="2400" dirty="0">
                <a:latin typeface="Footlight MT Light" panose="0204060206030A020304" pitchFamily="18" charset="0"/>
              </a:rPr>
              <a:t> or placental site trophoblastic tumor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An abnormal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regression pattern (&gt;10% rise in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levels or a plateauing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of 3 stable values over 2 weeks)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High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level at 4 weeks post-evacuation (&gt;20,000 </a:t>
            </a:r>
            <a:r>
              <a:rPr lang="en-US" sz="2400" dirty="0" err="1">
                <a:latin typeface="Footlight MT Light" panose="0204060206030A020304" pitchFamily="18" charset="0"/>
              </a:rPr>
              <a:t>mIU</a:t>
            </a:r>
            <a:r>
              <a:rPr lang="en-US" sz="2400" dirty="0">
                <a:latin typeface="Footlight MT Light" panose="0204060206030A020304" pitchFamily="18" charset="0"/>
              </a:rPr>
              <a:t>/mL)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An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rebound</a:t>
            </a:r>
          </a:p>
          <a:p>
            <a:pPr marL="914400" indent="-91440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◻	Persistently elevated </a:t>
            </a:r>
            <a:r>
              <a:rPr lang="en-US" sz="2400" dirty="0" err="1">
                <a:latin typeface="Footlight MT Light" panose="0204060206030A020304" pitchFamily="18" charset="0"/>
              </a:rPr>
              <a:t>hCG</a:t>
            </a:r>
            <a:r>
              <a:rPr lang="en-US" sz="2400" dirty="0">
                <a:latin typeface="Footlight MT Light" panose="0204060206030A020304" pitchFamily="18" charset="0"/>
              </a:rPr>
              <a:t> levels six months post-evacuation</a:t>
            </a:r>
          </a:p>
          <a:p>
            <a:pPr marL="0" indent="0">
              <a:buNone/>
            </a:pPr>
            <a:endParaRPr lang="en-US" sz="24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Footlight MT Light" panose="0204060206030A020304" pitchFamily="18" charset="0"/>
              </a:rPr>
              <a:t>*average time to normalization of BHCG: complete mole = 3 months and partial mole = 2 months</a:t>
            </a:r>
          </a:p>
        </p:txBody>
      </p:sp>
    </p:spTree>
    <p:extLst>
      <p:ext uri="{BB962C8B-B14F-4D97-AF65-F5344CB8AC3E}">
        <p14:creationId xmlns:p14="http://schemas.microsoft.com/office/powerpoint/2010/main" val="32179976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 19. A complete mole is confirmed on pathology. What is the chance she is having metastasis?</a:t>
            </a:r>
            <a:endParaRPr lang="en-US" sz="66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15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0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4%</a:t>
            </a:r>
          </a:p>
        </p:txBody>
      </p:sp>
    </p:spTree>
    <p:extLst>
      <p:ext uri="{BB962C8B-B14F-4D97-AF65-F5344CB8AC3E}">
        <p14:creationId xmlns:p14="http://schemas.microsoft.com/office/powerpoint/2010/main" val="40751151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20. Where are the most common sites of metastasis?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42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6000" b="1" dirty="0">
                <a:latin typeface="Footlight MT Light" panose="0204060206030A020304" pitchFamily="18" charset="0"/>
              </a:rPr>
              <a:t>Answer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Lung (80%)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Vagina (30%)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Pelvis (20%)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Liver (10%)</a:t>
            </a:r>
          </a:p>
          <a:p>
            <a:pPr marL="0" indent="0">
              <a:buNone/>
            </a:pPr>
            <a:r>
              <a:rPr lang="en-US" sz="6000" dirty="0">
                <a:latin typeface="Footlight MT Light" panose="0204060206030A020304" pitchFamily="18" charset="0"/>
              </a:rPr>
              <a:t>◻	Brain (10%)</a:t>
            </a:r>
          </a:p>
        </p:txBody>
      </p:sp>
    </p:spTree>
    <p:extLst>
      <p:ext uri="{BB962C8B-B14F-4D97-AF65-F5344CB8AC3E}">
        <p14:creationId xmlns:p14="http://schemas.microsoft.com/office/powerpoint/2010/main" val="42082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2. What are the most important components of a physical exam: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55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" t="772" r="888"/>
          <a:stretch/>
        </p:blipFill>
        <p:spPr>
          <a:xfrm>
            <a:off x="1066800" y="1219200"/>
            <a:ext cx="7086599" cy="5333709"/>
          </a:xfrm>
        </p:spPr>
      </p:pic>
    </p:spTree>
    <p:extLst>
      <p:ext uri="{BB962C8B-B14F-4D97-AF65-F5344CB8AC3E}">
        <p14:creationId xmlns:p14="http://schemas.microsoft.com/office/powerpoint/2010/main" val="2588112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21. Your patient’s HCG has an abnormal regression pattern (has hit a plateau for 3 values).  You diagnose her with persistent GTN.  What do you do next?</a:t>
            </a:r>
            <a:endParaRPr lang="en-US" sz="54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69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b="1" dirty="0">
                <a:latin typeface="Footlight MT Light" panose="0204060206030A020304" pitchFamily="18" charset="0"/>
              </a:rPr>
              <a:t>Answer:</a:t>
            </a: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◻	Refer to </a:t>
            </a:r>
            <a:r>
              <a:rPr lang="en-US" sz="2000" dirty="0" err="1">
                <a:latin typeface="Footlight MT Light" panose="0204060206030A020304" pitchFamily="18" charset="0"/>
              </a:rPr>
              <a:t>Gyne</a:t>
            </a:r>
            <a:r>
              <a:rPr lang="en-US" sz="2000" dirty="0">
                <a:latin typeface="Footlight MT Light" panose="0204060206030A020304" pitchFamily="18" charset="0"/>
              </a:rPr>
              <a:t> </a:t>
            </a:r>
            <a:r>
              <a:rPr lang="en-US" sz="2000" dirty="0" err="1">
                <a:latin typeface="Footlight MT Light" panose="0204060206030A020304" pitchFamily="18" charset="0"/>
              </a:rPr>
              <a:t>Onc</a:t>
            </a:r>
            <a:endParaRPr lang="en-US" sz="20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◻	Complete history &amp; physical (including careful exam of the vagina)</a:t>
            </a: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◻	Blood work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 err="1">
                <a:latin typeface="Footlight MT Light" panose="0204060206030A020304" pitchFamily="18" charset="0"/>
              </a:rPr>
              <a:t>hCG</a:t>
            </a:r>
            <a:endParaRPr lang="en-US" sz="2000" dirty="0">
              <a:latin typeface="Footlight MT Light" panose="0204060206030A020304" pitchFamily="18" charset="0"/>
            </a:endParaRP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LFTs, TSH, RFTs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CBC (to get baseline before chemo)</a:t>
            </a: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◻	Imaging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Chest - CXR or chest CT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Pelvis and Abdomen – u/s or CT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Head – CT or MRI</a:t>
            </a: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◻	Other investigations</a:t>
            </a:r>
          </a:p>
          <a:p>
            <a:pPr marL="1257300">
              <a:buFont typeface="Wingdings" panose="05000000000000000000" pitchFamily="2" charset="2"/>
              <a:buChar char="v"/>
            </a:pPr>
            <a:r>
              <a:rPr lang="en-US" sz="2000" dirty="0">
                <a:latin typeface="Footlight MT Light" panose="0204060206030A020304" pitchFamily="18" charset="0"/>
              </a:rPr>
              <a:t>+/- LP for CSF analysis (plasma: CSF </a:t>
            </a:r>
            <a:r>
              <a:rPr lang="en-US" sz="2000" dirty="0" err="1">
                <a:latin typeface="Footlight MT Light" panose="0204060206030A020304" pitchFamily="18" charset="0"/>
              </a:rPr>
              <a:t>hCG</a:t>
            </a:r>
            <a:r>
              <a:rPr lang="en-US" sz="2000" dirty="0">
                <a:latin typeface="Footlight MT Light" panose="0204060206030A020304" pitchFamily="18" charset="0"/>
              </a:rPr>
              <a:t> levels &gt;1:60 – more sensitive for cerebral </a:t>
            </a:r>
            <a:r>
              <a:rPr lang="en-US" sz="2000" dirty="0" err="1">
                <a:latin typeface="Footlight MT Light" panose="0204060206030A020304" pitchFamily="18" charset="0"/>
              </a:rPr>
              <a:t>mets</a:t>
            </a:r>
            <a:r>
              <a:rPr lang="en-US" sz="2000" dirty="0">
                <a:latin typeface="Footlight MT Light" panose="0204060206030A020304" pitchFamily="18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Footlight MT Light" panose="0204060206030A020304" pitchFamily="18" charset="0"/>
              </a:rPr>
              <a:t>* when the pelvic exam and CXR are negative, metastatic involvement of other sites is uncommon</a:t>
            </a:r>
          </a:p>
        </p:txBody>
      </p:sp>
    </p:spTree>
    <p:extLst>
      <p:ext uri="{BB962C8B-B14F-4D97-AF65-F5344CB8AC3E}">
        <p14:creationId xmlns:p14="http://schemas.microsoft.com/office/powerpoint/2010/main" val="34433177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22. What are the possible histology of persistent GTN?  What is her likely histology?</a:t>
            </a:r>
          </a:p>
        </p:txBody>
      </p:sp>
    </p:spTree>
    <p:extLst>
      <p:ext uri="{BB962C8B-B14F-4D97-AF65-F5344CB8AC3E}">
        <p14:creationId xmlns:p14="http://schemas.microsoft.com/office/powerpoint/2010/main" val="2564103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CA" b="1" dirty="0">
                <a:latin typeface="Footlight MT Light" panose="0204060206030A020304" pitchFamily="18" charset="0"/>
              </a:rPr>
              <a:t>Answer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dirty="0">
                <a:latin typeface="Footlight MT Light" panose="0204060206030A020304" pitchFamily="18" charset="0"/>
              </a:rPr>
              <a:t>GTN after molar pregnancy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dirty="0">
                <a:latin typeface="Footlight MT Light" panose="0204060206030A020304" pitchFamily="18" charset="0"/>
              </a:rPr>
              <a:t>Invasive mole (75%)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dirty="0" err="1">
                <a:latin typeface="Footlight MT Light" panose="0204060206030A020304" pitchFamily="18" charset="0"/>
              </a:rPr>
              <a:t>Choriocarcinoma</a:t>
            </a:r>
            <a:r>
              <a:rPr lang="en-CA" dirty="0">
                <a:latin typeface="Footlight MT Light" panose="0204060206030A020304" pitchFamily="18" charset="0"/>
              </a:rPr>
              <a:t> (25%)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dirty="0">
                <a:latin typeface="Footlight MT Light" panose="0204060206030A020304" pitchFamily="18" charset="0"/>
              </a:rPr>
              <a:t>PSTT (rare)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dirty="0">
                <a:latin typeface="Footlight MT Light" panose="0204060206030A020304" pitchFamily="18" charset="0"/>
              </a:rPr>
              <a:t>GTN after </a:t>
            </a:r>
            <a:r>
              <a:rPr lang="en-CA" dirty="0" err="1">
                <a:latin typeface="Footlight MT Light" panose="0204060206030A020304" pitchFamily="18" charset="0"/>
              </a:rPr>
              <a:t>nonmolar</a:t>
            </a:r>
            <a:r>
              <a:rPr lang="en-CA" dirty="0">
                <a:latin typeface="Footlight MT Light" panose="0204060206030A020304" pitchFamily="18" charset="0"/>
              </a:rPr>
              <a:t> pregnancy (SA, ectopic, preterm or term)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dirty="0" err="1">
                <a:latin typeface="Footlight MT Light" panose="0204060206030A020304" pitchFamily="18" charset="0"/>
              </a:rPr>
              <a:t>Choriocarcinoma</a:t>
            </a:r>
            <a:r>
              <a:rPr lang="en-CA" dirty="0">
                <a:latin typeface="Footlight MT Light" panose="0204060206030A020304" pitchFamily="18" charset="0"/>
              </a:rPr>
              <a:t> 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dirty="0">
                <a:latin typeface="Footlight MT Light" panose="0204060206030A020304" pitchFamily="18" charset="0"/>
              </a:rPr>
              <a:t>PSTT (rare)</a:t>
            </a:r>
            <a:endParaRPr lang="en-US" sz="4000" dirty="0">
              <a:latin typeface="Footlight MT Light" panose="0204060206030A020304" pitchFamily="18" charset="0"/>
            </a:endParaRPr>
          </a:p>
          <a:p>
            <a:endParaRPr lang="en-US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23. You are going to score her using the WHO scoring system.  What 8 factors contribute to this score?</a:t>
            </a:r>
          </a:p>
        </p:txBody>
      </p:sp>
    </p:spTree>
    <p:extLst>
      <p:ext uri="{BB962C8B-B14F-4D97-AF65-F5344CB8AC3E}">
        <p14:creationId xmlns:p14="http://schemas.microsoft.com/office/powerpoint/2010/main" val="31398536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84" t="5518" r="3864"/>
          <a:stretch/>
        </p:blipFill>
        <p:spPr>
          <a:xfrm>
            <a:off x="228600" y="303913"/>
            <a:ext cx="8458200" cy="5974713"/>
          </a:xfrm>
        </p:spPr>
      </p:pic>
    </p:spTree>
    <p:extLst>
      <p:ext uri="{BB962C8B-B14F-4D97-AF65-F5344CB8AC3E}">
        <p14:creationId xmlns:p14="http://schemas.microsoft.com/office/powerpoint/2010/main" val="1960439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24. Your patient’s score is 3?  She has non-metastatic disease.  What risk category is she in?  How will you treat?</a:t>
            </a:r>
          </a:p>
        </p:txBody>
      </p:sp>
    </p:spTree>
    <p:extLst>
      <p:ext uri="{BB962C8B-B14F-4D97-AF65-F5344CB8AC3E}">
        <p14:creationId xmlns:p14="http://schemas.microsoft.com/office/powerpoint/2010/main" val="4128849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525963"/>
          </a:xfrm>
        </p:spPr>
        <p:txBody>
          <a:bodyPr>
            <a:normAutofit lnSpcReduction="10000"/>
          </a:bodyPr>
          <a:lstStyle/>
          <a:p>
            <a:pPr marL="0" lvl="0" indent="0" fontAlgn="base">
              <a:buNone/>
            </a:pPr>
            <a:r>
              <a:rPr lang="en-CA" sz="3600" dirty="0">
                <a:latin typeface="Footlight MT Light" panose="0204060206030A020304" pitchFamily="18" charset="0"/>
              </a:rPr>
              <a:t>Answer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sz="3600" dirty="0">
                <a:latin typeface="Footlight MT Light" panose="0204060206030A020304" pitchFamily="18" charset="0"/>
              </a:rPr>
              <a:t>Low risk (≤ 6), High risk (&gt;7)</a:t>
            </a:r>
            <a:endParaRPr lang="en-US" sz="4800" dirty="0">
              <a:latin typeface="Footlight MT Light" panose="0204060206030A020304" pitchFamily="18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sz="3600" dirty="0">
                <a:latin typeface="Footlight MT Light" panose="0204060206030A020304" pitchFamily="18" charset="0"/>
              </a:rPr>
              <a:t>Options for treatment </a:t>
            </a:r>
            <a:endParaRPr lang="en-US" sz="48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sz="3200" dirty="0">
                <a:latin typeface="Footlight MT Light" panose="0204060206030A020304" pitchFamily="18" charset="0"/>
              </a:rPr>
              <a:t>Single agent chemo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lvl="2" fontAlgn="base"/>
            <a:r>
              <a:rPr lang="en-CA" sz="2800" dirty="0">
                <a:latin typeface="Footlight MT Light" panose="0204060206030A020304" pitchFamily="18" charset="0"/>
              </a:rPr>
              <a:t>Methotrexate (+/- FA rescue) or </a:t>
            </a:r>
            <a:r>
              <a:rPr lang="en-CA" sz="2800" dirty="0" err="1">
                <a:latin typeface="Footlight MT Light" panose="0204060206030A020304" pitchFamily="18" charset="0"/>
              </a:rPr>
              <a:t>dactinomycin</a:t>
            </a:r>
            <a:r>
              <a:rPr lang="en-CA" sz="2800" dirty="0">
                <a:latin typeface="Footlight MT Light" panose="0204060206030A020304" pitchFamily="18" charset="0"/>
              </a:rPr>
              <a:t> regime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sz="3200" dirty="0">
                <a:latin typeface="Footlight MT Light" panose="0204060206030A020304" pitchFamily="18" charset="0"/>
              </a:rPr>
              <a:t>Hysterectomy +  single agent course of chemo (only if </a:t>
            </a:r>
            <a:r>
              <a:rPr lang="en-CA" sz="3200" dirty="0" err="1">
                <a:latin typeface="Footlight MT Light" panose="0204060206030A020304" pitchFamily="18" charset="0"/>
              </a:rPr>
              <a:t>nonmetastatic</a:t>
            </a:r>
            <a:r>
              <a:rPr lang="en-CA" sz="3200" dirty="0">
                <a:latin typeface="Footlight MT Light" panose="0204060206030A020304" pitchFamily="18" charset="0"/>
              </a:rPr>
              <a:t> disease)</a:t>
            </a:r>
            <a:endParaRPr lang="en-US" sz="4400" dirty="0">
              <a:latin typeface="Footlight MT Light" panose="0204060206030A020304" pitchFamily="18" charset="0"/>
            </a:endParaRPr>
          </a:p>
          <a:p>
            <a:endParaRPr lang="en-US" sz="3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406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25.  How should the patient be followed?</a:t>
            </a:r>
          </a:p>
        </p:txBody>
      </p:sp>
    </p:spTree>
    <p:extLst>
      <p:ext uri="{BB962C8B-B14F-4D97-AF65-F5344CB8AC3E}">
        <p14:creationId xmlns:p14="http://schemas.microsoft.com/office/powerpoint/2010/main" val="315781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229600" cy="4525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CA" sz="2600" b="1" dirty="0">
                <a:latin typeface="Footlight MT Light" panose="0204060206030A020304" pitchFamily="18" charset="0"/>
              </a:rPr>
              <a:t>Answer:</a:t>
            </a: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ABCs, vitals</a:t>
            </a: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Weight/Height</a:t>
            </a: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HEENT:  anemia, goiter / thyroid enlargement/nodules</a:t>
            </a: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CVS/</a:t>
            </a:r>
            <a:r>
              <a:rPr lang="en-CA" sz="2600" dirty="0" err="1">
                <a:latin typeface="Footlight MT Light" panose="0204060206030A020304" pitchFamily="18" charset="0"/>
              </a:rPr>
              <a:t>Resp</a:t>
            </a:r>
            <a:endParaRPr lang="en-CA" sz="2600" dirty="0">
              <a:latin typeface="Footlight MT Light" panose="0204060206030A020304" pitchFamily="18" charset="0"/>
            </a:endParaRP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</a:t>
            </a:r>
            <a:r>
              <a:rPr lang="en-CA" sz="2600" dirty="0" err="1">
                <a:latin typeface="Footlight MT Light" panose="0204060206030A020304" pitchFamily="18" charset="0"/>
              </a:rPr>
              <a:t>Abdo</a:t>
            </a:r>
            <a:r>
              <a:rPr lang="en-CA" sz="2600" dirty="0">
                <a:latin typeface="Footlight MT Light" panose="0204060206030A020304" pitchFamily="18" charset="0"/>
              </a:rPr>
              <a:t> – inspection (previous scars), size of uterus, tenderness, peritoneal signs, ascites</a:t>
            </a:r>
          </a:p>
          <a:p>
            <a:pPr marL="914400" lvl="0" indent="-452438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◻	Pelvic – speculum (to assess bleeding, tissue), V/E to determine cervical dilatation &amp; tenderness</a:t>
            </a:r>
          </a:p>
          <a:p>
            <a:pPr marL="1376363" lvl="0" indent="-461963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o	Black / purple papules or nodules in vagina, cervix</a:t>
            </a:r>
          </a:p>
          <a:p>
            <a:pPr marL="1376363" lvl="0" indent="-461963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o	Tissue in the cervix and appearance</a:t>
            </a:r>
          </a:p>
          <a:p>
            <a:pPr marL="1376363" lvl="0" indent="-461963">
              <a:buNone/>
            </a:pPr>
            <a:r>
              <a:rPr lang="en-CA" sz="2600" dirty="0">
                <a:latin typeface="Footlight MT Light" panose="0204060206030A020304" pitchFamily="18" charset="0"/>
              </a:rPr>
              <a:t>o	Cervical cultures</a:t>
            </a:r>
          </a:p>
          <a:p>
            <a:endParaRPr lang="en-US" sz="26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066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52596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CA" sz="4400" b="1" dirty="0">
                <a:latin typeface="Footlight MT Light" panose="0204060206030A020304" pitchFamily="18" charset="0"/>
              </a:rPr>
              <a:t>Answer</a:t>
            </a: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sz="4400" dirty="0" err="1">
                <a:latin typeface="Footlight MT Light" panose="0204060206030A020304" pitchFamily="18" charset="0"/>
              </a:rPr>
              <a:t>hCG</a:t>
            </a:r>
            <a:r>
              <a:rPr lang="en-CA" sz="4400" dirty="0">
                <a:latin typeface="Footlight MT Light" panose="0204060206030A020304" pitchFamily="18" charset="0"/>
              </a:rPr>
              <a:t> </a:t>
            </a:r>
            <a:endParaRPr lang="en-US" sz="60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sz="4000" dirty="0">
                <a:latin typeface="Footlight MT Light" panose="0204060206030A020304" pitchFamily="18" charset="0"/>
              </a:rPr>
              <a:t>weekly until 0 x 3 consecutive weeks</a:t>
            </a:r>
            <a:endParaRPr lang="en-US" sz="5400" dirty="0">
              <a:latin typeface="Footlight MT Light" panose="0204060206030A020304" pitchFamily="18" charset="0"/>
            </a:endParaRPr>
          </a:p>
          <a:p>
            <a:pPr lvl="1" fontAlgn="base">
              <a:buFont typeface="Wingdings" panose="05000000000000000000" pitchFamily="2" charset="2"/>
              <a:buChar char="v"/>
            </a:pPr>
            <a:r>
              <a:rPr lang="en-CA" sz="4000" dirty="0">
                <a:latin typeface="Footlight MT Light" panose="0204060206030A020304" pitchFamily="18" charset="0"/>
              </a:rPr>
              <a:t>then monthly x 12 months (in high-risk disease follow for 24 months)</a:t>
            </a:r>
            <a:endParaRPr lang="en-US" sz="5400" dirty="0">
              <a:latin typeface="Footlight MT Light" panose="0204060206030A020304" pitchFamily="18" charset="0"/>
            </a:endParaRPr>
          </a:p>
          <a:p>
            <a:pPr lvl="0" fontAlgn="base">
              <a:buFont typeface="Wingdings" panose="05000000000000000000" pitchFamily="2" charset="2"/>
              <a:buChar char="q"/>
            </a:pPr>
            <a:r>
              <a:rPr lang="en-CA" sz="4400" dirty="0">
                <a:latin typeface="Footlight MT Light" panose="0204060206030A020304" pitchFamily="18" charset="0"/>
              </a:rPr>
              <a:t>effective contraception </a:t>
            </a:r>
            <a:endParaRPr lang="en-US" sz="6000" dirty="0">
              <a:latin typeface="Footlight MT Light" panose="0204060206030A020304" pitchFamily="18" charset="0"/>
            </a:endParaRPr>
          </a:p>
          <a:p>
            <a:endParaRPr lang="en-US" sz="4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12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54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26.  What is the chance that the initial regime will be effective?</a:t>
            </a:r>
            <a:endParaRPr lang="en-US" sz="5400" b="1" dirty="0">
              <a:solidFill>
                <a:srgbClr val="002060"/>
              </a:solidFill>
              <a:latin typeface="Footlight MT Light" panose="0204060206030A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237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52596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CA" sz="4400" b="1" dirty="0">
                <a:latin typeface="Footlight MT Light" panose="0204060206030A020304" pitchFamily="18" charset="0"/>
              </a:rPr>
              <a:t>Answer</a:t>
            </a:r>
          </a:p>
          <a:p>
            <a:pPr marL="461963" lvl="0" indent="-461963" fontAlgn="base">
              <a:buFont typeface="Wingdings" panose="05000000000000000000" pitchFamily="2" charset="2"/>
              <a:buChar char="q"/>
            </a:pPr>
            <a:r>
              <a:rPr lang="en-CA" sz="4400" dirty="0">
                <a:latin typeface="Footlight MT Light" panose="0204060206030A020304" pitchFamily="18" charset="0"/>
              </a:rPr>
              <a:t>85-90%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marL="461963" lvl="0" indent="-461963" fontAlgn="base">
              <a:buFont typeface="Wingdings" panose="05000000000000000000" pitchFamily="2" charset="2"/>
              <a:buChar char="q"/>
            </a:pPr>
            <a:r>
              <a:rPr lang="en-CA" sz="4400" dirty="0">
                <a:latin typeface="Footlight MT Light" panose="0204060206030A020304" pitchFamily="18" charset="0"/>
              </a:rPr>
              <a:t>If </a:t>
            </a:r>
            <a:r>
              <a:rPr lang="en-CA" sz="4400" dirty="0" err="1">
                <a:latin typeface="Footlight MT Light" panose="0204060206030A020304" pitchFamily="18" charset="0"/>
              </a:rPr>
              <a:t>hcg</a:t>
            </a:r>
            <a:r>
              <a:rPr lang="en-CA" sz="4400" dirty="0">
                <a:latin typeface="Footlight MT Light" panose="0204060206030A020304" pitchFamily="18" charset="0"/>
              </a:rPr>
              <a:t> plateaus or toxic s/e can change to another single agent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marL="461963" lvl="0" indent="-461963" fontAlgn="base">
              <a:buFont typeface="Wingdings" panose="05000000000000000000" pitchFamily="2" charset="2"/>
              <a:buChar char="q"/>
            </a:pPr>
            <a:r>
              <a:rPr lang="en-CA" sz="4400" dirty="0">
                <a:latin typeface="Footlight MT Light" panose="0204060206030A020304" pitchFamily="18" charset="0"/>
              </a:rPr>
              <a:t>If </a:t>
            </a:r>
            <a:r>
              <a:rPr lang="en-CA" sz="4400" dirty="0" err="1">
                <a:latin typeface="Footlight MT Light" panose="0204060206030A020304" pitchFamily="18" charset="0"/>
              </a:rPr>
              <a:t>hcg</a:t>
            </a:r>
            <a:r>
              <a:rPr lang="en-CA" sz="4400" dirty="0">
                <a:latin typeface="Footlight MT Light" panose="0204060206030A020304" pitchFamily="18" charset="0"/>
              </a:rPr>
              <a:t> rises or development of </a:t>
            </a:r>
            <a:r>
              <a:rPr lang="en-CA" sz="4400" dirty="0" err="1">
                <a:latin typeface="Footlight MT Light" panose="0204060206030A020304" pitchFamily="18" charset="0"/>
              </a:rPr>
              <a:t>mets</a:t>
            </a:r>
            <a:r>
              <a:rPr lang="en-CA" sz="4400" dirty="0">
                <a:latin typeface="Footlight MT Light" panose="0204060206030A020304" pitchFamily="18" charset="0"/>
              </a:rPr>
              <a:t> should change to combo therapy. </a:t>
            </a:r>
            <a:endParaRPr lang="en-US" sz="4400" dirty="0">
              <a:latin typeface="Footlight MT Light" panose="0204060206030A020304" pitchFamily="18" charset="0"/>
            </a:endParaRPr>
          </a:p>
          <a:p>
            <a:endParaRPr lang="en-US" sz="4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804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27.  What is the treatment for high-risk patients (WHO Score 7 or greater)?</a:t>
            </a:r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  <a:p>
            <a:endParaRPr lang="en-US" sz="6000" dirty="0">
              <a:solidFill>
                <a:srgbClr val="00206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974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CA" sz="4400" b="1" dirty="0">
                <a:latin typeface="Footlight MT Light" panose="0204060206030A020304" pitchFamily="18" charset="0"/>
              </a:rPr>
              <a:t>Answer</a:t>
            </a:r>
          </a:p>
          <a:p>
            <a:pPr marL="461963" lvl="0" indent="-461963" fontAlgn="base">
              <a:buFont typeface="Wingdings" panose="05000000000000000000" pitchFamily="2" charset="2"/>
              <a:buChar char="q"/>
            </a:pPr>
            <a:r>
              <a:rPr lang="en-CA" sz="4400" dirty="0">
                <a:latin typeface="Footlight MT Light" panose="0204060206030A020304" pitchFamily="18" charset="0"/>
              </a:rPr>
              <a:t>EMA-CO +/- surgery +/- radiation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marL="0" lvl="0" indent="0" fontAlgn="base">
              <a:buNone/>
            </a:pPr>
            <a:r>
              <a:rPr lang="en-CA" sz="4400" dirty="0">
                <a:latin typeface="Footlight MT Light" panose="0204060206030A020304" pitchFamily="18" charset="0"/>
              </a:rPr>
              <a:t>(Etoposide, Methotrexate, Adriamycin, Cyclophosphamide, Oncovin (vincristine))</a:t>
            </a:r>
            <a:endParaRPr lang="en-US" sz="4400" dirty="0">
              <a:latin typeface="Footlight MT Light" panose="0204060206030A020304" pitchFamily="18" charset="0"/>
            </a:endParaRPr>
          </a:p>
          <a:p>
            <a:pPr marL="0" indent="0">
              <a:buNone/>
            </a:pPr>
            <a:endParaRPr lang="en-US" sz="4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767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28.  What is the recurrence risk of a molar pregnancy?</a:t>
            </a:r>
          </a:p>
        </p:txBody>
      </p:sp>
    </p:spTree>
    <p:extLst>
      <p:ext uri="{BB962C8B-B14F-4D97-AF65-F5344CB8AC3E}">
        <p14:creationId xmlns:p14="http://schemas.microsoft.com/office/powerpoint/2010/main" val="15207376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>
            <a:normAutofit fontScale="92500"/>
          </a:bodyPr>
          <a:lstStyle/>
          <a:p>
            <a:pPr marL="0" indent="0" fontAlgn="base">
              <a:buNone/>
            </a:pPr>
            <a:r>
              <a:rPr lang="en-CA" sz="4000" b="1" dirty="0">
                <a:latin typeface="Footlight MT Light" panose="0204060206030A020304" pitchFamily="18" charset="0"/>
              </a:rPr>
              <a:t>Answer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CA" sz="4000" dirty="0">
                <a:latin typeface="Footlight MT Light" panose="0204060206030A020304" pitchFamily="18" charset="0"/>
              </a:rPr>
              <a:t>1% (baseline risk = 0.1% in North America)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CA" sz="4000" dirty="0">
                <a:latin typeface="Footlight MT Light" panose="0204060206030A020304" pitchFamily="18" charset="0"/>
              </a:rPr>
              <a:t>After 2 molar pregnancy = recurrence 23%</a:t>
            </a:r>
            <a:endParaRPr lang="en-US" sz="4000" dirty="0">
              <a:latin typeface="Footlight MT Light" panose="0204060206030A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CA" sz="4000" dirty="0">
                <a:latin typeface="Footlight MT Light" panose="0204060206030A020304" pitchFamily="18" charset="0"/>
              </a:rPr>
              <a:t>She will need an early ultrasound in the next pregnancy to r/o recurrence</a:t>
            </a:r>
            <a:endParaRPr lang="en-US" sz="4000" dirty="0">
              <a:latin typeface="Footlight MT Light" panose="0204060206030A020304" pitchFamily="18" charset="0"/>
            </a:endParaRPr>
          </a:p>
          <a:p>
            <a:endParaRPr lang="en-US" sz="4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9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2060"/>
                </a:solidFill>
                <a:latin typeface="Footlight MT Light" panose="0204060206030A020304" pitchFamily="18" charset="0"/>
              </a:rPr>
              <a:t>3. What investigations do you order:</a:t>
            </a:r>
          </a:p>
        </p:txBody>
      </p:sp>
    </p:spTree>
    <p:extLst>
      <p:ext uri="{BB962C8B-B14F-4D97-AF65-F5344CB8AC3E}">
        <p14:creationId xmlns:p14="http://schemas.microsoft.com/office/powerpoint/2010/main" val="30048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b="1" dirty="0">
                <a:latin typeface="Footlight MT Light" panose="0204060206030A020304" pitchFamily="18" charset="0"/>
              </a:rPr>
              <a:t>Answer: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BHCG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CBC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Coagulation profile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Type and screen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If suspect ectopic add LFTs, Renal function tests</a:t>
            </a:r>
          </a:p>
          <a:p>
            <a:pPr marL="914400" lvl="0" indent="-914400">
              <a:buNone/>
            </a:pPr>
            <a:r>
              <a:rPr lang="en-CA" sz="4000" dirty="0">
                <a:latin typeface="Footlight MT Light" panose="0204060206030A020304" pitchFamily="18" charset="0"/>
              </a:rPr>
              <a:t>◻	Pelvic ultrasound</a:t>
            </a:r>
          </a:p>
          <a:p>
            <a:endParaRPr lang="en-US" sz="40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1781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787</Words>
  <Application>Microsoft Office PowerPoint</Application>
  <PresentationFormat>عرض على الشاشة (3:4)‏</PresentationFormat>
  <Paragraphs>271</Paragraphs>
  <Slides>76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76</vt:i4>
      </vt:variant>
    </vt:vector>
  </HeadingPairs>
  <TitlesOfParts>
    <vt:vector size="86" baseType="lpstr">
      <vt:lpstr>Arial</vt:lpstr>
      <vt:lpstr>Calibri</vt:lpstr>
      <vt:lpstr>Century Gothic</vt:lpstr>
      <vt:lpstr>Courier New</vt:lpstr>
      <vt:lpstr>Footlight MT Light</vt:lpstr>
      <vt:lpstr>Garamond</vt:lpstr>
      <vt:lpstr>Palatino Linotype</vt:lpstr>
      <vt:lpstr>Wingdings</vt:lpstr>
      <vt:lpstr>Office Theme</vt:lpstr>
      <vt:lpstr>Executive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Partial mole </vt:lpstr>
      <vt:lpstr>How good uss in diagnosing molar pregnancy ?</vt:lpstr>
      <vt:lpstr>At what gestational age diagnosis of molar pregnancy is made ?</vt:lpstr>
      <vt:lpstr>What is this ? </vt:lpstr>
      <vt:lpstr>Theca lutein cysts</vt:lpstr>
      <vt:lpstr>Complete mole </vt:lpstr>
      <vt:lpstr>Complete mole </vt:lpstr>
      <vt:lpstr>Complete mole </vt:lpstr>
      <vt:lpstr>Partial mole </vt:lpstr>
      <vt:lpstr>Partial mole </vt:lpstr>
      <vt:lpstr>Partial mole </vt:lpstr>
      <vt:lpstr>عرض تقديمي في PowerPoint</vt:lpstr>
      <vt:lpstr>GTD     VS     GTN</vt:lpstr>
      <vt:lpstr>عرض تقديمي في PowerPoint</vt:lpstr>
      <vt:lpstr>How does molar pregnancy  develop?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Staging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RACHELLE</dc:creator>
  <cp:lastModifiedBy>Star</cp:lastModifiedBy>
  <cp:revision>20</cp:revision>
  <dcterms:created xsi:type="dcterms:W3CDTF">2017-05-25T06:35:44Z</dcterms:created>
  <dcterms:modified xsi:type="dcterms:W3CDTF">2019-09-09T13:29:05Z</dcterms:modified>
</cp:coreProperties>
</file>