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2" r:id="rId2"/>
    <p:sldId id="395" r:id="rId3"/>
    <p:sldId id="393" r:id="rId4"/>
    <p:sldId id="396" r:id="rId5"/>
    <p:sldId id="394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A96F8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FD9E0-AA49-4AC0-9DB8-91E86347131E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BB0A79A6-E215-4954-84CB-8B964C1D2C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Anti-inflammatory</a:t>
          </a:r>
        </a:p>
      </dgm:t>
    </dgm:pt>
    <dgm:pt modelId="{0346F06C-2CF3-4332-85DC-9310C208AF8B}" type="parTrans" cxnId="{9843C301-A5CD-4322-9311-4AE836343A06}">
      <dgm:prSet/>
      <dgm:spPr/>
      <dgm:t>
        <a:bodyPr/>
        <a:lstStyle/>
        <a:p>
          <a:endParaRPr lang="en-US"/>
        </a:p>
      </dgm:t>
    </dgm:pt>
    <dgm:pt modelId="{E9BB606E-EF06-46FA-867B-ADC07B9B0E26}" type="sibTrans" cxnId="{9843C301-A5CD-4322-9311-4AE836343A06}">
      <dgm:prSet/>
      <dgm:spPr/>
      <dgm:t>
        <a:bodyPr/>
        <a:lstStyle/>
        <a:p>
          <a:endParaRPr lang="en-US"/>
        </a:p>
      </dgm:t>
    </dgm:pt>
    <dgm:pt modelId="{F5007E33-AB0D-4ABE-B3BF-CA53CE01DB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Corticosteroid</a:t>
          </a:r>
        </a:p>
      </dgm:t>
    </dgm:pt>
    <dgm:pt modelId="{AF669ADF-1FAD-4736-B6B4-745323EB1F88}" type="parTrans" cxnId="{8C65DB8D-BE3E-409C-A310-17252C6AD01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B8DA589-71A2-4EFE-B65B-245BB0A56E57}" type="sibTrans" cxnId="{8C65DB8D-BE3E-409C-A310-17252C6AD011}">
      <dgm:prSet/>
      <dgm:spPr/>
      <dgm:t>
        <a:bodyPr/>
        <a:lstStyle/>
        <a:p>
          <a:endParaRPr lang="en-US"/>
        </a:p>
      </dgm:t>
    </dgm:pt>
    <dgm:pt modelId="{FFC4C3C8-5714-4DA6-90F9-91151EA417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NSAID</a:t>
          </a:r>
        </a:p>
      </dgm:t>
    </dgm:pt>
    <dgm:pt modelId="{DB34D892-2A0D-492F-96DF-D3A49575A07D}" type="parTrans" cxnId="{A4527B1D-9E51-47AC-82FC-AB37082C743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EF4C995-3D76-4294-B4FE-13B9D3909B08}" type="sibTrans" cxnId="{A4527B1D-9E51-47AC-82FC-AB37082C743C}">
      <dgm:prSet/>
      <dgm:spPr/>
      <dgm:t>
        <a:bodyPr/>
        <a:lstStyle/>
        <a:p>
          <a:endParaRPr lang="en-US"/>
        </a:p>
      </dgm:t>
    </dgm:pt>
    <dgm:pt modelId="{A03D3AB4-F6A0-473A-B726-7E51202F7554}" type="pres">
      <dgm:prSet presAssocID="{18FFD9E0-AA49-4AC0-9DB8-91E8634713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02474F-817C-4A2D-B99C-562A7D4A7AFB}" type="pres">
      <dgm:prSet presAssocID="{BB0A79A6-E215-4954-84CB-8B964C1D2CF1}" presName="hierRoot1" presStyleCnt="0">
        <dgm:presLayoutVars>
          <dgm:hierBranch/>
        </dgm:presLayoutVars>
      </dgm:prSet>
      <dgm:spPr/>
    </dgm:pt>
    <dgm:pt modelId="{1CB8558B-D812-4718-9602-D71A5A3911E1}" type="pres">
      <dgm:prSet presAssocID="{BB0A79A6-E215-4954-84CB-8B964C1D2CF1}" presName="rootComposite1" presStyleCnt="0"/>
      <dgm:spPr/>
    </dgm:pt>
    <dgm:pt modelId="{8ADAF510-C28F-485B-9DCB-EFAE5CF15510}" type="pres">
      <dgm:prSet presAssocID="{BB0A79A6-E215-4954-84CB-8B964C1D2CF1}" presName="rootText1" presStyleLbl="node0" presStyleIdx="0" presStyleCnt="1" custScaleX="11963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52754F8-EB61-4E01-9ACF-80CCE3FF6AD6}" type="pres">
      <dgm:prSet presAssocID="{BB0A79A6-E215-4954-84CB-8B964C1D2CF1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8F86EFC1-18F9-42B1-9EA7-484424DAE0AC}" type="pres">
      <dgm:prSet presAssocID="{BB0A79A6-E215-4954-84CB-8B964C1D2CF1}" presName="hierChild2" presStyleCnt="0"/>
      <dgm:spPr/>
    </dgm:pt>
    <dgm:pt modelId="{0B705C49-26BB-4B03-A3B0-C8A8B94F1FDD}" type="pres">
      <dgm:prSet presAssocID="{AF669ADF-1FAD-4736-B6B4-745323EB1F88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E928730-8686-402B-99CA-8707E0F134E7}" type="pres">
      <dgm:prSet presAssocID="{F5007E33-AB0D-4ABE-B3BF-CA53CE01DB76}" presName="hierRoot2" presStyleCnt="0">
        <dgm:presLayoutVars>
          <dgm:hierBranch/>
        </dgm:presLayoutVars>
      </dgm:prSet>
      <dgm:spPr/>
    </dgm:pt>
    <dgm:pt modelId="{E1D2D49B-EFDA-46D8-99CE-02575FA70D97}" type="pres">
      <dgm:prSet presAssocID="{F5007E33-AB0D-4ABE-B3BF-CA53CE01DB76}" presName="rootComposite" presStyleCnt="0"/>
      <dgm:spPr/>
    </dgm:pt>
    <dgm:pt modelId="{7B46B4E8-F28D-4696-ABFD-4C4867EC9AC5}" type="pres">
      <dgm:prSet presAssocID="{F5007E33-AB0D-4ABE-B3BF-CA53CE01DB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B57CE66-1E50-4355-9EF2-9BC2C50CC7DD}" type="pres">
      <dgm:prSet presAssocID="{F5007E33-AB0D-4ABE-B3BF-CA53CE01DB7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D3CA9296-CAAE-43DB-B393-31DEE03C544A}" type="pres">
      <dgm:prSet presAssocID="{F5007E33-AB0D-4ABE-B3BF-CA53CE01DB76}" presName="hierChild4" presStyleCnt="0"/>
      <dgm:spPr/>
    </dgm:pt>
    <dgm:pt modelId="{DE0E5D4A-8B3B-4818-9D24-3E35F0E388DA}" type="pres">
      <dgm:prSet presAssocID="{F5007E33-AB0D-4ABE-B3BF-CA53CE01DB76}" presName="hierChild5" presStyleCnt="0"/>
      <dgm:spPr/>
    </dgm:pt>
    <dgm:pt modelId="{540371DE-EC33-463A-9EE1-EA9C5A36E371}" type="pres">
      <dgm:prSet presAssocID="{DB34D892-2A0D-492F-96DF-D3A49575A07D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9469084-2B1A-4212-B34C-CC15DE4DE1B7}" type="pres">
      <dgm:prSet presAssocID="{FFC4C3C8-5714-4DA6-90F9-91151EA41766}" presName="hierRoot2" presStyleCnt="0">
        <dgm:presLayoutVars>
          <dgm:hierBranch/>
        </dgm:presLayoutVars>
      </dgm:prSet>
      <dgm:spPr/>
    </dgm:pt>
    <dgm:pt modelId="{B664B993-A004-4E17-8C2B-016521099ADA}" type="pres">
      <dgm:prSet presAssocID="{FFC4C3C8-5714-4DA6-90F9-91151EA41766}" presName="rootComposite" presStyleCnt="0"/>
      <dgm:spPr/>
    </dgm:pt>
    <dgm:pt modelId="{DE5C6EA4-1CFC-4CA2-AD4A-11546A231C21}" type="pres">
      <dgm:prSet presAssocID="{FFC4C3C8-5714-4DA6-90F9-91151EA41766}" presName="rootText" presStyleLbl="node2" presStyleIdx="1" presStyleCnt="2" custLinFactNeighborX="51384" custLinFactNeighborY="33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C87E03C-2562-4928-B894-A11BCBC07038}" type="pres">
      <dgm:prSet presAssocID="{FFC4C3C8-5714-4DA6-90F9-91151EA41766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C4A600B8-912A-4496-B86C-33E20D69FE52}" type="pres">
      <dgm:prSet presAssocID="{FFC4C3C8-5714-4DA6-90F9-91151EA41766}" presName="hierChild4" presStyleCnt="0"/>
      <dgm:spPr/>
    </dgm:pt>
    <dgm:pt modelId="{1DBEED95-B85A-4868-94D2-DE2BB89078FB}" type="pres">
      <dgm:prSet presAssocID="{FFC4C3C8-5714-4DA6-90F9-91151EA41766}" presName="hierChild5" presStyleCnt="0"/>
      <dgm:spPr/>
    </dgm:pt>
    <dgm:pt modelId="{C59D339F-A75E-4F51-809D-102F315E79B7}" type="pres">
      <dgm:prSet presAssocID="{BB0A79A6-E215-4954-84CB-8B964C1D2CF1}" presName="hierChild3" presStyleCnt="0"/>
      <dgm:spPr/>
    </dgm:pt>
  </dgm:ptLst>
  <dgm:cxnLst>
    <dgm:cxn modelId="{8C65DB8D-BE3E-409C-A310-17252C6AD011}" srcId="{BB0A79A6-E215-4954-84CB-8B964C1D2CF1}" destId="{F5007E33-AB0D-4ABE-B3BF-CA53CE01DB76}" srcOrd="0" destOrd="0" parTransId="{AF669ADF-1FAD-4736-B6B4-745323EB1F88}" sibTransId="{7B8DA589-71A2-4EFE-B65B-245BB0A56E57}"/>
    <dgm:cxn modelId="{A4527B1D-9E51-47AC-82FC-AB37082C743C}" srcId="{BB0A79A6-E215-4954-84CB-8B964C1D2CF1}" destId="{FFC4C3C8-5714-4DA6-90F9-91151EA41766}" srcOrd="1" destOrd="0" parTransId="{DB34D892-2A0D-492F-96DF-D3A49575A07D}" sibTransId="{3EF4C995-3D76-4294-B4FE-13B9D3909B08}"/>
    <dgm:cxn modelId="{9B12790D-EC18-4901-B7FD-D8C801743579}" type="presOf" srcId="{FFC4C3C8-5714-4DA6-90F9-91151EA41766}" destId="{0C87E03C-2562-4928-B894-A11BCBC07038}" srcOrd="1" destOrd="0" presId="urn:microsoft.com/office/officeart/2005/8/layout/orgChart1"/>
    <dgm:cxn modelId="{41CE15AC-EB1E-4EA7-B785-AD7002361A34}" type="presOf" srcId="{BB0A79A6-E215-4954-84CB-8B964C1D2CF1}" destId="{952754F8-EB61-4E01-9ACF-80CCE3FF6AD6}" srcOrd="1" destOrd="0" presId="urn:microsoft.com/office/officeart/2005/8/layout/orgChart1"/>
    <dgm:cxn modelId="{E5403A49-E46A-4DDC-9156-139525650AEC}" type="presOf" srcId="{AF669ADF-1FAD-4736-B6B4-745323EB1F88}" destId="{0B705C49-26BB-4B03-A3B0-C8A8B94F1FDD}" srcOrd="0" destOrd="0" presId="urn:microsoft.com/office/officeart/2005/8/layout/orgChart1"/>
    <dgm:cxn modelId="{D98B1D61-16FD-4BB9-B402-DD1CD0139945}" type="presOf" srcId="{FFC4C3C8-5714-4DA6-90F9-91151EA41766}" destId="{DE5C6EA4-1CFC-4CA2-AD4A-11546A231C21}" srcOrd="0" destOrd="0" presId="urn:microsoft.com/office/officeart/2005/8/layout/orgChart1"/>
    <dgm:cxn modelId="{9843C301-A5CD-4322-9311-4AE836343A06}" srcId="{18FFD9E0-AA49-4AC0-9DB8-91E86347131E}" destId="{BB0A79A6-E215-4954-84CB-8B964C1D2CF1}" srcOrd="0" destOrd="0" parTransId="{0346F06C-2CF3-4332-85DC-9310C208AF8B}" sibTransId="{E9BB606E-EF06-46FA-867B-ADC07B9B0E26}"/>
    <dgm:cxn modelId="{D1FFB4A8-15E9-4190-83A2-B10F1DC19B60}" type="presOf" srcId="{BB0A79A6-E215-4954-84CB-8B964C1D2CF1}" destId="{8ADAF510-C28F-485B-9DCB-EFAE5CF15510}" srcOrd="0" destOrd="0" presId="urn:microsoft.com/office/officeart/2005/8/layout/orgChart1"/>
    <dgm:cxn modelId="{211913F4-8A7F-4DE2-B511-DC67729C04CD}" type="presOf" srcId="{F5007E33-AB0D-4ABE-B3BF-CA53CE01DB76}" destId="{7B46B4E8-F28D-4696-ABFD-4C4867EC9AC5}" srcOrd="0" destOrd="0" presId="urn:microsoft.com/office/officeart/2005/8/layout/orgChart1"/>
    <dgm:cxn modelId="{14882D20-6E97-4271-9DB3-66CB26165571}" type="presOf" srcId="{DB34D892-2A0D-492F-96DF-D3A49575A07D}" destId="{540371DE-EC33-463A-9EE1-EA9C5A36E371}" srcOrd="0" destOrd="0" presId="urn:microsoft.com/office/officeart/2005/8/layout/orgChart1"/>
    <dgm:cxn modelId="{99C3E611-4BFC-4A64-81FB-4DB8A4B44BA5}" type="presOf" srcId="{F5007E33-AB0D-4ABE-B3BF-CA53CE01DB76}" destId="{5B57CE66-1E50-4355-9EF2-9BC2C50CC7DD}" srcOrd="1" destOrd="0" presId="urn:microsoft.com/office/officeart/2005/8/layout/orgChart1"/>
    <dgm:cxn modelId="{C0A79CA0-47C1-4661-83A0-A96AF1C73CAE}" type="presOf" srcId="{18FFD9E0-AA49-4AC0-9DB8-91E86347131E}" destId="{A03D3AB4-F6A0-473A-B726-7E51202F7554}" srcOrd="0" destOrd="0" presId="urn:microsoft.com/office/officeart/2005/8/layout/orgChart1"/>
    <dgm:cxn modelId="{CE1E8A79-792D-4D7D-A6EA-BB34B2136D1D}" type="presParOf" srcId="{A03D3AB4-F6A0-473A-B726-7E51202F7554}" destId="{6A02474F-817C-4A2D-B99C-562A7D4A7AFB}" srcOrd="0" destOrd="0" presId="urn:microsoft.com/office/officeart/2005/8/layout/orgChart1"/>
    <dgm:cxn modelId="{C65B5B1D-736C-49F6-BF82-7EDFD1250192}" type="presParOf" srcId="{6A02474F-817C-4A2D-B99C-562A7D4A7AFB}" destId="{1CB8558B-D812-4718-9602-D71A5A3911E1}" srcOrd="0" destOrd="0" presId="urn:microsoft.com/office/officeart/2005/8/layout/orgChart1"/>
    <dgm:cxn modelId="{EE60C066-6B2B-4B5E-891A-9C9D1A7D982A}" type="presParOf" srcId="{1CB8558B-D812-4718-9602-D71A5A3911E1}" destId="{8ADAF510-C28F-485B-9DCB-EFAE5CF15510}" srcOrd="0" destOrd="0" presId="urn:microsoft.com/office/officeart/2005/8/layout/orgChart1"/>
    <dgm:cxn modelId="{DB820354-0BA2-4BD3-A538-39EFA1780D32}" type="presParOf" srcId="{1CB8558B-D812-4718-9602-D71A5A3911E1}" destId="{952754F8-EB61-4E01-9ACF-80CCE3FF6AD6}" srcOrd="1" destOrd="0" presId="urn:microsoft.com/office/officeart/2005/8/layout/orgChart1"/>
    <dgm:cxn modelId="{B10DB6C1-95AF-4F0F-9A19-CD8374B0CB19}" type="presParOf" srcId="{6A02474F-817C-4A2D-B99C-562A7D4A7AFB}" destId="{8F86EFC1-18F9-42B1-9EA7-484424DAE0AC}" srcOrd="1" destOrd="0" presId="urn:microsoft.com/office/officeart/2005/8/layout/orgChart1"/>
    <dgm:cxn modelId="{CB6D8094-AF4C-4B54-8063-6C116012C8CB}" type="presParOf" srcId="{8F86EFC1-18F9-42B1-9EA7-484424DAE0AC}" destId="{0B705C49-26BB-4B03-A3B0-C8A8B94F1FDD}" srcOrd="0" destOrd="0" presId="urn:microsoft.com/office/officeart/2005/8/layout/orgChart1"/>
    <dgm:cxn modelId="{15D52FBC-1258-494A-87BE-A6644222ABD7}" type="presParOf" srcId="{8F86EFC1-18F9-42B1-9EA7-484424DAE0AC}" destId="{2E928730-8686-402B-99CA-8707E0F134E7}" srcOrd="1" destOrd="0" presId="urn:microsoft.com/office/officeart/2005/8/layout/orgChart1"/>
    <dgm:cxn modelId="{4AF362E5-5A9B-4AC5-992A-2834345DD662}" type="presParOf" srcId="{2E928730-8686-402B-99CA-8707E0F134E7}" destId="{E1D2D49B-EFDA-46D8-99CE-02575FA70D97}" srcOrd="0" destOrd="0" presId="urn:microsoft.com/office/officeart/2005/8/layout/orgChart1"/>
    <dgm:cxn modelId="{6B870E91-FEC1-445C-A631-7685D157A61F}" type="presParOf" srcId="{E1D2D49B-EFDA-46D8-99CE-02575FA70D97}" destId="{7B46B4E8-F28D-4696-ABFD-4C4867EC9AC5}" srcOrd="0" destOrd="0" presId="urn:microsoft.com/office/officeart/2005/8/layout/orgChart1"/>
    <dgm:cxn modelId="{B02EFB84-C4B5-4A17-936D-FEA7F1138EEE}" type="presParOf" srcId="{E1D2D49B-EFDA-46D8-99CE-02575FA70D97}" destId="{5B57CE66-1E50-4355-9EF2-9BC2C50CC7DD}" srcOrd="1" destOrd="0" presId="urn:microsoft.com/office/officeart/2005/8/layout/orgChart1"/>
    <dgm:cxn modelId="{375A46CF-AE6C-47D1-85B2-71F0ADA2AE02}" type="presParOf" srcId="{2E928730-8686-402B-99CA-8707E0F134E7}" destId="{D3CA9296-CAAE-43DB-B393-31DEE03C544A}" srcOrd="1" destOrd="0" presId="urn:microsoft.com/office/officeart/2005/8/layout/orgChart1"/>
    <dgm:cxn modelId="{F3261C0B-78AE-4A88-BED3-9F61A10CADDB}" type="presParOf" srcId="{2E928730-8686-402B-99CA-8707E0F134E7}" destId="{DE0E5D4A-8B3B-4818-9D24-3E35F0E388DA}" srcOrd="2" destOrd="0" presId="urn:microsoft.com/office/officeart/2005/8/layout/orgChart1"/>
    <dgm:cxn modelId="{E0EDADE6-FC0B-4999-89CF-DD195C728B54}" type="presParOf" srcId="{8F86EFC1-18F9-42B1-9EA7-484424DAE0AC}" destId="{540371DE-EC33-463A-9EE1-EA9C5A36E371}" srcOrd="2" destOrd="0" presId="urn:microsoft.com/office/officeart/2005/8/layout/orgChart1"/>
    <dgm:cxn modelId="{304C26D0-E974-4718-9E37-EE8D0DBD9C4C}" type="presParOf" srcId="{8F86EFC1-18F9-42B1-9EA7-484424DAE0AC}" destId="{59469084-2B1A-4212-B34C-CC15DE4DE1B7}" srcOrd="3" destOrd="0" presId="urn:microsoft.com/office/officeart/2005/8/layout/orgChart1"/>
    <dgm:cxn modelId="{277B5936-5DEE-4701-B8DA-AE3D905EF060}" type="presParOf" srcId="{59469084-2B1A-4212-B34C-CC15DE4DE1B7}" destId="{B664B993-A004-4E17-8C2B-016521099ADA}" srcOrd="0" destOrd="0" presId="urn:microsoft.com/office/officeart/2005/8/layout/orgChart1"/>
    <dgm:cxn modelId="{39CA0FEC-F9A8-4C39-A7FC-23E57A50E4CE}" type="presParOf" srcId="{B664B993-A004-4E17-8C2B-016521099ADA}" destId="{DE5C6EA4-1CFC-4CA2-AD4A-11546A231C21}" srcOrd="0" destOrd="0" presId="urn:microsoft.com/office/officeart/2005/8/layout/orgChart1"/>
    <dgm:cxn modelId="{77880012-03F1-4284-92A9-A328467C60B9}" type="presParOf" srcId="{B664B993-A004-4E17-8C2B-016521099ADA}" destId="{0C87E03C-2562-4928-B894-A11BCBC07038}" srcOrd="1" destOrd="0" presId="urn:microsoft.com/office/officeart/2005/8/layout/orgChart1"/>
    <dgm:cxn modelId="{39D5128D-D147-4343-961A-22A352EDE782}" type="presParOf" srcId="{59469084-2B1A-4212-B34C-CC15DE4DE1B7}" destId="{C4A600B8-912A-4496-B86C-33E20D69FE52}" srcOrd="1" destOrd="0" presId="urn:microsoft.com/office/officeart/2005/8/layout/orgChart1"/>
    <dgm:cxn modelId="{6FD329C7-ECEE-4F89-B845-C63940DE1650}" type="presParOf" srcId="{59469084-2B1A-4212-B34C-CC15DE4DE1B7}" destId="{1DBEED95-B85A-4868-94D2-DE2BB89078FB}" srcOrd="2" destOrd="0" presId="urn:microsoft.com/office/officeart/2005/8/layout/orgChart1"/>
    <dgm:cxn modelId="{6A4B6CED-99D2-4DFC-8558-31278D3B971C}" type="presParOf" srcId="{6A02474F-817C-4A2D-B99C-562A7D4A7AFB}" destId="{C59D339F-A75E-4F51-809D-102F315E79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371DE-EC33-463A-9EE1-EA9C5A36E371}">
      <dsp:nvSpPr>
        <dsp:cNvPr id="0" name=""/>
        <dsp:cNvSpPr/>
      </dsp:nvSpPr>
      <dsp:spPr>
        <a:xfrm>
          <a:off x="4104481" y="1844824"/>
          <a:ext cx="2260671" cy="775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15"/>
              </a:lnTo>
              <a:lnTo>
                <a:pt x="2260671" y="388215"/>
              </a:lnTo>
              <a:lnTo>
                <a:pt x="2260671" y="775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05C49-26BB-4B03-A3B0-C8A8B94F1FDD}">
      <dsp:nvSpPr>
        <dsp:cNvPr id="0" name=""/>
        <dsp:cNvSpPr/>
      </dsp:nvSpPr>
      <dsp:spPr>
        <a:xfrm>
          <a:off x="1873471" y="1844824"/>
          <a:ext cx="2231009" cy="774400"/>
        </a:xfrm>
        <a:custGeom>
          <a:avLst/>
          <a:gdLst/>
          <a:ahLst/>
          <a:cxnLst/>
          <a:rect l="0" t="0" r="0" b="0"/>
          <a:pathLst>
            <a:path>
              <a:moveTo>
                <a:pt x="2231009" y="0"/>
              </a:moveTo>
              <a:lnTo>
                <a:pt x="2231009" y="387200"/>
              </a:lnTo>
              <a:lnTo>
                <a:pt x="0" y="387200"/>
              </a:lnTo>
              <a:lnTo>
                <a:pt x="0" y="774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F510-C28F-485B-9DCB-EFAE5CF15510}">
      <dsp:nvSpPr>
        <dsp:cNvPr id="0" name=""/>
        <dsp:cNvSpPr/>
      </dsp:nvSpPr>
      <dsp:spPr>
        <a:xfrm>
          <a:off x="1898657" y="1015"/>
          <a:ext cx="4411646" cy="18438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100" b="1" i="0" u="none" strike="noStrike" kern="1200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Anti-inflammatory</a:t>
          </a:r>
        </a:p>
      </dsp:txBody>
      <dsp:txXfrm>
        <a:off x="1898657" y="1015"/>
        <a:ext cx="4411646" cy="1843809"/>
      </dsp:txXfrm>
    </dsp:sp>
    <dsp:sp modelId="{7B46B4E8-F28D-4696-ABFD-4C4867EC9AC5}">
      <dsp:nvSpPr>
        <dsp:cNvPr id="0" name=""/>
        <dsp:cNvSpPr/>
      </dsp:nvSpPr>
      <dsp:spPr>
        <a:xfrm>
          <a:off x="29661" y="2619225"/>
          <a:ext cx="3687619" cy="18438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100" b="1" i="0" u="none" strike="noStrike" kern="1200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Corticosteroid</a:t>
          </a:r>
        </a:p>
      </dsp:txBody>
      <dsp:txXfrm>
        <a:off x="29661" y="2619225"/>
        <a:ext cx="3687619" cy="1843809"/>
      </dsp:txXfrm>
    </dsp:sp>
    <dsp:sp modelId="{DE5C6EA4-1CFC-4CA2-AD4A-11546A231C21}">
      <dsp:nvSpPr>
        <dsp:cNvPr id="0" name=""/>
        <dsp:cNvSpPr/>
      </dsp:nvSpPr>
      <dsp:spPr>
        <a:xfrm>
          <a:off x="4521342" y="2620240"/>
          <a:ext cx="3687619" cy="18438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100" b="1" i="0" u="none" strike="noStrike" kern="1200" cap="none" normalizeH="0" baseline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NSAID</a:t>
          </a:r>
        </a:p>
      </dsp:txBody>
      <dsp:txXfrm>
        <a:off x="4521342" y="2620240"/>
        <a:ext cx="3687619" cy="184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1107A8-A0E3-41D3-A6EA-77F37C448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B68A1E9-E4C8-4482-B9C1-AD607D6E3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85DD466-A613-48B9-954D-8B68FB2D9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C2C85-4DB4-4F33-AB58-877E1D8A32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67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8E3A1F-2589-4550-8B90-D2087FD5C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DC84B0-EE69-42EA-972C-C000410BF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72996E-249B-4F87-B785-2EEE4C8ED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72903-5816-4DD0-B4F2-CB53003DD56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D36514-33A6-4295-992D-6A9DC2AF4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F9DFB8-1866-41E0-BEA6-4881830E8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16B41DE-A247-4044-8B11-3CD7B0066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25AB5-5B89-4758-B0DF-3FB274E417F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03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62AF2446-8C5A-43B8-8EAB-36B718E43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C06D2252-1629-4A90-BFCA-E4945FA60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70B06424-5824-440F-BB12-1048270E2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5EE9-350C-45B5-827B-5FC58B94B60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6526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4CFDF298-1D65-4E93-9BA0-BB40313AD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DE7BC6A8-7C59-4F7D-8391-70369378F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8D7E9BD4-D1DE-4B87-BA9D-D2EFB2314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1D21A-C22E-464F-8C19-FFE43A8AA35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20271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84F63C17-2A26-413E-9EB3-8375D1CC0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82E6B1FF-00F2-4415-96FA-71129B7A2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12456DD1-3C8A-4C11-9D34-67757581D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F7EE3-8BB5-4DFE-8CBC-DCC90BB8AA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5201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2A449154-66A2-4CE0-8197-F85E1413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6EE0A99F-9D94-4BDE-84AE-6FCB26C8A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DB5F9162-4136-4BF7-AD4B-69E5B7F26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2AA4-093A-41C9-89F0-34CE5AB729F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0196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E00D92E9-44A3-4BA3-B545-A1430E8FB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277D8291-2771-42F0-8CAB-081DD81E4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E4A6697A-2DD6-47F1-A438-D4C3FF495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EDF1B-5C41-41C8-BA8A-0774AFD877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0608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FAD05671-8938-48A2-8DD7-DB3F82EA3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B3763F0C-81BB-4BF6-ABDF-84F59E552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8532AB31-21DC-4810-AE3A-ECDB380E0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6DF1C-AB9A-4A15-921D-783D84D60FA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9806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12B74F2-D5A5-4750-89C5-9240FEB3A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A7D519-6193-4237-8557-9D54807EC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943F1C-27A0-41B8-8DDD-5FCA52B49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1CFFF-FEE4-4768-80DE-8E886453076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64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37F5D5-6833-4457-AE8A-5A109A565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31256D-1546-45D1-9086-1A9AF7ABE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42D6D70-1684-43D8-B7E7-40E232D79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EFF7C-EC89-4EC4-B066-39CF48B88B7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1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67C765-6BDA-4E6B-9A6A-2673AD3C6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FEB13F-CF84-42C6-8CA4-D550FAEC2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446832-B99C-4F36-86CE-EAA4753E6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EBCF9-213F-4111-BECD-4D13E38DE1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6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EE2ECAC-8FF5-4318-A98C-5DDE11167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92C5D7F-2A35-48A8-B3CB-023F5BBC5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37E1751-4FFE-4CCE-8585-DF06BF809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FDDB-F9C0-4B78-BB7D-81287B4F44F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30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7919320-0D17-46DE-A811-36310C04D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06A829E-67A1-4C5F-9498-F75147242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14DAC6E-58B2-4B56-97ED-F8E8FEB3D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47E15-94F2-4224-83DA-E346162377C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12A244D-678C-4AC1-BDCB-9FE622625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0761166-CCC3-4E3C-89A0-391135455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3430E01-67A4-4791-B2BD-563F16CE2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C6591-D354-41D9-A858-437B6C94823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91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2751C4-8370-45EA-A997-D016A8A8F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885E89-1AA3-4D2A-9EB0-A5CE5950E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87D60A-D877-4B43-9537-7CD270D94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EFA42-8D94-4E76-A6FB-F7CDD016532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0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74D7D0-A82C-494F-AB3E-195C78D4F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8315CF-39CF-4713-891C-26FC061EB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B4575A-379D-40DF-B686-5EC3083C7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74835-0F48-4380-A703-1F96A1A8C12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6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013CF06-411B-46C6-B823-D0176EABF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47C37D3-7445-4218-80EB-69FCD5D64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CCA1259-5115-47C9-967F-173AFB456F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E606A40-1222-40ED-82B7-A13E94513C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17076E7-6213-46FE-AA55-501FFB2A0E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94D72F2-BF26-4997-A617-A3550680D3A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91AAB7D5-B2CC-498A-9D22-5629A20F58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0866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Ocular pharmacology and toxicology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853DD151-ABFA-4514-A477-65561EBB70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27788" cy="2544763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</a:pPr>
            <a:r>
              <a:rPr lang="en-US" altLang="en-US" sz="2800" dirty="0">
                <a:latin typeface="Albertus" pitchFamily="34" charset="0"/>
              </a:rPr>
              <a:t>Abdullah Al-</a:t>
            </a:r>
            <a:r>
              <a:rPr lang="en-GB" altLang="en-US" sz="2800" dirty="0">
                <a:latin typeface="Albertus" pitchFamily="34" charset="0"/>
              </a:rPr>
              <a:t>Mousa</a:t>
            </a:r>
            <a:r>
              <a:rPr lang="en-US" altLang="en-US" sz="2800" dirty="0">
                <a:latin typeface="Albertus" pitchFamily="34" charset="0"/>
              </a:rPr>
              <a:t>, MD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2000" dirty="0">
                <a:latin typeface="Albertus" pitchFamily="34" charset="0"/>
              </a:rPr>
              <a:t>Assistant Professor, </a:t>
            </a:r>
            <a:r>
              <a:rPr lang="en-US" altLang="en-US" sz="2000" dirty="0" err="1">
                <a:latin typeface="Albertus" pitchFamily="34" charset="0"/>
              </a:rPr>
              <a:t>Vitreo</a:t>
            </a:r>
            <a:r>
              <a:rPr lang="en-US" altLang="en-US" sz="2000" dirty="0">
                <a:latin typeface="Albertus" pitchFamily="34" charset="0"/>
              </a:rPr>
              <a:t>-Retinal Surgery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2000" dirty="0">
                <a:latin typeface="Albertus" pitchFamily="34" charset="0"/>
              </a:rPr>
              <a:t>Department of Ophthalmology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2000" dirty="0">
                <a:latin typeface="Albertus" pitchFamily="34" charset="0"/>
              </a:rPr>
              <a:t>College of Medicine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2000" dirty="0">
                <a:latin typeface="Albertus" pitchFamily="34" charset="0"/>
              </a:rPr>
              <a:t>King Saud University</a:t>
            </a:r>
          </a:p>
        </p:txBody>
      </p:sp>
      <p:pic>
        <p:nvPicPr>
          <p:cNvPr id="8196" name="Picture 4" descr="drugs_treatment">
            <a:extLst>
              <a:ext uri="{FF2B5EF4-FFF2-40B4-BE49-F238E27FC236}">
                <a16:creationId xmlns:a16="http://schemas.microsoft.com/office/drawing/2014/main" xmlns="" id="{FC6948E0-3A84-4F4D-ACBA-393E0496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241675" cy="212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0FE450C6-BDF1-45BB-B6F3-A73B624A7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Eye drops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D770966F-6D0C-41A0-9062-E80277C10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924800" cy="44196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Eye drops-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most common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one drop = 50 µl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volume of conjunctival cul-de-sac = 10 µl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20% of administrated drug is retained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Rapid turnover of tears occurs: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50% remains after 4 minutes &amp; only 17% after 10 minutes of the drug that reached the tear reservoir.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Albertus" pitchFamily="34" charset="0"/>
            </a:endParaRPr>
          </a:p>
        </p:txBody>
      </p:sp>
      <p:pic>
        <p:nvPicPr>
          <p:cNvPr id="17412" name="Picture 4" descr="artificial tears">
            <a:extLst>
              <a:ext uri="{FF2B5EF4-FFF2-40B4-BE49-F238E27FC236}">
                <a16:creationId xmlns:a16="http://schemas.microsoft.com/office/drawing/2014/main" xmlns="" id="{5EF47313-C7E3-4C01-9581-58A336AB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"/>
            <a:ext cx="2286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AD713D9D-A6B4-43B9-9E57-6717870D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52600"/>
            <a:ext cx="71628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  </a:t>
            </a:r>
            <a:r>
              <a:rPr lang="en-US" altLang="en-US" sz="2800" b="1" dirty="0">
                <a:solidFill>
                  <a:srgbClr val="FFFF00"/>
                </a:solidFill>
                <a:latin typeface="Albertus" pitchFamily="34" charset="0"/>
              </a:rPr>
              <a:t>Measures to increase drop absorption: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400" dirty="0">
                <a:latin typeface="Albertus" pitchFamily="34" charset="0"/>
              </a:rPr>
              <a:t>		-wait 5-10 minutes between drops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400" dirty="0">
                <a:latin typeface="Albertus" pitchFamily="34" charset="0"/>
              </a:rPr>
              <a:t>		-compress lacrimal sac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400" dirty="0">
                <a:latin typeface="Albertus" pitchFamily="34" charset="0"/>
              </a:rPr>
              <a:t>		-keep lids closed for 5 minutes after 	 		instillation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35C1CE8-F736-4A54-BC2E-ECC8B3E80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Ointments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722E1E19-2CC9-485C-A78E-2F29CA895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7162800" cy="32004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Increase the contact time </a:t>
            </a:r>
            <a:r>
              <a:rPr lang="en-US" altLang="en-US" sz="2400" dirty="0">
                <a:latin typeface="Albertus" pitchFamily="34" charset="0"/>
              </a:rPr>
              <a:t>of ocular medication to ocular surface thus better effect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It has the disadvantage of </a:t>
            </a:r>
            <a:r>
              <a:rPr lang="en-US" altLang="en-US" sz="2400" b="1" u="sng" dirty="0">
                <a:solidFill>
                  <a:srgbClr val="FFFF00"/>
                </a:solidFill>
                <a:latin typeface="Albertus" pitchFamily="34" charset="0"/>
              </a:rPr>
              <a:t>vision blurring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The drug has to be high lipid soluble with some water solubility to have the maximum effect as ointment</a:t>
            </a:r>
          </a:p>
        </p:txBody>
      </p:sp>
      <p:pic>
        <p:nvPicPr>
          <p:cNvPr id="19460" name="Picture 4" descr="B-33_Ointment_Lo">
            <a:extLst>
              <a:ext uri="{FF2B5EF4-FFF2-40B4-BE49-F238E27FC236}">
                <a16:creationId xmlns:a16="http://schemas.microsoft.com/office/drawing/2014/main" xmlns="" id="{6CC6F620-FF73-4474-8952-112CD1A0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6250"/>
            <a:ext cx="2366962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1BBE8AA6-CDCB-43AC-AD26-D48C58471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12192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Peri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-ocular injections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B7565302-0B6D-44BD-8C3E-92988D12E4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648200" cy="50292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They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reach behind iris-lens diaphragm</a:t>
            </a:r>
            <a:r>
              <a:rPr lang="en-US" altLang="en-US" sz="2400" dirty="0">
                <a:latin typeface="Albertus" pitchFamily="34" charset="0"/>
              </a:rPr>
              <a:t> better than topical application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E.g. subconjunctival, </a:t>
            </a:r>
            <a:r>
              <a:rPr lang="en-US" altLang="en-US" sz="2400" dirty="0" err="1">
                <a:latin typeface="Albertus" pitchFamily="34" charset="0"/>
              </a:rPr>
              <a:t>subtenon</a:t>
            </a:r>
            <a:r>
              <a:rPr lang="en-US" altLang="en-US" sz="2400" dirty="0">
                <a:latin typeface="Albertus" pitchFamily="34" charset="0"/>
              </a:rPr>
              <a:t>, peribulbar, or retrobulbar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This route bypass the conjunctival and corneal epithelium which is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good for drugs with low lipid solubility</a:t>
            </a:r>
            <a:r>
              <a:rPr lang="en-US" altLang="en-US" sz="2400" dirty="0">
                <a:latin typeface="Albertus" pitchFamily="34" charset="0"/>
              </a:rPr>
              <a:t> (e.g. penicillin)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Also steroid and local anesthetics can be applied this way</a:t>
            </a:r>
          </a:p>
        </p:txBody>
      </p:sp>
      <p:pic>
        <p:nvPicPr>
          <p:cNvPr id="20484" name="Picture 7" descr="Anesthetizing-the-eye-2">
            <a:extLst>
              <a:ext uri="{FF2B5EF4-FFF2-40B4-BE49-F238E27FC236}">
                <a16:creationId xmlns:a16="http://schemas.microsoft.com/office/drawing/2014/main" xmlns="" id="{1632D470-EFC9-4841-9BEF-44AED64C4B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514600"/>
            <a:ext cx="3048000" cy="2286000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7F01505C-6E64-4771-9DF0-8B7850ECE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875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Intraocular injections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1EBDBA08-2566-4E56-9BE7-F52DBA0159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381500" cy="48006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Intracameral or intravitreal: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Intracameral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acetylcholine</a:t>
            </a:r>
            <a:r>
              <a:rPr lang="en-US" altLang="en-US" sz="2400" dirty="0">
                <a:latin typeface="Albertus" pitchFamily="34" charset="0"/>
              </a:rPr>
              <a:t> (</a:t>
            </a:r>
            <a:r>
              <a:rPr lang="en-US" altLang="en-US" sz="2400" dirty="0" err="1">
                <a:latin typeface="Albertus" pitchFamily="34" charset="0"/>
              </a:rPr>
              <a:t>miochol</a:t>
            </a:r>
            <a:r>
              <a:rPr lang="en-US" altLang="en-US" sz="2400" dirty="0">
                <a:latin typeface="Albertus" pitchFamily="34" charset="0"/>
              </a:rPr>
              <a:t>) during cataract surgery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Intravitreal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antibiotics</a:t>
            </a:r>
            <a:r>
              <a:rPr lang="en-US" altLang="en-US" sz="2400" dirty="0">
                <a:latin typeface="Albertus" pitchFamily="34" charset="0"/>
              </a:rPr>
              <a:t> in cases of endophthalmitis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Intravitreal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steroids</a:t>
            </a:r>
            <a:r>
              <a:rPr lang="en-US" altLang="en-US" sz="2400" dirty="0">
                <a:latin typeface="Albertus" pitchFamily="34" charset="0"/>
              </a:rPr>
              <a:t> in macular edema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Intravitreal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Anti-VEGF</a:t>
            </a:r>
            <a:r>
              <a:rPr lang="en-US" altLang="en-US" sz="2400" dirty="0">
                <a:latin typeface="Albertus" pitchFamily="34" charset="0"/>
              </a:rPr>
              <a:t> for DR</a:t>
            </a:r>
          </a:p>
        </p:txBody>
      </p:sp>
      <p:pic>
        <p:nvPicPr>
          <p:cNvPr id="21508" name="Picture 5" descr="intravitreal injection">
            <a:extLst>
              <a:ext uri="{FF2B5EF4-FFF2-40B4-BE49-F238E27FC236}">
                <a16:creationId xmlns:a16="http://schemas.microsoft.com/office/drawing/2014/main" xmlns="" id="{67F77DC6-B5FB-4BFE-B20B-B05B2AFCCE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391" y="1981200"/>
            <a:ext cx="351671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0BE0F05B-0116-4CA3-B9D4-083A775F6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Sustained-release devices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343AF452-E97F-4894-A8E5-8A44724025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4419600" cy="48006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These are devices that deliver an adequate supply of medication at a steady-state level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rgbClr val="FFFF00"/>
                </a:solidFill>
                <a:latin typeface="Albertus" pitchFamily="34" charset="0"/>
              </a:rPr>
              <a:t>Ozerdex</a:t>
            </a:r>
            <a:r>
              <a:rPr lang="en-US" altLang="en-US" sz="2000" dirty="0">
                <a:latin typeface="Albertus" pitchFamily="34" charset="0"/>
              </a:rPr>
              <a:t> sustained release dexamethasone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latin typeface="Albertus" pitchFamily="34" charset="0"/>
              </a:rPr>
              <a:t>Timoptic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000" dirty="0" err="1">
                <a:latin typeface="Albertus" pitchFamily="34" charset="0"/>
              </a:rPr>
              <a:t>XE</a:t>
            </a:r>
            <a:r>
              <a:rPr lang="en-US" altLang="en-US" sz="2000" dirty="0">
                <a:latin typeface="Albertus" pitchFamily="34" charset="0"/>
              </a:rPr>
              <a:t> delivering timolol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Ganciclovir sustained-release intraocular device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Collagen shields</a:t>
            </a:r>
          </a:p>
        </p:txBody>
      </p:sp>
      <p:pic>
        <p:nvPicPr>
          <p:cNvPr id="22532" name="Picture 6" descr="GSID">
            <a:extLst>
              <a:ext uri="{FF2B5EF4-FFF2-40B4-BE49-F238E27FC236}">
                <a16:creationId xmlns:a16="http://schemas.microsoft.com/office/drawing/2014/main" xmlns="" id="{3D41A988-1BD1-4D96-A195-3C77D7A0910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700213"/>
            <a:ext cx="2667000" cy="252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9" descr="SoftImage">
            <a:extLst>
              <a:ext uri="{FF2B5EF4-FFF2-40B4-BE49-F238E27FC236}">
                <a16:creationId xmlns:a16="http://schemas.microsoft.com/office/drawing/2014/main" xmlns="" id="{BD7C62B6-D700-4808-A54A-F3E74229FE6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443904" y="4114800"/>
            <a:ext cx="2637692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66FB3181-4315-49BD-B2E0-5B77F180A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Systemic drugs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33A630DD-CF31-4242-9438-12DF382AFA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338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Oral or IV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Factor influencing systemic drug penetration into ocular tissue: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lipid solubility of the drug:</a:t>
            </a:r>
            <a:r>
              <a:rPr lang="en-US" altLang="en-US" sz="2400" b="1" dirty="0">
                <a:latin typeface="Albertus" pitchFamily="34" charset="0"/>
              </a:rPr>
              <a:t> </a:t>
            </a:r>
            <a:r>
              <a:rPr lang="en-US" altLang="en-US" sz="2000" dirty="0">
                <a:latin typeface="Albertus" pitchFamily="34" charset="0"/>
              </a:rPr>
              <a:t>more penetration with high lipid solubility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Protein binding:</a:t>
            </a:r>
            <a:r>
              <a:rPr lang="en-US" altLang="en-US" sz="2400" b="1" dirty="0">
                <a:latin typeface="Albertus" pitchFamily="34" charset="0"/>
              </a:rPr>
              <a:t> </a:t>
            </a:r>
            <a:r>
              <a:rPr lang="en-US" altLang="en-US" sz="2000" dirty="0">
                <a:latin typeface="Albertus" pitchFamily="34" charset="0"/>
              </a:rPr>
              <a:t>more effect with low protein binding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Eye inflammation:</a:t>
            </a:r>
            <a:r>
              <a:rPr lang="en-US" altLang="en-US" sz="2400" b="1" dirty="0">
                <a:latin typeface="Albertus" pitchFamily="34" charset="0"/>
              </a:rPr>
              <a:t> </a:t>
            </a:r>
            <a:r>
              <a:rPr lang="en-US" altLang="en-US" sz="2000" dirty="0">
                <a:latin typeface="Albertus" pitchFamily="34" charset="0"/>
              </a:rPr>
              <a:t>more penetration with ocular inflammation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B41DD8E0-8491-4A00-AD0A-0630CDB1C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Ocular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Pharmaco-therapeutics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8DA427BB-7C12-4E42-91BA-D18322555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Cholinergic agonists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D09B3620-C367-4F20-8FC6-C9D8A705CA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534400" cy="5410200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Directly acting agonists: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pilocarpine, acetylcholine (</a:t>
            </a:r>
            <a:r>
              <a:rPr lang="en-US" altLang="en-US" sz="2000" dirty="0" err="1">
                <a:latin typeface="Albertus" pitchFamily="34" charset="0"/>
              </a:rPr>
              <a:t>miochol</a:t>
            </a:r>
            <a:r>
              <a:rPr lang="en-US" altLang="en-US" sz="2000" dirty="0">
                <a:latin typeface="Albertus" pitchFamily="34" charset="0"/>
              </a:rPr>
              <a:t>), carbachol (</a:t>
            </a:r>
            <a:r>
              <a:rPr lang="en-US" altLang="en-US" sz="2000" dirty="0" err="1">
                <a:latin typeface="Albertus" pitchFamily="34" charset="0"/>
              </a:rPr>
              <a:t>miostat</a:t>
            </a:r>
            <a:r>
              <a:rPr lang="en-US" altLang="en-US" sz="2000" dirty="0">
                <a:latin typeface="Albertus" pitchFamily="34" charset="0"/>
              </a:rPr>
              <a:t>)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miosis, glaucoma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Mechanisms: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Miosis by contraction of the iris sphincter muscle 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increases aqueous outflow through the trabecular meshwork by longitudinal ciliary muscle contraction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Accommodation by circular ciliary muscle contraction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 dirty="0">
                <a:latin typeface="Albertus" pitchFamily="34" charset="0"/>
              </a:rPr>
              <a:t> 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Local: diminished vision </a:t>
            </a: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(</a:t>
            </a:r>
            <a:r>
              <a:rPr lang="en-US" altLang="en-US" sz="1800" u="sng" dirty="0">
                <a:solidFill>
                  <a:srgbClr val="FFFF00"/>
                </a:solidFill>
                <a:latin typeface="Albertus" pitchFamily="34" charset="0"/>
              </a:rPr>
              <a:t>myopia</a:t>
            </a: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), </a:t>
            </a:r>
            <a:r>
              <a:rPr lang="en-US" altLang="en-US" sz="1800" u="sng" dirty="0">
                <a:solidFill>
                  <a:srgbClr val="FFFF00"/>
                </a:solidFill>
                <a:latin typeface="Albertus" pitchFamily="34" charset="0"/>
              </a:rPr>
              <a:t>headache</a:t>
            </a:r>
            <a:r>
              <a:rPr lang="en-US" altLang="en-US" sz="1800" dirty="0">
                <a:latin typeface="Albertus" pitchFamily="34" charset="0"/>
              </a:rPr>
              <a:t>, cataract, miotic cysts, and rarely retinal detachment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systemic side effects: lacrimation, salivation, perspiration, </a:t>
            </a: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bronchial spasm</a:t>
            </a:r>
            <a:r>
              <a:rPr lang="en-US" altLang="en-US" sz="1800" dirty="0">
                <a:latin typeface="Albertus" pitchFamily="34" charset="0"/>
              </a:rPr>
              <a:t>, urinary urgency, nausea, vomiting, and diarrhea</a:t>
            </a:r>
          </a:p>
        </p:txBody>
      </p:sp>
      <p:pic>
        <p:nvPicPr>
          <p:cNvPr id="25604" name="Picture 4" descr="miosis">
            <a:extLst>
              <a:ext uri="{FF2B5EF4-FFF2-40B4-BE49-F238E27FC236}">
                <a16:creationId xmlns:a16="http://schemas.microsoft.com/office/drawing/2014/main" xmlns="" id="{E8D53AD5-DAAA-4CEE-8DFA-681490B0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304165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E469DC35-57FC-4160-B7FF-175226D44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Cholinergic agonists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BD70B3BD-A5A6-4492-94B2-52856F72EE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038600"/>
          </a:xfrm>
        </p:spPr>
        <p:txBody>
          <a:bodyPr/>
          <a:lstStyle/>
          <a:p>
            <a:pPr marL="609600" indent="-609600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00"/>
                </a:solidFill>
                <a:latin typeface="Albertus" pitchFamily="34" charset="0"/>
              </a:rPr>
              <a:t>Indirectly acting (anti-</a:t>
            </a:r>
            <a:r>
              <a:rPr lang="en-US" altLang="en-US" dirty="0" err="1">
                <a:solidFill>
                  <a:srgbClr val="FFFF00"/>
                </a:solidFill>
                <a:latin typeface="Albertus" pitchFamily="34" charset="0"/>
              </a:rPr>
              <a:t>cholinesterases</a:t>
            </a:r>
            <a:r>
              <a:rPr lang="en-US" altLang="en-US" dirty="0">
                <a:solidFill>
                  <a:srgbClr val="FFFF00"/>
                </a:solidFill>
                <a:latin typeface="Albertus" pitchFamily="34" charset="0"/>
              </a:rPr>
              <a:t>) :</a:t>
            </a:r>
          </a:p>
          <a:p>
            <a:pPr marL="990600" lvl="1" indent="-533400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Albertus" pitchFamily="34" charset="0"/>
              </a:rPr>
              <a:t>More potent with longer duration of action</a:t>
            </a:r>
          </a:p>
          <a:p>
            <a:pPr marL="990600" lvl="1" indent="-533400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00"/>
                </a:solidFill>
                <a:latin typeface="Albertus" pitchFamily="34" charset="0"/>
              </a:rPr>
              <a:t>Reversible inhibitors</a:t>
            </a:r>
          </a:p>
          <a:p>
            <a:pPr marL="1371600" lvl="2" indent="-457200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</a:t>
            </a:r>
            <a:r>
              <a:rPr lang="en-US" altLang="en-US" b="1" dirty="0">
                <a:solidFill>
                  <a:srgbClr val="FFFF00"/>
                </a:solidFill>
                <a:latin typeface="Albertus" pitchFamily="34" charset="0"/>
              </a:rPr>
              <a:t>physostigmine</a:t>
            </a:r>
          </a:p>
          <a:p>
            <a:pPr marL="1371600" lvl="2" indent="-457200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used in glaucoma and lice infestation of lashes</a:t>
            </a:r>
          </a:p>
          <a:p>
            <a:pPr marL="1371600" lvl="2" indent="-457200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can cause CNS side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7922E36-87B8-4A84-83AF-F6CB85189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8001000" cy="1431925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General Pharmacological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6EE32933-0531-4780-8A0F-2BF9C55BF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066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Cholinergic agonists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989040B7-F526-403A-A0C9-9CB26464D0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172200" cy="51054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 Indirectly acting (anticholinesterases):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Irreversible:</a:t>
            </a:r>
          </a:p>
          <a:p>
            <a:pPr lvl="2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</a:t>
            </a:r>
            <a:r>
              <a:rPr lang="en-US" altLang="en-US" b="1" dirty="0" err="1">
                <a:solidFill>
                  <a:srgbClr val="FFFF00"/>
                </a:solidFill>
                <a:latin typeface="Albertus" pitchFamily="34" charset="0"/>
              </a:rPr>
              <a:t>phospholine</a:t>
            </a:r>
            <a:r>
              <a:rPr lang="en-US" altLang="en-US" b="1" dirty="0">
                <a:solidFill>
                  <a:srgbClr val="FFFF00"/>
                </a:solidFill>
                <a:latin typeface="Albertus" pitchFamily="34" charset="0"/>
              </a:rPr>
              <a:t> iodide</a:t>
            </a:r>
          </a:p>
          <a:p>
            <a:pPr lvl="2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 in accommodative esotropia</a:t>
            </a:r>
          </a:p>
          <a:p>
            <a:pPr lvl="2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 dirty="0">
                <a:latin typeface="Albertus" pitchFamily="34" charset="0"/>
              </a:rPr>
              <a:t> iris cyst and anterior subcapsular cataract</a:t>
            </a:r>
          </a:p>
          <a:p>
            <a:pPr lvl="2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C/I</a:t>
            </a:r>
            <a:r>
              <a:rPr lang="en-US" altLang="en-US" sz="2000" dirty="0">
                <a:latin typeface="Albertus" pitchFamily="34" charset="0"/>
              </a:rPr>
              <a:t> in angle closure glaucoma, asthma, Parkinsonism</a:t>
            </a:r>
          </a:p>
          <a:p>
            <a:pPr lvl="2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causes apnea if used with succinylcholine or procaine</a:t>
            </a:r>
          </a:p>
        </p:txBody>
      </p:sp>
      <p:pic>
        <p:nvPicPr>
          <p:cNvPr id="27652" name="Picture 4" descr="esotropia">
            <a:extLst>
              <a:ext uri="{FF2B5EF4-FFF2-40B4-BE49-F238E27FC236}">
                <a16:creationId xmlns:a16="http://schemas.microsoft.com/office/drawing/2014/main" xmlns="" id="{6FE39CC7-76D6-40CE-949E-F2E36BA2F2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187450"/>
            <a:ext cx="3125788" cy="2241550"/>
          </a:xfrm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A979C472-6ECF-46E3-B2C1-E82640DCF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Cholinergic antagonists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18E57A83-70E5-40F7-9764-0E908A4C5D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458200" cy="4648200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. tropicamide, cyclopentolate</a:t>
            </a:r>
            <a:r>
              <a:rPr lang="en-US" altLang="en-US" sz="2000" dirty="0">
                <a:latin typeface="Albertus" pitchFamily="34" charset="0"/>
              </a:rPr>
              <a:t>, homatropine, scopolamine,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atropine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Cause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mydriasis</a:t>
            </a:r>
            <a:r>
              <a:rPr lang="en-US" altLang="en-US" sz="2000" dirty="0">
                <a:latin typeface="Albertus" pitchFamily="34" charset="0"/>
              </a:rPr>
              <a:t> (by paralyzing the sphincter muscle) with 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cycloplegia</a:t>
            </a:r>
            <a:r>
              <a:rPr lang="en-US" altLang="en-US" sz="2000" dirty="0">
                <a:latin typeface="Albertus" pitchFamily="34" charset="0"/>
              </a:rPr>
              <a:t> 	(by paralyzing the ciliary muscle)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fundoscopy, cycloplegic refraction, anterior uveitis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 dirty="0">
                <a:latin typeface="Albertus" pitchFamily="34" charset="0"/>
              </a:rPr>
              <a:t> 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local: </a:t>
            </a: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allergic reaction</a:t>
            </a:r>
            <a:r>
              <a:rPr lang="en-US" altLang="en-US" sz="1800" dirty="0">
                <a:latin typeface="Albertus" pitchFamily="34" charset="0"/>
              </a:rPr>
              <a:t>, blurred vision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Systemic: nausea, vomiting, pallor, vasomotor collapse, constipation, urinary retention, and confusion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specially </a:t>
            </a: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in children</a:t>
            </a:r>
            <a:r>
              <a:rPr lang="en-US" altLang="en-US" sz="1800" dirty="0">
                <a:latin typeface="Albertus" pitchFamily="34" charset="0"/>
              </a:rPr>
              <a:t> they might cause </a:t>
            </a: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flushing, fever, tachycardia, or </a:t>
            </a:r>
            <a:r>
              <a:rPr lang="en-US" altLang="en-US" sz="1800" dirty="0" err="1">
                <a:solidFill>
                  <a:srgbClr val="FFFF00"/>
                </a:solidFill>
                <a:latin typeface="Albertus" pitchFamily="34" charset="0"/>
              </a:rPr>
              <a:t>delerium</a:t>
            </a:r>
            <a:endParaRPr lang="en-US" altLang="en-US" sz="1800" dirty="0">
              <a:solidFill>
                <a:srgbClr val="FFFF00"/>
              </a:solidFill>
              <a:latin typeface="Albertus" pitchFamily="34" charset="0"/>
            </a:endParaRP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lbertus" pitchFamily="34" charset="0"/>
              </a:rPr>
              <a:t>Treatment by DC or physostigmine</a:t>
            </a:r>
          </a:p>
        </p:txBody>
      </p:sp>
      <p:pic>
        <p:nvPicPr>
          <p:cNvPr id="28676" name="Picture 4" descr="Atropine%20Drops">
            <a:extLst>
              <a:ext uri="{FF2B5EF4-FFF2-40B4-BE49-F238E27FC236}">
                <a16:creationId xmlns:a16="http://schemas.microsoft.com/office/drawing/2014/main" xmlns="" id="{E661FA99-1FD4-4482-BE70-25BEFC9E7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297488"/>
            <a:ext cx="1339850" cy="1484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190px-Posterior_synechia">
            <a:extLst>
              <a:ext uri="{FF2B5EF4-FFF2-40B4-BE49-F238E27FC236}">
                <a16:creationId xmlns:a16="http://schemas.microsoft.com/office/drawing/2014/main" xmlns="" id="{1C6CFC10-D514-4DAB-AD58-061B8442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257800"/>
            <a:ext cx="2016125" cy="151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7" descr="ps">
            <a:extLst>
              <a:ext uri="{FF2B5EF4-FFF2-40B4-BE49-F238E27FC236}">
                <a16:creationId xmlns:a16="http://schemas.microsoft.com/office/drawing/2014/main" xmlns="" id="{5A7229DA-2CEF-4DC3-A016-D1B0635E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305425"/>
            <a:ext cx="2087562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2C96A6B7-C62F-43C8-9890-C5B470F71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Adrenergic agonists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EBC49EA4-E372-482B-B0D2-CCE90D60A0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5257800" cy="4572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Non-selective agonists </a:t>
            </a:r>
          </a:p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</a:pPr>
            <a:r>
              <a:rPr lang="en-US" altLang="en-US" sz="2400">
                <a:latin typeface="Albertus" pitchFamily="34" charset="0"/>
              </a:rPr>
              <a:t>	(</a:t>
            </a:r>
            <a:r>
              <a:rPr lang="el-GR" altLang="en-US" sz="2400"/>
              <a:t>α</a:t>
            </a:r>
            <a:r>
              <a:rPr lang="en-US" altLang="en-US" sz="2400" baseline="-25000">
                <a:latin typeface="Albertus" pitchFamily="34" charset="0"/>
              </a:rPr>
              <a:t>1</a:t>
            </a:r>
            <a:r>
              <a:rPr lang="en-US" altLang="en-US" sz="2400">
                <a:latin typeface="Albertus" pitchFamily="34" charset="0"/>
              </a:rPr>
              <a:t>, </a:t>
            </a:r>
            <a:r>
              <a:rPr lang="el-GR" altLang="en-US" sz="2400"/>
              <a:t>α</a:t>
            </a:r>
            <a:r>
              <a:rPr lang="en-US" altLang="en-US" sz="2400" baseline="-25000">
                <a:latin typeface="Albertus" pitchFamily="34" charset="0"/>
              </a:rPr>
              <a:t>2</a:t>
            </a:r>
            <a:r>
              <a:rPr lang="en-US" altLang="en-US" sz="2400">
                <a:latin typeface="Albertus" pitchFamily="34" charset="0"/>
              </a:rPr>
              <a:t>, </a:t>
            </a:r>
            <a:r>
              <a:rPr lang="el-GR" altLang="en-US" sz="2400"/>
              <a:t>β</a:t>
            </a:r>
            <a:r>
              <a:rPr lang="en-US" altLang="en-US" sz="2400" baseline="-25000">
                <a:latin typeface="Albertus" pitchFamily="34" charset="0"/>
              </a:rPr>
              <a:t>1</a:t>
            </a:r>
            <a:r>
              <a:rPr lang="en-US" altLang="en-US" sz="2400">
                <a:latin typeface="Albertus" pitchFamily="34" charset="0"/>
              </a:rPr>
              <a:t>, </a:t>
            </a:r>
            <a:r>
              <a:rPr lang="el-GR" altLang="en-US" sz="2400"/>
              <a:t>β</a:t>
            </a:r>
            <a:r>
              <a:rPr lang="en-US" altLang="en-US" sz="2400" baseline="-25000">
                <a:latin typeface="Albertus" pitchFamily="34" charset="0"/>
              </a:rPr>
              <a:t>2</a:t>
            </a:r>
            <a:r>
              <a:rPr lang="en-US" altLang="en-US" sz="2400">
                <a:latin typeface="Albertus" pitchFamily="34" charset="0"/>
              </a:rPr>
              <a:t>)</a:t>
            </a:r>
            <a:endParaRPr lang="el-GR" altLang="en-US" sz="2400"/>
          </a:p>
          <a:p>
            <a:pPr lvl="1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lbertus" pitchFamily="34" charset="0"/>
              </a:rPr>
              <a:t>E.g. epinephrine, depevefrin </a:t>
            </a:r>
          </a:p>
          <a:p>
            <a:pPr lvl="1" algn="l" rtl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</a:pPr>
            <a:r>
              <a:rPr lang="en-US" altLang="en-US" sz="2000">
                <a:latin typeface="Albertus" pitchFamily="34" charset="0"/>
              </a:rPr>
              <a:t>	(pro-drug of epinephrine)</a:t>
            </a:r>
          </a:p>
          <a:p>
            <a:pPr lvl="1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>
                <a:latin typeface="Albertus" pitchFamily="34" charset="0"/>
              </a:rPr>
              <a:t> glaucoma</a:t>
            </a:r>
          </a:p>
          <a:p>
            <a:pPr lvl="1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>
                <a:latin typeface="Albertus" pitchFamily="34" charset="0"/>
              </a:rPr>
              <a:t> headache, arrhythmia, increased blood pressure, </a:t>
            </a: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conjunctival adrenochrome</a:t>
            </a:r>
            <a:r>
              <a:rPr lang="en-US" altLang="en-US" sz="2000">
                <a:latin typeface="Albertus" pitchFamily="34" charset="0"/>
              </a:rPr>
              <a:t>, cystoid macular edema in aphakic eyes</a:t>
            </a:r>
          </a:p>
          <a:p>
            <a:pPr lvl="1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lbertus" pitchFamily="34" charset="0"/>
              </a:rPr>
              <a:t>C/I in closed angle glaucoma</a:t>
            </a:r>
          </a:p>
        </p:txBody>
      </p:sp>
      <p:pic>
        <p:nvPicPr>
          <p:cNvPr id="29700" name="Picture 6" descr="adrenochrome">
            <a:extLst>
              <a:ext uri="{FF2B5EF4-FFF2-40B4-BE49-F238E27FC236}">
                <a16:creationId xmlns:a16="http://schemas.microsoft.com/office/drawing/2014/main" xmlns="" id="{58587747-7A7E-4E28-8B8E-2AFCBAE6BB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576"/>
          <a:stretch>
            <a:fillRect/>
          </a:stretch>
        </p:blipFill>
        <p:spPr>
          <a:xfrm>
            <a:off x="6019800" y="2895600"/>
            <a:ext cx="2808288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460B3A98-2214-460E-95A5-44B036F81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Adrenergic Agonists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B343C27D-74E0-4583-9101-E7350FDDFA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848600" cy="4191000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Alpha-1 agonists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E.g. </a:t>
            </a:r>
            <a:r>
              <a:rPr lang="en-US" altLang="en-US" sz="2400" b="1" dirty="0" err="1">
                <a:solidFill>
                  <a:srgbClr val="FFFF00"/>
                </a:solidFill>
                <a:latin typeface="Albertus" pitchFamily="34" charset="0"/>
              </a:rPr>
              <a:t>phenylepherine</a:t>
            </a:r>
            <a:endParaRPr lang="en-US" altLang="en-US" sz="2400" b="1" dirty="0">
              <a:solidFill>
                <a:srgbClr val="FFFF00"/>
              </a:solidFill>
              <a:latin typeface="Albertus" pitchFamily="34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400" dirty="0">
                <a:latin typeface="Albertus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mydriasis (</a:t>
            </a:r>
            <a:r>
              <a:rPr lang="en-US" altLang="en-US" sz="2400" b="1" u="sng" dirty="0">
                <a:solidFill>
                  <a:srgbClr val="FF0000"/>
                </a:solidFill>
                <a:latin typeface="Albertus" pitchFamily="34" charset="0"/>
              </a:rPr>
              <a:t>without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 cycloplegia), decongestant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Adverse effect: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Can cause significant </a:t>
            </a:r>
            <a:r>
              <a:rPr lang="en-US" altLang="en-US" sz="2000" u="sng" dirty="0">
                <a:solidFill>
                  <a:srgbClr val="FFFF00"/>
                </a:solidFill>
                <a:latin typeface="Albertus" pitchFamily="34" charset="0"/>
              </a:rPr>
              <a:t>increase in blood pressure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n-US" altLang="en-US" sz="2000" dirty="0">
                <a:latin typeface="Albertus" pitchFamily="34" charset="0"/>
              </a:rPr>
              <a:t>specially in infant and susceptible adults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Rebound congestion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precipitation of acute angle-closure glaucoma in patients with narrow angles</a:t>
            </a:r>
            <a:endParaRPr lang="en-US" altLang="en-US" sz="2400" dirty="0">
              <a:latin typeface="Albertus" pitchFamily="34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800" dirty="0">
              <a:latin typeface="Albertu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49C3291F-B173-46A3-B172-3F4B2AC3B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Adrenergic agonists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B4C82A17-555A-4AFD-9E79-F5542058C6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Alpha-2 agonists</a:t>
            </a:r>
          </a:p>
          <a:p>
            <a:pPr lvl="1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</a:t>
            </a: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brimonidine, apraclonidine</a:t>
            </a:r>
          </a:p>
          <a:p>
            <a:pPr lvl="1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glaucoma treatment, prophylaxis against </a:t>
            </a:r>
            <a:r>
              <a:rPr lang="en-US" altLang="en-US" sz="2000" dirty="0" err="1">
                <a:latin typeface="Albertus" pitchFamily="34" charset="0"/>
              </a:rPr>
              <a:t>IOP</a:t>
            </a:r>
            <a:r>
              <a:rPr lang="en-US" altLang="en-US" sz="2000" dirty="0">
                <a:latin typeface="Albertus" pitchFamily="34" charset="0"/>
              </a:rPr>
              <a:t> spiking after glaucoma laser procedures</a:t>
            </a:r>
          </a:p>
          <a:p>
            <a:pPr lvl="1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Mechanism:</a:t>
            </a:r>
            <a:r>
              <a:rPr lang="en-US" altLang="en-US" sz="2000" dirty="0">
                <a:latin typeface="Albertus" pitchFamily="34" charset="0"/>
              </a:rPr>
              <a:t> decrease aqueous production, and increase uveoscleral outflow</a:t>
            </a:r>
          </a:p>
          <a:p>
            <a:pPr lvl="1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</a:p>
          <a:p>
            <a:pPr lvl="2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local: allergic reaction, mydriasis, lid retraction, conjunctival blanching</a:t>
            </a:r>
          </a:p>
          <a:p>
            <a:pPr lvl="2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systemic: oral dryness, headache, fatigue, drowsiness, orthostatic hypotension, vasovagal attacks</a:t>
            </a:r>
          </a:p>
          <a:p>
            <a:pPr lvl="1" algn="l" rt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Contraindications: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infants, MAO inhibitors users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C284C3F2-3B1A-4470-9913-95C805880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Beta-adrenergic blockers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F70DCCF7-BE79-4CF4-9FF5-D8E671B04A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5029200" cy="4876800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</a:t>
            </a:r>
          </a:p>
          <a:p>
            <a:pPr lvl="1" algn="l" rtl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non-selective: timolol, </a:t>
            </a:r>
            <a:r>
              <a:rPr lang="en-US" altLang="en-US" sz="2000" dirty="0" err="1">
                <a:latin typeface="Albertus" pitchFamily="34" charset="0"/>
              </a:rPr>
              <a:t>levobunolol</a:t>
            </a:r>
            <a:endParaRPr lang="en-US" altLang="en-US" sz="2000" dirty="0">
              <a:latin typeface="Albertus" pitchFamily="34" charset="0"/>
            </a:endParaRPr>
          </a:p>
          <a:p>
            <a:pPr lvl="1" algn="l" rtl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selective: </a:t>
            </a:r>
            <a:r>
              <a:rPr lang="en-US" altLang="en-US" sz="2000" dirty="0" err="1">
                <a:latin typeface="Albertus" pitchFamily="34" charset="0"/>
              </a:rPr>
              <a:t>betaxolol</a:t>
            </a:r>
            <a:r>
              <a:rPr lang="en-US" altLang="en-US" sz="2000" dirty="0">
                <a:latin typeface="Albertus" pitchFamily="34" charset="0"/>
              </a:rPr>
              <a:t> (beta 1 “</a:t>
            </a:r>
            <a:r>
              <a:rPr lang="en-US" altLang="en-US" sz="2000" dirty="0" err="1">
                <a:latin typeface="Albertus" pitchFamily="34" charset="0"/>
              </a:rPr>
              <a:t>cardioselective</a:t>
            </a:r>
            <a:r>
              <a:rPr lang="en-US" altLang="en-US" sz="2000" dirty="0">
                <a:latin typeface="Albertus" pitchFamily="34" charset="0"/>
              </a:rPr>
              <a:t>”)</a:t>
            </a:r>
          </a:p>
          <a:p>
            <a:pPr algn="l" rtl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glaucoma</a:t>
            </a:r>
          </a:p>
          <a:p>
            <a:pPr algn="l" rtl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Mechanism:</a:t>
            </a:r>
            <a:r>
              <a:rPr lang="en-US" altLang="en-US" sz="2000" dirty="0">
                <a:latin typeface="Albertus" pitchFamily="34" charset="0"/>
              </a:rPr>
              <a:t> reduce the formation of aqueous humor by the ciliary body</a:t>
            </a:r>
          </a:p>
          <a:p>
            <a:pPr algn="l" rtl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: </a:t>
            </a:r>
            <a:r>
              <a:rPr lang="en-US" altLang="en-US" sz="2400" b="1" u="sng" dirty="0">
                <a:solidFill>
                  <a:srgbClr val="FF0000"/>
                </a:solidFill>
                <a:latin typeface="Albertus" pitchFamily="34" charset="0"/>
              </a:rPr>
              <a:t>bronchospasm</a:t>
            </a:r>
            <a:r>
              <a:rPr lang="en-US" altLang="en-US" sz="2400" b="1" dirty="0">
                <a:solidFill>
                  <a:srgbClr val="FF0000"/>
                </a:solidFill>
                <a:latin typeface="Albertus" pitchFamily="34" charset="0"/>
              </a:rPr>
              <a:t> </a:t>
            </a:r>
            <a:r>
              <a:rPr lang="en-US" altLang="en-US" sz="2000" dirty="0">
                <a:latin typeface="Albertus" pitchFamily="34" charset="0"/>
              </a:rPr>
              <a:t>(less with </a:t>
            </a:r>
            <a:r>
              <a:rPr lang="en-US" altLang="en-US" sz="2000" dirty="0" err="1">
                <a:latin typeface="Albertus" pitchFamily="34" charset="0"/>
              </a:rPr>
              <a:t>betaxolol</a:t>
            </a:r>
            <a:r>
              <a:rPr lang="en-US" altLang="en-US" sz="2000" dirty="0">
                <a:latin typeface="Albertus" pitchFamily="34" charset="0"/>
              </a:rPr>
              <a:t>), cardiac impairment</a:t>
            </a:r>
          </a:p>
        </p:txBody>
      </p:sp>
      <p:pic>
        <p:nvPicPr>
          <p:cNvPr id="33796" name="Picture 7" descr="timolol">
            <a:extLst>
              <a:ext uri="{FF2B5EF4-FFF2-40B4-BE49-F238E27FC236}">
                <a16:creationId xmlns:a16="http://schemas.microsoft.com/office/drawing/2014/main" xmlns="" id="{B486311C-59B4-4C4B-B8D9-B46B0E215B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8400" y="1676400"/>
            <a:ext cx="2576301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2BF3963F-2A45-46CD-8D49-D4AE5FDE8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4456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Carbonic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Anhydrase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Inhibitors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E3C4B6C6-CEBF-4679-8B46-23691BEA46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8001000" cy="38862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acetazolamide, methazolamide,  dorzolamide, brinzolamide.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lbertus" pitchFamily="34" charset="0"/>
              </a:rPr>
              <a:t>glaucoma, cystoid macular edema, pseudo-</a:t>
            </a:r>
            <a:r>
              <a:rPr lang="en-US" altLang="en-US" sz="2000" b="1" dirty="0" err="1">
                <a:solidFill>
                  <a:srgbClr val="FF0000"/>
                </a:solidFill>
                <a:latin typeface="Albertus" pitchFamily="34" charset="0"/>
              </a:rPr>
              <a:t>tumour</a:t>
            </a:r>
            <a:r>
              <a:rPr lang="en-US" altLang="en-US" sz="2000" b="1" dirty="0">
                <a:solidFill>
                  <a:srgbClr val="FF0000"/>
                </a:solidFill>
                <a:latin typeface="Albertus" pitchFamily="34" charset="0"/>
              </a:rPr>
              <a:t> cerebri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Mechanism:</a:t>
            </a:r>
            <a:r>
              <a:rPr lang="en-US" altLang="en-US" sz="2000" dirty="0">
                <a:latin typeface="Albertus" pitchFamily="34" charset="0"/>
              </a:rPr>
              <a:t> aqueous suppression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 dirty="0">
                <a:latin typeface="Albertus" pitchFamily="34" charset="0"/>
              </a:rPr>
              <a:t> myopia, </a:t>
            </a:r>
            <a:r>
              <a:rPr lang="en-US" altLang="en-US" sz="2000" dirty="0" err="1">
                <a:solidFill>
                  <a:srgbClr val="FFFF00"/>
                </a:solidFill>
                <a:latin typeface="Albertus" pitchFamily="34" charset="0"/>
              </a:rPr>
              <a:t>parasthesia</a:t>
            </a:r>
            <a:r>
              <a:rPr lang="en-US" altLang="en-US" sz="2000" dirty="0">
                <a:latin typeface="Albertus" pitchFamily="34" charset="0"/>
              </a:rPr>
              <a:t>, anorexia, GI upset, headache, 	altered taste and smell, Na and K depletion, metabolic 	acidosis, renal stone, bone marrow suppression “aplastic 	anemia”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Contraindication: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lbertus" pitchFamily="34" charset="0"/>
              </a:rPr>
              <a:t>sulpha</a:t>
            </a:r>
            <a:r>
              <a:rPr lang="en-US" altLang="en-US" sz="2000" b="1" dirty="0">
                <a:solidFill>
                  <a:srgbClr val="FF0000"/>
                </a:solidFill>
                <a:latin typeface="Albertus" pitchFamily="34" charset="0"/>
              </a:rPr>
              <a:t> allergy, digitalis users, pregnancy</a:t>
            </a:r>
          </a:p>
        </p:txBody>
      </p:sp>
      <p:pic>
        <p:nvPicPr>
          <p:cNvPr id="34820" name="Picture 4" descr="diamox">
            <a:extLst>
              <a:ext uri="{FF2B5EF4-FFF2-40B4-BE49-F238E27FC236}">
                <a16:creationId xmlns:a16="http://schemas.microsoft.com/office/drawing/2014/main" xmlns="" id="{EC5AC5D7-E5A2-4682-9609-A279E3EA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553201" y="1077913"/>
            <a:ext cx="2286000" cy="1512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1FBD400-21E6-465A-90B8-21CA76DD1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b="1">
                <a:solidFill>
                  <a:schemeClr val="tx1"/>
                </a:solidFill>
                <a:latin typeface="Albertus" pitchFamily="34" charset="0"/>
              </a:rPr>
              <a:t>Osmotic agents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9A8D31C0-334A-4B72-9F63-3EF94EF44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32004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Dehydrate vitreous body</a:t>
            </a:r>
            <a:r>
              <a:rPr lang="en-US" altLang="en-US" sz="2400" dirty="0">
                <a:latin typeface="Albertus" pitchFamily="34" charset="0"/>
              </a:rPr>
              <a:t> which reduce </a:t>
            </a:r>
            <a:r>
              <a:rPr lang="en-US" altLang="en-US" sz="2400" dirty="0" err="1">
                <a:latin typeface="Albertus" pitchFamily="34" charset="0"/>
              </a:rPr>
              <a:t>IOP</a:t>
            </a:r>
            <a:r>
              <a:rPr lang="en-US" altLang="en-US" sz="2400" dirty="0">
                <a:latin typeface="Albertus" pitchFamily="34" charset="0"/>
              </a:rPr>
              <a:t> significantly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E.G. 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Glycerol 50% </a:t>
            </a:r>
            <a:r>
              <a:rPr lang="en-US" altLang="en-US" sz="2400" dirty="0">
                <a:latin typeface="Albertus" pitchFamily="34" charset="0"/>
              </a:rPr>
              <a:t>syrup (cause nausea, hyperglycemia)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Mannitol 20% </a:t>
            </a:r>
            <a:r>
              <a:rPr lang="en-US" altLang="en-US" sz="2400" dirty="0">
                <a:latin typeface="Albertus" pitchFamily="34" charset="0"/>
              </a:rPr>
              <a:t>IV (cause fluid overload and not used 	in heart failure)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EE81B695-4F69-42CA-A147-3B7AD99AA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Prostaglandin Analogues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CF247A0F-78C9-4EC7-A2D0-11354F3A34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162800" cy="3352800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latanoprost, </a:t>
            </a:r>
            <a:r>
              <a:rPr lang="en-US" altLang="en-US" sz="2000" dirty="0" err="1">
                <a:latin typeface="Albertus" pitchFamily="34" charset="0"/>
              </a:rPr>
              <a:t>bimatoprost</a:t>
            </a:r>
            <a:r>
              <a:rPr lang="en-US" altLang="en-US" sz="2000" dirty="0">
                <a:latin typeface="Albertus" pitchFamily="34" charset="0"/>
              </a:rPr>
              <a:t>, </a:t>
            </a:r>
            <a:r>
              <a:rPr lang="en-US" altLang="en-US" sz="2000" dirty="0" err="1">
                <a:latin typeface="Albertus" pitchFamily="34" charset="0"/>
              </a:rPr>
              <a:t>travoprost</a:t>
            </a:r>
            <a:endParaRPr lang="en-US" altLang="en-US" sz="2000" dirty="0">
              <a:latin typeface="Albertus" pitchFamily="34" charset="0"/>
            </a:endParaRPr>
          </a:p>
          <a:p>
            <a:pPr algn="l" rtl="0" eaLnBrk="1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glaucoma</a:t>
            </a:r>
          </a:p>
          <a:p>
            <a:pPr algn="l" rtl="0" eaLnBrk="1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Mechanism:</a:t>
            </a:r>
            <a:r>
              <a:rPr lang="en-US" altLang="en-US" sz="2000" dirty="0">
                <a:latin typeface="Albertus" pitchFamily="34" charset="0"/>
              </a:rPr>
              <a:t> increase uveoscleral aqueous outflow</a:t>
            </a:r>
          </a:p>
          <a:p>
            <a:pPr algn="l" rtl="0" eaLnBrk="1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 dirty="0">
                <a:latin typeface="Albertus" pitchFamily="34" charset="0"/>
              </a:rPr>
              <a:t> darkening of the iris (</a:t>
            </a:r>
            <a:r>
              <a:rPr lang="en-US" altLang="en-US" sz="2000" u="sng" dirty="0">
                <a:solidFill>
                  <a:srgbClr val="FFFF00"/>
                </a:solidFill>
                <a:latin typeface="Albertus" pitchFamily="34" charset="0"/>
              </a:rPr>
              <a:t>heterochromia iridis</a:t>
            </a:r>
            <a:r>
              <a:rPr lang="en-US" altLang="en-US" sz="2000" dirty="0">
                <a:latin typeface="Albertus" pitchFamily="34" charset="0"/>
              </a:rPr>
              <a:t>), 	lengthening and thickening of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eyelashes</a:t>
            </a:r>
            <a:r>
              <a:rPr lang="en-US" altLang="en-US" sz="2000" dirty="0">
                <a:latin typeface="Albertus" pitchFamily="34" charset="0"/>
              </a:rPr>
              <a:t>, intraocular 	inflammation, macular edema</a:t>
            </a:r>
          </a:p>
        </p:txBody>
      </p:sp>
      <p:pic>
        <p:nvPicPr>
          <p:cNvPr id="36868" name="Picture 5" descr="233px-Heterochromia">
            <a:extLst>
              <a:ext uri="{FF2B5EF4-FFF2-40B4-BE49-F238E27FC236}">
                <a16:creationId xmlns:a16="http://schemas.microsoft.com/office/drawing/2014/main" xmlns="" id="{2053A258-4A79-4D38-B798-ED50227234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5678487"/>
            <a:ext cx="3962400" cy="950913"/>
          </a:xfrm>
          <a:effectLst>
            <a:softEdge rad="112500"/>
          </a:effectLst>
        </p:spPr>
      </p:pic>
      <p:pic>
        <p:nvPicPr>
          <p:cNvPr id="36872" name="Picture 8" descr="Image result for xalatan">
            <a:extLst>
              <a:ext uri="{FF2B5EF4-FFF2-40B4-BE49-F238E27FC236}">
                <a16:creationId xmlns:a16="http://schemas.microsoft.com/office/drawing/2014/main" xmlns="" id="{985DBF6C-9D21-424D-B63A-35FA8F82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50495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6CEB39F-56ED-4CF0-A2DD-C00F1E08519B}"/>
              </a:ext>
            </a:extLst>
          </p:cNvPr>
          <p:cNvGraphicFramePr/>
          <p:nvPr/>
        </p:nvGraphicFramePr>
        <p:xfrm>
          <a:off x="395288" y="1052513"/>
          <a:ext cx="82089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4D13A5-F025-44EC-9C48-C4AD2F25295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981200"/>
            <a:ext cx="7924800" cy="2590800"/>
          </a:xfrm>
          <a:prstGeom prst="rect">
            <a:avLst/>
          </a:prstGeom>
        </p:spPr>
        <p:txBody>
          <a:bodyPr/>
          <a:lstStyle/>
          <a:p>
            <a:pPr marL="457200" indent="-34290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The study of ocular pharmacology begins with a review of some general principles of pharmacology, with particular attention to special features of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arachi">
            <a:extLst>
              <a:ext uri="{FF2B5EF4-FFF2-40B4-BE49-F238E27FC236}">
                <a16:creationId xmlns:a16="http://schemas.microsoft.com/office/drawing/2014/main" xmlns="" id="{715085CA-B0C4-4ED0-9C6E-A89C9A7648E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08050"/>
            <a:ext cx="7129462" cy="5214938"/>
          </a:xfrm>
          <a:solidFill>
            <a:schemeClr val="tx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3E7A9AF4-A0A4-4F1B-B4C1-2DCFC943E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Corticosteroids	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C7DD9D5A-7D11-4AF1-8F08-E9B4E9873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923" y="1600200"/>
            <a:ext cx="8229600" cy="44196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lbertus" pitchFamily="34" charset="0"/>
              </a:rPr>
              <a:t>Topical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</a:t>
            </a:r>
            <a:r>
              <a:rPr lang="en-US" altLang="en-US" sz="2000" dirty="0" err="1">
                <a:latin typeface="Albertus" pitchFamily="34" charset="0"/>
              </a:rPr>
              <a:t>fluorometholone</a:t>
            </a:r>
            <a:r>
              <a:rPr lang="en-US" altLang="en-US" sz="2000" dirty="0">
                <a:latin typeface="Albertus" pitchFamily="34" charset="0"/>
              </a:rPr>
              <a:t>, prednisolone, dexamethasone, hydrocortisone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Mechanism:</a:t>
            </a:r>
            <a:r>
              <a:rPr lang="en-US" altLang="en-US" sz="2000" dirty="0">
                <a:latin typeface="Albertus" pitchFamily="34" charset="0"/>
              </a:rPr>
              <a:t> inhibition of arachidonic acid release from phospholipids by </a:t>
            </a:r>
            <a:r>
              <a:rPr lang="en-US" altLang="en-US" sz="2000" b="1" dirty="0">
                <a:solidFill>
                  <a:srgbClr val="FFFF00"/>
                </a:solidFill>
                <a:latin typeface="Albertus" pitchFamily="34" charset="0"/>
              </a:rPr>
              <a:t>inhibiting phospholipase A2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postoperatively, anterior uveitis, severe allergic conjunctivitis, vernal keratoconjunctivitis, prevention and suppression of corneal graft rejection, episcleritis, scleritis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000" dirty="0">
                <a:latin typeface="Albertus" pitchFamily="34" charset="0"/>
              </a:rPr>
              <a:t> </a:t>
            </a:r>
            <a:r>
              <a:rPr lang="en-US" altLang="en-US" sz="2000" u="sng" dirty="0">
                <a:latin typeface="Albertus" pitchFamily="34" charset="0"/>
              </a:rPr>
              <a:t>susceptibility to infections</a:t>
            </a:r>
            <a:r>
              <a:rPr lang="en-US" altLang="en-US" sz="2000" dirty="0">
                <a:latin typeface="Albertus" pitchFamily="34" charset="0"/>
              </a:rPr>
              <a:t>, </a:t>
            </a:r>
            <a:r>
              <a:rPr lang="en-US" altLang="en-US" sz="2000" u="sng" dirty="0">
                <a:latin typeface="Albertus" pitchFamily="34" charset="0"/>
              </a:rPr>
              <a:t>glaucoma</a:t>
            </a:r>
            <a:r>
              <a:rPr lang="en-US" altLang="en-US" sz="2000" dirty="0">
                <a:latin typeface="Albertus" pitchFamily="34" charset="0"/>
              </a:rPr>
              <a:t>, </a:t>
            </a:r>
            <a:r>
              <a:rPr lang="en-US" altLang="en-US" sz="2000" u="sng" dirty="0">
                <a:latin typeface="Albertus" pitchFamily="34" charset="0"/>
              </a:rPr>
              <a:t>cataract</a:t>
            </a:r>
            <a:r>
              <a:rPr lang="en-US" altLang="en-US" sz="2000" dirty="0">
                <a:latin typeface="Albertus" pitchFamily="34" charset="0"/>
              </a:rPr>
              <a:t>, scleral melting, skin atrophy</a:t>
            </a:r>
            <a:endParaRPr lang="ar-SA" altLang="en-US" sz="2000" dirty="0">
              <a:latin typeface="Albertus" pitchFamily="34" charset="0"/>
            </a:endParaRP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sz="2800" dirty="0">
              <a:latin typeface="Albertu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7E8E32A5-B80B-4042-9C46-85EA72598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Corticosteroids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F81F206E-43EF-4C67-B158-9D49796F7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788" y="2171700"/>
            <a:ext cx="7620000" cy="3810000"/>
          </a:xfrm>
        </p:spPr>
        <p:txBody>
          <a:bodyPr/>
          <a:lstStyle/>
          <a:p>
            <a:pPr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lbertus" pitchFamily="34" charset="0"/>
              </a:rPr>
              <a:t>Systemic:</a:t>
            </a:r>
          </a:p>
          <a:p>
            <a:pPr lvl="1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E.g. prednisolone, methylprednisolone</a:t>
            </a:r>
          </a:p>
          <a:p>
            <a:pPr lvl="1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400" dirty="0">
                <a:latin typeface="Albertus" pitchFamily="34" charset="0"/>
              </a:rPr>
              <a:t> posterior uveitis, optic neuritis, temporal arteritis with anterior ischemic optic neuropathy</a:t>
            </a:r>
          </a:p>
          <a:p>
            <a:pPr lvl="1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400" dirty="0">
                <a:latin typeface="Albertus" pitchFamily="34" charset="0"/>
              </a:rPr>
              <a:t> </a:t>
            </a:r>
          </a:p>
          <a:p>
            <a:pPr lvl="2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FF0000"/>
                </a:solidFill>
                <a:latin typeface="Albertus" pitchFamily="34" charset="0"/>
              </a:rPr>
              <a:t>Local:  </a:t>
            </a:r>
            <a:r>
              <a:rPr lang="en-US" altLang="en-US" sz="2000" u="sng" dirty="0">
                <a:latin typeface="Albertus" pitchFamily="34" charset="0"/>
              </a:rPr>
              <a:t>posterior subcapsular cataract</a:t>
            </a:r>
            <a:r>
              <a:rPr lang="en-US" altLang="en-US" sz="2000" dirty="0">
                <a:latin typeface="Albertus" pitchFamily="34" charset="0"/>
              </a:rPr>
              <a:t>, glaucoma, central serous retinopathy</a:t>
            </a:r>
          </a:p>
          <a:p>
            <a:pPr lvl="2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FF0000"/>
                </a:solidFill>
                <a:latin typeface="Albertus" pitchFamily="34" charset="0"/>
              </a:rPr>
              <a:t>Systemic</a:t>
            </a:r>
            <a:r>
              <a:rPr lang="en-US" altLang="en-US" sz="2000" dirty="0">
                <a:solidFill>
                  <a:srgbClr val="FF0000"/>
                </a:solidFill>
                <a:latin typeface="Albertus" pitchFamily="34" charset="0"/>
              </a:rPr>
              <a:t>:  </a:t>
            </a:r>
            <a:r>
              <a:rPr lang="en-US" altLang="en-US" sz="2000" u="sng" dirty="0">
                <a:latin typeface="Albertus" pitchFamily="34" charset="0"/>
              </a:rPr>
              <a:t>suppression of pituitary-adrenal axis</a:t>
            </a:r>
            <a:r>
              <a:rPr lang="en-US" altLang="en-US" sz="2000" dirty="0">
                <a:latin typeface="Albertus" pitchFamily="34" charset="0"/>
              </a:rPr>
              <a:t>, hyperglycemia, osteoporosis, peptic ulcer, psychosis</a:t>
            </a:r>
          </a:p>
        </p:txBody>
      </p:sp>
      <p:pic>
        <p:nvPicPr>
          <p:cNvPr id="40964" name="Picture 4" descr="1direct_psc_direct_cat">
            <a:extLst>
              <a:ext uri="{FF2B5EF4-FFF2-40B4-BE49-F238E27FC236}">
                <a16:creationId xmlns:a16="http://schemas.microsoft.com/office/drawing/2014/main" xmlns="" id="{4DF0F487-6FE4-461C-BFD8-64065348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225550"/>
            <a:ext cx="1655763" cy="136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5" name="Picture 6" descr="psc_retro_cat">
            <a:extLst>
              <a:ext uri="{FF2B5EF4-FFF2-40B4-BE49-F238E27FC236}">
                <a16:creationId xmlns:a16="http://schemas.microsoft.com/office/drawing/2014/main" xmlns="" id="{A97C62EB-4A85-46B8-9099-F876DA93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171700"/>
            <a:ext cx="1800225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3374ED1E-5715-4CB3-96FD-235089B56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NSAIDs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4C81AB3E-9610-4EEB-9C3F-9B7A861E0A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743200"/>
            <a:ext cx="7772400" cy="2971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E.g. ketorolac, diclofenac, nepafenac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Mechanism:</a:t>
            </a:r>
            <a:r>
              <a:rPr lang="en-US" altLang="en-US" sz="2400" dirty="0">
                <a:latin typeface="Albertus" pitchFamily="34" charset="0"/>
              </a:rPr>
              <a:t> inactivation of </a:t>
            </a:r>
            <a:r>
              <a:rPr lang="en-US" altLang="en-US" sz="2800" b="1" dirty="0">
                <a:solidFill>
                  <a:srgbClr val="FF0000"/>
                </a:solidFill>
                <a:latin typeface="Albertus" pitchFamily="34" charset="0"/>
              </a:rPr>
              <a:t>cyclo-oxygenase</a:t>
            </a:r>
            <a:r>
              <a:rPr lang="en-US" altLang="en-US" sz="2800" dirty="0">
                <a:solidFill>
                  <a:srgbClr val="FF0000"/>
                </a:solidFill>
                <a:latin typeface="Albertus" pitchFamily="34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400" dirty="0">
                <a:latin typeface="Albertus" pitchFamily="34" charset="0"/>
              </a:rPr>
              <a:t> post-operatively, episcleritis/scleritis, mild uveitis, cystoid macular edema, preoperatively to prevent miosis during surgery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Side effects:</a:t>
            </a:r>
            <a:r>
              <a:rPr lang="en-US" altLang="en-US" sz="2400" dirty="0">
                <a:latin typeface="Albertus" pitchFamily="34" charset="0"/>
              </a:rPr>
              <a:t> stinging and burning. Rarely:  corneal erosion or melting</a:t>
            </a:r>
          </a:p>
        </p:txBody>
      </p:sp>
      <p:pic>
        <p:nvPicPr>
          <p:cNvPr id="41988" name="Picture 4" descr="acular_ls">
            <a:extLst>
              <a:ext uri="{FF2B5EF4-FFF2-40B4-BE49-F238E27FC236}">
                <a16:creationId xmlns:a16="http://schemas.microsoft.com/office/drawing/2014/main" xmlns="" id="{092B813D-0E5A-42B2-99E0-2ECAE184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3400"/>
            <a:ext cx="137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3A769F49-ECF1-4DDB-8B40-2E14AB262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066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Anti-allergy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96473FA-1290-4B2A-A61D-F18793879A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162800" cy="3352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Avoidance of allergens, cold compress, lubrications</a:t>
            </a:r>
          </a:p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Antihistamines</a:t>
            </a:r>
            <a:r>
              <a:rPr lang="en-US" altLang="en-US" sz="2000" dirty="0">
                <a:latin typeface="Albertus" pitchFamily="34" charset="0"/>
              </a:rPr>
              <a:t> (</a:t>
            </a:r>
            <a:r>
              <a:rPr lang="en-US" altLang="en-US" sz="2000" dirty="0" err="1">
                <a:latin typeface="Albertus" pitchFamily="34" charset="0"/>
              </a:rPr>
              <a:t>e.g.pheniramine</a:t>
            </a:r>
            <a:r>
              <a:rPr lang="en-US" altLang="en-US" sz="2000" dirty="0">
                <a:latin typeface="Albertus" pitchFamily="34" charset="0"/>
              </a:rPr>
              <a:t>, </a:t>
            </a:r>
            <a:r>
              <a:rPr lang="en-US" altLang="en-US" sz="2000" dirty="0" err="1">
                <a:latin typeface="Albertus" pitchFamily="34" charset="0"/>
              </a:rPr>
              <a:t>levocabastine</a:t>
            </a:r>
            <a:r>
              <a:rPr lang="en-US" altLang="en-US" sz="2000" dirty="0">
                <a:latin typeface="Albertus" pitchFamily="34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Decongestants</a:t>
            </a:r>
            <a:r>
              <a:rPr lang="en-US" altLang="en-US" sz="2000" dirty="0">
                <a:latin typeface="Albertus" pitchFamily="34" charset="0"/>
              </a:rPr>
              <a:t> (e.g. naphazoline, </a:t>
            </a:r>
            <a:r>
              <a:rPr lang="en-US" altLang="en-US" sz="2000" dirty="0" err="1">
                <a:latin typeface="Albertus" pitchFamily="34" charset="0"/>
              </a:rPr>
              <a:t>phenylepherine</a:t>
            </a:r>
            <a:r>
              <a:rPr lang="en-US" altLang="en-US" sz="2000" dirty="0">
                <a:latin typeface="Albertus" pitchFamily="34" charset="0"/>
              </a:rPr>
              <a:t>, </a:t>
            </a:r>
            <a:r>
              <a:rPr lang="en-US" altLang="en-US" sz="2000" dirty="0" err="1">
                <a:latin typeface="Albertus" pitchFamily="34" charset="0"/>
              </a:rPr>
              <a:t>tetrahydrozaline</a:t>
            </a:r>
            <a:r>
              <a:rPr lang="en-US" altLang="en-US" sz="2000" dirty="0">
                <a:latin typeface="Albertus" pitchFamily="34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Mast cell stabilizers</a:t>
            </a:r>
            <a:r>
              <a:rPr lang="en-US" altLang="en-US" sz="2000" dirty="0">
                <a:latin typeface="Albertus" pitchFamily="34" charset="0"/>
              </a:rPr>
              <a:t> (e.g. cromolyn, nedocromil, olopatadine)</a:t>
            </a:r>
          </a:p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NSAID</a:t>
            </a:r>
            <a:r>
              <a:rPr lang="en-US" altLang="en-US" sz="2000" dirty="0">
                <a:latin typeface="Albertus" pitchFamily="34" charset="0"/>
              </a:rPr>
              <a:t> (e.g. ketorolac)</a:t>
            </a:r>
          </a:p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Steroids</a:t>
            </a:r>
            <a:r>
              <a:rPr lang="en-US" altLang="en-US" sz="2000" dirty="0">
                <a:latin typeface="Albertus" pitchFamily="34" charset="0"/>
              </a:rPr>
              <a:t> (e.g. </a:t>
            </a:r>
            <a:r>
              <a:rPr lang="en-US" altLang="en-US" sz="2000" dirty="0" err="1">
                <a:latin typeface="Albertus" pitchFamily="34" charset="0"/>
              </a:rPr>
              <a:t>fluorometholone</a:t>
            </a:r>
            <a:r>
              <a:rPr lang="en-US" altLang="en-US" sz="2000" dirty="0">
                <a:latin typeface="Albertus" pitchFamily="34" charset="0"/>
              </a:rPr>
              <a:t>, prednisolone)</a:t>
            </a:r>
          </a:p>
          <a:p>
            <a:pPr algn="l" rt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Drug combinations</a:t>
            </a:r>
          </a:p>
        </p:txBody>
      </p:sp>
      <p:pic>
        <p:nvPicPr>
          <p:cNvPr id="8198" name="Picture 6" descr="chemosos">
            <a:extLst>
              <a:ext uri="{FF2B5EF4-FFF2-40B4-BE49-F238E27FC236}">
                <a16:creationId xmlns:a16="http://schemas.microsoft.com/office/drawing/2014/main" xmlns="" id="{8553E54A-4C0B-4E3E-92E2-B7F52E7DDB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4800600"/>
            <a:ext cx="2819400" cy="18335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1" name="Picture 9" descr="cupping field defect">
            <a:extLst>
              <a:ext uri="{FF2B5EF4-FFF2-40B4-BE49-F238E27FC236}">
                <a16:creationId xmlns:a16="http://schemas.microsoft.com/office/drawing/2014/main" xmlns="" id="{5F5EFFC7-567E-4F58-8DB6-A38DCFAF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92588"/>
            <a:ext cx="3351213" cy="244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6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8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8195" grpId="2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CB510837-6CC4-455A-A242-F9428437C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Antibiotics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08510D1C-279C-4C9C-9193-B540B763B8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3702050" cy="4876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Penicillins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Cephalosporins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Sulfonamides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Tetracyclines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Chloramphenicol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Aminoglycosides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Fluoroquinolones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Vancomycin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Macrolides</a:t>
            </a:r>
          </a:p>
        </p:txBody>
      </p:sp>
      <p:pic>
        <p:nvPicPr>
          <p:cNvPr id="44036" name="Picture 4" descr="p335chloramphenicol">
            <a:extLst>
              <a:ext uri="{FF2B5EF4-FFF2-40B4-BE49-F238E27FC236}">
                <a16:creationId xmlns:a16="http://schemas.microsoft.com/office/drawing/2014/main" xmlns="" id="{AFF1DA38-AC1D-48FD-ABE1-93AC19F451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1" y="1600200"/>
            <a:ext cx="1676399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7" name="Picture 5" descr="lasik6">
            <a:extLst>
              <a:ext uri="{FF2B5EF4-FFF2-40B4-BE49-F238E27FC236}">
                <a16:creationId xmlns:a16="http://schemas.microsoft.com/office/drawing/2014/main" xmlns="" id="{63B06CB3-4994-4FCA-871A-A49CA96E541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464050"/>
            <a:ext cx="3505200" cy="18605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B71E3824-6251-4508-AC45-F13CE632C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Antibiotics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4302DF8E-2C5B-4E7B-A16B-DC3C66449E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1850" y="1066800"/>
            <a:ext cx="4006850" cy="51816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Used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topically</a:t>
            </a:r>
            <a:r>
              <a:rPr lang="en-US" altLang="en-US" sz="2000" dirty="0">
                <a:latin typeface="Albertus" pitchFamily="34" charset="0"/>
              </a:rPr>
              <a:t> in prophylaxis (pre and postoperatively) and treatment of ocular bacterial infections.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Used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orally</a:t>
            </a:r>
            <a:r>
              <a:rPr lang="en-US" altLang="en-US" sz="2000" dirty="0">
                <a:latin typeface="Albertus" pitchFamily="34" charset="0"/>
              </a:rPr>
              <a:t> for the treatment of </a:t>
            </a:r>
            <a:r>
              <a:rPr lang="en-US" altLang="en-US" sz="2000" dirty="0" err="1">
                <a:latin typeface="Albertus" pitchFamily="34" charset="0"/>
              </a:rPr>
              <a:t>preseptal</a:t>
            </a:r>
            <a:r>
              <a:rPr lang="en-US" altLang="en-US" sz="2000" dirty="0">
                <a:latin typeface="Albertus" pitchFamily="34" charset="0"/>
              </a:rPr>
              <a:t> cellulitis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Albertus" pitchFamily="34" charset="0"/>
              </a:rPr>
              <a:t>e.g. amoxycillin with </a:t>
            </a:r>
            <a:r>
              <a:rPr lang="en-US" altLang="en-US" sz="1400" dirty="0" err="1">
                <a:latin typeface="Albertus" pitchFamily="34" charset="0"/>
              </a:rPr>
              <a:t>clavulonate</a:t>
            </a:r>
            <a:r>
              <a:rPr lang="en-US" altLang="en-US" sz="1400" dirty="0">
                <a:latin typeface="Albertus" pitchFamily="34" charset="0"/>
              </a:rPr>
              <a:t>, cefaclor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Used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intravenously</a:t>
            </a:r>
            <a:r>
              <a:rPr lang="en-US" altLang="en-US" sz="2000" dirty="0">
                <a:latin typeface="Albertus" pitchFamily="34" charset="0"/>
              </a:rPr>
              <a:t> for the treatment of orbital cellulitis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Albertus" pitchFamily="34" charset="0"/>
              </a:rPr>
              <a:t>e.g. gentamicin, cephalosporin, vancomycin, </a:t>
            </a:r>
            <a:r>
              <a:rPr lang="en-US" altLang="en-US" sz="1400" dirty="0" err="1">
                <a:latin typeface="Albertus" pitchFamily="34" charset="0"/>
              </a:rPr>
              <a:t>flagyl</a:t>
            </a:r>
            <a:endParaRPr lang="en-US" altLang="en-US" sz="1400" dirty="0">
              <a:latin typeface="Albertus" pitchFamily="34" charset="0"/>
            </a:endParaRP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Can be injected </a:t>
            </a:r>
            <a:r>
              <a:rPr lang="en-US" altLang="en-US" sz="2000" dirty="0" err="1">
                <a:solidFill>
                  <a:srgbClr val="FFFF00"/>
                </a:solidFill>
                <a:latin typeface="Albertus" pitchFamily="34" charset="0"/>
              </a:rPr>
              <a:t>intravitrally</a:t>
            </a:r>
            <a:r>
              <a:rPr lang="en-US" altLang="en-US" sz="2000" dirty="0">
                <a:latin typeface="Albertus" pitchFamily="34" charset="0"/>
              </a:rPr>
              <a:t> for the treatment of endophthalmitis</a:t>
            </a:r>
          </a:p>
        </p:txBody>
      </p:sp>
      <p:pic>
        <p:nvPicPr>
          <p:cNvPr id="45060" name="Picture 4" descr="preseptal">
            <a:extLst>
              <a:ext uri="{FF2B5EF4-FFF2-40B4-BE49-F238E27FC236}">
                <a16:creationId xmlns:a16="http://schemas.microsoft.com/office/drawing/2014/main" xmlns="" id="{D8D863AC-8587-4765-990D-0F6B583C4D5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5238" y="1981200"/>
            <a:ext cx="3368675" cy="198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1" name="Picture 5" descr="endophthalmitis">
            <a:extLst>
              <a:ext uri="{FF2B5EF4-FFF2-40B4-BE49-F238E27FC236}">
                <a16:creationId xmlns:a16="http://schemas.microsoft.com/office/drawing/2014/main" xmlns="" id="{B8AE2FC9-44D2-41F7-8367-66110BD206B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746750" y="4315460"/>
            <a:ext cx="2032000" cy="1579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B1E07C1E-D140-4EC7-B4AB-BE8E8DA8C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9906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Antibiotics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7738BCE2-AF9E-412B-A0C6-C529632772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6254262" cy="46482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Trachoma</a:t>
            </a:r>
            <a:r>
              <a:rPr lang="en-US" altLang="en-US" sz="2000" dirty="0">
                <a:latin typeface="Albertus" pitchFamily="34" charset="0"/>
              </a:rPr>
              <a:t> can be treated by topical and systemic tetracycline or erythromycin, or systemic azithromycin.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Bacterial keratitis</a:t>
            </a:r>
            <a:r>
              <a:rPr lang="en-US" altLang="en-US" sz="2000" dirty="0">
                <a:latin typeface="Albertus" pitchFamily="34" charset="0"/>
              </a:rPr>
              <a:t> (bacterial corneal ulcers) can be treated by topical fortified </a:t>
            </a:r>
            <a:r>
              <a:rPr lang="en-US" altLang="en-US" sz="2000" dirty="0" err="1">
                <a:latin typeface="Albertus" pitchFamily="34" charset="0"/>
              </a:rPr>
              <a:t>penicillins</a:t>
            </a:r>
            <a:r>
              <a:rPr lang="en-US" altLang="en-US" sz="2000" dirty="0">
                <a:latin typeface="Albertus" pitchFamily="34" charset="0"/>
              </a:rPr>
              <a:t>, cephalosporins, aminoglycosides, vancomycin or 	fluoroquinolones.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Bacterial conjunctivitis</a:t>
            </a:r>
            <a:r>
              <a:rPr lang="en-US" altLang="en-US" sz="2000" dirty="0">
                <a:latin typeface="Albertus" pitchFamily="34" charset="0"/>
              </a:rPr>
              <a:t> is usually self limited but topical erythromycin, aminoglycosides, fluoroquinolones, or chloramphenicol can be used</a:t>
            </a:r>
          </a:p>
        </p:txBody>
      </p:sp>
      <p:pic>
        <p:nvPicPr>
          <p:cNvPr id="46084" name="Picture 4" descr="corneal ulcer">
            <a:extLst>
              <a:ext uri="{FF2B5EF4-FFF2-40B4-BE49-F238E27FC236}">
                <a16:creationId xmlns:a16="http://schemas.microsoft.com/office/drawing/2014/main" xmlns="" id="{73E04E88-D8F5-4511-B06D-784C47BC92D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7662" y="1942770"/>
            <a:ext cx="2317750" cy="156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bacterial-conjunctivitis">
            <a:extLst>
              <a:ext uri="{FF2B5EF4-FFF2-40B4-BE49-F238E27FC236}">
                <a16:creationId xmlns:a16="http://schemas.microsoft.com/office/drawing/2014/main" xmlns="" id="{D08F935A-FB29-4833-9C0A-4E5CA761DB4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79848" y="4114800"/>
            <a:ext cx="192087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03685AD1-F10D-410E-92A9-C3608A16A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Antifungals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E231209C-E788-441F-9C89-380E23FF6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6705600" cy="5181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400" dirty="0">
                <a:latin typeface="Albertus" pitchFamily="34" charset="0"/>
              </a:rPr>
              <a:t> fungal keratitis, fungal endophthalmitis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Polyenes</a:t>
            </a:r>
          </a:p>
          <a:p>
            <a:pPr lvl="1"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damage cell membrane of susceptible fungi</a:t>
            </a:r>
          </a:p>
          <a:p>
            <a:pPr lvl="1"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amphotericin B, natamycin</a:t>
            </a:r>
          </a:p>
          <a:p>
            <a:pPr lvl="1"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side effect: nephrotoxicity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FFFF00"/>
                </a:solidFill>
                <a:latin typeface="Albertus" pitchFamily="34" charset="0"/>
              </a:rPr>
              <a:t>Imidazoles</a:t>
            </a:r>
            <a:endParaRPr lang="en-US" altLang="en-US" sz="2400" dirty="0">
              <a:solidFill>
                <a:srgbClr val="FFFF00"/>
              </a:solidFill>
              <a:latin typeface="Albertus" pitchFamily="34" charset="0"/>
            </a:endParaRPr>
          </a:p>
          <a:p>
            <a:pPr lvl="1"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increase fungal cell membrane permeability</a:t>
            </a:r>
          </a:p>
          <a:p>
            <a:pPr lvl="1"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miconazole, ketoconazole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FFFF00"/>
                </a:solidFill>
                <a:latin typeface="Albertus" pitchFamily="34" charset="0"/>
              </a:rPr>
              <a:t>Flucytocine</a:t>
            </a:r>
            <a:endParaRPr lang="en-US" altLang="en-US" sz="2400" dirty="0">
              <a:solidFill>
                <a:srgbClr val="FFFF00"/>
              </a:solidFill>
              <a:latin typeface="Albertus" pitchFamily="34" charset="0"/>
            </a:endParaRPr>
          </a:p>
          <a:p>
            <a:pPr lvl="1" algn="l" rt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act by inhibiting DNA synthesis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84CCC32F-16CC-49C5-A423-8115C0BCF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Antivirals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A3876DB4-4B07-4D2F-BF94-197CA83108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5029200" cy="49530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FFFF00"/>
                </a:solidFill>
                <a:latin typeface="Albertus" pitchFamily="34" charset="0"/>
              </a:rPr>
              <a:t>Acyclovir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000" dirty="0">
                <a:latin typeface="Albertus" pitchFamily="34" charset="0"/>
              </a:rPr>
              <a:t>Interact with viral thymidine kinase 	(selective)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000" dirty="0">
                <a:latin typeface="Albertus" pitchFamily="34" charset="0"/>
              </a:rPr>
              <a:t>Used in herpetic keratitis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FFFF00"/>
                </a:solidFill>
                <a:latin typeface="Albertus" pitchFamily="34" charset="0"/>
              </a:rPr>
              <a:t>Trifluridine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000" dirty="0">
                <a:latin typeface="Albertus" pitchFamily="34" charset="0"/>
              </a:rPr>
              <a:t>More corneal penetration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000" dirty="0">
                <a:latin typeface="Albertus" pitchFamily="34" charset="0"/>
              </a:rPr>
              <a:t>Can treat herpetic iritis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FFFF00"/>
                </a:solidFill>
                <a:latin typeface="Albertus" pitchFamily="34" charset="0"/>
              </a:rPr>
              <a:t>Ganciclovir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000" dirty="0">
                <a:latin typeface="Albertus" pitchFamily="34" charset="0"/>
              </a:rPr>
              <a:t>Used intravenously for CMV retinitis </a:t>
            </a:r>
          </a:p>
        </p:txBody>
      </p:sp>
      <p:pic>
        <p:nvPicPr>
          <p:cNvPr id="48132" name="Picture 4" descr="herpes">
            <a:extLst>
              <a:ext uri="{FF2B5EF4-FFF2-40B4-BE49-F238E27FC236}">
                <a16:creationId xmlns:a16="http://schemas.microsoft.com/office/drawing/2014/main" xmlns="" id="{9D5DEC5B-7147-444C-8660-C1D8250D237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0" y="1447800"/>
            <a:ext cx="224790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3" name="Picture 5" descr="CMV">
            <a:extLst>
              <a:ext uri="{FF2B5EF4-FFF2-40B4-BE49-F238E27FC236}">
                <a16:creationId xmlns:a16="http://schemas.microsoft.com/office/drawing/2014/main" xmlns="" id="{4FE938A0-3AA7-4FED-9615-FF5E94F812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886200"/>
            <a:ext cx="2971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CA9563B-FB3A-4443-8775-F8492CEF3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Pharmaco-dynamics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7A88CFD-400F-4EBB-B295-C903E028E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It is the biological and therapeutic effect of the drug </a:t>
            </a:r>
            <a:r>
              <a:rPr lang="en-US" sz="2400" kern="0" dirty="0">
                <a:solidFill>
                  <a:srgbClr val="FFFF00"/>
                </a:solidFill>
                <a:latin typeface="Albertus" pitchFamily="34" charset="0"/>
                <a:cs typeface="+mn-cs"/>
              </a:rPr>
              <a:t>(mechanism of action)</a:t>
            </a:r>
          </a:p>
          <a:p>
            <a:pPr marL="342900" indent="-342900" algn="l" rt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Most drugs act by binding to regulatory macromolecules, usually neurotransmitters or hormone receptors or enzymes</a:t>
            </a:r>
          </a:p>
          <a:p>
            <a:pPr marL="342900" indent="-342900" algn="l" rt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If the drug is working at the </a:t>
            </a:r>
            <a:r>
              <a:rPr lang="en-US" sz="2400" kern="0" dirty="0">
                <a:solidFill>
                  <a:srgbClr val="FFFF00"/>
                </a:solidFill>
                <a:latin typeface="Albertus" pitchFamily="34" charset="0"/>
                <a:cs typeface="+mn-cs"/>
              </a:rPr>
              <a:t>receptor</a:t>
            </a:r>
            <a:r>
              <a:rPr lang="en-US" sz="2400" kern="0" dirty="0">
                <a:latin typeface="Albertus" pitchFamily="34" charset="0"/>
                <a:cs typeface="+mn-cs"/>
              </a:rPr>
              <a:t> level, it can be </a:t>
            </a:r>
            <a:r>
              <a:rPr lang="en-US" sz="2400" kern="0" dirty="0">
                <a:solidFill>
                  <a:srgbClr val="FFFF00"/>
                </a:solidFill>
                <a:latin typeface="Albertus" pitchFamily="34" charset="0"/>
                <a:cs typeface="+mn-cs"/>
              </a:rPr>
              <a:t>agonist or antagonist</a:t>
            </a:r>
          </a:p>
          <a:p>
            <a:pPr marL="342900" indent="-342900" algn="l" rt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If the drug is working at the </a:t>
            </a:r>
            <a:r>
              <a:rPr lang="en-US" sz="2400" kern="0" dirty="0">
                <a:solidFill>
                  <a:srgbClr val="FFFF00"/>
                </a:solidFill>
                <a:latin typeface="Albertus" pitchFamily="34" charset="0"/>
                <a:cs typeface="+mn-cs"/>
              </a:rPr>
              <a:t>enzyme</a:t>
            </a:r>
            <a:r>
              <a:rPr lang="en-US" sz="2400" kern="0" dirty="0">
                <a:latin typeface="Albertus" pitchFamily="34" charset="0"/>
                <a:cs typeface="+mn-cs"/>
              </a:rPr>
              <a:t> level, it can be </a:t>
            </a:r>
            <a:r>
              <a:rPr lang="en-US" sz="2400" kern="0" dirty="0">
                <a:solidFill>
                  <a:srgbClr val="FFFF00"/>
                </a:solidFill>
                <a:latin typeface="Albertus" pitchFamily="34" charset="0"/>
                <a:cs typeface="+mn-cs"/>
              </a:rPr>
              <a:t>activator or inhibitor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AD11FC91-45BA-48D5-B519-43CECF258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9906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Ocular diagnostic drugs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D8CD84CC-F718-4102-8553-658618B570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5257800" cy="5029200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Fluorescein dye</a:t>
            </a:r>
          </a:p>
          <a:p>
            <a:pPr lvl="1"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Available as drops or strips </a:t>
            </a:r>
          </a:p>
          <a:p>
            <a:pPr lvl="1"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stain corneal abrasions, applanation tonometry, detecting wound leak, </a:t>
            </a:r>
            <a:r>
              <a:rPr lang="en-US" altLang="en-US" sz="2000" dirty="0" err="1">
                <a:latin typeface="Albertus" pitchFamily="34" charset="0"/>
              </a:rPr>
              <a:t>NLD</a:t>
            </a:r>
            <a:r>
              <a:rPr lang="en-US" altLang="en-US" sz="2000" dirty="0">
                <a:latin typeface="Albertus" pitchFamily="34" charset="0"/>
              </a:rPr>
              <a:t> obstruction, fluorescein angiography</a:t>
            </a:r>
          </a:p>
          <a:p>
            <a:pPr lvl="1"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Caution:</a:t>
            </a:r>
          </a:p>
          <a:p>
            <a:pPr lvl="2"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stains soft contact lens</a:t>
            </a:r>
          </a:p>
          <a:p>
            <a:pPr lvl="2"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Fluorescein drops can be contaminated by Pseudomonas sp.			</a:t>
            </a:r>
          </a:p>
          <a:p>
            <a:pPr lvl="1"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latin typeface="Albertus" pitchFamily="34" charset="0"/>
            </a:endParaRPr>
          </a:p>
        </p:txBody>
      </p:sp>
      <p:pic>
        <p:nvPicPr>
          <p:cNvPr id="49156" name="Picture 9" descr="288_abrasion_stain">
            <a:extLst>
              <a:ext uri="{FF2B5EF4-FFF2-40B4-BE49-F238E27FC236}">
                <a16:creationId xmlns:a16="http://schemas.microsoft.com/office/drawing/2014/main" xmlns="" id="{494AEF93-D9E5-4AD6-AA2E-DACD9259FE0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324600" y="1856232"/>
            <a:ext cx="204510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7" name="Picture 10" descr="eye_fluorescein">
            <a:extLst>
              <a:ext uri="{FF2B5EF4-FFF2-40B4-BE49-F238E27FC236}">
                <a16:creationId xmlns:a16="http://schemas.microsoft.com/office/drawing/2014/main" xmlns="" id="{92336B28-B395-4F5A-A320-B8C55C1E85C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140146" y="4267200"/>
            <a:ext cx="2414016" cy="177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F40BB838-0A9A-49F0-8D0D-B5CAB077C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Ocular diagnostic drugs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8756B5FB-4DEA-433F-B4BF-31152C1419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752600"/>
            <a:ext cx="6553200" cy="19812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Rose </a:t>
            </a:r>
            <a:r>
              <a:rPr lang="en-US" altLang="en-US" sz="2400" b="1" dirty="0" err="1">
                <a:solidFill>
                  <a:srgbClr val="FFFF00"/>
                </a:solidFill>
                <a:latin typeface="Albertus" pitchFamily="34" charset="0"/>
              </a:rPr>
              <a:t>bengal</a:t>
            </a:r>
            <a:r>
              <a:rPr lang="en-US" altLang="en-US" sz="2400" b="1" dirty="0">
                <a:solidFill>
                  <a:srgbClr val="FFFF00"/>
                </a:solidFill>
                <a:latin typeface="Albertus" pitchFamily="34" charset="0"/>
              </a:rPr>
              <a:t> stain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Stains devitalized epithelium</a:t>
            </a:r>
          </a:p>
          <a:p>
            <a:pPr lvl="1"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400" dirty="0">
                <a:latin typeface="Albertus" pitchFamily="34" charset="0"/>
              </a:rPr>
              <a:t> severe dry eye, herpetic keratitis</a:t>
            </a:r>
          </a:p>
        </p:txBody>
      </p:sp>
      <p:pic>
        <p:nvPicPr>
          <p:cNvPr id="50180" name="Picture 5" descr="rose bengal">
            <a:extLst>
              <a:ext uri="{FF2B5EF4-FFF2-40B4-BE49-F238E27FC236}">
                <a16:creationId xmlns:a16="http://schemas.microsoft.com/office/drawing/2014/main" xmlns="" id="{6B75FF29-C1BD-43C6-923B-AEEEF6A6D4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3644900"/>
            <a:ext cx="4222750" cy="291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BA2D81F6-3B86-4BAB-A7A0-A0A09C669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Local Anesthetics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D1F108E2-C704-4B7E-9B63-561FDC344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33528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Topical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</a:t>
            </a:r>
            <a:r>
              <a:rPr lang="en-US" altLang="en-US" sz="2000" dirty="0" err="1">
                <a:latin typeface="Albertus" pitchFamily="34" charset="0"/>
              </a:rPr>
              <a:t>propacaine</a:t>
            </a:r>
            <a:r>
              <a:rPr lang="en-US" altLang="en-US" sz="2000" dirty="0">
                <a:latin typeface="Albertus" pitchFamily="34" charset="0"/>
              </a:rPr>
              <a:t>, tetracaine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Uses:</a:t>
            </a:r>
            <a:r>
              <a:rPr lang="en-US" altLang="en-US" sz="2000" dirty="0">
                <a:latin typeface="Albertus" pitchFamily="34" charset="0"/>
              </a:rPr>
              <a:t> applanation tonometry, </a:t>
            </a:r>
            <a:r>
              <a:rPr lang="en-US" altLang="en-US" sz="2000" dirty="0" err="1">
                <a:latin typeface="Albertus" pitchFamily="34" charset="0"/>
              </a:rPr>
              <a:t>goniscopy</a:t>
            </a:r>
            <a:r>
              <a:rPr lang="en-US" altLang="en-US" sz="2000" dirty="0">
                <a:latin typeface="Albertus" pitchFamily="34" charset="0"/>
              </a:rPr>
              <a:t>, removal of corneal 	foreign bodies, removal of sutures, examination of patients who cannot open eyes because of pain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Adverse effects:</a:t>
            </a:r>
            <a:r>
              <a:rPr lang="en-US" altLang="en-US" sz="2000" dirty="0">
                <a:latin typeface="Albertus" pitchFamily="34" charset="0"/>
              </a:rPr>
              <a:t> toxic to corneal epithelium, allergic reaction rarely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78949436-30A1-4238-ADAF-B39603CD0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Local Anesthetics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41E69ACC-C7EC-4E56-AFC4-22FAF2577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5105400" cy="32004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Orbital infiltration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peribulbar or retrobulbar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cause 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anesthesia</a:t>
            </a:r>
            <a:r>
              <a:rPr lang="en-US" altLang="en-US" sz="2400">
                <a:latin typeface="Albertus" pitchFamily="34" charset="0"/>
              </a:rPr>
              <a:t> and 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akinesia</a:t>
            </a:r>
            <a:r>
              <a:rPr lang="en-US" altLang="en-US" sz="2400">
                <a:latin typeface="Albertus" pitchFamily="34" charset="0"/>
              </a:rPr>
              <a:t> 	for intraocular surgery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e.g. lidocaine, bupivacaine</a:t>
            </a:r>
          </a:p>
        </p:txBody>
      </p:sp>
      <p:pic>
        <p:nvPicPr>
          <p:cNvPr id="52230" name="Picture 6" descr="Image result for peribulbar block">
            <a:extLst>
              <a:ext uri="{FF2B5EF4-FFF2-40B4-BE49-F238E27FC236}">
                <a16:creationId xmlns:a16="http://schemas.microsoft.com/office/drawing/2014/main" xmlns="" id="{53C1FE00-6EAF-4B2E-ADE2-75912257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89999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594923F6-1C28-4E09-8217-D78586F18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Other Ocular Preparations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77D219AF-AB8C-46F3-8F08-FE6DB4666E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695700" cy="32004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Albertus" pitchFamily="34" charset="0"/>
              </a:rPr>
              <a:t>Lubricants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drops or ointments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Polyvinyl alcohol,  methylcellulose or hyaluronic acid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Preserved or preservative free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800" dirty="0">
              <a:latin typeface="Albertus" pitchFamily="34" charset="0"/>
            </a:endParaRPr>
          </a:p>
        </p:txBody>
      </p:sp>
      <p:pic>
        <p:nvPicPr>
          <p:cNvPr id="53252" name="Picture 4" descr="corneal surface">
            <a:extLst>
              <a:ext uri="{FF2B5EF4-FFF2-40B4-BE49-F238E27FC236}">
                <a16:creationId xmlns:a16="http://schemas.microsoft.com/office/drawing/2014/main" xmlns="" id="{FAB5A989-ADE8-4632-9A4D-71A98165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325" y="2549525"/>
            <a:ext cx="3470275" cy="347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3" name="Text Box 5">
            <a:extLst>
              <a:ext uri="{FF2B5EF4-FFF2-40B4-BE49-F238E27FC236}">
                <a16:creationId xmlns:a16="http://schemas.microsoft.com/office/drawing/2014/main" xmlns="" id="{7AB6FD3F-E3A9-4B52-8573-72749988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868863"/>
            <a:ext cx="405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xmlns="" id="{07A6AD72-91DE-4714-9C3B-D8ECAF7D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7613"/>
            <a:ext cx="565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>
            <a:extLst>
              <a:ext uri="{FF2B5EF4-FFF2-40B4-BE49-F238E27FC236}">
                <a16:creationId xmlns:a16="http://schemas.microsoft.com/office/drawing/2014/main" xmlns="" id="{3D5B665F-EA8F-4D6F-AFD8-5CBD34A6E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133600"/>
            <a:ext cx="62642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Ocular Toxicology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710B7744-9366-4930-A262-2992978C5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295400"/>
          </a:xfrm>
        </p:spPr>
        <p:txBody>
          <a:bodyPr>
            <a:noAutofit/>
          </a:bodyPr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Complications of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Topical Administration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F8695F19-94A1-422B-AFEB-DEC89A20D8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5410200" cy="40386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Mechanical injury</a:t>
            </a:r>
            <a:r>
              <a:rPr lang="en-US" altLang="en-US" sz="2000" dirty="0">
                <a:latin typeface="Albertus" pitchFamily="34" charset="0"/>
              </a:rPr>
              <a:t> from the bottle e.g. corneal abrasion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Pigmentation:</a:t>
            </a:r>
            <a:r>
              <a:rPr lang="en-US" altLang="en-US" sz="2000" dirty="0">
                <a:latin typeface="Albertus" pitchFamily="34" charset="0"/>
              </a:rPr>
              <a:t> epinephrine-adrenochrome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Ocular damage:</a:t>
            </a:r>
            <a:r>
              <a:rPr lang="en-US" altLang="en-US" sz="2000" dirty="0">
                <a:latin typeface="Albertus" pitchFamily="34" charset="0"/>
              </a:rPr>
              <a:t> e.g. topical anesthetics, benzalkonium preservative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Hypersensitivity:</a:t>
            </a:r>
            <a:r>
              <a:rPr lang="en-US" altLang="en-US" sz="2000" dirty="0">
                <a:latin typeface="Albertus" pitchFamily="34" charset="0"/>
              </a:rPr>
              <a:t> e.g. atropine, neomycin, gentamicin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Systemic effect:</a:t>
            </a:r>
            <a:r>
              <a:rPr lang="en-US" altLang="en-US" sz="2000" dirty="0">
                <a:latin typeface="Albertus" pitchFamily="34" charset="0"/>
              </a:rPr>
              <a:t> topical phenylephrine can increase BP</a:t>
            </a:r>
          </a:p>
        </p:txBody>
      </p:sp>
      <p:pic>
        <p:nvPicPr>
          <p:cNvPr id="55300" name="Picture 4" descr="eyedrops2">
            <a:extLst>
              <a:ext uri="{FF2B5EF4-FFF2-40B4-BE49-F238E27FC236}">
                <a16:creationId xmlns:a16="http://schemas.microsoft.com/office/drawing/2014/main" xmlns="" id="{DF3EFF51-76C1-4886-B005-F28BCA627B0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1811338"/>
            <a:ext cx="1981200" cy="202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1" name="Picture 5" descr="chindo9">
            <a:extLst>
              <a:ext uri="{FF2B5EF4-FFF2-40B4-BE49-F238E27FC236}">
                <a16:creationId xmlns:a16="http://schemas.microsoft.com/office/drawing/2014/main" xmlns="" id="{BCF39A52-B52A-4CC8-865A-8DC3FD02C53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169910" y="4114800"/>
            <a:ext cx="118567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2A067810-320E-4F30-8F6D-6999D7E69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Amiodarone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E3630E7E-F730-46DA-8AA9-F5D5703F6A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543800" cy="2895600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dirty="0">
                <a:latin typeface="Albertus" pitchFamily="34" charset="0"/>
              </a:rPr>
              <a:t>A cardiac arrhythmia drug</a:t>
            </a:r>
          </a:p>
          <a:p>
            <a:pPr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dirty="0">
                <a:latin typeface="Albertus" pitchFamily="34" charset="0"/>
              </a:rPr>
              <a:t>Causes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optic neuropathy</a:t>
            </a:r>
            <a:r>
              <a:rPr lang="en-US" altLang="en-US" sz="2000" dirty="0">
                <a:latin typeface="Albertus" pitchFamily="34" charset="0"/>
              </a:rPr>
              <a:t> (mild decreased vision, visual field defects, bilateral optic disc swelling)</a:t>
            </a:r>
          </a:p>
          <a:p>
            <a:pPr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dirty="0">
                <a:latin typeface="Albertus" pitchFamily="34" charset="0"/>
              </a:rPr>
              <a:t>Also causes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corneal vortex keratopathy </a:t>
            </a:r>
            <a:r>
              <a:rPr lang="en-US" altLang="en-US" sz="2000" dirty="0">
                <a:latin typeface="Albertus" pitchFamily="34" charset="0"/>
              </a:rPr>
              <a:t>(corneal </a:t>
            </a:r>
            <a:r>
              <a:rPr lang="en-US" altLang="en-US" sz="2000" dirty="0" err="1">
                <a:latin typeface="Albertus" pitchFamily="34" charset="0"/>
              </a:rPr>
              <a:t>verticillata</a:t>
            </a:r>
            <a:r>
              <a:rPr lang="en-US" altLang="en-US" sz="2000" dirty="0">
                <a:latin typeface="Albertus" pitchFamily="34" charset="0"/>
              </a:rPr>
              <a:t>) which is whorl-shaped pigmented deposits in the corneal epithelium</a:t>
            </a:r>
          </a:p>
          <a:p>
            <a:pPr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altLang="en-US" sz="2000" dirty="0">
              <a:latin typeface="Albertus" pitchFamily="34" charset="0"/>
            </a:endParaRPr>
          </a:p>
          <a:p>
            <a:pPr algn="l" rtl="0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altLang="en-US" sz="2000" dirty="0">
              <a:latin typeface="Albertus" pitchFamily="34" charset="0"/>
            </a:endParaRPr>
          </a:p>
        </p:txBody>
      </p:sp>
      <p:pic>
        <p:nvPicPr>
          <p:cNvPr id="56325" name="Picture 6" descr="optic neuropathy">
            <a:extLst>
              <a:ext uri="{FF2B5EF4-FFF2-40B4-BE49-F238E27FC236}">
                <a16:creationId xmlns:a16="http://schemas.microsoft.com/office/drawing/2014/main" xmlns="" id="{4FCBAFB7-5146-4AC2-BD07-234C7479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575" y="4633913"/>
            <a:ext cx="2232025" cy="191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327" name="Picture 7" descr="Image result for amiodarone corneal deposits">
            <a:extLst>
              <a:ext uri="{FF2B5EF4-FFF2-40B4-BE49-F238E27FC236}">
                <a16:creationId xmlns:a16="http://schemas.microsoft.com/office/drawing/2014/main" xmlns="" id="{766E9585-9ECB-4F08-B439-02734554E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5055" b="10818"/>
          <a:stretch/>
        </p:blipFill>
        <p:spPr bwMode="auto">
          <a:xfrm>
            <a:off x="4724403" y="4664075"/>
            <a:ext cx="2971798" cy="1889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CC4053D6-662C-4CFD-BA93-FDFF08858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Digitalis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BFA894FD-3096-4B62-9BE9-F3F75E30AA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6858000" cy="18288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>
                <a:latin typeface="Albertus" pitchFamily="34" charset="0"/>
              </a:rPr>
              <a:t>A cardiac failure drug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>
                <a:latin typeface="Albertus" pitchFamily="34" charset="0"/>
              </a:rPr>
              <a:t>Causes 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chromatopsia</a:t>
            </a:r>
            <a:r>
              <a:rPr lang="en-US" altLang="en-US" sz="2400">
                <a:latin typeface="Albertus" pitchFamily="34" charset="0"/>
              </a:rPr>
              <a:t> (objects appear yellow) 	with overdose </a:t>
            </a:r>
          </a:p>
        </p:txBody>
      </p:sp>
      <p:pic>
        <p:nvPicPr>
          <p:cNvPr id="57348" name="Picture 4" descr="Scene-Normal">
            <a:extLst>
              <a:ext uri="{FF2B5EF4-FFF2-40B4-BE49-F238E27FC236}">
                <a16:creationId xmlns:a16="http://schemas.microsoft.com/office/drawing/2014/main" xmlns="" id="{95931EE1-5CFB-4FC8-9923-AD5698C8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86200"/>
            <a:ext cx="3311525" cy="24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9" name="Picture 5" descr="Scene-Xanthopsia">
            <a:extLst>
              <a:ext uri="{FF2B5EF4-FFF2-40B4-BE49-F238E27FC236}">
                <a16:creationId xmlns:a16="http://schemas.microsoft.com/office/drawing/2014/main" xmlns="" id="{6CA1CDCD-4232-4204-A24C-6CFFF2AF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33825"/>
            <a:ext cx="3311525" cy="24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9C4A5CB9-C9D8-4594-B862-F0086D14A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92075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Chloroquines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8DBAFB96-4B2A-458B-BE61-447A42145F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5334000" cy="39624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E.g. chloroquine, hydroxychloroquine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Used in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malaria, rheumatoid arthritis &amp; </a:t>
            </a:r>
            <a:r>
              <a:rPr lang="en-US" altLang="en-US" sz="2000" dirty="0" err="1">
                <a:solidFill>
                  <a:srgbClr val="FFFF00"/>
                </a:solidFill>
                <a:latin typeface="Albertus" pitchFamily="34" charset="0"/>
              </a:rPr>
              <a:t>SLE</a:t>
            </a:r>
            <a:endParaRPr lang="en-US" altLang="en-US" sz="2000" dirty="0">
              <a:solidFill>
                <a:srgbClr val="FFFF00"/>
              </a:solidFill>
              <a:latin typeface="Albertus" pitchFamily="34" charset="0"/>
            </a:endParaRP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Cause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vortex keratopathy </a:t>
            </a:r>
            <a:r>
              <a:rPr lang="en-US" altLang="en-US" sz="2000" dirty="0">
                <a:latin typeface="Albertus" pitchFamily="34" charset="0"/>
              </a:rPr>
              <a:t>(corneal 	</a:t>
            </a:r>
            <a:r>
              <a:rPr lang="en-US" altLang="en-US" sz="2000" dirty="0" err="1">
                <a:latin typeface="Albertus" pitchFamily="34" charset="0"/>
              </a:rPr>
              <a:t>verticillata</a:t>
            </a:r>
            <a:r>
              <a:rPr lang="en-US" altLang="en-US" sz="2000" dirty="0">
                <a:latin typeface="Albertus" pitchFamily="34" charset="0"/>
              </a:rPr>
              <a:t>) which is usually 	asymptomatic but can present with glare and photophobia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lbertus" pitchFamily="34" charset="0"/>
              </a:rPr>
              <a:t>Also cause </a:t>
            </a:r>
            <a:r>
              <a:rPr lang="en-US" altLang="en-US" sz="2000" dirty="0">
                <a:solidFill>
                  <a:srgbClr val="FFFF00"/>
                </a:solidFill>
                <a:latin typeface="Albertus" pitchFamily="34" charset="0"/>
              </a:rPr>
              <a:t>retinopathy</a:t>
            </a:r>
            <a:r>
              <a:rPr lang="en-US" altLang="en-US" sz="2000" dirty="0">
                <a:latin typeface="Albertus" pitchFamily="34" charset="0"/>
              </a:rPr>
              <a:t> (bull’s eye 	maculopathy)</a:t>
            </a:r>
          </a:p>
        </p:txBody>
      </p:sp>
      <p:pic>
        <p:nvPicPr>
          <p:cNvPr id="58372" name="Picture 6" descr="cornea verticillata">
            <a:extLst>
              <a:ext uri="{FF2B5EF4-FFF2-40B4-BE49-F238E27FC236}">
                <a16:creationId xmlns:a16="http://schemas.microsoft.com/office/drawing/2014/main" xmlns="" id="{B6601B6A-2C4F-419F-BA86-9DCB78A8B70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1828800"/>
            <a:ext cx="2814638" cy="1981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3" name="Picture 7" descr="bull's eye">
            <a:extLst>
              <a:ext uri="{FF2B5EF4-FFF2-40B4-BE49-F238E27FC236}">
                <a16:creationId xmlns:a16="http://schemas.microsoft.com/office/drawing/2014/main" xmlns="" id="{901BB038-6AB5-4E94-B6F9-D7FE921E9F2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989638" y="4114800"/>
            <a:ext cx="2565400" cy="2294519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CB80EBC-BA85-4C1C-8CF8-0B84C202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Pharmaco-kinetics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9D557D6-A1F5-4F07-BAF1-DA41EEF1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444182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To achieve a therapeutic effect, a drug must reach its site of action in sufficient concentration.</a:t>
            </a:r>
          </a:p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800" kern="0" dirty="0">
              <a:latin typeface="Albertus" pitchFamily="34" charset="0"/>
              <a:cs typeface="+mn-cs"/>
            </a:endParaRPr>
          </a:p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kern="0" dirty="0">
                <a:latin typeface="Albertus" pitchFamily="34" charset="0"/>
                <a:cs typeface="+mn-cs"/>
              </a:rPr>
              <a:t>It is the </a:t>
            </a:r>
            <a:r>
              <a:rPr lang="en-US" sz="2400" kern="0" dirty="0">
                <a:solidFill>
                  <a:srgbClr val="FFFF00"/>
                </a:solidFill>
                <a:latin typeface="Albertus" pitchFamily="34" charset="0"/>
                <a:cs typeface="+mn-cs"/>
              </a:rPr>
              <a:t>absorption, distribution, metabolism, and excretion of the drug</a:t>
            </a:r>
          </a:p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2400" kern="0" dirty="0">
              <a:latin typeface="Albertus" pitchFamily="34" charset="0"/>
              <a:cs typeface="+mn-cs"/>
            </a:endParaRPr>
          </a:p>
        </p:txBody>
      </p:sp>
      <p:pic>
        <p:nvPicPr>
          <p:cNvPr id="12292" name="Picture 4" descr="Pharmacokinetics">
            <a:extLst>
              <a:ext uri="{FF2B5EF4-FFF2-40B4-BE49-F238E27FC236}">
                <a16:creationId xmlns:a16="http://schemas.microsoft.com/office/drawing/2014/main" xmlns="" id="{89E54B8E-46F1-4CF4-88A4-23A5B13D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08363"/>
            <a:ext cx="3986213" cy="299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E7E98AE4-44CA-489A-8E72-22370CA6A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Chlorpromazine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4D340054-EBAC-426C-964B-014293FFE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6553200" cy="32004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A psychiatric drug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lbertus" pitchFamily="34" charset="0"/>
              </a:rPr>
              <a:t>Causes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corneal punctate</a:t>
            </a:r>
            <a:r>
              <a:rPr lang="en-US" altLang="en-US" sz="2400" dirty="0">
                <a:latin typeface="Albertus" pitchFamily="34" charset="0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epithelial opacities,</a:t>
            </a:r>
            <a:r>
              <a:rPr lang="en-US" altLang="en-US" sz="2400" dirty="0">
                <a:latin typeface="Albertus" pitchFamily="34" charset="0"/>
              </a:rPr>
              <a:t> 	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lens surface opacities. </a:t>
            </a:r>
            <a:r>
              <a:rPr lang="en-US" altLang="en-US" sz="2400" dirty="0">
                <a:latin typeface="Albertus" pitchFamily="34" charset="0"/>
              </a:rPr>
              <a:t>Reversible with drug discontinuation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Pigmentary retinopathy </a:t>
            </a:r>
            <a:r>
              <a:rPr lang="en-US" altLang="en-US" sz="2400" dirty="0">
                <a:latin typeface="Albertus" pitchFamily="34" charset="0"/>
              </a:rPr>
              <a:t>in high doses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D8449ED6-D99E-436D-9FAB-ACE8299A1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Thioridazine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71135B39-11AC-4705-BBB0-45BB20A1A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676400"/>
            <a:ext cx="6096000" cy="21336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A psychiatric drug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Causes a 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pigmentary retinopathy</a:t>
            </a:r>
            <a:r>
              <a:rPr lang="en-US" altLang="en-US" sz="2400">
                <a:latin typeface="Albertus" pitchFamily="34" charset="0"/>
              </a:rPr>
              <a:t> after 	high dosage</a:t>
            </a:r>
          </a:p>
        </p:txBody>
      </p:sp>
      <p:pic>
        <p:nvPicPr>
          <p:cNvPr id="60420" name="Picture 4" descr="thioridazine">
            <a:extLst>
              <a:ext uri="{FF2B5EF4-FFF2-40B4-BE49-F238E27FC236}">
                <a16:creationId xmlns:a16="http://schemas.microsoft.com/office/drawing/2014/main" xmlns="" id="{0B44EA64-FA73-46A2-A0D1-BCFB97ED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200525"/>
            <a:ext cx="3000375" cy="2276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28E34FC4-6603-4DFA-BC2A-0829DA60C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Phenytoin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4653E5C7-2EF4-4A1B-ABD9-FD9D6D2DF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620000" cy="41910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An epilepsy drug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Causes dosage-related cerebellar-vestibular effects: </a:t>
            </a:r>
          </a:p>
          <a:p>
            <a:pPr marL="808038"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lbertus" pitchFamily="34" charset="0"/>
              </a:rPr>
              <a:t>Horizontal </a:t>
            </a: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nystagmus</a:t>
            </a:r>
            <a:r>
              <a:rPr lang="en-US" altLang="en-US" sz="2000">
                <a:latin typeface="Albertus" pitchFamily="34" charset="0"/>
              </a:rPr>
              <a:t> in lateral gaze</a:t>
            </a:r>
          </a:p>
          <a:p>
            <a:pPr marL="808038"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Diplopia</a:t>
            </a:r>
            <a:r>
              <a:rPr lang="en-US" altLang="en-US" sz="2000">
                <a:latin typeface="Albertus" pitchFamily="34" charset="0"/>
              </a:rPr>
              <a:t>, </a:t>
            </a: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ophthalmoplegia</a:t>
            </a:r>
          </a:p>
          <a:p>
            <a:pPr marL="808038"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lbertus" pitchFamily="34" charset="0"/>
              </a:rPr>
              <a:t>Vertigo, ataxia 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Reversible with the discontinuation of the drug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lbertus" pitchFamily="34" charset="0"/>
            </a:endParaRPr>
          </a:p>
          <a:p>
            <a:pPr marL="808038"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lbertus" pitchFamily="34" charset="0"/>
            </a:endParaRPr>
          </a:p>
          <a:p>
            <a:pPr marL="808038"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lbertus" pitchFamily="34" charset="0"/>
            </a:endParaRPr>
          </a:p>
          <a:p>
            <a:pPr marL="808038" lvl="1"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lbertu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7DABA6AB-17D3-48C0-8C02-E62FF2E75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Topiramate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CF770A9E-369E-4622-9F5D-1BD77555F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5410200" cy="43434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A drug for epilepsy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Causes 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acute angle-closure 	glaucoma</a:t>
            </a:r>
            <a:r>
              <a:rPr lang="en-US" altLang="en-US" sz="2400">
                <a:latin typeface="Albertus" pitchFamily="34" charset="0"/>
              </a:rPr>
              <a:t> (acute eye pain, 	redness, blurred vision, haloes).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Treatment of this type of acute 	angle-closure glaucoma is by 	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cycloplegia and topical steroids</a:t>
            </a:r>
            <a:r>
              <a:rPr lang="en-US" altLang="en-US" sz="2400">
                <a:latin typeface="Albertus" pitchFamily="34" charset="0"/>
              </a:rPr>
              <a:t> 	(rather than iridectomy) with 	the discontinuation of the drug</a:t>
            </a:r>
          </a:p>
        </p:txBody>
      </p:sp>
      <p:pic>
        <p:nvPicPr>
          <p:cNvPr id="62468" name="Picture 4" descr="closedangleglauc">
            <a:extLst>
              <a:ext uri="{FF2B5EF4-FFF2-40B4-BE49-F238E27FC236}">
                <a16:creationId xmlns:a16="http://schemas.microsoft.com/office/drawing/2014/main" xmlns="" id="{1186FDB1-A545-4249-8643-DB4A9834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49400"/>
            <a:ext cx="25923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9104EDC4-0DCA-4D65-94D3-16F6C76B9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Ethambutol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2567F724-C8C8-430B-AB1B-B4251269C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543800" cy="23622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An anti-TB drug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Causes a dose-related </a:t>
            </a:r>
            <a:r>
              <a:rPr lang="en-US" altLang="en-US" sz="2400">
                <a:solidFill>
                  <a:srgbClr val="FFFF00"/>
                </a:solidFill>
                <a:latin typeface="Albertus" pitchFamily="34" charset="0"/>
              </a:rPr>
              <a:t>optic neuropathy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lbertus" pitchFamily="34" charset="0"/>
              </a:rPr>
              <a:t>Usually reversible but occasionally permanent visual 	damage might occur</a:t>
            </a:r>
          </a:p>
        </p:txBody>
      </p:sp>
      <p:pic>
        <p:nvPicPr>
          <p:cNvPr id="63492" name="Picture 4" descr="ethambutol">
            <a:extLst>
              <a:ext uri="{FF2B5EF4-FFF2-40B4-BE49-F238E27FC236}">
                <a16:creationId xmlns:a16="http://schemas.microsoft.com/office/drawing/2014/main" xmlns="" id="{9B56A9C9-2DE5-48B7-91C4-740CB835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648200"/>
            <a:ext cx="2447925" cy="1719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493" name="Picture 5" descr="ethambutol1">
            <a:extLst>
              <a:ext uri="{FF2B5EF4-FFF2-40B4-BE49-F238E27FC236}">
                <a16:creationId xmlns:a16="http://schemas.microsoft.com/office/drawing/2014/main" xmlns="" id="{AC18B653-048C-45D7-BDF5-A28BA444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876800"/>
            <a:ext cx="2879725" cy="138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23CE9220-A40C-40CC-A56D-6A96E8D1F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25563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 That Can Cause Toxic Optic Neuropathy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7B6C08D5-E048-451A-915D-BAAF6DFAEDD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4800600" cy="5105400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Methanol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Ethylene glycol (antifreeze)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Chloramphenicol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Isoniazid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Ethambutol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Digitalis</a:t>
            </a:r>
            <a:r>
              <a:rPr lang="en-US" altLang="en-US" sz="1800" dirty="0">
                <a:latin typeface="Albertus" pitchFamily="34" charset="0"/>
              </a:rPr>
              <a:t>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Chloroquine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Streptomycin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Amiodarone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Quinine 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Vincristine and methotrexate (chemotherapy medicines) </a:t>
            </a:r>
          </a:p>
          <a:p>
            <a:pPr marL="0" indent="0" algn="l" rtl="0" eaLnBrk="1" hangingPunct="1">
              <a:spcBef>
                <a:spcPts val="600"/>
              </a:spcBef>
              <a:buNone/>
            </a:pPr>
            <a:endParaRPr lang="en-US" altLang="en-US" sz="1800" dirty="0">
              <a:latin typeface="Albertus" pitchFamily="34" charset="0"/>
            </a:endParaRPr>
          </a:p>
          <a:p>
            <a:pPr algn="l" rtl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en-US" sz="1800" dirty="0">
              <a:latin typeface="Albertus" pitchFamily="34" charset="0"/>
            </a:endParaRP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xmlns="" id="{14193264-D60C-41BD-BE74-38ACC70D091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282418" y="1600200"/>
            <a:ext cx="3886200" cy="3810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High-protein diet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Carbon monoxide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Lead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Mercury</a:t>
            </a:r>
            <a:r>
              <a:rPr lang="en-US" altLang="en-US" sz="1800" dirty="0">
                <a:latin typeface="Albertus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Thallium (alopecia, skin rash, severe vision loss)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Malnutrition with vitamin B-1 	deficiency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latin typeface="Albertus" pitchFamily="34" charset="0"/>
              </a:rPr>
              <a:t>Pernicious anemia (vitamin B-12 	malabsorption </a:t>
            </a:r>
          </a:p>
          <a:p>
            <a:pPr algn="l" rtl="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Albertus" pitchFamily="34" charset="0"/>
              </a:rPr>
              <a:t>Radiation</a:t>
            </a:r>
            <a:r>
              <a:rPr lang="en-US" altLang="en-US" sz="1800" dirty="0">
                <a:latin typeface="Albertus" pitchFamily="34" charset="0"/>
              </a:rPr>
              <a:t> (unshielded exposure to &gt;3,000 </a:t>
            </a:r>
            <a:r>
              <a:rPr lang="en-US" altLang="en-US" sz="1800" dirty="0" err="1">
                <a:latin typeface="Albertus" pitchFamily="34" charset="0"/>
              </a:rPr>
              <a:t>rads</a:t>
            </a:r>
            <a:r>
              <a:rPr lang="en-US" altLang="en-US" sz="1800" dirty="0">
                <a:latin typeface="Albertus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2746CE64-1F82-4485-B68B-6ACC21EC5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HMG-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CoA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reductase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 inhibitors (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statins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5FA5EDB-F5FB-4751-8EDD-553ECF1695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543800" cy="2362200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000">
                <a:latin typeface="Albertus" pitchFamily="34" charset="0"/>
              </a:rPr>
              <a:t>Cholesterol lowering agents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000">
                <a:latin typeface="Albertus" pitchFamily="34" charset="0"/>
              </a:rPr>
              <a:t>E.g. pravastatin, lovastatin, simvastatin, fluvastatin, 	atorvastatin, rosuvastatin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000">
                <a:latin typeface="Albertus" pitchFamily="34" charset="0"/>
              </a:rPr>
              <a:t>Can cause </a:t>
            </a:r>
            <a:r>
              <a:rPr lang="en-US" altLang="en-US" sz="2000">
                <a:solidFill>
                  <a:srgbClr val="FFFF00"/>
                </a:solidFill>
                <a:latin typeface="Albertus" pitchFamily="34" charset="0"/>
              </a:rPr>
              <a:t>cataract</a:t>
            </a:r>
            <a:r>
              <a:rPr lang="en-US" altLang="en-US" sz="2000">
                <a:latin typeface="Albertus" pitchFamily="34" charset="0"/>
              </a:rPr>
              <a:t> in high dosages specially if used with 	erythromycin</a:t>
            </a:r>
          </a:p>
        </p:txBody>
      </p:sp>
      <p:pic>
        <p:nvPicPr>
          <p:cNvPr id="65540" name="Picture 5" descr="b cataract">
            <a:extLst>
              <a:ext uri="{FF2B5EF4-FFF2-40B4-BE49-F238E27FC236}">
                <a16:creationId xmlns:a16="http://schemas.microsoft.com/office/drawing/2014/main" xmlns="" id="{1CD2693F-EE91-4AFB-B6A3-6F7B46EF85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8175" y="4714875"/>
            <a:ext cx="781050" cy="7810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1" name="Picture 6" descr="cataract">
            <a:extLst>
              <a:ext uri="{FF2B5EF4-FFF2-40B4-BE49-F238E27FC236}">
                <a16:creationId xmlns:a16="http://schemas.microsoft.com/office/drawing/2014/main" xmlns="" id="{8314BC8A-497F-4AA0-8645-37A55D73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37075"/>
            <a:ext cx="1982788" cy="201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B0BD5929-D284-4B01-A9DA-A4E90A7F5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Other agents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E49D6369-2411-4D1B-94DC-464BC0CF4A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82000" cy="4114800"/>
          </a:xfrm>
        </p:spPr>
        <p:txBody>
          <a:bodyPr/>
          <a:lstStyle/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methanol</a:t>
            </a:r>
            <a:r>
              <a:rPr lang="en-US" altLang="en-US" sz="2400" dirty="0">
                <a:latin typeface="Albertus" pitchFamily="34" charset="0"/>
              </a:rPr>
              <a:t> – </a:t>
            </a:r>
            <a:r>
              <a:rPr lang="en-US" altLang="en-US" sz="2000" dirty="0">
                <a:latin typeface="Albertus" pitchFamily="34" charset="0"/>
              </a:rPr>
              <a:t>optic atrophy and blindness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Contraceptive pills</a:t>
            </a:r>
            <a:r>
              <a:rPr lang="en-US" altLang="en-US" sz="2400" dirty="0">
                <a:latin typeface="Albertus" pitchFamily="34" charset="0"/>
              </a:rPr>
              <a:t> – </a:t>
            </a:r>
            <a:r>
              <a:rPr lang="en-US" altLang="en-US" sz="2000" dirty="0">
                <a:latin typeface="Albertus" pitchFamily="34" charset="0"/>
              </a:rPr>
              <a:t>pseudotumor cerebri (papilledema), and 	dryness (CL intolerance)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Hypervitaminosis A</a:t>
            </a:r>
            <a:r>
              <a:rPr lang="en-US" altLang="en-US" sz="2400" dirty="0">
                <a:latin typeface="Albertus" pitchFamily="34" charset="0"/>
              </a:rPr>
              <a:t> – </a:t>
            </a:r>
            <a:r>
              <a:rPr lang="en-US" altLang="en-US" sz="2000" dirty="0">
                <a:latin typeface="Albertus" pitchFamily="34" charset="0"/>
              </a:rPr>
              <a:t>yellow skin and conjunctiva, pseudotumor 	cerebri (papilledema), retinal hemorrhage.</a:t>
            </a:r>
          </a:p>
          <a:p>
            <a:pPr algn="l" rtl="0" eaLnBrk="1" hangingPunct="1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Hypovitaminosis A</a:t>
            </a:r>
            <a:r>
              <a:rPr lang="en-US" altLang="en-US" sz="2400" dirty="0">
                <a:latin typeface="Albertus" pitchFamily="34" charset="0"/>
              </a:rPr>
              <a:t> – </a:t>
            </a:r>
            <a:r>
              <a:rPr lang="en-US" altLang="en-US" sz="2000" dirty="0">
                <a:latin typeface="Albertus" pitchFamily="34" charset="0"/>
              </a:rPr>
              <a:t>night blindness (nyctalopia), keratomalacia.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60AE44A5-E2C5-4184-A012-2BA27FF9E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Thank you</a:t>
            </a:r>
          </a:p>
        </p:txBody>
      </p:sp>
      <p:sp>
        <p:nvSpPr>
          <p:cNvPr id="37904" name="AutoShape 16">
            <a:extLst>
              <a:ext uri="{FF2B5EF4-FFF2-40B4-BE49-F238E27FC236}">
                <a16:creationId xmlns:a16="http://schemas.microsoft.com/office/drawing/2014/main" xmlns="" id="{66EF6D63-8954-4266-B595-DE08E32A4C60}"/>
              </a:ext>
            </a:extLst>
          </p:cNvPr>
          <p:cNvSpPr>
            <a:spLocks noChangeArrowheads="1"/>
          </p:cNvSpPr>
          <p:nvPr/>
        </p:nvSpPr>
        <p:spPr bwMode="auto">
          <a:xfrm rot="21043868">
            <a:off x="3863975" y="3038289"/>
            <a:ext cx="1797050" cy="393700"/>
          </a:xfrm>
          <a:prstGeom prst="wedgeRoundRectCallout">
            <a:avLst>
              <a:gd name="adj1" fmla="val -47954"/>
              <a:gd name="adj2" fmla="val 14053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>
                <a:solidFill>
                  <a:srgbClr val="002060"/>
                </a:solidFill>
                <a:latin typeface="Albertus" pitchFamily="34" charset="0"/>
              </a:rPr>
              <a:t>Any question?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4B29FFF-EB9B-4491-AA73-AE32EA2C96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xmlns="" id="{91B7C62E-7F6A-4239-BD82-EFBA9C374F1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3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0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7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2" grpId="1"/>
      <p:bldP spid="37892" grpId="2"/>
      <p:bldP spid="37892" grpId="3"/>
      <p:bldP spid="37892" grpId="4"/>
      <p:bldP spid="379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9CEE16-8C88-446E-A5E2-151D34D1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9424D9-745D-4078-B3C6-6653B19262DC}"/>
              </a:ext>
            </a:extLst>
          </p:cNvPr>
          <p:cNvSpPr/>
          <p:nvPr/>
        </p:nvSpPr>
        <p:spPr>
          <a:xfrm>
            <a:off x="838200" y="981075"/>
            <a:ext cx="7848600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Arial" charset="0"/>
              </a:rPr>
              <a:t>The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Arial" charset="0"/>
              </a:rPr>
              <a:t>concentration at site of action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Arial" charset="0"/>
              </a:rPr>
              <a:t>is a function of the following: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AD2B68A-1241-467F-8A20-20E8EEA8A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+mn-cs"/>
              </a:rPr>
              <a:t>Amount administered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+mn-cs"/>
              </a:rPr>
              <a:t>Extent and rate of absorption at administration site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+mn-cs"/>
              </a:rPr>
              <a:t>Distribution and binding in tissues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+mn-cs"/>
              </a:rPr>
              <a:t>Transport between compartments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+mn-cs"/>
              </a:rPr>
              <a:t>Biotransformation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  <a:cs typeface="+mn-cs"/>
              </a:rPr>
              <a:t>Excretions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CFE1411C-FD5C-467A-BF9C-DC440C1C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488238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lbertus" pitchFamily="34" charset="0"/>
              </a:rPr>
              <a:t>  </a:t>
            </a:r>
            <a:r>
              <a:rPr lang="en-US" altLang="en-US" sz="2400" dirty="0">
                <a:latin typeface="Albertus" pitchFamily="34" charset="0"/>
              </a:rPr>
              <a:t>A drug can be delivered to ocular tissue as:</a:t>
            </a:r>
          </a:p>
          <a:p>
            <a:pPr lvl="1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lbertus" pitchFamily="34" charset="0"/>
              </a:rPr>
              <a:t>	</a:t>
            </a:r>
            <a:r>
              <a:rPr lang="en-US" altLang="en-US" sz="2400" b="1" dirty="0">
                <a:latin typeface="Albertus" pitchFamily="34" charset="0"/>
              </a:rPr>
              <a:t>Locally: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lbertus" pitchFamily="34" charset="0"/>
              </a:rPr>
              <a:t>	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Eye drop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	Ointment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	Periocular injection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	Intraocular injection</a:t>
            </a:r>
          </a:p>
          <a:p>
            <a:pPr lvl="1" algn="l" rtl="0"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latin typeface="Albertus" pitchFamily="34" charset="0"/>
              </a:rPr>
              <a:t>	</a:t>
            </a:r>
            <a:r>
              <a:rPr lang="en-US" altLang="en-US" sz="2400" b="1" dirty="0">
                <a:latin typeface="Albertus" pitchFamily="34" charset="0"/>
              </a:rPr>
              <a:t>Systemically: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lbertus" pitchFamily="34" charset="0"/>
              </a:rPr>
              <a:t>	</a:t>
            </a: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Orally</a:t>
            </a:r>
          </a:p>
          <a:p>
            <a:pPr lvl="2"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Albertus" pitchFamily="34" charset="0"/>
              </a:rPr>
              <a:t>	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99DFB8E6-FAE7-4657-8250-54154F3A8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Factors Influencing Local Drug Penetration into Ocular Tissue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76543D48-3622-41F4-989E-000CAD0FE6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495800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00"/>
                </a:solidFill>
                <a:latin typeface="Albertus" pitchFamily="34" charset="0"/>
              </a:rPr>
              <a:t>Drug concentration and solubility: </a:t>
            </a:r>
            <a:r>
              <a:rPr lang="en-US" altLang="en-US" sz="2400" dirty="0">
                <a:latin typeface="Albertus" pitchFamily="34" charset="0"/>
              </a:rPr>
              <a:t>the higher the concentration the better the penetration </a:t>
            </a:r>
            <a:r>
              <a:rPr lang="en-US" altLang="en-US" sz="2400" dirty="0" err="1">
                <a:latin typeface="Albertus" pitchFamily="34" charset="0"/>
              </a:rPr>
              <a:t>e.g</a:t>
            </a:r>
            <a:r>
              <a:rPr lang="en-US" altLang="en-US" sz="2400" dirty="0">
                <a:latin typeface="Albertus" pitchFamily="34" charset="0"/>
              </a:rPr>
              <a:t> pilocarpine 1-4% but </a:t>
            </a:r>
            <a:r>
              <a:rPr lang="en-US" altLang="en-US" sz="2400" u="sng" dirty="0">
                <a:latin typeface="Albertus" pitchFamily="34" charset="0"/>
              </a:rPr>
              <a:t>limited by</a:t>
            </a:r>
            <a:r>
              <a:rPr lang="en-US" altLang="en-US" sz="2400" dirty="0">
                <a:latin typeface="Albertus" pitchFamily="34" charset="0"/>
              </a:rPr>
              <a:t> reflex tearing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00"/>
                </a:solidFill>
                <a:latin typeface="Albertus" pitchFamily="34" charset="0"/>
              </a:rPr>
              <a:t>Viscosity: </a:t>
            </a:r>
            <a:r>
              <a:rPr lang="en-US" altLang="en-US" sz="2400" dirty="0">
                <a:latin typeface="Albertus" pitchFamily="34" charset="0"/>
              </a:rPr>
              <a:t>addition of methylcellulose and polyvinyl alcohol increases drug penetration by </a:t>
            </a:r>
            <a:r>
              <a:rPr lang="en-US" altLang="en-US" sz="2400" u="sng" dirty="0">
                <a:latin typeface="Albertus" pitchFamily="34" charset="0"/>
              </a:rPr>
              <a:t>increasing the contact time</a:t>
            </a:r>
            <a:r>
              <a:rPr lang="en-US" altLang="en-US" sz="2400" dirty="0">
                <a:latin typeface="Albertus" pitchFamily="34" charset="0"/>
              </a:rPr>
              <a:t> with the cornea and </a:t>
            </a:r>
            <a:r>
              <a:rPr lang="en-US" altLang="en-US" sz="2400" u="sng" dirty="0">
                <a:latin typeface="Albertus" pitchFamily="34" charset="0"/>
              </a:rPr>
              <a:t>altering corneal epithelium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00"/>
                </a:solidFill>
                <a:latin typeface="Albertus" pitchFamily="34" charset="0"/>
              </a:rPr>
              <a:t>Lipid solubility: </a:t>
            </a:r>
            <a:r>
              <a:rPr lang="en-US" altLang="en-US" sz="2400" dirty="0">
                <a:latin typeface="Albertus" pitchFamily="34" charset="0"/>
              </a:rPr>
              <a:t>because of the lipid rich environment of the epithelial cell membranes, </a:t>
            </a:r>
            <a:r>
              <a:rPr lang="en-US" altLang="en-US" sz="2400" u="sng" dirty="0">
                <a:latin typeface="Albertus" pitchFamily="34" charset="0"/>
              </a:rPr>
              <a:t>the higher lipid solubility the more the penetration.</a:t>
            </a:r>
            <a:r>
              <a:rPr lang="en-US" altLang="en-US" sz="2400" dirty="0">
                <a:latin typeface="Albertus" pitchFamily="34" charset="0"/>
              </a:rPr>
              <a:t>  </a:t>
            </a:r>
            <a:endParaRPr lang="ar-SA" altLang="en-US" sz="2400" dirty="0">
              <a:latin typeface="Albertu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023CEFD6-B6C1-4784-A7CD-63136F4A8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Factors Influencing Local Drug Penetration into Ocular Tissue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B0296FD7-4099-410B-802B-395298944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4114800"/>
          </a:xfrm>
        </p:spPr>
        <p:txBody>
          <a:bodyPr/>
          <a:lstStyle/>
          <a:p>
            <a:pPr marL="0" indent="0" algn="l" rtl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>
              <a:latin typeface="Albertus" pitchFamily="34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00"/>
                </a:solidFill>
                <a:latin typeface="Albertus" pitchFamily="34" charset="0"/>
              </a:rPr>
              <a:t>Surfactants: </a:t>
            </a:r>
            <a:r>
              <a:rPr lang="en-US" altLang="en-US" sz="2400" dirty="0">
                <a:latin typeface="Albertus" pitchFamily="34" charset="0"/>
              </a:rPr>
              <a:t>the preservatives used in ocular preparations </a:t>
            </a:r>
            <a:r>
              <a:rPr lang="en-US" altLang="en-US" sz="2400" u="sng" dirty="0">
                <a:latin typeface="Albertus" pitchFamily="34" charset="0"/>
              </a:rPr>
              <a:t>alter cell membrane in the cornea</a:t>
            </a:r>
            <a:r>
              <a:rPr lang="en-US" altLang="en-US" sz="2400" dirty="0">
                <a:latin typeface="Albertus" pitchFamily="34" charset="0"/>
              </a:rPr>
              <a:t> and increase drug permeability e.g. </a:t>
            </a:r>
            <a:r>
              <a:rPr lang="en-US" altLang="en-US" sz="2400" dirty="0" err="1">
                <a:latin typeface="Albertus" pitchFamily="34" charset="0"/>
              </a:rPr>
              <a:t>benzylkonium</a:t>
            </a:r>
            <a:r>
              <a:rPr lang="en-US" altLang="en-US" sz="2400" dirty="0">
                <a:latin typeface="Albertus" pitchFamily="34" charset="0"/>
              </a:rPr>
              <a:t> and thiomersal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00"/>
                </a:solidFill>
                <a:latin typeface="Albertus" pitchFamily="34" charset="0"/>
              </a:rPr>
              <a:t>pH:</a:t>
            </a:r>
            <a:r>
              <a:rPr lang="en-US" altLang="en-US" sz="2800" b="1" dirty="0">
                <a:latin typeface="Albertus" pitchFamily="34" charset="0"/>
              </a:rPr>
              <a:t> </a:t>
            </a:r>
            <a:r>
              <a:rPr lang="en-US" altLang="en-US" sz="2400" dirty="0">
                <a:latin typeface="Albertus" pitchFamily="34" charset="0"/>
              </a:rPr>
              <a:t>the normal tear pH is 7.4 and if the drug pH is much different, this will cause reflex tearing</a:t>
            </a:r>
            <a:endParaRPr lang="ar-SA" altLang="en-US" sz="2400" dirty="0">
              <a:latin typeface="Albertu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1794</Words>
  <Application>Microsoft Office PowerPoint</Application>
  <PresentationFormat>On-screen Show (4:3)</PresentationFormat>
  <Paragraphs>334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تصميم افتراضي</vt:lpstr>
      <vt:lpstr>Ocular pharmacology and toxicology</vt:lpstr>
      <vt:lpstr>General Pharmacological Principles</vt:lpstr>
      <vt:lpstr>PowerPoint Presentation</vt:lpstr>
      <vt:lpstr>Pharmaco-dynamics </vt:lpstr>
      <vt:lpstr>Pharmaco-kinetics </vt:lpstr>
      <vt:lpstr>PowerPoint Presentation</vt:lpstr>
      <vt:lpstr>PowerPoint Presentation</vt:lpstr>
      <vt:lpstr>Factors Influencing Local Drug Penetration into Ocular Tissue</vt:lpstr>
      <vt:lpstr>Factors Influencing Local Drug Penetration into Ocular Tissue</vt:lpstr>
      <vt:lpstr>Eye drops</vt:lpstr>
      <vt:lpstr>PowerPoint Presentation</vt:lpstr>
      <vt:lpstr>Ointments </vt:lpstr>
      <vt:lpstr>Peri-ocular injections</vt:lpstr>
      <vt:lpstr>Intraocular injections</vt:lpstr>
      <vt:lpstr>Sustained-release devices</vt:lpstr>
      <vt:lpstr>Systemic drugs</vt:lpstr>
      <vt:lpstr>Ocular Pharmaco-therapeutics</vt:lpstr>
      <vt:lpstr>Cholinergic agonists </vt:lpstr>
      <vt:lpstr>Cholinergic agonists</vt:lpstr>
      <vt:lpstr>Cholinergic agonists</vt:lpstr>
      <vt:lpstr>Cholinergic antagonists</vt:lpstr>
      <vt:lpstr>Adrenergic agonists</vt:lpstr>
      <vt:lpstr>Adrenergic Agonists</vt:lpstr>
      <vt:lpstr>Adrenergic agonists</vt:lpstr>
      <vt:lpstr>Beta-adrenergic blockers</vt:lpstr>
      <vt:lpstr>Carbonic Anhydrase Inhibitors</vt:lpstr>
      <vt:lpstr>Osmotic agents</vt:lpstr>
      <vt:lpstr>Prostaglandin Analogues</vt:lpstr>
      <vt:lpstr>PowerPoint Presentation</vt:lpstr>
      <vt:lpstr>PowerPoint Presentation</vt:lpstr>
      <vt:lpstr>Corticosteroids </vt:lpstr>
      <vt:lpstr>Corticosteroids</vt:lpstr>
      <vt:lpstr>NSAIDs</vt:lpstr>
      <vt:lpstr>Anti-allergy </vt:lpstr>
      <vt:lpstr>Antibiotics </vt:lpstr>
      <vt:lpstr>Antibiotics </vt:lpstr>
      <vt:lpstr>Antibiotics</vt:lpstr>
      <vt:lpstr>Antifungals </vt:lpstr>
      <vt:lpstr>Antivirals </vt:lpstr>
      <vt:lpstr>Ocular diagnostic drugs</vt:lpstr>
      <vt:lpstr>Ocular diagnostic drugs</vt:lpstr>
      <vt:lpstr>Local Anesthetics</vt:lpstr>
      <vt:lpstr>Local Anesthetics</vt:lpstr>
      <vt:lpstr>Other Ocular Preparations</vt:lpstr>
      <vt:lpstr>Ocular Toxicology</vt:lpstr>
      <vt:lpstr>Complications of  Topical Administration</vt:lpstr>
      <vt:lpstr>Amiodarone </vt:lpstr>
      <vt:lpstr>Digitalis </vt:lpstr>
      <vt:lpstr>Chloroquines </vt:lpstr>
      <vt:lpstr>Chlorpromazine </vt:lpstr>
      <vt:lpstr>Thioridazine </vt:lpstr>
      <vt:lpstr>Phenytoin </vt:lpstr>
      <vt:lpstr>Topiramate </vt:lpstr>
      <vt:lpstr>Ethambutol </vt:lpstr>
      <vt:lpstr>Agents That Can Cause Toxic Optic Neuropathy </vt:lpstr>
      <vt:lpstr>HMG-CoA reductase inhibitors (statins)</vt:lpstr>
      <vt:lpstr>Other agents</vt:lpstr>
      <vt:lpstr>Thank you</vt:lpstr>
    </vt:vector>
  </TitlesOfParts>
  <Company>KGCO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jamal</dc:creator>
  <cp:lastModifiedBy>dell</cp:lastModifiedBy>
  <cp:revision>142</cp:revision>
  <dcterms:created xsi:type="dcterms:W3CDTF">2008-05-02T16:10:04Z</dcterms:created>
  <dcterms:modified xsi:type="dcterms:W3CDTF">2019-10-17T11:41:53Z</dcterms:modified>
</cp:coreProperties>
</file>