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0"/>
  </p:notesMasterIdLst>
  <p:handoutMasterIdLst>
    <p:handoutMasterId r:id="rId91"/>
  </p:handoutMasterIdLst>
  <p:sldIdLst>
    <p:sldId id="256" r:id="rId2"/>
    <p:sldId id="468" r:id="rId3"/>
    <p:sldId id="464" r:id="rId4"/>
    <p:sldId id="463" r:id="rId5"/>
    <p:sldId id="476" r:id="rId6"/>
    <p:sldId id="457" r:id="rId7"/>
    <p:sldId id="475" r:id="rId8"/>
    <p:sldId id="386" r:id="rId9"/>
    <p:sldId id="458" r:id="rId10"/>
    <p:sldId id="460" r:id="rId11"/>
    <p:sldId id="469" r:id="rId12"/>
    <p:sldId id="477" r:id="rId13"/>
    <p:sldId id="461" r:id="rId14"/>
    <p:sldId id="478" r:id="rId15"/>
    <p:sldId id="388" r:id="rId16"/>
    <p:sldId id="385" r:id="rId17"/>
    <p:sldId id="456" r:id="rId18"/>
    <p:sldId id="462" r:id="rId19"/>
    <p:sldId id="326" r:id="rId20"/>
    <p:sldId id="470" r:id="rId21"/>
    <p:sldId id="471" r:id="rId22"/>
    <p:sldId id="472" r:id="rId23"/>
    <p:sldId id="327" r:id="rId24"/>
    <p:sldId id="328" r:id="rId25"/>
    <p:sldId id="340" r:id="rId26"/>
    <p:sldId id="329" r:id="rId27"/>
    <p:sldId id="353" r:id="rId28"/>
    <p:sldId id="330" r:id="rId29"/>
    <p:sldId id="354" r:id="rId30"/>
    <p:sldId id="331" r:id="rId31"/>
    <p:sldId id="332" r:id="rId32"/>
    <p:sldId id="355" r:id="rId33"/>
    <p:sldId id="333" r:id="rId34"/>
    <p:sldId id="341" r:id="rId35"/>
    <p:sldId id="335" r:id="rId36"/>
    <p:sldId id="336" r:id="rId37"/>
    <p:sldId id="337" r:id="rId38"/>
    <p:sldId id="338" r:id="rId39"/>
    <p:sldId id="356" r:id="rId40"/>
    <p:sldId id="342" r:id="rId41"/>
    <p:sldId id="339" r:id="rId42"/>
    <p:sldId id="259" r:id="rId43"/>
    <p:sldId id="260" r:id="rId44"/>
    <p:sldId id="261" r:id="rId45"/>
    <p:sldId id="262" r:id="rId46"/>
    <p:sldId id="343" r:id="rId47"/>
    <p:sldId id="360" r:id="rId48"/>
    <p:sldId id="302" r:id="rId49"/>
    <p:sldId id="345" r:id="rId50"/>
    <p:sldId id="263" r:id="rId51"/>
    <p:sldId id="359" r:id="rId52"/>
    <p:sldId id="264" r:id="rId53"/>
    <p:sldId id="265" r:id="rId54"/>
    <p:sldId id="266" r:id="rId55"/>
    <p:sldId id="268" r:id="rId56"/>
    <p:sldId id="304" r:id="rId57"/>
    <p:sldId id="274" r:id="rId58"/>
    <p:sldId id="273" r:id="rId59"/>
    <p:sldId id="351" r:id="rId60"/>
    <p:sldId id="305" r:id="rId61"/>
    <p:sldId id="389" r:id="rId62"/>
    <p:sldId id="402" r:id="rId63"/>
    <p:sldId id="407" r:id="rId64"/>
    <p:sldId id="410" r:id="rId65"/>
    <p:sldId id="447" r:id="rId66"/>
    <p:sldId id="448" r:id="rId67"/>
    <p:sldId id="449" r:id="rId68"/>
    <p:sldId id="450" r:id="rId69"/>
    <p:sldId id="452" r:id="rId70"/>
    <p:sldId id="453" r:id="rId71"/>
    <p:sldId id="412" r:id="rId72"/>
    <p:sldId id="414" r:id="rId73"/>
    <p:sldId id="420" r:id="rId74"/>
    <p:sldId id="421" r:id="rId75"/>
    <p:sldId id="425" r:id="rId76"/>
    <p:sldId id="426" r:id="rId77"/>
    <p:sldId id="427" r:id="rId78"/>
    <p:sldId id="429" r:id="rId79"/>
    <p:sldId id="434" r:id="rId80"/>
    <p:sldId id="393" r:id="rId81"/>
    <p:sldId id="394" r:id="rId82"/>
    <p:sldId id="441" r:id="rId83"/>
    <p:sldId id="439" r:id="rId84"/>
    <p:sldId id="443" r:id="rId85"/>
    <p:sldId id="454" r:id="rId86"/>
    <p:sldId id="444" r:id="rId87"/>
    <p:sldId id="445" r:id="rId88"/>
    <p:sldId id="380" r:id="rId89"/>
  </p:sldIdLst>
  <p:sldSz cx="9144000" cy="6858000" type="screen4x3"/>
  <p:notesSz cx="6794500" cy="9925050"/>
  <p:defaultTextStyle>
    <a:defPPr>
      <a:defRPr lang="ar-SA"/>
    </a:defPPr>
    <a:lvl1pPr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مقطع افتراضي" id="{8ABD98A8-5A60-415C-B5BB-CAA7F55C6062}">
          <p14:sldIdLst>
            <p14:sldId id="256"/>
            <p14:sldId id="468"/>
            <p14:sldId id="464"/>
            <p14:sldId id="463"/>
            <p14:sldId id="476"/>
            <p14:sldId id="457"/>
            <p14:sldId id="475"/>
            <p14:sldId id="386"/>
            <p14:sldId id="458"/>
            <p14:sldId id="460"/>
            <p14:sldId id="469"/>
            <p14:sldId id="477"/>
            <p14:sldId id="461"/>
            <p14:sldId id="478"/>
            <p14:sldId id="388"/>
            <p14:sldId id="385"/>
            <p14:sldId id="456"/>
            <p14:sldId id="462"/>
            <p14:sldId id="326"/>
            <p14:sldId id="470"/>
            <p14:sldId id="471"/>
            <p14:sldId id="472"/>
            <p14:sldId id="327"/>
            <p14:sldId id="328"/>
            <p14:sldId id="340"/>
            <p14:sldId id="329"/>
            <p14:sldId id="353"/>
            <p14:sldId id="330"/>
            <p14:sldId id="354"/>
            <p14:sldId id="331"/>
            <p14:sldId id="332"/>
            <p14:sldId id="355"/>
            <p14:sldId id="333"/>
            <p14:sldId id="341"/>
            <p14:sldId id="335"/>
            <p14:sldId id="336"/>
            <p14:sldId id="337"/>
            <p14:sldId id="338"/>
            <p14:sldId id="356"/>
            <p14:sldId id="342"/>
            <p14:sldId id="339"/>
            <p14:sldId id="259"/>
            <p14:sldId id="260"/>
            <p14:sldId id="261"/>
            <p14:sldId id="262"/>
            <p14:sldId id="343"/>
            <p14:sldId id="360"/>
            <p14:sldId id="302"/>
            <p14:sldId id="345"/>
            <p14:sldId id="263"/>
            <p14:sldId id="359"/>
            <p14:sldId id="264"/>
            <p14:sldId id="265"/>
            <p14:sldId id="266"/>
            <p14:sldId id="268"/>
            <p14:sldId id="304"/>
            <p14:sldId id="274"/>
            <p14:sldId id="273"/>
            <p14:sldId id="351"/>
            <p14:sldId id="305"/>
            <p14:sldId id="389"/>
            <p14:sldId id="402"/>
            <p14:sldId id="407"/>
            <p14:sldId id="410"/>
            <p14:sldId id="447"/>
            <p14:sldId id="448"/>
            <p14:sldId id="449"/>
            <p14:sldId id="450"/>
            <p14:sldId id="452"/>
            <p14:sldId id="453"/>
            <p14:sldId id="412"/>
            <p14:sldId id="414"/>
            <p14:sldId id="420"/>
            <p14:sldId id="421"/>
            <p14:sldId id="425"/>
            <p14:sldId id="426"/>
            <p14:sldId id="427"/>
            <p14:sldId id="429"/>
            <p14:sldId id="434"/>
            <p14:sldId id="393"/>
            <p14:sldId id="394"/>
            <p14:sldId id="441"/>
            <p14:sldId id="439"/>
            <p14:sldId id="443"/>
            <p14:sldId id="454"/>
            <p14:sldId id="444"/>
            <p14:sldId id="445"/>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7090F"/>
    <a:srgbClr val="FF0000"/>
    <a:srgbClr val="99CCFF"/>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10" d="100"/>
          <a:sy n="10" d="100"/>
        </p:scale>
        <p:origin x="261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1683" name="Rectangle 3"/>
          <p:cNvSpPr>
            <a:spLocks noGrp="1" noChangeArrowheads="1"/>
          </p:cNvSpPr>
          <p:nvPr>
            <p:ph type="dt" sz="quarter" idx="1"/>
          </p:nvPr>
        </p:nvSpPr>
        <p:spPr bwMode="auto">
          <a:xfrm>
            <a:off x="15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latin typeface="Arial" pitchFamily="34" charset="0"/>
              </a:defRPr>
            </a:lvl1pPr>
          </a:lstStyle>
          <a:p>
            <a:pPr>
              <a:defRPr/>
            </a:pPr>
            <a:endParaRPr lang="en-US"/>
          </a:p>
        </p:txBody>
      </p:sp>
      <p:sp>
        <p:nvSpPr>
          <p:cNvPr id="71684" name="Rectangle 4"/>
          <p:cNvSpPr>
            <a:spLocks noGrp="1" noChangeArrowheads="1"/>
          </p:cNvSpPr>
          <p:nvPr>
            <p:ph type="ftr" sz="quarter" idx="2"/>
          </p:nvPr>
        </p:nvSpPr>
        <p:spPr bwMode="auto">
          <a:xfrm>
            <a:off x="38496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1685" name="Rectangle 5"/>
          <p:cNvSpPr>
            <a:spLocks noGrp="1" noChangeArrowheads="1"/>
          </p:cNvSpPr>
          <p:nvPr>
            <p:ph type="sldNum" sz="quarter" idx="3"/>
          </p:nvPr>
        </p:nvSpPr>
        <p:spPr bwMode="auto">
          <a:xfrm>
            <a:off x="15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atin typeface="Arial" panose="020B0604020202020204" pitchFamily="34" charset="0"/>
              </a:defRPr>
            </a:lvl1pPr>
          </a:lstStyle>
          <a:p>
            <a:pPr>
              <a:defRPr/>
            </a:pPr>
            <a:fld id="{3B85D96B-57E6-4C1F-9AD7-C66592FDA76C}" type="slidenum">
              <a:rPr lang="ar-SA" altLang="en-US"/>
              <a:pPr>
                <a:defRPr/>
              </a:pPr>
              <a:t>‹#›</a:t>
            </a:fld>
            <a:endParaRPr lang="en-US" altLang="en-US"/>
          </a:p>
        </p:txBody>
      </p:sp>
    </p:spTree>
    <p:extLst>
      <p:ext uri="{BB962C8B-B14F-4D97-AF65-F5344CB8AC3E}">
        <p14:creationId xmlns:p14="http://schemas.microsoft.com/office/powerpoint/2010/main" val="282358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5779" name="Rectangle 3"/>
          <p:cNvSpPr>
            <a:spLocks noGrp="1" noChangeArrowheads="1"/>
          </p:cNvSpPr>
          <p:nvPr>
            <p:ph type="dt" idx="1"/>
          </p:nvPr>
        </p:nvSpPr>
        <p:spPr bwMode="auto">
          <a:xfrm>
            <a:off x="15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17575"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79450" y="4714875"/>
            <a:ext cx="5435600" cy="4465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38496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5783" name="Rectangle 7"/>
          <p:cNvSpPr>
            <a:spLocks noGrp="1" noChangeArrowheads="1"/>
          </p:cNvSpPr>
          <p:nvPr>
            <p:ph type="sldNum" sz="quarter" idx="5"/>
          </p:nvPr>
        </p:nvSpPr>
        <p:spPr bwMode="auto">
          <a:xfrm>
            <a:off x="15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atin typeface="Arial" panose="020B0604020202020204" pitchFamily="34" charset="0"/>
              </a:defRPr>
            </a:lvl1pPr>
          </a:lstStyle>
          <a:p>
            <a:pPr>
              <a:defRPr/>
            </a:pPr>
            <a:fld id="{4C2BBE0E-8601-40A2-AACD-2E043805562D}" type="slidenum">
              <a:rPr lang="ar-SA" altLang="en-US"/>
              <a:pPr>
                <a:defRPr/>
              </a:pPr>
              <a:t>‹#›</a:t>
            </a:fld>
            <a:endParaRPr lang="en-US" altLang="en-US"/>
          </a:p>
        </p:txBody>
      </p:sp>
    </p:spTree>
    <p:extLst>
      <p:ext uri="{BB962C8B-B14F-4D97-AF65-F5344CB8AC3E}">
        <p14:creationId xmlns:p14="http://schemas.microsoft.com/office/powerpoint/2010/main" val="186013808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41FCD58-EC36-40D7-A75C-9445EBFDFD96}" type="slidenum">
              <a:rPr lang="ar-SA" altLang="en-US"/>
              <a:pPr algn="l">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39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وش </a:t>
            </a:r>
            <a:r>
              <a:rPr lang="ar-SA" dirty="0" err="1"/>
              <a:t>يبي</a:t>
            </a:r>
            <a:r>
              <a:rPr lang="ar-SA" dirty="0"/>
              <a:t> ذا</a:t>
            </a:r>
            <a:endParaRPr lang="en-US" dirty="0"/>
          </a:p>
        </p:txBody>
      </p:sp>
      <p:sp>
        <p:nvSpPr>
          <p:cNvPr id="4" name="عنصر نائب لرقم الشريحة 3"/>
          <p:cNvSpPr>
            <a:spLocks noGrp="1"/>
          </p:cNvSpPr>
          <p:nvPr>
            <p:ph type="sldNum" sz="quarter" idx="10"/>
          </p:nvPr>
        </p:nvSpPr>
        <p:spPr/>
        <p:txBody>
          <a:bodyPr/>
          <a:lstStyle/>
          <a:p>
            <a:pPr>
              <a:defRPr/>
            </a:pPr>
            <a:fld id="{4C2BBE0E-8601-40A2-AACD-2E043805562D}" type="slidenum">
              <a:rPr lang="ar-SA" altLang="en-US" smtClean="0"/>
              <a:pPr>
                <a:defRPr/>
              </a:pPr>
              <a:t>4</a:t>
            </a:fld>
            <a:endParaRPr lang="en-US" altLang="en-US"/>
          </a:p>
        </p:txBody>
      </p:sp>
    </p:spTree>
    <p:extLst>
      <p:ext uri="{BB962C8B-B14F-4D97-AF65-F5344CB8AC3E}">
        <p14:creationId xmlns:p14="http://schemas.microsoft.com/office/powerpoint/2010/main" val="278236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وش </a:t>
            </a:r>
            <a:r>
              <a:rPr lang="ar-SA" dirty="0" err="1"/>
              <a:t>يبي</a:t>
            </a:r>
            <a:r>
              <a:rPr lang="ar-SA" dirty="0"/>
              <a:t> ذا</a:t>
            </a:r>
            <a:endParaRPr lang="en-US" dirty="0"/>
          </a:p>
        </p:txBody>
      </p:sp>
      <p:sp>
        <p:nvSpPr>
          <p:cNvPr id="4" name="عنصر نائب لرقم الشريحة 3"/>
          <p:cNvSpPr>
            <a:spLocks noGrp="1"/>
          </p:cNvSpPr>
          <p:nvPr>
            <p:ph type="sldNum" sz="quarter" idx="10"/>
          </p:nvPr>
        </p:nvSpPr>
        <p:spPr/>
        <p:txBody>
          <a:bodyPr/>
          <a:lstStyle/>
          <a:p>
            <a:pPr>
              <a:defRPr/>
            </a:pPr>
            <a:fld id="{4C2BBE0E-8601-40A2-AACD-2E043805562D}" type="slidenum">
              <a:rPr lang="ar-SA" altLang="en-US" smtClean="0"/>
              <a:pPr>
                <a:defRPr/>
              </a:pPr>
              <a:t>5</a:t>
            </a:fld>
            <a:endParaRPr lang="en-US" altLang="en-US"/>
          </a:p>
        </p:txBody>
      </p:sp>
    </p:spTree>
    <p:extLst>
      <p:ext uri="{BB962C8B-B14F-4D97-AF65-F5344CB8AC3E}">
        <p14:creationId xmlns:p14="http://schemas.microsoft.com/office/powerpoint/2010/main" val="360803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993F8E9-A0C3-429A-83CD-0E499DF3AAD1}" type="slidenum">
              <a:rPr lang="ar-SA" altLang="en-US"/>
              <a:pPr algn="l">
                <a:spcBef>
                  <a:spcPct val="0"/>
                </a:spcBef>
              </a:pPr>
              <a:t>20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Let us recall the visual pathway. Light enters the eye via the refractive media, namely the cornea, anterior chamber, lens, and vitreous, and stimulates the retina posteriorly.</a:t>
            </a:r>
          </a:p>
        </p:txBody>
      </p:sp>
    </p:spTree>
    <p:extLst>
      <p:ext uri="{BB962C8B-B14F-4D97-AF65-F5344CB8AC3E}">
        <p14:creationId xmlns:p14="http://schemas.microsoft.com/office/powerpoint/2010/main" val="260053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5456781-8BA3-4774-B334-B646E68CAC0A}" type="slidenum">
              <a:rPr lang="ar-SA" altLang="en-US"/>
              <a:pPr algn="l">
                <a:spcBef>
                  <a:spcPct val="0"/>
                </a:spcBef>
              </a:pPr>
              <a:t>21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Light stimulates the photoreceptors, ie., the rods and cones. Through a series of other retinal nerve cells, the end result is that the RGC is stimulated. The RGC sends its axon, or fiber, in the nerve fiber layer to the optic disc and then down the optic nerve.</a:t>
            </a:r>
          </a:p>
        </p:txBody>
      </p:sp>
    </p:spTree>
    <p:extLst>
      <p:ext uri="{BB962C8B-B14F-4D97-AF65-F5344CB8AC3E}">
        <p14:creationId xmlns:p14="http://schemas.microsoft.com/office/powerpoint/2010/main" val="98374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C6C2B19-9823-42E5-B13D-D411A1CA57B3}" type="slidenum">
              <a:rPr lang="ar-SA" altLang="en-US"/>
              <a:pPr algn="l">
                <a:spcBef>
                  <a:spcPct val="0"/>
                </a:spcBef>
              </a:pPr>
              <a:t>22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From the optic nerve, about half of the fibers cross over at the chiasm to the opposite optic tract, and the other half remain on the same side. The fibers in the optic tract synapse in the lateral geniculate nucleus of the thalamus. Neurons in the lateral geniculate nucleus then project to the occipital lobe, to the primary visual cortex. From there, there is further processing with projections to other cells in the visual cortex and elsewhere, resulting in conscious visual perception. </a:t>
            </a:r>
          </a:p>
          <a:p>
            <a:r>
              <a:rPr lang="en-US" altLang="en-US"/>
              <a:t>Now that we know how visual information is normally transmitted to the brain, what happens with a disease like glaucoma?</a:t>
            </a:r>
          </a:p>
        </p:txBody>
      </p:sp>
    </p:spTree>
    <p:extLst>
      <p:ext uri="{BB962C8B-B14F-4D97-AF65-F5344CB8AC3E}">
        <p14:creationId xmlns:p14="http://schemas.microsoft.com/office/powerpoint/2010/main" val="349649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829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640328B2-2B7A-4F62-AF56-F771AA4C055D}" type="slidenum">
              <a:rPr lang="en-US" altLang="en-US"/>
              <a:pPr>
                <a:defRPr/>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5974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31408-25CB-4F4C-A3BF-CA8A5088C524}" type="slidenum">
              <a:rPr lang="en-US" altLang="en-US"/>
              <a:pPr>
                <a:defRPr/>
              </a:pPr>
              <a:t>‹#›</a:t>
            </a:fld>
            <a:endParaRPr lang="en-US" altLang="en-US"/>
          </a:p>
        </p:txBody>
      </p:sp>
    </p:spTree>
    <p:extLst>
      <p:ext uri="{BB962C8B-B14F-4D97-AF65-F5344CB8AC3E}">
        <p14:creationId xmlns:p14="http://schemas.microsoft.com/office/powerpoint/2010/main" val="357023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05C7CB-2F7A-4E1B-83C7-97C74C4969D0}" type="slidenum">
              <a:rPr lang="en-US" altLang="en-US"/>
              <a:pPr>
                <a:defRPr/>
              </a:pPr>
              <a:t>‹#›</a:t>
            </a:fld>
            <a:endParaRPr lang="en-US" altLang="en-US"/>
          </a:p>
        </p:txBody>
      </p:sp>
    </p:spTree>
    <p:extLst>
      <p:ext uri="{BB962C8B-B14F-4D97-AF65-F5344CB8AC3E}">
        <p14:creationId xmlns:p14="http://schemas.microsoft.com/office/powerpoint/2010/main" val="2499933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7A0A1F4-3CFA-432D-8886-181333A0CCBA}" type="slidenum">
              <a:rPr lang="en-US" altLang="en-US"/>
              <a:pPr>
                <a:defRPr/>
              </a:pPr>
              <a:t>‹#›</a:t>
            </a:fld>
            <a:endParaRPr lang="en-US" altLang="en-US"/>
          </a:p>
        </p:txBody>
      </p:sp>
    </p:spTree>
    <p:extLst>
      <p:ext uri="{BB962C8B-B14F-4D97-AF65-F5344CB8AC3E}">
        <p14:creationId xmlns:p14="http://schemas.microsoft.com/office/powerpoint/2010/main" val="313736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7E6520-6D2A-42A3-85FA-4171FA8E2B74}" type="slidenum">
              <a:rPr lang="en-US" altLang="en-US"/>
              <a:pPr>
                <a:defRPr/>
              </a:pPr>
              <a:t>‹#›</a:t>
            </a:fld>
            <a:endParaRPr lang="en-US" altLang="en-US"/>
          </a:p>
        </p:txBody>
      </p:sp>
    </p:spTree>
    <p:extLst>
      <p:ext uri="{BB962C8B-B14F-4D97-AF65-F5344CB8AC3E}">
        <p14:creationId xmlns:p14="http://schemas.microsoft.com/office/powerpoint/2010/main" val="1164859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a:t>Click to edit Master title style</a:t>
            </a:r>
            <a:endParaRPr lang="ar-SA"/>
          </a:p>
        </p:txBody>
      </p:sp>
      <p:sp>
        <p:nvSpPr>
          <p:cNvPr id="3" name="Content Placeholder 2"/>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57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Content Placeholder 5"/>
          <p:cNvSpPr>
            <a:spLocks noGrp="1"/>
          </p:cNvSpPr>
          <p:nvPr>
            <p:ph sz="quarter" idx="4"/>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530D22-8AA6-47E5-B2CD-22E2D5418068}" type="slidenum">
              <a:rPr lang="en-US" altLang="en-US"/>
              <a:pPr>
                <a:defRPr/>
              </a:pPr>
              <a:t>‹#›</a:t>
            </a:fld>
            <a:endParaRPr lang="en-US" altLang="en-US"/>
          </a:p>
        </p:txBody>
      </p:sp>
    </p:spTree>
    <p:extLst>
      <p:ext uri="{BB962C8B-B14F-4D97-AF65-F5344CB8AC3E}">
        <p14:creationId xmlns:p14="http://schemas.microsoft.com/office/powerpoint/2010/main" val="427503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CF8C762-B067-4FB9-91A6-7037BEDC509B}" type="slidenum">
              <a:rPr lang="en-US" altLang="en-US"/>
              <a:pPr>
                <a:defRPr/>
              </a:pPr>
              <a:t>‹#›</a:t>
            </a:fld>
            <a:endParaRPr lang="en-US" altLang="en-US"/>
          </a:p>
        </p:txBody>
      </p:sp>
    </p:spTree>
    <p:extLst>
      <p:ext uri="{BB962C8B-B14F-4D97-AF65-F5344CB8AC3E}">
        <p14:creationId xmlns:p14="http://schemas.microsoft.com/office/powerpoint/2010/main" val="401553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EA1DB-ACA7-4D92-AC85-128946FBF805}" type="slidenum">
              <a:rPr lang="en-US" altLang="en-US"/>
              <a:pPr>
                <a:defRPr/>
              </a:pPr>
              <a:t>‹#›</a:t>
            </a:fld>
            <a:endParaRPr lang="en-US" altLang="en-US"/>
          </a:p>
        </p:txBody>
      </p:sp>
    </p:spTree>
    <p:extLst>
      <p:ext uri="{BB962C8B-B14F-4D97-AF65-F5344CB8AC3E}">
        <p14:creationId xmlns:p14="http://schemas.microsoft.com/office/powerpoint/2010/main" val="12525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320600-F969-49FF-A55A-650D1F25FF92}" type="slidenum">
              <a:rPr lang="en-US" altLang="en-US"/>
              <a:pPr>
                <a:defRPr/>
              </a:pPr>
              <a:t>‹#›</a:t>
            </a:fld>
            <a:endParaRPr lang="en-US" altLang="en-US"/>
          </a:p>
        </p:txBody>
      </p:sp>
    </p:spTree>
    <p:extLst>
      <p:ext uri="{BB962C8B-B14F-4D97-AF65-F5344CB8AC3E}">
        <p14:creationId xmlns:p14="http://schemas.microsoft.com/office/powerpoint/2010/main" val="16887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69FCF6-1FC4-4DDF-B0BA-D2FD4DE6470E}" type="slidenum">
              <a:rPr lang="en-US" altLang="en-US"/>
              <a:pPr>
                <a:defRPr/>
              </a:pPr>
              <a:t>‹#›</a:t>
            </a:fld>
            <a:endParaRPr lang="en-US" altLang="en-US"/>
          </a:p>
        </p:txBody>
      </p:sp>
    </p:spTree>
    <p:extLst>
      <p:ext uri="{BB962C8B-B14F-4D97-AF65-F5344CB8AC3E}">
        <p14:creationId xmlns:p14="http://schemas.microsoft.com/office/powerpoint/2010/main" val="420862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9EA47E-E4FF-42A8-B99E-41AD7FA02559}" type="slidenum">
              <a:rPr lang="en-US" altLang="en-US"/>
              <a:pPr>
                <a:defRPr/>
              </a:pPr>
              <a:t>‹#›</a:t>
            </a:fld>
            <a:endParaRPr lang="en-US" altLang="en-US"/>
          </a:p>
        </p:txBody>
      </p:sp>
    </p:spTree>
    <p:extLst>
      <p:ext uri="{BB962C8B-B14F-4D97-AF65-F5344CB8AC3E}">
        <p14:creationId xmlns:p14="http://schemas.microsoft.com/office/powerpoint/2010/main" val="426664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34E5D8-12AA-4C41-B605-0DB3A98E1656}" type="slidenum">
              <a:rPr lang="en-US" altLang="en-US"/>
              <a:pPr>
                <a:defRPr/>
              </a:pPr>
              <a:t>‹#›</a:t>
            </a:fld>
            <a:endParaRPr lang="en-US" altLang="en-US"/>
          </a:p>
        </p:txBody>
      </p:sp>
    </p:spTree>
    <p:extLst>
      <p:ext uri="{BB962C8B-B14F-4D97-AF65-F5344CB8AC3E}">
        <p14:creationId xmlns:p14="http://schemas.microsoft.com/office/powerpoint/2010/main" val="11836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AA6D32-B3A5-476D-96EC-276E6F029A68}" type="slidenum">
              <a:rPr lang="en-US" altLang="en-US"/>
              <a:pPr>
                <a:defRPr/>
              </a:pPr>
              <a:t>‹#›</a:t>
            </a:fld>
            <a:endParaRPr lang="en-US" altLang="en-US"/>
          </a:p>
        </p:txBody>
      </p:sp>
    </p:spTree>
    <p:extLst>
      <p:ext uri="{BB962C8B-B14F-4D97-AF65-F5344CB8AC3E}">
        <p14:creationId xmlns:p14="http://schemas.microsoft.com/office/powerpoint/2010/main" val="113177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D4872-0E0D-48EB-9D2E-593DDF9A4477}" type="slidenum">
              <a:rPr lang="en-US" altLang="en-US"/>
              <a:pPr>
                <a:defRPr/>
              </a:pPr>
              <a:t>‹#›</a:t>
            </a:fld>
            <a:endParaRPr lang="en-US" altLang="en-US"/>
          </a:p>
        </p:txBody>
      </p:sp>
    </p:spTree>
    <p:extLst>
      <p:ext uri="{BB962C8B-B14F-4D97-AF65-F5344CB8AC3E}">
        <p14:creationId xmlns:p14="http://schemas.microsoft.com/office/powerpoint/2010/main" val="389062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CD535E-8C7A-4FF5-B12B-5CF7C554E6B6}" type="slidenum">
              <a:rPr lang="en-US" altLang="en-US"/>
              <a:pPr>
                <a:defRPr/>
              </a:pPr>
              <a:t>‹#›</a:t>
            </a:fld>
            <a:endParaRPr lang="en-US" altLang="en-US"/>
          </a:p>
        </p:txBody>
      </p:sp>
    </p:spTree>
    <p:extLst>
      <p:ext uri="{BB962C8B-B14F-4D97-AF65-F5344CB8AC3E}">
        <p14:creationId xmlns:p14="http://schemas.microsoft.com/office/powerpoint/2010/main" val="131175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pPr>
              <a:defRPr/>
            </a:pPr>
            <a:endParaRPr lang="en-US"/>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pPr>
              <a:defRPr/>
            </a:pPr>
            <a:endParaRPr lang="en-US"/>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a:defRPr/>
            </a:pPr>
            <a:fld id="{68CC2E60-8D38-4319-B8CD-0BAC0EAD67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04"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djo.harvard.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2.jpeg"/></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 Id="rId5" Type="http://schemas.openxmlformats.org/officeDocument/2006/relationships/image" Target="../media/image65.jpeg"/><Relationship Id="rId4" Type="http://schemas.openxmlformats.org/officeDocument/2006/relationships/image" Target="../media/image64.jpeg"/></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8.jpeg"/></Relationships>
</file>

<file path=ppt/slides/_rels/slide7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4.xml"/><Relationship Id="rId5" Type="http://schemas.openxmlformats.org/officeDocument/2006/relationships/image" Target="../media/image78.jpeg"/><Relationship Id="rId4" Type="http://schemas.openxmlformats.org/officeDocument/2006/relationships/image" Target="../media/image7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5.xml"/><Relationship Id="rId4" Type="http://schemas.openxmlformats.org/officeDocument/2006/relationships/image" Target="../media/image83.jpeg"/></Relationships>
</file>

<file path=ppt/slides/_rels/slide8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idx="4294967295"/>
          </p:nvPr>
        </p:nvSpPr>
        <p:spPr>
          <a:xfrm>
            <a:off x="685800" y="1752600"/>
            <a:ext cx="7772400" cy="517525"/>
          </a:xfrm>
        </p:spPr>
        <p:txBody>
          <a:bodyPr/>
          <a:lstStyle/>
          <a:p>
            <a:pPr algn="ctr" eaLnBrk="1" hangingPunct="1">
              <a:defRPr/>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4800" dirty="0">
                <a:solidFill>
                  <a:srgbClr val="002060"/>
                </a:solidFill>
                <a:latin typeface="Calibri" panose="020F0502020204030204" pitchFamily="34" charset="0"/>
                <a:cs typeface="Calibri" panose="020F0502020204030204" pitchFamily="34" charset="0"/>
              </a:rPr>
              <a:t>Orientation</a:t>
            </a:r>
            <a:br>
              <a:rPr lang="en-US" sz="4800" dirty="0">
                <a:solidFill>
                  <a:srgbClr val="002060"/>
                </a:solidFill>
                <a:latin typeface="Calibri" panose="020F0502020204030204" pitchFamily="34" charset="0"/>
                <a:cs typeface="Calibri" panose="020F0502020204030204" pitchFamily="34" charset="0"/>
              </a:rPr>
            </a:br>
            <a:r>
              <a:rPr lang="en-US" sz="4800" dirty="0">
                <a:solidFill>
                  <a:srgbClr val="002060"/>
                </a:solidFill>
                <a:latin typeface="Calibri" panose="020F0502020204030204" pitchFamily="34" charset="0"/>
                <a:cs typeface="Calibri" panose="020F0502020204030204" pitchFamily="34" charset="0"/>
              </a:rPr>
              <a:t>History taking </a:t>
            </a:r>
            <a:br>
              <a:rPr lang="en-US" sz="4800" dirty="0">
                <a:solidFill>
                  <a:srgbClr val="002060"/>
                </a:solidFill>
                <a:latin typeface="Calibri" panose="020F0502020204030204" pitchFamily="34" charset="0"/>
                <a:cs typeface="Calibri" panose="020F0502020204030204" pitchFamily="34" charset="0"/>
              </a:rPr>
            </a:br>
            <a:r>
              <a:rPr lang="en-US" sz="4800" dirty="0">
                <a:solidFill>
                  <a:srgbClr val="002060"/>
                </a:solidFill>
                <a:latin typeface="Calibri" panose="020F0502020204030204" pitchFamily="34" charset="0"/>
                <a:cs typeface="Calibri" panose="020F0502020204030204" pitchFamily="34" charset="0"/>
              </a:rPr>
              <a:t>and Examination</a:t>
            </a:r>
            <a:br>
              <a:rPr lang="en-US" sz="4800" dirty="0"/>
            </a:br>
            <a:br>
              <a:rPr lang="en-US" sz="4800" dirty="0"/>
            </a:br>
            <a:br>
              <a:rPr lang="en-US" sz="4800" dirty="0">
                <a:latin typeface="Calibri" panose="020F0502020204030204" pitchFamily="34" charset="0"/>
                <a:cs typeface="Calibri" panose="020F0502020204030204" pitchFamily="34" charset="0"/>
              </a:rPr>
            </a:br>
            <a:r>
              <a:rPr lang="en-US" sz="3600" dirty="0" err="1">
                <a:solidFill>
                  <a:schemeClr val="tx1">
                    <a:lumMod val="75000"/>
                  </a:schemeClr>
                </a:solidFill>
                <a:latin typeface="Calibri" panose="020F0502020204030204" pitchFamily="34" charset="0"/>
                <a:cs typeface="Calibri" panose="020F0502020204030204" pitchFamily="34" charset="0"/>
              </a:rPr>
              <a:t>Dr.Abdullah</a:t>
            </a:r>
            <a:r>
              <a:rPr lang="en-US" sz="3600" dirty="0">
                <a:solidFill>
                  <a:schemeClr val="tx1">
                    <a:lumMod val="75000"/>
                  </a:schemeClr>
                </a:solidFill>
                <a:latin typeface="Calibri" panose="020F0502020204030204" pitchFamily="34" charset="0"/>
                <a:cs typeface="Calibri" panose="020F0502020204030204" pitchFamily="34" charset="0"/>
              </a:rPr>
              <a:t> </a:t>
            </a:r>
            <a:r>
              <a:rPr lang="en-US" sz="3600" dirty="0" err="1">
                <a:solidFill>
                  <a:schemeClr val="tx1">
                    <a:lumMod val="75000"/>
                  </a:schemeClr>
                </a:solidFill>
                <a:latin typeface="Calibri" panose="020F0502020204030204" pitchFamily="34" charset="0"/>
                <a:cs typeface="Calibri" panose="020F0502020204030204" pitchFamily="34" charset="0"/>
              </a:rPr>
              <a:t>Almousa</a:t>
            </a:r>
            <a:br>
              <a:rPr lang="en-US" sz="4800" dirty="0">
                <a:solidFill>
                  <a:schemeClr val="tx1">
                    <a:lumMod val="75000"/>
                  </a:schemeClr>
                </a:solidFill>
                <a:latin typeface="Calibri" panose="020F0502020204030204" pitchFamily="34" charset="0"/>
                <a:cs typeface="Calibri" panose="020F0502020204030204" pitchFamily="34" charset="0"/>
              </a:rPr>
            </a:br>
            <a:r>
              <a:rPr lang="en-US" sz="2800" dirty="0">
                <a:solidFill>
                  <a:schemeClr val="tx1">
                    <a:lumMod val="75000"/>
                  </a:schemeClr>
                </a:solidFill>
                <a:latin typeface="Calibri" panose="020F0502020204030204" pitchFamily="34" charset="0"/>
                <a:cs typeface="Calibri" panose="020F0502020204030204" pitchFamily="34" charset="0"/>
              </a:rPr>
              <a:t>Dept. of Ophthalmology</a:t>
            </a:r>
            <a:br>
              <a:rPr lang="en-US" sz="2800" dirty="0">
                <a:solidFill>
                  <a:schemeClr val="tx1">
                    <a:lumMod val="75000"/>
                  </a:schemeClr>
                </a:solidFill>
                <a:latin typeface="Calibri" panose="020F0502020204030204" pitchFamily="34" charset="0"/>
                <a:cs typeface="Calibri" panose="020F0502020204030204" pitchFamily="34" charset="0"/>
              </a:rPr>
            </a:br>
            <a:r>
              <a:rPr lang="en-US" sz="2800" dirty="0">
                <a:solidFill>
                  <a:schemeClr val="tx1">
                    <a:lumMod val="75000"/>
                  </a:schemeClr>
                </a:solidFill>
                <a:latin typeface="Calibri" panose="020F0502020204030204" pitchFamily="34" charset="0"/>
                <a:cs typeface="Calibri" panose="020F0502020204030204" pitchFamily="34" charset="0"/>
              </a:rPr>
              <a:t>College Of Medicine</a:t>
            </a:r>
            <a:br>
              <a:rPr lang="en-US" sz="2800" dirty="0">
                <a:solidFill>
                  <a:schemeClr val="tx1">
                    <a:lumMod val="75000"/>
                  </a:schemeClr>
                </a:solidFill>
                <a:latin typeface="Calibri" panose="020F0502020204030204" pitchFamily="34" charset="0"/>
                <a:cs typeface="Calibri" panose="020F0502020204030204" pitchFamily="34" charset="0"/>
              </a:rPr>
            </a:br>
            <a:r>
              <a:rPr lang="en-US" sz="2800" dirty="0">
                <a:solidFill>
                  <a:schemeClr val="tx1">
                    <a:lumMod val="75000"/>
                  </a:schemeClr>
                </a:solidFill>
                <a:latin typeface="Calibri" panose="020F0502020204030204" pitchFamily="34" charset="0"/>
                <a:cs typeface="Calibri" panose="020F0502020204030204" pitchFamily="34" charset="0"/>
              </a:rPr>
              <a:t>King Saud University</a:t>
            </a:r>
            <a:br>
              <a:rPr lang="en-US" sz="2800" dirty="0">
                <a:solidFill>
                  <a:schemeClr val="tx1">
                    <a:lumMod val="75000"/>
                  </a:schemeClr>
                </a:solidFill>
              </a:rPr>
            </a:br>
            <a:br>
              <a:rPr lang="en-US" sz="2800" dirty="0">
                <a:solidFill>
                  <a:schemeClr val="tx1">
                    <a:lumMod val="75000"/>
                  </a:schemeClr>
                </a:solidFill>
              </a:rPr>
            </a:br>
            <a:br>
              <a:rPr lang="en-US" sz="4800" dirty="0"/>
            </a:br>
            <a:endParaRPr lang="en-US" sz="4800" dirty="0"/>
          </a:p>
        </p:txBody>
      </p:sp>
      <p:pic>
        <p:nvPicPr>
          <p:cNvPr id="3" name="صورة 2">
            <a:extLst>
              <a:ext uri="{FF2B5EF4-FFF2-40B4-BE49-F238E27FC236}">
                <a16:creationId xmlns:a16="http://schemas.microsoft.com/office/drawing/2014/main" id="{19C0FEBF-7C6B-4EB1-8E9C-AE203BBE226A}"/>
              </a:ext>
            </a:extLst>
          </p:cNvPr>
          <p:cNvPicPr>
            <a:picLocks noChangeAspect="1"/>
          </p:cNvPicPr>
          <p:nvPr/>
        </p:nvPicPr>
        <p:blipFill>
          <a:blip r:embed="rId3"/>
          <a:stretch>
            <a:fillRect/>
          </a:stretch>
        </p:blipFill>
        <p:spPr>
          <a:xfrm>
            <a:off x="6488862" y="152400"/>
            <a:ext cx="2621800" cy="11157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Lectures</a:t>
            </a:r>
            <a:endParaRPr lang="en-US" dirty="0"/>
          </a:p>
        </p:txBody>
      </p:sp>
      <p:sp>
        <p:nvSpPr>
          <p:cNvPr id="3" name="Content Placeholder 2"/>
          <p:cNvSpPr>
            <a:spLocks noGrp="1"/>
          </p:cNvSpPr>
          <p:nvPr>
            <p:ph idx="1"/>
          </p:nvPr>
        </p:nvSpPr>
        <p:spPr>
          <a:xfrm>
            <a:off x="685800" y="1905000"/>
            <a:ext cx="8229600" cy="4114800"/>
          </a:xfrm>
        </p:spPr>
        <p:txBody>
          <a:bodyPr/>
          <a:lstStyle/>
          <a:p>
            <a:pPr marL="514350" indent="-514350">
              <a:buFont typeface="+mj-lt"/>
              <a:buAutoNum type="arabicPeriod" startAt="7"/>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Chronic Visual Loss</a:t>
            </a:r>
          </a:p>
          <a:p>
            <a:pPr marL="514350" indent="-514350">
              <a:buFont typeface="+mj-lt"/>
              <a:buAutoNum type="arabicPeriod" startAt="7"/>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Refractive Errors</a:t>
            </a:r>
          </a:p>
          <a:p>
            <a:pPr marL="514350" indent="-514350">
              <a:buFont typeface="+mj-lt"/>
              <a:buAutoNum type="arabicPeriod" startAt="7"/>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Ocular manifestations of systemic diseases</a:t>
            </a:r>
          </a:p>
          <a:p>
            <a:pPr marL="514350" indent="-514350">
              <a:buFont typeface="+mj-lt"/>
              <a:buAutoNum type="arabicPeriod" startAt="7"/>
              <a:defRPr/>
            </a:pPr>
            <a:r>
              <a:rPr lang="en-AU" dirty="0" err="1">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Neuro</a:t>
            </a: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-ophthalmology</a:t>
            </a:r>
          </a:p>
          <a:p>
            <a:pPr marL="514350" indent="-514350">
              <a:buFont typeface="+mj-lt"/>
              <a:buAutoNum type="arabicPeriod" startAt="7"/>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Ocular Pharmacology and Toxicology</a:t>
            </a:r>
            <a:endParaRPr lang="en-US"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lumMod val="75000"/>
                  </a:schemeClr>
                </a:solidFill>
              </a:rPr>
              <a:t>Clinic</a:t>
            </a:r>
          </a:p>
        </p:txBody>
      </p:sp>
      <p:pic>
        <p:nvPicPr>
          <p:cNvPr id="3074" name="Picture 2" descr="Image result for ophthalmic clinic">
            <a:extLst>
              <a:ext uri="{FF2B5EF4-FFF2-40B4-BE49-F238E27FC236}">
                <a16:creationId xmlns:a16="http://schemas.microsoft.com/office/drawing/2014/main" id="{01E21160-D007-41DE-92B1-DC88297912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1927" y="1447800"/>
            <a:ext cx="7060146" cy="4689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lumMod val="75000"/>
                  </a:schemeClr>
                </a:solidFill>
              </a:rPr>
              <a:t>Clinic</a:t>
            </a:r>
          </a:p>
        </p:txBody>
      </p:sp>
      <p:pic>
        <p:nvPicPr>
          <p:cNvPr id="4098" name="Picture 2" descr="Image result for ophthalmic clinic">
            <a:extLst>
              <a:ext uri="{FF2B5EF4-FFF2-40B4-BE49-F238E27FC236}">
                <a16:creationId xmlns:a16="http://schemas.microsoft.com/office/drawing/2014/main" id="{6B7AEA86-1399-4738-8893-4B95399EB7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122987"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72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Clinical skill sessions </a:t>
            </a:r>
          </a:p>
        </p:txBody>
      </p:sp>
      <p:sp>
        <p:nvSpPr>
          <p:cNvPr id="3" name="Content Placeholder 2"/>
          <p:cNvSpPr>
            <a:spLocks noGrp="1"/>
          </p:cNvSpPr>
          <p:nvPr>
            <p:ph idx="1"/>
          </p:nvPr>
        </p:nvSpPr>
        <p:spPr>
          <a:xfrm>
            <a:off x="230875" y="2209800"/>
            <a:ext cx="9446526" cy="4114800"/>
          </a:xfrm>
        </p:spPr>
        <p:txBody>
          <a:bodyPr/>
          <a:lstStyle/>
          <a:p>
            <a:pPr marL="914400" lvl="1" indent="-514350">
              <a:buFont typeface="+mj-lt"/>
              <a:buAutoNum type="arabicPeriod"/>
              <a:defRPr/>
            </a:pPr>
            <a:r>
              <a:rPr lang="en-AU" dirty="0">
                <a:solidFill>
                  <a:schemeClr val="accent4">
                    <a:lumMod val="10000"/>
                  </a:schemeClr>
                </a:solidFill>
                <a:latin typeface="Arial" panose="020B0604020202020204" pitchFamily="34" charset="0"/>
                <a:cs typeface="Arial" panose="020B0604020202020204" pitchFamily="34" charset="0"/>
              </a:rPr>
              <a:t>Ocular motility, alignment and external Ocular Examination</a:t>
            </a:r>
          </a:p>
          <a:p>
            <a:pPr marL="914400" lvl="1" indent="-514350">
              <a:buFont typeface="+mj-lt"/>
              <a:buAutoNum type="arabicPeriod"/>
              <a:defRPr/>
            </a:pPr>
            <a:endParaRPr lang="en-US" dirty="0">
              <a:solidFill>
                <a:schemeClr val="accent4">
                  <a:lumMod val="10000"/>
                </a:schemeClr>
              </a:solidFill>
              <a:latin typeface="Arial" panose="020B0604020202020204" pitchFamily="34" charset="0"/>
              <a:cs typeface="Arial" panose="020B0604020202020204" pitchFamily="34" charset="0"/>
            </a:endParaRPr>
          </a:p>
          <a:p>
            <a:pPr marL="914400" lvl="1" indent="-514350">
              <a:buFont typeface="+mj-lt"/>
              <a:buAutoNum type="arabicPeriod"/>
              <a:defRPr/>
            </a:pPr>
            <a:r>
              <a:rPr lang="en-AU" dirty="0">
                <a:solidFill>
                  <a:schemeClr val="accent4">
                    <a:lumMod val="10000"/>
                  </a:schemeClr>
                </a:solidFill>
                <a:latin typeface="Arial" panose="020B0604020202020204" pitchFamily="34" charset="0"/>
                <a:cs typeface="Arial" panose="020B0604020202020204" pitchFamily="34" charset="0"/>
              </a:rPr>
              <a:t>Visual acuity and Ophthalmoscopy</a:t>
            </a:r>
          </a:p>
          <a:p>
            <a:pPr marL="914400" lvl="1" indent="-514350">
              <a:buFont typeface="+mj-lt"/>
              <a:buAutoNum type="arabicPeriod"/>
              <a:defRPr/>
            </a:pPr>
            <a:endParaRPr lang="en-AU" dirty="0">
              <a:solidFill>
                <a:schemeClr val="accent4">
                  <a:lumMod val="10000"/>
                </a:schemeClr>
              </a:solidFill>
              <a:latin typeface="Arial" panose="020B0604020202020204" pitchFamily="34" charset="0"/>
              <a:cs typeface="Arial" panose="020B0604020202020204" pitchFamily="34" charset="0"/>
            </a:endParaRPr>
          </a:p>
          <a:p>
            <a:pPr marL="914400" lvl="1" indent="-514350">
              <a:buFont typeface="+mj-lt"/>
              <a:buAutoNum type="arabicPeriod"/>
              <a:defRPr/>
            </a:pPr>
            <a:r>
              <a:rPr lang="en-AU" dirty="0">
                <a:solidFill>
                  <a:schemeClr val="accent4">
                    <a:lumMod val="10000"/>
                  </a:schemeClr>
                </a:solidFill>
                <a:latin typeface="Arial" panose="020B0604020202020204" pitchFamily="34" charset="0"/>
                <a:cs typeface="Arial" panose="020B0604020202020204" pitchFamily="34" charset="0"/>
              </a:rPr>
              <a:t>Visual field, </a:t>
            </a:r>
            <a:r>
              <a:rPr lang="en-AU" dirty="0" err="1">
                <a:solidFill>
                  <a:schemeClr val="accent4">
                    <a:lumMod val="10000"/>
                  </a:schemeClr>
                </a:solidFill>
                <a:latin typeface="Arial" panose="020B0604020202020204" pitchFamily="34" charset="0"/>
                <a:cs typeface="Arial" panose="020B0604020202020204" pitchFamily="34" charset="0"/>
              </a:rPr>
              <a:t>Tonometr</a:t>
            </a:r>
            <a:r>
              <a:rPr lang="en-US" dirty="0">
                <a:solidFill>
                  <a:schemeClr val="accent4">
                    <a:lumMod val="10000"/>
                  </a:schemeClr>
                </a:solidFill>
                <a:latin typeface="Arial" panose="020B0604020202020204" pitchFamily="34" charset="0"/>
                <a:cs typeface="Arial" panose="020B0604020202020204" pitchFamily="34" charset="0"/>
              </a:rPr>
              <a:t>y and</a:t>
            </a:r>
            <a:r>
              <a:rPr lang="en-AU" dirty="0">
                <a:solidFill>
                  <a:schemeClr val="accent4">
                    <a:lumMod val="10000"/>
                  </a:schemeClr>
                </a:solidFill>
                <a:latin typeface="Arial" panose="020B0604020202020204" pitchFamily="34" charset="0"/>
                <a:cs typeface="Arial" panose="020B0604020202020204" pitchFamily="34" charset="0"/>
              </a:rPr>
              <a:t> Pupil Examination</a:t>
            </a:r>
            <a:endParaRPr lang="en-US" dirty="0">
              <a:solidFill>
                <a:schemeClr val="accent4">
                  <a:lumMod val="10000"/>
                </a:schemeClr>
              </a:solidFill>
              <a:latin typeface="Arial" panose="020B0604020202020204" pitchFamily="34" charset="0"/>
              <a:cs typeface="Arial" panose="020B0604020202020204" pitchFamily="34" charset="0"/>
            </a:endParaRP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Emergency room</a:t>
            </a:r>
          </a:p>
        </p:txBody>
      </p:sp>
      <p:pic>
        <p:nvPicPr>
          <p:cNvPr id="5122" name="Picture 2" descr="Image result for rupture globe">
            <a:extLst>
              <a:ext uri="{FF2B5EF4-FFF2-40B4-BE49-F238E27FC236}">
                <a16:creationId xmlns:a16="http://schemas.microsoft.com/office/drawing/2014/main" id="{3DD1E225-0885-4BC4-AAF5-4BE1AD87BC3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9751" y="2021832"/>
            <a:ext cx="416858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cleritis">
            <a:extLst>
              <a:ext uri="{FF2B5EF4-FFF2-40B4-BE49-F238E27FC236}">
                <a16:creationId xmlns:a16="http://schemas.microsoft.com/office/drawing/2014/main" id="{4C261B41-775B-46C3-9079-1AF85F95F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225" y="2030488"/>
            <a:ext cx="3465049" cy="22773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orbital blowout fracture">
            <a:extLst>
              <a:ext uri="{FF2B5EF4-FFF2-40B4-BE49-F238E27FC236}">
                <a16:creationId xmlns:a16="http://schemas.microsoft.com/office/drawing/2014/main" id="{4BD20CE6-C33A-477B-9ECA-7254EA0C0B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326"/>
          <a:stretch/>
        </p:blipFill>
        <p:spPr bwMode="auto">
          <a:xfrm>
            <a:off x="2075492" y="4280618"/>
            <a:ext cx="4993016" cy="213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68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b="1" dirty="0">
                <a:solidFill>
                  <a:srgbClr val="002060"/>
                </a:solidFill>
              </a:rPr>
              <a:t>Marks distribution</a:t>
            </a:r>
          </a:p>
        </p:txBody>
      </p:sp>
      <p:sp>
        <p:nvSpPr>
          <p:cNvPr id="19459" name="Rectangle 3"/>
          <p:cNvSpPr>
            <a:spLocks noGrp="1" noChangeArrowheads="1"/>
          </p:cNvSpPr>
          <p:nvPr>
            <p:ph type="body" idx="1"/>
          </p:nvPr>
        </p:nvSpPr>
        <p:spPr>
          <a:xfrm>
            <a:off x="533400" y="1828800"/>
            <a:ext cx="8610600" cy="4114800"/>
          </a:xfrm>
        </p:spPr>
        <p:txBody>
          <a:bodyPr/>
          <a:lstStyle/>
          <a:p>
            <a:pPr>
              <a:defRPr/>
            </a:pPr>
            <a:r>
              <a:rPr lang="en-US" dirty="0">
                <a:solidFill>
                  <a:schemeClr val="accent4">
                    <a:lumMod val="10000"/>
                  </a:schemeClr>
                </a:solidFill>
                <a:latin typeface="Calibri" panose="020F0502020204030204" pitchFamily="34" charset="0"/>
                <a:cs typeface="Calibri" panose="020F0502020204030204" pitchFamily="34" charset="0"/>
              </a:rPr>
              <a:t>30   MCQs</a:t>
            </a:r>
          </a:p>
          <a:p>
            <a:pPr>
              <a:defRPr/>
            </a:pPr>
            <a:r>
              <a:rPr lang="en-US" dirty="0">
                <a:solidFill>
                  <a:schemeClr val="accent4">
                    <a:lumMod val="10000"/>
                  </a:schemeClr>
                </a:solidFill>
                <a:latin typeface="Calibri" panose="020F0502020204030204" pitchFamily="34" charset="0"/>
                <a:cs typeface="Calibri" panose="020F0502020204030204" pitchFamily="34" charset="0"/>
              </a:rPr>
              <a:t>40   short answer question </a:t>
            </a:r>
          </a:p>
          <a:p>
            <a:pPr>
              <a:defRPr/>
            </a:pPr>
            <a:r>
              <a:rPr lang="en-US" dirty="0">
                <a:solidFill>
                  <a:schemeClr val="accent4">
                    <a:lumMod val="10000"/>
                  </a:schemeClr>
                </a:solidFill>
                <a:latin typeface="Calibri" panose="020F0502020204030204" pitchFamily="34" charset="0"/>
                <a:cs typeface="Calibri" panose="020F0502020204030204" pitchFamily="34" charset="0"/>
              </a:rPr>
              <a:t>20   OSCE</a:t>
            </a:r>
          </a:p>
          <a:p>
            <a:pPr>
              <a:buFontTx/>
              <a:buNone/>
              <a:defRPr/>
            </a:pPr>
            <a:endParaRPr lang="ar-SA" dirty="0">
              <a:solidFill>
                <a:schemeClr val="accent4">
                  <a:lumMod val="10000"/>
                </a:schemeClr>
              </a:solidFill>
              <a:latin typeface="Calibri" panose="020F0502020204030204" pitchFamily="34" charset="0"/>
              <a:cs typeface="Calibri" panose="020F0502020204030204" pitchFamily="34" charset="0"/>
            </a:endParaRPr>
          </a:p>
          <a:p>
            <a:pPr>
              <a:defRPr/>
            </a:pPr>
            <a:r>
              <a:rPr lang="en-US" dirty="0">
                <a:solidFill>
                  <a:schemeClr val="accent4">
                    <a:lumMod val="10000"/>
                  </a:schemeClr>
                </a:solidFill>
                <a:latin typeface="Calibri" panose="020F0502020204030204" pitchFamily="34" charset="0"/>
                <a:cs typeface="Calibri" panose="020F0502020204030204" pitchFamily="34" charset="0"/>
              </a:rPr>
              <a:t>10</a:t>
            </a:r>
            <a:r>
              <a:rPr lang="ar-SA" dirty="0">
                <a:solidFill>
                  <a:schemeClr val="accent4">
                    <a:lumMod val="10000"/>
                  </a:schemeClr>
                </a:solidFill>
                <a:latin typeface="Calibri" panose="020F0502020204030204" pitchFamily="34" charset="0"/>
                <a:cs typeface="Calibri" panose="020F0502020204030204" pitchFamily="34" charset="0"/>
              </a:rPr>
              <a:t> </a:t>
            </a:r>
            <a:r>
              <a:rPr lang="en-US" dirty="0">
                <a:solidFill>
                  <a:schemeClr val="accent4">
                    <a:lumMod val="10000"/>
                  </a:schemeClr>
                </a:solidFill>
                <a:latin typeface="Calibri" panose="020F0502020204030204" pitchFamily="34" charset="0"/>
                <a:cs typeface="Calibri" panose="020F0502020204030204" pitchFamily="34" charset="0"/>
              </a:rPr>
              <a:t>  attendance in clinical sessions, clinics &amp; ER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defRPr/>
            </a:pPr>
            <a:r>
              <a:rPr lang="en-US" dirty="0">
                <a:solidFill>
                  <a:srgbClr val="002060"/>
                </a:solidFill>
              </a:rPr>
              <a:t>Recommended textbooks</a:t>
            </a:r>
          </a:p>
        </p:txBody>
      </p:sp>
      <p:sp>
        <p:nvSpPr>
          <p:cNvPr id="3075" name="Rectangle 3"/>
          <p:cNvSpPr>
            <a:spLocks noGrp="1" noChangeArrowheads="1"/>
          </p:cNvSpPr>
          <p:nvPr>
            <p:ph type="body" idx="1"/>
          </p:nvPr>
        </p:nvSpPr>
        <p:spPr>
          <a:xfrm>
            <a:off x="486770" y="1676400"/>
            <a:ext cx="8229600" cy="4114800"/>
          </a:xfrm>
        </p:spPr>
        <p:txBody>
          <a:bodyPr/>
          <a:lstStyle/>
          <a:p>
            <a:pPr>
              <a:buFontTx/>
              <a:buNone/>
              <a:defRPr/>
            </a:pPr>
            <a:r>
              <a:rPr lang="en-US" sz="2800" b="1" dirty="0">
                <a:solidFill>
                  <a:srgbClr val="FFFF00"/>
                </a:solidFill>
              </a:rPr>
              <a:t>1. Required Text(s) </a:t>
            </a:r>
            <a:endParaRPr lang="en-US" sz="2800" dirty="0">
              <a:solidFill>
                <a:srgbClr val="FFFF00"/>
              </a:solidFill>
            </a:endParaRPr>
          </a:p>
          <a:p>
            <a:pPr>
              <a:buFontTx/>
              <a:buNone/>
              <a:defRPr/>
            </a:pPr>
            <a:r>
              <a:rPr lang="en-US" sz="2800" b="1" dirty="0">
                <a:solidFill>
                  <a:srgbClr val="FF0000"/>
                </a:solidFill>
                <a:effectLst>
                  <a:outerShdw blurRad="38100" dist="38100" dir="2700000" algn="tl">
                    <a:srgbClr val="000000">
                      <a:alpha val="43137"/>
                    </a:srgbClr>
                  </a:outerShdw>
                </a:effectLst>
              </a:rPr>
              <a:t>a</a:t>
            </a:r>
            <a:r>
              <a:rPr lang="en-US" sz="2800" b="1" dirty="0">
                <a:solidFill>
                  <a:srgbClr val="FF0000"/>
                </a:solidFill>
              </a:rPr>
              <a:t>. </a:t>
            </a:r>
            <a:r>
              <a:rPr lang="en-US" sz="2400" b="1" dirty="0">
                <a:solidFill>
                  <a:srgbClr val="FF0000"/>
                </a:solidFill>
              </a:rPr>
              <a:t>Lecture notes in Ophthalmology</a:t>
            </a:r>
            <a:r>
              <a:rPr lang="en-US" sz="2400" dirty="0">
                <a:solidFill>
                  <a:srgbClr val="FF0000"/>
                </a:solidFill>
              </a:rPr>
              <a:t> (latest edition)</a:t>
            </a:r>
          </a:p>
          <a:p>
            <a:pPr>
              <a:buFontTx/>
              <a:buNone/>
              <a:defRPr/>
            </a:pPr>
            <a:r>
              <a:rPr lang="en-US" sz="2400" dirty="0"/>
              <a:t>    By: Bruce James (published by Blackwell Science)</a:t>
            </a:r>
          </a:p>
          <a:p>
            <a:pPr>
              <a:buFontTx/>
              <a:buNone/>
              <a:defRPr/>
            </a:pPr>
            <a:r>
              <a:rPr lang="en-US" sz="2400" b="1" dirty="0">
                <a:solidFill>
                  <a:srgbClr val="FF0000"/>
                </a:solidFill>
              </a:rPr>
              <a:t>b. Basic Ophthalmology </a:t>
            </a:r>
            <a:r>
              <a:rPr lang="en-US" sz="2400" dirty="0">
                <a:solidFill>
                  <a:srgbClr val="FF0000"/>
                </a:solidFill>
              </a:rPr>
              <a:t>(latest edition)</a:t>
            </a:r>
          </a:p>
          <a:p>
            <a:pPr>
              <a:buFontTx/>
              <a:buNone/>
              <a:defRPr/>
            </a:pPr>
            <a:r>
              <a:rPr lang="en-US" sz="2400" dirty="0"/>
              <a:t>    By: Cynthia A. Bradford</a:t>
            </a:r>
          </a:p>
          <a:p>
            <a:pPr>
              <a:buFontTx/>
              <a:buNone/>
              <a:defRPr/>
            </a:pPr>
            <a:r>
              <a:rPr lang="en-US" sz="2400" dirty="0"/>
              <a:t>          (published by American Academy of Ophthalmology)</a:t>
            </a:r>
          </a:p>
          <a:p>
            <a:pPr>
              <a:buFontTx/>
              <a:buNone/>
              <a:defRPr/>
            </a:pPr>
            <a:r>
              <a:rPr lang="en-US" sz="2400" b="1" dirty="0">
                <a:solidFill>
                  <a:srgbClr val="FF0000"/>
                </a:solidFill>
              </a:rPr>
              <a:t>c. Practical Ophthalmology: A manual for Beginning Residents </a:t>
            </a:r>
            <a:r>
              <a:rPr lang="en-US" sz="2400" dirty="0">
                <a:solidFill>
                  <a:srgbClr val="FF0000"/>
                </a:solidFill>
              </a:rPr>
              <a:t>(latest edition)</a:t>
            </a:r>
          </a:p>
          <a:p>
            <a:pPr>
              <a:buFontTx/>
              <a:buNone/>
              <a:defRPr/>
            </a:pPr>
            <a:r>
              <a:rPr lang="en-US" sz="2400" dirty="0"/>
              <a:t>     By: Fred M. Wilson (published by AAO)</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dirty="0">
                <a:solidFill>
                  <a:srgbClr val="FFFF00"/>
                </a:solidFill>
              </a:rPr>
              <a:t>2. References</a:t>
            </a:r>
            <a:endParaRPr lang="en-US" sz="2800" dirty="0">
              <a:solidFill>
                <a:srgbClr val="FFFF00"/>
              </a:solidFill>
            </a:endParaRPr>
          </a:p>
        </p:txBody>
      </p:sp>
      <p:sp>
        <p:nvSpPr>
          <p:cNvPr id="3" name="Content Placeholder 2"/>
          <p:cNvSpPr>
            <a:spLocks noGrp="1"/>
          </p:cNvSpPr>
          <p:nvPr>
            <p:ph idx="1"/>
          </p:nvPr>
        </p:nvSpPr>
        <p:spPr>
          <a:xfrm>
            <a:off x="114300" y="1524000"/>
            <a:ext cx="8915400" cy="4114800"/>
          </a:xfrm>
        </p:spPr>
        <p:txBody>
          <a:bodyPr/>
          <a:lstStyle/>
          <a:p>
            <a:pPr>
              <a:buFontTx/>
              <a:buNone/>
              <a:defRPr/>
            </a:pPr>
            <a:r>
              <a:rPr lang="en-US" b="1" dirty="0"/>
              <a:t>  </a:t>
            </a:r>
            <a:endParaRPr lang="en-US" dirty="0"/>
          </a:p>
          <a:p>
            <a:pPr>
              <a:defRPr/>
            </a:pPr>
            <a:r>
              <a:rPr lang="en-AU" sz="2400" dirty="0">
                <a:solidFill>
                  <a:srgbClr val="FF0000"/>
                </a:solidFill>
              </a:rPr>
              <a:t>Vaughan and Asbury’s general Ophthalmology</a:t>
            </a:r>
            <a:endParaRPr lang="en-US" sz="2400" dirty="0">
              <a:solidFill>
                <a:srgbClr val="FF0000"/>
              </a:solidFill>
            </a:endParaRPr>
          </a:p>
          <a:p>
            <a:pPr>
              <a:buFontTx/>
              <a:buNone/>
              <a:defRPr/>
            </a:pPr>
            <a:r>
              <a:rPr lang="en-AU" sz="2400" dirty="0"/>
              <a:t>     By: Paul Riordan-Eva (published by LANGE)</a:t>
            </a:r>
          </a:p>
          <a:p>
            <a:pPr>
              <a:defRPr/>
            </a:pPr>
            <a:r>
              <a:rPr lang="en-AU" sz="2400" dirty="0">
                <a:solidFill>
                  <a:srgbClr val="FF0000"/>
                </a:solidFill>
              </a:rPr>
              <a:t>Clinical Ophthalmology: A Systematic Approach</a:t>
            </a:r>
            <a:endParaRPr lang="en-US" sz="2400" dirty="0">
              <a:solidFill>
                <a:srgbClr val="FF0000"/>
              </a:solidFill>
            </a:endParaRPr>
          </a:p>
          <a:p>
            <a:pPr>
              <a:buFontTx/>
              <a:buNone/>
              <a:defRPr/>
            </a:pPr>
            <a:r>
              <a:rPr lang="en-AU" sz="2400" dirty="0"/>
              <a:t>     By :  Jack T. </a:t>
            </a:r>
            <a:r>
              <a:rPr lang="en-AU" sz="2400" dirty="0" err="1"/>
              <a:t>Kanski</a:t>
            </a:r>
            <a:r>
              <a:rPr lang="en-AU" sz="2400" dirty="0"/>
              <a:t> (published by Butterworth Heinemann)</a:t>
            </a:r>
            <a:endParaRPr lang="en-US" sz="2400" dirty="0"/>
          </a:p>
          <a:p>
            <a:pPr>
              <a:buFontTx/>
              <a:buNone/>
              <a:defRPr/>
            </a:pP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2800" b="1" dirty="0">
                <a:solidFill>
                  <a:srgbClr val="FFFF00"/>
                </a:solidFill>
              </a:rPr>
              <a:t>c. Electronic Materials, Web Sites </a:t>
            </a:r>
            <a:endParaRPr lang="en-US" sz="2800" b="1" dirty="0">
              <a:solidFill>
                <a:srgbClr val="FFFF00"/>
              </a:solidFill>
            </a:endParaRPr>
          </a:p>
        </p:txBody>
      </p:sp>
      <p:sp>
        <p:nvSpPr>
          <p:cNvPr id="3" name="Content Placeholder 2"/>
          <p:cNvSpPr>
            <a:spLocks noGrp="1"/>
          </p:cNvSpPr>
          <p:nvPr>
            <p:ph idx="1"/>
          </p:nvPr>
        </p:nvSpPr>
        <p:spPr>
          <a:xfrm>
            <a:off x="457200" y="2057400"/>
            <a:ext cx="8229600" cy="4114800"/>
          </a:xfrm>
        </p:spPr>
        <p:txBody>
          <a:bodyPr/>
          <a:lstStyle/>
          <a:p>
            <a:pPr marL="457200" indent="-457200">
              <a:buFont typeface="+mj-lt"/>
              <a:buAutoNum type="arabicPeriod"/>
              <a:defRPr/>
            </a:pPr>
            <a:r>
              <a:rPr lang="en-US" sz="2400" dirty="0"/>
              <a:t> University and KKUH/KAUH Library</a:t>
            </a:r>
          </a:p>
          <a:p>
            <a:pPr marL="457200" indent="-457200">
              <a:buFont typeface="+mj-lt"/>
              <a:buAutoNum type="arabicPeriod"/>
              <a:defRPr/>
            </a:pPr>
            <a:r>
              <a:rPr lang="en-AU" sz="2400" dirty="0"/>
              <a:t> Audiovisual Unit of the Ophthalmology Department </a:t>
            </a:r>
            <a:endParaRPr lang="en-US" sz="2400" dirty="0"/>
          </a:p>
          <a:p>
            <a:pPr marL="457200" indent="-457200">
              <a:buFont typeface="+mj-lt"/>
              <a:buAutoNum type="arabicPeriod"/>
              <a:defRPr/>
            </a:pPr>
            <a:r>
              <a:rPr lang="en-AU" sz="2400" dirty="0"/>
              <a:t> PubMed </a:t>
            </a:r>
            <a:endParaRPr lang="en-US" sz="2400" dirty="0"/>
          </a:p>
          <a:p>
            <a:pPr marL="457200" indent="-457200">
              <a:buFont typeface="+mj-lt"/>
              <a:buAutoNum type="arabicPeriod"/>
              <a:defRPr/>
            </a:pPr>
            <a:r>
              <a:rPr lang="en-AU" sz="2400" dirty="0"/>
              <a:t> Medscape</a:t>
            </a:r>
            <a:endParaRPr lang="en-US" sz="2400" dirty="0"/>
          </a:p>
          <a:p>
            <a:pPr marL="457200" indent="-457200">
              <a:buFont typeface="+mj-lt"/>
              <a:buAutoNum type="arabicPeriod"/>
              <a:defRPr/>
            </a:pPr>
            <a:r>
              <a:rPr lang="en-AU" sz="2400" dirty="0"/>
              <a:t> The digital journal of ophthalmology (</a:t>
            </a:r>
            <a:r>
              <a:rPr lang="en-AU" sz="2400" dirty="0">
                <a:hlinkClick r:id="rId2"/>
              </a:rPr>
              <a:t>www.djo.harvard.edu</a:t>
            </a:r>
            <a:r>
              <a:rPr lang="en-AU" sz="2400" dirty="0"/>
              <a:t>)</a:t>
            </a:r>
          </a:p>
          <a:p>
            <a:pPr marL="457200" indent="-457200">
              <a:buFont typeface="+mj-lt"/>
              <a:buAutoNum type="arabicPeriod"/>
              <a:defRPr/>
            </a:pPr>
            <a:r>
              <a:rPr lang="en-AU" sz="2400" dirty="0"/>
              <a:t> up to date.com</a:t>
            </a:r>
          </a:p>
          <a:p>
            <a:pPr marL="457200" indent="-457200">
              <a:buFont typeface="+mj-lt"/>
              <a:buAutoNum type="arabicPeriod"/>
              <a:defRPr/>
            </a:pPr>
            <a:r>
              <a:rPr lang="en-AU" sz="2400" dirty="0"/>
              <a:t>E medicine</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915400" cy="4114800"/>
          </a:xfrm>
        </p:spPr>
        <p:txBody>
          <a:bodyPr/>
          <a:lstStyle/>
          <a:p>
            <a:pPr>
              <a:buFontTx/>
              <a:buNone/>
              <a:defRPr/>
            </a:pPr>
            <a:endParaRPr lang="en-US" dirty="0"/>
          </a:p>
          <a:p>
            <a:pPr>
              <a:buFontTx/>
              <a:buNone/>
              <a:defRPr/>
            </a:pPr>
            <a:endParaRPr lang="ar-SA" dirty="0"/>
          </a:p>
        </p:txBody>
      </p:sp>
      <p:sp>
        <p:nvSpPr>
          <p:cNvPr id="4" name="Rectangle 3"/>
          <p:cNvSpPr/>
          <p:nvPr/>
        </p:nvSpPr>
        <p:spPr>
          <a:xfrm>
            <a:off x="2895600" y="2967334"/>
            <a:ext cx="2427566" cy="1754326"/>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defRPr/>
            </a:pPr>
            <a:r>
              <a:rPr lang="en-US" sz="5400" b="1" dirty="0">
                <a:ln w="50800"/>
                <a:solidFill>
                  <a:srgbClr val="FF0000"/>
                </a:solidFill>
              </a:rPr>
              <a:t>The EYE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kau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570"/>
            <a:ext cx="59324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604044" y="3794623"/>
            <a:ext cx="7772400" cy="1431925"/>
          </a:xfrm>
          <a:prstGeom prst="rect">
            <a:avLst/>
          </a:prstGeom>
        </p:spPr>
        <p:txBody>
          <a:bodyPr/>
          <a:lstStyle/>
          <a:p>
            <a:pPr algn="ctr">
              <a:defRPr/>
            </a:pPr>
            <a:r>
              <a:rPr lang="en-US" sz="9200" kern="0" dirty="0">
                <a:solidFill>
                  <a:srgbClr val="002060"/>
                </a:solidFill>
                <a:effectLst>
                  <a:outerShdw blurRad="38100" dist="38100" dir="2700000" algn="tl">
                    <a:srgbClr val="000000"/>
                  </a:outerShdw>
                </a:effectLst>
                <a:latin typeface="+mj-lt"/>
                <a:ea typeface="+mj-ea"/>
                <a:cs typeface="+mj-cs"/>
              </a:rPr>
              <a:t>Orientation</a:t>
            </a:r>
          </a:p>
        </p:txBody>
      </p:sp>
      <p:sp>
        <p:nvSpPr>
          <p:cNvPr id="4" name="Rectangle 3"/>
          <p:cNvSpPr txBox="1">
            <a:spLocks noChangeArrowheads="1"/>
          </p:cNvSpPr>
          <p:nvPr/>
        </p:nvSpPr>
        <p:spPr>
          <a:xfrm>
            <a:off x="1975644" y="5105400"/>
            <a:ext cx="5029200" cy="1752600"/>
          </a:xfrm>
          <a:prstGeom prst="rect">
            <a:avLst/>
          </a:prstGeom>
        </p:spPr>
        <p:txBody>
          <a:bodyPr/>
          <a:lstStyle/>
          <a:p>
            <a:pPr marL="342900" indent="-342900" algn="ctr">
              <a:spcBef>
                <a:spcPct val="20000"/>
              </a:spcBef>
              <a:buClr>
                <a:schemeClr val="hlink"/>
              </a:buClr>
              <a:buSzPct val="120000"/>
              <a:defRPr/>
            </a:pPr>
            <a:r>
              <a:rPr lang="en-US" sz="5100" kern="0" dirty="0">
                <a:solidFill>
                  <a:srgbClr val="002060"/>
                </a:solidFill>
                <a:effectLst>
                  <a:outerShdw blurRad="38100" dist="38100" dir="2700000" algn="tl">
                    <a:srgbClr val="000000"/>
                  </a:outerShdw>
                </a:effectLst>
                <a:latin typeface="+mn-lt"/>
                <a:cs typeface="+mn-cs"/>
              </a:rPr>
              <a:t>OPH 432 </a:t>
            </a:r>
            <a:r>
              <a:rPr lang="en-US" sz="5100" kern="0" dirty="0">
                <a:solidFill>
                  <a:srgbClr val="002060"/>
                </a:solidFill>
                <a:effectLst>
                  <a:outerShdw blurRad="38100" dist="38100" dir="2700000" algn="tl">
                    <a:srgbClr val="000000"/>
                  </a:outerShdw>
                </a:effectLst>
                <a:latin typeface="Tahoma"/>
                <a:cs typeface="Arial"/>
              </a:rPr>
              <a:t>Course</a:t>
            </a:r>
            <a:r>
              <a:rPr lang="en-US" sz="5100" kern="0" dirty="0">
                <a:solidFill>
                  <a:srgbClr val="002060"/>
                </a:solidFill>
                <a:effectLst>
                  <a:outerShdw blurRad="38100" dist="38100" dir="2700000" algn="tl">
                    <a:srgbClr val="000000"/>
                  </a:outerShdw>
                </a:effectLst>
                <a:latin typeface="+mn-lt"/>
                <a:cs typeface="+mn-cs"/>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b="17368"/>
          <a:stretch>
            <a:fillRect/>
          </a:stretch>
        </p:blipFill>
        <p:spPr bwMode="auto">
          <a:xfrm>
            <a:off x="1558925" y="1993900"/>
            <a:ext cx="3692525"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Grp="1" noChangeArrowheads="1"/>
          </p:cNvSpPr>
          <p:nvPr>
            <p:ph type="title"/>
          </p:nvPr>
        </p:nvSpPr>
        <p:spPr/>
        <p:txBody>
          <a:bodyPr/>
          <a:lstStyle/>
          <a:p>
            <a:pPr>
              <a:defRPr/>
            </a:pPr>
            <a:r>
              <a:rPr lang="en-US"/>
              <a:t>The Visual Pathway</a:t>
            </a:r>
          </a:p>
        </p:txBody>
      </p:sp>
      <p:sp>
        <p:nvSpPr>
          <p:cNvPr id="121860" name="Oval 4"/>
          <p:cNvSpPr>
            <a:spLocks noChangeArrowheads="1"/>
          </p:cNvSpPr>
          <p:nvPr/>
        </p:nvSpPr>
        <p:spPr bwMode="auto">
          <a:xfrm>
            <a:off x="4425950" y="4903788"/>
            <a:ext cx="187325" cy="18415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headEnd/>
            <a:tailEnd/>
          </a:ln>
          <a:effectLst/>
        </p:spPr>
        <p:txBody>
          <a:bodyPr wrap="none" anchor="ctr"/>
          <a:lstStyle/>
          <a:p>
            <a:pPr eaLnBrk="1" hangingPunct="1">
              <a:defRPr/>
            </a:pPr>
            <a:endParaRPr lang="en-US"/>
          </a:p>
        </p:txBody>
      </p:sp>
      <p:pic>
        <p:nvPicPr>
          <p:cNvPr id="1218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813" y="1419225"/>
            <a:ext cx="1736725"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600" y="4570413"/>
            <a:ext cx="6159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3557588" y="2147888"/>
            <a:ext cx="2390775" cy="2166937"/>
            <a:chOff x="2241" y="1353"/>
            <a:chExt cx="1506" cy="1365"/>
          </a:xfrm>
        </p:grpSpPr>
        <p:sp>
          <p:nvSpPr>
            <p:cNvPr id="22539" name="Line 8"/>
            <p:cNvSpPr>
              <a:spLocks noChangeShapeType="1"/>
            </p:cNvSpPr>
            <p:nvPr/>
          </p:nvSpPr>
          <p:spPr bwMode="auto">
            <a:xfrm flipH="1">
              <a:off x="2244" y="1524"/>
              <a:ext cx="1503" cy="1"/>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0" name="Line 9"/>
            <p:cNvSpPr>
              <a:spLocks noChangeShapeType="1"/>
            </p:cNvSpPr>
            <p:nvPr/>
          </p:nvSpPr>
          <p:spPr bwMode="auto">
            <a:xfrm flipH="1" flipV="1">
              <a:off x="2241" y="1353"/>
              <a:ext cx="1500"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1" name="Line 10"/>
            <p:cNvSpPr>
              <a:spLocks noChangeShapeType="1"/>
            </p:cNvSpPr>
            <p:nvPr/>
          </p:nvSpPr>
          <p:spPr bwMode="auto">
            <a:xfrm flipH="1" flipV="1">
              <a:off x="2369" y="1818"/>
              <a:ext cx="1372" cy="13"/>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2" name="Line 11"/>
            <p:cNvSpPr>
              <a:spLocks noChangeShapeType="1"/>
            </p:cNvSpPr>
            <p:nvPr/>
          </p:nvSpPr>
          <p:spPr bwMode="auto">
            <a:xfrm flipH="1" flipV="1">
              <a:off x="2762" y="2262"/>
              <a:ext cx="978"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3" name="Line 12"/>
            <p:cNvSpPr>
              <a:spLocks noChangeShapeType="1"/>
            </p:cNvSpPr>
            <p:nvPr/>
          </p:nvSpPr>
          <p:spPr bwMode="auto">
            <a:xfrm flipH="1" flipV="1">
              <a:off x="3134" y="2718"/>
              <a:ext cx="607"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4" name="Line 13"/>
            <p:cNvSpPr>
              <a:spLocks noChangeShapeType="1"/>
            </p:cNvSpPr>
            <p:nvPr/>
          </p:nvSpPr>
          <p:spPr bwMode="auto">
            <a:xfrm flipH="1" flipV="1">
              <a:off x="2554" y="1635"/>
              <a:ext cx="799" cy="8"/>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4572001" y="1771651"/>
            <a:ext cx="4360863" cy="2909887"/>
            <a:chOff x="3348" y="1156"/>
            <a:chExt cx="2747" cy="1833"/>
          </a:xfrm>
        </p:grpSpPr>
        <p:sp>
          <p:nvSpPr>
            <p:cNvPr id="121871" name="Rectangle 15"/>
            <p:cNvSpPr>
              <a:spLocks noChangeArrowheads="1"/>
            </p:cNvSpPr>
            <p:nvPr/>
          </p:nvSpPr>
          <p:spPr bwMode="auto">
            <a:xfrm>
              <a:off x="3881" y="1156"/>
              <a:ext cx="2214" cy="1833"/>
            </a:xfrm>
            <a:prstGeom prst="rect">
              <a:avLst/>
            </a:prstGeom>
            <a:noFill/>
            <a:ln w="9525">
              <a:noFill/>
              <a:miter lim="800000"/>
              <a:headEnd/>
              <a:tailEnd/>
            </a:ln>
            <a:effectLst/>
          </p:spPr>
          <p:txBody>
            <a:bodyPr/>
            <a:lstStyle/>
            <a:p>
              <a:pPr marL="342900" indent="-342900" eaLnBrk="1" hangingPunct="1">
                <a:lnSpc>
                  <a:spcPct val="105000"/>
                </a:lnSpc>
                <a:spcBef>
                  <a:spcPct val="20000"/>
                </a:spcBef>
                <a:buClr>
                  <a:schemeClr val="hlink"/>
                </a:buClr>
                <a:buSzPct val="75000"/>
                <a:buFont typeface="Wingdings" pitchFamily="2" charset="2"/>
                <a:buNone/>
                <a:defRPr/>
              </a:pPr>
              <a:r>
                <a:rPr lang="en-US" sz="2800" dirty="0">
                  <a:effectLst>
                    <a:outerShdw blurRad="38100" dist="38100" dir="2700000" algn="tl">
                      <a:srgbClr val="010199"/>
                    </a:outerShdw>
                  </a:effectLst>
                </a:rPr>
                <a:t>      Cornea</a:t>
              </a:r>
            </a:p>
            <a:p>
              <a:pPr marL="342900" indent="-342900" eaLnBrk="1" hangingPunct="1">
                <a:lnSpc>
                  <a:spcPct val="85000"/>
                </a:lnSpc>
                <a:buClr>
                  <a:schemeClr val="hlink"/>
                </a:buClr>
                <a:buSzPct val="75000"/>
                <a:buFont typeface="Wingdings" pitchFamily="2" charset="2"/>
                <a:buNone/>
                <a:defRPr/>
              </a:pPr>
              <a:r>
                <a:rPr lang="en-US" sz="2800" dirty="0">
                  <a:effectLst>
                    <a:outerShdw blurRad="38100" dist="38100" dir="2700000" algn="tl">
                      <a:srgbClr val="010199"/>
                    </a:outerShdw>
                  </a:effectLst>
                </a:rPr>
                <a:t>     Anterior Chamber</a:t>
              </a:r>
            </a:p>
            <a:p>
              <a:pPr marL="342900" indent="-342900" eaLnBrk="1" hangingPunct="1">
                <a:lnSpc>
                  <a:spcPct val="105000"/>
                </a:lnSpc>
                <a:spcBef>
                  <a:spcPct val="35000"/>
                </a:spcBef>
                <a:buClr>
                  <a:schemeClr val="hlink"/>
                </a:buClr>
                <a:buSzPct val="75000"/>
                <a:buFont typeface="Wingdings" pitchFamily="2" charset="2"/>
                <a:buNone/>
                <a:defRPr/>
              </a:pPr>
              <a:r>
                <a:rPr lang="en-US" sz="2800" dirty="0">
                  <a:effectLst>
                    <a:outerShdw blurRad="38100" dist="38100" dir="2700000" algn="tl">
                      <a:srgbClr val="010199"/>
                    </a:outerShdw>
                  </a:effectLst>
                </a:rPr>
                <a:t>     Lens</a:t>
              </a:r>
            </a:p>
            <a:p>
              <a:pPr marL="342900" indent="-342900" eaLnBrk="1" hangingPunct="1">
                <a:lnSpc>
                  <a:spcPct val="105000"/>
                </a:lnSpc>
                <a:spcBef>
                  <a:spcPct val="80000"/>
                </a:spcBef>
                <a:buClr>
                  <a:schemeClr val="hlink"/>
                </a:buClr>
                <a:buSzPct val="75000"/>
                <a:buFont typeface="Wingdings" pitchFamily="2" charset="2"/>
                <a:buNone/>
                <a:defRPr/>
              </a:pPr>
              <a:r>
                <a:rPr lang="en-US" sz="2800" dirty="0">
                  <a:effectLst>
                    <a:outerShdw blurRad="38100" dist="38100" dir="2700000" algn="tl">
                      <a:srgbClr val="010199"/>
                    </a:outerShdw>
                  </a:effectLst>
                </a:rPr>
                <a:t>    Vitreous </a:t>
              </a:r>
            </a:p>
            <a:p>
              <a:pPr marL="342900" indent="-342900" eaLnBrk="1" hangingPunct="1">
                <a:lnSpc>
                  <a:spcPct val="105000"/>
                </a:lnSpc>
                <a:spcBef>
                  <a:spcPct val="80000"/>
                </a:spcBef>
                <a:buClr>
                  <a:schemeClr val="hlink"/>
                </a:buClr>
                <a:buSzPct val="75000"/>
                <a:buFont typeface="Wingdings" pitchFamily="2" charset="2"/>
                <a:buNone/>
                <a:defRPr/>
              </a:pPr>
              <a:r>
                <a:rPr lang="en-US" sz="2800" dirty="0">
                  <a:effectLst>
                    <a:outerShdw blurRad="38100" dist="38100" dir="2700000" algn="tl">
                      <a:srgbClr val="010199"/>
                    </a:outerShdw>
                  </a:effectLst>
                </a:rPr>
                <a:t> Retina</a:t>
              </a:r>
            </a:p>
          </p:txBody>
        </p:sp>
        <p:sp>
          <p:nvSpPr>
            <p:cNvPr id="121872" name="Rectangle 16"/>
            <p:cNvSpPr>
              <a:spLocks noChangeArrowheads="1"/>
            </p:cNvSpPr>
            <p:nvPr/>
          </p:nvSpPr>
          <p:spPr bwMode="auto">
            <a:xfrm>
              <a:off x="3348" y="1529"/>
              <a:ext cx="550" cy="367"/>
            </a:xfrm>
            <a:prstGeom prst="rect">
              <a:avLst/>
            </a:prstGeom>
            <a:noFill/>
            <a:ln w="9525">
              <a:noFill/>
              <a:miter lim="800000"/>
              <a:headEnd/>
              <a:tailEnd/>
            </a:ln>
            <a:effectLst/>
          </p:spPr>
          <p:txBody>
            <a:bodyPr/>
            <a:lstStyle/>
            <a:p>
              <a:pPr marL="342900" indent="-342900" eaLnBrk="1" hangingPunct="1">
                <a:buClr>
                  <a:schemeClr val="hlink"/>
                </a:buClr>
                <a:buSzPct val="75000"/>
                <a:buFont typeface="Wingdings" pitchFamily="2" charset="2"/>
                <a:buNone/>
                <a:defRPr/>
              </a:pPr>
              <a:r>
                <a:rPr lang="en-US" sz="2800" dirty="0">
                  <a:effectLst>
                    <a:outerShdw blurRad="38100" dist="38100" dir="2700000" algn="tl">
                      <a:srgbClr val="010199"/>
                    </a:outerShdw>
                  </a:effectLst>
                </a:rPr>
                <a:t> Iris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wipe(up)">
                                      <p:cBhvr>
                                        <p:cTn id="15" dur="500"/>
                                        <p:tgtEl>
                                          <p:spTgt spid="121861"/>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1860"/>
                                        </p:tgtEl>
                                        <p:attrNameLst>
                                          <p:attrName>style.visibility</p:attrName>
                                        </p:attrNameLst>
                                      </p:cBhvr>
                                      <p:to>
                                        <p:strVal val="visible"/>
                                      </p:to>
                                    </p:set>
                                    <p:animEffect transition="in" filter="fade">
                                      <p:cBhvr>
                                        <p:cTn id="19"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l="59973" t="46124" r="3635" b="35248"/>
          <a:stretch>
            <a:fillRect/>
          </a:stretch>
        </p:blipFill>
        <p:spPr bwMode="auto">
          <a:xfrm>
            <a:off x="750888" y="1443038"/>
            <a:ext cx="5802312" cy="5008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907" name="Rectangle 3"/>
          <p:cNvSpPr>
            <a:spLocks noGrp="1" noChangeArrowheads="1"/>
          </p:cNvSpPr>
          <p:nvPr>
            <p:ph type="title"/>
          </p:nvPr>
        </p:nvSpPr>
        <p:spPr>
          <a:xfrm>
            <a:off x="571500" y="0"/>
            <a:ext cx="8229600" cy="1143000"/>
          </a:xfrm>
        </p:spPr>
        <p:txBody>
          <a:bodyPr/>
          <a:lstStyle/>
          <a:p>
            <a:pPr>
              <a:defRPr/>
            </a:pPr>
            <a:r>
              <a:rPr lang="en-US" dirty="0"/>
              <a:t>The Visual Pathway</a:t>
            </a:r>
          </a:p>
        </p:txBody>
      </p:sp>
      <p:sp>
        <p:nvSpPr>
          <p:cNvPr id="123975" name="Rectangle 71"/>
          <p:cNvSpPr>
            <a:spLocks noGrp="1" noChangeArrowheads="1"/>
          </p:cNvSpPr>
          <p:nvPr>
            <p:ph idx="1"/>
          </p:nvPr>
        </p:nvSpPr>
        <p:spPr>
          <a:xfrm>
            <a:off x="4975225" y="3429000"/>
            <a:ext cx="4168775" cy="2874963"/>
          </a:xfrm>
        </p:spPr>
        <p:txBody>
          <a:bodyPr>
            <a:normAutofit fontScale="92500" lnSpcReduction="20000"/>
          </a:bodyPr>
          <a:lstStyle/>
          <a:p>
            <a:pPr marL="231775" indent="-231775">
              <a:buFontTx/>
              <a:buNone/>
              <a:defRPr/>
            </a:pPr>
            <a:r>
              <a:rPr lang="en-US" sz="2400" dirty="0">
                <a:solidFill>
                  <a:srgbClr val="FF0000"/>
                </a:solidFill>
              </a:rPr>
              <a:t>*</a:t>
            </a:r>
            <a:r>
              <a:rPr lang="en-US" sz="2400" dirty="0" err="1">
                <a:solidFill>
                  <a:srgbClr val="FF0000"/>
                </a:solidFill>
              </a:rPr>
              <a:t>Phototransduction</a:t>
            </a:r>
            <a:r>
              <a:rPr lang="en-US" sz="2400" dirty="0">
                <a:solidFill>
                  <a:srgbClr val="FF0000"/>
                </a:solidFill>
              </a:rPr>
              <a:t>:</a:t>
            </a:r>
          </a:p>
          <a:p>
            <a:pPr marL="231775" indent="-231775">
              <a:buFontTx/>
              <a:buNone/>
              <a:defRPr/>
            </a:pPr>
            <a:r>
              <a:rPr lang="en-US" sz="2400" dirty="0"/>
              <a:t>photoreceptors (rods and cones)</a:t>
            </a:r>
          </a:p>
          <a:p>
            <a:pPr marL="231775" indent="-231775">
              <a:buFontTx/>
              <a:buNone/>
              <a:defRPr/>
            </a:pPr>
            <a:r>
              <a:rPr lang="en-US" sz="2400" dirty="0">
                <a:solidFill>
                  <a:srgbClr val="FF0000"/>
                </a:solidFill>
              </a:rPr>
              <a:t>*Image processing:</a:t>
            </a:r>
            <a:br>
              <a:rPr lang="en-US" sz="2400" dirty="0">
                <a:solidFill>
                  <a:srgbClr val="FF0000"/>
                </a:solidFill>
              </a:rPr>
            </a:br>
            <a:r>
              <a:rPr lang="en-US" sz="2400" dirty="0"/>
              <a:t>By horizontal, bipolar, </a:t>
            </a:r>
            <a:r>
              <a:rPr lang="en-US" sz="2400" dirty="0" err="1"/>
              <a:t>amacrine</a:t>
            </a:r>
            <a:r>
              <a:rPr lang="en-US" sz="2400" dirty="0"/>
              <a:t> and RGCs</a:t>
            </a:r>
          </a:p>
          <a:p>
            <a:pPr marL="231775" indent="-231775">
              <a:buFontTx/>
              <a:buNone/>
              <a:defRPr/>
            </a:pPr>
            <a:r>
              <a:rPr lang="en-US" sz="2400" dirty="0">
                <a:solidFill>
                  <a:srgbClr val="FF0000"/>
                </a:solidFill>
              </a:rPr>
              <a:t>*Output to optic nerve:</a:t>
            </a:r>
            <a:br>
              <a:rPr lang="en-US" sz="2400" dirty="0">
                <a:solidFill>
                  <a:srgbClr val="FF0000"/>
                </a:solidFill>
              </a:rPr>
            </a:br>
            <a:r>
              <a:rPr lang="en-US" sz="2400" dirty="0"/>
              <a:t>Via RGCs and</a:t>
            </a:r>
            <a:br>
              <a:rPr lang="en-US" sz="2400" dirty="0"/>
            </a:br>
            <a:r>
              <a:rPr lang="en-US" sz="2400" dirty="0"/>
              <a:t>nerve fiber layer</a:t>
            </a:r>
          </a:p>
          <a:p>
            <a:pPr marL="231775" indent="-231775">
              <a:defRPr/>
            </a:pPr>
            <a:endParaRPr lang="en-US" sz="2000" dirty="0"/>
          </a:p>
        </p:txBody>
      </p:sp>
      <p:sp>
        <p:nvSpPr>
          <p:cNvPr id="123908" name="Oval 4"/>
          <p:cNvSpPr>
            <a:spLocks noChangeArrowheads="1"/>
          </p:cNvSpPr>
          <p:nvPr/>
        </p:nvSpPr>
        <p:spPr bwMode="auto">
          <a:xfrm>
            <a:off x="3563938" y="3144838"/>
            <a:ext cx="781050" cy="790575"/>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a:p>
        </p:txBody>
      </p:sp>
      <p:sp>
        <p:nvSpPr>
          <p:cNvPr id="123909" name="Line 5"/>
          <p:cNvSpPr>
            <a:spLocks noChangeShapeType="1"/>
          </p:cNvSpPr>
          <p:nvPr/>
        </p:nvSpPr>
        <p:spPr bwMode="auto">
          <a:xfrm>
            <a:off x="2925763" y="1385888"/>
            <a:ext cx="1049337" cy="2189162"/>
          </a:xfrm>
          <a:prstGeom prst="line">
            <a:avLst/>
          </a:prstGeom>
          <a:noFill/>
          <a:ln w="635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6"/>
          <p:cNvGrpSpPr>
            <a:grpSpLocks/>
          </p:cNvGrpSpPr>
          <p:nvPr/>
        </p:nvGrpSpPr>
        <p:grpSpPr bwMode="auto">
          <a:xfrm>
            <a:off x="3671888" y="3019425"/>
            <a:ext cx="177800" cy="252413"/>
            <a:chOff x="2943" y="1902"/>
            <a:chExt cx="112" cy="159"/>
          </a:xfrm>
        </p:grpSpPr>
        <p:sp>
          <p:nvSpPr>
            <p:cNvPr id="24652" name="Line 7"/>
            <p:cNvSpPr>
              <a:spLocks noChangeShapeType="1"/>
            </p:cNvSpPr>
            <p:nvPr/>
          </p:nvSpPr>
          <p:spPr bwMode="auto">
            <a:xfrm flipV="1">
              <a:off x="2943" y="1902"/>
              <a:ext cx="70" cy="70"/>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3" name="Line 8"/>
            <p:cNvSpPr>
              <a:spLocks noChangeShapeType="1"/>
            </p:cNvSpPr>
            <p:nvPr/>
          </p:nvSpPr>
          <p:spPr bwMode="auto">
            <a:xfrm flipV="1">
              <a:off x="2943" y="1927"/>
              <a:ext cx="91" cy="63"/>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4" name="Line 9"/>
            <p:cNvSpPr>
              <a:spLocks noChangeShapeType="1"/>
            </p:cNvSpPr>
            <p:nvPr/>
          </p:nvSpPr>
          <p:spPr bwMode="auto">
            <a:xfrm flipV="1">
              <a:off x="2943" y="1940"/>
              <a:ext cx="89" cy="85"/>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5" name="Line 10"/>
            <p:cNvSpPr>
              <a:spLocks noChangeShapeType="1"/>
            </p:cNvSpPr>
            <p:nvPr/>
          </p:nvSpPr>
          <p:spPr bwMode="auto">
            <a:xfrm flipV="1">
              <a:off x="2986" y="1999"/>
              <a:ext cx="69" cy="62"/>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584" name="Rectangle 11"/>
          <p:cNvSpPr>
            <a:spLocks noChangeArrowheads="1"/>
          </p:cNvSpPr>
          <p:nvPr/>
        </p:nvSpPr>
        <p:spPr bwMode="auto">
          <a:xfrm>
            <a:off x="1220788" y="1346200"/>
            <a:ext cx="6477000" cy="968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3" name="Group 12"/>
          <p:cNvGrpSpPr>
            <a:grpSpLocks/>
          </p:cNvGrpSpPr>
          <p:nvPr/>
        </p:nvGrpSpPr>
        <p:grpSpPr bwMode="auto">
          <a:xfrm>
            <a:off x="2940050" y="1677988"/>
            <a:ext cx="2562225" cy="2689225"/>
            <a:chOff x="2482" y="1057"/>
            <a:chExt cx="1614" cy="1694"/>
          </a:xfrm>
        </p:grpSpPr>
        <p:grpSp>
          <p:nvGrpSpPr>
            <p:cNvPr id="24594" name="Group 13"/>
            <p:cNvGrpSpPr>
              <a:grpSpLocks/>
            </p:cNvGrpSpPr>
            <p:nvPr/>
          </p:nvGrpSpPr>
          <p:grpSpPr bwMode="auto">
            <a:xfrm>
              <a:off x="2482" y="2024"/>
              <a:ext cx="810" cy="727"/>
              <a:chOff x="2482" y="2024"/>
              <a:chExt cx="810" cy="727"/>
            </a:xfrm>
          </p:grpSpPr>
          <p:sp>
            <p:nvSpPr>
              <p:cNvPr id="24626" name="Oval 14"/>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7" name="Oval 15"/>
              <p:cNvSpPr>
                <a:spLocks noChangeArrowheads="1"/>
              </p:cNvSpPr>
              <p:nvPr/>
            </p:nvSpPr>
            <p:spPr bwMode="auto">
              <a:xfrm>
                <a:off x="2753"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8" name="Oval 1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9" name="Oval 17"/>
              <p:cNvSpPr>
                <a:spLocks noChangeArrowheads="1"/>
              </p:cNvSpPr>
              <p:nvPr/>
            </p:nvSpPr>
            <p:spPr bwMode="auto">
              <a:xfrm>
                <a:off x="2639" y="250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0" name="Oval 18"/>
              <p:cNvSpPr>
                <a:spLocks noChangeArrowheads="1"/>
              </p:cNvSpPr>
              <p:nvPr/>
            </p:nvSpPr>
            <p:spPr bwMode="auto">
              <a:xfrm>
                <a:off x="2648" y="2583"/>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1" name="Oval 19"/>
              <p:cNvSpPr>
                <a:spLocks noChangeArrowheads="1"/>
              </p:cNvSpPr>
              <p:nvPr/>
            </p:nvSpPr>
            <p:spPr bwMode="auto">
              <a:xfrm>
                <a:off x="2595" y="245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2" name="Oval 20"/>
              <p:cNvSpPr>
                <a:spLocks noChangeArrowheads="1"/>
              </p:cNvSpPr>
              <p:nvPr/>
            </p:nvSpPr>
            <p:spPr bwMode="auto">
              <a:xfrm>
                <a:off x="2526" y="2577"/>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3" name="Oval 21"/>
              <p:cNvSpPr>
                <a:spLocks noChangeArrowheads="1"/>
              </p:cNvSpPr>
              <p:nvPr/>
            </p:nvSpPr>
            <p:spPr bwMode="auto">
              <a:xfrm>
                <a:off x="2541" y="265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4" name="Oval 22"/>
              <p:cNvSpPr>
                <a:spLocks noChangeArrowheads="1"/>
              </p:cNvSpPr>
              <p:nvPr/>
            </p:nvSpPr>
            <p:spPr bwMode="auto">
              <a:xfrm>
                <a:off x="2482" y="2532"/>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24635" name="Group 23"/>
              <p:cNvGrpSpPr>
                <a:grpSpLocks/>
              </p:cNvGrpSpPr>
              <p:nvPr/>
            </p:nvGrpSpPr>
            <p:grpSpPr bwMode="auto">
              <a:xfrm>
                <a:off x="2818" y="2306"/>
                <a:ext cx="146" cy="222"/>
                <a:chOff x="2703" y="2380"/>
                <a:chExt cx="146" cy="222"/>
              </a:xfrm>
            </p:grpSpPr>
            <p:sp>
              <p:nvSpPr>
                <p:cNvPr id="24649" name="Oval 24"/>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50" name="Oval 25"/>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51" name="Oval 2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6" name="Group 27"/>
              <p:cNvGrpSpPr>
                <a:grpSpLocks/>
              </p:cNvGrpSpPr>
              <p:nvPr/>
            </p:nvGrpSpPr>
            <p:grpSpPr bwMode="auto">
              <a:xfrm>
                <a:off x="2930" y="2024"/>
                <a:ext cx="362" cy="412"/>
                <a:chOff x="2930" y="2024"/>
                <a:chExt cx="362" cy="412"/>
              </a:xfrm>
            </p:grpSpPr>
            <p:grpSp>
              <p:nvGrpSpPr>
                <p:cNvPr id="24637" name="Group 28"/>
                <p:cNvGrpSpPr>
                  <a:grpSpLocks/>
                </p:cNvGrpSpPr>
                <p:nvPr/>
              </p:nvGrpSpPr>
              <p:grpSpPr bwMode="auto">
                <a:xfrm>
                  <a:off x="2930" y="2214"/>
                  <a:ext cx="146" cy="222"/>
                  <a:chOff x="2703" y="2380"/>
                  <a:chExt cx="146" cy="222"/>
                </a:xfrm>
              </p:grpSpPr>
              <p:sp>
                <p:nvSpPr>
                  <p:cNvPr id="24646" name="Oval 29"/>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7" name="Oval 30"/>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8" name="Oval 3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8" name="Group 32"/>
                <p:cNvGrpSpPr>
                  <a:grpSpLocks/>
                </p:cNvGrpSpPr>
                <p:nvPr/>
              </p:nvGrpSpPr>
              <p:grpSpPr bwMode="auto">
                <a:xfrm>
                  <a:off x="3040" y="2124"/>
                  <a:ext cx="146" cy="222"/>
                  <a:chOff x="2703" y="2380"/>
                  <a:chExt cx="146" cy="222"/>
                </a:xfrm>
              </p:grpSpPr>
              <p:sp>
                <p:nvSpPr>
                  <p:cNvPr id="24643" name="Oval 33"/>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4" name="Oval 34"/>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5" name="Oval 35"/>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9" name="Group 36"/>
                <p:cNvGrpSpPr>
                  <a:grpSpLocks/>
                </p:cNvGrpSpPr>
                <p:nvPr/>
              </p:nvGrpSpPr>
              <p:grpSpPr bwMode="auto">
                <a:xfrm>
                  <a:off x="3146" y="2024"/>
                  <a:ext cx="146" cy="222"/>
                  <a:chOff x="2703" y="2380"/>
                  <a:chExt cx="146" cy="222"/>
                </a:xfrm>
              </p:grpSpPr>
              <p:sp>
                <p:nvSpPr>
                  <p:cNvPr id="24640" name="Oval 37"/>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1" name="Oval 38"/>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2" name="Oval 39"/>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grpSp>
        <p:grpSp>
          <p:nvGrpSpPr>
            <p:cNvPr id="24595" name="Group 40"/>
            <p:cNvGrpSpPr>
              <a:grpSpLocks/>
            </p:cNvGrpSpPr>
            <p:nvPr/>
          </p:nvGrpSpPr>
          <p:grpSpPr bwMode="auto">
            <a:xfrm>
              <a:off x="3251" y="1057"/>
              <a:ext cx="845" cy="1088"/>
              <a:chOff x="3251" y="1057"/>
              <a:chExt cx="845" cy="1088"/>
            </a:xfrm>
          </p:grpSpPr>
          <p:sp>
            <p:nvSpPr>
              <p:cNvPr id="24596" name="Oval 41"/>
              <p:cNvSpPr>
                <a:spLocks noChangeArrowheads="1"/>
              </p:cNvSpPr>
              <p:nvPr/>
            </p:nvSpPr>
            <p:spPr bwMode="auto">
              <a:xfrm>
                <a:off x="3289" y="1970"/>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597" name="Oval 42"/>
              <p:cNvSpPr>
                <a:spLocks noChangeArrowheads="1"/>
              </p:cNvSpPr>
              <p:nvPr/>
            </p:nvSpPr>
            <p:spPr bwMode="auto">
              <a:xfrm>
                <a:off x="3295" y="2049"/>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598" name="Oval 43"/>
              <p:cNvSpPr>
                <a:spLocks noChangeArrowheads="1"/>
              </p:cNvSpPr>
              <p:nvPr/>
            </p:nvSpPr>
            <p:spPr bwMode="auto">
              <a:xfrm>
                <a:off x="3251" y="1923"/>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24599" name="Group 44"/>
              <p:cNvGrpSpPr>
                <a:grpSpLocks/>
              </p:cNvGrpSpPr>
              <p:nvPr/>
            </p:nvGrpSpPr>
            <p:grpSpPr bwMode="auto">
              <a:xfrm>
                <a:off x="3349" y="1827"/>
                <a:ext cx="153" cy="221"/>
                <a:chOff x="3349" y="1827"/>
                <a:chExt cx="153" cy="221"/>
              </a:xfrm>
            </p:grpSpPr>
            <p:sp>
              <p:nvSpPr>
                <p:cNvPr id="24623" name="Oval 45"/>
                <p:cNvSpPr>
                  <a:spLocks noChangeArrowheads="1"/>
                </p:cNvSpPr>
                <p:nvPr/>
              </p:nvSpPr>
              <p:spPr bwMode="auto">
                <a:xfrm>
                  <a:off x="3391" y="187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4" name="Oval 46"/>
                <p:cNvSpPr>
                  <a:spLocks noChangeArrowheads="1"/>
                </p:cNvSpPr>
                <p:nvPr/>
              </p:nvSpPr>
              <p:spPr bwMode="auto">
                <a:xfrm>
                  <a:off x="3400" y="1952"/>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5" name="Oval 47"/>
                <p:cNvSpPr>
                  <a:spLocks noChangeArrowheads="1"/>
                </p:cNvSpPr>
                <p:nvPr/>
              </p:nvSpPr>
              <p:spPr bwMode="auto">
                <a:xfrm>
                  <a:off x="3349" y="182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00" name="Group 48"/>
              <p:cNvGrpSpPr>
                <a:grpSpLocks/>
              </p:cNvGrpSpPr>
              <p:nvPr/>
            </p:nvGrpSpPr>
            <p:grpSpPr bwMode="auto">
              <a:xfrm>
                <a:off x="3446" y="1716"/>
                <a:ext cx="146" cy="222"/>
                <a:chOff x="2703" y="2380"/>
                <a:chExt cx="146" cy="222"/>
              </a:xfrm>
            </p:grpSpPr>
            <p:sp>
              <p:nvSpPr>
                <p:cNvPr id="24620" name="Oval 49"/>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1" name="Oval 50"/>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2" name="Oval 5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01" name="Group 52"/>
              <p:cNvGrpSpPr>
                <a:grpSpLocks/>
              </p:cNvGrpSpPr>
              <p:nvPr/>
            </p:nvGrpSpPr>
            <p:grpSpPr bwMode="auto">
              <a:xfrm>
                <a:off x="3540" y="1618"/>
                <a:ext cx="159" cy="218"/>
                <a:chOff x="3540" y="1613"/>
                <a:chExt cx="159" cy="218"/>
              </a:xfrm>
            </p:grpSpPr>
            <p:sp>
              <p:nvSpPr>
                <p:cNvPr id="24617" name="Oval 53"/>
                <p:cNvSpPr>
                  <a:spLocks noChangeArrowheads="1"/>
                </p:cNvSpPr>
                <p:nvPr/>
              </p:nvSpPr>
              <p:spPr bwMode="auto">
                <a:xfrm>
                  <a:off x="3582" y="1658"/>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8" name="Oval 54"/>
                <p:cNvSpPr>
                  <a:spLocks noChangeArrowheads="1"/>
                </p:cNvSpPr>
                <p:nvPr/>
              </p:nvSpPr>
              <p:spPr bwMode="auto">
                <a:xfrm>
                  <a:off x="3597" y="173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9" name="Oval 55"/>
                <p:cNvSpPr>
                  <a:spLocks noChangeArrowheads="1"/>
                </p:cNvSpPr>
                <p:nvPr/>
              </p:nvSpPr>
              <p:spPr bwMode="auto">
                <a:xfrm>
                  <a:off x="3540" y="1613"/>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sp>
            <p:nvSpPr>
              <p:cNvPr id="24602" name="Oval 56"/>
              <p:cNvSpPr>
                <a:spLocks noChangeArrowheads="1"/>
              </p:cNvSpPr>
              <p:nvPr/>
            </p:nvSpPr>
            <p:spPr bwMode="auto">
              <a:xfrm>
                <a:off x="3662" y="1549"/>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3" name="Oval 57"/>
              <p:cNvSpPr>
                <a:spLocks noChangeArrowheads="1"/>
              </p:cNvSpPr>
              <p:nvPr/>
            </p:nvSpPr>
            <p:spPr bwMode="auto">
              <a:xfrm>
                <a:off x="3685" y="162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4" name="Oval 58"/>
              <p:cNvSpPr>
                <a:spLocks noChangeArrowheads="1"/>
              </p:cNvSpPr>
              <p:nvPr/>
            </p:nvSpPr>
            <p:spPr bwMode="auto">
              <a:xfrm>
                <a:off x="3620" y="1504"/>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5" name="Oval 59"/>
              <p:cNvSpPr>
                <a:spLocks noChangeArrowheads="1"/>
              </p:cNvSpPr>
              <p:nvPr/>
            </p:nvSpPr>
            <p:spPr bwMode="auto">
              <a:xfrm>
                <a:off x="3749" y="1441"/>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6" name="Oval 60"/>
              <p:cNvSpPr>
                <a:spLocks noChangeArrowheads="1"/>
              </p:cNvSpPr>
              <p:nvPr/>
            </p:nvSpPr>
            <p:spPr bwMode="auto">
              <a:xfrm>
                <a:off x="3772" y="1517"/>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7" name="Oval 61"/>
              <p:cNvSpPr>
                <a:spLocks noChangeArrowheads="1"/>
              </p:cNvSpPr>
              <p:nvPr/>
            </p:nvSpPr>
            <p:spPr bwMode="auto">
              <a:xfrm>
                <a:off x="3707" y="1396"/>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8" name="Oval 62"/>
              <p:cNvSpPr>
                <a:spLocks noChangeArrowheads="1"/>
              </p:cNvSpPr>
              <p:nvPr/>
            </p:nvSpPr>
            <p:spPr bwMode="auto">
              <a:xfrm>
                <a:off x="3830" y="1333"/>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9" name="Oval 63"/>
              <p:cNvSpPr>
                <a:spLocks noChangeArrowheads="1"/>
              </p:cNvSpPr>
              <p:nvPr/>
            </p:nvSpPr>
            <p:spPr bwMode="auto">
              <a:xfrm>
                <a:off x="3853" y="1409"/>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0" name="Oval 64"/>
              <p:cNvSpPr>
                <a:spLocks noChangeArrowheads="1"/>
              </p:cNvSpPr>
              <p:nvPr/>
            </p:nvSpPr>
            <p:spPr bwMode="auto">
              <a:xfrm>
                <a:off x="3788" y="1288"/>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1" name="Oval 65"/>
              <p:cNvSpPr>
                <a:spLocks noChangeArrowheads="1"/>
              </p:cNvSpPr>
              <p:nvPr/>
            </p:nvSpPr>
            <p:spPr bwMode="auto">
              <a:xfrm>
                <a:off x="3902" y="122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2" name="Oval 66"/>
              <p:cNvSpPr>
                <a:spLocks noChangeArrowheads="1"/>
              </p:cNvSpPr>
              <p:nvPr/>
            </p:nvSpPr>
            <p:spPr bwMode="auto">
              <a:xfrm>
                <a:off x="3925" y="1298"/>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3" name="Oval 67"/>
              <p:cNvSpPr>
                <a:spLocks noChangeArrowheads="1"/>
              </p:cNvSpPr>
              <p:nvPr/>
            </p:nvSpPr>
            <p:spPr bwMode="auto">
              <a:xfrm>
                <a:off x="3860" y="117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4" name="Oval 68"/>
              <p:cNvSpPr>
                <a:spLocks noChangeArrowheads="1"/>
              </p:cNvSpPr>
              <p:nvPr/>
            </p:nvSpPr>
            <p:spPr bwMode="auto">
              <a:xfrm>
                <a:off x="3971" y="110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5" name="Oval 69"/>
              <p:cNvSpPr>
                <a:spLocks noChangeArrowheads="1"/>
              </p:cNvSpPr>
              <p:nvPr/>
            </p:nvSpPr>
            <p:spPr bwMode="auto">
              <a:xfrm>
                <a:off x="3994" y="1178"/>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6" name="Oval 70"/>
              <p:cNvSpPr>
                <a:spLocks noChangeArrowheads="1"/>
              </p:cNvSpPr>
              <p:nvPr/>
            </p:nvSpPr>
            <p:spPr bwMode="auto">
              <a:xfrm>
                <a:off x="3929" y="105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sp>
        <p:nvSpPr>
          <p:cNvPr id="123976" name="Text Box 72"/>
          <p:cNvSpPr txBox="1">
            <a:spLocks noChangeArrowheads="1"/>
          </p:cNvSpPr>
          <p:nvPr/>
        </p:nvSpPr>
        <p:spPr bwMode="auto">
          <a:xfrm>
            <a:off x="6877050" y="2114550"/>
            <a:ext cx="747713" cy="300038"/>
          </a:xfrm>
          <a:prstGeom prst="rect">
            <a:avLst/>
          </a:prstGeom>
          <a:noFill/>
          <a:ln w="9525">
            <a:noFill/>
            <a:miter lim="800000"/>
            <a:headEnd/>
            <a:tailEnd/>
          </a:ln>
          <a:effectLst/>
        </p:spPr>
        <p:txBody>
          <a:bodyPr wrap="none">
            <a:spAutoFit/>
          </a:bodyPr>
          <a:lstStyle/>
          <a:p>
            <a:pPr eaLnBrk="1" hangingPunct="1">
              <a:lnSpc>
                <a:spcPct val="85000"/>
              </a:lnSpc>
              <a:defRPr/>
            </a:pPr>
            <a:r>
              <a:rPr lang="en-US" sz="1600" dirty="0">
                <a:solidFill>
                  <a:srgbClr val="FF0000"/>
                </a:solidFill>
                <a:effectLst>
                  <a:outerShdw blurRad="38100" dist="38100" dir="2700000" algn="tl">
                    <a:srgbClr val="FFFFFF"/>
                  </a:outerShdw>
                </a:effectLst>
              </a:rPr>
              <a:t>RGCs</a:t>
            </a:r>
          </a:p>
        </p:txBody>
      </p:sp>
      <p:sp>
        <p:nvSpPr>
          <p:cNvPr id="123977" name="Line 73"/>
          <p:cNvSpPr>
            <a:spLocks noChangeShapeType="1"/>
          </p:cNvSpPr>
          <p:nvPr/>
        </p:nvSpPr>
        <p:spPr bwMode="auto">
          <a:xfrm>
            <a:off x="4884738" y="2463800"/>
            <a:ext cx="1973262" cy="0"/>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3978" name="Text Box 74"/>
          <p:cNvSpPr txBox="1">
            <a:spLocks noChangeArrowheads="1"/>
          </p:cNvSpPr>
          <p:nvPr/>
        </p:nvSpPr>
        <p:spPr bwMode="auto">
          <a:xfrm>
            <a:off x="2484438" y="5521325"/>
            <a:ext cx="1414462" cy="300038"/>
          </a:xfrm>
          <a:prstGeom prst="rect">
            <a:avLst/>
          </a:prstGeom>
          <a:noFill/>
          <a:ln w="9525">
            <a:noFill/>
            <a:miter lim="800000"/>
            <a:headEnd/>
            <a:tailEnd/>
          </a:ln>
          <a:effectLst/>
        </p:spPr>
        <p:txBody>
          <a:bodyPr wrap="none">
            <a:spAutoFit/>
          </a:bodyPr>
          <a:lstStyle/>
          <a:p>
            <a:pPr eaLnBrk="1" hangingPunct="1">
              <a:lnSpc>
                <a:spcPct val="85000"/>
              </a:lnSpc>
              <a:defRPr/>
            </a:pPr>
            <a:r>
              <a:rPr lang="en-US" sz="1600">
                <a:solidFill>
                  <a:schemeClr val="bg1"/>
                </a:solidFill>
                <a:effectLst>
                  <a:outerShdw blurRad="38100" dist="38100" dir="2700000" algn="tl">
                    <a:srgbClr val="FFFFFF"/>
                  </a:outerShdw>
                </a:effectLst>
              </a:rPr>
              <a:t>Nerve Fibers</a:t>
            </a:r>
          </a:p>
        </p:txBody>
      </p:sp>
      <p:sp>
        <p:nvSpPr>
          <p:cNvPr id="123979" name="Line 75"/>
          <p:cNvSpPr>
            <a:spLocks noChangeShapeType="1"/>
          </p:cNvSpPr>
          <p:nvPr/>
        </p:nvSpPr>
        <p:spPr bwMode="auto">
          <a:xfrm flipH="1" flipV="1">
            <a:off x="2101850" y="4189413"/>
            <a:ext cx="993775" cy="1308100"/>
          </a:xfrm>
          <a:prstGeom prst="line">
            <a:avLst/>
          </a:prstGeom>
          <a:noFill/>
          <a:ln w="12700">
            <a:solidFill>
              <a:schemeClr val="bg1"/>
            </a:solidFill>
            <a:round/>
            <a:headEnd/>
            <a:tailEnd type="stealth" w="lg" len="lg"/>
          </a:ln>
          <a:effectLst>
            <a:outerShdw dist="12700" dir="54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4590" name="Rectangle 77"/>
          <p:cNvSpPr>
            <a:spLocks noChangeArrowheads="1"/>
          </p:cNvSpPr>
          <p:nvPr/>
        </p:nvSpPr>
        <p:spPr bwMode="auto">
          <a:xfrm>
            <a:off x="755650" y="1341438"/>
            <a:ext cx="7200900" cy="142875"/>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500"/>
                                        <p:tgtEl>
                                          <p:spTgt spid="12390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nodeType="afterGroup">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23976"/>
                                        </p:tgtEl>
                                        <p:attrNameLst>
                                          <p:attrName>style.visibility</p:attrName>
                                        </p:attrNameLst>
                                      </p:cBhvr>
                                      <p:to>
                                        <p:strVal val="visible"/>
                                      </p:to>
                                    </p:set>
                                    <p:animEffect transition="in" filter="strips(downRight)">
                                      <p:cBhvr>
                                        <p:cTn id="17" dur="500"/>
                                        <p:tgtEl>
                                          <p:spTgt spid="123976"/>
                                        </p:tgtEl>
                                      </p:cBhvr>
                                    </p:animEffect>
                                  </p:childTnLst>
                                </p:cTn>
                              </p:par>
                            </p:childTnLst>
                          </p:cTn>
                        </p:par>
                        <p:par>
                          <p:cTn id="18" fill="hold" nodeType="afterGroup">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23977"/>
                                        </p:tgtEl>
                                        <p:attrNameLst>
                                          <p:attrName>style.visibility</p:attrName>
                                        </p:attrNameLst>
                                      </p:cBhvr>
                                      <p:to>
                                        <p:strVal val="visible"/>
                                      </p:to>
                                    </p:set>
                                    <p:animEffect transition="in" filter="wipe(right)">
                                      <p:cBhvr>
                                        <p:cTn id="21" dur="500"/>
                                        <p:tgtEl>
                                          <p:spTgt spid="123977"/>
                                        </p:tgtEl>
                                      </p:cBhvr>
                                    </p:animEffect>
                                  </p:childTnLst>
                                </p:cTn>
                              </p:par>
                            </p:childTnLst>
                          </p:cTn>
                        </p:par>
                        <p:par>
                          <p:cTn id="22" fill="hold" nodeType="afterGroup">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123978"/>
                                        </p:tgtEl>
                                        <p:attrNameLst>
                                          <p:attrName>style.visibility</p:attrName>
                                        </p:attrNameLst>
                                      </p:cBhvr>
                                      <p:to>
                                        <p:strVal val="visible"/>
                                      </p:to>
                                    </p:set>
                                    <p:animEffect transition="in" filter="strips(downRight)">
                                      <p:cBhvr>
                                        <p:cTn id="25" dur="500"/>
                                        <p:tgtEl>
                                          <p:spTgt spid="123978"/>
                                        </p:tgtEl>
                                      </p:cBhvr>
                                    </p:animEffect>
                                  </p:childTnLst>
                                </p:cTn>
                              </p:par>
                            </p:childTnLst>
                          </p:cTn>
                        </p:par>
                        <p:par>
                          <p:cTn id="26" fill="hold" nodeType="afterGroup">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23979"/>
                                        </p:tgtEl>
                                        <p:attrNameLst>
                                          <p:attrName>style.visibility</p:attrName>
                                        </p:attrNameLst>
                                      </p:cBhvr>
                                      <p:to>
                                        <p:strVal val="visible"/>
                                      </p:to>
                                    </p:set>
                                    <p:animEffect transition="in" filter="wipe(down)">
                                      <p:cBhvr>
                                        <p:cTn id="29" dur="500"/>
                                        <p:tgtEl>
                                          <p:spTgt spid="123979"/>
                                        </p:tgtEl>
                                      </p:cBhvr>
                                    </p:animEffect>
                                  </p:childTnLst>
                                </p:cTn>
                              </p:par>
                            </p:childTnLst>
                          </p:cTn>
                        </p:par>
                        <p:par>
                          <p:cTn id="30" fill="hold" nodeType="afterGroup">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123975"/>
                                        </p:tgtEl>
                                        <p:attrNameLst>
                                          <p:attrName>style.visibility</p:attrName>
                                        </p:attrNameLst>
                                      </p:cBhvr>
                                      <p:to>
                                        <p:strVal val="visible"/>
                                      </p:to>
                                    </p:set>
                                    <p:animEffect transition="in" filter="strips(downRight)">
                                      <p:cBhvr>
                                        <p:cTn id="33" dur="500"/>
                                        <p:tgtEl>
                                          <p:spTgt spid="12397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3909"/>
                                        </p:tgtEl>
                                        <p:attrNameLst>
                                          <p:attrName>style.visibility</p:attrName>
                                        </p:attrNameLst>
                                      </p:cBhvr>
                                      <p:to>
                                        <p:strVal val="visible"/>
                                      </p:to>
                                    </p:set>
                                    <p:animEffect transition="in" filter="wipe(up)">
                                      <p:cBhvr>
                                        <p:cTn id="38" dur="500"/>
                                        <p:tgtEl>
                                          <p:spTgt spid="123909"/>
                                        </p:tgtEl>
                                      </p:cBhvr>
                                    </p:animEffec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3908"/>
                                        </p:tgtEl>
                                        <p:attrNameLst>
                                          <p:attrName>style.visibility</p:attrName>
                                        </p:attrNameLst>
                                      </p:cBhvr>
                                      <p:to>
                                        <p:strVal val="visible"/>
                                      </p:to>
                                    </p:set>
                                    <p:animEffect transition="in" filter="fade">
                                      <p:cBhvr>
                                        <p:cTn id="42"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75" grpId="0"/>
      <p:bldP spid="123908" grpId="0" animBg="1"/>
      <p:bldP spid="123909" grpId="0" animBg="1"/>
      <p:bldP spid="123976" grpId="0"/>
      <p:bldP spid="123977" grpId="0" animBg="1"/>
      <p:bldP spid="123978" grpId="0"/>
      <p:bldP spid="1239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01763"/>
            <a:ext cx="364807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25" y="2112963"/>
            <a:ext cx="12890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4"/>
          <p:cNvSpPr>
            <a:spLocks noGrp="1" noChangeArrowheads="1"/>
          </p:cNvSpPr>
          <p:nvPr>
            <p:ph type="title"/>
          </p:nvPr>
        </p:nvSpPr>
        <p:spPr>
          <a:xfrm>
            <a:off x="428625" y="214313"/>
            <a:ext cx="8305800" cy="1143000"/>
          </a:xfrm>
        </p:spPr>
        <p:txBody>
          <a:bodyPr/>
          <a:lstStyle/>
          <a:p>
            <a:pPr>
              <a:defRPr/>
            </a:pPr>
            <a:r>
              <a:rPr lang="en-US" dirty="0"/>
              <a:t>The Visual Pathway</a:t>
            </a:r>
          </a:p>
        </p:txBody>
      </p:sp>
      <p:sp>
        <p:nvSpPr>
          <p:cNvPr id="125957" name="Text Box 5"/>
          <p:cNvSpPr txBox="1">
            <a:spLocks noChangeArrowheads="1"/>
          </p:cNvSpPr>
          <p:nvPr/>
        </p:nvSpPr>
        <p:spPr bwMode="auto">
          <a:xfrm>
            <a:off x="6042025" y="1909763"/>
            <a:ext cx="725488"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Retina</a:t>
            </a:r>
          </a:p>
        </p:txBody>
      </p:sp>
      <p:sp>
        <p:nvSpPr>
          <p:cNvPr id="125958" name="Text Box 6"/>
          <p:cNvSpPr txBox="1">
            <a:spLocks noChangeArrowheads="1"/>
          </p:cNvSpPr>
          <p:nvPr/>
        </p:nvSpPr>
        <p:spPr bwMode="auto">
          <a:xfrm>
            <a:off x="6042025" y="2309813"/>
            <a:ext cx="1179513"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Optic Nerve</a:t>
            </a:r>
          </a:p>
        </p:txBody>
      </p:sp>
      <p:sp>
        <p:nvSpPr>
          <p:cNvPr id="125959" name="Text Box 7"/>
          <p:cNvSpPr txBox="1">
            <a:spLocks noChangeArrowheads="1"/>
          </p:cNvSpPr>
          <p:nvPr/>
        </p:nvSpPr>
        <p:spPr bwMode="auto">
          <a:xfrm>
            <a:off x="6042025" y="3427413"/>
            <a:ext cx="1327150"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a:solidFill>
                  <a:schemeClr val="bg1"/>
                </a:solidFill>
                <a:effectLst>
                  <a:outerShdw blurRad="38100" dist="38100" dir="2700000" algn="tl">
                    <a:srgbClr val="FFFFFF"/>
                  </a:outerShdw>
                </a:effectLst>
              </a:rPr>
              <a:t>Optic Chiasm</a:t>
            </a:r>
          </a:p>
        </p:txBody>
      </p:sp>
      <p:sp>
        <p:nvSpPr>
          <p:cNvPr id="125960" name="Text Box 8"/>
          <p:cNvSpPr txBox="1">
            <a:spLocks noChangeArrowheads="1"/>
          </p:cNvSpPr>
          <p:nvPr/>
        </p:nvSpPr>
        <p:spPr bwMode="auto">
          <a:xfrm>
            <a:off x="6042025" y="3998913"/>
            <a:ext cx="1008738" cy="27546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Optic tract</a:t>
            </a:r>
          </a:p>
        </p:txBody>
      </p:sp>
      <p:sp>
        <p:nvSpPr>
          <p:cNvPr id="125961" name="Text Box 9"/>
          <p:cNvSpPr txBox="1">
            <a:spLocks noChangeArrowheads="1"/>
          </p:cNvSpPr>
          <p:nvPr/>
        </p:nvSpPr>
        <p:spPr bwMode="auto">
          <a:xfrm>
            <a:off x="6042025" y="4737100"/>
            <a:ext cx="1719263" cy="454025"/>
          </a:xfrm>
          <a:prstGeom prst="rect">
            <a:avLst/>
          </a:prstGeom>
          <a:noFill/>
          <a:ln w="9525">
            <a:noFill/>
            <a:miter lim="800000"/>
            <a:headEnd/>
            <a:tailEnd/>
          </a:ln>
          <a:effectLst/>
        </p:spPr>
        <p:txBody>
          <a:bodyPr wrap="none">
            <a:spAutoFit/>
          </a:bodyPr>
          <a:lstStyle/>
          <a:p>
            <a:pPr eaLnBrk="1" hangingPunct="1">
              <a:lnSpc>
                <a:spcPct val="85000"/>
              </a:lnSpc>
              <a:defRPr/>
            </a:pPr>
            <a:r>
              <a:rPr lang="en-US" sz="1400">
                <a:solidFill>
                  <a:schemeClr val="bg1"/>
                </a:solidFill>
                <a:effectLst>
                  <a:outerShdw blurRad="38100" dist="38100" dir="2700000" algn="tl">
                    <a:srgbClr val="FFFFFF"/>
                  </a:outerShdw>
                </a:effectLst>
              </a:rPr>
              <a:t>Lateral Geniculate</a:t>
            </a:r>
            <a:br>
              <a:rPr lang="en-US" sz="1400">
                <a:solidFill>
                  <a:schemeClr val="bg1"/>
                </a:solidFill>
                <a:effectLst>
                  <a:outerShdw blurRad="38100" dist="38100" dir="2700000" algn="tl">
                    <a:srgbClr val="FFFFFF"/>
                  </a:outerShdw>
                </a:effectLst>
              </a:rPr>
            </a:br>
            <a:r>
              <a:rPr lang="en-US" sz="1400">
                <a:solidFill>
                  <a:schemeClr val="bg1"/>
                </a:solidFill>
                <a:effectLst>
                  <a:outerShdw blurRad="38100" dist="38100" dir="2700000" algn="tl">
                    <a:srgbClr val="FFFFFF"/>
                  </a:outerShdw>
                </a:effectLst>
              </a:rPr>
              <a:t>Nucleus</a:t>
            </a:r>
          </a:p>
        </p:txBody>
      </p:sp>
      <p:sp>
        <p:nvSpPr>
          <p:cNvPr id="125962" name="Text Box 10"/>
          <p:cNvSpPr txBox="1">
            <a:spLocks noChangeArrowheads="1"/>
          </p:cNvSpPr>
          <p:nvPr/>
        </p:nvSpPr>
        <p:spPr bwMode="auto">
          <a:xfrm>
            <a:off x="6042025" y="6000750"/>
            <a:ext cx="2030413"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Primary Visual Cortex</a:t>
            </a:r>
          </a:p>
        </p:txBody>
      </p:sp>
      <p:sp>
        <p:nvSpPr>
          <p:cNvPr id="125963" name="Line 11"/>
          <p:cNvSpPr>
            <a:spLocks noChangeShapeType="1"/>
          </p:cNvSpPr>
          <p:nvPr/>
        </p:nvSpPr>
        <p:spPr bwMode="auto">
          <a:xfrm>
            <a:off x="4646613" y="2035175"/>
            <a:ext cx="1374775" cy="1588"/>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4" name="Line 12"/>
          <p:cNvSpPr>
            <a:spLocks noChangeShapeType="1"/>
          </p:cNvSpPr>
          <p:nvPr/>
        </p:nvSpPr>
        <p:spPr bwMode="auto">
          <a:xfrm>
            <a:off x="3027363" y="2433638"/>
            <a:ext cx="2994025" cy="3175"/>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5" name="Line 13"/>
          <p:cNvSpPr>
            <a:spLocks noChangeShapeType="1"/>
          </p:cNvSpPr>
          <p:nvPr/>
        </p:nvSpPr>
        <p:spPr bwMode="auto">
          <a:xfrm flipV="1">
            <a:off x="3598863" y="3554413"/>
            <a:ext cx="2422525" cy="1587"/>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6" name="Line 14"/>
          <p:cNvSpPr>
            <a:spLocks noChangeShapeType="1"/>
          </p:cNvSpPr>
          <p:nvPr/>
        </p:nvSpPr>
        <p:spPr bwMode="auto">
          <a:xfrm>
            <a:off x="4132263" y="4137025"/>
            <a:ext cx="1889125" cy="1588"/>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7" name="Line 15"/>
          <p:cNvSpPr>
            <a:spLocks noChangeShapeType="1"/>
          </p:cNvSpPr>
          <p:nvPr/>
        </p:nvSpPr>
        <p:spPr bwMode="auto">
          <a:xfrm>
            <a:off x="4227513" y="4938713"/>
            <a:ext cx="1793875" cy="1587"/>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8" name="Freeform 16"/>
          <p:cNvSpPr>
            <a:spLocks/>
          </p:cNvSpPr>
          <p:nvPr/>
        </p:nvSpPr>
        <p:spPr bwMode="auto">
          <a:xfrm>
            <a:off x="3333750" y="6134100"/>
            <a:ext cx="2679700" cy="177800"/>
          </a:xfrm>
          <a:custGeom>
            <a:avLst/>
            <a:gdLst>
              <a:gd name="T0" fmla="*/ 0 w 1688"/>
              <a:gd name="T1" fmla="*/ 0 h 112"/>
              <a:gd name="T2" fmla="*/ 1688 w 1688"/>
              <a:gd name="T3" fmla="*/ 0 h 112"/>
              <a:gd name="T4" fmla="*/ 444 w 1688"/>
              <a:gd name="T5" fmla="*/ 112 h 112"/>
              <a:gd name="T6" fmla="*/ 0 60000 65536"/>
              <a:gd name="T7" fmla="*/ 0 60000 65536"/>
              <a:gd name="T8" fmla="*/ 0 60000 65536"/>
            </a:gdLst>
            <a:ahLst/>
            <a:cxnLst>
              <a:cxn ang="T6">
                <a:pos x="T0" y="T1"/>
              </a:cxn>
              <a:cxn ang="T7">
                <a:pos x="T2" y="T3"/>
              </a:cxn>
              <a:cxn ang="T8">
                <a:pos x="T4" y="T5"/>
              </a:cxn>
            </a:cxnLst>
            <a:rect l="0" t="0" r="r" b="b"/>
            <a:pathLst>
              <a:path w="1688" h="112">
                <a:moveTo>
                  <a:pt x="0" y="0"/>
                </a:moveTo>
                <a:lnTo>
                  <a:pt x="1688" y="0"/>
                </a:lnTo>
                <a:lnTo>
                  <a:pt x="444" y="112"/>
                </a:lnTo>
              </a:path>
            </a:pathLst>
          </a:custGeom>
          <a:noFill/>
          <a:ln w="12700" cap="flat" cmpd="sng">
            <a:solidFill>
              <a:schemeClr val="bg1"/>
            </a:solidFill>
            <a:prstDash val="solid"/>
            <a:round/>
            <a:headEnd type="stealth" w="lg" len="lg"/>
            <a:tailEnd type="stealth" w="lg"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9" name="Line 17"/>
          <p:cNvSpPr>
            <a:spLocks noChangeShapeType="1"/>
          </p:cNvSpPr>
          <p:nvPr/>
        </p:nvSpPr>
        <p:spPr bwMode="auto">
          <a:xfrm>
            <a:off x="2495550" y="1343025"/>
            <a:ext cx="660400" cy="796925"/>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wipe(right)">
                                      <p:cBhvr>
                                        <p:cTn id="7" dur="500"/>
                                        <p:tgtEl>
                                          <p:spTgt spid="1259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wipe(left)">
                                      <p:cBhvr>
                                        <p:cTn id="10" dur="500"/>
                                        <p:tgtEl>
                                          <p:spTgt spid="125957"/>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5964"/>
                                        </p:tgtEl>
                                        <p:attrNameLst>
                                          <p:attrName>style.visibility</p:attrName>
                                        </p:attrNameLst>
                                      </p:cBhvr>
                                      <p:to>
                                        <p:strVal val="visible"/>
                                      </p:to>
                                    </p:set>
                                    <p:animEffect transition="in" filter="wipe(right)">
                                      <p:cBhvr>
                                        <p:cTn id="14" dur="500"/>
                                        <p:tgtEl>
                                          <p:spTgt spid="12596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wipe(left)">
                                      <p:cBhvr>
                                        <p:cTn id="17" dur="500"/>
                                        <p:tgtEl>
                                          <p:spTgt spid="125958"/>
                                        </p:tgtEl>
                                      </p:cBhvr>
                                    </p:animEffect>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25965"/>
                                        </p:tgtEl>
                                        <p:attrNameLst>
                                          <p:attrName>style.visibility</p:attrName>
                                        </p:attrNameLst>
                                      </p:cBhvr>
                                      <p:to>
                                        <p:strVal val="visible"/>
                                      </p:to>
                                    </p:set>
                                    <p:animEffect transition="in" filter="wipe(right)">
                                      <p:cBhvr>
                                        <p:cTn id="21" dur="500"/>
                                        <p:tgtEl>
                                          <p:spTgt spid="12596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959"/>
                                        </p:tgtEl>
                                        <p:attrNameLst>
                                          <p:attrName>style.visibility</p:attrName>
                                        </p:attrNameLst>
                                      </p:cBhvr>
                                      <p:to>
                                        <p:strVal val="visible"/>
                                      </p:to>
                                    </p:set>
                                    <p:animEffect transition="in" filter="wipe(left)">
                                      <p:cBhvr>
                                        <p:cTn id="24" dur="500"/>
                                        <p:tgtEl>
                                          <p:spTgt spid="125959"/>
                                        </p:tgtEl>
                                      </p:cBhvr>
                                    </p:animEffect>
                                  </p:childTnLst>
                                </p:cTn>
                              </p:par>
                            </p:childTnLst>
                          </p:cTn>
                        </p:par>
                        <p:par>
                          <p:cTn id="25" fill="hold" nodeType="afterGroup">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25967"/>
                                        </p:tgtEl>
                                        <p:attrNameLst>
                                          <p:attrName>style.visibility</p:attrName>
                                        </p:attrNameLst>
                                      </p:cBhvr>
                                      <p:to>
                                        <p:strVal val="visible"/>
                                      </p:to>
                                    </p:set>
                                    <p:animEffect transition="in" filter="wipe(right)">
                                      <p:cBhvr>
                                        <p:cTn id="28" dur="500"/>
                                        <p:tgtEl>
                                          <p:spTgt spid="12596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left)">
                                      <p:cBhvr>
                                        <p:cTn id="31" dur="500"/>
                                        <p:tgtEl>
                                          <p:spTgt spid="125961"/>
                                        </p:tgtEl>
                                      </p:cBhvr>
                                    </p:animEffect>
                                  </p:childTnLst>
                                </p:cTn>
                              </p:par>
                            </p:childTnLst>
                          </p:cTn>
                        </p:par>
                        <p:par>
                          <p:cTn id="32" fill="hold" nodeType="afterGroup">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125968"/>
                                        </p:tgtEl>
                                        <p:attrNameLst>
                                          <p:attrName>style.visibility</p:attrName>
                                        </p:attrNameLst>
                                      </p:cBhvr>
                                      <p:to>
                                        <p:strVal val="visible"/>
                                      </p:to>
                                    </p:set>
                                    <p:animEffect transition="in" filter="wipe(right)">
                                      <p:cBhvr>
                                        <p:cTn id="35" dur="500"/>
                                        <p:tgtEl>
                                          <p:spTgt spid="1259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5962"/>
                                        </p:tgtEl>
                                        <p:attrNameLst>
                                          <p:attrName>style.visibility</p:attrName>
                                        </p:attrNameLst>
                                      </p:cBhvr>
                                      <p:to>
                                        <p:strVal val="visible"/>
                                      </p:to>
                                    </p:set>
                                    <p:animEffect transition="in" filter="wipe(left)">
                                      <p:cBhvr>
                                        <p:cTn id="38" dur="500"/>
                                        <p:tgtEl>
                                          <p:spTgt spid="12596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5969"/>
                                        </p:tgtEl>
                                        <p:attrNameLst>
                                          <p:attrName>style.visibility</p:attrName>
                                        </p:attrNameLst>
                                      </p:cBhvr>
                                      <p:to>
                                        <p:strVal val="visible"/>
                                      </p:to>
                                    </p:set>
                                    <p:animEffect transition="in" filter="wipe(up)">
                                      <p:cBhvr>
                                        <p:cTn id="43" dur="500"/>
                                        <p:tgtEl>
                                          <p:spTgt spid="125969"/>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125955"/>
                                        </p:tgtEl>
                                        <p:attrNameLst>
                                          <p:attrName>style.visibility</p:attrName>
                                        </p:attrNameLst>
                                      </p:cBhvr>
                                      <p:to>
                                        <p:strVal val="visible"/>
                                      </p:to>
                                    </p:set>
                                    <p:animEffect transition="in" filter="wipe(up)">
                                      <p:cBhvr>
                                        <p:cTn id="47" dur="2000"/>
                                        <p:tgtEl>
                                          <p:spTgt spid="125955"/>
                                        </p:tgtEl>
                                      </p:cBhvr>
                                    </p:animEffect>
                                  </p:childTnLst>
                                </p:cTn>
                              </p:par>
                            </p:childTnLst>
                          </p:cTn>
                        </p:par>
                        <p:par>
                          <p:cTn id="48" fill="hold" nodeType="afterGroup">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125966"/>
                                        </p:tgtEl>
                                        <p:attrNameLst>
                                          <p:attrName>style.visibility</p:attrName>
                                        </p:attrNameLst>
                                      </p:cBhvr>
                                      <p:to>
                                        <p:strVal val="visible"/>
                                      </p:to>
                                    </p:set>
                                    <p:animEffect transition="in" filter="wipe(right)">
                                      <p:cBhvr>
                                        <p:cTn id="51" dur="500"/>
                                        <p:tgtEl>
                                          <p:spTgt spid="12596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5960"/>
                                        </p:tgtEl>
                                        <p:attrNameLst>
                                          <p:attrName>style.visibility</p:attrName>
                                        </p:attrNameLst>
                                      </p:cBhvr>
                                      <p:to>
                                        <p:strVal val="visible"/>
                                      </p:to>
                                    </p:set>
                                    <p:animEffect transition="in" filter="wipe(left)">
                                      <p:cBhvr>
                                        <p:cTn id="54"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8" grpId="0"/>
      <p:bldP spid="125959" grpId="0"/>
      <p:bldP spid="125960" grpId="0"/>
      <p:bldP spid="125961" grpId="0"/>
      <p:bldP spid="125962" grpId="0"/>
      <p:bldP spid="125963" grpId="0" animBg="1"/>
      <p:bldP spid="125964" grpId="0" animBg="1"/>
      <p:bldP spid="125965" grpId="0" animBg="1"/>
      <p:bldP spid="125966" grpId="0" animBg="1"/>
      <p:bldP spid="125967" grpId="0" animBg="1"/>
      <p:bldP spid="125968" grpId="0" animBg="1"/>
      <p:bldP spid="1259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chemeClr val="accent4">
                    <a:lumMod val="10000"/>
                  </a:schemeClr>
                </a:solidFill>
                <a:effectLst/>
                <a:latin typeface="AR DELANEY" panose="02000000000000000000" pitchFamily="2" charset="0"/>
              </a:rPr>
              <a:t>“The eye is the window to the body”</a:t>
            </a:r>
          </a:p>
        </p:txBody>
      </p:sp>
      <p:sp>
        <p:nvSpPr>
          <p:cNvPr id="3" name="Content Placeholder 2"/>
          <p:cNvSpPr>
            <a:spLocks noGrp="1"/>
          </p:cNvSpPr>
          <p:nvPr>
            <p:ph idx="1"/>
          </p:nvPr>
        </p:nvSpPr>
        <p:spPr/>
        <p:txBody>
          <a:bodyPr/>
          <a:lstStyle/>
          <a:p>
            <a:pPr>
              <a:defRPr/>
            </a:pPr>
            <a:r>
              <a:rPr lang="en-US" sz="2800" dirty="0">
                <a:effectLst>
                  <a:outerShdw blurRad="38100" dist="38100" dir="2700000" algn="tl">
                    <a:srgbClr val="000000">
                      <a:alpha val="43137"/>
                    </a:srgbClr>
                  </a:outerShdw>
                </a:effectLst>
              </a:rPr>
              <a:t>The eye is so intimately connected with the rest of the body that it reveals enormous amount of general information.</a:t>
            </a:r>
          </a:p>
          <a:p>
            <a:pPr>
              <a:defRPr/>
            </a:pPr>
            <a:endParaRPr lang="en-US" sz="2800" dirty="0">
              <a:effectLst>
                <a:outerShdw blurRad="38100" dist="38100" dir="2700000" algn="tl">
                  <a:srgbClr val="000000">
                    <a:alpha val="43137"/>
                  </a:srgbClr>
                </a:outerShdw>
              </a:effectLst>
            </a:endParaRPr>
          </a:p>
          <a:p>
            <a:pPr>
              <a:defRPr/>
            </a:pPr>
            <a:r>
              <a:rPr lang="en-US" sz="2800" dirty="0">
                <a:solidFill>
                  <a:schemeClr val="tx2"/>
                </a:solidFill>
                <a:effectLst>
                  <a:outerShdw blurRad="38100" dist="38100" dir="2700000" algn="tl">
                    <a:srgbClr val="000000">
                      <a:alpha val="43137"/>
                    </a:srgbClr>
                  </a:outerShdw>
                </a:effectLst>
              </a:rPr>
              <a:t>Eye is the only part of the body where blood vessels and central nervous system tissues can be viewed directly.</a:t>
            </a:r>
            <a:endParaRPr lang="ar-SA"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0"/>
            <a:ext cx="8229600" cy="1384300"/>
          </a:xfrm>
        </p:spPr>
        <p:txBody>
          <a:bodyPr/>
          <a:lstStyle/>
          <a:p>
            <a:pPr algn="ctr">
              <a:defRPr/>
            </a:pPr>
            <a:r>
              <a:rPr lang="en-US" sz="9600" dirty="0">
                <a:solidFill>
                  <a:srgbClr val="7030A0"/>
                </a:solidFill>
              </a:rPr>
              <a:t>Examples</a:t>
            </a:r>
            <a:endParaRPr lang="ar-SA" sz="9600" dirty="0">
              <a:solidFill>
                <a:srgbClr val="7030A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762000" y="1066800"/>
            <a:ext cx="7772400" cy="2498725"/>
          </a:xfrm>
        </p:spPr>
        <p:txBody>
          <a:bodyPr/>
          <a:lstStyle/>
          <a:p>
            <a:pPr>
              <a:defRPr/>
            </a:pPr>
            <a:r>
              <a:rPr lang="en-US" b="1" dirty="0">
                <a:solidFill>
                  <a:srgbClr val="7030A0"/>
                </a:solidFill>
              </a:rPr>
              <a:t>Neurological connections</a:t>
            </a:r>
            <a:endParaRPr lang="ar-SA" b="1" dirty="0">
              <a:solidFill>
                <a:srgbClr val="7030A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763000" cy="4800600"/>
          </a:xfrm>
        </p:spPr>
        <p:txBody>
          <a:bodyPr/>
          <a:lstStyle/>
          <a:p>
            <a:pPr marL="342900" lvl="2" indent="-342900">
              <a:defRPr/>
            </a:pPr>
            <a:r>
              <a:rPr lang="en-US" sz="3200" dirty="0"/>
              <a:t>The 12 cranial nerves provide us with a large amount of information about the brain.</a:t>
            </a:r>
          </a:p>
          <a:p>
            <a:pPr marL="1714500" lvl="5" indent="-342900">
              <a:defRPr/>
            </a:pPr>
            <a:r>
              <a:rPr lang="en-US" sz="2800" dirty="0"/>
              <a:t> </a:t>
            </a:r>
            <a:r>
              <a:rPr lang="en-US" sz="2800" dirty="0">
                <a:solidFill>
                  <a:srgbClr val="FFC000"/>
                </a:solidFill>
              </a:rPr>
              <a:t>Of these , the eye examination evaluates CN II, III, IV, V, VI, VII, VIII. </a:t>
            </a:r>
          </a:p>
          <a:p>
            <a:pPr marL="342900" lvl="2" indent="-342900">
              <a:buFontTx/>
              <a:buNone/>
              <a:defRPr/>
            </a:pPr>
            <a:endParaRPr lang="en-US" sz="3200" dirty="0"/>
          </a:p>
          <a:p>
            <a:pPr marL="342900" lvl="2" indent="-342900">
              <a:defRPr/>
            </a:pPr>
            <a:r>
              <a:rPr lang="en-US" sz="3200" dirty="0"/>
              <a:t>In addition, they provide information about the autonomic pathways.</a:t>
            </a:r>
            <a:r>
              <a:rPr lang="en-US" sz="3200" i="1" dirty="0"/>
              <a:t> </a:t>
            </a:r>
            <a:r>
              <a:rPr lang="en-US" sz="2800" i="1" dirty="0">
                <a:solidFill>
                  <a:srgbClr val="FFC000"/>
                </a:solidFill>
              </a:rPr>
              <a:t>(sympathetic /parasympathetic)</a:t>
            </a:r>
            <a:endParaRPr lang="ar-SA" sz="2800" i="1" dirty="0">
              <a:solidFill>
                <a:srgbClr val="FFC000"/>
              </a:solidFill>
            </a:endParaRPr>
          </a:p>
          <a:p>
            <a:pPr marL="342900" lvl="2" indent="-342900">
              <a:buFontTx/>
              <a:buNone/>
              <a:defRPr/>
            </a:pPr>
            <a:r>
              <a:rPr lang="en-US" sz="3200" dirty="0"/>
              <a:t>                                 </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HP!\My Documents\My Pictures\CranialNe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15400" cy="4114800"/>
          </a:xfrm>
        </p:spPr>
        <p:txBody>
          <a:bodyPr/>
          <a:lstStyle/>
          <a:p>
            <a:pPr algn="just">
              <a:buFontTx/>
              <a:buBlip>
                <a:blip r:embed="rId2"/>
              </a:buBlip>
              <a:defRPr/>
            </a:pPr>
            <a:r>
              <a:rPr lang="en-US" dirty="0"/>
              <a:t>The retina and optic nerve </a:t>
            </a:r>
          </a:p>
          <a:p>
            <a:pPr lvl="2" algn="just">
              <a:buFontTx/>
              <a:buBlip>
                <a:blip r:embed="rId2"/>
              </a:buBlip>
              <a:defRPr/>
            </a:pPr>
            <a:r>
              <a:rPr lang="en-US" dirty="0">
                <a:solidFill>
                  <a:schemeClr val="accent4">
                    <a:lumMod val="10000"/>
                  </a:schemeClr>
                </a:solidFill>
              </a:rPr>
              <a:t> </a:t>
            </a:r>
            <a:r>
              <a:rPr lang="en-US" dirty="0">
                <a:solidFill>
                  <a:schemeClr val="accent4">
                    <a:lumMod val="10000"/>
                  </a:schemeClr>
                </a:solidFill>
                <a:effectLst>
                  <a:outerShdw blurRad="38100" dist="38100" dir="2700000" algn="tl">
                    <a:srgbClr val="000000">
                      <a:alpha val="43137"/>
                    </a:srgbClr>
                  </a:outerShdw>
                </a:effectLst>
              </a:rPr>
              <a:t>Are physical extensions of the brain.</a:t>
            </a:r>
          </a:p>
          <a:p>
            <a:pPr marL="0" indent="0" algn="just">
              <a:buNone/>
              <a:defRPr/>
            </a:pPr>
            <a:endParaRPr lang="en-US" dirty="0"/>
          </a:p>
          <a:p>
            <a:pPr algn="just">
              <a:buFontTx/>
              <a:buBlip>
                <a:blip r:embed="rId2"/>
              </a:buBlip>
              <a:defRPr/>
            </a:pPr>
            <a:r>
              <a:rPr lang="en-US" dirty="0"/>
              <a:t>The visual pathways:</a:t>
            </a:r>
          </a:p>
          <a:p>
            <a:pPr lvl="2" algn="just">
              <a:buFontTx/>
              <a:buBlip>
                <a:blip r:embed="rId2"/>
              </a:buBlip>
              <a:defRPr/>
            </a:pPr>
            <a:r>
              <a:rPr lang="en-US" dirty="0"/>
              <a:t> </a:t>
            </a:r>
            <a:r>
              <a:rPr lang="en-US" dirty="0">
                <a:solidFill>
                  <a:schemeClr val="accent4">
                    <a:lumMod val="10000"/>
                  </a:schemeClr>
                </a:solidFill>
                <a:effectLst/>
              </a:rPr>
              <a:t>Extends from front to back across the brain can be   studied easily and safely using perimetry. </a:t>
            </a:r>
          </a:p>
          <a:p>
            <a:pPr lvl="2" algn="just">
              <a:buFontTx/>
              <a:buBlip>
                <a:blip r:embed="rId2"/>
              </a:buBlip>
              <a:defRPr/>
            </a:pPr>
            <a:endParaRPr lang="en-US" dirty="0">
              <a:solidFill>
                <a:schemeClr val="accent4">
                  <a:lumMod val="10000"/>
                </a:schemeClr>
              </a:solidFill>
              <a:effectLst/>
            </a:endParaRPr>
          </a:p>
          <a:p>
            <a:pPr lvl="2" algn="just">
              <a:buFontTx/>
              <a:buBlip>
                <a:blip r:embed="rId2"/>
              </a:buBlip>
              <a:defRPr/>
            </a:pPr>
            <a:r>
              <a:rPr lang="en-US" dirty="0" err="1">
                <a:solidFill>
                  <a:schemeClr val="accent4">
                    <a:lumMod val="10000"/>
                  </a:schemeClr>
                </a:solidFill>
                <a:effectLst/>
              </a:rPr>
              <a:t>Perimetry</a:t>
            </a:r>
            <a:r>
              <a:rPr lang="en-US" dirty="0">
                <a:solidFill>
                  <a:schemeClr val="accent4">
                    <a:lumMod val="10000"/>
                  </a:schemeClr>
                </a:solidFill>
                <a:effectLst/>
              </a:rPr>
              <a:t> can differentiates accurately between lesions of the temporal, parietal, and occipital lobes.</a:t>
            </a:r>
          </a:p>
          <a:p>
            <a:pPr>
              <a:buFontTx/>
              <a:buNone/>
              <a:defRPr/>
            </a:pP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HP!\My Documents\My Pictures\image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0" y="3411538"/>
            <a:ext cx="6921500" cy="1470025"/>
          </a:xfrm>
        </p:spPr>
        <p:txBody>
          <a:bodyPr>
            <a:normAutofit/>
          </a:bodyPr>
          <a:lstStyle/>
          <a:p>
            <a:pPr eaLnBrk="1" hangingPunct="1">
              <a:defRPr/>
            </a:pPr>
            <a:endParaRPr lang="en-US" sz="4800" dirty="0"/>
          </a:p>
        </p:txBody>
      </p:sp>
      <p:pic>
        <p:nvPicPr>
          <p:cNvPr id="8195" name="Picture 4" descr="C:\Users\essam\Desktop\imagesVTBVGQ0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350" y="2747962"/>
            <a:ext cx="26543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C:\Users\essam\Desktop\images7OSB2G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47962"/>
            <a:ext cx="38608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1371600" y="1295400"/>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800" dirty="0">
                <a:solidFill>
                  <a:srgbClr val="002060"/>
                </a:solidFill>
              </a:rPr>
              <a:t>Ophthalmologist</a:t>
            </a:r>
          </a:p>
        </p:txBody>
      </p:sp>
      <p:sp>
        <p:nvSpPr>
          <p:cNvPr id="8198" name="TextBox 6"/>
          <p:cNvSpPr txBox="1">
            <a:spLocks noChangeArrowheads="1"/>
          </p:cNvSpPr>
          <p:nvPr/>
        </p:nvSpPr>
        <p:spPr bwMode="auto">
          <a:xfrm>
            <a:off x="5334000" y="1295400"/>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800" dirty="0">
                <a:solidFill>
                  <a:srgbClr val="002060"/>
                </a:solidFill>
              </a:rPr>
              <a:t>Optometrist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114800"/>
          </a:xfrm>
        </p:spPr>
        <p:txBody>
          <a:bodyPr/>
          <a:lstStyle/>
          <a:p>
            <a:pPr>
              <a:defRPr/>
            </a:pPr>
            <a:r>
              <a:rPr lang="en-US" dirty="0"/>
              <a:t>In addition, </a:t>
            </a:r>
          </a:p>
          <a:p>
            <a:pPr lvl="1">
              <a:buClr>
                <a:srgbClr val="FFC000"/>
              </a:buClr>
              <a:buFont typeface="Wingdings" panose="05000000000000000000" pitchFamily="2" charset="2"/>
              <a:buChar char="§"/>
              <a:defRPr/>
            </a:pPr>
            <a:r>
              <a:rPr lang="en-US" dirty="0">
                <a:effectLst/>
              </a:rPr>
              <a:t>the ON has important clinical relationships to the </a:t>
            </a:r>
            <a:r>
              <a:rPr lang="en-US" dirty="0">
                <a:solidFill>
                  <a:schemeClr val="accent4">
                    <a:lumMod val="10000"/>
                  </a:schemeClr>
                </a:solidFill>
                <a:effectLst/>
              </a:rPr>
              <a:t>pituitary gland</a:t>
            </a:r>
            <a:r>
              <a:rPr lang="en-US" dirty="0">
                <a:effectLst/>
              </a:rPr>
              <a:t>, the </a:t>
            </a:r>
            <a:r>
              <a:rPr lang="en-US" dirty="0">
                <a:solidFill>
                  <a:schemeClr val="accent4">
                    <a:lumMod val="10000"/>
                  </a:schemeClr>
                </a:solidFill>
                <a:effectLst/>
              </a:rPr>
              <a:t>middle ventricles</a:t>
            </a:r>
            <a:r>
              <a:rPr lang="en-US" dirty="0">
                <a:effectLst/>
              </a:rPr>
              <a:t>, the </a:t>
            </a:r>
            <a:r>
              <a:rPr lang="en-US" dirty="0">
                <a:solidFill>
                  <a:schemeClr val="accent4">
                    <a:lumMod val="10000"/>
                  </a:schemeClr>
                </a:solidFill>
                <a:effectLst/>
              </a:rPr>
              <a:t>venous sinuses</a:t>
            </a:r>
            <a:r>
              <a:rPr lang="en-US" dirty="0">
                <a:effectLst/>
              </a:rPr>
              <a:t>, the </a:t>
            </a:r>
            <a:r>
              <a:rPr lang="en-US" dirty="0">
                <a:solidFill>
                  <a:schemeClr val="accent4">
                    <a:lumMod val="10000"/>
                  </a:schemeClr>
                </a:solidFill>
                <a:effectLst/>
              </a:rPr>
              <a:t>meningeal</a:t>
            </a:r>
            <a:r>
              <a:rPr lang="en-US" dirty="0">
                <a:effectLst/>
              </a:rPr>
              <a:t> and </a:t>
            </a:r>
            <a:r>
              <a:rPr lang="en-US" dirty="0">
                <a:solidFill>
                  <a:schemeClr val="accent4">
                    <a:lumMod val="10000"/>
                  </a:schemeClr>
                </a:solidFill>
                <a:effectLst/>
              </a:rPr>
              <a:t>bony</a:t>
            </a:r>
            <a:r>
              <a:rPr lang="en-US" dirty="0">
                <a:effectLst/>
              </a:rPr>
              <a:t> structures of base of the skull.</a:t>
            </a:r>
            <a:endParaRPr lang="ar-SA" dirty="0">
              <a:effectLst/>
            </a:endParaRPr>
          </a:p>
        </p:txBody>
      </p:sp>
      <p:pic>
        <p:nvPicPr>
          <p:cNvPr id="36867" name="Picture 3" descr="C:\Documents and Settings\HP!\My Documents\My Pictures\still_12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95600"/>
            <a:ext cx="35814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C:\Documents and Settings\HP!\My Documents\My Pictures\brai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37338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a:p>
          <a:p>
            <a:pPr>
              <a:buFontTx/>
              <a:buNone/>
              <a:defRPr/>
            </a:pPr>
            <a:endParaRPr lang="ar-SA" dirty="0"/>
          </a:p>
        </p:txBody>
      </p:sp>
      <p:sp>
        <p:nvSpPr>
          <p:cNvPr id="5" name="Text Placeholder 4"/>
          <p:cNvSpPr>
            <a:spLocks noGrp="1"/>
          </p:cNvSpPr>
          <p:nvPr>
            <p:ph type="body" sz="half" idx="2"/>
          </p:nvPr>
        </p:nvSpPr>
        <p:spPr>
          <a:xfrm>
            <a:off x="152400" y="381000"/>
            <a:ext cx="5029200" cy="4691063"/>
          </a:xfrm>
        </p:spPr>
        <p:txBody>
          <a:bodyPr/>
          <a:lstStyle/>
          <a:p>
            <a:pPr>
              <a:defRPr/>
            </a:pPr>
            <a:r>
              <a:rPr lang="en-US" sz="3200" dirty="0"/>
              <a:t>ON has the diagnostically useful capability of swelling with </a:t>
            </a:r>
            <a:r>
              <a:rPr lang="en-US" sz="3200" dirty="0">
                <a:solidFill>
                  <a:srgbClr val="FFFF00"/>
                </a:solidFill>
                <a:latin typeface="Bookman Old Style" pitchFamily="18" charset="0"/>
              </a:rPr>
              <a:t>↑ </a:t>
            </a:r>
            <a:r>
              <a:rPr lang="en-US" sz="3200" dirty="0">
                <a:solidFill>
                  <a:srgbClr val="FFFF00"/>
                </a:solidFill>
              </a:rPr>
              <a:t>ICP (</a:t>
            </a:r>
            <a:r>
              <a:rPr lang="en-US" sz="3200" i="1" dirty="0">
                <a:solidFill>
                  <a:srgbClr val="FFFF00"/>
                </a:solidFill>
              </a:rPr>
              <a:t>papilledema</a:t>
            </a:r>
            <a:r>
              <a:rPr lang="en-US" sz="3200" dirty="0">
                <a:solidFill>
                  <a:srgbClr val="FFFF00"/>
                </a:solidFill>
              </a:rPr>
              <a:t>).</a:t>
            </a:r>
            <a:endParaRPr lang="en-US" sz="3200" dirty="0"/>
          </a:p>
          <a:p>
            <a:pPr>
              <a:defRPr/>
            </a:pPr>
            <a:r>
              <a:rPr lang="en-US" sz="3200" dirty="0"/>
              <a:t>               </a:t>
            </a:r>
            <a:r>
              <a:rPr lang="en-US" sz="5400" dirty="0"/>
              <a:t>OR</a:t>
            </a:r>
            <a:endParaRPr lang="en-US" sz="3200" dirty="0"/>
          </a:p>
          <a:p>
            <a:pPr>
              <a:defRPr/>
            </a:pPr>
            <a:r>
              <a:rPr lang="en-US" sz="3200" dirty="0"/>
              <a:t>visibly pale (</a:t>
            </a:r>
            <a:r>
              <a:rPr lang="en-US" sz="3200" i="1" dirty="0">
                <a:solidFill>
                  <a:srgbClr val="FFFF00"/>
                </a:solidFill>
              </a:rPr>
              <a:t>optic atrophy</a:t>
            </a:r>
            <a:r>
              <a:rPr lang="en-US" sz="3200" dirty="0"/>
              <a:t>) when its nerve fibers damaged at any point from Retina </a:t>
            </a:r>
            <a:r>
              <a:rPr lang="en-US" sz="3200" dirty="0">
                <a:latin typeface="Bookman Old Style" pitchFamily="18" charset="0"/>
              </a:rPr>
              <a:t>→ </a:t>
            </a:r>
            <a:r>
              <a:rPr lang="en-US" sz="3200" dirty="0"/>
              <a:t>LGB.</a:t>
            </a:r>
          </a:p>
          <a:p>
            <a:pPr>
              <a:defRPr/>
            </a:pPr>
            <a:endParaRPr lang="ar-SA" sz="2800" dirty="0"/>
          </a:p>
        </p:txBody>
      </p:sp>
      <p:pic>
        <p:nvPicPr>
          <p:cNvPr id="37892" name="Picture 3" descr="C:\Documents and Settings\HP!\My Documents\My Pictures\CAWLBY9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
            <a:ext cx="3560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C:\Documents and Settings\HP!\My Documents\My Pictures\atrop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576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304800"/>
            <a:ext cx="8991600" cy="3429001"/>
          </a:xfrm>
        </p:spPr>
        <p:txBody>
          <a:bodyPr/>
          <a:lstStyle/>
          <a:p>
            <a:pPr>
              <a:defRPr/>
            </a:pPr>
            <a:r>
              <a:rPr lang="en-US" sz="3200" dirty="0"/>
              <a:t>The study of   </a:t>
            </a:r>
            <a:r>
              <a:rPr lang="en-US" sz="3200" dirty="0">
                <a:solidFill>
                  <a:srgbClr val="FFFF00"/>
                </a:solidFill>
              </a:rPr>
              <a:t>CN III, IV, V, VI</a:t>
            </a:r>
          </a:p>
          <a:p>
            <a:pPr>
              <a:defRPr/>
            </a:pPr>
            <a:r>
              <a:rPr lang="en-US" sz="3200" dirty="0">
                <a:solidFill>
                  <a:srgbClr val="FFFF00"/>
                </a:solidFill>
              </a:rPr>
              <a:t> </a:t>
            </a:r>
            <a:r>
              <a:rPr lang="en-US" sz="3200" dirty="0"/>
              <a:t>a clinician can evaluate: </a:t>
            </a:r>
          </a:p>
          <a:p>
            <a:pPr marL="1428750" lvl="2" indent="-514350">
              <a:buFont typeface="+mj-lt"/>
              <a:buAutoNum type="arabicPeriod"/>
              <a:defRPr/>
            </a:pPr>
            <a:r>
              <a:rPr lang="en-US" sz="2800" dirty="0"/>
              <a:t>The brain stem</a:t>
            </a:r>
          </a:p>
          <a:p>
            <a:pPr marL="1428750" lvl="2" indent="-514350">
              <a:buFont typeface="+mj-lt"/>
              <a:buAutoNum type="arabicPeriod"/>
              <a:defRPr/>
            </a:pPr>
            <a:r>
              <a:rPr lang="en-US" sz="2800" dirty="0"/>
              <a:t>Cavernous sinus</a:t>
            </a:r>
          </a:p>
          <a:p>
            <a:pPr marL="1428750" lvl="2" indent="-514350">
              <a:buFont typeface="+mj-lt"/>
              <a:buAutoNum type="arabicPeriod"/>
              <a:defRPr/>
            </a:pPr>
            <a:r>
              <a:rPr lang="en-US" sz="2800" dirty="0"/>
              <a:t>Orbital apex</a:t>
            </a:r>
            <a:endParaRPr lang="ar-SA" sz="2800" dirty="0"/>
          </a:p>
          <a:p>
            <a:pPr>
              <a:defRPr/>
            </a:pPr>
            <a:endParaRPr lang="ar-SA" sz="2800" dirty="0"/>
          </a:p>
        </p:txBody>
      </p:sp>
      <p:pic>
        <p:nvPicPr>
          <p:cNvPr id="38915" name="Picture 2" descr="C:\Documents and Settings\HP!\My Documents\My Pictures\cavernousin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3124200"/>
            <a:ext cx="6940550" cy="3733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34400" cy="6096000"/>
          </a:xfrm>
        </p:spPr>
        <p:txBody>
          <a:bodyPr/>
          <a:lstStyle/>
          <a:p>
            <a:pPr>
              <a:buFontTx/>
              <a:buBlip>
                <a:blip r:embed="rId2"/>
              </a:buBlip>
              <a:defRPr/>
            </a:pPr>
            <a:r>
              <a:rPr lang="en-US" dirty="0"/>
              <a:t> </a:t>
            </a:r>
            <a:r>
              <a:rPr lang="en-US" dirty="0">
                <a:effectLst/>
              </a:rPr>
              <a:t>Unilateral dilated pupil after head injury can occur due to pressure on pupil constrictor fibers of </a:t>
            </a:r>
            <a:r>
              <a:rPr lang="en-US" dirty="0">
                <a:solidFill>
                  <a:srgbClr val="FFFF00"/>
                </a:solidFill>
                <a:effectLst/>
              </a:rPr>
              <a:t>CN III</a:t>
            </a:r>
            <a:r>
              <a:rPr lang="en-US" dirty="0">
                <a:effectLst/>
              </a:rPr>
              <a:t>.</a:t>
            </a:r>
          </a:p>
          <a:p>
            <a:pPr marL="0" indent="0">
              <a:buNone/>
              <a:defRPr/>
            </a:pPr>
            <a:endParaRPr lang="en-US" dirty="0">
              <a:effectLst/>
            </a:endParaRPr>
          </a:p>
          <a:p>
            <a:pPr>
              <a:buFontTx/>
              <a:buBlip>
                <a:blip r:embed="rId2"/>
              </a:buBlip>
              <a:defRPr/>
            </a:pPr>
            <a:r>
              <a:rPr lang="en-US" dirty="0">
                <a:solidFill>
                  <a:srgbClr val="FFFF00"/>
                </a:solidFill>
                <a:effectLst/>
              </a:rPr>
              <a:t> CN VI </a:t>
            </a:r>
            <a:r>
              <a:rPr lang="en-US" dirty="0">
                <a:effectLst/>
              </a:rPr>
              <a:t>involved in mastoid infection  (petrous ridge)</a:t>
            </a:r>
          </a:p>
          <a:p>
            <a:pPr>
              <a:buFontTx/>
              <a:buBlip>
                <a:blip r:embed="rId2"/>
              </a:buBlip>
              <a:defRPr/>
            </a:pPr>
            <a:endParaRPr lang="en-US" dirty="0">
              <a:effectLst/>
            </a:endParaRPr>
          </a:p>
          <a:p>
            <a:pPr>
              <a:buFontTx/>
              <a:buBlip>
                <a:blip r:embed="rId2"/>
              </a:buBlip>
              <a:defRPr/>
            </a:pPr>
            <a:r>
              <a:rPr lang="en-US" dirty="0">
                <a:effectLst/>
              </a:rPr>
              <a:t> Parotid gland, Inner ear disease </a:t>
            </a:r>
            <a:r>
              <a:rPr lang="en-US" dirty="0">
                <a:effectLst/>
                <a:latin typeface="Bookman Old Style" pitchFamily="18" charset="0"/>
              </a:rPr>
              <a:t>→ </a:t>
            </a:r>
            <a:r>
              <a:rPr lang="en-US" dirty="0">
                <a:solidFill>
                  <a:srgbClr val="FFFF00"/>
                </a:solidFill>
                <a:effectLst/>
                <a:latin typeface="+mj-lt"/>
              </a:rPr>
              <a:t>CN</a:t>
            </a:r>
            <a:r>
              <a:rPr lang="en-US" dirty="0">
                <a:solidFill>
                  <a:srgbClr val="FFFF00"/>
                </a:solidFill>
                <a:effectLst/>
                <a:latin typeface="Bookman Old Style" pitchFamily="18" charset="0"/>
              </a:rPr>
              <a:t> </a:t>
            </a:r>
            <a:r>
              <a:rPr lang="en-US" dirty="0">
                <a:solidFill>
                  <a:srgbClr val="FFFF00"/>
                </a:solidFill>
                <a:effectLst/>
              </a:rPr>
              <a:t>VII</a:t>
            </a:r>
            <a:r>
              <a:rPr lang="en-US" dirty="0">
                <a:effectLst/>
              </a:rPr>
              <a:t>.</a:t>
            </a:r>
          </a:p>
          <a:p>
            <a:pPr>
              <a:defRPr/>
            </a:pPr>
            <a:endParaRPr lang="en-US" dirty="0">
              <a:effectLst/>
            </a:endParaRPr>
          </a:p>
          <a:p>
            <a:pPr>
              <a:buFontTx/>
              <a:buBlip>
                <a:blip r:embed="rId2"/>
              </a:buBlip>
              <a:defRPr/>
            </a:pPr>
            <a:r>
              <a:rPr lang="en-US" dirty="0">
                <a:effectLst/>
              </a:rPr>
              <a:t> </a:t>
            </a:r>
            <a:r>
              <a:rPr lang="en-US" dirty="0" err="1">
                <a:effectLst/>
              </a:rPr>
              <a:t>Nystagmus</a:t>
            </a:r>
            <a:r>
              <a:rPr lang="en-US" dirty="0">
                <a:effectLst/>
              </a:rPr>
              <a:t> </a:t>
            </a:r>
            <a:r>
              <a:rPr lang="en-US" dirty="0">
                <a:effectLst/>
                <a:latin typeface="Bookman Old Style" pitchFamily="18" charset="0"/>
              </a:rPr>
              <a:t>→ </a:t>
            </a:r>
            <a:r>
              <a:rPr lang="en-US" dirty="0">
                <a:solidFill>
                  <a:srgbClr val="FFFF00"/>
                </a:solidFill>
                <a:effectLst/>
              </a:rPr>
              <a:t>CN VIII</a:t>
            </a:r>
          </a:p>
          <a:p>
            <a:pPr>
              <a:defRPr/>
            </a:pPr>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2590800"/>
            <a:ext cx="7772400" cy="1431925"/>
          </a:xfrm>
        </p:spPr>
        <p:txBody>
          <a:bodyPr/>
          <a:lstStyle/>
          <a:p>
            <a:pPr>
              <a:defRPr/>
            </a:pPr>
            <a:r>
              <a:rPr lang="en-US" b="1" dirty="0">
                <a:solidFill>
                  <a:srgbClr val="7030A0"/>
                </a:solidFill>
              </a:rPr>
              <a:t>Vascular connections</a:t>
            </a:r>
            <a:endParaRPr lang="ar-SA" b="1" dirty="0">
              <a:solidFill>
                <a:srgbClr val="7030A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374073" y="1905000"/>
            <a:ext cx="5029200" cy="4691063"/>
          </a:xfrm>
        </p:spPr>
        <p:txBody>
          <a:bodyPr/>
          <a:lstStyle/>
          <a:p>
            <a:pPr algn="just">
              <a:buFont typeface="Wingdings" pitchFamily="2" charset="2"/>
              <a:buChar char="v"/>
              <a:defRPr/>
            </a:pPr>
            <a:r>
              <a:rPr lang="en-US" sz="2800" dirty="0"/>
              <a:t>Venous flow disorders:  </a:t>
            </a:r>
          </a:p>
          <a:p>
            <a:pPr algn="ctr">
              <a:defRPr/>
            </a:pPr>
            <a:r>
              <a:rPr lang="en-US" sz="2800" dirty="0"/>
              <a:t>   </a:t>
            </a:r>
            <a:r>
              <a:rPr lang="en-US" sz="2800" dirty="0">
                <a:solidFill>
                  <a:schemeClr val="accent4">
                    <a:lumMod val="10000"/>
                  </a:schemeClr>
                </a:solidFill>
                <a:effectLst/>
              </a:rPr>
              <a:t>cavernous sinus thrombosis</a:t>
            </a:r>
          </a:p>
          <a:p>
            <a:pPr algn="ctr">
              <a:defRPr/>
            </a:pPr>
            <a:r>
              <a:rPr lang="en-US" sz="2800" dirty="0">
                <a:solidFill>
                  <a:schemeClr val="accent4">
                    <a:lumMod val="10000"/>
                  </a:schemeClr>
                </a:solidFill>
                <a:effectLst/>
              </a:rPr>
              <a:t>OR</a:t>
            </a:r>
            <a:r>
              <a:rPr lang="en-US" sz="2800" dirty="0"/>
              <a:t> </a:t>
            </a:r>
          </a:p>
          <a:p>
            <a:pPr algn="ctr">
              <a:defRPr/>
            </a:pPr>
            <a:r>
              <a:rPr lang="en-US" sz="2800" dirty="0"/>
              <a:t>   </a:t>
            </a:r>
            <a:r>
              <a:rPr lang="en-US" sz="2800" dirty="0">
                <a:solidFill>
                  <a:schemeClr val="accent4">
                    <a:lumMod val="10000"/>
                  </a:schemeClr>
                </a:solidFill>
                <a:effectLst/>
              </a:rPr>
              <a:t>carotid cavernous fistula</a:t>
            </a:r>
            <a:r>
              <a:rPr lang="en-US" sz="2800" dirty="0"/>
              <a:t>   </a:t>
            </a:r>
          </a:p>
          <a:p>
            <a:pPr algn="just">
              <a:defRPr/>
            </a:pPr>
            <a:r>
              <a:rPr lang="en-US" sz="2800" dirty="0"/>
              <a:t>   </a:t>
            </a:r>
          </a:p>
          <a:p>
            <a:pPr algn="ctr">
              <a:defRPr/>
            </a:pPr>
            <a:r>
              <a:rPr lang="en-US" sz="2800" dirty="0"/>
              <a:t> (orbital congestion)</a:t>
            </a:r>
            <a:endParaRPr lang="ar-SA" sz="2800" dirty="0"/>
          </a:p>
        </p:txBody>
      </p:sp>
      <p:pic>
        <p:nvPicPr>
          <p:cNvPr id="43011" name="Picture 3" descr="C:\Documents and Settings\HP!\My Documents\My Pictures\ro0700f8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10200" y="762000"/>
            <a:ext cx="3509963" cy="2286000"/>
          </a:xfrm>
          <a:noFill/>
          <a:extLst>
            <a:ext uri="{909E8E84-426E-40DD-AFC4-6F175D3DCCD1}">
              <a14:hiddenFill xmlns:a14="http://schemas.microsoft.com/office/drawing/2010/main">
                <a:solidFill>
                  <a:srgbClr val="FFFFFF"/>
                </a:solidFill>
              </a14:hiddenFill>
            </a:ext>
          </a:extLst>
        </p:spPr>
      </p:pic>
      <p:pic>
        <p:nvPicPr>
          <p:cNvPr id="43012" name="Picture 4" descr="C:\Documents and Settings\HP!\My Documents\My Pictures\High-Flow%20AV%20Fistu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05200"/>
            <a:ext cx="25908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4724400"/>
          </a:xfrm>
        </p:spPr>
        <p:txBody>
          <a:bodyPr/>
          <a:lstStyle/>
          <a:p>
            <a:pPr>
              <a:buFont typeface="Wingdings" pitchFamily="2" charset="2"/>
              <a:buChar char="v"/>
              <a:defRPr/>
            </a:pP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Arterial emboli </a:t>
            </a:r>
          </a:p>
          <a:p>
            <a:pPr marL="457200" lvl="1" indent="0">
              <a:buNone/>
              <a:defRPr/>
            </a:pPr>
            <a:r>
              <a:rPr lang="en-US" dirty="0">
                <a:solidFill>
                  <a:srgbClr val="FF00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can reach the retina from carotid artery, heart valves, subacute endocarditis.</a:t>
            </a:r>
          </a:p>
          <a:p>
            <a:pPr>
              <a:buFont typeface="Wingdings" pitchFamily="2" charset="2"/>
              <a:buChar char="v"/>
              <a:defRPr/>
            </a:pPr>
            <a:endParaRPr lang="en-US" dirty="0">
              <a:effectLst>
                <a:outerShdw blurRad="38100" dist="38100" dir="2700000" algn="tl">
                  <a:srgbClr val="000000">
                    <a:alpha val="43137"/>
                  </a:srgbClr>
                </a:outerShdw>
              </a:effectLst>
            </a:endParaRPr>
          </a:p>
          <a:p>
            <a:pPr>
              <a:buFont typeface="Wingdings" pitchFamily="2" charset="2"/>
              <a:buChar char="v"/>
              <a:defRPr/>
            </a:pPr>
            <a:r>
              <a:rPr lang="en-US" dirty="0">
                <a:solidFill>
                  <a:srgbClr val="FF0000"/>
                </a:solidFill>
                <a:effectLst>
                  <a:outerShdw blurRad="38100" dist="38100" dir="2700000" algn="tl">
                    <a:srgbClr val="000000">
                      <a:alpha val="43137"/>
                    </a:srgbClr>
                  </a:outerShdw>
                </a:effectLst>
              </a:rPr>
              <a:t>Hypertension </a:t>
            </a:r>
          </a:p>
          <a:p>
            <a:pPr>
              <a:buFontTx/>
              <a:buNone/>
              <a:defRPr/>
            </a:pPr>
            <a:endParaRPr lang="en-US" dirty="0">
              <a:effectLst>
                <a:outerShdw blurRad="38100" dist="38100" dir="2700000" algn="tl">
                  <a:srgbClr val="000000">
                    <a:alpha val="43137"/>
                  </a:srgbClr>
                </a:outerShdw>
              </a:effectLst>
            </a:endParaRPr>
          </a:p>
          <a:p>
            <a:pPr>
              <a:buFont typeface="Wingdings" pitchFamily="2" charset="2"/>
              <a:buChar char="v"/>
              <a:defRPr/>
            </a:pP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Systemic vasculitis:</a:t>
            </a:r>
          </a:p>
          <a:p>
            <a:pPr>
              <a:buFontTx/>
              <a:buNone/>
              <a:defRPr/>
            </a:pPr>
            <a:r>
              <a:rPr lang="en-US" dirty="0">
                <a:effectLst>
                  <a:outerShdw blurRad="38100" dist="38100" dir="2700000" algn="tl">
                    <a:srgbClr val="000000">
                      <a:alpha val="43137"/>
                    </a:srgbClr>
                  </a:outerShdw>
                </a:effectLst>
              </a:rPr>
              <a:t>      PAN, temporal arteritis &amp; SLE</a:t>
            </a:r>
          </a:p>
          <a:p>
            <a:pPr>
              <a:buFont typeface="Wingdings" pitchFamily="2" charset="2"/>
              <a:buChar char="v"/>
              <a:defRPr/>
            </a:pPr>
            <a:endParaRPr lang="ar-SA" dirty="0">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458200" cy="5791200"/>
          </a:xfrm>
        </p:spPr>
        <p:txBody>
          <a:bodyPr/>
          <a:lstStyle/>
          <a:p>
            <a:pPr algn="just">
              <a:buFont typeface="Wingdings" pitchFamily="2" charset="2"/>
              <a:buChar char="v"/>
              <a:defRPr/>
            </a:pPr>
            <a:r>
              <a:rPr lang="en-US" dirty="0">
                <a:solidFill>
                  <a:srgbClr val="FF0000"/>
                </a:solidFill>
              </a:rPr>
              <a:t> Hematological disorders</a:t>
            </a:r>
            <a:r>
              <a:rPr lang="en-US" dirty="0"/>
              <a:t> of all types can manifest in the fundus.</a:t>
            </a:r>
          </a:p>
          <a:p>
            <a:pPr algn="just">
              <a:buFont typeface="Wingdings" pitchFamily="2" charset="2"/>
              <a:buChar char="v"/>
              <a:defRPr/>
            </a:pPr>
            <a:endParaRPr lang="en-US" dirty="0"/>
          </a:p>
          <a:p>
            <a:pPr marL="0" indent="0" algn="just">
              <a:buNone/>
              <a:defRPr/>
            </a:pPr>
            <a:endParaRPr lang="ar-SA" dirty="0"/>
          </a:p>
          <a:p>
            <a:pPr algn="just">
              <a:buFont typeface="Wingdings" pitchFamily="2" charset="2"/>
              <a:buChar char="v"/>
              <a:defRPr/>
            </a:pPr>
            <a:r>
              <a:rPr lang="en-US" dirty="0">
                <a:solidFill>
                  <a:srgbClr val="FF0000"/>
                </a:solidFill>
              </a:rPr>
              <a:t>Metabolic disorders</a:t>
            </a:r>
            <a:r>
              <a:rPr lang="en-US" dirty="0"/>
              <a:t> can affects the eye: </a:t>
            </a:r>
          </a:p>
          <a:p>
            <a:pPr algn="just">
              <a:buFontTx/>
              <a:buNone/>
              <a:defRPr/>
            </a:pPr>
            <a:r>
              <a:rPr lang="en-US" dirty="0"/>
              <a:t>     </a:t>
            </a:r>
            <a:r>
              <a:rPr lang="en-US" b="1" dirty="0">
                <a:solidFill>
                  <a:srgbClr val="FFFF00"/>
                </a:solidFill>
              </a:rPr>
              <a:t>DM</a:t>
            </a:r>
            <a:r>
              <a:rPr lang="en-US" dirty="0"/>
              <a:t> </a:t>
            </a:r>
            <a:r>
              <a:rPr lang="en-US" dirty="0">
                <a:latin typeface="Bookman Old Style" pitchFamily="18" charset="0"/>
              </a:rPr>
              <a:t>:</a:t>
            </a:r>
            <a:r>
              <a:rPr lang="en-US" sz="2400" dirty="0">
                <a:latin typeface="+mj-lt"/>
              </a:rPr>
              <a:t>DR</a:t>
            </a:r>
            <a:r>
              <a:rPr lang="en-US" sz="2400" dirty="0"/>
              <a:t>, cataract, </a:t>
            </a:r>
            <a:r>
              <a:rPr lang="en-GB" sz="2400" dirty="0"/>
              <a:t>refractive error</a:t>
            </a:r>
            <a:r>
              <a:rPr lang="en-US" sz="2400" dirty="0"/>
              <a:t>, ophthalmoplegia.</a:t>
            </a:r>
          </a:p>
          <a:p>
            <a:pPr algn="just">
              <a:buFontTx/>
              <a:buNone/>
              <a:defRPr/>
            </a:pPr>
            <a:r>
              <a:rPr lang="en-US" dirty="0"/>
              <a:t>     </a:t>
            </a:r>
            <a:r>
              <a:rPr lang="en-US" b="1" dirty="0">
                <a:solidFill>
                  <a:srgbClr val="FFFF00"/>
                </a:solidFill>
              </a:rPr>
              <a:t>Hyperthyroidism</a:t>
            </a:r>
            <a:r>
              <a:rPr lang="en-US" dirty="0"/>
              <a:t> </a:t>
            </a:r>
            <a:r>
              <a:rPr lang="en-US" dirty="0">
                <a:latin typeface="Bookman Old Style" pitchFamily="18" charset="0"/>
              </a:rPr>
              <a:t>: </a:t>
            </a:r>
            <a:r>
              <a:rPr lang="en-US" dirty="0"/>
              <a:t>Graves disease</a:t>
            </a:r>
          </a:p>
          <a:p>
            <a:pPr algn="just">
              <a:buFontTx/>
              <a:buNone/>
              <a:defRPr/>
            </a:pPr>
            <a:r>
              <a:rPr lang="en-US" dirty="0"/>
              <a:t>     </a:t>
            </a:r>
            <a:r>
              <a:rPr lang="en-US" b="1" dirty="0">
                <a:solidFill>
                  <a:srgbClr val="FFFF00"/>
                </a:solidFill>
              </a:rPr>
              <a:t>Wilson’s disease</a:t>
            </a:r>
            <a:r>
              <a:rPr lang="en-US" sz="2800" dirty="0"/>
              <a:t>. </a:t>
            </a:r>
            <a:r>
              <a:rPr lang="en-US" dirty="0"/>
              <a:t>KF ring</a:t>
            </a:r>
          </a:p>
          <a:p>
            <a:pPr>
              <a:buFontTx/>
              <a:buNone/>
              <a:defRPr/>
            </a:pPr>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7709" y="685800"/>
            <a:ext cx="5105400" cy="4691063"/>
          </a:xfrm>
        </p:spPr>
        <p:txBody>
          <a:bodyPr/>
          <a:lstStyle/>
          <a:p>
            <a:pPr>
              <a:buFont typeface="Wingdings" pitchFamily="2" charset="2"/>
              <a:buChar char="v"/>
              <a:defRPr/>
            </a:pPr>
            <a:r>
              <a:rPr lang="en-US" sz="2800" dirty="0">
                <a:solidFill>
                  <a:srgbClr val="FF0000"/>
                </a:solidFill>
              </a:rPr>
              <a:t>Thyroid eye disease</a:t>
            </a:r>
            <a:r>
              <a:rPr lang="en-US" sz="2800" dirty="0">
                <a:solidFill>
                  <a:srgbClr val="FF0000"/>
                </a:solidFill>
                <a:latin typeface="Bookman Old Style" pitchFamily="18" charset="0"/>
              </a:rPr>
              <a:t>:  </a:t>
            </a:r>
          </a:p>
          <a:p>
            <a:pPr>
              <a:defRPr/>
            </a:pPr>
            <a:r>
              <a:rPr lang="en-US" sz="2800" dirty="0">
                <a:latin typeface="Bookman Old Style" pitchFamily="18" charset="0"/>
              </a:rPr>
              <a:t>    </a:t>
            </a:r>
            <a:r>
              <a:rPr lang="en-US" sz="2400" dirty="0" err="1"/>
              <a:t>Exophthalmos</a:t>
            </a:r>
            <a:r>
              <a:rPr lang="en-US" sz="2400" dirty="0"/>
              <a:t>, Lid retraction.</a:t>
            </a:r>
          </a:p>
          <a:p>
            <a:pPr algn="just">
              <a:defRPr/>
            </a:pPr>
            <a:endParaRPr lang="en-US" sz="2400" dirty="0"/>
          </a:p>
          <a:p>
            <a:pPr algn="just">
              <a:defRPr/>
            </a:pPr>
            <a:endParaRPr lang="en-US" sz="2400" dirty="0"/>
          </a:p>
          <a:p>
            <a:pPr algn="just">
              <a:defRPr/>
            </a:pPr>
            <a:endParaRPr lang="en-US" sz="2400" dirty="0"/>
          </a:p>
          <a:p>
            <a:pPr algn="just">
              <a:buFont typeface="Wingdings" pitchFamily="2" charset="2"/>
              <a:buChar char="v"/>
              <a:defRPr/>
            </a:pPr>
            <a:r>
              <a:rPr lang="en-US" sz="2800" dirty="0">
                <a:solidFill>
                  <a:srgbClr val="FF0000"/>
                </a:solidFill>
              </a:rPr>
              <a:t>Infections:                                  </a:t>
            </a:r>
          </a:p>
          <a:p>
            <a:pPr algn="just">
              <a:defRPr/>
            </a:pPr>
            <a:r>
              <a:rPr lang="en-US" sz="2400" dirty="0"/>
              <a:t>(Syphilis, Toxoplasmosis &amp; Rubella)</a:t>
            </a:r>
          </a:p>
          <a:p>
            <a:pPr>
              <a:defRPr/>
            </a:pPr>
            <a:endParaRPr lang="ar-SA" sz="2400" dirty="0"/>
          </a:p>
        </p:txBody>
      </p:sp>
      <p:pic>
        <p:nvPicPr>
          <p:cNvPr id="46083" name="Picture 3" descr="C:\Documents and Settings\HP!\My Documents\My Pictures\ThyroidEyeDisease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52400"/>
            <a:ext cx="3435350" cy="2138363"/>
          </a:xfrm>
          <a:noFill/>
          <a:extLst>
            <a:ext uri="{909E8E84-426E-40DD-AFC4-6F175D3DCCD1}">
              <a14:hiddenFill xmlns:a14="http://schemas.microsoft.com/office/drawing/2010/main">
                <a:solidFill>
                  <a:srgbClr val="FFFFFF"/>
                </a:solidFill>
              </a14:hiddenFill>
            </a:ext>
          </a:extLst>
        </p:spPr>
      </p:pic>
      <p:pic>
        <p:nvPicPr>
          <p:cNvPr id="46084" name="Picture 4" descr="C:\Documents and Settings\HP!\My Documents\My Pictures\toxoplasm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038600"/>
            <a:ext cx="16668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C:\Documents and Settings\HP!\My Documents\My Pictures\2132_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98775"/>
            <a:ext cx="33528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609600"/>
            <a:ext cx="5105400" cy="4691063"/>
          </a:xfrm>
        </p:spPr>
        <p:txBody>
          <a:bodyPr/>
          <a:lstStyle/>
          <a:p>
            <a:pPr algn="just">
              <a:buFont typeface="Wingdings" pitchFamily="2" charset="2"/>
              <a:buChar char="v"/>
              <a:defRPr/>
            </a:pPr>
            <a:r>
              <a:rPr lang="en-US" sz="2800" dirty="0" err="1">
                <a:solidFill>
                  <a:srgbClr val="FF0000"/>
                </a:solidFill>
              </a:rPr>
              <a:t>Mucocutaneous</a:t>
            </a:r>
            <a:r>
              <a:rPr lang="en-US" sz="2800" dirty="0">
                <a:solidFill>
                  <a:srgbClr val="FF0000"/>
                </a:solidFill>
              </a:rPr>
              <a:t> disorders:  </a:t>
            </a:r>
          </a:p>
          <a:p>
            <a:pPr algn="just">
              <a:defRPr/>
            </a:pPr>
            <a:r>
              <a:rPr lang="en-US" sz="2800" dirty="0"/>
              <a:t>      SJS, </a:t>
            </a:r>
            <a:r>
              <a:rPr lang="en-US" sz="2800" dirty="0" err="1"/>
              <a:t>pemphigus</a:t>
            </a:r>
            <a:endParaRPr lang="en-US" sz="2800" dirty="0"/>
          </a:p>
          <a:p>
            <a:pPr algn="just">
              <a:buFont typeface="Wingdings" pitchFamily="2" charset="2"/>
              <a:buChar char="v"/>
              <a:defRPr/>
            </a:pPr>
            <a:endParaRPr lang="en-US" sz="2800" dirty="0"/>
          </a:p>
          <a:p>
            <a:pPr>
              <a:buFont typeface="Wingdings" pitchFamily="2" charset="2"/>
              <a:buChar char="v"/>
              <a:defRPr/>
            </a:pPr>
            <a:endParaRPr lang="en-US" sz="2800" dirty="0"/>
          </a:p>
          <a:p>
            <a:pPr>
              <a:buFont typeface="Wingdings" pitchFamily="2" charset="2"/>
              <a:buChar char="v"/>
              <a:defRPr/>
            </a:pPr>
            <a:endParaRPr lang="en-US" sz="2800" dirty="0">
              <a:solidFill>
                <a:srgbClr val="7030A0"/>
              </a:solidFill>
            </a:endParaRPr>
          </a:p>
          <a:p>
            <a:pPr>
              <a:buFont typeface="Wingdings" pitchFamily="2" charset="2"/>
              <a:buChar char="v"/>
              <a:defRPr/>
            </a:pPr>
            <a:r>
              <a:rPr lang="en-US" sz="2800" dirty="0">
                <a:solidFill>
                  <a:srgbClr val="FF0000"/>
                </a:solidFill>
              </a:rPr>
              <a:t>Elastic tissue disorders:</a:t>
            </a:r>
          </a:p>
          <a:p>
            <a:pPr>
              <a:defRPr/>
            </a:pPr>
            <a:r>
              <a:rPr lang="en-US" sz="2800" dirty="0">
                <a:solidFill>
                  <a:srgbClr val="7030A0"/>
                </a:solidFill>
              </a:rPr>
              <a:t>    </a:t>
            </a:r>
          </a:p>
          <a:p>
            <a:pPr>
              <a:defRPr/>
            </a:pPr>
            <a:r>
              <a:rPr lang="en-US" sz="2800" dirty="0"/>
              <a:t>     </a:t>
            </a:r>
            <a:r>
              <a:rPr lang="en-US" sz="2400" dirty="0"/>
              <a:t>(</a:t>
            </a:r>
            <a:r>
              <a:rPr lang="en-US" sz="2400" dirty="0" err="1"/>
              <a:t>Pseudoxanthoma</a:t>
            </a:r>
            <a:r>
              <a:rPr lang="en-US" sz="2400" dirty="0"/>
              <a:t> </a:t>
            </a:r>
            <a:r>
              <a:rPr lang="en-US" sz="2400" dirty="0" err="1"/>
              <a:t>elasticum</a:t>
            </a:r>
            <a:r>
              <a:rPr lang="en-US" sz="2400" dirty="0"/>
              <a:t>)</a:t>
            </a:r>
          </a:p>
          <a:p>
            <a:pPr algn="just">
              <a:buFont typeface="Wingdings" pitchFamily="2" charset="2"/>
              <a:buChar char="v"/>
              <a:defRPr/>
            </a:pPr>
            <a:endParaRPr lang="en-US" sz="2800" dirty="0"/>
          </a:p>
          <a:p>
            <a:pPr algn="just">
              <a:buFont typeface="Wingdings" pitchFamily="2" charset="2"/>
              <a:buChar char="v"/>
              <a:defRPr/>
            </a:pPr>
            <a:r>
              <a:rPr lang="en-US" sz="2800" dirty="0"/>
              <a:t> </a:t>
            </a:r>
            <a:r>
              <a:rPr lang="en-US" sz="2800" dirty="0">
                <a:solidFill>
                  <a:srgbClr val="FF0000"/>
                </a:solidFill>
              </a:rPr>
              <a:t>Allergy disorders:</a:t>
            </a:r>
          </a:p>
          <a:p>
            <a:pPr algn="just">
              <a:defRPr/>
            </a:pPr>
            <a:r>
              <a:rPr lang="en-US" sz="2800" dirty="0">
                <a:solidFill>
                  <a:srgbClr val="FF0000"/>
                </a:solidFill>
              </a:rPr>
              <a:t>      </a:t>
            </a:r>
            <a:r>
              <a:rPr lang="en-US" sz="2800" dirty="0"/>
              <a:t>Vernal keratoconjuctivitis</a:t>
            </a:r>
            <a:endParaRPr lang="ar-SA" sz="2800" dirty="0"/>
          </a:p>
        </p:txBody>
      </p:sp>
      <p:pic>
        <p:nvPicPr>
          <p:cNvPr id="47107" name="Picture 3" descr="C:\Documents and Settings\HP!\My Documents\My Pictures\stevenJohnsonSyndrome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00600" y="266700"/>
            <a:ext cx="4038600" cy="3771900"/>
          </a:xfrm>
          <a:noFill/>
          <a:extLst>
            <a:ext uri="{909E8E84-426E-40DD-AFC4-6F175D3DCCD1}">
              <a14:hiddenFill xmlns:a14="http://schemas.microsoft.com/office/drawing/2010/main">
                <a:solidFill>
                  <a:srgbClr val="FFFFFF"/>
                </a:solidFill>
              </a14:hiddenFill>
            </a:ext>
          </a:extLst>
        </p:spPr>
      </p:pic>
      <p:pic>
        <p:nvPicPr>
          <p:cNvPr id="47108" name="Picture 4" descr="C:\Documents and Settings\HP!\My Documents\My Pictures\stevensjohnsonsyndromepictures_moz-screensho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14800"/>
            <a:ext cx="40386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9220" name="Rectangle 3"/>
          <p:cNvSpPr>
            <a:spLocks noChangeArrowheads="1"/>
          </p:cNvSpPr>
          <p:nvPr/>
        </p:nvSpPr>
        <p:spPr bwMode="auto">
          <a:xfrm>
            <a:off x="6248400" y="2209800"/>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dirty="0">
                <a:solidFill>
                  <a:srgbClr val="002060"/>
                </a:solidFill>
              </a:rPr>
              <a:t>Why should you be interested in the eye?</a:t>
            </a:r>
          </a:p>
        </p:txBody>
      </p:sp>
      <p:sp>
        <p:nvSpPr>
          <p:cNvPr id="6" name="Rectangle 5"/>
          <p:cNvSpPr/>
          <p:nvPr/>
        </p:nvSpPr>
        <p:spPr>
          <a:xfrm>
            <a:off x="16180" y="5867400"/>
            <a:ext cx="8869736" cy="707886"/>
          </a:xfrm>
          <a:prstGeom prst="rect">
            <a:avLst/>
          </a:prstGeom>
          <a:noFill/>
        </p:spPr>
        <p:txBody>
          <a:bodyPr wrap="none">
            <a:spAutoFit/>
          </a:bodyPr>
          <a:lstStyle/>
          <a:p>
            <a:pPr algn="ctr" eaLnBrk="1" hangingPunct="1">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Internet is a window to the world</a:t>
            </a:r>
          </a:p>
        </p:txBody>
      </p:sp>
      <p:pic>
        <p:nvPicPr>
          <p:cNvPr id="1026" name="Picture 2" descr="Image result for the eye is the window of the body">
            <a:extLst>
              <a:ext uri="{FF2B5EF4-FFF2-40B4-BE49-F238E27FC236}">
                <a16:creationId xmlns:a16="http://schemas.microsoft.com/office/drawing/2014/main" id="{CEDE5669-CA00-4D4D-8EBD-7C40B05E580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428625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029200"/>
          </a:xfrm>
        </p:spPr>
        <p:txBody>
          <a:bodyPr/>
          <a:lstStyle/>
          <a:p>
            <a:pPr algn="just">
              <a:buFont typeface="Wingdings" pitchFamily="2" charset="2"/>
              <a:buChar char="v"/>
              <a:defRPr/>
            </a:pPr>
            <a:r>
              <a:rPr lang="en-US" dirty="0">
                <a:solidFill>
                  <a:srgbClr val="FF0000"/>
                </a:solidFill>
              </a:rPr>
              <a:t>Chromosomal abnormalities: </a:t>
            </a:r>
          </a:p>
          <a:p>
            <a:pPr algn="just">
              <a:buFontTx/>
              <a:buNone/>
              <a:defRPr/>
            </a:pPr>
            <a:r>
              <a:rPr lang="en-US" dirty="0"/>
              <a:t>      Trisomy: 13,15, 18 &amp; 21.</a:t>
            </a:r>
          </a:p>
          <a:p>
            <a:pPr algn="just">
              <a:buFontTx/>
              <a:buNone/>
              <a:defRPr/>
            </a:pPr>
            <a:endParaRPr lang="en-US" dirty="0"/>
          </a:p>
          <a:p>
            <a:pPr algn="just">
              <a:buFontTx/>
              <a:buNone/>
              <a:defRPr/>
            </a:pPr>
            <a:endParaRPr lang="en-US" dirty="0"/>
          </a:p>
          <a:p>
            <a:pPr algn="just">
              <a:buFont typeface="Wingdings" pitchFamily="2" charset="2"/>
              <a:buChar char="v"/>
              <a:defRPr/>
            </a:pPr>
            <a:endParaRPr lang="en-US" dirty="0"/>
          </a:p>
          <a:p>
            <a:pPr algn="just">
              <a:buFont typeface="Wingdings" pitchFamily="2" charset="2"/>
              <a:buChar char="v"/>
              <a:defRPr/>
            </a:pPr>
            <a:r>
              <a:rPr lang="en-US" dirty="0"/>
              <a:t> </a:t>
            </a:r>
            <a:r>
              <a:rPr lang="en-US" dirty="0">
                <a:solidFill>
                  <a:srgbClr val="FF0000"/>
                </a:solidFill>
              </a:rPr>
              <a:t>The eye is a delicate indicator of poisoning:</a:t>
            </a:r>
          </a:p>
          <a:p>
            <a:pPr algn="just">
              <a:buFont typeface="Arial" pitchFamily="34" charset="0"/>
              <a:buNone/>
              <a:defRPr/>
            </a:pPr>
            <a:r>
              <a:rPr lang="en-US" dirty="0"/>
              <a:t>        -Morphine addict </a:t>
            </a:r>
            <a:r>
              <a:rPr lang="en-US" dirty="0">
                <a:latin typeface="Bookman Old Style" pitchFamily="18" charset="0"/>
              </a:rPr>
              <a:t>→ </a:t>
            </a:r>
            <a:r>
              <a:rPr lang="en-US" dirty="0" err="1"/>
              <a:t>miotic</a:t>
            </a:r>
            <a:r>
              <a:rPr lang="en-US" dirty="0"/>
              <a:t> pupil</a:t>
            </a:r>
          </a:p>
          <a:p>
            <a:pPr algn="just">
              <a:buFont typeface="Arial" pitchFamily="34" charset="0"/>
              <a:buNone/>
              <a:defRPr/>
            </a:pPr>
            <a:r>
              <a:rPr lang="en-US" dirty="0"/>
              <a:t>        -Lead poisoning, vitamin A intoxication   </a:t>
            </a:r>
          </a:p>
          <a:p>
            <a:pPr algn="just">
              <a:buFont typeface="Arial" pitchFamily="34" charset="0"/>
              <a:buNone/>
              <a:defRPr/>
            </a:pPr>
            <a:r>
              <a:rPr lang="en-US" dirty="0">
                <a:latin typeface="Bookman Old Style" pitchFamily="18" charset="0"/>
              </a:rPr>
              <a:t>           → </a:t>
            </a:r>
            <a:r>
              <a:rPr lang="en-US" dirty="0" err="1"/>
              <a:t>papilledema</a:t>
            </a:r>
            <a:endParaRPr lang="en-US" dirty="0"/>
          </a:p>
          <a:p>
            <a:pPr>
              <a:defRPr/>
            </a:pPr>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5943600"/>
          </a:xfrm>
        </p:spPr>
        <p:txBody>
          <a:bodyPr/>
          <a:lstStyle/>
          <a:p>
            <a:pPr algn="just">
              <a:defRPr/>
            </a:pPr>
            <a:endParaRPr lang="en-US" sz="2800" dirty="0"/>
          </a:p>
          <a:p>
            <a:pPr algn="ctr">
              <a:buFontTx/>
              <a:buBlip>
                <a:blip r:embed="rId2"/>
              </a:buBlip>
              <a:defRPr/>
            </a:pPr>
            <a:r>
              <a:rPr lang="en-US" sz="2800" dirty="0"/>
              <a:t> 90% of our information reaches our brain  </a:t>
            </a:r>
          </a:p>
          <a:p>
            <a:pPr algn="ctr">
              <a:buFontTx/>
              <a:buNone/>
              <a:defRPr/>
            </a:pPr>
            <a:r>
              <a:rPr lang="en-US" sz="2800" dirty="0"/>
              <a:t>     via sight.</a:t>
            </a:r>
          </a:p>
          <a:p>
            <a:pPr algn="ctr">
              <a:defRPr/>
            </a:pPr>
            <a:endParaRPr lang="en-US" sz="2800" dirty="0"/>
          </a:p>
          <a:p>
            <a:pPr algn="ctr">
              <a:defRPr/>
            </a:pPr>
            <a:endParaRPr lang="en-US" sz="2800" dirty="0"/>
          </a:p>
          <a:p>
            <a:pPr algn="ctr">
              <a:buFontTx/>
              <a:buBlip>
                <a:blip r:embed="rId2"/>
              </a:buBlip>
              <a:defRPr/>
            </a:pPr>
            <a:r>
              <a:rPr lang="en-US" sz="2800" dirty="0"/>
              <a:t> Unfortunately, of all the parts of the body, </a:t>
            </a:r>
          </a:p>
          <a:p>
            <a:pPr algn="ctr">
              <a:buFontTx/>
              <a:buNone/>
              <a:defRPr/>
            </a:pPr>
            <a:r>
              <a:rPr lang="en-US" sz="2800" dirty="0"/>
              <a:t>    the eye is the </a:t>
            </a:r>
            <a:r>
              <a:rPr lang="en-US" sz="2800" dirty="0">
                <a:solidFill>
                  <a:srgbClr val="FF0000"/>
                </a:solidFill>
              </a:rPr>
              <a:t>most vulnerable </a:t>
            </a:r>
            <a:r>
              <a:rPr lang="en-US" sz="2800" dirty="0"/>
              <a:t>to minor  </a:t>
            </a:r>
          </a:p>
          <a:p>
            <a:pPr algn="ctr">
              <a:buFontTx/>
              <a:buNone/>
              <a:defRPr/>
            </a:pPr>
            <a:r>
              <a:rPr lang="en-US" sz="2800" dirty="0"/>
              <a:t>    injury.</a:t>
            </a:r>
          </a:p>
          <a:p>
            <a:pPr algn="just">
              <a:defRPr/>
            </a:pPr>
            <a:endParaRPr lang="en-US" dirty="0"/>
          </a:p>
          <a:p>
            <a:pPr algn="just">
              <a:buFontTx/>
              <a:buNone/>
              <a:defRPr/>
            </a:pPr>
            <a:r>
              <a:rPr lang="en-US" dirty="0"/>
              <a:t> </a:t>
            </a:r>
            <a:endParaRPr lang="ar-S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52400" y="1752600"/>
            <a:ext cx="9144000" cy="4343400"/>
          </a:xfrm>
        </p:spPr>
        <p:txBody>
          <a:bodyPr/>
          <a:lstStyle/>
          <a:p>
            <a:pPr algn="ctr" eaLnBrk="1" hangingPunct="1">
              <a:buClr>
                <a:srgbClr val="000099"/>
              </a:buClr>
              <a:buFont typeface="Wingdings" pitchFamily="2" charset="2"/>
              <a:buNone/>
              <a:defRPr/>
            </a:pPr>
            <a:r>
              <a:rPr lang="en-PH" sz="3400" dirty="0">
                <a:solidFill>
                  <a:schemeClr val="tx2"/>
                </a:solidFill>
              </a:rPr>
              <a:t>   </a:t>
            </a:r>
            <a:r>
              <a:rPr lang="en-PH" sz="4000" b="1" dirty="0">
                <a:solidFill>
                  <a:srgbClr val="7030A0"/>
                </a:solidFill>
              </a:rPr>
              <a:t>What are the components of a comprehensive ophthalmic evaluation?</a:t>
            </a:r>
            <a:endParaRPr lang="en-US" sz="4000" b="1" dirty="0">
              <a:solidFill>
                <a:srgbClr val="7030A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3400" y="685800"/>
            <a:ext cx="8610600" cy="5562600"/>
          </a:xfrm>
        </p:spPr>
        <p:txBody>
          <a:bodyPr/>
          <a:lstStyle/>
          <a:p>
            <a:pPr eaLnBrk="1" hangingPunct="1">
              <a:buClr>
                <a:srgbClr val="99CCFF"/>
              </a:buClr>
              <a:buFont typeface="Wingdings" pitchFamily="2" charset="2"/>
              <a:buChar char="Ø"/>
              <a:defRPr/>
            </a:pPr>
            <a:r>
              <a:rPr lang="en-US" dirty="0">
                <a:solidFill>
                  <a:schemeClr val="tx2"/>
                </a:solidFill>
              </a:rPr>
              <a:t>Obtain an ocular and systemic </a:t>
            </a:r>
            <a:r>
              <a:rPr lang="en-US" dirty="0">
                <a:solidFill>
                  <a:srgbClr val="FFFF00"/>
                </a:solidFill>
              </a:rPr>
              <a:t>history</a:t>
            </a:r>
            <a:r>
              <a:rPr lang="en-US" dirty="0">
                <a:solidFill>
                  <a:schemeClr val="tx2"/>
                </a:solidFill>
              </a:rPr>
              <a:t>.</a:t>
            </a:r>
          </a:p>
          <a:p>
            <a:pPr eaLnBrk="1" hangingPunct="1">
              <a:buClr>
                <a:srgbClr val="99CCFF"/>
              </a:buClr>
              <a:buFont typeface="Wingdings" pitchFamily="2" charset="2"/>
              <a:buNone/>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Identify </a:t>
            </a:r>
            <a:r>
              <a:rPr lang="en-US" dirty="0">
                <a:solidFill>
                  <a:srgbClr val="FFFF00"/>
                </a:solidFill>
              </a:rPr>
              <a:t>risk factors </a:t>
            </a:r>
            <a:r>
              <a:rPr lang="en-US" dirty="0">
                <a:solidFill>
                  <a:schemeClr val="tx2"/>
                </a:solidFill>
              </a:rPr>
              <a:t>for ocular and systemic disease.</a:t>
            </a:r>
          </a:p>
          <a:p>
            <a:pPr eaLnBrk="1" hangingPunct="1">
              <a:buClr>
                <a:srgbClr val="99CCFF"/>
              </a:buClr>
              <a:buFont typeface="Wingdings" pitchFamily="2" charset="2"/>
              <a:buChar char="Ø"/>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look for </a:t>
            </a:r>
            <a:r>
              <a:rPr lang="en-US" dirty="0">
                <a:solidFill>
                  <a:srgbClr val="FFFF00"/>
                </a:solidFill>
              </a:rPr>
              <a:t>symptoms and signs </a:t>
            </a:r>
            <a:r>
              <a:rPr lang="en-US" dirty="0">
                <a:solidFill>
                  <a:schemeClr val="tx2"/>
                </a:solidFill>
              </a:rPr>
              <a:t>of ocular  or systemic disease.</a:t>
            </a:r>
          </a:p>
          <a:p>
            <a:pPr eaLnBrk="1" hangingPunct="1">
              <a:buClr>
                <a:srgbClr val="99CCFF"/>
              </a:buClr>
              <a:buFont typeface="Wingdings" pitchFamily="2" charset="2"/>
              <a:buChar char="Ø"/>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Determine the optical and health </a:t>
            </a:r>
            <a:r>
              <a:rPr lang="en-US" dirty="0">
                <a:solidFill>
                  <a:srgbClr val="FFFF00"/>
                </a:solidFill>
              </a:rPr>
              <a:t>status</a:t>
            </a:r>
            <a:r>
              <a:rPr lang="en-US" dirty="0">
                <a:solidFill>
                  <a:schemeClr val="tx2"/>
                </a:solidFill>
              </a:rPr>
              <a:t> of the eye and visual system.</a:t>
            </a:r>
          </a:p>
          <a:p>
            <a:pPr eaLnBrk="1" hangingPunct="1">
              <a:buClr>
                <a:srgbClr val="99CCFF"/>
              </a:buClr>
              <a:buFont typeface="Wingdings" pitchFamily="2" charset="2"/>
              <a:buNone/>
              <a:defRPr/>
            </a:pPr>
            <a:endParaRPr lang="en-US" dirty="0">
              <a:solidFill>
                <a:schemeClr val="tx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533400" y="685800"/>
            <a:ext cx="8610600" cy="5562600"/>
          </a:xfrm>
        </p:spPr>
        <p:txBody>
          <a:bodyPr/>
          <a:lstStyle/>
          <a:p>
            <a:pPr eaLnBrk="1" hangingPunct="1">
              <a:lnSpc>
                <a:spcPct val="90000"/>
              </a:lnSpc>
              <a:buClr>
                <a:srgbClr val="99CCFF"/>
              </a:buClr>
              <a:buFont typeface="Wingdings" pitchFamily="2" charset="2"/>
              <a:buChar char="Ø"/>
              <a:defRPr/>
            </a:pPr>
            <a:r>
              <a:rPr lang="en-US" dirty="0">
                <a:solidFill>
                  <a:schemeClr val="tx2"/>
                </a:solidFill>
              </a:rPr>
              <a:t> reach a provisional diagnosis</a:t>
            </a:r>
          </a:p>
          <a:p>
            <a:pPr eaLnBrk="1" hangingPunct="1">
              <a:lnSpc>
                <a:spcPct val="90000"/>
              </a:lnSpc>
              <a:buClr>
                <a:srgbClr val="99CCFF"/>
              </a:buClr>
              <a:buFont typeface="Wingdings" pitchFamily="2" charset="2"/>
              <a:buNone/>
              <a:defRPr/>
            </a:pPr>
            <a:endParaRPr lang="en-US" dirty="0">
              <a:solidFill>
                <a:schemeClr val="tx2"/>
              </a:solidFill>
            </a:endParaRPr>
          </a:p>
          <a:p>
            <a:pPr eaLnBrk="1" hangingPunct="1">
              <a:lnSpc>
                <a:spcPct val="90000"/>
              </a:lnSpc>
              <a:buClr>
                <a:srgbClr val="99CCFF"/>
              </a:buClr>
              <a:buFont typeface="Wingdings" pitchFamily="2" charset="2"/>
              <a:buChar char="Ø"/>
              <a:defRPr/>
            </a:pPr>
            <a:r>
              <a:rPr lang="en-US" dirty="0">
                <a:solidFill>
                  <a:schemeClr val="tx2"/>
                </a:solidFill>
              </a:rPr>
              <a:t>Initiate an appropriate response:</a:t>
            </a:r>
          </a:p>
          <a:p>
            <a:pPr eaLnBrk="1" hangingPunct="1">
              <a:lnSpc>
                <a:spcPct val="90000"/>
              </a:lnSpc>
              <a:buClr>
                <a:srgbClr val="99CCFF"/>
              </a:buClr>
              <a:buFont typeface="Wingdings" pitchFamily="2" charset="2"/>
              <a:buNone/>
              <a:defRPr/>
            </a:pPr>
            <a:r>
              <a:rPr lang="en-US" dirty="0">
                <a:solidFill>
                  <a:schemeClr val="tx2"/>
                </a:solidFill>
              </a:rPr>
              <a:t>     e.g. further diagnostic tests, treatment,   </a:t>
            </a:r>
          </a:p>
          <a:p>
            <a:pPr eaLnBrk="1" hangingPunct="1">
              <a:lnSpc>
                <a:spcPct val="90000"/>
              </a:lnSpc>
              <a:buClr>
                <a:srgbClr val="99CCFF"/>
              </a:buClr>
              <a:buFont typeface="Wingdings" pitchFamily="2" charset="2"/>
              <a:buNone/>
              <a:defRPr/>
            </a:pPr>
            <a:r>
              <a:rPr lang="en-US" dirty="0">
                <a:solidFill>
                  <a:schemeClr val="tx2"/>
                </a:solidFill>
              </a:rPr>
              <a:t>           or referral.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0" y="457200"/>
            <a:ext cx="8534400" cy="6400800"/>
          </a:xfrm>
        </p:spPr>
        <p:txBody>
          <a:bodyPr/>
          <a:lstStyle/>
          <a:p>
            <a:pPr algn="ctr" eaLnBrk="1" hangingPunct="1">
              <a:buClr>
                <a:srgbClr val="000099"/>
              </a:buClr>
              <a:buFont typeface="Wingdings" pitchFamily="2" charset="2"/>
              <a:buNone/>
              <a:defRPr/>
            </a:pPr>
            <a:r>
              <a:rPr lang="en-PH" sz="3400" dirty="0">
                <a:solidFill>
                  <a:schemeClr val="tx2"/>
                </a:solidFill>
              </a:rPr>
              <a:t>    </a:t>
            </a:r>
            <a:endParaRPr lang="en-US" sz="3400" dirty="0">
              <a:solidFill>
                <a:schemeClr val="tx2"/>
              </a:solidFill>
            </a:endParaRPr>
          </a:p>
        </p:txBody>
      </p:sp>
      <p:pic>
        <p:nvPicPr>
          <p:cNvPr id="53251" name="Picture 6" descr="old%20book%2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6631" name="Rectangle 7"/>
          <p:cNvSpPr>
            <a:spLocks noChangeArrowheads="1"/>
          </p:cNvSpPr>
          <p:nvPr/>
        </p:nvSpPr>
        <p:spPr bwMode="auto">
          <a:xfrm>
            <a:off x="2514600" y="1219200"/>
            <a:ext cx="3824288" cy="1200150"/>
          </a:xfrm>
          <a:prstGeom prst="rect">
            <a:avLst/>
          </a:prstGeom>
          <a:noFill/>
          <a:ln w="9525">
            <a:noFill/>
            <a:miter lim="800000"/>
            <a:headEnd/>
            <a:tailEnd/>
          </a:ln>
          <a:effectLst/>
        </p:spPr>
        <p:txBody>
          <a:bodyPr wrap="none">
            <a:spAutoFit/>
          </a:bodyPr>
          <a:lstStyle/>
          <a:p>
            <a:pPr eaLnBrk="1" hangingPunct="1">
              <a:spcBef>
                <a:spcPct val="20000"/>
              </a:spcBef>
              <a:buClr>
                <a:srgbClr val="000099"/>
              </a:buClr>
              <a:buSzPct val="120000"/>
              <a:buFont typeface="Wingdings" pitchFamily="2" charset="2"/>
              <a:buNone/>
              <a:defRPr/>
            </a:pPr>
            <a:r>
              <a:rPr lang="en-PH" sz="2800" b="1" i="1" dirty="0">
                <a:solidFill>
                  <a:schemeClr val="tx2"/>
                </a:solidFill>
                <a:effectLst>
                  <a:outerShdw blurRad="38100" dist="38100" dir="2700000" algn="tl">
                    <a:srgbClr val="000000"/>
                  </a:outerShdw>
                </a:effectLst>
              </a:rPr>
              <a:t> </a:t>
            </a:r>
            <a:r>
              <a:rPr lang="en-PH" sz="7200" b="1" i="1" dirty="0">
                <a:solidFill>
                  <a:schemeClr val="tx2"/>
                </a:solidFill>
                <a:effectLst>
                  <a:outerShdw blurRad="38100" dist="38100" dir="2700000" algn="tl">
                    <a:srgbClr val="000000"/>
                  </a:outerShdw>
                </a:effectLst>
                <a:latin typeface="Curlz MT" pitchFamily="82" charset="0"/>
              </a:rPr>
              <a:t>HISTORY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686800" cy="4114800"/>
          </a:xfrm>
        </p:spPr>
        <p:txBody>
          <a:bodyPr/>
          <a:lstStyle/>
          <a:p>
            <a:pPr marL="0" indent="0" algn="ctr">
              <a:buNone/>
              <a:defRPr/>
            </a:pPr>
            <a:endParaRPr lang="en-US" dirty="0">
              <a:solidFill>
                <a:schemeClr val="accent4">
                  <a:lumMod val="10000"/>
                </a:schemeClr>
              </a:solidFill>
              <a:latin typeface="Arial" panose="020B0604020202020204" pitchFamily="34" charset="0"/>
              <a:cs typeface="Arial" panose="020B0604020202020204" pitchFamily="34" charset="0"/>
            </a:endParaRPr>
          </a:p>
          <a:p>
            <a:pPr marL="0" indent="0" algn="ctr">
              <a:buNone/>
              <a:defRPr/>
            </a:pPr>
            <a:r>
              <a:rPr lang="en-US" dirty="0">
                <a:solidFill>
                  <a:schemeClr val="accent4">
                    <a:lumMod val="10000"/>
                  </a:schemeClr>
                </a:solidFill>
                <a:latin typeface="Arial" panose="020B0604020202020204" pitchFamily="34" charset="0"/>
                <a:cs typeface="Arial" panose="020B0604020202020204" pitchFamily="34" charset="0"/>
              </a:rPr>
              <a:t>History by skilled person can arrive at the proper diagnosis in 90% of patients</a:t>
            </a:r>
          </a:p>
          <a:p>
            <a:pPr>
              <a:buFontTx/>
              <a:buBlip>
                <a:blip r:embed="rId2"/>
              </a:buBlip>
              <a:defRPr/>
            </a:pPr>
            <a:endParaRPr lang="ar-SA" dirty="0"/>
          </a:p>
          <a:p>
            <a:pPr>
              <a:buFontTx/>
              <a:buBlip>
                <a:blip r:embed="rId2"/>
              </a:buBlip>
              <a:defRPr/>
            </a:pPr>
            <a:endParaRPr lang="en-US" dirty="0"/>
          </a:p>
          <a:p>
            <a:pPr>
              <a:buFontTx/>
              <a:buBlip>
                <a:blip r:embed="rId2"/>
              </a:buBlip>
              <a:defRPr/>
            </a:pPr>
            <a:endParaRPr lang="ar-SA"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114800"/>
          </a:xfrm>
        </p:spPr>
        <p:txBody>
          <a:bodyPr/>
          <a:lstStyle/>
          <a:p>
            <a:pPr>
              <a:buFontTx/>
              <a:buBlip>
                <a:blip r:embed="rId2"/>
              </a:buBlip>
              <a:defRPr/>
            </a:pPr>
            <a:endParaRPr lang="en-US" b="1" dirty="0">
              <a:solidFill>
                <a:schemeClr val="accent4">
                  <a:lumMod val="10000"/>
                </a:schemeClr>
              </a:solidFill>
              <a:effectLst/>
              <a:latin typeface="Calibri" panose="020F0502020204030204" pitchFamily="34" charset="0"/>
              <a:cs typeface="Calibri" panose="020F0502020204030204" pitchFamily="34" charset="0"/>
            </a:endParaRPr>
          </a:p>
          <a:p>
            <a:pPr>
              <a:buFontTx/>
              <a:buBlip>
                <a:blip r:embed="rId2"/>
              </a:buBlip>
              <a:defRPr/>
            </a:pPr>
            <a:r>
              <a:rPr lang="en-US" b="1" dirty="0">
                <a:solidFill>
                  <a:schemeClr val="accent4">
                    <a:lumMod val="10000"/>
                  </a:schemeClr>
                </a:solidFill>
                <a:effectLst/>
                <a:latin typeface="Calibri" panose="020F0502020204030204" pitchFamily="34" charset="0"/>
                <a:cs typeface="Calibri" panose="020F0502020204030204" pitchFamily="34" charset="0"/>
              </a:rPr>
              <a:t> It gives vital guidance for:  </a:t>
            </a:r>
          </a:p>
          <a:p>
            <a:pPr>
              <a:buFontTx/>
              <a:buNone/>
              <a:defRPr/>
            </a:pPr>
            <a:r>
              <a:rPr lang="en-US" b="1" dirty="0">
                <a:solidFill>
                  <a:schemeClr val="accent4">
                    <a:lumMod val="10000"/>
                  </a:schemeClr>
                </a:solidFill>
                <a:effectLst/>
                <a:latin typeface="Calibri" panose="020F0502020204030204" pitchFamily="34" charset="0"/>
                <a:cs typeface="Calibri" panose="020F0502020204030204" pitchFamily="34" charset="0"/>
              </a:rPr>
              <a:t>       (a) physical examination</a:t>
            </a:r>
          </a:p>
          <a:p>
            <a:pPr>
              <a:buFontTx/>
              <a:buNone/>
              <a:defRPr/>
            </a:pPr>
            <a:r>
              <a:rPr lang="en-US" b="1" dirty="0">
                <a:solidFill>
                  <a:schemeClr val="accent4">
                    <a:lumMod val="10000"/>
                  </a:schemeClr>
                </a:solidFill>
                <a:effectLst/>
                <a:latin typeface="Calibri" panose="020F0502020204030204" pitchFamily="34" charset="0"/>
                <a:cs typeface="Calibri" panose="020F0502020204030204" pitchFamily="34" charset="0"/>
              </a:rPr>
              <a:t>       (b) laboratory work</a:t>
            </a:r>
          </a:p>
          <a:p>
            <a:pPr>
              <a:buFontTx/>
              <a:buNone/>
              <a:defRPr/>
            </a:pPr>
            <a:r>
              <a:rPr lang="en-US" b="1" dirty="0">
                <a:solidFill>
                  <a:schemeClr val="accent4">
                    <a:lumMod val="10000"/>
                  </a:schemeClr>
                </a:solidFill>
                <a:effectLst/>
                <a:latin typeface="Calibri" panose="020F0502020204030204" pitchFamily="34" charset="0"/>
                <a:cs typeface="Calibri" panose="020F0502020204030204" pitchFamily="34" charset="0"/>
              </a:rPr>
              <a:t>       (c) Therapy</a:t>
            </a:r>
          </a:p>
          <a:p>
            <a:pPr>
              <a:buFontTx/>
              <a:buNone/>
              <a:defRPr/>
            </a:pPr>
            <a:endParaRPr lang="en-US" b="1" dirty="0">
              <a:solidFill>
                <a:schemeClr val="accent4">
                  <a:lumMod val="10000"/>
                </a:schemeClr>
              </a:solidFill>
              <a:effectLst/>
              <a:latin typeface="Calibri" panose="020F0502020204030204" pitchFamily="34" charset="0"/>
              <a:cs typeface="Calibri" panose="020F0502020204030204" pitchFamily="34" charset="0"/>
            </a:endParaRPr>
          </a:p>
          <a:p>
            <a:pPr>
              <a:buFont typeface="Wingdings" pitchFamily="2" charset="2"/>
              <a:buChar char="v"/>
              <a:defRPr/>
            </a:pPr>
            <a:r>
              <a:rPr lang="en-US" b="1" dirty="0">
                <a:solidFill>
                  <a:schemeClr val="accent4">
                    <a:lumMod val="10000"/>
                  </a:schemeClr>
                </a:solidFill>
                <a:effectLst/>
                <a:latin typeface="Calibri" panose="020F0502020204030204" pitchFamily="34" charset="0"/>
                <a:cs typeface="Calibri" panose="020F0502020204030204" pitchFamily="34" charset="0"/>
              </a:rPr>
              <a:t>Failure to take history can lead to missing vision or life-threatening conditions. </a:t>
            </a:r>
          </a:p>
          <a:p>
            <a:pPr>
              <a:defRPr/>
            </a:pPr>
            <a:endParaRPr lang="ar-S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228600" y="533400"/>
            <a:ext cx="8915400" cy="4114800"/>
          </a:xfrm>
        </p:spPr>
        <p:txBody>
          <a:bodyPr/>
          <a:lstStyle/>
          <a:p>
            <a:pPr eaLnBrk="1" hangingPunct="1">
              <a:lnSpc>
                <a:spcPct val="80000"/>
              </a:lnSpc>
              <a:buClr>
                <a:srgbClr val="000099"/>
              </a:buClr>
              <a:buFont typeface="Wingdings" pitchFamily="2" charset="2"/>
              <a:buNone/>
              <a:defRPr/>
            </a:pPr>
            <a:r>
              <a:rPr lang="en-PH" b="1" u="sng" dirty="0">
                <a:solidFill>
                  <a:srgbClr val="FF0000"/>
                </a:solidFill>
              </a:rPr>
              <a:t>Chief </a:t>
            </a:r>
            <a:r>
              <a:rPr lang="en-PH" b="1" u="sng" dirty="0" err="1">
                <a:solidFill>
                  <a:srgbClr val="FF0000"/>
                </a:solidFill>
              </a:rPr>
              <a:t>complaint:</a:t>
            </a:r>
            <a:r>
              <a:rPr lang="en-PH" i="1" dirty="0" err="1">
                <a:solidFill>
                  <a:srgbClr val="FFFF00"/>
                </a:solidFill>
              </a:rPr>
              <a:t>’’The</a:t>
            </a:r>
            <a:r>
              <a:rPr lang="en-PH" i="1" dirty="0">
                <a:solidFill>
                  <a:srgbClr val="FFFF00"/>
                </a:solidFill>
              </a:rPr>
              <a:t> patient’s own words’’</a:t>
            </a:r>
          </a:p>
          <a:p>
            <a:pPr eaLnBrk="1" hangingPunct="1">
              <a:lnSpc>
                <a:spcPct val="80000"/>
              </a:lnSpc>
              <a:buClr>
                <a:srgbClr val="000099"/>
              </a:buClr>
              <a:buFont typeface="Wingdings" pitchFamily="2" charset="2"/>
              <a:buNone/>
              <a:defRPr/>
            </a:pPr>
            <a:r>
              <a:rPr lang="en-PH" dirty="0">
                <a:solidFill>
                  <a:schemeClr val="tx2"/>
                </a:solidFill>
              </a:rPr>
              <a:t>				 </a:t>
            </a:r>
          </a:p>
          <a:p>
            <a:pPr eaLnBrk="1" hangingPunct="1">
              <a:lnSpc>
                <a:spcPct val="80000"/>
              </a:lnSpc>
              <a:buClr>
                <a:srgbClr val="000099"/>
              </a:buClr>
              <a:buFont typeface="Wingdings" pitchFamily="2" charset="2"/>
              <a:buNone/>
              <a:defRPr/>
            </a:pPr>
            <a:r>
              <a:rPr lang="en-PH" dirty="0">
                <a:solidFill>
                  <a:schemeClr val="tx2"/>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‘’she cannot see with the RE’’</a:t>
            </a:r>
          </a:p>
          <a:p>
            <a:pPr>
              <a:buFontTx/>
              <a:buNone/>
              <a:defRPr/>
            </a:pPr>
            <a:r>
              <a:rPr lang="en-US" dirty="0">
                <a:latin typeface="Calibri" panose="020F0502020204030204" pitchFamily="34" charset="0"/>
                <a:cs typeface="Calibri" panose="020F0502020204030204" pitchFamily="34" charset="0"/>
              </a:rPr>
              <a:t>   You should not come to conclusion that her problem is nearsightedness and write down “Myopia of RE”.</a:t>
            </a:r>
          </a:p>
          <a:p>
            <a:pPr>
              <a:buFontTx/>
              <a:buNone/>
              <a:defRPr/>
            </a:pP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 The patient needs will not be satisfied until he/she has received an acceptable explanation of the meaning of the chief complaint and its proper management.</a:t>
            </a:r>
          </a:p>
          <a:p>
            <a:pPr eaLnBrk="1" hangingPunct="1">
              <a:lnSpc>
                <a:spcPct val="80000"/>
              </a:lnSpc>
              <a:defRPr/>
            </a:pPr>
            <a:endParaRPr 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686800" cy="4114800"/>
          </a:xfrm>
        </p:spPr>
        <p:txBody>
          <a:bodyPr/>
          <a:lstStyle/>
          <a:p>
            <a:pPr>
              <a:buFontTx/>
              <a:buNone/>
              <a:defRPr/>
            </a:pPr>
            <a:r>
              <a:rPr lang="en-US" b="1" u="sng" dirty="0">
                <a:solidFill>
                  <a:srgbClr val="FF0000"/>
                </a:solidFill>
              </a:rPr>
              <a:t>History of the Present Illness:</a:t>
            </a:r>
          </a:p>
          <a:p>
            <a:pPr>
              <a:defRPr/>
            </a:pPr>
            <a:endParaRPr lang="en-US" b="1" u="sng" dirty="0"/>
          </a:p>
          <a:p>
            <a:pPr>
              <a:buFontTx/>
              <a:buBlip>
                <a:blip r:embed="rId2"/>
              </a:buBlip>
              <a:defRPr/>
            </a:pPr>
            <a:r>
              <a:rPr lang="en-US" dirty="0"/>
              <a:t> </a:t>
            </a:r>
            <a:r>
              <a:rPr lang="en-US" dirty="0">
                <a:latin typeface="Calibri" panose="020F0502020204030204" pitchFamily="34" charset="0"/>
                <a:cs typeface="Calibri" panose="020F0502020204030204" pitchFamily="34" charset="0"/>
              </a:rPr>
              <a:t>Detailed description of the chief complaint to understand the symptoms and course of the disorder.</a:t>
            </a:r>
          </a:p>
          <a:p>
            <a:pPr marL="0" indent="0">
              <a:buNone/>
              <a:defRPr/>
            </a:pPr>
            <a:endParaRPr lang="en-US" dirty="0">
              <a:latin typeface="Calibri" panose="020F0502020204030204" pitchFamily="34" charset="0"/>
              <a:cs typeface="Calibri" panose="020F0502020204030204" pitchFamily="34" charset="0"/>
            </a:endParaRPr>
          </a:p>
          <a:p>
            <a:pPr>
              <a:buFontTx/>
              <a:buBlip>
                <a:blip r:embed="rId2"/>
              </a:buBlip>
              <a:defRPr/>
            </a:pP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Listen and </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question and then write down in orderly sequence that make sense to you.</a:t>
            </a:r>
          </a:p>
          <a:p>
            <a:pPr>
              <a:buFontTx/>
              <a:buNone/>
              <a:defRPr/>
            </a:pPr>
            <a:endParaRPr lang="en-US" dirty="0">
              <a:latin typeface="Calibri" panose="020F0502020204030204" pitchFamily="34" charset="0"/>
              <a:cs typeface="Calibri" panose="020F0502020204030204" pitchFamily="34" charset="0"/>
            </a:endParaRPr>
          </a:p>
          <a:p>
            <a:pPr>
              <a:buFontTx/>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9220" name="Rectangle 3"/>
          <p:cNvSpPr>
            <a:spLocks noChangeArrowheads="1"/>
          </p:cNvSpPr>
          <p:nvPr/>
        </p:nvSpPr>
        <p:spPr bwMode="auto">
          <a:xfrm>
            <a:off x="6248400" y="2209800"/>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dirty="0">
                <a:solidFill>
                  <a:srgbClr val="002060"/>
                </a:solidFill>
              </a:rPr>
              <a:t>Why should you be interested in the eye?</a:t>
            </a:r>
          </a:p>
        </p:txBody>
      </p:sp>
      <p:sp>
        <p:nvSpPr>
          <p:cNvPr id="6" name="Rectangle 5"/>
          <p:cNvSpPr/>
          <p:nvPr/>
        </p:nvSpPr>
        <p:spPr>
          <a:xfrm>
            <a:off x="4358678" y="5867400"/>
            <a:ext cx="184731" cy="707886"/>
          </a:xfrm>
          <a:prstGeom prst="rect">
            <a:avLst/>
          </a:prstGeom>
          <a:noFill/>
        </p:spPr>
        <p:txBody>
          <a:bodyPr wrap="none">
            <a:spAutoFit/>
          </a:bodyPr>
          <a:lstStyle/>
          <a:p>
            <a:pPr algn="ctr" eaLnBrk="1" hangingPunct="1">
              <a:defRPr/>
            </a:pP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Image result for the eye is the window of the body">
            <a:extLst>
              <a:ext uri="{FF2B5EF4-FFF2-40B4-BE49-F238E27FC236}">
                <a16:creationId xmlns:a16="http://schemas.microsoft.com/office/drawing/2014/main" id="{71347629-3CB9-499E-BE6C-77BAB638567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9333" y="908957"/>
            <a:ext cx="880533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968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228600" y="457200"/>
            <a:ext cx="9144000" cy="6400800"/>
          </a:xfrm>
        </p:spPr>
        <p:txBody>
          <a:bodyPr/>
          <a:lstStyle/>
          <a:p>
            <a:pPr eaLnBrk="1" hangingPunct="1">
              <a:lnSpc>
                <a:spcPct val="80000"/>
              </a:lnSpc>
              <a:buClr>
                <a:srgbClr val="000099"/>
              </a:buClr>
              <a:buFont typeface="Wingdings" pitchFamily="2" charset="2"/>
              <a:buNone/>
              <a:defRPr/>
            </a:pPr>
            <a:r>
              <a:rPr lang="en-PH" sz="3400" dirty="0">
                <a:solidFill>
                  <a:srgbClr val="FF0000"/>
                </a:solidFill>
              </a:rPr>
              <a:t>           </a:t>
            </a:r>
            <a:r>
              <a:rPr lang="en-PH" sz="3600" dirty="0">
                <a:solidFill>
                  <a:srgbClr val="FF0000"/>
                </a:solidFill>
              </a:rPr>
              <a:t>*</a:t>
            </a:r>
            <a:r>
              <a:rPr lang="en-PH" sz="3600" dirty="0">
                <a:solidFill>
                  <a:srgbClr val="99CCFF"/>
                </a:solidFill>
              </a:rPr>
              <a:t> </a:t>
            </a:r>
            <a:r>
              <a:rPr lang="en-US" dirty="0">
                <a:effectLst/>
              </a:rPr>
              <a:t>The time sequence </a:t>
            </a:r>
          </a:p>
          <a:p>
            <a:pPr eaLnBrk="1" hangingPunct="1">
              <a:lnSpc>
                <a:spcPct val="80000"/>
              </a:lnSpc>
              <a:buClr>
                <a:srgbClr val="000099"/>
              </a:buClr>
              <a:buFont typeface="Wingdings" pitchFamily="2" charset="2"/>
              <a:buNone/>
              <a:defRPr/>
            </a:pPr>
            <a:r>
              <a:rPr lang="en-US" sz="2400" dirty="0">
                <a:effectLst/>
              </a:rPr>
              <a:t>                        when, How fast, what order did events occur?     </a:t>
            </a:r>
            <a:endParaRPr lang="en-PH" sz="2400" dirty="0">
              <a:solidFill>
                <a:schemeClr val="tx2"/>
              </a:solidFill>
              <a:effectLst/>
            </a:endParaRPr>
          </a:p>
          <a:p>
            <a:pPr eaLnBrk="1" hangingPunct="1">
              <a:lnSpc>
                <a:spcPct val="80000"/>
              </a:lnSpc>
              <a:buClr>
                <a:srgbClr val="000099"/>
              </a:buClr>
              <a:buFont typeface="Wingdings" pitchFamily="2" charset="2"/>
              <a:buNone/>
              <a:defRPr/>
            </a:pPr>
            <a:r>
              <a:rPr lang="en-PH" dirty="0">
                <a:solidFill>
                  <a:schemeClr val="tx2"/>
                </a:solidFill>
                <a:effectLst/>
              </a:rPr>
              <a:t>	</a:t>
            </a:r>
            <a:r>
              <a:rPr lang="en-PH" dirty="0">
                <a:solidFill>
                  <a:srgbClr val="FF0000"/>
                </a:solidFill>
                <a:effectLst/>
              </a:rPr>
              <a:t>         *</a:t>
            </a:r>
            <a:r>
              <a:rPr lang="en-PH" dirty="0">
                <a:solidFill>
                  <a:schemeClr val="tx2"/>
                </a:solidFill>
                <a:effectLst/>
              </a:rPr>
              <a:t> Frequency, intermittency</a:t>
            </a:r>
          </a:p>
          <a:p>
            <a:pPr eaLnBrk="1" hangingPunct="1">
              <a:lnSpc>
                <a:spcPct val="80000"/>
              </a:lnSpc>
              <a:buClr>
                <a:srgbClr val="000099"/>
              </a:buClr>
              <a:buFont typeface="Wingdings" pitchFamily="2" charset="2"/>
              <a:buNone/>
              <a:defRPr/>
            </a:pPr>
            <a:r>
              <a:rPr lang="en-PH" dirty="0">
                <a:solidFill>
                  <a:schemeClr val="tx2"/>
                </a:solidFill>
                <a:effectLst/>
              </a:rPr>
              <a:t>		</a:t>
            </a:r>
            <a:r>
              <a:rPr lang="en-PH" dirty="0">
                <a:solidFill>
                  <a:srgbClr val="FF0000"/>
                </a:solidFill>
                <a:effectLst/>
              </a:rPr>
              <a:t>     *</a:t>
            </a:r>
            <a:r>
              <a:rPr lang="en-PH" dirty="0">
                <a:solidFill>
                  <a:schemeClr val="tx2"/>
                </a:solidFill>
                <a:effectLst/>
              </a:rPr>
              <a:t> location, Laterality</a:t>
            </a:r>
          </a:p>
          <a:p>
            <a:pPr eaLnBrk="1" hangingPunct="1">
              <a:lnSpc>
                <a:spcPct val="90000"/>
              </a:lnSpc>
              <a:buClr>
                <a:srgbClr val="000099"/>
              </a:buClr>
              <a:buFont typeface="Wingdings" pitchFamily="2" charset="2"/>
              <a:buNone/>
              <a:defRPr/>
            </a:pPr>
            <a:r>
              <a:rPr lang="en-PH" dirty="0">
                <a:solidFill>
                  <a:schemeClr val="tx2"/>
                </a:solidFill>
                <a:effectLst/>
              </a:rPr>
              <a:t>            </a:t>
            </a:r>
            <a:r>
              <a:rPr lang="en-PH" dirty="0">
                <a:solidFill>
                  <a:srgbClr val="FF0000"/>
                </a:solidFill>
                <a:effectLst/>
              </a:rPr>
              <a:t>* </a:t>
            </a:r>
            <a:r>
              <a:rPr lang="en-PH" dirty="0">
                <a:solidFill>
                  <a:schemeClr val="tx2"/>
                </a:solidFill>
                <a:effectLst/>
              </a:rPr>
              <a:t>Severity</a:t>
            </a:r>
          </a:p>
          <a:p>
            <a:pPr eaLnBrk="1" hangingPunct="1">
              <a:lnSpc>
                <a:spcPct val="90000"/>
              </a:lnSpc>
              <a:buClr>
                <a:srgbClr val="000099"/>
              </a:buClr>
              <a:buFont typeface="Wingdings" pitchFamily="2" charset="2"/>
              <a:buNone/>
              <a:defRPr/>
            </a:pPr>
            <a:r>
              <a:rPr lang="en-PH" dirty="0">
                <a:solidFill>
                  <a:schemeClr val="tx2"/>
                </a:solidFill>
                <a:effectLst/>
              </a:rPr>
              <a:t> 		</a:t>
            </a:r>
            <a:r>
              <a:rPr lang="en-PH" dirty="0">
                <a:solidFill>
                  <a:srgbClr val="FF0000"/>
                </a:solidFill>
                <a:effectLst/>
              </a:rPr>
              <a:t>     *</a:t>
            </a:r>
            <a:r>
              <a:rPr lang="en-PH" dirty="0">
                <a:solidFill>
                  <a:srgbClr val="99CCFF"/>
                </a:solidFill>
                <a:effectLst/>
              </a:rPr>
              <a:t> </a:t>
            </a:r>
            <a:r>
              <a:rPr lang="en-PH" dirty="0">
                <a:solidFill>
                  <a:schemeClr val="tx2"/>
                </a:solidFill>
                <a:effectLst/>
              </a:rPr>
              <a:t>Associated symptoms 				</a:t>
            </a:r>
            <a:r>
              <a:rPr lang="en-PH" dirty="0">
                <a:solidFill>
                  <a:srgbClr val="FF0000"/>
                </a:solidFill>
                <a:effectLst/>
              </a:rPr>
              <a:t>     *</a:t>
            </a:r>
            <a:r>
              <a:rPr lang="en-PH" dirty="0">
                <a:solidFill>
                  <a:srgbClr val="99CCFF"/>
                </a:solidFill>
                <a:effectLst/>
              </a:rPr>
              <a:t> </a:t>
            </a:r>
            <a:r>
              <a:rPr lang="en-PH" dirty="0">
                <a:solidFill>
                  <a:schemeClr val="tx2"/>
                </a:solidFill>
                <a:effectLst/>
              </a:rPr>
              <a:t>Documentation (old records, photo)     </a:t>
            </a:r>
          </a:p>
          <a:p>
            <a:pPr eaLnBrk="1" hangingPunct="1">
              <a:lnSpc>
                <a:spcPct val="90000"/>
              </a:lnSpc>
              <a:buClr>
                <a:srgbClr val="000099"/>
              </a:buClr>
              <a:buFont typeface="Wingdings" pitchFamily="2" charset="2"/>
              <a:buNone/>
              <a:defRPr/>
            </a:pPr>
            <a:r>
              <a:rPr lang="en-PH" dirty="0">
                <a:solidFill>
                  <a:schemeClr val="tx2"/>
                </a:solidFill>
                <a:effectLst/>
              </a:rPr>
              <a:t>                  </a:t>
            </a:r>
            <a:r>
              <a:rPr lang="en-PH" sz="2400" dirty="0" err="1">
                <a:solidFill>
                  <a:schemeClr val="tx2"/>
                </a:solidFill>
                <a:effectLst/>
              </a:rPr>
              <a:t>e.g</a:t>
            </a:r>
            <a:r>
              <a:rPr lang="en-PH" sz="2400" dirty="0">
                <a:solidFill>
                  <a:schemeClr val="tx2"/>
                </a:solidFill>
                <a:effectLst/>
              </a:rPr>
              <a:t> </a:t>
            </a:r>
            <a:r>
              <a:rPr lang="en-PH" sz="2400" dirty="0" err="1">
                <a:solidFill>
                  <a:schemeClr val="tx2"/>
                </a:solidFill>
                <a:effectLst/>
              </a:rPr>
              <a:t>ptosis</a:t>
            </a:r>
            <a:r>
              <a:rPr lang="en-PH" sz="2400" dirty="0">
                <a:solidFill>
                  <a:schemeClr val="tx2"/>
                </a:solidFill>
                <a:effectLst/>
              </a:rPr>
              <a:t>, </a:t>
            </a:r>
            <a:r>
              <a:rPr lang="en-PH" sz="2400" dirty="0" err="1">
                <a:solidFill>
                  <a:schemeClr val="tx2"/>
                </a:solidFill>
                <a:effectLst/>
              </a:rPr>
              <a:t>proptosis</a:t>
            </a:r>
            <a:r>
              <a:rPr lang="en-PH" sz="2400" dirty="0">
                <a:solidFill>
                  <a:schemeClr val="tx2"/>
                </a:solidFill>
                <a:effectLst/>
              </a:rPr>
              <a:t>, VII N palsy.</a:t>
            </a:r>
          </a:p>
          <a:p>
            <a:pPr eaLnBrk="1" hangingPunct="1">
              <a:lnSpc>
                <a:spcPct val="90000"/>
              </a:lnSpc>
              <a:buClr>
                <a:srgbClr val="000099"/>
              </a:buClr>
              <a:buFont typeface="Wingdings" pitchFamily="2" charset="2"/>
              <a:buNone/>
              <a:defRPr/>
            </a:pPr>
            <a:endParaRPr lang="en-PH" sz="2400" dirty="0">
              <a:solidFill>
                <a:schemeClr val="tx2"/>
              </a:solidFill>
              <a:effectLst/>
            </a:endParaRPr>
          </a:p>
          <a:p>
            <a:pPr eaLnBrk="1" hangingPunct="1">
              <a:lnSpc>
                <a:spcPct val="90000"/>
              </a:lnSpc>
              <a:buClr>
                <a:srgbClr val="FFFF00"/>
              </a:buClr>
              <a:buFont typeface="Wingdings" pitchFamily="2" charset="2"/>
              <a:buChar char="Ø"/>
              <a:defRPr/>
            </a:pPr>
            <a:r>
              <a:rPr lang="en-PH" dirty="0">
                <a:solidFill>
                  <a:schemeClr val="tx2"/>
                </a:solidFill>
                <a:effectLst/>
              </a:rPr>
              <a:t> </a:t>
            </a:r>
            <a:r>
              <a:rPr lang="en-PH" sz="2800" dirty="0">
                <a:solidFill>
                  <a:schemeClr val="tx2"/>
                </a:solidFill>
                <a:effectLst/>
              </a:rPr>
              <a:t>Gradual painless decrease vision both eyes for 1y.</a:t>
            </a:r>
          </a:p>
          <a:p>
            <a:pPr eaLnBrk="1" hangingPunct="1">
              <a:lnSpc>
                <a:spcPct val="90000"/>
              </a:lnSpc>
              <a:buClr>
                <a:srgbClr val="FFFF00"/>
              </a:buClr>
              <a:buFont typeface="Wingdings" pitchFamily="2" charset="2"/>
              <a:buChar char="Ø"/>
              <a:defRPr/>
            </a:pPr>
            <a:r>
              <a:rPr lang="en-PH" sz="2800" dirty="0">
                <a:solidFill>
                  <a:schemeClr val="tx2"/>
                </a:solidFill>
                <a:effectLst/>
              </a:rPr>
              <a:t> Sudden painless decrease vision re for 10 min</a:t>
            </a:r>
            <a:r>
              <a:rPr lang="en-PH" dirty="0">
                <a:solidFill>
                  <a:schemeClr val="tx2"/>
                </a:solidFill>
                <a:effectLst/>
              </a:rPr>
              <a:t>.		     	</a:t>
            </a:r>
            <a:endParaRPr lang="en-US" dirty="0">
              <a:solidFill>
                <a:schemeClr val="tx2"/>
              </a:solidFill>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4114800"/>
          </a:xfrm>
        </p:spPr>
        <p:txBody>
          <a:bodyPr/>
          <a:lstStyle/>
          <a:p>
            <a:pPr>
              <a:buFontTx/>
              <a:buNone/>
              <a:defRPr/>
            </a:pPr>
            <a:r>
              <a:rPr lang="en-US" dirty="0">
                <a:solidFill>
                  <a:srgbClr val="FF0000"/>
                </a:solidFill>
              </a:rPr>
              <a:t>               </a:t>
            </a:r>
            <a:r>
              <a:rPr lang="en-US" sz="4400" dirty="0">
                <a:solidFill>
                  <a:srgbClr val="FF0000"/>
                </a:solidFill>
              </a:rPr>
              <a:t>“cannot see with RE”!!</a:t>
            </a:r>
          </a:p>
          <a:p>
            <a:pPr>
              <a:defRPr/>
            </a:pPr>
            <a:r>
              <a:rPr lang="en-US" dirty="0"/>
              <a:t>? Only </a:t>
            </a:r>
            <a:r>
              <a:rPr lang="en-US" dirty="0">
                <a:solidFill>
                  <a:srgbClr val="FF0000"/>
                </a:solidFill>
              </a:rPr>
              <a:t>distance</a:t>
            </a:r>
            <a:r>
              <a:rPr lang="en-US" dirty="0"/>
              <a:t> vision blurred.</a:t>
            </a:r>
          </a:p>
          <a:p>
            <a:pPr>
              <a:defRPr/>
            </a:pPr>
            <a:r>
              <a:rPr lang="en-US" dirty="0"/>
              <a:t>? </a:t>
            </a:r>
            <a:r>
              <a:rPr lang="en-US" dirty="0">
                <a:solidFill>
                  <a:srgbClr val="FF0000"/>
                </a:solidFill>
              </a:rPr>
              <a:t>Blind spot </a:t>
            </a:r>
            <a:r>
              <a:rPr lang="en-US" dirty="0"/>
              <a:t>is present in the center of VF</a:t>
            </a:r>
          </a:p>
          <a:p>
            <a:pPr>
              <a:defRPr/>
            </a:pPr>
            <a:r>
              <a:rPr lang="en-US" dirty="0"/>
              <a:t>? Right </a:t>
            </a:r>
            <a:r>
              <a:rPr lang="en-US" dirty="0">
                <a:solidFill>
                  <a:srgbClr val="FF0000"/>
                </a:solidFill>
              </a:rPr>
              <a:t>side of VF </a:t>
            </a:r>
            <a:r>
              <a:rPr lang="en-US" dirty="0"/>
              <a:t>of the RE lost</a:t>
            </a:r>
          </a:p>
          <a:p>
            <a:pPr>
              <a:defRPr/>
            </a:pPr>
            <a:r>
              <a:rPr lang="en-US" dirty="0"/>
              <a:t>? Right VF of </a:t>
            </a:r>
            <a:r>
              <a:rPr lang="en-US" dirty="0">
                <a:solidFill>
                  <a:srgbClr val="FF0000"/>
                </a:solidFill>
              </a:rPr>
              <a:t>both eyes </a:t>
            </a:r>
            <a:r>
              <a:rPr lang="en-US" dirty="0"/>
              <a:t>lost</a:t>
            </a:r>
          </a:p>
          <a:p>
            <a:pPr>
              <a:defRPr/>
            </a:pPr>
            <a:r>
              <a:rPr lang="en-US" dirty="0"/>
              <a:t>? A diffuse haze obscures the entire field of RE</a:t>
            </a:r>
          </a:p>
          <a:p>
            <a:pPr>
              <a:defRPr/>
            </a:pPr>
            <a:endParaRPr lang="en-US" dirty="0"/>
          </a:p>
          <a:p>
            <a:pPr>
              <a:buFont typeface="Wingdings" pitchFamily="2" charset="2"/>
              <a:buChar char="v"/>
              <a:defRPr/>
            </a:pPr>
            <a:r>
              <a:rPr lang="en-US" sz="2800" i="1" dirty="0"/>
              <a:t>Each of these has different diagnostic implication</a:t>
            </a:r>
          </a:p>
          <a:p>
            <a:pPr>
              <a:buFont typeface="Wingdings" pitchFamily="2" charset="2"/>
              <a:buChar char="v"/>
              <a:defRPr/>
            </a:pPr>
            <a:r>
              <a:rPr lang="en-US" sz="2800" i="1" dirty="0"/>
              <a:t>Most pt. has difficulty providing precise and concise description</a:t>
            </a:r>
          </a:p>
          <a:p>
            <a:pPr>
              <a:defRPr/>
            </a:pPr>
            <a:endParaRPr lang="en-US" dirty="0"/>
          </a:p>
          <a:p>
            <a:pPr>
              <a:defRPr/>
            </a:pPr>
            <a:endParaRPr lang="ar-SA"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533400" y="533400"/>
            <a:ext cx="8610600" cy="5715000"/>
          </a:xfrm>
        </p:spPr>
        <p:txBody>
          <a:bodyPr/>
          <a:lstStyle/>
          <a:p>
            <a:pPr eaLnBrk="1" hangingPunct="1">
              <a:buClr>
                <a:srgbClr val="000099"/>
              </a:buClr>
              <a:buFont typeface="Wingdings" pitchFamily="2" charset="2"/>
              <a:buNone/>
              <a:defRPr/>
            </a:pPr>
            <a:r>
              <a:rPr lang="en-US" sz="3600" b="1" dirty="0">
                <a:solidFill>
                  <a:srgbClr val="FFC000"/>
                </a:solidFill>
              </a:rPr>
              <a:t>Disturbances of vision:</a:t>
            </a:r>
          </a:p>
          <a:p>
            <a:pPr eaLnBrk="1" hangingPunct="1">
              <a:buClr>
                <a:srgbClr val="000099"/>
              </a:buClr>
              <a:buFont typeface="Wingdings" pitchFamily="2" charset="2"/>
              <a:buNone/>
              <a:defRPr/>
            </a:pPr>
            <a:endParaRPr lang="en-US" sz="1200" b="1" dirty="0">
              <a:solidFill>
                <a:srgbClr val="FFC000"/>
              </a:solidFill>
            </a:endParaRPr>
          </a:p>
          <a:p>
            <a:pPr eaLnBrk="1" hangingPunct="1">
              <a:buClr>
                <a:srgbClr val="99CCFF"/>
              </a:buClr>
              <a:defRPr/>
            </a:pPr>
            <a:r>
              <a:rPr lang="en-US" dirty="0">
                <a:solidFill>
                  <a:schemeClr val="tx2"/>
                </a:solidFill>
              </a:rPr>
              <a:t>Blurred or decreased </a:t>
            </a:r>
            <a:r>
              <a:rPr lang="en-US" dirty="0">
                <a:solidFill>
                  <a:srgbClr val="FF0000"/>
                </a:solidFill>
              </a:rPr>
              <a:t>central </a:t>
            </a:r>
            <a:r>
              <a:rPr lang="en-US" dirty="0">
                <a:solidFill>
                  <a:schemeClr val="tx2"/>
                </a:solidFill>
              </a:rPr>
              <a:t>vision</a:t>
            </a:r>
          </a:p>
          <a:p>
            <a:pPr eaLnBrk="1" hangingPunct="1">
              <a:buClr>
                <a:srgbClr val="99CCFF"/>
              </a:buClr>
              <a:defRPr/>
            </a:pPr>
            <a:r>
              <a:rPr lang="en-US" dirty="0">
                <a:solidFill>
                  <a:schemeClr val="tx2"/>
                </a:solidFill>
              </a:rPr>
              <a:t>Decreased </a:t>
            </a:r>
            <a:r>
              <a:rPr lang="en-US" dirty="0">
                <a:solidFill>
                  <a:srgbClr val="FF0000"/>
                </a:solidFill>
              </a:rPr>
              <a:t>peripheral </a:t>
            </a:r>
            <a:r>
              <a:rPr lang="en-US" dirty="0">
                <a:solidFill>
                  <a:schemeClr val="tx2"/>
                </a:solidFill>
              </a:rPr>
              <a:t>vision. </a:t>
            </a:r>
            <a:r>
              <a:rPr lang="en-US" sz="2400" dirty="0">
                <a:solidFill>
                  <a:schemeClr val="tx2"/>
                </a:solidFill>
              </a:rPr>
              <a:t>(glaucoma)</a:t>
            </a:r>
          </a:p>
          <a:p>
            <a:pPr eaLnBrk="1" hangingPunct="1">
              <a:buClr>
                <a:srgbClr val="99CCFF"/>
              </a:buClr>
              <a:defRPr/>
            </a:pPr>
            <a:r>
              <a:rPr lang="en-US" dirty="0">
                <a:solidFill>
                  <a:schemeClr val="tx2"/>
                </a:solidFill>
              </a:rPr>
              <a:t>Altered </a:t>
            </a:r>
            <a:r>
              <a:rPr lang="en-US" dirty="0">
                <a:solidFill>
                  <a:srgbClr val="FF0000"/>
                </a:solidFill>
              </a:rPr>
              <a:t>image size</a:t>
            </a:r>
            <a:r>
              <a:rPr lang="en-US" dirty="0">
                <a:solidFill>
                  <a:schemeClr val="tx2"/>
                </a:solidFill>
              </a:rPr>
              <a:t>. </a:t>
            </a:r>
          </a:p>
          <a:p>
            <a:pPr eaLnBrk="1" hangingPunct="1">
              <a:buClr>
                <a:srgbClr val="99CCFF"/>
              </a:buClr>
              <a:buFontTx/>
              <a:buNone/>
              <a:defRPr/>
            </a:pPr>
            <a:r>
              <a:rPr lang="en-US" sz="2400" dirty="0">
                <a:solidFill>
                  <a:schemeClr val="tx2"/>
                </a:solidFill>
              </a:rPr>
              <a:t>     (</a:t>
            </a:r>
            <a:r>
              <a:rPr lang="en-US" sz="2400" dirty="0" err="1">
                <a:solidFill>
                  <a:schemeClr val="tx2"/>
                </a:solidFill>
              </a:rPr>
              <a:t>micropsia</a:t>
            </a:r>
            <a:r>
              <a:rPr lang="en-US" sz="2400" dirty="0">
                <a:solidFill>
                  <a:schemeClr val="tx2"/>
                </a:solidFill>
              </a:rPr>
              <a:t>, </a:t>
            </a:r>
            <a:r>
              <a:rPr lang="en-US" sz="2400" dirty="0" err="1">
                <a:solidFill>
                  <a:schemeClr val="tx2"/>
                </a:solidFill>
              </a:rPr>
              <a:t>macropsia</a:t>
            </a:r>
            <a:r>
              <a:rPr lang="en-US" sz="2400" dirty="0">
                <a:solidFill>
                  <a:schemeClr val="tx2"/>
                </a:solidFill>
              </a:rPr>
              <a:t>, </a:t>
            </a:r>
            <a:r>
              <a:rPr lang="en-US" sz="2400" dirty="0" err="1">
                <a:solidFill>
                  <a:schemeClr val="tx2"/>
                </a:solidFill>
              </a:rPr>
              <a:t>metamorphopsia</a:t>
            </a:r>
            <a:r>
              <a:rPr lang="en-US" sz="2400" dirty="0">
                <a:solidFill>
                  <a:schemeClr val="tx2"/>
                </a:solidFill>
              </a:rPr>
              <a:t>).</a:t>
            </a:r>
          </a:p>
          <a:p>
            <a:pPr eaLnBrk="1" hangingPunct="1">
              <a:buClr>
                <a:srgbClr val="99CCFF"/>
              </a:buClr>
              <a:defRPr/>
            </a:pPr>
            <a:r>
              <a:rPr lang="en-US" dirty="0">
                <a:solidFill>
                  <a:srgbClr val="FF0000"/>
                </a:solidFill>
              </a:rPr>
              <a:t>Diplopia </a:t>
            </a:r>
            <a:r>
              <a:rPr lang="en-US" sz="2400" dirty="0">
                <a:solidFill>
                  <a:schemeClr val="tx2"/>
                </a:solidFill>
              </a:rPr>
              <a:t>(monocular, binocular)</a:t>
            </a:r>
          </a:p>
          <a:p>
            <a:pPr eaLnBrk="1" hangingPunct="1">
              <a:buClr>
                <a:srgbClr val="99CCFF"/>
              </a:buClr>
              <a:defRPr/>
            </a:pPr>
            <a:r>
              <a:rPr lang="en-US" dirty="0">
                <a:solidFill>
                  <a:srgbClr val="FF0000"/>
                </a:solidFill>
              </a:rPr>
              <a:t>Floaters</a:t>
            </a:r>
          </a:p>
          <a:p>
            <a:pPr eaLnBrk="1" hangingPunct="1">
              <a:buClr>
                <a:srgbClr val="99CCFF"/>
              </a:buClr>
              <a:defRPr/>
            </a:pPr>
            <a:r>
              <a:rPr lang="en-US" dirty="0" err="1">
                <a:solidFill>
                  <a:srgbClr val="FF0000"/>
                </a:solidFill>
              </a:rPr>
              <a:t>Photopsia</a:t>
            </a:r>
            <a:r>
              <a:rPr lang="en-US" dirty="0">
                <a:solidFill>
                  <a:schemeClr val="tx2"/>
                </a:solidFill>
              </a:rPr>
              <a:t> (flash of light)</a:t>
            </a:r>
            <a:r>
              <a:rPr lang="en-US" sz="3600" b="1" dirty="0">
                <a:solidFill>
                  <a:schemeClr val="tx2"/>
                </a:solidFill>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33400" y="533400"/>
            <a:ext cx="8007350" cy="5715000"/>
          </a:xfrm>
        </p:spPr>
        <p:txBody>
          <a:bodyPr/>
          <a:lstStyle/>
          <a:p>
            <a:pPr eaLnBrk="1" hangingPunct="1">
              <a:buClr>
                <a:srgbClr val="000099"/>
              </a:buClr>
              <a:buFont typeface="Wingdings" pitchFamily="2" charset="2"/>
              <a:buNone/>
              <a:defRPr/>
            </a:pPr>
            <a:endParaRPr lang="en-US" sz="3600" b="1" dirty="0">
              <a:solidFill>
                <a:schemeClr val="tx2"/>
              </a:solidFill>
            </a:endParaRPr>
          </a:p>
          <a:p>
            <a:pPr eaLnBrk="1" hangingPunct="1">
              <a:buClr>
                <a:srgbClr val="000099"/>
              </a:buClr>
              <a:buFont typeface="Wingdings" pitchFamily="2" charset="2"/>
              <a:buNone/>
              <a:defRPr/>
            </a:pPr>
            <a:endParaRPr lang="en-US" sz="1200" b="1" dirty="0">
              <a:solidFill>
                <a:schemeClr val="tx2"/>
              </a:solidFill>
            </a:endParaRPr>
          </a:p>
          <a:p>
            <a:pPr eaLnBrk="1" hangingPunct="1">
              <a:buClr>
                <a:srgbClr val="99CCFF"/>
              </a:buClr>
              <a:defRPr/>
            </a:pPr>
            <a:r>
              <a:rPr lang="en-US" dirty="0">
                <a:solidFill>
                  <a:srgbClr val="FF0000"/>
                </a:solidFill>
              </a:rPr>
              <a:t>Color vision </a:t>
            </a:r>
            <a:r>
              <a:rPr lang="en-US" dirty="0">
                <a:solidFill>
                  <a:schemeClr val="tx2"/>
                </a:solidFill>
              </a:rPr>
              <a:t>abnormalities.</a:t>
            </a:r>
          </a:p>
          <a:p>
            <a:pPr eaLnBrk="1" hangingPunct="1">
              <a:buClr>
                <a:srgbClr val="99CCFF"/>
              </a:buClr>
              <a:defRPr/>
            </a:pPr>
            <a:r>
              <a:rPr lang="en-US" dirty="0">
                <a:solidFill>
                  <a:srgbClr val="FF0000"/>
                </a:solidFill>
              </a:rPr>
              <a:t>Dark adaptation </a:t>
            </a:r>
            <a:r>
              <a:rPr lang="en-US" dirty="0">
                <a:solidFill>
                  <a:schemeClr val="tx2"/>
                </a:solidFill>
              </a:rPr>
              <a:t>problems.</a:t>
            </a:r>
          </a:p>
          <a:p>
            <a:pPr eaLnBrk="1" hangingPunct="1">
              <a:buClr>
                <a:srgbClr val="99CCFF"/>
              </a:buClr>
              <a:defRPr/>
            </a:pPr>
            <a:r>
              <a:rPr lang="en-US" dirty="0">
                <a:solidFill>
                  <a:srgbClr val="FF0000"/>
                </a:solidFill>
              </a:rPr>
              <a:t>Blindness </a:t>
            </a:r>
          </a:p>
          <a:p>
            <a:pPr eaLnBrk="1" hangingPunct="1">
              <a:buClr>
                <a:srgbClr val="99CCFF"/>
              </a:buClr>
              <a:buFontTx/>
              <a:buNone/>
              <a:defRPr/>
            </a:pPr>
            <a:r>
              <a:rPr lang="en-US" sz="2400" dirty="0">
                <a:solidFill>
                  <a:schemeClr val="tx2"/>
                </a:solidFill>
              </a:rPr>
              <a:t>     (ocular, cortical).</a:t>
            </a:r>
          </a:p>
          <a:p>
            <a:pPr eaLnBrk="1" hangingPunct="1">
              <a:buClr>
                <a:srgbClr val="99CCFF"/>
              </a:buClr>
              <a:defRPr/>
            </a:pPr>
            <a:r>
              <a:rPr lang="en-US" dirty="0" err="1">
                <a:solidFill>
                  <a:srgbClr val="FF0000"/>
                </a:solidFill>
              </a:rPr>
              <a:t>Oscillopsia</a:t>
            </a:r>
            <a:r>
              <a:rPr lang="en-US" dirty="0">
                <a:solidFill>
                  <a:srgbClr val="FF0000"/>
                </a:solidFill>
              </a:rPr>
              <a:t> </a:t>
            </a:r>
          </a:p>
          <a:p>
            <a:pPr eaLnBrk="1" hangingPunct="1">
              <a:buClr>
                <a:srgbClr val="99CCFF"/>
              </a:buClr>
              <a:buFontTx/>
              <a:buNone/>
              <a:defRPr/>
            </a:pPr>
            <a:r>
              <a:rPr lang="en-US" sz="2400" dirty="0">
                <a:solidFill>
                  <a:schemeClr val="tx2"/>
                </a:solidFill>
              </a:rPr>
              <a:t>     (shaking of images).</a:t>
            </a:r>
          </a:p>
          <a:p>
            <a:pPr eaLnBrk="1" hangingPunct="1">
              <a:buClr>
                <a:srgbClr val="000099"/>
              </a:buClr>
              <a:buFontTx/>
              <a:buNone/>
              <a:defRPr/>
            </a:pPr>
            <a:r>
              <a:rPr lang="en-US" sz="2400" b="1" dirty="0">
                <a:solidFill>
                  <a:schemeClr val="tx2"/>
                </a:solidFill>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33400" y="304800"/>
            <a:ext cx="8610600" cy="5715000"/>
          </a:xfrm>
        </p:spPr>
        <p:txBody>
          <a:bodyPr/>
          <a:lstStyle/>
          <a:p>
            <a:pPr eaLnBrk="1" hangingPunct="1">
              <a:buClr>
                <a:srgbClr val="000099"/>
              </a:buClr>
              <a:buFont typeface="Wingdings" pitchFamily="2" charset="2"/>
              <a:buNone/>
              <a:defRPr/>
            </a:pPr>
            <a:r>
              <a:rPr lang="en-US" sz="3600" b="1" dirty="0">
                <a:solidFill>
                  <a:srgbClr val="FFC000"/>
                </a:solidFill>
              </a:rPr>
              <a:t>Ocular pain or discomfort:</a:t>
            </a:r>
          </a:p>
          <a:p>
            <a:pPr eaLnBrk="1" hangingPunct="1">
              <a:buClr>
                <a:srgbClr val="000099"/>
              </a:buClr>
              <a:buFont typeface="Wingdings" pitchFamily="2" charset="2"/>
              <a:buNone/>
              <a:defRPr/>
            </a:pPr>
            <a:endParaRPr lang="en-US" sz="1200" b="1" dirty="0">
              <a:solidFill>
                <a:schemeClr val="tx2"/>
              </a:solidFill>
            </a:endParaRPr>
          </a:p>
          <a:p>
            <a:pPr eaLnBrk="1" hangingPunct="1">
              <a:buClr>
                <a:srgbClr val="99CCFF"/>
              </a:buClr>
              <a:defRPr/>
            </a:pPr>
            <a:r>
              <a:rPr lang="en-US" sz="2800" dirty="0">
                <a:solidFill>
                  <a:srgbClr val="FF0000"/>
                </a:solidFill>
              </a:rPr>
              <a:t>Foreign body sensation</a:t>
            </a:r>
          </a:p>
          <a:p>
            <a:pPr eaLnBrk="1" hangingPunct="1">
              <a:buClr>
                <a:srgbClr val="99CCFF"/>
              </a:buClr>
              <a:defRPr/>
            </a:pPr>
            <a:r>
              <a:rPr lang="en-US" sz="2800" dirty="0">
                <a:solidFill>
                  <a:srgbClr val="FF0000"/>
                </a:solidFill>
              </a:rPr>
              <a:t>Ciliary pain </a:t>
            </a:r>
            <a:endParaRPr lang="ar-SA" sz="2800" dirty="0">
              <a:solidFill>
                <a:srgbClr val="FF0000"/>
              </a:solidFill>
            </a:endParaRPr>
          </a:p>
          <a:p>
            <a:pPr lvl="1" eaLnBrk="1" hangingPunct="1">
              <a:buClr>
                <a:srgbClr val="99CCFF"/>
              </a:buClr>
              <a:defRPr/>
            </a:pPr>
            <a:r>
              <a:rPr lang="en-US" sz="2000" dirty="0">
                <a:solidFill>
                  <a:schemeClr val="tx2"/>
                </a:solidFill>
              </a:rPr>
              <a:t>(aching, severe pain in or around the eye, often radiating to the ipsilateral forehead, molar area)</a:t>
            </a:r>
          </a:p>
          <a:p>
            <a:pPr eaLnBrk="1" hangingPunct="1">
              <a:buClr>
                <a:srgbClr val="99CCFF"/>
              </a:buClr>
              <a:defRPr/>
            </a:pPr>
            <a:r>
              <a:rPr lang="en-US" sz="2800" dirty="0">
                <a:solidFill>
                  <a:srgbClr val="FF0000"/>
                </a:solidFill>
              </a:rPr>
              <a:t>Photophobia</a:t>
            </a:r>
          </a:p>
          <a:p>
            <a:pPr eaLnBrk="1" hangingPunct="1">
              <a:buClr>
                <a:srgbClr val="99CCFF"/>
              </a:buClr>
              <a:defRPr/>
            </a:pPr>
            <a:r>
              <a:rPr lang="en-US" sz="2800" dirty="0">
                <a:solidFill>
                  <a:srgbClr val="FF0000"/>
                </a:solidFill>
              </a:rPr>
              <a:t>Headache</a:t>
            </a:r>
          </a:p>
          <a:p>
            <a:pPr eaLnBrk="1" hangingPunct="1">
              <a:buClr>
                <a:srgbClr val="99CCFF"/>
              </a:buClr>
              <a:defRPr/>
            </a:pPr>
            <a:r>
              <a:rPr lang="en-US" sz="2800" dirty="0">
                <a:solidFill>
                  <a:srgbClr val="FF0000"/>
                </a:solidFill>
              </a:rPr>
              <a:t>Burning</a:t>
            </a:r>
          </a:p>
          <a:p>
            <a:pPr eaLnBrk="1" hangingPunct="1">
              <a:buClr>
                <a:srgbClr val="99CCFF"/>
              </a:buClr>
              <a:defRPr/>
            </a:pPr>
            <a:r>
              <a:rPr lang="en-US" sz="2800" dirty="0">
                <a:solidFill>
                  <a:srgbClr val="FF0000"/>
                </a:solidFill>
              </a:rPr>
              <a:t>Dryness</a:t>
            </a:r>
          </a:p>
          <a:p>
            <a:pPr eaLnBrk="1" hangingPunct="1">
              <a:buClr>
                <a:srgbClr val="99CCFF"/>
              </a:buClr>
              <a:defRPr/>
            </a:pPr>
            <a:r>
              <a:rPr lang="en-US" sz="2800" dirty="0">
                <a:solidFill>
                  <a:srgbClr val="FF0000"/>
                </a:solidFill>
              </a:rPr>
              <a:t>Itching</a:t>
            </a:r>
            <a:r>
              <a:rPr lang="en-US" sz="2800" dirty="0">
                <a:solidFill>
                  <a:schemeClr val="tx2"/>
                </a:solidFill>
              </a:rPr>
              <a:t>: </a:t>
            </a:r>
            <a:r>
              <a:rPr lang="en-US" sz="2400" dirty="0">
                <a:solidFill>
                  <a:schemeClr val="tx2"/>
                </a:solidFill>
              </a:rPr>
              <a:t>patient rub the eye vigorously (allergy)</a:t>
            </a:r>
          </a:p>
          <a:p>
            <a:pPr eaLnBrk="1" hangingPunct="1">
              <a:buClr>
                <a:srgbClr val="99CCFF"/>
              </a:buClr>
              <a:defRPr/>
            </a:pPr>
            <a:r>
              <a:rPr lang="en-US" sz="2800" dirty="0" err="1">
                <a:solidFill>
                  <a:srgbClr val="FF0000"/>
                </a:solidFill>
              </a:rPr>
              <a:t>Asthenopia</a:t>
            </a:r>
            <a:r>
              <a:rPr lang="en-US" sz="2800" dirty="0">
                <a:solidFill>
                  <a:srgbClr val="FF0000"/>
                </a:solidFill>
              </a:rPr>
              <a:t> </a:t>
            </a:r>
            <a:r>
              <a:rPr lang="en-US" sz="2400" dirty="0">
                <a:solidFill>
                  <a:schemeClr val="tx2"/>
                </a:solidFill>
              </a:rPr>
              <a:t>(eye strain)</a:t>
            </a:r>
          </a:p>
          <a:p>
            <a:pPr eaLnBrk="1" hangingPunct="1">
              <a:buClr>
                <a:srgbClr val="000099"/>
              </a:buClr>
              <a:buFontTx/>
              <a:buNone/>
              <a:defRPr/>
            </a:pPr>
            <a:r>
              <a:rPr lang="en-US" sz="2400" b="1" dirty="0">
                <a:solidFill>
                  <a:schemeClr val="tx2"/>
                </a:solidFill>
              </a:rPr>
              <a:t>		</a:t>
            </a:r>
          </a:p>
          <a:p>
            <a:pPr eaLnBrk="1" hangingPunct="1">
              <a:buClr>
                <a:srgbClr val="99CCFF"/>
              </a:buClr>
              <a:buFontTx/>
              <a:buNone/>
              <a:defRPr/>
            </a:pPr>
            <a:endParaRPr lang="en-US" dirty="0">
              <a:solidFill>
                <a:schemeClr val="tx2"/>
              </a:solidFill>
            </a:endParaRPr>
          </a:p>
          <a:p>
            <a:pPr eaLnBrk="1" hangingPunct="1">
              <a:buClr>
                <a:srgbClr val="000099"/>
              </a:buClr>
              <a:buFontTx/>
              <a:buNone/>
              <a:defRPr/>
            </a:pPr>
            <a:r>
              <a:rPr lang="en-US" sz="3600" b="1" dirty="0">
                <a:solidFill>
                  <a:schemeClr val="tx2"/>
                </a:solidFill>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0" y="929481"/>
            <a:ext cx="6172200" cy="4114800"/>
          </a:xfrm>
        </p:spPr>
        <p:txBody>
          <a:bodyPr/>
          <a:lstStyle/>
          <a:p>
            <a:pPr eaLnBrk="1" hangingPunct="1">
              <a:buClr>
                <a:srgbClr val="000099"/>
              </a:buClr>
              <a:buFont typeface="Wingdings" pitchFamily="2" charset="2"/>
              <a:buNone/>
              <a:defRPr/>
            </a:pPr>
            <a:r>
              <a:rPr lang="ar-SA" b="1" dirty="0">
                <a:solidFill>
                  <a:srgbClr val="FFC000"/>
                </a:solidFill>
              </a:rPr>
              <a:t>  </a:t>
            </a:r>
            <a:r>
              <a:rPr lang="en-US" b="1" dirty="0">
                <a:solidFill>
                  <a:srgbClr val="FFC000"/>
                </a:solidFill>
              </a:rPr>
              <a:t>Abnormal ocular secretions:</a:t>
            </a:r>
          </a:p>
          <a:p>
            <a:pPr eaLnBrk="1" hangingPunct="1">
              <a:buClr>
                <a:srgbClr val="000099"/>
              </a:buClr>
              <a:buFont typeface="Wingdings" pitchFamily="2" charset="2"/>
              <a:buNone/>
              <a:defRPr/>
            </a:pPr>
            <a:endParaRPr lang="en-US" sz="1800" b="1" dirty="0">
              <a:solidFill>
                <a:schemeClr val="tx2"/>
              </a:solidFill>
            </a:endParaRPr>
          </a:p>
          <a:p>
            <a:pPr eaLnBrk="1" hangingPunct="1">
              <a:buClr>
                <a:srgbClr val="99CCFF"/>
              </a:buClr>
              <a:defRPr/>
            </a:pPr>
            <a:endParaRPr lang="en-US" sz="2800" dirty="0">
              <a:solidFill>
                <a:schemeClr val="tx2"/>
              </a:solidFill>
            </a:endParaRPr>
          </a:p>
          <a:p>
            <a:pPr eaLnBrk="1" hangingPunct="1">
              <a:buClr>
                <a:srgbClr val="99CCFF"/>
              </a:buClr>
              <a:defRPr/>
            </a:pPr>
            <a:endParaRPr lang="en-US" sz="2800" dirty="0">
              <a:solidFill>
                <a:schemeClr val="tx2"/>
              </a:solidFill>
            </a:endParaRPr>
          </a:p>
          <a:p>
            <a:pPr eaLnBrk="1" hangingPunct="1">
              <a:buClr>
                <a:srgbClr val="99CCFF"/>
              </a:buClr>
              <a:defRPr/>
            </a:pPr>
            <a:r>
              <a:rPr lang="en-US" sz="2800" dirty="0" err="1">
                <a:solidFill>
                  <a:schemeClr val="tx2"/>
                </a:solidFill>
              </a:rPr>
              <a:t>Lacrimation</a:t>
            </a:r>
            <a:r>
              <a:rPr lang="en-US" sz="2800" dirty="0">
                <a:solidFill>
                  <a:schemeClr val="tx2"/>
                </a:solidFill>
              </a:rPr>
              <a:t>, </a:t>
            </a:r>
            <a:r>
              <a:rPr lang="en-US" sz="2800" dirty="0" err="1">
                <a:solidFill>
                  <a:schemeClr val="tx2"/>
                </a:solidFill>
              </a:rPr>
              <a:t>epiphora</a:t>
            </a:r>
            <a:endParaRPr lang="en-US" sz="2800" dirty="0">
              <a:solidFill>
                <a:schemeClr val="tx2"/>
              </a:solidFill>
            </a:endParaRPr>
          </a:p>
          <a:p>
            <a:pPr eaLnBrk="1" hangingPunct="1">
              <a:buClr>
                <a:srgbClr val="99CCFF"/>
              </a:buClr>
              <a:defRPr/>
            </a:pPr>
            <a:r>
              <a:rPr lang="en-US" sz="2800" dirty="0">
                <a:solidFill>
                  <a:schemeClr val="tx2"/>
                </a:solidFill>
              </a:rPr>
              <a:t>Dryness</a:t>
            </a:r>
          </a:p>
          <a:p>
            <a:pPr eaLnBrk="1" hangingPunct="1">
              <a:buClr>
                <a:srgbClr val="99CCFF"/>
              </a:buClr>
              <a:defRPr/>
            </a:pPr>
            <a:r>
              <a:rPr lang="en-US" sz="2800" dirty="0">
                <a:solidFill>
                  <a:schemeClr val="tx2"/>
                </a:solidFill>
              </a:rPr>
              <a:t>Discharge </a:t>
            </a:r>
          </a:p>
          <a:p>
            <a:pPr eaLnBrk="1" hangingPunct="1">
              <a:buClr>
                <a:srgbClr val="99CCFF"/>
              </a:buClr>
              <a:buFontTx/>
              <a:buNone/>
              <a:defRPr/>
            </a:pPr>
            <a:r>
              <a:rPr lang="en-US" sz="2000" dirty="0">
                <a:solidFill>
                  <a:schemeClr val="tx2"/>
                </a:solidFill>
              </a:rPr>
              <a:t>     (purulent, </a:t>
            </a:r>
            <a:r>
              <a:rPr lang="en-US" sz="2000" dirty="0" err="1">
                <a:solidFill>
                  <a:schemeClr val="tx2"/>
                </a:solidFill>
              </a:rPr>
              <a:t>mucopurulent</a:t>
            </a:r>
            <a:r>
              <a:rPr lang="en-US" sz="2000" dirty="0">
                <a:solidFill>
                  <a:schemeClr val="tx2"/>
                </a:solidFill>
              </a:rPr>
              <a:t>, </a:t>
            </a:r>
            <a:r>
              <a:rPr lang="en-US" sz="2000" dirty="0" err="1">
                <a:solidFill>
                  <a:schemeClr val="tx2"/>
                </a:solidFill>
              </a:rPr>
              <a:t>mucoid</a:t>
            </a:r>
            <a:r>
              <a:rPr lang="en-US" sz="2000" dirty="0">
                <a:solidFill>
                  <a:schemeClr val="tx2"/>
                </a:solidFill>
              </a:rPr>
              <a:t>,   </a:t>
            </a:r>
          </a:p>
          <a:p>
            <a:pPr eaLnBrk="1" hangingPunct="1">
              <a:buClr>
                <a:srgbClr val="99CCFF"/>
              </a:buClr>
              <a:buFontTx/>
              <a:buNone/>
              <a:defRPr/>
            </a:pPr>
            <a:r>
              <a:rPr lang="en-US" sz="2000" dirty="0">
                <a:solidFill>
                  <a:schemeClr val="tx2"/>
                </a:solidFill>
              </a:rPr>
              <a:t>      watery)</a:t>
            </a:r>
          </a:p>
          <a:p>
            <a:pPr eaLnBrk="1" hangingPunct="1">
              <a:buClr>
                <a:srgbClr val="000099"/>
              </a:buClr>
              <a:defRPr/>
            </a:pPr>
            <a:endParaRPr lang="en-US" sz="2000" dirty="0">
              <a:solidFill>
                <a:schemeClr val="tx2"/>
              </a:solidFill>
            </a:endParaRPr>
          </a:p>
          <a:p>
            <a:pPr eaLnBrk="1" hangingPunct="1">
              <a:buClr>
                <a:srgbClr val="000099"/>
              </a:buClr>
              <a:buFontTx/>
              <a:buNone/>
              <a:defRPr/>
            </a:pPr>
            <a:r>
              <a:rPr lang="en-US" b="1" dirty="0">
                <a:solidFill>
                  <a:schemeClr val="tx2"/>
                </a:solidFill>
              </a:rPr>
              <a:t>		</a:t>
            </a:r>
          </a:p>
        </p:txBody>
      </p:sp>
      <p:pic>
        <p:nvPicPr>
          <p:cNvPr id="63491" name="Picture 6" descr="conjunctivitis-GC"/>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1813124"/>
            <a:ext cx="4114800" cy="2743200"/>
          </a:xfrm>
        </p:spPr>
      </p:pic>
      <p:pic>
        <p:nvPicPr>
          <p:cNvPr id="63492" name="Picture 7" descr="FIG1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4362558"/>
            <a:ext cx="4114800" cy="25606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type="body" sz="half" idx="1"/>
          </p:nvPr>
        </p:nvSpPr>
        <p:spPr>
          <a:xfrm>
            <a:off x="533400" y="1066800"/>
            <a:ext cx="4038600" cy="4114800"/>
          </a:xfrm>
        </p:spPr>
        <p:txBody>
          <a:bodyPr/>
          <a:lstStyle/>
          <a:p>
            <a:pPr eaLnBrk="1" hangingPunct="1">
              <a:buClr>
                <a:srgbClr val="99CCFF"/>
              </a:buClr>
              <a:defRPr/>
            </a:pPr>
            <a:r>
              <a:rPr lang="en-US" sz="2800" dirty="0">
                <a:solidFill>
                  <a:srgbClr val="FF0000"/>
                </a:solidFill>
              </a:rPr>
              <a:t>Redness, opacities, masses</a:t>
            </a:r>
          </a:p>
          <a:p>
            <a:pPr eaLnBrk="1" hangingPunct="1">
              <a:buClr>
                <a:srgbClr val="99CCFF"/>
              </a:buClr>
              <a:buFontTx/>
              <a:buNone/>
              <a:defRPr/>
            </a:pPr>
            <a:endParaRPr lang="en-US" sz="2800" dirty="0">
              <a:solidFill>
                <a:srgbClr val="FF0000"/>
              </a:solidFill>
            </a:endParaRPr>
          </a:p>
          <a:p>
            <a:pPr eaLnBrk="1" hangingPunct="1">
              <a:buClr>
                <a:srgbClr val="99CCFF"/>
              </a:buClr>
              <a:defRPr/>
            </a:pPr>
            <a:endParaRPr lang="en-US" sz="2800" dirty="0">
              <a:solidFill>
                <a:srgbClr val="FF0000"/>
              </a:solidFill>
            </a:endParaRPr>
          </a:p>
          <a:p>
            <a:pPr eaLnBrk="1" hangingPunct="1">
              <a:buClr>
                <a:srgbClr val="99CCFF"/>
              </a:buClr>
              <a:defRPr/>
            </a:pPr>
            <a:endParaRPr lang="en-US" sz="2800" dirty="0">
              <a:solidFill>
                <a:srgbClr val="FF0000"/>
              </a:solidFill>
            </a:endParaRPr>
          </a:p>
          <a:p>
            <a:pPr eaLnBrk="1" hangingPunct="1">
              <a:buClr>
                <a:srgbClr val="99CCFF"/>
              </a:buClr>
              <a:defRPr/>
            </a:pPr>
            <a:r>
              <a:rPr lang="en-US" sz="2800" dirty="0" err="1">
                <a:solidFill>
                  <a:srgbClr val="FF0000"/>
                </a:solidFill>
              </a:rPr>
              <a:t>Anisocoria</a:t>
            </a:r>
            <a:endParaRPr lang="en-US" sz="2800" dirty="0">
              <a:solidFill>
                <a:srgbClr val="FF0000"/>
              </a:solidFill>
            </a:endParaRPr>
          </a:p>
          <a:p>
            <a:pPr eaLnBrk="1" hangingPunct="1">
              <a:buFontTx/>
              <a:buNone/>
              <a:defRPr/>
            </a:pPr>
            <a:endParaRPr lang="en-US" sz="2800" dirty="0"/>
          </a:p>
        </p:txBody>
      </p:sp>
      <p:pic>
        <p:nvPicPr>
          <p:cNvPr id="64515" name="Picture 10" descr="CAJQ5G1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13" descr="civ_conjunctivitis_l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029200" y="1524000"/>
            <a:ext cx="2895600" cy="19812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155"/>
            <a:ext cx="8229600" cy="1384300"/>
          </a:xfrm>
        </p:spPr>
        <p:txBody>
          <a:bodyPr/>
          <a:lstStyle/>
          <a:p>
            <a:pPr>
              <a:defRPr/>
            </a:pPr>
            <a:r>
              <a:rPr lang="en-US" sz="3600" b="1" dirty="0">
                <a:solidFill>
                  <a:srgbClr val="FFC000"/>
                </a:solidFill>
              </a:rPr>
              <a:t>Family history:</a:t>
            </a:r>
            <a:endParaRPr lang="ar-SA" sz="3600" dirty="0">
              <a:solidFill>
                <a:srgbClr val="FFC000"/>
              </a:solidFill>
            </a:endParaRPr>
          </a:p>
        </p:txBody>
      </p:sp>
      <p:sp>
        <p:nvSpPr>
          <p:cNvPr id="38914" name="Rectangle 2"/>
          <p:cNvSpPr>
            <a:spLocks noGrp="1" noChangeArrowheads="1"/>
          </p:cNvSpPr>
          <p:nvPr>
            <p:ph idx="1"/>
          </p:nvPr>
        </p:nvSpPr>
        <p:spPr>
          <a:xfrm>
            <a:off x="658091" y="927100"/>
            <a:ext cx="8229600" cy="4114800"/>
          </a:xfrm>
        </p:spPr>
        <p:txBody>
          <a:bodyPr/>
          <a:lstStyle/>
          <a:p>
            <a:pPr eaLnBrk="1" hangingPunct="1">
              <a:buClr>
                <a:srgbClr val="99CCFF"/>
              </a:buClr>
              <a:buFontTx/>
              <a:buNone/>
              <a:defRPr/>
            </a:pPr>
            <a:endParaRPr lang="en-US" dirty="0">
              <a:solidFill>
                <a:schemeClr val="tx2"/>
              </a:solidFill>
            </a:endParaRPr>
          </a:p>
          <a:p>
            <a:pPr>
              <a:buFontTx/>
              <a:buBlip>
                <a:blip r:embed="rId2"/>
              </a:buBlip>
              <a:defRPr/>
            </a:pPr>
            <a:r>
              <a:rPr lang="en-US" dirty="0"/>
              <a:t>Many eye conditions are </a:t>
            </a:r>
            <a:r>
              <a:rPr lang="en-US" dirty="0">
                <a:solidFill>
                  <a:srgbClr val="FF0000"/>
                </a:solidFill>
              </a:rPr>
              <a:t>inherited </a:t>
            </a:r>
          </a:p>
          <a:p>
            <a:pPr>
              <a:buFontTx/>
              <a:buNone/>
              <a:defRPr/>
            </a:pPr>
            <a:r>
              <a:rPr lang="en-US" dirty="0"/>
              <a:t>    </a:t>
            </a:r>
            <a:r>
              <a:rPr lang="en-US" sz="2400" dirty="0"/>
              <a:t>Refractive error, glaucoma, strabismus, retinoblastoma, neoplasia &amp; vascular disorders</a:t>
            </a:r>
          </a:p>
          <a:p>
            <a:pPr>
              <a:buFontTx/>
              <a:buNone/>
              <a:defRPr/>
            </a:pPr>
            <a:endParaRPr lang="en-US" sz="2400" dirty="0">
              <a:solidFill>
                <a:schemeClr val="tx2"/>
              </a:solidFill>
            </a:endParaRPr>
          </a:p>
          <a:p>
            <a:pPr eaLnBrk="1" hangingPunct="1">
              <a:buClr>
                <a:srgbClr val="99CCFF"/>
              </a:buClr>
              <a:defRPr/>
            </a:pPr>
            <a:r>
              <a:rPr lang="en-US" dirty="0">
                <a:solidFill>
                  <a:schemeClr val="tx2"/>
                </a:solidFill>
              </a:rPr>
              <a:t>Familial systemic disease can be helpful in ophthalmic evaluation and diagnosis </a:t>
            </a:r>
          </a:p>
          <a:p>
            <a:pPr eaLnBrk="1" hangingPunct="1">
              <a:buClr>
                <a:srgbClr val="99CCFF"/>
              </a:buClr>
              <a:buFontTx/>
              <a:buNone/>
              <a:defRPr/>
            </a:pPr>
            <a:r>
              <a:rPr lang="en-US" sz="2400" dirty="0">
                <a:solidFill>
                  <a:schemeClr val="tx2"/>
                </a:solidFill>
              </a:rPr>
              <a:t>       Atopy, thyroid diseases, DM, some malignancies.</a:t>
            </a:r>
          </a:p>
          <a:p>
            <a:pPr eaLnBrk="1" hangingPunct="1">
              <a:buClr>
                <a:srgbClr val="000099"/>
              </a:buClr>
              <a:buFontTx/>
              <a:buNone/>
              <a:defRPr/>
            </a:pPr>
            <a:endParaRPr lang="en-US" dirty="0">
              <a:solidFill>
                <a:schemeClr val="tx2"/>
              </a:solidFill>
            </a:endParaRPr>
          </a:p>
          <a:p>
            <a:pPr eaLnBrk="1" hangingPunct="1">
              <a:buClr>
                <a:srgbClr val="000099"/>
              </a:buClr>
              <a:buFontTx/>
              <a:buNone/>
              <a:defRPr/>
            </a:pPr>
            <a:r>
              <a:rPr lang="en-US" sz="3600" b="1" dirty="0">
                <a:solidFill>
                  <a:schemeClr val="tx2"/>
                </a:solidFill>
              </a:rPr>
              <a:t>		</a:t>
            </a:r>
          </a:p>
        </p:txBody>
      </p:sp>
      <p:sp>
        <p:nvSpPr>
          <p:cNvPr id="65540" name="Text Box 3"/>
          <p:cNvSpPr txBox="1">
            <a:spLocks noChangeArrowheads="1"/>
          </p:cNvSpPr>
          <p:nvPr/>
        </p:nvSpPr>
        <p:spPr bwMode="auto">
          <a:xfrm>
            <a:off x="685800" y="6096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1" eaLnBrk="1" hangingPunct="1">
              <a:spcBef>
                <a:spcPct val="50000"/>
              </a:spcBef>
              <a:buClrTx/>
              <a:buSzTx/>
              <a:buFontTx/>
              <a:buNone/>
            </a:pPr>
            <a:endParaRPr lang="en-US" altLang="en-US" sz="1800">
              <a:solidFill>
                <a:schemeClr val="tx2"/>
              </a:solidFill>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lstStyle/>
          <a:p>
            <a:pPr eaLnBrk="1" hangingPunct="1">
              <a:defRPr/>
            </a:pPr>
            <a:br>
              <a:rPr lang="en-US" b="1" dirty="0"/>
            </a:br>
            <a:br>
              <a:rPr lang="en-US" sz="2800" b="1" dirty="0"/>
            </a:br>
            <a:endParaRPr lang="en-US" sz="2800" b="1" dirty="0"/>
          </a:p>
        </p:txBody>
      </p:sp>
      <p:sp>
        <p:nvSpPr>
          <p:cNvPr id="37890" name="Rectangle 2"/>
          <p:cNvSpPr>
            <a:spLocks noGrp="1" noChangeArrowheads="1"/>
          </p:cNvSpPr>
          <p:nvPr>
            <p:ph type="body" sz="half" idx="1"/>
          </p:nvPr>
        </p:nvSpPr>
        <p:spPr>
          <a:xfrm>
            <a:off x="457200" y="609600"/>
            <a:ext cx="4038600" cy="4114800"/>
          </a:xfrm>
        </p:spPr>
        <p:txBody>
          <a:bodyPr/>
          <a:lstStyle/>
          <a:p>
            <a:pPr eaLnBrk="1" hangingPunct="1">
              <a:buClr>
                <a:srgbClr val="99CCFF"/>
              </a:buClr>
              <a:buFontTx/>
              <a:buNone/>
              <a:defRPr/>
            </a:pPr>
            <a:endParaRPr lang="en-US" sz="2800" dirty="0">
              <a:solidFill>
                <a:schemeClr val="tx2"/>
              </a:solidFill>
            </a:endParaRPr>
          </a:p>
          <a:p>
            <a:pPr eaLnBrk="1" hangingPunct="1">
              <a:buClr>
                <a:srgbClr val="99CCFF"/>
              </a:buClr>
              <a:defRPr/>
            </a:pPr>
            <a:r>
              <a:rPr lang="en-US" sz="2800" dirty="0">
                <a:solidFill>
                  <a:schemeClr val="tx2"/>
                </a:solidFill>
              </a:rPr>
              <a:t>Ask about any eye problem in the family background?</a:t>
            </a:r>
          </a:p>
          <a:p>
            <a:pPr eaLnBrk="1" hangingPunct="1">
              <a:buClr>
                <a:srgbClr val="99CCFF"/>
              </a:buClr>
              <a:defRPr/>
            </a:pPr>
            <a:endParaRPr lang="en-US" sz="2800" dirty="0">
              <a:solidFill>
                <a:schemeClr val="tx2"/>
              </a:solidFill>
            </a:endParaRPr>
          </a:p>
          <a:p>
            <a:pPr eaLnBrk="1" hangingPunct="1">
              <a:buClr>
                <a:srgbClr val="99CCFF"/>
              </a:buClr>
              <a:defRPr/>
            </a:pPr>
            <a:r>
              <a:rPr lang="en-US" sz="2800" dirty="0">
                <a:solidFill>
                  <a:schemeClr val="tx2"/>
                </a:solidFill>
              </a:rPr>
              <a:t>Ask specifically about corneal diseases, glaucoma, cataract, retinal diseases or other heritable ocular conditions.</a:t>
            </a:r>
          </a:p>
          <a:p>
            <a:pPr eaLnBrk="1" hangingPunct="1">
              <a:buClr>
                <a:srgbClr val="000099"/>
              </a:buClr>
              <a:defRPr/>
            </a:pPr>
            <a:endParaRPr lang="en-US" sz="2800" dirty="0">
              <a:solidFill>
                <a:schemeClr val="tx2"/>
              </a:solidFill>
            </a:endParaRPr>
          </a:p>
          <a:p>
            <a:pPr eaLnBrk="1" hangingPunct="1">
              <a:buClr>
                <a:srgbClr val="000099"/>
              </a:buClr>
              <a:buFontTx/>
              <a:buNone/>
              <a:defRPr/>
            </a:pPr>
            <a:r>
              <a:rPr lang="en-US" b="1" dirty="0">
                <a:solidFill>
                  <a:schemeClr val="tx2"/>
                </a:solidFill>
              </a:rPr>
              <a:t>		</a:t>
            </a:r>
          </a:p>
        </p:txBody>
      </p:sp>
      <p:sp>
        <p:nvSpPr>
          <p:cNvPr id="37892" name="Rectangle 4"/>
          <p:cNvSpPr>
            <a:spLocks noGrp="1" noChangeArrowheads="1"/>
          </p:cNvSpPr>
          <p:nvPr>
            <p:ph sz="quarter" idx="2"/>
          </p:nvPr>
        </p:nvSpPr>
        <p:spPr/>
        <p:txBody>
          <a:bodyPr/>
          <a:lstStyle/>
          <a:p>
            <a:pPr eaLnBrk="1" hangingPunct="1">
              <a:buClr>
                <a:srgbClr val="000099"/>
              </a:buClr>
              <a:buFont typeface="Wingdings" pitchFamily="2" charset="2"/>
              <a:buNone/>
              <a:defRPr/>
            </a:pPr>
            <a:endParaRPr lang="en-US" sz="2800" b="1" dirty="0">
              <a:solidFill>
                <a:schemeClr val="tx2"/>
              </a:solidFill>
            </a:endParaRPr>
          </a:p>
          <a:p>
            <a:pPr eaLnBrk="1" hangingPunct="1">
              <a:buClr>
                <a:srgbClr val="000099"/>
              </a:buClr>
              <a:buFont typeface="Wingdings" pitchFamily="2" charset="2"/>
              <a:buNone/>
              <a:defRPr/>
            </a:pPr>
            <a:endParaRPr lang="en-US" sz="1600" b="1" dirty="0">
              <a:solidFill>
                <a:schemeClr val="tx2"/>
              </a:solidFill>
            </a:endParaRPr>
          </a:p>
          <a:p>
            <a:pPr eaLnBrk="1" hangingPunct="1">
              <a:defRPr/>
            </a:pPr>
            <a:endParaRPr lang="en-US" sz="2400" dirty="0"/>
          </a:p>
        </p:txBody>
      </p:sp>
      <p:pic>
        <p:nvPicPr>
          <p:cNvPr id="66565" name="Picture 5" descr="wls_071504_albino_st"/>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791200" y="2971800"/>
            <a:ext cx="2286000" cy="1981200"/>
          </a:xfrm>
          <a:noFill/>
          <a:extLst>
            <a:ext uri="{909E8E84-426E-40DD-AFC4-6F175D3DCCD1}">
              <a14:hiddenFill xmlns:a14="http://schemas.microsoft.com/office/drawing/2010/main">
                <a:solidFill>
                  <a:srgbClr val="FFFFFF"/>
                </a:solidFill>
              </a14:hiddenFill>
            </a:ext>
          </a:extLst>
        </p:spPr>
      </p:pic>
      <p:pic>
        <p:nvPicPr>
          <p:cNvPr id="66566" name="Picture 7" descr="view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5038725"/>
            <a:ext cx="21621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8" descr="5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0292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9" descr="http://der.org/docued/films/moon-children.htm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57200"/>
            <a:ext cx="31242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763000" cy="4114800"/>
          </a:xfrm>
        </p:spPr>
        <p:txBody>
          <a:bodyPr/>
          <a:lstStyle/>
          <a:p>
            <a:pPr>
              <a:buFontTx/>
              <a:buBlip>
                <a:blip r:embed="rId2"/>
              </a:buBlip>
              <a:defRPr/>
            </a:pPr>
            <a:r>
              <a:rPr lang="en-US" sz="2800" dirty="0"/>
              <a:t>Ask questions designed to confirm or exclude your 	tentative diagnosis</a:t>
            </a:r>
          </a:p>
          <a:p>
            <a:pPr>
              <a:buFontTx/>
              <a:buNone/>
              <a:defRPr/>
            </a:pPr>
            <a:r>
              <a:rPr lang="en-US" sz="2800" dirty="0"/>
              <a:t>           - significant positive</a:t>
            </a:r>
          </a:p>
          <a:p>
            <a:pPr>
              <a:buFontTx/>
              <a:buNone/>
              <a:defRPr/>
            </a:pPr>
            <a:r>
              <a:rPr lang="en-US" sz="2800" dirty="0"/>
              <a:t>           - significant negative</a:t>
            </a:r>
          </a:p>
          <a:p>
            <a:pPr>
              <a:buFontTx/>
              <a:buNone/>
              <a:defRPr/>
            </a:pPr>
            <a:endParaRPr lang="en-US" sz="2800" dirty="0"/>
          </a:p>
          <a:p>
            <a:pPr>
              <a:buFontTx/>
              <a:buBlip>
                <a:blip r:embed="rId2"/>
              </a:buBlip>
              <a:defRPr/>
            </a:pPr>
            <a:r>
              <a:rPr lang="en-US" sz="2800" dirty="0"/>
              <a:t> predict the physical and lab. finding likely to be </a:t>
            </a:r>
          </a:p>
          <a:p>
            <a:pPr>
              <a:buFontTx/>
              <a:buNone/>
              <a:defRPr/>
            </a:pPr>
            <a:r>
              <a:rPr lang="en-US" sz="2800" dirty="0"/>
              <a:t>     present.</a:t>
            </a:r>
          </a:p>
          <a:p>
            <a:pPr>
              <a:defRPr/>
            </a:pPr>
            <a:endParaRPr lang="en-US" sz="2800" dirty="0"/>
          </a:p>
          <a:p>
            <a:pPr>
              <a:buFontTx/>
              <a:buBlip>
                <a:blip r:embed="rId2"/>
              </a:buBlip>
              <a:defRPr/>
            </a:pPr>
            <a:r>
              <a:rPr lang="en-US" sz="2800" dirty="0"/>
              <a:t> any discrepancy between the history and physical 	examination requires explanation</a:t>
            </a:r>
          </a:p>
          <a:p>
            <a:pPr>
              <a:defRPr/>
            </a:pPr>
            <a:endParaRPr lang="ar-SA"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b="1" dirty="0">
                <a:solidFill>
                  <a:srgbClr val="002060"/>
                </a:solidFill>
              </a:rPr>
              <a:t>Objectives </a:t>
            </a:r>
            <a:r>
              <a:rPr lang="en-US" b="1" dirty="0">
                <a:solidFill>
                  <a:srgbClr val="002060"/>
                </a:solidFill>
              </a:rPr>
              <a:t>of this course</a:t>
            </a:r>
            <a:endParaRPr lang="en-US" dirty="0">
              <a:solidFill>
                <a:srgbClr val="002060"/>
              </a:solidFill>
            </a:endParaRPr>
          </a:p>
        </p:txBody>
      </p:sp>
      <p:sp>
        <p:nvSpPr>
          <p:cNvPr id="3" name="Content Placeholder 2"/>
          <p:cNvSpPr>
            <a:spLocks noGrp="1"/>
          </p:cNvSpPr>
          <p:nvPr>
            <p:ph idx="1"/>
          </p:nvPr>
        </p:nvSpPr>
        <p:spPr>
          <a:xfrm>
            <a:off x="457200" y="1905000"/>
            <a:ext cx="8458200" cy="6477000"/>
          </a:xfrm>
        </p:spPr>
        <p:txBody>
          <a:bodyPr/>
          <a:lstStyle/>
          <a:p>
            <a:pPr marL="0" indent="0">
              <a:buClr>
                <a:schemeClr val="bg1"/>
              </a:buClr>
              <a:buNone/>
              <a:defRPr/>
            </a:pPr>
            <a:endParaRPr lang="en-US" sz="2800" dirty="0">
              <a:solidFill>
                <a:srgbClr val="FF0000"/>
              </a:solidFill>
            </a:endParaRPr>
          </a:p>
          <a:p>
            <a:pPr>
              <a:buClr>
                <a:schemeClr val="tx1">
                  <a:lumMod val="50000"/>
                </a:schemeClr>
              </a:buClr>
              <a:defRPr/>
            </a:pPr>
            <a:r>
              <a:rPr lang="en-US" sz="2800" dirty="0">
                <a:solidFill>
                  <a:schemeClr val="accent4">
                    <a:lumMod val="10000"/>
                  </a:schemeClr>
                </a:solidFill>
                <a:latin typeface="Arial" panose="020B0604020202020204" pitchFamily="34" charset="0"/>
                <a:cs typeface="Arial" panose="020B0604020202020204" pitchFamily="34" charset="0"/>
              </a:rPr>
              <a:t>To know the basic ophthalmic </a:t>
            </a:r>
            <a:r>
              <a:rPr lang="en-US" sz="2800" dirty="0">
                <a:solidFill>
                  <a:srgbClr val="FFFF00"/>
                </a:solidFill>
                <a:latin typeface="Arial" panose="020B0604020202020204" pitchFamily="34" charset="0"/>
                <a:cs typeface="Arial" panose="020B0604020202020204" pitchFamily="34" charset="0"/>
              </a:rPr>
              <a:t>anatomy and physiology. </a:t>
            </a:r>
          </a:p>
          <a:p>
            <a:pPr marL="0" indent="0">
              <a:buClr>
                <a:schemeClr val="tx1">
                  <a:lumMod val="50000"/>
                </a:schemeClr>
              </a:buClr>
              <a:buNone/>
              <a:defRPr/>
            </a:pPr>
            <a:endParaRPr lang="en-US" sz="2800" dirty="0">
              <a:solidFill>
                <a:schemeClr val="accent4">
                  <a:lumMod val="10000"/>
                </a:schemeClr>
              </a:solidFill>
              <a:latin typeface="Arial" panose="020B0604020202020204" pitchFamily="34" charset="0"/>
              <a:cs typeface="Arial" panose="020B0604020202020204" pitchFamily="34" charset="0"/>
            </a:endParaRPr>
          </a:p>
          <a:p>
            <a:pPr>
              <a:buClr>
                <a:schemeClr val="tx1">
                  <a:lumMod val="50000"/>
                </a:schemeClr>
              </a:buClr>
              <a:defRPr/>
            </a:pPr>
            <a:r>
              <a:rPr lang="en-US" sz="2800" dirty="0">
                <a:solidFill>
                  <a:schemeClr val="accent4">
                    <a:lumMod val="10000"/>
                  </a:schemeClr>
                </a:solidFill>
                <a:latin typeface="Arial" panose="020B0604020202020204" pitchFamily="34" charset="0"/>
                <a:cs typeface="Arial" panose="020B0604020202020204" pitchFamily="34" charset="0"/>
              </a:rPr>
              <a:t> To know how to </a:t>
            </a:r>
            <a:r>
              <a:rPr lang="en-US" sz="2800" dirty="0">
                <a:solidFill>
                  <a:srgbClr val="FFFF00"/>
                </a:solidFill>
                <a:latin typeface="Arial" panose="020B0604020202020204" pitchFamily="34" charset="0"/>
                <a:cs typeface="Arial" panose="020B0604020202020204" pitchFamily="34" charset="0"/>
              </a:rPr>
              <a:t>assess and manage</a:t>
            </a:r>
            <a:r>
              <a:rPr lang="en-US" sz="2800" dirty="0">
                <a:solidFill>
                  <a:schemeClr val="accent4">
                    <a:lumMod val="10000"/>
                  </a:schemeClr>
                </a:solidFill>
                <a:latin typeface="Arial" panose="020B0604020202020204" pitchFamily="34" charset="0"/>
                <a:cs typeface="Arial" panose="020B0604020202020204" pitchFamily="34" charset="0"/>
              </a:rPr>
              <a:t> common ophthalmic diseases. </a:t>
            </a:r>
          </a:p>
          <a:p>
            <a:pPr>
              <a:buFontTx/>
              <a:buNone/>
              <a:defRPr/>
            </a:pPr>
            <a:endParaRPr lang="en-US" sz="2800" dirty="0">
              <a:solidFill>
                <a:srgbClr val="7030A0"/>
              </a:solidFill>
            </a:endParaRPr>
          </a:p>
          <a:p>
            <a:pPr>
              <a:buFontTx/>
              <a:buNone/>
              <a:defRPr/>
            </a:pPr>
            <a:r>
              <a:rPr lang="en-AU" sz="2800" dirty="0">
                <a:solidFill>
                  <a:srgbClr val="7030A0"/>
                </a:solidFill>
              </a:rPr>
              <a:t> </a:t>
            </a:r>
            <a:endParaRPr lang="en-US" sz="2800" dirty="0">
              <a:solidFill>
                <a:srgbClr val="7030A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b="1" i="1" dirty="0"/>
              <a:t>Ophthalmic examination</a:t>
            </a:r>
            <a:br>
              <a:rPr lang="en-US" b="1" i="1" dirty="0"/>
            </a:br>
            <a:endParaRPr lang="en-US" b="1" i="1" dirty="0"/>
          </a:p>
        </p:txBody>
      </p:sp>
      <p:pic>
        <p:nvPicPr>
          <p:cNvPr id="68611" name="Picture 5" descr="image_eye_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8612" name="Rectangle 3"/>
          <p:cNvSpPr>
            <a:spLocks noChangeArrowheads="1"/>
          </p:cNvSpPr>
          <p:nvPr/>
        </p:nvSpPr>
        <p:spPr bwMode="auto">
          <a:xfrm>
            <a:off x="2286000" y="292100"/>
            <a:ext cx="457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5400" b="1" i="1" dirty="0">
                <a:solidFill>
                  <a:srgbClr val="FF0000"/>
                </a:solidFill>
              </a:rPr>
              <a:t>Ophthalmic examination</a:t>
            </a:r>
            <a:br>
              <a:rPr lang="en-US" altLang="en-US" sz="2000" b="1" i="1" dirty="0">
                <a:solidFill>
                  <a:srgbClr val="FF0000"/>
                </a:solidFill>
              </a:rPr>
            </a:br>
            <a:endParaRPr lang="ar-SA" altLang="en-US" sz="2000"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defRPr/>
            </a:pPr>
            <a:r>
              <a:rPr lang="en-US" dirty="0"/>
              <a:t>Ophthalmic examination</a:t>
            </a:r>
          </a:p>
        </p:txBody>
      </p:sp>
      <p:sp>
        <p:nvSpPr>
          <p:cNvPr id="31747" name="Rectangle 3"/>
          <p:cNvSpPr>
            <a:spLocks noGrp="1" noChangeArrowheads="1"/>
          </p:cNvSpPr>
          <p:nvPr>
            <p:ph type="body" idx="1"/>
          </p:nvPr>
        </p:nvSpPr>
        <p:spPr>
          <a:xfrm>
            <a:off x="457200" y="1524000"/>
            <a:ext cx="8229600" cy="4114800"/>
          </a:xfrm>
        </p:spPr>
        <p:txBody>
          <a:bodyPr/>
          <a:lstStyle/>
          <a:p>
            <a:pPr>
              <a:lnSpc>
                <a:spcPct val="90000"/>
              </a:lnSpc>
              <a:defRPr/>
            </a:pPr>
            <a:r>
              <a:rPr lang="en-US" sz="2800" dirty="0"/>
              <a:t>Visual acuity</a:t>
            </a:r>
          </a:p>
          <a:p>
            <a:pPr>
              <a:lnSpc>
                <a:spcPct val="90000"/>
              </a:lnSpc>
              <a:defRPr/>
            </a:pPr>
            <a:r>
              <a:rPr lang="en-US" sz="2800" dirty="0"/>
              <a:t>External examination</a:t>
            </a:r>
          </a:p>
          <a:p>
            <a:pPr>
              <a:lnSpc>
                <a:spcPct val="90000"/>
              </a:lnSpc>
              <a:defRPr/>
            </a:pPr>
            <a:r>
              <a:rPr lang="en-US" sz="2800" dirty="0"/>
              <a:t>Motility and alignment</a:t>
            </a:r>
          </a:p>
          <a:p>
            <a:pPr>
              <a:lnSpc>
                <a:spcPct val="90000"/>
              </a:lnSpc>
              <a:defRPr/>
            </a:pPr>
            <a:r>
              <a:rPr lang="en-US" sz="2800" dirty="0"/>
              <a:t>Pupil examination</a:t>
            </a:r>
          </a:p>
          <a:p>
            <a:pPr>
              <a:lnSpc>
                <a:spcPct val="90000"/>
              </a:lnSpc>
              <a:defRPr/>
            </a:pPr>
            <a:r>
              <a:rPr lang="en-US" sz="2800" dirty="0"/>
              <a:t>Slit lamp </a:t>
            </a:r>
            <a:r>
              <a:rPr lang="en-US" sz="2800" dirty="0" err="1"/>
              <a:t>biomicroscopy</a:t>
            </a:r>
            <a:endParaRPr lang="en-US" sz="2800" dirty="0"/>
          </a:p>
          <a:p>
            <a:pPr>
              <a:lnSpc>
                <a:spcPct val="90000"/>
              </a:lnSpc>
              <a:defRPr/>
            </a:pPr>
            <a:r>
              <a:rPr lang="en-US" sz="2800" dirty="0" err="1"/>
              <a:t>Tonometry</a:t>
            </a:r>
            <a:r>
              <a:rPr lang="en-US" sz="2800" dirty="0"/>
              <a:t> </a:t>
            </a:r>
          </a:p>
          <a:p>
            <a:pPr>
              <a:lnSpc>
                <a:spcPct val="90000"/>
              </a:lnSpc>
              <a:defRPr/>
            </a:pPr>
            <a:r>
              <a:rPr lang="en-US" sz="2800" dirty="0"/>
              <a:t>Ophthalmoscopy</a:t>
            </a:r>
          </a:p>
          <a:p>
            <a:pPr>
              <a:defRPr/>
            </a:pPr>
            <a:r>
              <a:rPr lang="en-US" sz="2800" dirty="0" err="1"/>
              <a:t>Gonioscopy</a:t>
            </a:r>
            <a:endParaRPr lang="en-US" sz="2800" dirty="0"/>
          </a:p>
          <a:p>
            <a:pPr>
              <a:defRPr/>
            </a:pPr>
            <a:r>
              <a:rPr lang="en-US" sz="2800" dirty="0" err="1"/>
              <a:t>Retinoscopes</a:t>
            </a:r>
            <a:endParaRPr lang="en-US" sz="2800" dirty="0"/>
          </a:p>
          <a:p>
            <a:pPr>
              <a:defRPr/>
            </a:pPr>
            <a:endParaRPr lang="en-US" dirty="0"/>
          </a:p>
          <a:p>
            <a:pPr>
              <a:lnSpc>
                <a:spcPct val="90000"/>
              </a:lnSpc>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381000" y="533400"/>
            <a:ext cx="8763000" cy="5715000"/>
          </a:xfrm>
        </p:spPr>
        <p:txBody>
          <a:bodyPr/>
          <a:lstStyle/>
          <a:p>
            <a:pPr>
              <a:buClr>
                <a:srgbClr val="99CCFF"/>
              </a:buClr>
              <a:buFont typeface="Wingdings" pitchFamily="2" charset="2"/>
              <a:buNone/>
              <a:defRPr/>
            </a:pPr>
            <a:r>
              <a:rPr lang="en-US" sz="3600" b="1" dirty="0">
                <a:solidFill>
                  <a:srgbClr val="FF0000"/>
                </a:solidFill>
              </a:rPr>
              <a:t>Visual acuity:</a:t>
            </a:r>
          </a:p>
          <a:p>
            <a:pPr>
              <a:buClr>
                <a:srgbClr val="99CCFF"/>
              </a:buClr>
              <a:buFont typeface="Wingdings" pitchFamily="2" charset="2"/>
              <a:buNone/>
              <a:defRPr/>
            </a:pPr>
            <a:endParaRPr lang="en-US" sz="2000" b="1" dirty="0">
              <a:solidFill>
                <a:schemeClr val="tx2"/>
              </a:solidFill>
            </a:endParaRPr>
          </a:p>
          <a:p>
            <a:pPr>
              <a:buClr>
                <a:srgbClr val="99CCFF"/>
              </a:buClr>
              <a:defRPr/>
            </a:pPr>
            <a:r>
              <a:rPr lang="en-US" dirty="0">
                <a:solidFill>
                  <a:schemeClr val="tx2"/>
                </a:solidFill>
              </a:rPr>
              <a:t>It is a </a:t>
            </a:r>
            <a:r>
              <a:rPr lang="en-US" dirty="0">
                <a:solidFill>
                  <a:srgbClr val="FF0000"/>
                </a:solidFill>
              </a:rPr>
              <a:t>vital sign </a:t>
            </a:r>
            <a:r>
              <a:rPr lang="en-US" dirty="0">
                <a:solidFill>
                  <a:schemeClr val="tx2"/>
                </a:solidFill>
              </a:rPr>
              <a:t>(MUST)</a:t>
            </a:r>
          </a:p>
          <a:p>
            <a:pPr>
              <a:buClr>
                <a:srgbClr val="99CCFF"/>
              </a:buClr>
              <a:defRPr/>
            </a:pPr>
            <a:r>
              <a:rPr lang="en-US" dirty="0">
                <a:solidFill>
                  <a:schemeClr val="tx2"/>
                </a:solidFill>
              </a:rPr>
              <a:t>Good vision</a:t>
            </a:r>
            <a:r>
              <a:rPr lang="en-US" sz="2800" dirty="0">
                <a:solidFill>
                  <a:schemeClr val="tx2"/>
                </a:solidFill>
              </a:rPr>
              <a:t>         </a:t>
            </a:r>
            <a:r>
              <a:rPr lang="en-US" sz="2400" dirty="0">
                <a:solidFill>
                  <a:schemeClr val="tx2"/>
                </a:solidFill>
              </a:rPr>
              <a:t>intact neurological visual pathology</a:t>
            </a:r>
            <a:r>
              <a:rPr lang="en-US" sz="2800" dirty="0">
                <a:solidFill>
                  <a:schemeClr val="tx2"/>
                </a:solidFill>
              </a:rPr>
              <a:t>  </a:t>
            </a:r>
          </a:p>
          <a:p>
            <a:pPr>
              <a:buClr>
                <a:srgbClr val="99CCFF"/>
              </a:buClr>
              <a:buFontTx/>
              <a:buNone/>
              <a:defRPr/>
            </a:pPr>
            <a:r>
              <a:rPr lang="en-US" sz="2800" dirty="0">
                <a:solidFill>
                  <a:schemeClr val="tx2"/>
                </a:solidFill>
              </a:rPr>
              <a:t>   </a:t>
            </a:r>
            <a:r>
              <a:rPr lang="en-US" sz="3600" b="1" dirty="0">
                <a:solidFill>
                  <a:schemeClr val="tx2"/>
                </a:solidFill>
              </a:rPr>
              <a:t>		</a:t>
            </a:r>
            <a:r>
              <a:rPr lang="en-PH" sz="3600" b="1" dirty="0">
                <a:solidFill>
                  <a:schemeClr val="tx2"/>
                </a:solidFill>
              </a:rPr>
              <a:t>		     </a:t>
            </a:r>
            <a:r>
              <a:rPr lang="en-PH" sz="2400" dirty="0">
                <a:solidFill>
                  <a:schemeClr val="tx2"/>
                </a:solidFill>
              </a:rPr>
              <a:t>structurally healthy eye</a:t>
            </a:r>
          </a:p>
          <a:p>
            <a:pPr>
              <a:buClr>
                <a:srgbClr val="99CCFF"/>
              </a:buClr>
              <a:buFontTx/>
              <a:buNone/>
              <a:defRPr/>
            </a:pPr>
            <a:r>
              <a:rPr lang="en-PH" sz="2400" dirty="0">
                <a:solidFill>
                  <a:schemeClr val="tx2"/>
                </a:solidFill>
              </a:rPr>
              <a:t>				       Proper focus</a:t>
            </a:r>
          </a:p>
          <a:p>
            <a:pPr>
              <a:buClr>
                <a:srgbClr val="99CCFF"/>
              </a:buClr>
              <a:buFontTx/>
              <a:buNone/>
              <a:defRPr/>
            </a:pPr>
            <a:endParaRPr lang="en-PH" dirty="0">
              <a:solidFill>
                <a:schemeClr val="tx2"/>
              </a:solidFill>
            </a:endParaRPr>
          </a:p>
          <a:p>
            <a:pPr>
              <a:buClr>
                <a:srgbClr val="99CCFF"/>
              </a:buClr>
              <a:defRPr/>
            </a:pPr>
            <a:r>
              <a:rPr lang="en-PH" dirty="0">
                <a:solidFill>
                  <a:schemeClr val="tx2"/>
                </a:solidFill>
              </a:rPr>
              <a:t>Subjective</a:t>
            </a:r>
            <a:endParaRPr lang="en-US" dirty="0">
              <a:solidFill>
                <a:schemeClr val="tx2"/>
              </a:solidFill>
            </a:endParaRPr>
          </a:p>
        </p:txBody>
      </p:sp>
      <p:sp>
        <p:nvSpPr>
          <p:cNvPr id="72707" name="Line 3"/>
          <p:cNvSpPr>
            <a:spLocks noChangeShapeType="1"/>
          </p:cNvSpPr>
          <p:nvPr/>
        </p:nvSpPr>
        <p:spPr bwMode="auto">
          <a:xfrm>
            <a:off x="3200400" y="2438400"/>
            <a:ext cx="53340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08" name="Line 7"/>
          <p:cNvSpPr>
            <a:spLocks noChangeShapeType="1"/>
          </p:cNvSpPr>
          <p:nvPr/>
        </p:nvSpPr>
        <p:spPr bwMode="auto">
          <a:xfrm>
            <a:off x="3200400" y="2438400"/>
            <a:ext cx="0" cy="4572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09" name="Line 8"/>
          <p:cNvSpPr>
            <a:spLocks noChangeShapeType="1"/>
          </p:cNvSpPr>
          <p:nvPr/>
        </p:nvSpPr>
        <p:spPr bwMode="auto">
          <a:xfrm>
            <a:off x="3200400" y="3048000"/>
            <a:ext cx="5334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0" name="Line 11"/>
          <p:cNvSpPr>
            <a:spLocks noChangeShapeType="1"/>
          </p:cNvSpPr>
          <p:nvPr/>
        </p:nvSpPr>
        <p:spPr bwMode="auto">
          <a:xfrm>
            <a:off x="3200400" y="2743200"/>
            <a:ext cx="0" cy="914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1" name="Line 13"/>
          <p:cNvSpPr>
            <a:spLocks noChangeShapeType="1"/>
          </p:cNvSpPr>
          <p:nvPr/>
        </p:nvSpPr>
        <p:spPr bwMode="auto">
          <a:xfrm>
            <a:off x="3200400" y="3657600"/>
            <a:ext cx="4572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lstStyle/>
          <a:p>
            <a:pPr>
              <a:defRPr/>
            </a:pPr>
            <a:r>
              <a:rPr lang="en-US" b="1" dirty="0"/>
              <a:t>How to test vision?</a:t>
            </a:r>
            <a:br>
              <a:rPr lang="en-US" b="1" dirty="0"/>
            </a:br>
            <a:endParaRPr lang="en-US" b="1" dirty="0"/>
          </a:p>
        </p:txBody>
      </p:sp>
      <p:sp>
        <p:nvSpPr>
          <p:cNvPr id="47106" name="Rectangle 2"/>
          <p:cNvSpPr>
            <a:spLocks noGrp="1" noChangeArrowheads="1"/>
          </p:cNvSpPr>
          <p:nvPr>
            <p:ph type="body" sz="half" idx="1"/>
          </p:nvPr>
        </p:nvSpPr>
        <p:spPr>
          <a:xfrm>
            <a:off x="-295780" y="1295400"/>
            <a:ext cx="5901386" cy="4114800"/>
          </a:xfrm>
        </p:spPr>
        <p:txBody>
          <a:bodyPr/>
          <a:lstStyle/>
          <a:p>
            <a:pPr marL="609600" indent="-609600">
              <a:buClr>
                <a:srgbClr val="99CCFF"/>
              </a:buClr>
              <a:buFontTx/>
              <a:buNone/>
              <a:defRPr/>
            </a:pPr>
            <a:endParaRPr lang="en-US" sz="2800" dirty="0">
              <a:solidFill>
                <a:schemeClr val="tx2"/>
              </a:solidFill>
            </a:endParaRPr>
          </a:p>
          <a:p>
            <a:pPr marL="990600" lvl="1" indent="-533400">
              <a:buClr>
                <a:srgbClr val="FF0000"/>
              </a:buClr>
              <a:buFontTx/>
              <a:buChar char="•"/>
              <a:defRPr/>
            </a:pPr>
            <a:r>
              <a:rPr lang="en-US" sz="2400" dirty="0">
                <a:solidFill>
                  <a:schemeClr val="tx2"/>
                </a:solidFill>
                <a:effectLst/>
              </a:rPr>
              <a:t>Display of different –sized targets shown at a standard distance from the eye.</a:t>
            </a:r>
          </a:p>
          <a:p>
            <a:pPr marL="990600" lvl="1" indent="-533400">
              <a:buClr>
                <a:srgbClr val="FF0000"/>
              </a:buClr>
              <a:buFontTx/>
              <a:buChar char="•"/>
              <a:defRPr/>
            </a:pPr>
            <a:r>
              <a:rPr lang="en-US" sz="2400" dirty="0" err="1">
                <a:solidFill>
                  <a:srgbClr val="FF0000"/>
                </a:solidFill>
                <a:effectLst/>
              </a:rPr>
              <a:t>Snellen</a:t>
            </a:r>
            <a:r>
              <a:rPr lang="en-US" sz="2400" dirty="0">
                <a:solidFill>
                  <a:srgbClr val="FF0000"/>
                </a:solidFill>
                <a:effectLst/>
              </a:rPr>
              <a:t> chart.</a:t>
            </a:r>
          </a:p>
          <a:p>
            <a:pPr marL="990600" lvl="1" indent="-533400">
              <a:buClr>
                <a:srgbClr val="FF0000"/>
              </a:buClr>
              <a:buFontTx/>
              <a:buChar char="•"/>
              <a:defRPr/>
            </a:pPr>
            <a:r>
              <a:rPr lang="en-US" sz="2400" dirty="0">
                <a:solidFill>
                  <a:schemeClr val="tx2"/>
                </a:solidFill>
                <a:effectLst/>
              </a:rPr>
              <a:t>20/20, 6/6</a:t>
            </a:r>
          </a:p>
          <a:p>
            <a:pPr marL="990600" lvl="1" indent="-533400">
              <a:buClr>
                <a:srgbClr val="FF0000"/>
              </a:buClr>
              <a:buFontTx/>
              <a:buChar char="•"/>
              <a:defRPr/>
            </a:pPr>
            <a:r>
              <a:rPr lang="en-US" sz="2400" dirty="0">
                <a:solidFill>
                  <a:schemeClr val="tx2"/>
                </a:solidFill>
                <a:effectLst/>
              </a:rPr>
              <a:t>Uncorrected, corrected</a:t>
            </a:r>
          </a:p>
          <a:p>
            <a:pPr marL="609600" indent="-609600">
              <a:buClr>
                <a:srgbClr val="000099"/>
              </a:buClr>
              <a:buFontTx/>
              <a:buNone/>
              <a:defRPr/>
            </a:pPr>
            <a:endParaRPr lang="en-US" sz="28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73732" name="Picture 5" descr="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74603" y="1066800"/>
            <a:ext cx="1524000" cy="2819400"/>
          </a:xfrm>
        </p:spPr>
      </p:pic>
      <p:pic>
        <p:nvPicPr>
          <p:cNvPr id="73733" name="Picture 6" descr="200px-Snellen0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367876" y="1028700"/>
            <a:ext cx="1589088" cy="2819400"/>
          </a:xfrm>
          <a:noFill/>
          <a:extLst>
            <a:ext uri="{909E8E84-426E-40DD-AFC4-6F175D3DCCD1}">
              <a14:hiddenFill xmlns:a14="http://schemas.microsoft.com/office/drawing/2010/main">
                <a:solidFill>
                  <a:srgbClr val="FFFFFF"/>
                </a:solidFill>
              </a14:hiddenFill>
            </a:ext>
          </a:extLst>
        </p:spPr>
      </p:pic>
      <p:pic>
        <p:nvPicPr>
          <p:cNvPr id="73734" name="Picture 8" descr="Hani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886200"/>
            <a:ext cx="152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533400" y="533400"/>
            <a:ext cx="8077200" cy="5715000"/>
          </a:xfrm>
        </p:spPr>
        <p:txBody>
          <a:bodyPr/>
          <a:lstStyle/>
          <a:p>
            <a:pPr marL="609600" indent="-609600">
              <a:buClr>
                <a:srgbClr val="000099"/>
              </a:buClr>
              <a:buFont typeface="Wingdings" pitchFamily="2" charset="2"/>
              <a:buNone/>
              <a:defRPr/>
            </a:pPr>
            <a:r>
              <a:rPr lang="en-US" sz="3600" b="1" dirty="0">
                <a:solidFill>
                  <a:srgbClr val="FFC000"/>
                </a:solidFill>
              </a:rPr>
              <a:t>Testing poor vision:</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Char char="•"/>
              <a:defRPr/>
            </a:pPr>
            <a:r>
              <a:rPr lang="en-US" dirty="0">
                <a:solidFill>
                  <a:schemeClr val="tx2"/>
                </a:solidFill>
              </a:rPr>
              <a:t>If the patient is unable to read the largest letter &lt;(20/200)</a:t>
            </a:r>
          </a:p>
          <a:p>
            <a:pPr marL="990600" lvl="1" indent="-533400">
              <a:buClr>
                <a:srgbClr val="99CCFF"/>
              </a:buClr>
              <a:buFontTx/>
              <a:buChar char="•"/>
              <a:defRPr/>
            </a:pPr>
            <a:r>
              <a:rPr lang="en-US" dirty="0">
                <a:solidFill>
                  <a:srgbClr val="FF0000"/>
                </a:solidFill>
              </a:rPr>
              <a:t>Move the patient closer </a:t>
            </a:r>
            <a:r>
              <a:rPr lang="en-US" dirty="0">
                <a:solidFill>
                  <a:schemeClr val="tx2"/>
                </a:solidFill>
              </a:rPr>
              <a:t>e.g. 5/200</a:t>
            </a:r>
          </a:p>
          <a:p>
            <a:pPr marL="990600" lvl="1" indent="-533400">
              <a:buClr>
                <a:srgbClr val="99CCFF"/>
              </a:buClr>
              <a:buFontTx/>
              <a:buChar char="•"/>
              <a:defRPr/>
            </a:pPr>
            <a:r>
              <a:rPr lang="en-US" dirty="0">
                <a:solidFill>
                  <a:schemeClr val="tx2"/>
                </a:solidFill>
              </a:rPr>
              <a:t>If patient cannot read:</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count fingers (CF)</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hand motion (HM)</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Light perception (LP)</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No light perception (NLP)</a:t>
            </a: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p:txBody>
          <a:bodyPr/>
          <a:lstStyle/>
          <a:p>
            <a:pPr>
              <a:defRPr/>
            </a:pPr>
            <a:r>
              <a:rPr lang="en-US" b="1" dirty="0">
                <a:solidFill>
                  <a:srgbClr val="FF0000"/>
                </a:solidFill>
              </a:rPr>
              <a:t>External examination:</a:t>
            </a:r>
            <a:br>
              <a:rPr lang="en-US" b="1" dirty="0">
                <a:solidFill>
                  <a:srgbClr val="FF0000"/>
                </a:solidFill>
              </a:rPr>
            </a:br>
            <a:endParaRPr lang="en-US" b="1" dirty="0">
              <a:solidFill>
                <a:srgbClr val="FF0000"/>
              </a:solidFill>
            </a:endParaRPr>
          </a:p>
        </p:txBody>
      </p:sp>
      <p:sp>
        <p:nvSpPr>
          <p:cNvPr id="55298" name="Rectangle 2"/>
          <p:cNvSpPr>
            <a:spLocks noGrp="1" noChangeArrowheads="1"/>
          </p:cNvSpPr>
          <p:nvPr>
            <p:ph type="body" sz="half" idx="1"/>
          </p:nvPr>
        </p:nvSpPr>
        <p:spPr/>
        <p:txBody>
          <a:bodyPr/>
          <a:lstStyle/>
          <a:p>
            <a:pPr marL="990600" lvl="1" indent="-533400">
              <a:buClr>
                <a:srgbClr val="99CCFF"/>
              </a:buClr>
              <a:buFontTx/>
              <a:buChar char="•"/>
              <a:defRPr/>
            </a:pPr>
            <a:r>
              <a:rPr lang="en-US" sz="2400" dirty="0">
                <a:solidFill>
                  <a:schemeClr val="tx2"/>
                </a:solidFill>
              </a:rPr>
              <a:t>Evaluate by gross </a:t>
            </a:r>
            <a:r>
              <a:rPr lang="en-US" sz="2400" dirty="0">
                <a:solidFill>
                  <a:srgbClr val="FF0000"/>
                </a:solidFill>
              </a:rPr>
              <a:t>inspection</a:t>
            </a:r>
            <a:r>
              <a:rPr lang="en-US" sz="2400" dirty="0">
                <a:solidFill>
                  <a:schemeClr val="tx2"/>
                </a:solidFill>
              </a:rPr>
              <a:t> and palpation.</a:t>
            </a:r>
          </a:p>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Tx/>
              <a:buChar char="•"/>
              <a:defRPr/>
            </a:pPr>
            <a:r>
              <a:rPr lang="en-US" sz="2400" dirty="0">
                <a:solidFill>
                  <a:schemeClr val="tx2"/>
                </a:solidFill>
              </a:rPr>
              <a:t>Ocular adnexa. (lid, periocular area)</a:t>
            </a:r>
          </a:p>
          <a:p>
            <a:pPr marL="990600" lvl="1" indent="-533400">
              <a:buClr>
                <a:srgbClr val="99CCFF"/>
              </a:buClr>
              <a:buFontTx/>
              <a:buChar char="•"/>
              <a:defRPr/>
            </a:pPr>
            <a:endParaRPr lang="en-US" sz="2400" dirty="0">
              <a:solidFill>
                <a:schemeClr val="tx2"/>
              </a:solidFill>
            </a:endParaRPr>
          </a:p>
          <a:p>
            <a:pPr marL="990600" lvl="1" indent="-533400">
              <a:buClr>
                <a:srgbClr val="99CCFF"/>
              </a:buClr>
              <a:buFontTx/>
              <a:buChar char="•"/>
              <a:defRPr/>
            </a:pPr>
            <a:r>
              <a:rPr lang="en-US" sz="2400" dirty="0">
                <a:solidFill>
                  <a:schemeClr val="tx2"/>
                </a:solidFill>
              </a:rPr>
              <a:t>Skin lesions, growths, inflammatory lesions.</a:t>
            </a:r>
          </a:p>
          <a:p>
            <a:pPr marL="990600" lvl="1" indent="-533400">
              <a:buClr>
                <a:srgbClr val="99CCFF"/>
              </a:buClr>
              <a:buFontTx/>
              <a:buNone/>
              <a:defRPr/>
            </a:pPr>
            <a:endParaRPr lang="en-US" sz="2400" dirty="0">
              <a:solidFill>
                <a:schemeClr val="tx2"/>
              </a:solidFill>
            </a:endParaRPr>
          </a:p>
        </p:txBody>
      </p:sp>
      <p:sp>
        <p:nvSpPr>
          <p:cNvPr id="55300" name="Rectangle 4"/>
          <p:cNvSpPr>
            <a:spLocks noGrp="1" noChangeArrowheads="1"/>
          </p:cNvSpPr>
          <p:nvPr>
            <p:ph sz="quarter" idx="2"/>
          </p:nvPr>
        </p:nvSpPr>
        <p:spPr/>
        <p:txBody>
          <a:bodyPr/>
          <a:lstStyle/>
          <a:p>
            <a:pPr>
              <a:buClr>
                <a:srgbClr val="000099"/>
              </a:buClr>
              <a:buFont typeface="Wingdings" pitchFamily="2" charset="2"/>
              <a:buNone/>
              <a:defRPr/>
            </a:pPr>
            <a:endParaRPr lang="en-US" sz="2800" b="1">
              <a:solidFill>
                <a:schemeClr val="tx2"/>
              </a:solidFill>
            </a:endParaRPr>
          </a:p>
          <a:p>
            <a:pPr>
              <a:defRPr/>
            </a:pPr>
            <a:endParaRPr lang="en-US" sz="2400"/>
          </a:p>
        </p:txBody>
      </p:sp>
      <p:pic>
        <p:nvPicPr>
          <p:cNvPr id="75781" name="Picture 5" descr="003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334000" y="1905000"/>
            <a:ext cx="2995613" cy="1981200"/>
          </a:xfrm>
          <a:noFill/>
          <a:extLst>
            <a:ext uri="{909E8E84-426E-40DD-AFC4-6F175D3DCCD1}">
              <a14:hiddenFill xmlns:a14="http://schemas.microsoft.com/office/drawing/2010/main">
                <a:solidFill>
                  <a:srgbClr val="FFFFFF"/>
                </a:solidFill>
              </a14:hiddenFill>
            </a:ext>
          </a:extLst>
        </p:spPr>
      </p:pic>
      <p:pic>
        <p:nvPicPr>
          <p:cNvPr id="75782" name="Picture 7" descr="yemen_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62400"/>
            <a:ext cx="3429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p:txBody>
          <a:bodyPr/>
          <a:lstStyle/>
          <a:p>
            <a:pPr eaLnBrk="1" hangingPunct="1">
              <a:defRPr/>
            </a:pPr>
            <a:br>
              <a:rPr lang="en-US" b="1" dirty="0"/>
            </a:br>
            <a:endParaRPr lang="en-US" b="1" dirty="0"/>
          </a:p>
        </p:txBody>
      </p:sp>
      <p:sp>
        <p:nvSpPr>
          <p:cNvPr id="33794" name="Rectangle 2"/>
          <p:cNvSpPr>
            <a:spLocks noGrp="1" noChangeArrowheads="1"/>
          </p:cNvSpPr>
          <p:nvPr>
            <p:ph type="body" sz="half" idx="1"/>
          </p:nvPr>
        </p:nvSpPr>
        <p:spPr/>
        <p:txBody>
          <a:bodyPr/>
          <a:lstStyle/>
          <a:p>
            <a:pPr eaLnBrk="1" hangingPunct="1">
              <a:buClr>
                <a:srgbClr val="000099"/>
              </a:buClr>
              <a:buFont typeface="Wingdings" pitchFamily="2" charset="2"/>
              <a:buNone/>
              <a:defRPr/>
            </a:pPr>
            <a:endParaRPr lang="en-US" sz="1800" b="1">
              <a:solidFill>
                <a:schemeClr val="tx2"/>
              </a:solidFill>
            </a:endParaRPr>
          </a:p>
          <a:p>
            <a:pPr eaLnBrk="1" hangingPunct="1">
              <a:buClr>
                <a:srgbClr val="99CCFF"/>
              </a:buClr>
              <a:defRPr/>
            </a:pPr>
            <a:r>
              <a:rPr lang="en-US" sz="2800">
                <a:solidFill>
                  <a:schemeClr val="tx2"/>
                </a:solidFill>
              </a:rPr>
              <a:t>Ptosis</a:t>
            </a:r>
          </a:p>
          <a:p>
            <a:pPr eaLnBrk="1" hangingPunct="1">
              <a:buClr>
                <a:srgbClr val="99CCFF"/>
              </a:buClr>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r>
              <a:rPr lang="en-US" sz="2800">
                <a:solidFill>
                  <a:schemeClr val="tx2"/>
                </a:solidFill>
              </a:rPr>
              <a:t>Proptosis, exophthalmos, enophthalmos</a:t>
            </a:r>
          </a:p>
          <a:p>
            <a:pPr eaLnBrk="1" hangingPunct="1">
              <a:buClr>
                <a:srgbClr val="99CCFF"/>
              </a:buClr>
              <a:buFontTx/>
              <a:buNone/>
              <a:defRPr/>
            </a:pPr>
            <a:endParaRPr lang="en-US" sz="2800">
              <a:solidFill>
                <a:schemeClr val="tx2"/>
              </a:solidFill>
            </a:endParaRPr>
          </a:p>
          <a:p>
            <a:pPr eaLnBrk="1" hangingPunct="1">
              <a:buClr>
                <a:srgbClr val="99CCFF"/>
              </a:buClr>
              <a:buFontTx/>
              <a:buNone/>
              <a:defRPr/>
            </a:pPr>
            <a:endParaRPr lang="en-US" sz="2800">
              <a:solidFill>
                <a:schemeClr val="tx2"/>
              </a:solidFill>
            </a:endParaRPr>
          </a:p>
          <a:p>
            <a:pPr eaLnBrk="1" hangingPunct="1">
              <a:buClr>
                <a:srgbClr val="000099"/>
              </a:buClr>
              <a:defRPr/>
            </a:pPr>
            <a:endParaRPr lang="en-US" sz="2800">
              <a:solidFill>
                <a:schemeClr val="tx2"/>
              </a:solidFill>
            </a:endParaRPr>
          </a:p>
          <a:p>
            <a:pPr eaLnBrk="1" hangingPunct="1">
              <a:buClr>
                <a:srgbClr val="000099"/>
              </a:buClr>
              <a:buFontTx/>
              <a:buNone/>
              <a:defRPr/>
            </a:pPr>
            <a:r>
              <a:rPr lang="en-US" b="1">
                <a:solidFill>
                  <a:schemeClr val="tx2"/>
                </a:solidFill>
              </a:rPr>
              <a:t>		</a:t>
            </a:r>
          </a:p>
        </p:txBody>
      </p:sp>
      <p:pic>
        <p:nvPicPr>
          <p:cNvPr id="76804" name="Picture 6" descr="b%20mechanical%20ptosis%20neurofibromatosi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324600" y="1600200"/>
            <a:ext cx="2635250" cy="2133600"/>
          </a:xfrm>
        </p:spPr>
      </p:pic>
      <p:pic>
        <p:nvPicPr>
          <p:cNvPr id="76805" name="Picture 7" descr="pic1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276600" y="3886200"/>
            <a:ext cx="2895600" cy="1981200"/>
          </a:xfrm>
        </p:spPr>
      </p:pic>
      <p:pic>
        <p:nvPicPr>
          <p:cNvPr id="76806" name="Picture 8" descr="Pt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00200"/>
            <a:ext cx="28956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9" descr="williams25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00" y="3810000"/>
            <a:ext cx="2565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7" name="Rectangle 9"/>
          <p:cNvSpPr>
            <a:spLocks noGrp="1" noChangeArrowheads="1"/>
          </p:cNvSpPr>
          <p:nvPr>
            <p:ph type="title"/>
          </p:nvPr>
        </p:nvSpPr>
        <p:spPr/>
        <p:txBody>
          <a:bodyPr/>
          <a:lstStyle/>
          <a:p>
            <a:pPr>
              <a:defRPr/>
            </a:pPr>
            <a:endParaRPr lang="en-US"/>
          </a:p>
        </p:txBody>
      </p:sp>
      <p:sp>
        <p:nvSpPr>
          <p:cNvPr id="135173" name="Rectangle 5"/>
          <p:cNvSpPr>
            <a:spLocks noGrp="1" noChangeArrowheads="1"/>
          </p:cNvSpPr>
          <p:nvPr>
            <p:ph type="body" sz="half" idx="1"/>
          </p:nvPr>
        </p:nvSpPr>
        <p:spPr/>
        <p:txBody>
          <a:bodyPr/>
          <a:lstStyle/>
          <a:p>
            <a:pPr lvl="1">
              <a:lnSpc>
                <a:spcPct val="90000"/>
              </a:lnSpc>
              <a:buClr>
                <a:srgbClr val="99CCFF"/>
              </a:buClr>
              <a:buFontTx/>
              <a:buNone/>
              <a:defRPr/>
            </a:pPr>
            <a:endParaRPr lang="en-US" sz="2000" dirty="0">
              <a:solidFill>
                <a:schemeClr val="tx2"/>
              </a:solidFill>
            </a:endParaRPr>
          </a:p>
          <a:p>
            <a:pPr lvl="1">
              <a:lnSpc>
                <a:spcPct val="90000"/>
              </a:lnSpc>
              <a:buClr>
                <a:srgbClr val="99CCFF"/>
              </a:buClr>
              <a:buFontTx/>
              <a:buChar char="•"/>
              <a:defRPr/>
            </a:pPr>
            <a:r>
              <a:rPr lang="en-US" sz="2400" dirty="0">
                <a:solidFill>
                  <a:schemeClr val="tx2"/>
                </a:solidFill>
              </a:rPr>
              <a:t>Palpation of </a:t>
            </a:r>
            <a:r>
              <a:rPr lang="en-US" sz="2400" dirty="0">
                <a:solidFill>
                  <a:srgbClr val="FF0000"/>
                </a:solidFill>
              </a:rPr>
              <a:t>bony rim</a:t>
            </a:r>
            <a:r>
              <a:rPr lang="en-US" sz="2400" dirty="0">
                <a:solidFill>
                  <a:schemeClr val="tx2"/>
                </a:solidFill>
              </a:rPr>
              <a:t>, periocular </a:t>
            </a:r>
            <a:r>
              <a:rPr lang="en-US" sz="2400" dirty="0">
                <a:solidFill>
                  <a:srgbClr val="FF0000"/>
                </a:solidFill>
              </a:rPr>
              <a:t>soft tissue</a:t>
            </a:r>
            <a:r>
              <a:rPr lang="en-US" sz="2400" dirty="0">
                <a:solidFill>
                  <a:schemeClr val="tx2"/>
                </a:solidFill>
              </a:rPr>
              <a:t>.</a:t>
            </a:r>
          </a:p>
          <a:p>
            <a:pPr marL="457200" lvl="1" indent="0">
              <a:lnSpc>
                <a:spcPct val="90000"/>
              </a:lnSpc>
              <a:buClr>
                <a:srgbClr val="99CCFF"/>
              </a:buClr>
              <a:buNone/>
              <a:defRPr/>
            </a:pPr>
            <a:endParaRPr lang="en-US" sz="2400" dirty="0">
              <a:solidFill>
                <a:schemeClr val="tx2"/>
              </a:solidFill>
            </a:endParaRPr>
          </a:p>
          <a:p>
            <a:pPr lvl="1">
              <a:lnSpc>
                <a:spcPct val="90000"/>
              </a:lnSpc>
              <a:buClr>
                <a:srgbClr val="99CCFF"/>
              </a:buClr>
              <a:buFontTx/>
              <a:buChar char="•"/>
              <a:defRPr/>
            </a:pPr>
            <a:endParaRPr lang="en-US" sz="2400" dirty="0">
              <a:solidFill>
                <a:schemeClr val="tx2"/>
              </a:solidFill>
            </a:endParaRPr>
          </a:p>
          <a:p>
            <a:pPr lvl="1">
              <a:lnSpc>
                <a:spcPct val="90000"/>
              </a:lnSpc>
              <a:buClr>
                <a:srgbClr val="99CCFF"/>
              </a:buClr>
              <a:buFontTx/>
              <a:buChar char="•"/>
              <a:defRPr/>
            </a:pPr>
            <a:r>
              <a:rPr lang="en-US" sz="2400" dirty="0">
                <a:solidFill>
                  <a:schemeClr val="tx2"/>
                </a:solidFill>
              </a:rPr>
              <a:t>General </a:t>
            </a:r>
            <a:r>
              <a:rPr lang="en-US" sz="2400" dirty="0">
                <a:solidFill>
                  <a:srgbClr val="FF0000"/>
                </a:solidFill>
              </a:rPr>
              <a:t>facial examination </a:t>
            </a:r>
            <a:r>
              <a:rPr lang="en-US" sz="2400" dirty="0">
                <a:solidFill>
                  <a:schemeClr val="tx2"/>
                </a:solidFill>
              </a:rPr>
              <a:t>e.g. enlarged </a:t>
            </a:r>
            <a:r>
              <a:rPr lang="en-US" sz="2400" dirty="0" err="1">
                <a:solidFill>
                  <a:schemeClr val="tx2"/>
                </a:solidFill>
              </a:rPr>
              <a:t>preauricular</a:t>
            </a:r>
            <a:r>
              <a:rPr lang="en-US" sz="2400" dirty="0">
                <a:solidFill>
                  <a:schemeClr val="tx2"/>
                </a:solidFill>
              </a:rPr>
              <a:t> lymph node, temporal artery prominence.</a:t>
            </a:r>
          </a:p>
          <a:p>
            <a:pPr>
              <a:lnSpc>
                <a:spcPct val="90000"/>
              </a:lnSpc>
              <a:buClr>
                <a:srgbClr val="000099"/>
              </a:buClr>
              <a:buFontTx/>
              <a:buNone/>
              <a:defRPr/>
            </a:pPr>
            <a:r>
              <a:rPr lang="en-US" sz="2800" b="1" dirty="0">
                <a:solidFill>
                  <a:schemeClr val="tx2"/>
                </a:solidFill>
              </a:rPr>
              <a:t>		</a:t>
            </a:r>
          </a:p>
          <a:p>
            <a:pPr>
              <a:lnSpc>
                <a:spcPct val="90000"/>
              </a:lnSpc>
              <a:defRPr/>
            </a:pPr>
            <a:endParaRPr lang="en-US" sz="2400" dirty="0"/>
          </a:p>
        </p:txBody>
      </p:sp>
      <p:pic>
        <p:nvPicPr>
          <p:cNvPr id="77828" name="Picture 7" descr="Ca-eye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10200" y="1371600"/>
            <a:ext cx="2579688" cy="1981200"/>
          </a:xfrm>
        </p:spPr>
      </p:pic>
      <p:pic>
        <p:nvPicPr>
          <p:cNvPr id="77829" name="Picture 8" descr="043_0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0200" y="4038600"/>
            <a:ext cx="2590800" cy="1981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4294967295"/>
          </p:nvPr>
        </p:nvSpPr>
        <p:spPr>
          <a:xfrm>
            <a:off x="838200" y="533400"/>
            <a:ext cx="8305800" cy="6324600"/>
          </a:xfrm>
        </p:spPr>
        <p:txBody>
          <a:bodyPr/>
          <a:lstStyle/>
          <a:p>
            <a:pPr marL="609600" indent="-609600">
              <a:buClr>
                <a:srgbClr val="000099"/>
              </a:buClr>
              <a:buFont typeface="Wingdings" pitchFamily="2" charset="2"/>
              <a:buNone/>
              <a:defRPr/>
            </a:pPr>
            <a:r>
              <a:rPr lang="en-US" sz="3600" b="1" dirty="0">
                <a:solidFill>
                  <a:srgbClr val="FF0000"/>
                </a:solidFill>
              </a:rPr>
              <a:t>Ocular motility:</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None/>
              <a:defRPr/>
            </a:pPr>
            <a:endParaRPr lang="en-US" dirty="0">
              <a:solidFill>
                <a:schemeClr val="tx2"/>
              </a:solidFill>
            </a:endParaRPr>
          </a:p>
          <a:p>
            <a:pPr marL="990600" lvl="1" indent="-533400">
              <a:buClr>
                <a:srgbClr val="99CCFF"/>
              </a:buClr>
              <a:buFontTx/>
              <a:buNone/>
              <a:defRPr/>
            </a:pPr>
            <a:r>
              <a:rPr lang="en-US" sz="3200" b="1" i="1" dirty="0">
                <a:solidFill>
                  <a:schemeClr val="tx2"/>
                </a:solidFill>
              </a:rPr>
              <a:t>Evaluate 	</a:t>
            </a:r>
            <a:r>
              <a:rPr lang="en-US" sz="3200" b="1" i="1" dirty="0">
                <a:solidFill>
                  <a:srgbClr val="99CCFF"/>
                </a:solidFill>
              </a:rPr>
              <a:t>-</a:t>
            </a:r>
            <a:r>
              <a:rPr lang="en-US" sz="3200" b="1" i="1" dirty="0">
                <a:solidFill>
                  <a:schemeClr val="tx2"/>
                </a:solidFill>
              </a:rPr>
              <a:t>	Alignment</a:t>
            </a:r>
          </a:p>
          <a:p>
            <a:pPr marL="990600" lvl="1" indent="-533400">
              <a:buClr>
                <a:srgbClr val="99CCFF"/>
              </a:buClr>
              <a:buFontTx/>
              <a:buNone/>
              <a:defRPr/>
            </a:pPr>
            <a:r>
              <a:rPr lang="en-US" sz="3200" b="1" i="1" dirty="0">
                <a:solidFill>
                  <a:schemeClr val="tx2"/>
                </a:solidFill>
              </a:rPr>
              <a:t>			</a:t>
            </a:r>
            <a:r>
              <a:rPr lang="en-US" sz="3200" b="1" i="1" dirty="0">
                <a:solidFill>
                  <a:srgbClr val="99CCFF"/>
                </a:solidFill>
              </a:rPr>
              <a:t>-</a:t>
            </a:r>
            <a:r>
              <a:rPr lang="en-US" sz="3200" b="1" i="1" dirty="0">
                <a:solidFill>
                  <a:schemeClr val="tx2"/>
                </a:solidFill>
              </a:rPr>
              <a:t>	Movements</a:t>
            </a:r>
          </a:p>
          <a:p>
            <a:pPr marL="990600" lvl="1" indent="-533400">
              <a:buClr>
                <a:srgbClr val="99CCFF"/>
              </a:buClr>
              <a:buFontTx/>
              <a:buNone/>
              <a:defRPr/>
            </a:pPr>
            <a:endParaRPr lang="en-US" sz="3200" b="1" i="1" dirty="0">
              <a:solidFill>
                <a:schemeClr val="tx2"/>
              </a:solidFill>
            </a:endParaRPr>
          </a:p>
          <a:p>
            <a:pPr marL="990600" lvl="1" indent="-533400">
              <a:buClr>
                <a:srgbClr val="99CCFF"/>
              </a:buClr>
              <a:buFontTx/>
              <a:buNone/>
              <a:defRPr/>
            </a:pPr>
            <a:r>
              <a:rPr lang="en-US" dirty="0">
                <a:solidFill>
                  <a:schemeClr val="tx2"/>
                </a:solidFill>
              </a:rPr>
              <a:t>	</a:t>
            </a:r>
            <a:r>
              <a:rPr lang="en-US" sz="3200" b="1" dirty="0">
                <a:solidFill>
                  <a:schemeClr val="tx2"/>
                </a:solidFill>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sz="half" idx="1"/>
          </p:nvPr>
        </p:nvSpPr>
        <p:spPr/>
        <p:txBody>
          <a:bodyPr/>
          <a:lstStyle/>
          <a:p>
            <a:pPr eaLnBrk="1" hangingPunct="1">
              <a:buClr>
                <a:srgbClr val="99CCFF"/>
              </a:buClr>
              <a:defRPr/>
            </a:pPr>
            <a:endParaRPr lang="en-US" sz="2800">
              <a:solidFill>
                <a:schemeClr val="tx2"/>
              </a:solidFill>
            </a:endParaRPr>
          </a:p>
          <a:p>
            <a:pPr eaLnBrk="1" hangingPunct="1">
              <a:buClr>
                <a:srgbClr val="99CCFF"/>
              </a:buClr>
              <a:buFontTx/>
              <a:buNone/>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r>
              <a:rPr lang="en-US" sz="2800">
                <a:solidFill>
                  <a:schemeClr val="tx2"/>
                </a:solidFill>
              </a:rPr>
              <a:t>Misalignment of the eyes</a:t>
            </a:r>
          </a:p>
          <a:p>
            <a:pPr eaLnBrk="1" hangingPunct="1">
              <a:buClr>
                <a:srgbClr val="99CCFF"/>
              </a:buClr>
              <a:defRPr/>
            </a:pPr>
            <a:endParaRPr lang="en-US" sz="2800">
              <a:solidFill>
                <a:schemeClr val="tx2"/>
              </a:solidFill>
            </a:endParaRPr>
          </a:p>
          <a:p>
            <a:pPr eaLnBrk="1" hangingPunct="1">
              <a:defRPr/>
            </a:pPr>
            <a:endParaRPr lang="en-US" sz="2800"/>
          </a:p>
        </p:txBody>
      </p:sp>
      <p:pic>
        <p:nvPicPr>
          <p:cNvPr id="79875" name="Picture 8" descr="ext__s4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3810000"/>
            <a:ext cx="2819400" cy="2362200"/>
          </a:xfrm>
        </p:spPr>
      </p:pic>
      <p:pic>
        <p:nvPicPr>
          <p:cNvPr id="79876" name="Picture 9" descr="Paediatric_0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1600200"/>
            <a:ext cx="2819400" cy="1981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b="1" dirty="0">
                <a:solidFill>
                  <a:srgbClr val="002060"/>
                </a:solidFill>
              </a:rPr>
              <a:t>Objectives </a:t>
            </a:r>
            <a:r>
              <a:rPr lang="en-US" b="1" dirty="0">
                <a:solidFill>
                  <a:srgbClr val="002060"/>
                </a:solidFill>
              </a:rPr>
              <a:t>of this course</a:t>
            </a:r>
            <a:endParaRPr lang="en-US" dirty="0">
              <a:solidFill>
                <a:srgbClr val="002060"/>
              </a:solidFill>
            </a:endParaRPr>
          </a:p>
        </p:txBody>
      </p:sp>
      <p:sp>
        <p:nvSpPr>
          <p:cNvPr id="3" name="Content Placeholder 2"/>
          <p:cNvSpPr>
            <a:spLocks noGrp="1"/>
          </p:cNvSpPr>
          <p:nvPr>
            <p:ph idx="1"/>
          </p:nvPr>
        </p:nvSpPr>
        <p:spPr>
          <a:xfrm>
            <a:off x="457200" y="1676400"/>
            <a:ext cx="8458200" cy="6705600"/>
          </a:xfrm>
        </p:spPr>
        <p:txBody>
          <a:bodyPr/>
          <a:lstStyle/>
          <a:p>
            <a:pPr marL="0" indent="0">
              <a:buClr>
                <a:schemeClr val="tx1">
                  <a:lumMod val="50000"/>
                </a:schemeClr>
              </a:buClr>
              <a:buNone/>
              <a:defRPr/>
            </a:pPr>
            <a:endParaRPr lang="en-US" sz="2800" dirty="0">
              <a:solidFill>
                <a:schemeClr val="tx1">
                  <a:lumMod val="75000"/>
                </a:schemeClr>
              </a:solidFill>
              <a:cs typeface="+mj-cs"/>
            </a:endParaRPr>
          </a:p>
          <a:p>
            <a:pPr>
              <a:buClr>
                <a:schemeClr val="tx1">
                  <a:lumMod val="50000"/>
                </a:schemeClr>
              </a:buClr>
              <a:defRPr/>
            </a:pPr>
            <a:r>
              <a:rPr lang="en-US" sz="2800" dirty="0">
                <a:solidFill>
                  <a:schemeClr val="accent4">
                    <a:lumMod val="10000"/>
                  </a:schemeClr>
                </a:solidFill>
                <a:latin typeface="Calibri" panose="020F0502020204030204" pitchFamily="34" charset="0"/>
                <a:cs typeface="+mj-cs"/>
              </a:rPr>
              <a:t>To know how to triage and treat common ophthalmic </a:t>
            </a:r>
            <a:r>
              <a:rPr lang="en-US" sz="2800" dirty="0">
                <a:solidFill>
                  <a:srgbClr val="FFFF00"/>
                </a:solidFill>
                <a:latin typeface="Calibri" panose="020F0502020204030204" pitchFamily="34" charset="0"/>
                <a:cs typeface="+mj-cs"/>
              </a:rPr>
              <a:t>emergencies</a:t>
            </a:r>
            <a:r>
              <a:rPr lang="en-US" sz="2800" dirty="0">
                <a:solidFill>
                  <a:schemeClr val="accent4">
                    <a:lumMod val="10000"/>
                  </a:schemeClr>
                </a:solidFill>
                <a:latin typeface="Calibri" panose="020F0502020204030204" pitchFamily="34" charset="0"/>
                <a:cs typeface="+mj-cs"/>
              </a:rPr>
              <a:t>. </a:t>
            </a:r>
          </a:p>
          <a:p>
            <a:pPr marL="0" indent="0">
              <a:buClr>
                <a:schemeClr val="tx1">
                  <a:lumMod val="50000"/>
                </a:schemeClr>
              </a:buClr>
              <a:buNone/>
              <a:defRPr/>
            </a:pPr>
            <a:endParaRPr lang="en-US" sz="2800" dirty="0">
              <a:solidFill>
                <a:schemeClr val="accent4">
                  <a:lumMod val="10000"/>
                </a:schemeClr>
              </a:solidFill>
              <a:latin typeface="Calibri" panose="020F0502020204030204" pitchFamily="34" charset="0"/>
              <a:cs typeface="+mj-cs"/>
            </a:endParaRPr>
          </a:p>
          <a:p>
            <a:pPr>
              <a:buClr>
                <a:schemeClr val="tx1">
                  <a:lumMod val="50000"/>
                </a:schemeClr>
              </a:buClr>
              <a:defRPr/>
            </a:pPr>
            <a:r>
              <a:rPr lang="en-US" sz="2800" dirty="0">
                <a:solidFill>
                  <a:schemeClr val="accent4">
                    <a:lumMod val="10000"/>
                  </a:schemeClr>
                </a:solidFill>
                <a:latin typeface="Calibri" panose="020F0502020204030204" pitchFamily="34" charset="0"/>
                <a:cs typeface="+mj-cs"/>
              </a:rPr>
              <a:t>How to use simple ophthalmic </a:t>
            </a:r>
            <a:r>
              <a:rPr lang="en-US" sz="2800" dirty="0">
                <a:solidFill>
                  <a:srgbClr val="FFFF00"/>
                </a:solidFill>
                <a:latin typeface="Calibri" panose="020F0502020204030204" pitchFamily="34" charset="0"/>
                <a:cs typeface="+mj-cs"/>
              </a:rPr>
              <a:t>diagnostic instruments</a:t>
            </a:r>
            <a:r>
              <a:rPr lang="en-US" sz="2800" dirty="0">
                <a:solidFill>
                  <a:schemeClr val="accent4">
                    <a:lumMod val="10000"/>
                  </a:schemeClr>
                </a:solidFill>
                <a:latin typeface="Calibri" panose="020F0502020204030204" pitchFamily="34" charset="0"/>
                <a:cs typeface="+mj-cs"/>
              </a:rPr>
              <a:t>. </a:t>
            </a:r>
          </a:p>
          <a:p>
            <a:pPr marL="0" indent="0">
              <a:buClr>
                <a:schemeClr val="tx1">
                  <a:lumMod val="50000"/>
                </a:schemeClr>
              </a:buClr>
              <a:buNone/>
              <a:defRPr/>
            </a:pPr>
            <a:endParaRPr lang="en-US" sz="2800" dirty="0">
              <a:solidFill>
                <a:schemeClr val="accent4">
                  <a:lumMod val="10000"/>
                </a:schemeClr>
              </a:solidFill>
              <a:latin typeface="Calibri" panose="020F0502020204030204" pitchFamily="34" charset="0"/>
              <a:cs typeface="+mj-cs"/>
            </a:endParaRPr>
          </a:p>
          <a:p>
            <a:pPr>
              <a:buClr>
                <a:schemeClr val="tx1">
                  <a:lumMod val="50000"/>
                </a:schemeClr>
              </a:buClr>
              <a:defRPr/>
            </a:pPr>
            <a:r>
              <a:rPr lang="en-US" sz="2800" dirty="0">
                <a:solidFill>
                  <a:schemeClr val="accent4">
                    <a:lumMod val="10000"/>
                  </a:schemeClr>
                </a:solidFill>
                <a:latin typeface="Calibri" panose="020F0502020204030204" pitchFamily="34" charset="0"/>
                <a:cs typeface="+mj-cs"/>
              </a:rPr>
              <a:t>To acquire basic knowledge of some common </a:t>
            </a:r>
            <a:r>
              <a:rPr lang="en-US" sz="2800" dirty="0">
                <a:solidFill>
                  <a:srgbClr val="FFFF00"/>
                </a:solidFill>
                <a:latin typeface="Calibri" panose="020F0502020204030204" pitchFamily="34" charset="0"/>
                <a:cs typeface="+mj-cs"/>
              </a:rPr>
              <a:t>ophthalmic operations</a:t>
            </a:r>
            <a:r>
              <a:rPr lang="en-US" sz="2800" dirty="0">
                <a:solidFill>
                  <a:schemeClr val="accent4">
                    <a:lumMod val="10000"/>
                  </a:schemeClr>
                </a:solidFill>
                <a:latin typeface="Calibri" panose="020F0502020204030204" pitchFamily="34" charset="0"/>
                <a:cs typeface="+mj-cs"/>
              </a:rPr>
              <a:t>.</a:t>
            </a:r>
          </a:p>
          <a:p>
            <a:pPr>
              <a:buClr>
                <a:schemeClr val="tx1">
                  <a:lumMod val="50000"/>
                </a:schemeClr>
              </a:buClr>
              <a:defRPr/>
            </a:pPr>
            <a:endParaRPr lang="en-US" sz="2800" dirty="0">
              <a:solidFill>
                <a:schemeClr val="tx1">
                  <a:lumMod val="75000"/>
                </a:schemeClr>
              </a:solidFill>
            </a:endParaRPr>
          </a:p>
          <a:p>
            <a:pPr marL="0" indent="0">
              <a:buClr>
                <a:schemeClr val="tx1">
                  <a:lumMod val="50000"/>
                </a:schemeClr>
              </a:buClr>
              <a:buNone/>
              <a:defRPr/>
            </a:pPr>
            <a:endParaRPr lang="en-US" sz="2800" dirty="0">
              <a:solidFill>
                <a:schemeClr val="tx1">
                  <a:lumMod val="75000"/>
                </a:schemeClr>
              </a:solidFill>
            </a:endParaRPr>
          </a:p>
          <a:p>
            <a:pPr>
              <a:buFontTx/>
              <a:buNone/>
              <a:defRPr/>
            </a:pPr>
            <a:endParaRPr lang="en-US" sz="2800" dirty="0">
              <a:solidFill>
                <a:srgbClr val="7030A0"/>
              </a:solidFill>
            </a:endParaRPr>
          </a:p>
          <a:p>
            <a:pPr>
              <a:buFontTx/>
              <a:buNone/>
              <a:defRPr/>
            </a:pPr>
            <a:r>
              <a:rPr lang="en-AU" sz="2800" dirty="0">
                <a:solidFill>
                  <a:srgbClr val="7030A0"/>
                </a:solidFill>
              </a:rPr>
              <a:t> </a:t>
            </a:r>
            <a:endParaRPr lang="en-US" sz="2800" dirty="0">
              <a:solidFill>
                <a:srgbClr val="7030A0"/>
              </a:solidFill>
            </a:endParaRPr>
          </a:p>
        </p:txBody>
      </p:sp>
    </p:spTree>
    <p:extLst>
      <p:ext uri="{BB962C8B-B14F-4D97-AF65-F5344CB8AC3E}">
        <p14:creationId xmlns:p14="http://schemas.microsoft.com/office/powerpoint/2010/main" val="785694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33400" y="533400"/>
            <a:ext cx="8305800" cy="6324600"/>
          </a:xfrm>
        </p:spPr>
        <p:txBody>
          <a:bodyPr/>
          <a:lstStyle/>
          <a:p>
            <a:pPr marL="990600" lvl="1" indent="-533400">
              <a:lnSpc>
                <a:spcPct val="90000"/>
              </a:lnSpc>
              <a:buClr>
                <a:srgbClr val="99CCFF"/>
              </a:buClr>
              <a:buFontTx/>
              <a:buNone/>
              <a:defRPr/>
            </a:pPr>
            <a:endParaRPr lang="en-US" sz="2400" dirty="0">
              <a:solidFill>
                <a:schemeClr val="tx2"/>
              </a:solidFill>
            </a:endParaRPr>
          </a:p>
          <a:p>
            <a:pPr marL="990600" lvl="1" indent="-533400">
              <a:lnSpc>
                <a:spcPct val="90000"/>
              </a:lnSpc>
              <a:buClr>
                <a:srgbClr val="99CCFF"/>
              </a:buClr>
              <a:buFontTx/>
              <a:buNone/>
              <a:defRPr/>
            </a:pPr>
            <a:r>
              <a:rPr lang="en-US" sz="3600" dirty="0">
                <a:solidFill>
                  <a:srgbClr val="FF0000"/>
                </a:solidFill>
              </a:rPr>
              <a:t>	</a:t>
            </a:r>
            <a:r>
              <a:rPr lang="en-US" sz="3600" b="1" dirty="0">
                <a:solidFill>
                  <a:srgbClr val="FF0000"/>
                </a:solidFill>
              </a:rPr>
              <a:t>Movement:</a:t>
            </a:r>
          </a:p>
          <a:p>
            <a:pPr marL="990600" lvl="1" indent="-533400">
              <a:lnSpc>
                <a:spcPct val="90000"/>
              </a:lnSpc>
              <a:buClr>
                <a:srgbClr val="99CCFF"/>
              </a:buClr>
              <a:buFontTx/>
              <a:buNone/>
              <a:defRPr/>
            </a:pPr>
            <a:r>
              <a:rPr lang="en-US" sz="2400" b="1" dirty="0">
                <a:solidFill>
                  <a:schemeClr val="tx2"/>
                </a:solidFill>
              </a:rPr>
              <a:t>	</a:t>
            </a:r>
          </a:p>
          <a:p>
            <a:pPr marL="990600" lvl="1" indent="-533400">
              <a:lnSpc>
                <a:spcPct val="90000"/>
              </a:lnSpc>
              <a:buClr>
                <a:srgbClr val="99CCFF"/>
              </a:buClr>
              <a:buFontTx/>
              <a:buChar char="•"/>
              <a:defRPr/>
            </a:pPr>
            <a:r>
              <a:rPr lang="en-US" sz="2400" dirty="0">
                <a:solidFill>
                  <a:schemeClr val="tx2"/>
                </a:solidFill>
              </a:rPr>
              <a:t>Follow a target with both eyes in each 	of the      four cardinal directions of gaze.</a:t>
            </a:r>
          </a:p>
          <a:p>
            <a:pPr marL="990600" lvl="1" indent="-533400">
              <a:lnSpc>
                <a:spcPct val="90000"/>
              </a:lnSpc>
              <a:buClr>
                <a:srgbClr val="99CCFF"/>
              </a:buClr>
              <a:buFontTx/>
              <a:buChar char="•"/>
              <a:defRPr/>
            </a:pPr>
            <a:endParaRPr lang="en-US" sz="2400" dirty="0">
              <a:solidFill>
                <a:schemeClr val="tx2"/>
              </a:solidFill>
            </a:endParaRPr>
          </a:p>
          <a:p>
            <a:pPr marL="990600" lvl="1" indent="-533400">
              <a:lnSpc>
                <a:spcPct val="90000"/>
              </a:lnSpc>
              <a:buClr>
                <a:srgbClr val="99CCFF"/>
              </a:buClr>
              <a:buFontTx/>
              <a:buChar char="•"/>
              <a:defRPr/>
            </a:pPr>
            <a:r>
              <a:rPr lang="en-US" sz="2400" dirty="0">
                <a:solidFill>
                  <a:schemeClr val="tx2"/>
                </a:solidFill>
              </a:rPr>
              <a:t>Note          </a:t>
            </a:r>
            <a:r>
              <a:rPr lang="en-US" sz="2400" dirty="0">
                <a:solidFill>
                  <a:srgbClr val="99CCFF"/>
                </a:solidFill>
              </a:rPr>
              <a:t>-</a:t>
            </a:r>
            <a:r>
              <a:rPr lang="en-US" sz="2400" dirty="0">
                <a:solidFill>
                  <a:schemeClr val="tx2"/>
                </a:solidFill>
              </a:rPr>
              <a:t>	speed</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	smoothness</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	range</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symmetry</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unsteadiness of fixation </a:t>
            </a:r>
          </a:p>
          <a:p>
            <a:pPr marL="990600" lvl="1" indent="-533400">
              <a:lnSpc>
                <a:spcPct val="90000"/>
              </a:lnSpc>
              <a:buClr>
                <a:srgbClr val="99CCFF"/>
              </a:buClr>
              <a:buFontTx/>
              <a:buNone/>
              <a:defRPr/>
            </a:pPr>
            <a:r>
              <a:rPr lang="en-US" sz="2400" dirty="0">
                <a:solidFill>
                  <a:schemeClr val="tx2"/>
                </a:solidFill>
              </a:rPr>
              <a:t>                           </a:t>
            </a:r>
            <a:r>
              <a:rPr lang="en-US" sz="2400" dirty="0" err="1">
                <a:solidFill>
                  <a:schemeClr val="tx2"/>
                </a:solidFill>
              </a:rPr>
              <a:t>e.g</a:t>
            </a:r>
            <a:r>
              <a:rPr lang="en-US" sz="2400" dirty="0">
                <a:solidFill>
                  <a:schemeClr val="tx2"/>
                </a:solidFill>
              </a:rPr>
              <a:t> nystagmus </a:t>
            </a:r>
          </a:p>
          <a:p>
            <a:pPr marL="990600" lvl="1" indent="-533400">
              <a:lnSpc>
                <a:spcPct val="90000"/>
              </a:lnSpc>
              <a:buClr>
                <a:srgbClr val="99CCFF"/>
              </a:buClr>
              <a:buFontTx/>
              <a:buNone/>
              <a:defRPr/>
            </a:pPr>
            <a:r>
              <a:rPr lang="en-US" sz="2400" dirty="0">
                <a:solidFill>
                  <a:schemeClr val="tx2"/>
                </a:solidFill>
              </a:rPr>
              <a:t>                                   </a:t>
            </a:r>
          </a:p>
          <a:p>
            <a:pPr marL="990600" lvl="1" indent="-533400">
              <a:lnSpc>
                <a:spcPct val="90000"/>
              </a:lnSpc>
              <a:buClr>
                <a:srgbClr val="99CCFF"/>
              </a:buClr>
              <a:buFontTx/>
              <a:buNone/>
              <a:defRPr/>
            </a:pPr>
            <a:endParaRPr lang="en-US" sz="2400" dirty="0">
              <a:solidFill>
                <a:schemeClr val="tx2"/>
              </a:solidFill>
            </a:endParaRPr>
          </a:p>
          <a:p>
            <a:pPr marL="609600" indent="-609600">
              <a:lnSpc>
                <a:spcPct val="90000"/>
              </a:lnSpc>
              <a:buClr>
                <a:srgbClr val="000099"/>
              </a:buClr>
              <a:buFontTx/>
              <a:buNone/>
              <a:defRPr/>
            </a:pPr>
            <a:r>
              <a:rPr lang="en-US" b="1" dirty="0">
                <a:solidFill>
                  <a:schemeClr val="tx2"/>
                </a:solidFill>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lstStyle/>
          <a:p>
            <a:pPr>
              <a:defRPr/>
            </a:pPr>
            <a:r>
              <a:rPr lang="en-US" b="1" dirty="0">
                <a:solidFill>
                  <a:srgbClr val="FF0000"/>
                </a:solidFill>
              </a:rPr>
              <a:t>Pupils:</a:t>
            </a:r>
            <a:br>
              <a:rPr lang="en-US" b="1" dirty="0">
                <a:solidFill>
                  <a:srgbClr val="FF0000"/>
                </a:solidFill>
              </a:rPr>
            </a:br>
            <a:endParaRPr lang="en-US" b="1" dirty="0">
              <a:solidFill>
                <a:srgbClr val="FF0000"/>
              </a:solidFill>
            </a:endParaRPr>
          </a:p>
        </p:txBody>
      </p:sp>
      <p:sp>
        <p:nvSpPr>
          <p:cNvPr id="51202" name="Rectangle 2"/>
          <p:cNvSpPr>
            <a:spLocks noGrp="1" noChangeArrowheads="1"/>
          </p:cNvSpPr>
          <p:nvPr>
            <p:ph type="body" sz="half" idx="1"/>
          </p:nvPr>
        </p:nvSpPr>
        <p:spPr>
          <a:xfrm>
            <a:off x="457200" y="1905000"/>
            <a:ext cx="4419600" cy="4114800"/>
          </a:xfrm>
        </p:spPr>
        <p:txBody>
          <a:bodyPr/>
          <a:lstStyle/>
          <a:p>
            <a:pPr marL="609600" indent="-609600">
              <a:buClr>
                <a:srgbClr val="000099"/>
              </a:buClr>
              <a:buFont typeface="Wingdings" pitchFamily="2" charset="2"/>
              <a:buNone/>
              <a:defRPr/>
            </a:pPr>
            <a:r>
              <a:rPr lang="en-US" sz="2800" dirty="0">
                <a:solidFill>
                  <a:schemeClr val="tx2"/>
                </a:solidFill>
              </a:rPr>
              <a:t>Examine for </a:t>
            </a:r>
            <a:r>
              <a:rPr lang="en-US" sz="2800" dirty="0">
                <a:solidFill>
                  <a:srgbClr val="FF0000"/>
                </a:solidFill>
              </a:rPr>
              <a:t>size, shape</a:t>
            </a:r>
            <a:r>
              <a:rPr lang="en-US" sz="2800" dirty="0">
                <a:solidFill>
                  <a:schemeClr val="tx2"/>
                </a:solidFill>
              </a:rPr>
              <a:t>, </a:t>
            </a:r>
            <a:r>
              <a:rPr lang="en-US" sz="2800" dirty="0">
                <a:solidFill>
                  <a:srgbClr val="FF0000"/>
                </a:solidFill>
              </a:rPr>
              <a:t>reactivity</a:t>
            </a:r>
            <a:r>
              <a:rPr lang="en-US" sz="2800" dirty="0">
                <a:solidFill>
                  <a:schemeClr val="tx2"/>
                </a:solidFill>
              </a:rPr>
              <a:t> to both light and accommodation.</a:t>
            </a:r>
          </a:p>
          <a:p>
            <a:pPr marL="990600" lvl="1" indent="-533400">
              <a:buClr>
                <a:srgbClr val="99CCFF"/>
              </a:buClr>
              <a:buFontTx/>
              <a:buChar char="•"/>
              <a:defRPr/>
            </a:pPr>
            <a:endParaRPr lang="en-US" sz="2400" dirty="0">
              <a:solidFill>
                <a:schemeClr val="tx2"/>
              </a:solidFill>
            </a:endParaRPr>
          </a:p>
          <a:p>
            <a:pPr marL="990600" lvl="1" indent="-533400">
              <a:buClr>
                <a:srgbClr val="99CCFF"/>
              </a:buClr>
              <a:buFontTx/>
              <a:buChar char="•"/>
              <a:defRPr/>
            </a:pPr>
            <a:r>
              <a:rPr lang="en-US" sz="2400" dirty="0">
                <a:solidFill>
                  <a:schemeClr val="tx2"/>
                </a:solidFill>
              </a:rPr>
              <a:t>Direct response and consensual response.</a:t>
            </a:r>
          </a:p>
          <a:p>
            <a:pPr marL="990600" lvl="1" indent="-533400">
              <a:buClr>
                <a:srgbClr val="99CCFF"/>
              </a:buClr>
              <a:buFontTx/>
              <a:buChar char="•"/>
              <a:defRPr/>
            </a:pPr>
            <a:r>
              <a:rPr lang="en-US" sz="2400" dirty="0">
                <a:solidFill>
                  <a:srgbClr val="FF0000"/>
                </a:solidFill>
              </a:rPr>
              <a:t>Afferent </a:t>
            </a:r>
            <a:r>
              <a:rPr lang="en-US" sz="2400" dirty="0" err="1">
                <a:solidFill>
                  <a:srgbClr val="FF0000"/>
                </a:solidFill>
              </a:rPr>
              <a:t>pupillary</a:t>
            </a:r>
            <a:r>
              <a:rPr lang="en-US" sz="2400" dirty="0">
                <a:solidFill>
                  <a:srgbClr val="FF0000"/>
                </a:solidFill>
              </a:rPr>
              <a:t> defect </a:t>
            </a:r>
            <a:r>
              <a:rPr lang="en-US" sz="2400" dirty="0">
                <a:solidFill>
                  <a:schemeClr val="tx2"/>
                </a:solidFill>
              </a:rPr>
              <a:t>(Marcus Gunn pupil)</a:t>
            </a:r>
          </a:p>
          <a:p>
            <a:pPr marL="609600" indent="-609600">
              <a:buClr>
                <a:srgbClr val="000099"/>
              </a:buClr>
              <a:buFontTx/>
              <a:buNone/>
              <a:defRPr/>
            </a:pPr>
            <a:r>
              <a:rPr lang="en-US" b="1" dirty="0">
                <a:solidFill>
                  <a:schemeClr val="tx2"/>
                </a:solidFill>
              </a:rPr>
              <a:t>		</a:t>
            </a:r>
          </a:p>
        </p:txBody>
      </p:sp>
      <p:sp>
        <p:nvSpPr>
          <p:cNvPr id="51204" name="Rectangle 4"/>
          <p:cNvSpPr>
            <a:spLocks noGrp="1" noChangeArrowheads="1"/>
          </p:cNvSpPr>
          <p:nvPr>
            <p:ph sz="quarter" idx="2"/>
          </p:nvPr>
        </p:nvSpPr>
        <p:spPr/>
        <p:txBody>
          <a:bodyPr/>
          <a:lstStyle/>
          <a:p>
            <a:pPr>
              <a:buClr>
                <a:srgbClr val="000099"/>
              </a:buClr>
              <a:buFont typeface="Wingdings" pitchFamily="2" charset="2"/>
              <a:buNone/>
              <a:defRPr/>
            </a:pPr>
            <a:endParaRPr lang="en-US" sz="2800" b="1">
              <a:solidFill>
                <a:schemeClr val="tx2"/>
              </a:solidFill>
            </a:endParaRPr>
          </a:p>
          <a:p>
            <a:pPr>
              <a:defRPr/>
            </a:pPr>
            <a:endParaRPr lang="en-US" sz="2400"/>
          </a:p>
        </p:txBody>
      </p:sp>
      <p:pic>
        <p:nvPicPr>
          <p:cNvPr id="81925" name="Picture 6" descr="Hani22"/>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334000" y="1752600"/>
            <a:ext cx="2952750" cy="1243013"/>
          </a:xfrm>
        </p:spPr>
      </p:pic>
      <p:pic>
        <p:nvPicPr>
          <p:cNvPr id="81926" name="Picture 7" descr="173anisoc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14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533400" y="533400"/>
            <a:ext cx="8305800" cy="6324600"/>
          </a:xfrm>
        </p:spPr>
        <p:txBody>
          <a:bodyPr/>
          <a:lstStyle/>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Char char="•"/>
              <a:defRPr/>
            </a:pPr>
            <a:r>
              <a:rPr lang="en-US" b="1" dirty="0">
                <a:solidFill>
                  <a:srgbClr val="FFC000"/>
                </a:solidFill>
              </a:rPr>
              <a:t>Causes of Pupillary abnormalities:</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neurologic disease</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previous inflammation – adhesion</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acute intraocular inflammation </a:t>
            </a:r>
            <a:r>
              <a:rPr lang="en-US" dirty="0">
                <a:solidFill>
                  <a:srgbClr val="99CCFF"/>
                </a:solidFill>
              </a:rPr>
              <a:t>- </a:t>
            </a:r>
            <a:r>
              <a:rPr lang="en-US" dirty="0">
                <a:solidFill>
                  <a:schemeClr val="tx2"/>
                </a:solidFill>
              </a:rPr>
              <a:t>spasm</a:t>
            </a:r>
          </a:p>
          <a:p>
            <a:pPr marL="990600" lvl="1" indent="-533400">
              <a:buClr>
                <a:srgbClr val="99CCFF"/>
              </a:buClr>
              <a:buFontTx/>
              <a:buNone/>
              <a:defRPr/>
            </a:pPr>
            <a:r>
              <a:rPr lang="en-US" dirty="0">
                <a:solidFill>
                  <a:schemeClr val="tx2"/>
                </a:solidFill>
              </a:rPr>
              <a:t>							   </a:t>
            </a:r>
            <a:r>
              <a:rPr lang="en-US" dirty="0">
                <a:solidFill>
                  <a:srgbClr val="99CCFF"/>
                </a:solidFill>
              </a:rPr>
              <a:t>- </a:t>
            </a:r>
            <a:r>
              <a:rPr lang="en-US" dirty="0">
                <a:solidFill>
                  <a:schemeClr val="tx2"/>
                </a:solidFill>
              </a:rPr>
              <a:t>atony</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prior surgical trauma</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effect of systemic or eye medication</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benign variation of normal</a:t>
            </a:r>
          </a:p>
          <a:p>
            <a:pPr marL="990600" lvl="1" indent="-533400">
              <a:buClr>
                <a:srgbClr val="99CCFF"/>
              </a:buClr>
              <a:buFontTx/>
              <a:buNone/>
              <a:defRPr/>
            </a:pPr>
            <a:endParaRPr lang="en-US" dirty="0">
              <a:solidFill>
                <a:schemeClr val="tx2"/>
              </a:solidFill>
            </a:endParaRP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p:txBody>
          <a:bodyPr/>
          <a:lstStyle/>
          <a:p>
            <a:pPr>
              <a:defRPr/>
            </a:pPr>
            <a:r>
              <a:rPr lang="en-US" b="1" dirty="0">
                <a:solidFill>
                  <a:srgbClr val="FF0000"/>
                </a:solidFill>
              </a:rPr>
              <a:t>Slit lamp examination:</a:t>
            </a:r>
            <a:br>
              <a:rPr lang="en-US" b="1" dirty="0"/>
            </a:br>
            <a:endParaRPr lang="en-US" b="1" dirty="0"/>
          </a:p>
        </p:txBody>
      </p:sp>
      <p:sp>
        <p:nvSpPr>
          <p:cNvPr id="56322" name="Rectangle 2"/>
          <p:cNvSpPr>
            <a:spLocks noGrp="1" noChangeArrowheads="1"/>
          </p:cNvSpPr>
          <p:nvPr>
            <p:ph type="body" sz="half" idx="1"/>
          </p:nvPr>
        </p:nvSpPr>
        <p:spPr>
          <a:xfrm>
            <a:off x="381000" y="2133600"/>
            <a:ext cx="4038600" cy="4114800"/>
          </a:xfrm>
        </p:spPr>
        <p:txBody>
          <a:bodyPr/>
          <a:lstStyle/>
          <a:p>
            <a:pPr marL="609600" indent="-609600">
              <a:buClr>
                <a:srgbClr val="000099"/>
              </a:buClr>
              <a:buFont typeface="Wingdings" pitchFamily="2" charset="2"/>
              <a:buNone/>
              <a:defRPr/>
            </a:pPr>
            <a:r>
              <a:rPr lang="en-US" sz="2000" dirty="0">
                <a:solidFill>
                  <a:schemeClr val="tx2"/>
                </a:solidFill>
                <a:effectLst/>
              </a:rPr>
              <a:t>Is a table-mounted </a:t>
            </a:r>
            <a:r>
              <a:rPr lang="en-US" sz="2000" dirty="0">
                <a:solidFill>
                  <a:srgbClr val="FF0000"/>
                </a:solidFill>
                <a:effectLst/>
              </a:rPr>
              <a:t>binocular</a:t>
            </a:r>
            <a:r>
              <a:rPr lang="en-US" sz="2000" dirty="0">
                <a:solidFill>
                  <a:schemeClr val="tx2"/>
                </a:solidFill>
                <a:effectLst/>
              </a:rPr>
              <a:t> </a:t>
            </a:r>
            <a:r>
              <a:rPr lang="en-US" sz="2000" dirty="0">
                <a:solidFill>
                  <a:srgbClr val="FF0000"/>
                </a:solidFill>
                <a:effectLst/>
              </a:rPr>
              <a:t>microscope</a:t>
            </a:r>
            <a:r>
              <a:rPr lang="en-US" sz="2000" dirty="0">
                <a:solidFill>
                  <a:schemeClr val="tx2"/>
                </a:solidFill>
                <a:effectLst/>
              </a:rPr>
              <a:t> with special illumination source.</a:t>
            </a:r>
          </a:p>
          <a:p>
            <a:pPr marL="609600" indent="-609600">
              <a:buClr>
                <a:srgbClr val="000099"/>
              </a:buClr>
              <a:buFont typeface="Wingdings" pitchFamily="2" charset="2"/>
              <a:buNone/>
              <a:defRPr/>
            </a:pPr>
            <a:endParaRPr lang="en-US" sz="2000" dirty="0">
              <a:solidFill>
                <a:schemeClr val="tx2"/>
              </a:solidFill>
              <a:effectLst/>
            </a:endParaRPr>
          </a:p>
          <a:p>
            <a:pPr marL="609600" indent="-609600">
              <a:buClr>
                <a:srgbClr val="000099"/>
              </a:buClr>
              <a:buFont typeface="Wingdings" pitchFamily="2" charset="2"/>
              <a:buNone/>
              <a:defRPr/>
            </a:pPr>
            <a:r>
              <a:rPr lang="en-US" sz="2000" dirty="0">
                <a:solidFill>
                  <a:schemeClr val="tx2"/>
                </a:solidFill>
                <a:effectLst/>
              </a:rPr>
              <a:t>A linear slit beam of light is projected onto the globe – optic cross section of the eye.</a:t>
            </a:r>
          </a:p>
          <a:p>
            <a:pPr marL="990600" lvl="1" indent="-533400">
              <a:buClr>
                <a:srgbClr val="99CCFF"/>
              </a:buClr>
              <a:buFontTx/>
              <a:buNone/>
              <a:defRPr/>
            </a:pPr>
            <a:endParaRPr lang="en-US" sz="20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83972" name="Picture 7" descr="classi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828800"/>
            <a:ext cx="3136900" cy="36576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p:nvPr>
        </p:nvSpPr>
        <p:spPr/>
        <p:txBody>
          <a:bodyPr/>
          <a:lstStyle/>
          <a:p>
            <a:pPr>
              <a:defRPr/>
            </a:pPr>
            <a:endParaRPr lang="en-US"/>
          </a:p>
        </p:txBody>
      </p:sp>
      <p:sp>
        <p:nvSpPr>
          <p:cNvPr id="139269" name="Rectangle 5"/>
          <p:cNvSpPr>
            <a:spLocks noGrp="1" noChangeArrowheads="1"/>
          </p:cNvSpPr>
          <p:nvPr>
            <p:ph type="body" sz="half" idx="1"/>
          </p:nvPr>
        </p:nvSpPr>
        <p:spPr/>
        <p:txBody>
          <a:bodyPr/>
          <a:lstStyle/>
          <a:p>
            <a:pPr lvl="1">
              <a:buClr>
                <a:srgbClr val="99CCFF"/>
              </a:buClr>
              <a:buFontTx/>
              <a:buChar char="•"/>
              <a:defRPr/>
            </a:pPr>
            <a:r>
              <a:rPr lang="en-US" sz="2400">
                <a:solidFill>
                  <a:schemeClr val="tx2"/>
                </a:solidFill>
              </a:rPr>
              <a:t>Slit lamp alone, the anterior half of the global (anterior segment) can be visualized.</a:t>
            </a:r>
          </a:p>
          <a:p>
            <a:pPr>
              <a:buFontTx/>
              <a:buNone/>
              <a:defRPr/>
            </a:pPr>
            <a:endParaRPr lang="en-US" sz="2800"/>
          </a:p>
        </p:txBody>
      </p:sp>
      <p:pic>
        <p:nvPicPr>
          <p:cNvPr id="84996" name="Picture 7" descr="slitlam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2500" y="1905000"/>
            <a:ext cx="3810000" cy="41148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533400" y="990600"/>
            <a:ext cx="8077200" cy="5867400"/>
          </a:xfrm>
        </p:spPr>
        <p:txBody>
          <a:bodyPr/>
          <a:lstStyle/>
          <a:p>
            <a:pPr marL="609600" indent="-609600">
              <a:buClr>
                <a:srgbClr val="000099"/>
              </a:buClr>
              <a:buFont typeface="Wingdings" pitchFamily="2" charset="2"/>
              <a:buNone/>
              <a:defRPr/>
            </a:pPr>
            <a:r>
              <a:rPr lang="en-US" sz="3600" b="1" dirty="0" err="1">
                <a:solidFill>
                  <a:srgbClr val="FF0000"/>
                </a:solidFill>
              </a:rPr>
              <a:t>Tonometry</a:t>
            </a:r>
            <a:r>
              <a:rPr lang="en-US" sz="3600" b="1" dirty="0">
                <a:solidFill>
                  <a:srgbClr val="FF0000"/>
                </a:solidFill>
              </a:rPr>
              <a:t>:</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defRPr/>
            </a:pPr>
            <a:r>
              <a:rPr lang="en-US" dirty="0">
                <a:solidFill>
                  <a:schemeClr val="tx2"/>
                </a:solidFill>
              </a:rPr>
              <a:t>The globe is a closed compartment with constant circulation of aqueous humor.</a:t>
            </a:r>
          </a:p>
          <a:p>
            <a:pPr marL="990600" lvl="1" indent="-533400">
              <a:buClr>
                <a:srgbClr val="99CCFF"/>
              </a:buClr>
              <a:buFont typeface="Tahoma" panose="020B0604030504040204" pitchFamily="34" charset="0"/>
              <a:buNone/>
              <a:defRPr/>
            </a:pPr>
            <a:endParaRPr lang="en-US" dirty="0">
              <a:solidFill>
                <a:schemeClr val="tx2"/>
              </a:solidFill>
            </a:endParaRPr>
          </a:p>
          <a:p>
            <a:pPr marL="990600" lvl="1" indent="-533400">
              <a:buClr>
                <a:srgbClr val="99CCFF"/>
              </a:buClr>
              <a:defRPr/>
            </a:pPr>
            <a:r>
              <a:rPr lang="en-US" dirty="0">
                <a:solidFill>
                  <a:schemeClr val="tx2"/>
                </a:solidFill>
              </a:rPr>
              <a:t>This maintains the shape, and relatively uniform pressure within the globe.</a:t>
            </a:r>
          </a:p>
          <a:p>
            <a:pPr marL="990600" lvl="1" indent="-533400">
              <a:buClr>
                <a:srgbClr val="99CCFF"/>
              </a:buClr>
              <a:buFont typeface="Tahoma" panose="020B0604030504040204" pitchFamily="34" charset="0"/>
              <a:buNone/>
              <a:defRPr/>
            </a:pPr>
            <a:endParaRPr lang="en-US" dirty="0">
              <a:solidFill>
                <a:schemeClr val="tx2"/>
              </a:solidFill>
            </a:endParaRPr>
          </a:p>
          <a:p>
            <a:pPr marL="990600" lvl="1" indent="-533400">
              <a:buClr>
                <a:srgbClr val="99CCFF"/>
              </a:buClr>
              <a:defRPr/>
            </a:pPr>
            <a:r>
              <a:rPr lang="en-US" dirty="0">
                <a:solidFill>
                  <a:schemeClr val="tx2"/>
                </a:solidFill>
              </a:rPr>
              <a:t>Normal pressure 10 – 21 mmHg.</a:t>
            </a:r>
          </a:p>
          <a:p>
            <a:pPr marL="990600" lvl="1" indent="-533400">
              <a:buClr>
                <a:srgbClr val="99CCFF"/>
              </a:buClr>
              <a:buFontTx/>
              <a:buNone/>
              <a:defRPr/>
            </a:pPr>
            <a:endParaRPr lang="en-US" dirty="0">
              <a:solidFill>
                <a:schemeClr val="tx2"/>
              </a:solidFill>
            </a:endParaRP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pPr>
              <a:defRPr/>
            </a:pPr>
            <a:r>
              <a:rPr lang="en-US"/>
              <a:t>Types of tonometry:</a:t>
            </a:r>
          </a:p>
        </p:txBody>
      </p:sp>
      <p:sp>
        <p:nvSpPr>
          <p:cNvPr id="59394" name="Rectangle 2"/>
          <p:cNvSpPr>
            <a:spLocks noGrp="1" noChangeArrowheads="1"/>
          </p:cNvSpPr>
          <p:nvPr>
            <p:ph type="body" sz="half" idx="1"/>
          </p:nvPr>
        </p:nvSpPr>
        <p:spPr>
          <a:xfrm>
            <a:off x="457200" y="1905000"/>
            <a:ext cx="5410200" cy="4114800"/>
          </a:xfrm>
        </p:spPr>
        <p:txBody>
          <a:bodyPr/>
          <a:lstStyle/>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 typeface="Tahoma" panose="020B0604030504040204" pitchFamily="34" charset="0"/>
              <a:buNone/>
              <a:defRPr/>
            </a:pPr>
            <a:r>
              <a:rPr lang="en-US" sz="3600" dirty="0" err="1">
                <a:solidFill>
                  <a:srgbClr val="FFFF00"/>
                </a:solidFill>
              </a:rPr>
              <a:t>Schiotz</a:t>
            </a:r>
            <a:r>
              <a:rPr lang="en-US" sz="3600" dirty="0">
                <a:solidFill>
                  <a:srgbClr val="FFFF00"/>
                </a:solidFill>
              </a:rPr>
              <a:t> </a:t>
            </a:r>
            <a:r>
              <a:rPr lang="en-US" sz="3600" dirty="0" err="1">
                <a:solidFill>
                  <a:srgbClr val="FFFF00"/>
                </a:solidFill>
              </a:rPr>
              <a:t>tonometer</a:t>
            </a:r>
            <a:endParaRPr lang="en-US" sz="3600" dirty="0">
              <a:solidFill>
                <a:srgbClr val="FFFF00"/>
              </a:solidFill>
            </a:endParaRPr>
          </a:p>
          <a:p>
            <a:pPr marL="990600" lvl="1" indent="-533400">
              <a:buClr>
                <a:srgbClr val="99CCFF"/>
              </a:buClr>
              <a:buFont typeface="Tahoma" panose="020B0604030504040204" pitchFamily="34" charset="0"/>
              <a:buNone/>
              <a:defRPr/>
            </a:pPr>
            <a:r>
              <a:rPr lang="en-US" sz="2400" dirty="0">
                <a:solidFill>
                  <a:srgbClr val="FFFF00"/>
                </a:solidFill>
              </a:rPr>
              <a:t>	</a:t>
            </a:r>
          </a:p>
          <a:p>
            <a:pPr marL="990600" lvl="1" indent="-533400">
              <a:buClr>
                <a:srgbClr val="99CCFF"/>
              </a:buClr>
              <a:buFont typeface="Tahoma" panose="020B0604030504040204" pitchFamily="34" charset="0"/>
              <a:buNone/>
              <a:defRPr/>
            </a:pPr>
            <a:endParaRPr lang="en-US" sz="2400" dirty="0">
              <a:solidFill>
                <a:schemeClr val="tx2"/>
              </a:solidFill>
            </a:endParaRPr>
          </a:p>
          <a:p>
            <a:pPr marL="990600" lvl="1" indent="-533400">
              <a:buClr>
                <a:srgbClr val="99CCFF"/>
              </a:buClr>
              <a:buFont typeface="Tahoma" panose="020B0604030504040204" pitchFamily="34" charset="0"/>
              <a:buNone/>
              <a:defRPr/>
            </a:pPr>
            <a:endParaRPr lang="en-US" sz="2400" dirty="0">
              <a:solidFill>
                <a:schemeClr val="tx2"/>
              </a:solidFill>
            </a:endParaRPr>
          </a:p>
          <a:p>
            <a:pPr marL="990600" lvl="1" indent="-533400">
              <a:buClr>
                <a:srgbClr val="99CCFF"/>
              </a:buClr>
              <a:buFont typeface="Tahoma" panose="020B0604030504040204" pitchFamily="34" charset="0"/>
              <a:buNone/>
              <a:defRPr/>
            </a:pPr>
            <a:endParaRPr lang="en-US" sz="24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87044" name="Picture 7" descr="TN_IMC03849_90X241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77000" y="381000"/>
            <a:ext cx="1600200" cy="3581400"/>
          </a:xfrm>
        </p:spPr>
      </p:pic>
      <p:pic>
        <p:nvPicPr>
          <p:cNvPr id="87045" name="Picture 8" descr="Hani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8200" y="3048000"/>
            <a:ext cx="1768475" cy="3581400"/>
          </a:xfrm>
          <a:noFill/>
          <a:extLst>
            <a:ext uri="{909E8E84-426E-40DD-AFC4-6F175D3DCCD1}">
              <a14:hiddenFill xmlns:a14="http://schemas.microsoft.com/office/drawing/2010/main">
                <a:solidFill>
                  <a:srgbClr val="FFFFFF"/>
                </a:solidFill>
              </a14:hiddenFill>
            </a:ext>
          </a:extLst>
        </p:spPr>
      </p:pic>
      <p:pic>
        <p:nvPicPr>
          <p:cNvPr id="87046" name="Picture 10" descr="Hani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048000"/>
            <a:ext cx="262096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11" descr="Hani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910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5" name="Rectangle 9"/>
          <p:cNvSpPr>
            <a:spLocks noGrp="1" noChangeArrowheads="1"/>
          </p:cNvSpPr>
          <p:nvPr>
            <p:ph type="title"/>
          </p:nvPr>
        </p:nvSpPr>
        <p:spPr/>
        <p:txBody>
          <a:bodyPr/>
          <a:lstStyle/>
          <a:p>
            <a:pPr>
              <a:defRPr/>
            </a:pPr>
            <a:endParaRPr lang="en-US"/>
          </a:p>
        </p:txBody>
      </p:sp>
      <p:sp>
        <p:nvSpPr>
          <p:cNvPr id="121861" name="Rectangle 5"/>
          <p:cNvSpPr>
            <a:spLocks noGrp="1" noChangeArrowheads="1"/>
          </p:cNvSpPr>
          <p:nvPr>
            <p:ph type="body" sz="half" idx="1"/>
          </p:nvPr>
        </p:nvSpPr>
        <p:spPr>
          <a:xfrm>
            <a:off x="152400" y="1905000"/>
            <a:ext cx="5334000" cy="4114800"/>
          </a:xfrm>
        </p:spPr>
        <p:txBody>
          <a:bodyPr/>
          <a:lstStyle/>
          <a:p>
            <a:pPr lvl="1" algn="ctr">
              <a:buClr>
                <a:srgbClr val="99CCFF"/>
              </a:buClr>
              <a:buNone/>
              <a:defRPr/>
            </a:pPr>
            <a:r>
              <a:rPr lang="en-US" sz="3600" dirty="0">
                <a:solidFill>
                  <a:srgbClr val="FFFF00"/>
                </a:solidFill>
              </a:rPr>
              <a:t>Goldmann applanation  tonometer</a:t>
            </a:r>
          </a:p>
          <a:p>
            <a:pPr lvl="1">
              <a:buClr>
                <a:srgbClr val="99CCFF"/>
              </a:buClr>
              <a:buFont typeface="Tahoma" panose="020B0604030504040204" pitchFamily="34" charset="0"/>
              <a:buNone/>
              <a:defRPr/>
            </a:pPr>
            <a:r>
              <a:rPr lang="en-US" sz="2400" dirty="0">
                <a:solidFill>
                  <a:schemeClr val="tx2"/>
                </a:solidFill>
              </a:rPr>
              <a:t>	</a:t>
            </a:r>
          </a:p>
          <a:p>
            <a:pPr>
              <a:buFontTx/>
              <a:buNone/>
              <a:defRPr/>
            </a:pPr>
            <a:endParaRPr lang="en-US" sz="2800" dirty="0"/>
          </a:p>
        </p:txBody>
      </p:sp>
      <p:pic>
        <p:nvPicPr>
          <p:cNvPr id="88068" name="Picture 11" descr="Measu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09" y="3581400"/>
            <a:ext cx="2438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3" descr="Hani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60514"/>
            <a:ext cx="2514600" cy="28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5" descr="tonometry_l_511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26918" y="3558382"/>
            <a:ext cx="2133600" cy="3276600"/>
          </a:xfrm>
        </p:spPr>
      </p:pic>
      <p:sp>
        <p:nvSpPr>
          <p:cNvPr id="121872" name="Rectangle 16"/>
          <p:cNvSpPr>
            <a:spLocks noGrp="1" noChangeArrowheads="1"/>
          </p:cNvSpPr>
          <p:nvPr>
            <p:ph sz="quarter" idx="2"/>
          </p:nvPr>
        </p:nvSpPr>
        <p:spPr/>
        <p:txBody>
          <a:bodyPr/>
          <a:lstStyle/>
          <a:p>
            <a:pPr>
              <a:defRPr/>
            </a:pPr>
            <a:endParaRPr lang="en-US" sz="2400"/>
          </a:p>
        </p:txBody>
      </p:sp>
      <p:pic>
        <p:nvPicPr>
          <p:cNvPr id="2" name="صورة 1"/>
          <p:cNvPicPr>
            <a:picLocks noChangeAspect="1"/>
          </p:cNvPicPr>
          <p:nvPr/>
        </p:nvPicPr>
        <p:blipFill>
          <a:blip r:embed="rId5"/>
          <a:stretch>
            <a:fillRect/>
          </a:stretch>
        </p:blipFill>
        <p:spPr>
          <a:xfrm>
            <a:off x="5214966" y="3550799"/>
            <a:ext cx="3743268" cy="2804403"/>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5" name="Rectangle 9"/>
          <p:cNvSpPr>
            <a:spLocks noGrp="1" noChangeArrowheads="1"/>
          </p:cNvSpPr>
          <p:nvPr>
            <p:ph type="title"/>
          </p:nvPr>
        </p:nvSpPr>
        <p:spPr/>
        <p:txBody>
          <a:bodyPr/>
          <a:lstStyle/>
          <a:p>
            <a:pPr>
              <a:defRPr/>
            </a:pPr>
            <a:endParaRPr lang="en-US"/>
          </a:p>
        </p:txBody>
      </p:sp>
      <p:sp>
        <p:nvSpPr>
          <p:cNvPr id="147461" name="Rectangle 5"/>
          <p:cNvSpPr>
            <a:spLocks noGrp="1" noChangeArrowheads="1"/>
          </p:cNvSpPr>
          <p:nvPr>
            <p:ph type="body" sz="half" idx="1"/>
          </p:nvPr>
        </p:nvSpPr>
        <p:spPr/>
        <p:txBody>
          <a:bodyPr/>
          <a:lstStyle/>
          <a:p>
            <a:pPr>
              <a:buFontTx/>
              <a:buNone/>
              <a:defRPr/>
            </a:pPr>
            <a:r>
              <a:rPr lang="en-US" sz="3600" dirty="0" err="1">
                <a:solidFill>
                  <a:srgbClr val="FFFF00"/>
                </a:solidFill>
              </a:rPr>
              <a:t>Tonopen</a:t>
            </a:r>
            <a:endParaRPr lang="en-US" sz="3600" dirty="0">
              <a:solidFill>
                <a:srgbClr val="FFFF00"/>
              </a:solidFill>
            </a:endParaRPr>
          </a:p>
        </p:txBody>
      </p:sp>
      <p:pic>
        <p:nvPicPr>
          <p:cNvPr id="90116" name="Picture 7" descr="TN_IMC03850_276X144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05400" y="1752600"/>
            <a:ext cx="3048000" cy="1824038"/>
          </a:xfrm>
        </p:spPr>
      </p:pic>
      <p:pic>
        <p:nvPicPr>
          <p:cNvPr id="90117" name="Picture 8" descr="tonometr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05400" y="3733800"/>
            <a:ext cx="3048000" cy="2286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p:txBody>
          <a:bodyPr/>
          <a:lstStyle/>
          <a:p>
            <a:pPr>
              <a:defRPr/>
            </a:pPr>
            <a:r>
              <a:rPr lang="en-US" b="1" dirty="0">
                <a:solidFill>
                  <a:srgbClr val="FF0000"/>
                </a:solidFill>
              </a:rPr>
              <a:t>Ophthalmoscopy:</a:t>
            </a:r>
            <a:br>
              <a:rPr lang="en-US" b="1" dirty="0"/>
            </a:br>
            <a:endParaRPr lang="en-US" b="1" dirty="0"/>
          </a:p>
        </p:txBody>
      </p:sp>
      <p:sp>
        <p:nvSpPr>
          <p:cNvPr id="62466" name="Rectangle 2"/>
          <p:cNvSpPr>
            <a:spLocks noGrp="1" noChangeArrowheads="1"/>
          </p:cNvSpPr>
          <p:nvPr>
            <p:ph type="body" sz="half" idx="1"/>
          </p:nvPr>
        </p:nvSpPr>
        <p:spPr>
          <a:xfrm>
            <a:off x="457200" y="1905000"/>
            <a:ext cx="8534400" cy="4114800"/>
          </a:xfrm>
        </p:spPr>
        <p:txBody>
          <a:bodyPr/>
          <a:lstStyle/>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 typeface="Wingdings" pitchFamily="2" charset="2"/>
              <a:buChar char="Ø"/>
              <a:defRPr/>
            </a:pPr>
            <a:r>
              <a:rPr lang="en-US" b="1" i="1" dirty="0">
                <a:solidFill>
                  <a:srgbClr val="FF0000"/>
                </a:solidFill>
              </a:rPr>
              <a:t>Direct </a:t>
            </a:r>
            <a:r>
              <a:rPr lang="en-US" b="1" i="1" dirty="0" err="1">
                <a:solidFill>
                  <a:schemeClr val="tx2"/>
                </a:solidFill>
              </a:rPr>
              <a:t>ophthalmoscopy</a:t>
            </a:r>
            <a:r>
              <a:rPr lang="en-US" b="1" i="1" dirty="0">
                <a:solidFill>
                  <a:schemeClr val="tx2"/>
                </a:solidFill>
              </a:rPr>
              <a:t>:</a:t>
            </a:r>
          </a:p>
          <a:p>
            <a:pPr marL="990600" lvl="1" indent="-533400">
              <a:buClr>
                <a:srgbClr val="99CCFF"/>
              </a:buClr>
              <a:buFont typeface="Wingdings" pitchFamily="2" charset="2"/>
              <a:buChar char="Ø"/>
              <a:defRPr/>
            </a:pPr>
            <a:r>
              <a:rPr lang="en-US" sz="2400" dirty="0">
                <a:solidFill>
                  <a:schemeClr val="tx2"/>
                </a:solidFill>
              </a:rPr>
              <a:t>handheld instrument.</a:t>
            </a:r>
          </a:p>
          <a:p>
            <a:pPr marL="990600" lvl="1" indent="-533400">
              <a:buClr>
                <a:srgbClr val="99CCFF"/>
              </a:buClr>
              <a:buFont typeface="Wingdings" pitchFamily="2" charset="2"/>
              <a:buChar char="Ø"/>
              <a:defRPr/>
            </a:pPr>
            <a:r>
              <a:rPr lang="en-US" sz="2400" dirty="0">
                <a:solidFill>
                  <a:schemeClr val="tx2"/>
                </a:solidFill>
              </a:rPr>
              <a:t>standard</a:t>
            </a:r>
            <a:r>
              <a:rPr lang="ar-SA" sz="2400" dirty="0">
                <a:solidFill>
                  <a:schemeClr val="tx2"/>
                </a:solidFill>
              </a:rPr>
              <a:t> </a:t>
            </a:r>
            <a:r>
              <a:rPr lang="en-PH" sz="2400" dirty="0">
                <a:solidFill>
                  <a:schemeClr val="tx2"/>
                </a:solidFill>
              </a:rPr>
              <a:t>part of the general </a:t>
            </a:r>
          </a:p>
          <a:p>
            <a:pPr marL="990600" lvl="1" indent="-533400">
              <a:buClr>
                <a:srgbClr val="99CCFF"/>
              </a:buClr>
              <a:buFont typeface="Tahoma" panose="020B0604030504040204" pitchFamily="34" charset="0"/>
              <a:buNone/>
              <a:defRPr/>
            </a:pPr>
            <a:r>
              <a:rPr lang="en-PH" sz="2400" dirty="0">
                <a:solidFill>
                  <a:schemeClr val="tx2"/>
                </a:solidFill>
              </a:rPr>
              <a:t>      medical examination</a:t>
            </a:r>
            <a:r>
              <a:rPr lang="en-PH" dirty="0">
                <a:solidFill>
                  <a:schemeClr val="tx2"/>
                </a:solidFill>
              </a:rPr>
              <a:t>.</a:t>
            </a:r>
          </a:p>
          <a:p>
            <a:pPr marL="990600" lvl="1" indent="-533400">
              <a:buClr>
                <a:srgbClr val="99CCFF"/>
              </a:buClr>
              <a:buFont typeface="Wingdings" pitchFamily="2" charset="2"/>
              <a:buChar char="Ø"/>
              <a:defRPr/>
            </a:pPr>
            <a:r>
              <a:rPr lang="en-PH" sz="2400" dirty="0">
                <a:solidFill>
                  <a:schemeClr val="tx2"/>
                </a:solidFill>
              </a:rPr>
              <a:t>Portable</a:t>
            </a:r>
          </a:p>
          <a:p>
            <a:pPr marL="990600" lvl="1" indent="-533400">
              <a:buClr>
                <a:srgbClr val="000099"/>
              </a:buClr>
              <a:buFont typeface="Tahoma" panose="020B0604030504040204" pitchFamily="34" charset="0"/>
              <a:buNone/>
              <a:defRPr/>
            </a:pPr>
            <a:endParaRPr lang="ar-SA" dirty="0">
              <a:solidFill>
                <a:schemeClr val="tx2"/>
              </a:solidFill>
            </a:endParaRPr>
          </a:p>
          <a:p>
            <a:pPr marL="990600" lvl="1" indent="-533400">
              <a:buClr>
                <a:srgbClr val="000099"/>
              </a:buClr>
              <a:buFont typeface="Tahoma" panose="020B0604030504040204" pitchFamily="34" charset="0"/>
              <a:buNone/>
              <a:defRPr/>
            </a:pPr>
            <a:r>
              <a:rPr lang="ar-SA" dirty="0">
                <a:solidFill>
                  <a:schemeClr val="tx2"/>
                </a:solidFill>
              </a:rPr>
              <a:t>	</a:t>
            </a:r>
            <a:endParaRPr lang="en-US" sz="2400" dirty="0">
              <a:solidFill>
                <a:schemeClr val="tx2"/>
              </a:solidFill>
            </a:endParaRPr>
          </a:p>
        </p:txBody>
      </p:sp>
      <p:pic>
        <p:nvPicPr>
          <p:cNvPr id="93188" name="Picture 11" descr="heine_ophthalm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667000"/>
            <a:ext cx="25193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solidFill>
                  <a:srgbClr val="002060"/>
                </a:solidFill>
              </a:rPr>
              <a:t>Components of the course</a:t>
            </a:r>
          </a:p>
        </p:txBody>
      </p:sp>
      <p:sp>
        <p:nvSpPr>
          <p:cNvPr id="18435" name="Rectangle 3"/>
          <p:cNvSpPr>
            <a:spLocks noGrp="1" noChangeArrowheads="1"/>
          </p:cNvSpPr>
          <p:nvPr>
            <p:ph type="body" idx="1"/>
          </p:nvPr>
        </p:nvSpPr>
        <p:spPr>
          <a:xfrm>
            <a:off x="3657600" y="1828800"/>
            <a:ext cx="8229600" cy="4114800"/>
          </a:xfrm>
        </p:spPr>
        <p:txBody>
          <a:bodyPr/>
          <a:lstStyle/>
          <a:p>
            <a:pPr>
              <a:defRPr/>
            </a:pPr>
            <a:r>
              <a:rPr lang="en-US" dirty="0">
                <a:solidFill>
                  <a:schemeClr val="accent4">
                    <a:lumMod val="10000"/>
                  </a:schemeClr>
                </a:solidFill>
              </a:rPr>
              <a:t>Lectures</a:t>
            </a:r>
          </a:p>
          <a:p>
            <a:pPr>
              <a:defRPr/>
            </a:pPr>
            <a:r>
              <a:rPr lang="en-US" dirty="0">
                <a:solidFill>
                  <a:schemeClr val="accent4">
                    <a:lumMod val="10000"/>
                  </a:schemeClr>
                </a:solidFill>
              </a:rPr>
              <a:t>Clinics</a:t>
            </a:r>
          </a:p>
          <a:p>
            <a:pPr>
              <a:defRPr/>
            </a:pPr>
            <a:r>
              <a:rPr lang="en-US" dirty="0">
                <a:solidFill>
                  <a:schemeClr val="accent4">
                    <a:lumMod val="10000"/>
                  </a:schemeClr>
                </a:solidFill>
              </a:rPr>
              <a:t>Clinical sessions</a:t>
            </a:r>
          </a:p>
          <a:p>
            <a:pPr>
              <a:defRPr/>
            </a:pPr>
            <a:r>
              <a:rPr lang="en-US" dirty="0">
                <a:solidFill>
                  <a:schemeClr val="accent4">
                    <a:lumMod val="10000"/>
                  </a:schemeClr>
                </a:solidFill>
              </a:rPr>
              <a:t>ER</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z="3200" b="1" i="1" dirty="0">
                <a:solidFill>
                  <a:srgbClr val="FF0000"/>
                </a:solidFill>
              </a:rPr>
              <a:t>Indirect </a:t>
            </a:r>
            <a:r>
              <a:rPr lang="en-US" sz="3200" b="1" i="1" dirty="0"/>
              <a:t>ophthalmoscope</a:t>
            </a:r>
          </a:p>
        </p:txBody>
      </p:sp>
      <p:pic>
        <p:nvPicPr>
          <p:cNvPr id="94211" name="Picture 5" descr="indiect ophthalmosco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81200"/>
            <a:ext cx="5181600"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a:defRPr/>
            </a:pPr>
            <a:endParaRPr lang="en-US" dirty="0"/>
          </a:p>
        </p:txBody>
      </p:sp>
      <p:pic>
        <p:nvPicPr>
          <p:cNvPr id="95235" name="Picture 6" descr="indirect ex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5013" y="1981200"/>
            <a:ext cx="5132387"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defRPr/>
            </a:pPr>
            <a:r>
              <a:rPr lang="en-US" sz="4000" b="1" dirty="0">
                <a:solidFill>
                  <a:srgbClr val="FFC000"/>
                </a:solidFill>
              </a:rPr>
              <a:t>Indirect </a:t>
            </a:r>
            <a:r>
              <a:rPr lang="en-US" sz="4000" b="1" dirty="0" err="1">
                <a:solidFill>
                  <a:srgbClr val="FFC000"/>
                </a:solidFill>
              </a:rPr>
              <a:t>Ophthalmoscoy</a:t>
            </a:r>
            <a:r>
              <a:rPr lang="en-US" sz="4000" b="1" dirty="0">
                <a:solidFill>
                  <a:srgbClr val="FFC000"/>
                </a:solidFill>
              </a:rPr>
              <a:t>:</a:t>
            </a:r>
            <a:br>
              <a:rPr lang="en-US" sz="4000" b="1" dirty="0">
                <a:solidFill>
                  <a:srgbClr val="FFC000"/>
                </a:solidFill>
              </a:rPr>
            </a:br>
            <a:endParaRPr lang="en-US" sz="4000" b="1" dirty="0">
              <a:solidFill>
                <a:srgbClr val="FFC000"/>
              </a:solidFill>
            </a:endParaRPr>
          </a:p>
        </p:txBody>
      </p:sp>
      <p:sp>
        <p:nvSpPr>
          <p:cNvPr id="164867" name="Rectangle 3"/>
          <p:cNvSpPr>
            <a:spLocks noGrp="1" noChangeArrowheads="1"/>
          </p:cNvSpPr>
          <p:nvPr>
            <p:ph type="body" idx="1"/>
          </p:nvPr>
        </p:nvSpPr>
        <p:spPr/>
        <p:txBody>
          <a:bodyPr/>
          <a:lstStyle/>
          <a:p>
            <a:pPr lvl="1">
              <a:buClr>
                <a:srgbClr val="99CCFF"/>
              </a:buClr>
              <a:buFont typeface="Tahoma" panose="020B0604030504040204" pitchFamily="34" charset="0"/>
              <a:buNone/>
              <a:defRPr/>
            </a:pPr>
            <a:r>
              <a:rPr lang="en-US" dirty="0">
                <a:solidFill>
                  <a:schemeClr val="tx2"/>
                </a:solidFill>
              </a:rPr>
              <a:t>	1.  provide much </a:t>
            </a:r>
            <a:r>
              <a:rPr lang="en-US" dirty="0">
                <a:solidFill>
                  <a:srgbClr val="FF0000"/>
                </a:solidFill>
              </a:rPr>
              <a:t>wider field </a:t>
            </a:r>
            <a:r>
              <a:rPr lang="en-US" dirty="0">
                <a:solidFill>
                  <a:schemeClr val="tx2"/>
                </a:solidFill>
              </a:rPr>
              <a:t>of view</a:t>
            </a:r>
          </a:p>
          <a:p>
            <a:pPr lvl="1">
              <a:buClr>
                <a:srgbClr val="99CCFF"/>
              </a:buClr>
              <a:buFont typeface="Tahoma" panose="020B0604030504040204" pitchFamily="34" charset="0"/>
              <a:buNone/>
              <a:defRPr/>
            </a:pPr>
            <a:r>
              <a:rPr lang="en-US" dirty="0">
                <a:solidFill>
                  <a:schemeClr val="tx2"/>
                </a:solidFill>
              </a:rPr>
              <a:t>	2.  less </a:t>
            </a:r>
            <a:r>
              <a:rPr lang="en-US" dirty="0">
                <a:solidFill>
                  <a:srgbClr val="FF0000"/>
                </a:solidFill>
              </a:rPr>
              <a:t>magnification</a:t>
            </a:r>
            <a:r>
              <a:rPr lang="en-US" dirty="0">
                <a:solidFill>
                  <a:schemeClr val="tx2"/>
                </a:solidFill>
              </a:rPr>
              <a:t> (3.5X with 20D lens)</a:t>
            </a:r>
          </a:p>
          <a:p>
            <a:pPr lvl="1">
              <a:buClr>
                <a:srgbClr val="99CCFF"/>
              </a:buClr>
              <a:buFont typeface="Tahoma" panose="020B0604030504040204" pitchFamily="34" charset="0"/>
              <a:buNone/>
              <a:defRPr/>
            </a:pPr>
            <a:r>
              <a:rPr lang="en-US" dirty="0">
                <a:solidFill>
                  <a:schemeClr val="tx2"/>
                </a:solidFill>
              </a:rPr>
              <a:t>	3.  brighter light source – better view.</a:t>
            </a:r>
          </a:p>
          <a:p>
            <a:pPr lvl="1">
              <a:buClr>
                <a:srgbClr val="99CCFF"/>
              </a:buClr>
              <a:buFont typeface="Tahoma" panose="020B0604030504040204" pitchFamily="34" charset="0"/>
              <a:buNone/>
              <a:defRPr/>
            </a:pPr>
            <a:r>
              <a:rPr lang="en-US" dirty="0">
                <a:solidFill>
                  <a:schemeClr val="tx2"/>
                </a:solidFill>
              </a:rPr>
              <a:t>  4.  Binocular – </a:t>
            </a:r>
            <a:r>
              <a:rPr lang="en-US" dirty="0" err="1">
                <a:solidFill>
                  <a:srgbClr val="FF0000"/>
                </a:solidFill>
              </a:rPr>
              <a:t>steroscopic</a:t>
            </a:r>
            <a:r>
              <a:rPr lang="en-US" dirty="0">
                <a:solidFill>
                  <a:schemeClr val="tx2"/>
                </a:solidFill>
              </a:rPr>
              <a:t> view.</a:t>
            </a:r>
          </a:p>
          <a:p>
            <a:pPr lvl="1">
              <a:buClr>
                <a:srgbClr val="99CCFF"/>
              </a:buClr>
              <a:buFont typeface="Tahoma" panose="020B0604030504040204" pitchFamily="34" charset="0"/>
              <a:buNone/>
              <a:defRPr/>
            </a:pPr>
            <a:r>
              <a:rPr lang="en-US" dirty="0">
                <a:solidFill>
                  <a:schemeClr val="tx2"/>
                </a:solidFill>
              </a:rPr>
              <a:t>	5.  Allow entire retina examination till the </a:t>
            </a:r>
          </a:p>
          <a:p>
            <a:pPr lvl="1">
              <a:buClr>
                <a:srgbClr val="99CCFF"/>
              </a:buClr>
              <a:buFont typeface="Tahoma" panose="020B0604030504040204" pitchFamily="34" charset="0"/>
              <a:buNone/>
              <a:defRPr/>
            </a:pPr>
            <a:r>
              <a:rPr lang="en-US" dirty="0">
                <a:solidFill>
                  <a:schemeClr val="tx2"/>
                </a:solidFill>
              </a:rPr>
              <a:t>	     periphery.</a:t>
            </a:r>
          </a:p>
          <a:p>
            <a:pPr lvl="1">
              <a:buClr>
                <a:srgbClr val="99CCFF"/>
              </a:buClr>
              <a:buFont typeface="Tahoma" panose="020B0604030504040204" pitchFamily="34" charset="0"/>
              <a:buNone/>
              <a:defRPr/>
            </a:pPr>
            <a:r>
              <a:rPr lang="en-US" dirty="0">
                <a:solidFill>
                  <a:schemeClr val="tx2"/>
                </a:solidFill>
              </a:rPr>
              <a:t>	</a:t>
            </a:r>
          </a:p>
          <a:p>
            <a:pPr lvl="1">
              <a:buClr>
                <a:srgbClr val="99CCFF"/>
              </a:buClr>
              <a:buFont typeface="Tahoma" panose="020B0604030504040204" pitchFamily="34" charset="0"/>
              <a:buNone/>
              <a:defRPr/>
            </a:pPr>
            <a:endParaRPr lang="en-US" sz="3200" dirty="0">
              <a:solidFill>
                <a:schemeClr val="tx2"/>
              </a:solidFill>
            </a:endParaRPr>
          </a:p>
          <a:p>
            <a:pPr>
              <a:defRPr/>
            </a:pP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3" name="Rectangle 11"/>
          <p:cNvSpPr>
            <a:spLocks noGrp="1" noChangeArrowheads="1"/>
          </p:cNvSpPr>
          <p:nvPr>
            <p:ph type="title" sz="quarter"/>
          </p:nvPr>
        </p:nvSpPr>
        <p:spPr/>
        <p:txBody>
          <a:bodyPr/>
          <a:lstStyle/>
          <a:p>
            <a:pPr>
              <a:defRPr/>
            </a:pPr>
            <a:endParaRPr lang="en-US"/>
          </a:p>
        </p:txBody>
      </p:sp>
      <p:pic>
        <p:nvPicPr>
          <p:cNvPr id="97283" name="Picture 10" descr="papilloedem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43000" y="1905000"/>
            <a:ext cx="3048000" cy="2403475"/>
          </a:xfrm>
        </p:spPr>
      </p:pic>
      <p:pic>
        <p:nvPicPr>
          <p:cNvPr id="97284" name="Picture 9" descr="DiabeticRetinopathyProliferativ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24400" y="4343400"/>
            <a:ext cx="3124200" cy="2209800"/>
          </a:xfrm>
        </p:spPr>
      </p:pic>
      <p:pic>
        <p:nvPicPr>
          <p:cNvPr id="97285" name="Picture 8" descr="diabetic%20retinopathy%20figure%20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66800" y="4343400"/>
            <a:ext cx="3124200" cy="2209800"/>
          </a:xfrm>
        </p:spPr>
      </p:pic>
      <p:pic>
        <p:nvPicPr>
          <p:cNvPr id="97286" name="Picture 13" descr="papilema"/>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724400" y="1828800"/>
            <a:ext cx="3081338" cy="2478088"/>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defRPr/>
            </a:pPr>
            <a:endParaRPr lang="en-US"/>
          </a:p>
        </p:txBody>
      </p:sp>
      <p:sp>
        <p:nvSpPr>
          <p:cNvPr id="167939" name="Rectangle 3"/>
          <p:cNvSpPr>
            <a:spLocks noGrp="1" noChangeArrowheads="1"/>
          </p:cNvSpPr>
          <p:nvPr>
            <p:ph type="body" idx="1"/>
          </p:nvPr>
        </p:nvSpPr>
        <p:spPr/>
        <p:txBody>
          <a:bodyPr/>
          <a:lstStyle/>
          <a:p>
            <a:pPr lvl="1">
              <a:buClr>
                <a:srgbClr val="99CCFF"/>
              </a:buClr>
              <a:buFontTx/>
              <a:buNone/>
              <a:defRPr/>
            </a:pPr>
            <a:r>
              <a:rPr lang="en-US" dirty="0">
                <a:solidFill>
                  <a:schemeClr val="tx2"/>
                </a:solidFill>
              </a:rPr>
              <a:t>Disadvantage:</a:t>
            </a:r>
          </a:p>
          <a:p>
            <a:pPr marL="971550" lvl="1" indent="-514350">
              <a:buClr>
                <a:srgbClr val="99CCFF"/>
              </a:buClr>
              <a:buFont typeface="+mj-lt"/>
              <a:buAutoNum type="arabicPeriod"/>
              <a:defRPr/>
            </a:pPr>
            <a:r>
              <a:rPr lang="en-US" dirty="0">
                <a:solidFill>
                  <a:schemeClr val="bg2">
                    <a:lumMod val="40000"/>
                    <a:lumOff val="60000"/>
                  </a:schemeClr>
                </a:solidFill>
              </a:rPr>
              <a:t> </a:t>
            </a:r>
            <a:r>
              <a:rPr lang="en-US" dirty="0">
                <a:solidFill>
                  <a:srgbClr val="FF0000"/>
                </a:solidFill>
              </a:rPr>
              <a:t>Inverted </a:t>
            </a:r>
            <a:r>
              <a:rPr lang="en-US" dirty="0">
                <a:solidFill>
                  <a:schemeClr val="tx2"/>
                </a:solidFill>
              </a:rPr>
              <a:t>retinal image.</a:t>
            </a:r>
          </a:p>
          <a:p>
            <a:pPr marL="971550" lvl="1" indent="-514350">
              <a:buClr>
                <a:srgbClr val="99CCFF"/>
              </a:buClr>
              <a:buFont typeface="+mj-lt"/>
              <a:buAutoNum type="arabicPeriod"/>
              <a:defRPr/>
            </a:pPr>
            <a:r>
              <a:rPr lang="en-US" dirty="0">
                <a:solidFill>
                  <a:schemeClr val="bg2">
                    <a:lumMod val="40000"/>
                    <a:lumOff val="60000"/>
                  </a:schemeClr>
                </a:solidFill>
              </a:rPr>
              <a:t>  </a:t>
            </a:r>
            <a:r>
              <a:rPr lang="en-US" dirty="0">
                <a:solidFill>
                  <a:schemeClr val="tx2"/>
                </a:solidFill>
              </a:rPr>
              <a:t>Brighter light is uncomfortable to the  patient.	</a:t>
            </a:r>
          </a:p>
          <a:p>
            <a:pPr lvl="1">
              <a:buClr>
                <a:srgbClr val="99CCFF"/>
              </a:buClr>
              <a:buFont typeface="Tahoma" panose="020B0604030504040204" pitchFamily="34" charset="0"/>
              <a:buNone/>
              <a:defRPr/>
            </a:pPr>
            <a:endParaRPr lang="en-US" sz="3200" dirty="0">
              <a:solidFill>
                <a:schemeClr val="tx2"/>
              </a:solidFill>
            </a:endParaRPr>
          </a:p>
          <a:p>
            <a:pPr>
              <a:buFontTx/>
              <a:buNone/>
              <a:defRPr/>
            </a:pP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1" name="Rectangle 9"/>
          <p:cNvSpPr>
            <a:spLocks noGrp="1" noChangeArrowheads="1"/>
          </p:cNvSpPr>
          <p:nvPr>
            <p:ph type="title"/>
          </p:nvPr>
        </p:nvSpPr>
        <p:spPr/>
        <p:txBody>
          <a:bodyPr/>
          <a:lstStyle/>
          <a:p>
            <a:pPr>
              <a:defRPr/>
            </a:pPr>
            <a:endParaRPr lang="en-US"/>
          </a:p>
        </p:txBody>
      </p:sp>
      <p:sp>
        <p:nvSpPr>
          <p:cNvPr id="141317" name="Rectangle 5"/>
          <p:cNvSpPr>
            <a:spLocks noGrp="1" noChangeArrowheads="1"/>
          </p:cNvSpPr>
          <p:nvPr>
            <p:ph type="body" sz="half" idx="1"/>
          </p:nvPr>
        </p:nvSpPr>
        <p:spPr>
          <a:xfrm>
            <a:off x="457200" y="1905000"/>
            <a:ext cx="4419600" cy="4114800"/>
          </a:xfrm>
        </p:spPr>
        <p:txBody>
          <a:bodyPr/>
          <a:lstStyle/>
          <a:p>
            <a:pPr lvl="1">
              <a:buClr>
                <a:srgbClr val="99CCFF"/>
              </a:buClr>
              <a:defRPr/>
            </a:pPr>
            <a:endParaRPr lang="en-US" sz="2000" dirty="0">
              <a:solidFill>
                <a:schemeClr val="tx2"/>
              </a:solidFill>
            </a:endParaRPr>
          </a:p>
          <a:p>
            <a:pPr lvl="1">
              <a:buClr>
                <a:srgbClr val="99CCFF"/>
              </a:buClr>
              <a:defRPr/>
            </a:pPr>
            <a:endParaRPr lang="en-US" sz="2000" dirty="0">
              <a:solidFill>
                <a:schemeClr val="tx2"/>
              </a:solidFill>
            </a:endParaRPr>
          </a:p>
          <a:p>
            <a:pPr lvl="1">
              <a:buClr>
                <a:srgbClr val="99CCFF"/>
              </a:buClr>
              <a:defRPr/>
            </a:pPr>
            <a:r>
              <a:rPr lang="en-US" dirty="0">
                <a:solidFill>
                  <a:srgbClr val="FF0000"/>
                </a:solidFill>
              </a:rPr>
              <a:t>Special lenses:</a:t>
            </a:r>
          </a:p>
          <a:p>
            <a:pPr lvl="1">
              <a:buClr>
                <a:srgbClr val="99CCFF"/>
              </a:buClr>
              <a:buFont typeface="Tahoma" panose="020B0604030504040204" pitchFamily="34" charset="0"/>
              <a:buNone/>
              <a:defRPr/>
            </a:pPr>
            <a:r>
              <a:rPr lang="en-US" sz="2000" dirty="0">
                <a:solidFill>
                  <a:schemeClr val="tx2"/>
                </a:solidFill>
              </a:rPr>
              <a:t>	</a:t>
            </a:r>
            <a:r>
              <a:rPr lang="en-US" sz="2000" dirty="0">
                <a:solidFill>
                  <a:srgbClr val="99CCFF"/>
                </a:solidFill>
              </a:rPr>
              <a:t>-</a:t>
            </a:r>
            <a:r>
              <a:rPr lang="en-US" sz="2000" dirty="0">
                <a:solidFill>
                  <a:schemeClr val="tx2"/>
                </a:solidFill>
              </a:rPr>
              <a:t> </a:t>
            </a:r>
            <a:r>
              <a:rPr lang="en-US" sz="2000" dirty="0" err="1">
                <a:solidFill>
                  <a:schemeClr val="tx2"/>
                </a:solidFill>
              </a:rPr>
              <a:t>Gonio</a:t>
            </a:r>
            <a:r>
              <a:rPr lang="en-US" sz="2000" dirty="0">
                <a:solidFill>
                  <a:schemeClr val="tx2"/>
                </a:solidFill>
              </a:rPr>
              <a:t> lens</a:t>
            </a:r>
          </a:p>
          <a:p>
            <a:pPr lvl="1">
              <a:buClr>
                <a:srgbClr val="99CCFF"/>
              </a:buClr>
              <a:buFont typeface="Tahoma" panose="020B0604030504040204" pitchFamily="34" charset="0"/>
              <a:buNone/>
              <a:defRPr/>
            </a:pPr>
            <a:r>
              <a:rPr lang="en-US" sz="2000" dirty="0">
                <a:solidFill>
                  <a:schemeClr val="tx2"/>
                </a:solidFill>
              </a:rPr>
              <a:t>	</a:t>
            </a:r>
            <a:r>
              <a:rPr lang="en-US" sz="2000" dirty="0">
                <a:solidFill>
                  <a:srgbClr val="99CCFF"/>
                </a:solidFill>
              </a:rPr>
              <a:t>- </a:t>
            </a:r>
            <a:r>
              <a:rPr lang="en-US" sz="2000" dirty="0">
                <a:solidFill>
                  <a:schemeClr val="tx2"/>
                </a:solidFill>
              </a:rPr>
              <a:t>wide field contact lenses allow evaluation of the posterior segment.</a:t>
            </a:r>
          </a:p>
          <a:p>
            <a:pPr>
              <a:buFontTx/>
              <a:buNone/>
              <a:defRPr/>
            </a:pPr>
            <a:endParaRPr lang="en-US" sz="2000" dirty="0"/>
          </a:p>
        </p:txBody>
      </p:sp>
      <p:pic>
        <p:nvPicPr>
          <p:cNvPr id="99332" name="Picture 7" descr="Hani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32400" y="1905000"/>
            <a:ext cx="2868613" cy="1981200"/>
          </a:xfrm>
        </p:spPr>
      </p:pic>
      <p:pic>
        <p:nvPicPr>
          <p:cNvPr id="99333" name="Picture 8" descr="goniole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57800" y="3962400"/>
            <a:ext cx="2698750" cy="2362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dirty="0" err="1">
                <a:solidFill>
                  <a:srgbClr val="FF0000"/>
                </a:solidFill>
              </a:rPr>
              <a:t>Retinoscope</a:t>
            </a:r>
            <a:r>
              <a:rPr lang="en-US" dirty="0">
                <a:solidFill>
                  <a:srgbClr val="FF0000"/>
                </a:solidFill>
              </a:rPr>
              <a:t> </a:t>
            </a:r>
          </a:p>
        </p:txBody>
      </p:sp>
      <p:pic>
        <p:nvPicPr>
          <p:cNvPr id="102403" name="Picture 5" descr="retinoscop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088" y="1989138"/>
            <a:ext cx="2665412" cy="2665412"/>
          </a:xfrm>
          <a:noFill/>
          <a:extLst>
            <a:ext uri="{909E8E84-426E-40DD-AFC4-6F175D3DCCD1}">
              <a14:hiddenFill xmlns:a14="http://schemas.microsoft.com/office/drawing/2010/main">
                <a:solidFill>
                  <a:srgbClr val="FFFFFF"/>
                </a:solidFill>
              </a14:hiddenFill>
            </a:ext>
          </a:extLst>
        </p:spPr>
      </p:pic>
      <p:pic>
        <p:nvPicPr>
          <p:cNvPr id="102404" name="Picture 6" descr="keeler retinoscop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32588" y="1557338"/>
            <a:ext cx="1017587" cy="4464050"/>
          </a:xfrm>
          <a:noFill/>
          <a:extLst>
            <a:ext uri="{909E8E84-426E-40DD-AFC4-6F175D3DCCD1}">
              <a14:hiddenFill xmlns:a14="http://schemas.microsoft.com/office/drawing/2010/main">
                <a:solidFill>
                  <a:srgbClr val="FFFFFF"/>
                </a:solidFill>
              </a14:hiddenFill>
            </a:ext>
          </a:extLst>
        </p:spPr>
      </p:pic>
      <p:pic>
        <p:nvPicPr>
          <p:cNvPr id="102405" name="Picture 8" descr="retinscope hea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348038" y="3500438"/>
            <a:ext cx="2735262" cy="273526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a:t>Retinoscopy</a:t>
            </a:r>
          </a:p>
        </p:txBody>
      </p:sp>
      <p:pic>
        <p:nvPicPr>
          <p:cNvPr id="103427" name="Picture 5" descr="retinoscop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1538" y="1981200"/>
            <a:ext cx="4860925"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7" descr="Eye&amp;earth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83318" y="2967335"/>
            <a:ext cx="3977371"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5400" b="1" spc="150" dirty="0">
                <a:ln w="11430"/>
                <a:solidFill>
                  <a:srgbClr val="F8F8F8"/>
                </a:solidFill>
                <a:effectLst>
                  <a:outerShdw blurRad="25400" algn="tl" rotWithShape="0">
                    <a:srgbClr val="000000">
                      <a:alpha val="43000"/>
                    </a:srgbClr>
                  </a:outerShdw>
                </a:effectLst>
              </a:rPr>
              <a:t>Thank you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Lectures</a:t>
            </a:r>
            <a:r>
              <a:rPr lang="en-US" dirty="0">
                <a:solidFill>
                  <a:srgbClr val="002060"/>
                </a:solidFill>
              </a:rPr>
              <a:t> </a:t>
            </a:r>
          </a:p>
        </p:txBody>
      </p:sp>
      <p:sp>
        <p:nvSpPr>
          <p:cNvPr id="3" name="Content Placeholder 2"/>
          <p:cNvSpPr>
            <a:spLocks noGrp="1"/>
          </p:cNvSpPr>
          <p:nvPr>
            <p:ph idx="1"/>
          </p:nvPr>
        </p:nvSpPr>
        <p:spPr>
          <a:xfrm>
            <a:off x="457200" y="2731827"/>
            <a:ext cx="8229600" cy="4114800"/>
          </a:xfrm>
        </p:spPr>
        <p:txBody>
          <a:bodyPr/>
          <a:lstStyle/>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taking and ophthalmic exam</a:t>
            </a:r>
          </a:p>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Basic anatomy and physiology of the Eye</a:t>
            </a:r>
          </a:p>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Lid, </a:t>
            </a:r>
            <a:r>
              <a:rPr lang="en-AU" dirty="0" err="1">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Lacrimal</a:t>
            </a: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Orbit Disorders</a:t>
            </a:r>
          </a:p>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Ocular emergencies and red eye</a:t>
            </a:r>
          </a:p>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Strabismus, Amblyopia and </a:t>
            </a:r>
            <a:r>
              <a:rPr lang="en-AU" dirty="0" err="1">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Leukocoria</a:t>
            </a:r>
            <a:endPar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Acute Visual Loss</a:t>
            </a:r>
          </a:p>
          <a:p>
            <a:pPr marL="514350" indent="-514350">
              <a:buFontTx/>
              <a:buNone/>
              <a:defRPr/>
            </a:pPr>
            <a:r>
              <a:rPr lang="en-AU" dirty="0"/>
              <a:t> </a:t>
            </a:r>
            <a:endParaRPr lang="en-US" dirty="0"/>
          </a:p>
        </p:txBody>
      </p:sp>
      <p:pic>
        <p:nvPicPr>
          <p:cNvPr id="13316" name="Picture 4" descr="C:\Users\essam\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8600"/>
            <a:ext cx="48006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9886</TotalTime>
  <Words>2490</Words>
  <Application>Microsoft Office PowerPoint</Application>
  <PresentationFormat>عرض على الشاشة (4:3)</PresentationFormat>
  <Paragraphs>497</Paragraphs>
  <Slides>88</Slides>
  <Notes>6</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88</vt:i4>
      </vt:variant>
    </vt:vector>
  </HeadingPairs>
  <TitlesOfParts>
    <vt:vector size="96" baseType="lpstr">
      <vt:lpstr>AR DELANEY</vt:lpstr>
      <vt:lpstr>Arial</vt:lpstr>
      <vt:lpstr>Bookman Old Style</vt:lpstr>
      <vt:lpstr>Calibri</vt:lpstr>
      <vt:lpstr>Curlz MT</vt:lpstr>
      <vt:lpstr>Tahoma</vt:lpstr>
      <vt:lpstr>Wingdings</vt:lpstr>
      <vt:lpstr>Ocean</vt:lpstr>
      <vt:lpstr>           Orientation History taking  and Examination   Dr.Abdullah Almousa Dept. of Ophthalmology College Of Medicine King Saud University   </vt:lpstr>
      <vt:lpstr>عرض تقديمي في PowerPoint</vt:lpstr>
      <vt:lpstr>عرض تقديمي في PowerPoint</vt:lpstr>
      <vt:lpstr>عرض تقديمي في PowerPoint</vt:lpstr>
      <vt:lpstr>عرض تقديمي في PowerPoint</vt:lpstr>
      <vt:lpstr>Objectives of this course</vt:lpstr>
      <vt:lpstr>Objectives of this course</vt:lpstr>
      <vt:lpstr>Components of the course</vt:lpstr>
      <vt:lpstr>Lectures </vt:lpstr>
      <vt:lpstr>Lectures</vt:lpstr>
      <vt:lpstr>Clinic</vt:lpstr>
      <vt:lpstr>Clinic</vt:lpstr>
      <vt:lpstr>Clinical skill sessions </vt:lpstr>
      <vt:lpstr>Emergency room</vt:lpstr>
      <vt:lpstr>Marks distribution</vt:lpstr>
      <vt:lpstr>Recommended textbooks</vt:lpstr>
      <vt:lpstr>2. References</vt:lpstr>
      <vt:lpstr>c. Electronic Materials, Web Sites </vt:lpstr>
      <vt:lpstr>عرض تقديمي في PowerPoint</vt:lpstr>
      <vt:lpstr>The Visual Pathway</vt:lpstr>
      <vt:lpstr>The Visual Pathway</vt:lpstr>
      <vt:lpstr>The Visual Pathway</vt:lpstr>
      <vt:lpstr>“The eye is the window to the body”</vt:lpstr>
      <vt:lpstr>Examples</vt:lpstr>
      <vt:lpstr>Neurological connections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Vascular connections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Family history:</vt:lpstr>
      <vt:lpstr>  </vt:lpstr>
      <vt:lpstr>عرض تقديمي في PowerPoint</vt:lpstr>
      <vt:lpstr>Ophthalmic examination </vt:lpstr>
      <vt:lpstr>Ophthalmic examination</vt:lpstr>
      <vt:lpstr>عرض تقديمي في PowerPoint</vt:lpstr>
      <vt:lpstr>How to test vision? </vt:lpstr>
      <vt:lpstr>عرض تقديمي في PowerPoint</vt:lpstr>
      <vt:lpstr>External examination: </vt:lpstr>
      <vt:lpstr> </vt:lpstr>
      <vt:lpstr>عرض تقديمي في PowerPoint</vt:lpstr>
      <vt:lpstr>عرض تقديمي في PowerPoint</vt:lpstr>
      <vt:lpstr>عرض تقديمي في PowerPoint</vt:lpstr>
      <vt:lpstr>عرض تقديمي في PowerPoint</vt:lpstr>
      <vt:lpstr>Pupils: </vt:lpstr>
      <vt:lpstr>عرض تقديمي في PowerPoint</vt:lpstr>
      <vt:lpstr>Slit lamp examination: </vt:lpstr>
      <vt:lpstr>عرض تقديمي في PowerPoint</vt:lpstr>
      <vt:lpstr>عرض تقديمي في PowerPoint</vt:lpstr>
      <vt:lpstr>Types of tonometry:</vt:lpstr>
      <vt:lpstr>عرض تقديمي في PowerPoint</vt:lpstr>
      <vt:lpstr>عرض تقديمي في PowerPoint</vt:lpstr>
      <vt:lpstr>Ophthalmoscopy: </vt:lpstr>
      <vt:lpstr>Indirect ophthalmoscope</vt:lpstr>
      <vt:lpstr>عرض تقديمي في PowerPoint</vt:lpstr>
      <vt:lpstr>Indirect Ophthalmoscoy: </vt:lpstr>
      <vt:lpstr>عرض تقديمي في PowerPoint</vt:lpstr>
      <vt:lpstr>عرض تقديمي في PowerPoint</vt:lpstr>
      <vt:lpstr>عرض تقديمي في PowerPoint</vt:lpstr>
      <vt:lpstr>Retinoscope </vt:lpstr>
      <vt:lpstr>Retinoscopy</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OPHTHALMOLOGIC  HISTORY  &amp; EXAMINATION</dc:title>
  <dc:creator>EDNA</dc:creator>
  <cp:lastModifiedBy>رنيم الغامدي</cp:lastModifiedBy>
  <cp:revision>222</cp:revision>
  <dcterms:created xsi:type="dcterms:W3CDTF">2005-11-08T10:11:25Z</dcterms:created>
  <dcterms:modified xsi:type="dcterms:W3CDTF">2019-11-18T17:01:51Z</dcterms:modified>
</cp:coreProperties>
</file>