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416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17" r:id="rId10"/>
    <p:sldId id="381" r:id="rId11"/>
    <p:sldId id="318" r:id="rId12"/>
    <p:sldId id="382" r:id="rId13"/>
    <p:sldId id="319" r:id="rId14"/>
    <p:sldId id="383" r:id="rId15"/>
    <p:sldId id="384" r:id="rId16"/>
    <p:sldId id="385" r:id="rId17"/>
    <p:sldId id="412" r:id="rId18"/>
    <p:sldId id="410" r:id="rId19"/>
    <p:sldId id="411" r:id="rId20"/>
    <p:sldId id="413" r:id="rId21"/>
    <p:sldId id="414" r:id="rId22"/>
    <p:sldId id="415" r:id="rId23"/>
    <p:sldId id="355" r:id="rId24"/>
    <p:sldId id="387" r:id="rId25"/>
    <p:sldId id="388" r:id="rId26"/>
    <p:sldId id="389" r:id="rId27"/>
    <p:sldId id="359" r:id="rId28"/>
    <p:sldId id="361" r:id="rId29"/>
    <p:sldId id="390" r:id="rId30"/>
    <p:sldId id="362" r:id="rId31"/>
    <p:sldId id="399" r:id="rId32"/>
    <p:sldId id="406" r:id="rId33"/>
    <p:sldId id="392" r:id="rId34"/>
    <p:sldId id="363" r:id="rId35"/>
    <p:sldId id="391" r:id="rId36"/>
    <p:sldId id="364" r:id="rId37"/>
    <p:sldId id="393" r:id="rId38"/>
    <p:sldId id="396" r:id="rId39"/>
    <p:sldId id="394" r:id="rId40"/>
    <p:sldId id="397" r:id="rId41"/>
    <p:sldId id="401" r:id="rId42"/>
    <p:sldId id="402" r:id="rId43"/>
    <p:sldId id="403" r:id="rId44"/>
    <p:sldId id="404" r:id="rId45"/>
    <p:sldId id="333" r:id="rId46"/>
    <p:sldId id="337" r:id="rId47"/>
    <p:sldId id="405" r:id="rId48"/>
    <p:sldId id="418" r:id="rId49"/>
    <p:sldId id="417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1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B8C"/>
    <a:srgbClr val="3333FF"/>
    <a:srgbClr val="0000FF"/>
    <a:srgbClr val="5FD5F3"/>
    <a:srgbClr val="489CB0"/>
    <a:srgbClr val="000000"/>
    <a:srgbClr val="143C4E"/>
    <a:srgbClr val="216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861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6BD5A7-061C-44B9-8605-594B015B1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CB168D-68B3-467F-BF96-AC5246A465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2D2F48-4C1B-42B0-B16E-8BCCE41F3DF3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413A69D-5B55-4901-BA07-FA52F396A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467BE62-5614-4852-B3D5-874C167AD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DAC35-AA17-4651-B8B9-B3E14D5F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99CB5F-E758-4A72-B5B5-233A8E7A6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8B06EF-5022-4112-B660-A69AE940F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CCD509A5-434A-413C-B0AD-5AEE487788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849AF801-146A-4935-A7C4-EE24264E77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479A3001-72A8-4EBD-8D9E-D0BC0E1DB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D2D97-18D3-483A-9368-A91B7A31952E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12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xmlns="" id="{D9B97FF3-14BD-4D6C-99CA-5840152814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xmlns="" id="{831AFB6E-029E-4D1D-BED0-B5F1EBCA2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xmlns="" id="{72628C27-98BE-43B9-9901-6CADF2984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41365-8C54-4DD4-8EE3-121D0D6BA8A9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22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xmlns="" id="{3D08A305-EFDD-4AA0-A025-7C1265D0DD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xmlns="" id="{7E7A2EC3-94CB-47F1-BEF1-524900276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xmlns="" id="{EC910324-15F5-492F-9304-6EE43D4DE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C8615A-A7E8-406A-9920-34DC73A0C3A8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64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5A4351A9-593F-4C2E-8599-FF5AA29E5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80EDCE51-BF5A-424B-AF76-F538DA547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E119D7C8-844B-4670-860E-8ABF21A11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B85FC-F6FE-4F4F-BD35-3DC993497A60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xmlns="" id="{1235A463-0CCD-4D62-A890-9EBC7CB6F0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xmlns="" id="{E17185EF-1F96-4513-AD5E-05D84E616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F60A6AC1-B974-499A-9C0C-BA38AD977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F3192-CECB-4133-B3B6-DD33124C7F5B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2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xmlns="" id="{55DC85AB-2B11-4861-A1FD-087EC5DB6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xmlns="" id="{A8A43FB4-A5E9-4698-8D79-5382C6CE7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xmlns="" id="{EFFA98D9-517C-4CD8-8FF2-1ABAE05B2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36B57-1419-400D-85F3-3CC4EAF3A605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440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xmlns="" id="{03BEB8CC-41B5-4F77-88E0-C48E2BE40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xmlns="" id="{B22EB82B-0808-440D-973D-EF65670E80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xmlns="" id="{D3A083FC-9EDE-4E20-AAD9-443410685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C0405-4552-46C6-B84C-B1F6716051BA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598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xmlns="" id="{101924D5-D63C-4129-83AB-AAA868313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xmlns="" id="{C91CA692-0F18-497B-9505-9DABA8036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xmlns="" id="{0B8178B0-3F6C-4EAE-82F4-CFEE35C19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A2F36C-F9E6-4773-9659-6ADE59D10338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74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xmlns="" id="{E6B84154-DF12-42CC-8E40-DBE9DEC0DD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xmlns="" id="{21334585-5E5F-47F0-92BD-3ED6BF619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xmlns="" id="{B15F4516-2C23-416C-A14F-825EB12F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4D8513-2A40-43EC-8532-0B96CECAF9DE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168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xmlns="" id="{9F30A1A5-AEAF-44A3-BB1C-4EC9B4100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xmlns="" id="{6BC1FE92-B8B8-495F-A4F6-A921785DE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xmlns="" id="{E9545841-DB2A-43D0-B7AD-746FDEC15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1948B-206E-4086-933C-701298B24F9E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7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xmlns="" id="{26B4BA9A-DCCD-4354-83D1-79C15F02C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xmlns="" id="{9A936BF2-AE81-4709-9F5D-BA816CA5B3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xmlns="" id="{AEDBACCD-D2C8-4252-A334-FF4C45304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5794F5-4428-49B3-80D3-C61D93E37194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8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9E9B1D24-645D-4C80-9159-E7BDB7D5B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C2EE3BAB-2255-44F6-894B-7CBF7505C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46AB879C-D7F4-4079-9D42-54BC2E72E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64FA9B-B221-46BB-B44D-19DE09FF03A3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35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A9041761-3728-477F-BD00-2DB1821C2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14C3DDD8-4344-4DBC-9AAE-3BEEFBC981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9450331C-659A-41F6-A144-EC76BE3EA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0F4674-5DE3-4BE6-97BA-88B7460F2F18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97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430B08EE-73C6-470A-A94E-540406F02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49FADAAC-34C1-4A71-88B8-0D165065B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8A604565-3BFA-4D5B-AD03-851EFE941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65C29C-972C-451E-8C70-8912E9E79EC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69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8632C474-A165-459A-973F-26CEA6F6D6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5F319486-3144-423A-884D-3A4D04713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509BA9A7-6E57-4075-97C0-A59AA0AA5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82D72-5938-45B7-A963-73A75A9467A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229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68223F69-1614-43E9-A00F-81BDA7043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A742B25C-7431-4FE7-A3D4-2F5A7454C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F4353DDB-F749-4A95-AF28-5A9FC12A2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7420D-B676-461C-AE5B-21DAF81CB256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166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C5D761A8-E64D-4506-B4EC-AEE55B5DE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27935258-6BEF-4E73-8AE2-4DC7ADFD3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F4810E8B-9FDB-487E-A564-7A0E78351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F461D-C71C-4AD6-81F2-4061295A7DD6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25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5921642C-4B2A-45D5-9E87-049D15F821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BF5C088D-B722-4A51-A1BF-77BC832E7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EC029FC4-5FF2-40B0-840B-A6AD65A5A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12859-A573-4102-9159-0A7B17249DD2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42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5762BC22-0E88-409D-A020-C051528C0D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3695448E-63D5-4F90-8FE9-A45101AC3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7B13CD70-BB8B-493A-8B06-D3030E57C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432ED-A29F-436E-9CCE-0744FF7A48AA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7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3A7254-574B-4A54-A473-BE1968EA2A28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59F6F8-9C05-4DFE-B0F4-8CB0084C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757A-238A-4B0B-853E-F059367EC1E2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661CD87-D9EA-42B8-B95E-7A79191A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592DF7-DC56-43BA-BB18-CF956A36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7F8D-436E-46B5-968A-337C36599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14F7FE5-14CE-4120-9833-D52FC6C1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A28B-2907-4983-9017-38E1141D1E27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DEF80A-A029-4C3F-A5BE-393A06E2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0EF68B-B358-412E-9EDE-3490FA4E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BF8A-A061-4FC8-8F01-337D8F441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8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4C686-12D3-4B7C-AB1D-A28A851F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3927-73D5-477F-9962-1D347972D5B4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DE820A-C56D-4E3C-BD5F-76AE1CD4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1A51F-CEB3-4AC0-B94C-41C4419A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9DB3-93CE-4608-8020-C90CEA35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1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147115-33FC-4AC3-A677-2725D1B7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CCD4-0537-4A30-AEC9-3FDE306F423E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071E6-D4CB-4533-9B8E-13CDE6CA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EFF55-E934-48BD-9853-65929BFA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7243-3AD0-4725-8169-7A5154F55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roplets-HD-Content-R1d.png">
            <a:extLst>
              <a:ext uri="{FF2B5EF4-FFF2-40B4-BE49-F238E27FC236}">
                <a16:creationId xmlns:a16="http://schemas.microsoft.com/office/drawing/2014/main" xmlns="" id="{5CF2B2F7-B7EF-472D-A695-2B31EC5C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xmlns="" id="{BA7AAE47-D017-42D8-B859-99786BEEB5C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15B2-07FC-4887-9EF5-3A851F4A4776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530144FC-A229-4100-8160-5B4A70CE96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F069D413-625E-4565-A30C-8B2C500EBD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7013-3550-4BFD-A7CE-DB1F89405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6EDD5-59F4-4F6B-BCBA-7AE763AA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1A14-F488-426F-A754-5553D87C72DE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289D4-57FB-4AA7-8A6F-0777922E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DAD83-22DB-4393-9929-CCD8013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CC8D-E98B-4A36-8842-4C79C3FD0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7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7845AE2-5589-4376-B9FE-1C335CEA37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568E-B42A-4659-BD2D-3FC1E8702FF3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05EEEF-7204-42D1-B2C9-F29F3C2D18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F25133D-BB35-4B5F-97F9-150E98AEEC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F7AB-0363-4D28-B480-762F2CB1A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5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A44F24-9DDA-48CA-9A0E-DB5A98FC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3D5B-3CEB-4080-BF45-05EFA18C2F44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171B66-62D6-4230-8154-11104B18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091D2-E98A-4A8D-9759-0F206791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199C-0E03-4021-B208-C36D7AE64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8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4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1EA5B20-87A3-44E7-A0F7-97E9731F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D1CB-E3EC-4B6C-AE75-9790118BE49E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B4FFF60-1250-4588-86F3-E1651A8F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B0C0866-28A5-4371-9BAA-BA2B4FED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E62-888F-4DD0-9F49-08E4673A1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FA9366A-7831-465B-994B-900608E3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7B83-5381-4B3C-99A4-D6A1DC1A8161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B8BFAF4-8497-4D0D-99DE-13B83928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E217C81-55CE-48DA-849C-AE573D2A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8F95-D892-4F13-90FE-AF6E46E53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7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9076A2-87DF-4D18-BA01-43983980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FAAA-6BEE-464B-A20F-75393C78F625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17AC0BC-0668-4AD1-AFE1-70322A88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74E08D-C68D-497F-AE66-0C17AFA8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1E1D-D2E8-4423-B7D4-5C6BB089D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7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658F139-346D-453B-A4CC-CB1BE56050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82563"/>
            <a:ext cx="80422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712FD02-2E8C-4BC4-AA55-052D3995D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376363"/>
            <a:ext cx="80422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F922FA-E46C-4C94-A03B-006593242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E1EE9-5A3E-4D0B-962F-8CE43B7ACFDB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78CE37-92C1-4506-A051-09891116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B3CFC4-E66B-457C-A24B-9ED8C13F6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3600">
                <a:solidFill>
                  <a:schemeClr val="bg1"/>
                </a:solidFill>
                <a:latin typeface="News Gothic MT"/>
              </a:defRPr>
            </a:lvl1pPr>
          </a:lstStyle>
          <a:p>
            <a:pPr>
              <a:defRPr/>
            </a:pPr>
            <a:fld id="{F3567813-3CFE-40C1-BD83-C16B501F2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6" r:id="rId2"/>
    <p:sldLayoutId id="2147483767" r:id="rId3"/>
    <p:sldLayoutId id="2147483768" r:id="rId4"/>
    <p:sldLayoutId id="2147483776" r:id="rId5"/>
    <p:sldLayoutId id="2147483777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Arial"/>
          <a:ea typeface="+mn-ea"/>
          <a:cs typeface="Arial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xmlns="" id="{296D974C-6FB4-4171-8500-98652177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801813"/>
            <a:ext cx="8377237" cy="1966912"/>
          </a:xfrm>
        </p:spPr>
        <p:txBody>
          <a:bodyPr/>
          <a:lstStyle/>
          <a:p>
            <a:r>
              <a:rPr lang="en-US" altLang="en-US" sz="6000" b="1">
                <a:solidFill>
                  <a:srgbClr val="C00000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Degenerative Joint Disease</a:t>
            </a:r>
            <a:endParaRPr lang="ar-SA" altLang="en-US" sz="6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E9A259-EDA6-4C92-8C68-8CF55484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188" y="3849688"/>
            <a:ext cx="8056562" cy="1952625"/>
          </a:xfrm>
        </p:spPr>
        <p:txBody>
          <a:bodyPr>
            <a:noAutofit/>
          </a:bodyPr>
          <a:lstStyle/>
          <a:p>
            <a:pPr>
              <a:lnSpc>
                <a:spcPct val="102000"/>
              </a:lnSpc>
              <a:spcBef>
                <a:spcPct val="0"/>
              </a:spcBef>
              <a:buClr>
                <a:srgbClr val="FFFFFF"/>
              </a:buClr>
              <a:buSzPct val="25000"/>
              <a:defRPr/>
            </a:pPr>
            <a:r>
              <a:rPr lang="en-US" sz="2000" dirty="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Dr. Ahmad </a:t>
            </a:r>
            <a:r>
              <a:rPr lang="en-US" sz="2000" dirty="0" err="1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Saleh</a:t>
            </a:r>
            <a:r>
              <a:rPr lang="en-US" sz="2000" dirty="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 Bin Nasser, MBBS, FRCSC</a:t>
            </a:r>
          </a:p>
          <a:p>
            <a:pPr>
              <a:lnSpc>
                <a:spcPct val="102000"/>
              </a:lnSpc>
              <a:spcBef>
                <a:spcPts val="400"/>
              </a:spcBef>
              <a:buClr>
                <a:srgbClr val="FFFFFF"/>
              </a:buClr>
              <a:buSzPct val="25000"/>
              <a:defRPr/>
            </a:pPr>
            <a:r>
              <a:rPr lang="en-US" sz="2000" dirty="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Assistant Professor</a:t>
            </a:r>
          </a:p>
          <a:p>
            <a:pPr>
              <a:lnSpc>
                <a:spcPct val="102000"/>
              </a:lnSpc>
              <a:spcBef>
                <a:spcPts val="400"/>
              </a:spcBef>
              <a:buClr>
                <a:srgbClr val="FFFFFF"/>
              </a:buClr>
              <a:buSzPct val="25000"/>
              <a:defRPr/>
            </a:pPr>
            <a:r>
              <a:rPr lang="en-US" sz="200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College </a:t>
            </a:r>
            <a:r>
              <a:rPr lang="en-US" sz="2000" dirty="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of Medicine</a:t>
            </a:r>
          </a:p>
          <a:p>
            <a:pPr>
              <a:lnSpc>
                <a:spcPct val="102000"/>
              </a:lnSpc>
              <a:spcBef>
                <a:spcPts val="400"/>
              </a:spcBef>
              <a:buClr>
                <a:srgbClr val="FFFFFF"/>
              </a:buClr>
              <a:buSzPct val="25000"/>
              <a:defRPr/>
            </a:pPr>
            <a:r>
              <a:rPr lang="en-US" sz="2000" dirty="0">
                <a:solidFill>
                  <a:srgbClr val="3333FF"/>
                </a:solidFill>
                <a:latin typeface="Bodoni MT Black" pitchFamily="18" charset="0"/>
                <a:cs typeface="Arial" pitchFamily="34" charset="0"/>
                <a:sym typeface="Roboto" charset="0"/>
              </a:rPr>
              <a:t>King Saud University Medical City</a:t>
            </a:r>
            <a:endParaRPr lang="en-US" sz="1600" dirty="0">
              <a:solidFill>
                <a:srgbClr val="3333FF"/>
              </a:solidFill>
              <a:latin typeface="Bodoni MT Black" pitchFamily="18" charset="0"/>
            </a:endParaRPr>
          </a:p>
          <a:p>
            <a:pPr>
              <a:defRPr/>
            </a:pPr>
            <a:endParaRPr lang="ar-SA" sz="2000" dirty="0"/>
          </a:p>
        </p:txBody>
      </p:sp>
      <p:pic>
        <p:nvPicPr>
          <p:cNvPr id="7172" name="Shape 81">
            <a:extLst>
              <a:ext uri="{FF2B5EF4-FFF2-40B4-BE49-F238E27FC236}">
                <a16:creationId xmlns:a16="http://schemas.microsoft.com/office/drawing/2014/main" xmlns="" id="{06C8D18A-4ECE-41B0-8E95-646B6D3B71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2520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xmlns="" id="{4AB2BEE3-098C-4F40-9EF8-4F358740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Degenerative Joint Disease</a:t>
            </a:r>
            <a:endParaRPr lang="en-GB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0980B89-AD22-456D-9B7A-6CC3F7E0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1376363"/>
            <a:ext cx="7934325" cy="4899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Asymmetrically distributed, often localized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to only one part of a joint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Often associated with abnormal loading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Unaccompanied by any systemic illness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Not primarily an inflammatory disorder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    although there are sometimes local signs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	of inflammation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Not a purely degenerative; dynamic phenomenon; it shows features of both destruction and repair.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dirty="0"/>
          </a:p>
        </p:txBody>
      </p:sp>
      <p:sp>
        <p:nvSpPr>
          <p:cNvPr id="17412" name="AutoShape 2" descr="data:image/jpeg;base64,/9j/4AAQSkZJRgABAQAAAQABAAD/2wCEAAkGBxQTEhMUEhQUFBQXGBcYFxcVFRQUFBYUFBUXGBcYFxcYHCggGBolHBQUITEhJSkrLi4uFx8zODMsNygtLiwBCgoKBQUFDgUFDisZExkrKysrKysrKysrKysrKysrKysrKysrKysrKysrKysrKysrKysrKysrKysrKysrKysrK//AABEIALABHgMBIgACEQEDEQH/xAAbAAACAwEBAQAAAAAAAAAAAAAABgQFBwMCAf/EADoQAAECBAMECAQFBAMBAAAAAAEAAgMEESEFEjEGQVFxEyIyYYGRobEHwdHhI0JScvAUJGLxc4KSov/EABQBAQAAAAAAAAAAAAAAAAAAAAD/xAAUEQEAAAAAAAAAAAAAAAAAAAAA/9oADAMBAAIRAxEAPwDDU0bOOsErpj2fcg0bBn6JkMWwCU8Kfor2FFqedh42QalgQyy0L9tfOp+a5xIt1LeMkNrRuaB5CirM90EhpXSE+6iF6+w4iCVjgzS7+4V8jVKRfUJxYczHtO9pHokMPy1adxI8rIPsw9U8aJqpkzGsqSZjWJ4oF3Ho9SVmUbtO5n3TzjcxqkaKLnmg8IQhAIQhAIQhAIQhAIQhBe7Nu15rScHi1aFl2BRKOIWiYBFtRA2Q33Csob1StforGFFQNuykOr3u3AAeJ/0rmajqBgTOjgCurrnx09F5fFqUElsW69tiKK129eHxEFzJvqFmTovaHBzvcrRsMdYrMMUfljRxwiP9ygqsVi6pLxaNdMuJRbJHxqP1kCsmPAdUuJhwQ6IHrDXWTdsjJ9NMwh+Vpzu5NuK+NEm4aDamulFq+xMl0MNzj2ndo8ANyBknYird6kxXVXKJLmhQR4kS6+Mfdc3tI1/ll5gVr4oLaVi0ok7aeF0Ud3B1x802w1R7bSueBnaOtDN/2oE+ZmBQqlnY9lymp3RVs9NWPJAu4zH1SwSrXGIqqUAhCEAhCEAhCEAhCEAhCEEnD4lHhaBgExTxWcQzQhN2DTVKIH9kewV3g8IxYjGjefQapNlZup7gtM2Qlejh9K8dd4o0b2s+RKBkmnUGUaC3kq0xbrvMPsoL61sgmsiWRXeuEIHguhJsgtMPfRZ1tlC6ObjcHEPHJwHzBT1LRaHzSv8AEOXztbEA6zLGm+GfoUGcYjFsUkYw/rJrxCLYpJxWJ1kFcr3AASQBroFRJn2JFYvt4kD5lBp+ASAY1rqVdx4cad60XA4ZIDaUSmCIbmQxQ9UZqcSK08qeSdtnoNBW9P590FrClQF0dBC6NC+oKydlv5RV7YB/neryNqvgghBXQIfFVeLxcteBGm4q2mTR1VV4gzOL8EGP7RymR5LNOHBK81MVWh7RSxzEW+qz/aGUEMhzbA3pwr/ooFfEH1KiLrMuq4rkgEIQgEIQgEIQgEIQgEIQgFbYdGNgNVUph2Sls73E/laSOdQPmgfNkJUVzvGYi9DpVaVh0YuuUjYDDonvD2UaALn2QWLmFy6mXsL0UyWaQADwv4qXFggBBDlZZSI0mKaLrLAfzRSiKhAuxoBGnf4Kmxp/UodU5TEKxpwPqlHGIZ0053QZRtBJ9pzN2o+nELN8QdVy2bFYDXsi5RQsGYgfprf5LGsWbSK8d5QQ0z7DGkZo42/nklhMWytntO/cg2NkI9KTelqV3igon/BIha0V3pNlYgMKCT2qX+Xsm6SigNHIIGJpqvpVdBmgOSlMjgitRTmg9ZF6XMx2i9R5r6yMHaHcghzkS9qfz/aXMWjkX+yYMtiUu46KAoEvHH1FRrUe9CkbbSJUvpoMo8gfqnyabmDu6nvdZftFN1DgNC6teNBQIFZ5uV5X0r4gEIQgEIQgEIQgEIQgEIQgE17Duo899jyP3olRXuzEzkiDgbeaDUMCdQV3pxwpxSXhlrcinnCYZpVA0SjycvK/NWTwqWSiUcFcxI7QaE0QeQ0BdsyivmANCPRcv6zWiCZFiABKG0sfXdyV5HmKj+XS5tDEFAgSoRIfENe0yINxF2n5rG8YiZoryLAlbPi0QQ4DnfmfUDuy0+yxfFGUeeZQQkzbKNo9pKWgnjZfCIpALW100ItzQahhU5DLWguYKJjZicJrR12k910qYTszMOpRlOZ+yapTZYQxmjHMf0t08TvQDsXLhSEwu7zZv3USIJl1A7qjh2QK+6sDDGYWpwA0CsjDsC+p4A3ogpgYkNgJ69L0vYc1aYVjEIkAEtdplcTc9x0UqDNNA7Ip3rlGwuXjX7J7gPSiCyhEUVDtBDJBpdXkpJOaKF4eOJFHeJqarlPNygmjT6FBlO0DiyE8tFy2lvyihqfC3mskxuLai1HbrEXNJAa3K+tCal2+vd4lUZ+F0SLA/q4s7Jw5bKXB7XRIlgCSCCxvWFCMta1FEGXIXp4FbVI3VFDTvG5eUAhCEAhCEAhCEAhCEAhCEAp2Fu6y+4DJNjTMGE8uDYj2sJYAXDOcoIBIBoSLLQdsvhgzC4PTvn4b62ZDMEsiRHcGgPdpvJsEF5s6zMxhPaAbXmN/otCw4AN71lGxD3uDSHtoa0qwuIpxOYLSMPkY5oRMQqcDCcPZ5QX0KM1vWcQA25J0ACpprFumihsLM6puTa1bn3U52AZx+NM5hrlazK33v4qZJwoMG0JgNbFzhcjhbRBQYjKxmkgHq7r3/wBr5LTUZjRVhc3Xg4fVMU7ABy0Gu7gaqJNQSRQm26u5BxhYvDdYnIeDuqfVQsYZmFiDyIUmHJw4gLXjkd4VVieyThUscC3l8wgU9pHDKA7RtfXVZHinbPNaljOARW1sD5/RZljkAtiEGh5GoQVzdVpWyDnljSK+H6R96pBwqVzu4gbuJWnbFCzmEaaDuNjbuNPNA/YRiUQCmZ3mbK3dOufQEn6qkkIVgN6soYDTfW9uCDvDdeu9d40+bVuomeq8goPUxNl1KC3cuku9w4rg91NF1gxSgsmzzgL1VXN4jQGprWuq6R5xwCS9r8X6NprQONQ3ypVAjbW4qYjnuJrrl4BosKJaw/aqPBlpmVa4GBMAZmuuGOD2uzs4OIbQ8+4Lhjc3mNAqlAIQhAIQhAIQhAIQhAIQhAIQhAK02g2gjzkRsSYeXlrWsaNGtY0UAaN2lTxJKq0IH3YTEstjpb1C0zDcRNAAVhWAznRxW8DY8j96LXcBnDY0tRA5QZt5FLr0HuUWWnTUAruYpqgmwcRIoOFl7jTJcL/dR4Z4rzVB9aCNCuMeecBQOK6F6hzMPNUjQcdUCvjsdz7VJ81kWPj8V1bX9FtMeGBVxvlBNOQWWT0o97iaCpNfNB72Wo1lh1nkkneBoAPKvir/AAOYdCih3A372nUJa2QmKvax2+wTgJajjZBoWHxQ5uZmjt49jwK7xXEuPh7JawCZdDcP0/mHcLn0CZMPe2M3pG761HA60KDvLX1XZ0Oi9STeKkxoaCscbr6x114i2RCFUHWYFzw1J7hcrGdrJ8xokR/5a0aODBp/O9attFGLJWM4fpyj/tZY7imiBOmndYriukwOsea5oBCEIBCEIBCEIBCEIBCEIBCEIBCEIPcM3C0/YGdzfhO1oS2u8alvgsuCc9nI5huhPFi0g+R+iDX2MopcM1K4upqNCARyIqvUtryQT2hfXMoCvUqxSI0KyCrimxUGG8nMrMwaqgxGbDIvRN7brHg3gO9yCv2hng2G5re04UJ4ApFbCuSmjEIRNa3Pfqqxkt3IE7B4ZGUjW3mtSEIRGw4oHbaCf3UofVZzhEPRadsz1pYjex5Hg6/1Qd5SDRkQ8Ibz/wDJHzXbZac6GKK9h/VcN19D4KfKQqsi/wDG72VDCag0GNLZHHgbjkV2MOoXjAo/Ty7a9uH1Ty3KfBZUIF2dh3PNcoIVlOQb+f8APVQoUOhAQVW2xpKEcXN9wsjxULYPiAykq3vcB81kM+KgoE6ebRyjKwxJl6qvQCEIQCEIQCEIQCEIQCEIQCEIQCEIQeoYuOabsIHVolSWHWHMJuw0INgwzrS0J2/I0KU00CjbJDNJs7qjyqPkpURlHAILCVClvFQucixToUGo5lBWT8UQYLoh1pRo4uNm/VZy4HOHEknMCTvJrVOO3EfrshDRoqf3H7JXhwquHNB2xOV6zuFT6qvIEJuc7zl9CfkmOehVFeP0S3tWzLChDi4nyH3QJmEssFouxYr0rOLQ7/yfukHCWWCfNjjSOz/KrfMIGzDIOo4gj0S5CZuTdhsOjyOY9Etx4eWI4d590FvsfN5I+Q9mIC3/ALC4+YThGh0qs7hEtIc3UEEcwarTGuD2NcNHAHzCCjmNVxMK6mTMO64w21sgoPiKz+1h/u+qyCch6rZfiQz+zZ3PHzWQTQqECni0PVUqZMRZql6I2hQeEIQgEIQgEIQgEIQgEIQgEIQgEIQgl4eOsmqQFktYY26aZMINb+Hl5N/c77/NWTmdfkqz4aXlYw/zHsFdtZ1kEyWZZWkmylzoKnyUOTZVScajdFLRHbyKDmbIM3xSOYkaI873Hy3KLBFHDmu4YhkO45hBczUPqNSvti3rQm8G18ynOahfhsSdtfePTg1o90CfhLdE44A7LFhHg5vulPCW6JqkLUPJBpMKHSKfPzVDisCkZ3gUztHWY7i0H0VNj8P8QHiPZBUZU7bLR80AA6tJb4aj0KT8qv8AZCLR8RnEA+IsfdBbzjKFQITbq4nmWqqzLdBV/EKDWS5OafVYzNM1W57Yws0hF7hXyNVik9DQLGIQ0uTzKFNs63VLeJNQViEIQCEIQCEIQCEIQCEIQCEIQCEIQW+Ft0TJJssqHDG2CYpMINa+FrP7aN+75D6q7Auqz4XM/tI37j7BXAZdBa4bC3qr27jUhw2D8zqnk0fdXuHso1Km28SsZrf0t9ygW2tRCb1m812DUQ29ZvMe6BimoXVhjkkLac1mInMDyC0hzOz3XWbY5eNEP+RQLOFBNEmEs4UmaTQahJmsOCeLQFXY9D7J7/dT8IvKwz+lc8dZVleRQLzQrDBIuWYZ3mnmoTV9Y7K5ruBB8igf4ragqrLLq1a6orx+agxW3QcsYhZpWKOLHLIMN2diTNmvgM3fiRWg/wDkVd6LZ4jKwnjud7LCJ6Hdw4EjyKC02n+H/wDTQ2VmYOd9bxXtgQgBqBWrnm44UWfY7s8GMe7+rkXZWk5GR3OiOI3NAZQnxoribmImXIXvLNcpcS2o0OXQFK2Ls6ruSBeQhCAQhCAQhCAQhCAQhCAQhCAQhCB1wnZ2aIaf6WZykA5ugikUNLjq3FLp0dsDOw2hwhCK0ioMM1NDxY8NeD3UqkbCp+KMv4sUgAW6SJSnDtaJyftZORQGujva0AANh0htAG7q38yg034dSjoco9r2uY7M6rXAtOvAqyYzrKD8O6mRqSSS59yanU71aSzOsgt5dtGhIm0z80w/uoPJP4WdYsaxoh/yKCJRfYTeu3mF6Asukq2sRvNA15PRpPosvxZv4j/3FasW0D/+NZXiPbdzKD//2Q==">
            <a:extLst>
              <a:ext uri="{FF2B5EF4-FFF2-40B4-BE49-F238E27FC236}">
                <a16:creationId xmlns:a16="http://schemas.microsoft.com/office/drawing/2014/main" xmlns="" id="{5BDD2F43-BD1D-4B81-ABF2-E427E661F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xmlns="" id="{913BF1E2-9C32-4256-9F8E-DADF440A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577975"/>
            <a:ext cx="2093912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xmlns="" id="{46738AAC-DFA0-472E-BC20-8F3984F7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Secondary OA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xmlns="" id="{5756F422-5F55-4D69-AA47-BDA71426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1311275"/>
            <a:ext cx="8780462" cy="5232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Metabolic: crystaline deposition disease(gout, CPPD), Paget’s disease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Inflammatory: RA, SLE, Reiter’s syndrome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Neuropathic: DM, tabes dorsalis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Hematologic: SCD, hemophelia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Endocrine: DM, acromegaly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2" descr="https://encrypted-tbn3.gstatic.com/images?q=tbn:ANd9GcTIkjXQiGyLm4QTQ6Unjrr9uy09TLH3_uXagtx1uV07lwyvByE2kw">
            <a:extLst>
              <a:ext uri="{FF2B5EF4-FFF2-40B4-BE49-F238E27FC236}">
                <a16:creationId xmlns:a16="http://schemas.microsoft.com/office/drawing/2014/main" xmlns="" id="{EF3222E6-CB17-4893-BE0B-053CEB27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944813"/>
            <a:ext cx="38623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xmlns="" id="{26F5CAB1-AD57-4754-AF0C-AA8D765F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Secondary OA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xmlns="" id="{7880F022-A33C-4018-AD74-CC75D0DB9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376363"/>
            <a:ext cx="8223250" cy="489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Trauma: osteochondral, malunion, sport injury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Congenital/developmental: hip dyplasia, multiple epiphyseal dysplasia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Necrosis: Perthe’s disease, osteonecrosis, steroids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AutoShape 2" descr="data:image/jpeg;base64,/9j/4AAQSkZJRgABAQAAAQABAAD/2wBDAAkGBwgHBgkIBwgKCgkLDRYPDQwMDRsUFRAWIB0iIiAdHx8kKDQsJCYxJx8fLT0tMTU3Ojo6Iys/RD84QzQ5Ojf/2wBDAQoKCg0MDRoPDxo3JR8lNzc3Nzc3Nzc3Nzc3Nzc3Nzc3Nzc3Nzc3Nzc3Nzc3Nzc3Nzc3Nzc3Nzc3Nzc3Nzc3Nzf/wAARCADuANQDASIAAhEBAxEB/8QAGwAAAgIDAQAAAAAAAAAAAAAAAwQCBQABBgf/xAA2EAABBAEDAwIFAwQBAwUAAAABAAIDESEEEjEFQVEiYQYTMnGBkaGxFCNCwWIkUuEzU3KC8P/EABQBAQAAAAAAAAAAAAAAAAAAAAD/xAAUEQEAAAAAAAAAAAAAAAAAAAAA/9oADAMBAAIRAxEAPwDyBjU1E3IQYRn2TsLf1QFianY2kBBhZ3TTGoJMBCK1aAwtiwgMxxabCZh1A3c0k2m1tufygvIJWkA3n7q00ctGia7LlopnR/ZXHT9W2QhhPPCDpWOBAqlqRtoMD6YLPGMpqt7b7oE5WYxykZmckEK2ljrnHvSTkZd5usoE446buI7491Noc+2mybsUiUS4dwmoNPVmsjI90Avl7YiDyCiRMvjuURzQW2aC3G3Y7tRQPQbQzAsNWfNwBk5ytNILdrchbMTiDQsoFdVKezv0SLNGda/cLa1uXO4A+6tBoSQ6XWEwxNzbsWFy3Vusf1kroIt0WijyI2Gi+u5QPdV1Om02idptLP8ANmuwVRa7qE2slZ86SnAccKrl1Ej5DTiwXgN7Ib3uc4FziSPKCxNuZbiOOFre3ZQPGEg2d3BJI+6M0gnd2ItAy0AjkhYoNLq4WIOOhGE5FwlognIQgchHCZACFCEw1toNgY91gGcrCKK2Cg2QttWrKwFBs55W4pHQvD2k/ZRvsCsAvlB1/TdS3UwRzNOCdrh4criGwKruuM6HqPlTSQE02UY/+QXYaZ5LRbgUBpAQkpGC+KKsC30hLyD9UCbYySA4UO9f7TjHer0gEAYAQwN24ZNnKNHHsI2+pxyfZAQ6YPDnEUCLQXM/8UngXjaXOBaeyz5Ac4PYQADZQC0Onc5+Sdqc1E39KwuZQr2RdOA1p22ub+NOojR6TY0/3ZDTRf7oKD4i+I9TqJnaZkpcwfUSefZc+7WSOsYFoDjZJvnutA5QTB5WnGhxkqIybUrDj9kGwMo8Tmsq+6X3tByURgukDJe4nHCxYx9NpYg5eIYTkAyEnGE7B9QQWMKYqhhAi4RwaQZS0RS1ZpaLiglu2gKPOaWrK20Hwgk1vcqdHstAnutlBrcWuaWmiMg+Cuy6TqhqNNG/I3fz3XFOPq5XQfDE1wuj52uNIOthfdjv3UpIdzTajA26IH3ThZYFjhAg2IMHt3xz7IxkDWgbRRs55H/hRmeGj0jA8pfcNxBybHdA1G4Gz/ieD4TBxtOT2rwUkwhwsVjFJqCYbvlOxj0lA9D9JHesrzP41nM/WnRj6YWAfk5K9M0wyR7ZC8q+IwT1zW3/AO7X7BBS5tYVt2HG1rdwLQSaFpvJJ8re4eFjGj3BQafGDm+UWMUAsLQcLZ8AoJh1BYo7ViChjCchAJCVZxhN6cZCCxi4pFAQoxYRqPZBE+FGlMNs5Wbc0EGNbYsogwAsa01S3VBBhHf/AEol1Y/0plLzPDQgi9/qT/RdT8nWNB4eaVXkuAA7puFji5gjFvJ9P3Qen9OBfFZHArlMal+yLaPz7qfSoQzQQ93OaHE+6FrRuPnKCv1DscWlwTu3ZtOzx4yKFZwgCMkG6wKQbY6wGm6urUXveSLrHFey05+1zWObyQLQXvDiA2+ce6C96dMJC04vhy86+MtOYOt6h3+Lza7fQSVJV5/lUPx3p985fXqc3cD/ACg4OTm0PJKI4g2htI3ICNuvyixis2hXnjCkx4qkBXyDAC0CBlCJbRsLGk48IGA4UsQiaPNLEFTGnNOPWAlYwnNMLkCCwjRBwoMGE3pNM/UOpvpaPqeeAg1pNJLqMRtx3JNAJ09F1LRu9NH/ALcp2JrYmBjBTRx5PuU7C/cALoFBzk0D4TThdeEAroOpwbZrkGHNsHsQqCQ0Tt4vCAT3VeUo+yUy5h5UGsznhBkTKF9ymdJIYtTG/mjwosbwBSwtonOUHrnSZ4tT06BzDnYLHuiTab0k1yuL+G+q7GCJzqvjPBXYabXbhmnD3QKzRgd+EvKwNYCBd4sq2eyGYY9DiktTp3R0BZHt5QU8oJeS0iwTQ8pdzsGxR5/dPahrg6yf1SEwafqIxdZQT02pcJmlr8gpn4rj+foopgMtFnHI7/yqmIsbIPUc+/KuZC6fpID/AFFjiPwg8s1Y+XO9g4Bwgtdkq1+INIdPq91el+QqdlglAV5P4WNOFGXLfdajNEFAXmwf1WweAOVgoG8UtSEMbZGeyCMmoDXUMrEsATZ91iDUY4T+lGb9klErDSNygbYMLo9LpvlaZjf+Nn7qt6VpP6nUtaR6G5cuhn+mhdIESMfwiQvog8+yDMTRACNo2etl8XlA98Qwvl6NEYW3J+9dwuOa03mx5XoWsFwRkj08Kg1vShK4vhAbJyPDkHPSNv7LUcLppBHGLJTE+mnjk+W+J4dxVK56X050Gne+Qet5Az2QKaPpcDSHTF0jvANBWrIIW/RDG37NQWjY87uyZidZvsgJC0ROFNbR9ld6R0cjLDW/jCp2NOQmNJK6GX2PZBbOiewlzDuz9JWm6t7bEjbrkFTinaQLP3W9Q1kzc48EchBV62USWGfSMhVb4nStcGEOHYcEJ3WERP2kGx5VVNKPmWLafIOEEHRvbJ6mkC1Z9Me4wSxOJy0Oz7cpSBzZ/TKSPDgOExog+LXMjcBTvR7EEIKH4m0/ztD8xo9Ub7Ne64xxIeQu91w2zTQyD0vtpC4jXwGDU7Tx58oF96kx2fZBdh1KbTSBncDxyhyu3Va3foKCMclBL8lYsDmkZWIMi5VloxkWq2Ij8q00VW0Hug63o0Ii09kep4s/6TUrHBpoHjhb0DNzdx4HCblZdk9/CCsMe433rIpMaeNrSHPFojYyPspX6uyCwi1EUsZglHoOAfCWDJYHujfTgPawQhkGrAP3TjbkhDslzRRHsgj82RrfQBXYEWokue0g1nhbeNoFILdw9V9+UC+ogIdvIo8lTia3bZ8JosdK0Amj7rDpHN72K/VBBoG3zSiPS4F3No/ynAcEfcKD4nElxquyBprvTfYLX9Q5vuEBrx8vvfFjupB4Asi0G9e0TRlzPrYM/Zc3qSfmnF5XQzZImiN1hzfZVGpja6TAyCgDpWguDmmj48q2Dv7MU2Q+J37KthY5o4N814VlG29O4VdttBX/ABBERr3UPSTYP3XI9WhE8ZLf/UYce4XZfEjxH8p3+bmN/GOVyEvpnd4vKDn7DhlaB7JrqWnMMm9g9DufYpMmnIDMNAg91E9wogg8rb8cINArFG1iAzRlWGjJBakWhP6NluBQeg9Ne1sDTg2LCLM9xNNKruiysmgay/7jRRCtGtFkO55QBbdYU2Al3CKYwCe45UWNpAdkbayQFONoidQyO6Gz6qJW5CMi89kGSu3Gq7qLWtyeL7okkJcQ9nBr8KAFUHIJtbjnCIGjGSPshMdRsYTbY/ms3MFOGSEEd7mAlxBbWLyoOMLxtcdhJ5HC1KCAGkfhKSgj29kGBpjkc1/HIKyzm7pYyUktje6m/bhSYwtcWkcIBOBa8lriL5S+saIpWOkH1tuuLpW7NO2nSP8ApHF91R/EU218G05aCQCgkxwNOJwRmlY6Nm92wjBbSpdO8u2nlpHnhXfS3VIwuPA/ZBR9ekE2pkHZh2/6XM63E72kGweF0XVI9uqnDsHdZVF1ZuzWu+wP7IEiG6iF0TuSMKjlYYpDG4URhXjcPB7jug9S0v8AUR/OjH9xoyPKCoCIwjgoYypAIChraWKAcRhYgOwEuVnpG0QkoG91Y6ZuUFlpnuic18ZpwOCuq6fqG66AOoCUYcP9rlIxQT2i1LtLqGyNy3hwHhB0rra7IwfK036tqbLG6iJjmm7yD5QBH6jjkoNG21Qv2WjRN+yOW4v2QatyA0ZO3aODla2NIIPHY+FkOQRkUVN8dD05IQDbERW/t3HdNx21or8FRiJbbXN3BWQ0rXM3x8VkFAi4MkP9xmQPqCrNdN0+G2yap24/4tFlZ8RdQGhiLGfW7AC4iZzpHl7yS48nyg6OTWaMZG9w98Kx0Wsg1QDI3W8cg87Vwpc4fS4j7FW3Q3zNlDxK4EcFB6BqmtZof7YG1reV5/1SUzaxznYFgAey6jTdREsPy9Q8lvGSqvqOkgY4yNIcBkNtBWaZ/wAoEkYJ8K202qAjLozZrhUEmotxD/K2NWGgNa6s8oL7X6cawNkBDZKrPdcx1nY7VEtIJGMLes69PpHllWzwFV/10M7y40CTwUGFvduO9IsUhY+yMHkKG0EgtJ/lReDdCweQgU6rovlO+fDmN3NdlXgroIZmlvy5RbCKIKqOpaJ+kk3NNwv+lw7eyAGFiFvtYgtoRSsdGPUkYxXKsdHW4CkDzBeB+Sj7QG0FkY8IoHlBffDGq+ZGdNIcx5b9lcSRUTxkrj+nTnTa6KUYF7XX4K7zZ86DcPugrnM7IezPun3xUPsl5WHcgBGAyx2PKM3Bo/goZbR//YRGkOH+igNGwEjaFcRAMh/Cr9Czc4Cu6stRUcTieAEHm/xQTPr3vabEZ20qJ2Sr3qgBdI81tJJtc+51H1FBF2CrXphDYh5pU5dnBVj0l97mE5QWbJA07e/soyuD3EXfnKBM7bxee6lDIK8gC/ugX12maRub+fuqqSqHlX3zBkEDOCqXqEO2RxYgp+sne+N44IVdm+E9rjuhz2P6JDcgPHqJIjbXEgdirCDVx6ig/wBL1U3haJN338oLrUQltPZdHBUI9SGtMUzQ+NwotKB0/qIjPytTmN2LKLr9N8pzXtO6J+WO7FAtJ0Z73btJLG6I5G51EeyxDL3NNA19liCwiFkKy0bbeEhCLIVlpRT2oLJjcDyihtiv5WmC0YAH8IAlnNc9gu76FN8/RxuJyRlcWB3XS/CsvofF/wBrsILqSLaeErNFtHgq2ezcyxyk52GscoKt3PCgAG/qnPlg2Alwwh1BBZdNFkE83lG6q7Zo5XHgNKzpzA1qrvi6cs6bLG00XNNlBwXVNQJpdseIm8DyfKqp+U48YSszbBQJkEOwj9PnMWrjaeHGkKiHZ4QnO2vBHINoLx97vUCB4Uo3tDec2sY5uogEgPI8oJYBwUBDIS7nCX1Z3Au8crNpr0kgoT91EHIQUvUI/S8AcqnBzXddFqGEOKpNbAY372DB5CCAdhRLlFr7Ci42UGF14Ksum9R+U12n1Lfm6Z3LTy33Huqsn9FokDug6B/S5nkP0p+dC4Wx47j391iS0Wun08AZG9zW81axBawhWWmoOB7JCHkKx044AKCyjPptFYMeyCzO0I44pBNotXPw9J8vW7Tw5qqWcVSb6e8x6uF//KkHfR5agahnKNpTbAtztxdIKstokqLW7n3ikeVmeFFgohA3pW7Wn7Ki+LCDpJL8Ur7T/SVQ/FYvQyeUHCSjwlJTeOE/I01Zwk3ss4QJyMKXEe03SfeDVFAdRQS0moMB2u+g/snQAbc020qsJClDqHwuxlvcILBwB7flAkdyL4Ug9ko3Md/9SUtI8g5FIBy06x+ir9THYo8lNukBQZnAt+yCoeGh+x7RnuomBl4cR7cpnUxte3HPZKseSNp5HKDR0xP+f7LbdM0Gy7ctuftwtBx5QE2EYWLGvxwsQdBDVilYwAAgpCLKdh7ILKDyUzE2zZSseAm4uB4QGH+0RgIAPcG1CMYwi2GjJyg7np0m+FjvICblFtVT8PymTRRk8jCuSLYgrpRlCTEgyUGsoD6fg/ZUnxUP+gk96H7q+045VL8WY6ZIfcfyg4KY8BLuHhMSCz7qDhRQKyMFWUo9vJtPycHCSluyEASFqhRtTchuwCgC4kZbYKGdU8Gni/dEdfhLSfUg2dS0Y+X+6E/VtANtKi8Wlpe6CTpY3cOr7pTU2P7kZyOR5WSCkF5rAtBsSh9G8FYZQ0c2fZJyf2399p/ZSD/sgYM7rwsQN48LEHcRJ2DsElH9k9ByCgfZwAmoyQRfFJWHItNMIyPCA7HUBX6ojMusocbbAKmAQa7IOp+GJAYHNv6XLoxlq4/4YkLdXJH2c0FdhHwgUlblAAs2mZ8EoNZQEgGVTfFuOly+cK7i5VN8Ut3aCUeyDgKx7qD2nuP0RiMjCgR4QLPHlKTCjwnpAa4ScwBQApCkByCj88IUgNnwgVkBA+yWePCeLbGSln1lAs8VlLSJmQn2wl3i0CzxylyEzIl3cHygWkbuBB7pcEtJa48d03ILCBKzc3HIQRDsLEMO8rEHokSbiIGPKVi7Wm4qJBrhA9EccplvNhLRtwKToGEBYj6bRLGCoMbQW+9drQWvQniPqMXYOsLt4eAvPtE4s1cDh2eP5XfwZAQQ1Lcpc4Kb1IwEs4ZQSiPqVd19u7Ryj/iVZRfV+En1lt6d/wBig86dxaEeER5oZQXHlAOTASkoF4TLjeEu7uUAHDacoTsEo0hKCRlAF7vGUrKLJTcgpqTmJPdAs/koLvdHdjJygPKBaTJJQHc5TEiA7lAFyE4ozsBBcKCBd8Qc67pYpu5WIP/Z">
            <a:extLst>
              <a:ext uri="{FF2B5EF4-FFF2-40B4-BE49-F238E27FC236}">
                <a16:creationId xmlns:a16="http://schemas.microsoft.com/office/drawing/2014/main" xmlns="" id="{266CFC56-5012-4E28-9E7C-EE4B4B191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21509" name="Picture 3" descr="C:\Users\Raghad\Desktop\OA pictures\perthes 1.png">
            <a:extLst>
              <a:ext uri="{FF2B5EF4-FFF2-40B4-BE49-F238E27FC236}">
                <a16:creationId xmlns:a16="http://schemas.microsoft.com/office/drawing/2014/main" xmlns="" id="{FD67445A-6B37-429E-8A2C-1330CDB2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379913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Raghad\Desktop\OA pictures\perthe 2.png">
            <a:extLst>
              <a:ext uri="{FF2B5EF4-FFF2-40B4-BE49-F238E27FC236}">
                <a16:creationId xmlns:a16="http://schemas.microsoft.com/office/drawing/2014/main" xmlns="" id="{1E541DEB-0748-476F-AB38-C322F9A2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492625"/>
            <a:ext cx="34147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xmlns="" id="{F815AAE3-776B-443B-A982-57C5475D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ontent Placeholder 1">
            <a:extLst>
              <a:ext uri="{FF2B5EF4-FFF2-40B4-BE49-F238E27FC236}">
                <a16:creationId xmlns:a16="http://schemas.microsoft.com/office/drawing/2014/main" xmlns="" id="{713C6DF5-5A3A-40C1-A8F3-876181F6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376363"/>
            <a:ext cx="8228012" cy="489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Increased mechanical stress in some part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of the articular surface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Disparity between the mechanical stress to which articular cartilage is exposed and the ability of the cartilage to withstand that stress.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Varus deformity of the knee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2" descr="https://encrypted-tbn3.gstatic.com/images?q=tbn:ANd9GcQ5dz2xyCFjb8vXoaYl6gaUwWYlPMzYdzDmio_QP-TdMU_LYRCK">
            <a:extLst>
              <a:ext uri="{FF2B5EF4-FFF2-40B4-BE49-F238E27FC236}">
                <a16:creationId xmlns:a16="http://schemas.microsoft.com/office/drawing/2014/main" xmlns="" id="{965512C5-C153-4110-8E5E-4A368B19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044950"/>
            <a:ext cx="36671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>
            <a:extLst>
              <a:ext uri="{FF2B5EF4-FFF2-40B4-BE49-F238E27FC236}">
                <a16:creationId xmlns:a16="http://schemas.microsoft.com/office/drawing/2014/main" xmlns="" id="{4390AE81-730A-4773-83A1-77274931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xmlns="" id="{1D5FB338-6F5A-44E7-8DA8-A7EAD26B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More a process than a disease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Increases in frequency with age.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Obesity  (hips and knees take 3-4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body weight with each step)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2" descr="https://encrypted-tbn1.gstatic.com/images?q=tbn:ANd9GcR6fHLLjEw-kAkQFYxxD8dYxcG0dUPFK_dGK56opENj3Dicc1jipA">
            <a:extLst>
              <a:ext uri="{FF2B5EF4-FFF2-40B4-BE49-F238E27FC236}">
                <a16:creationId xmlns:a16="http://schemas.microsoft.com/office/drawing/2014/main" xmlns="" id="{29617570-F732-443A-9ABC-06F0975D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351213"/>
            <a:ext cx="33004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AA0118E0-0845-40BE-9ACA-5A372163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662E11F2-5E82-44F0-9E1C-CEFFBAFE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Osteoarthritis is the commonest of all joint diseases.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Osteoarthritis is much more common in some joints (hip, knee, spine and the fingers) than in others (the elbow, wrist and ankle).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More joints are affected in women than in men.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xmlns="" id="{04DD032C-3284-41A5-AC3C-B0FD490E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A74C435-BFBF-4418-8A7F-69C2C8A4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Common in our community especially knees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Much more in females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Presents earlier than in West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About 90% of those over 40 have asymptomatic degeneration of weight bearing joints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Commonest joints are knee, hip, Cervical spine &amp; Lumbar Spine,1st Carpometacarpal,1st </a:t>
            </a:r>
            <a:r>
              <a:rPr lang="en-US" dirty="0" err="1"/>
              <a:t>Metatarsophalangeal</a:t>
            </a:r>
            <a:r>
              <a:rPr lang="en-US" dirty="0"/>
              <a:t> and </a:t>
            </a:r>
            <a:r>
              <a:rPr lang="en-US" dirty="0" err="1"/>
              <a:t>Interphalangeal</a:t>
            </a:r>
            <a:r>
              <a:rPr lang="en-US" dirty="0"/>
              <a:t>  joints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95ED4180-118D-4671-943A-02610839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BEB0ECF5-2AE4-40AA-8904-283058B8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Cardinal features 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Progressive cartilage destruction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Subarticular cyst formation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Sclerosis of the surrounding bone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Osteophyte formation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Capsular fibrosis.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38BC691A-EB27-4D40-B4C9-AB6B3F5B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DE8597CF-1B12-4982-B8F4-54DDE855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Progressive cartilage destruction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Increased water content: swelling and softening of cartilage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Depletion of Proteoglycans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xmlns="" id="{B3907C65-0D1E-4EFB-8E9E-4434C5A1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056063"/>
            <a:ext cx="4343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54B450D1-3CE6-449B-941A-06B8C28F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xmlns="" id="{329BBAF3-6D0B-41A8-A525-E569A0C75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376363"/>
            <a:ext cx="6091237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Progressive cartilage destruction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Chondrocyte damage and synovitis › proteolytic enzymes› collagen disruption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Fibrillation on weight bearing surfaces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xmlns="" id="{38CEBBC7-60D3-47EA-A7A1-1F04DFB5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4048125"/>
            <a:ext cx="3152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Content Placeholder 7" descr="IMG_0171.JPG">
            <a:extLst>
              <a:ext uri="{FF2B5EF4-FFF2-40B4-BE49-F238E27FC236}">
                <a16:creationId xmlns:a16="http://schemas.microsoft.com/office/drawing/2014/main" xmlns="" id="{856E4CFB-C7D4-4360-9FA3-EFF460FD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860550"/>
            <a:ext cx="29527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3FD0C619-514D-4C18-9D18-7D4BD981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Articular Cartilage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224F39D4-3758-427E-82B0-B1C13344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209675"/>
            <a:ext cx="8042275" cy="50657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Hyaline cartilage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Viscoelastic material with variable load-bearing properties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Decreases joint friction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Avascular and aneural </a:t>
            </a:r>
          </a:p>
        </p:txBody>
      </p:sp>
      <p:pic>
        <p:nvPicPr>
          <p:cNvPr id="8196" name="Picture 2" descr="C:\Users\Raghad\Desktop\1.png">
            <a:extLst>
              <a:ext uri="{FF2B5EF4-FFF2-40B4-BE49-F238E27FC236}">
                <a16:creationId xmlns:a16="http://schemas.microsoft.com/office/drawing/2014/main" xmlns="" id="{04721D6E-3A47-4EDC-A5FA-558D3605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462213"/>
            <a:ext cx="347186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429B5C0B-5512-4854-9D69-5AB9BDB1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xmlns="" id="{5F54604E-4DC2-4AAF-BC1D-FB7ABE3B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376363"/>
            <a:ext cx="6091237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Subarticular cyst formation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it could arise from local areas of osteonecrosis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 from the forceful pumping of synovial fluid through cracks in the subchondral bone plate 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xmlns="" id="{710A01F2-A6BE-4CEF-9F0A-B20CDC41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042988"/>
            <a:ext cx="3067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>
            <a:extLst>
              <a:ext uri="{FF2B5EF4-FFF2-40B4-BE49-F238E27FC236}">
                <a16:creationId xmlns:a16="http://schemas.microsoft.com/office/drawing/2014/main" xmlns="" id="{C3D010A9-8A35-45FF-9CEB-B4852177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4360863"/>
            <a:ext cx="41338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AE5DF1D0-1299-4575-A465-3AB53D29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60F21ED1-AB66-4660-9798-7B61CF71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376363"/>
            <a:ext cx="6091237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Sclerosis of the surrounding bone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Bone becomes exposed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may be polished, or burnished, to ivory-like smoothness (eburnation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xmlns="" id="{EB679F9F-3C89-4DE8-9244-B82592E6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665538"/>
            <a:ext cx="546893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Content Placeholder 12" descr="IMG_0170.JPG">
            <a:extLst>
              <a:ext uri="{FF2B5EF4-FFF2-40B4-BE49-F238E27FC236}">
                <a16:creationId xmlns:a16="http://schemas.microsoft.com/office/drawing/2014/main" xmlns="" id="{FC4ED4F6-0759-4AF8-83F5-E754075F3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2330450"/>
            <a:ext cx="2627312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F5297793-3B31-4E8F-B62D-5C697903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29D909E2-B997-4099-954E-F5127233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Osteophyte formation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Proliferation and remodelling of the adjacent cartilage at the edges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Enchondral ossification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xmlns="" id="{6C5FA5EB-B0F7-46D1-8F0D-E7FD0497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127500"/>
            <a:ext cx="37226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Content Placeholder 12" descr="IMG_0170.JPG">
            <a:extLst>
              <a:ext uri="{FF2B5EF4-FFF2-40B4-BE49-F238E27FC236}">
                <a16:creationId xmlns:a16="http://schemas.microsoft.com/office/drawing/2014/main" xmlns="" id="{7CBE0F98-5BCD-48C3-9AD5-E813790C3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606675"/>
            <a:ext cx="29527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61BD5FC1-130D-4AF2-880F-70FDA76C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5D99D-BB5E-4773-95AD-9823795C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1376363"/>
            <a:ext cx="6216650" cy="40830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dirty="0"/>
              <a:t>Marked </a:t>
            </a:r>
            <a:r>
              <a:rPr lang="en-US" sz="2600" dirty="0" err="1"/>
              <a:t>vascularity</a:t>
            </a:r>
            <a:r>
              <a:rPr lang="en-US" sz="2600" dirty="0"/>
              <a:t> and venous congestion of the </a:t>
            </a:r>
            <a:r>
              <a:rPr lang="en-US" sz="2600" dirty="0" err="1"/>
              <a:t>subchondral</a:t>
            </a:r>
            <a:r>
              <a:rPr lang="en-US" sz="2600" dirty="0"/>
              <a:t> bone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dirty="0"/>
              <a:t>The capsule and </a:t>
            </a:r>
            <a:r>
              <a:rPr lang="en-US" sz="2600" dirty="0" err="1"/>
              <a:t>synovium</a:t>
            </a:r>
            <a:r>
              <a:rPr lang="en-US" sz="2600" dirty="0"/>
              <a:t> are often thickened but cellular activity is slight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dirty="0"/>
              <a:t>Progressive bone erosion› BONE COLLAPSE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dirty="0"/>
              <a:t>Fragmented </a:t>
            </a:r>
            <a:r>
              <a:rPr lang="en-US" sz="2600" dirty="0" err="1"/>
              <a:t>osteophyte</a:t>
            </a:r>
            <a:r>
              <a:rPr lang="en-US" sz="2600" dirty="0"/>
              <a:t>› LOOSE BODIES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dirty="0"/>
              <a:t>Loss of height and </a:t>
            </a:r>
            <a:r>
              <a:rPr lang="en-US" sz="2600" dirty="0" err="1"/>
              <a:t>ligamentous</a:t>
            </a:r>
            <a:r>
              <a:rPr lang="en-US" sz="2600" dirty="0"/>
              <a:t> laxity› MALALIGNMENT</a:t>
            </a:r>
            <a:endParaRPr lang="en-GB" sz="2600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</p:txBody>
      </p:sp>
      <p:pic>
        <p:nvPicPr>
          <p:cNvPr id="36868" name="Picture 3" descr="C:\Users\Raghad\Desktop\1.png">
            <a:extLst>
              <a:ext uri="{FF2B5EF4-FFF2-40B4-BE49-F238E27FC236}">
                <a16:creationId xmlns:a16="http://schemas.microsoft.com/office/drawing/2014/main" xmlns="" id="{17E842A5-4191-44BA-B9E7-BD9DE1DD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376363"/>
            <a:ext cx="24526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xmlns="" id="{BB89C9D4-83A6-4686-BD43-7513C48C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xmlns="" id="{D0BAF980-4823-4A7E-BD52-F8EDE578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Intermittent course, with periods of remission sometimes lasting for months.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One or two of the weight-bearing joints (hip or knee)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Stiffness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Loss of function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xmlns="" id="{307837B7-957D-4442-94F8-B695475C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171825"/>
            <a:ext cx="26781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xmlns="" id="{C414D765-20A5-4F82-AFFF-3499B574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GB" alt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Content Placeholder 1">
            <a:extLst>
              <a:ext uri="{FF2B5EF4-FFF2-40B4-BE49-F238E27FC236}">
                <a16:creationId xmlns:a16="http://schemas.microsoft.com/office/drawing/2014/main" xmlns="" id="{5FDD2D06-43AD-4F70-A831-E2FE48DE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88" y="1376363"/>
            <a:ext cx="6629400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Localized or rarely referred to a distant site; e.g. pain in the knee from hip osteoarthritis.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Insidious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aggravated by exertion and relieved by rest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Advanced stage, night pain or at rest 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xmlns="" id="{98FF7AE2-60A5-4DC0-8698-D22E4208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632075"/>
            <a:ext cx="253047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EEA4CAE1-764B-4078-9B0C-0E89074F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304B1B8F-D836-4558-A499-E0A09F53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Possible causes of pain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Bone pressure due to vascular congestion and intraosseous hypertension; most important 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Mild synovial inflammation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Capsular fibrosis with pain on stretching the shrunken tissue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Muscular fatigue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>
            <a:extLst>
              <a:ext uri="{FF2B5EF4-FFF2-40B4-BE49-F238E27FC236}">
                <a16:creationId xmlns:a16="http://schemas.microsoft.com/office/drawing/2014/main" xmlns="" id="{431AE8B0-DA7A-4F7E-A7E4-FCC99479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Content Placeholder 1">
            <a:extLst>
              <a:ext uri="{FF2B5EF4-FFF2-40B4-BE49-F238E27FC236}">
                <a16:creationId xmlns:a16="http://schemas.microsoft.com/office/drawing/2014/main" xmlns="" id="{BDB6C867-35B5-4B7D-BE5F-993F0685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Stiffness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Initially after periods of inactivity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Later, constant and progressive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Loss of function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xmlns="" id="{DC73E85F-F940-4B73-B8AE-A240A951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609850"/>
            <a:ext cx="303688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>
            <a:extLst>
              <a:ext uri="{FF2B5EF4-FFF2-40B4-BE49-F238E27FC236}">
                <a16:creationId xmlns:a16="http://schemas.microsoft.com/office/drawing/2014/main" xmlns="" id="{7C1D050C-0035-4654-94BE-EDD4B77D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82563"/>
            <a:ext cx="4332288" cy="8604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GB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Content Placeholder 1">
            <a:extLst>
              <a:ext uri="{FF2B5EF4-FFF2-40B4-BE49-F238E27FC236}">
                <a16:creationId xmlns:a16="http://schemas.microsoft.com/office/drawing/2014/main" xmlns="" id="{4A5FCD7C-6921-4817-9DFF-2C153FD3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Swelling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Intermittent (effusion)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continuous (large osteophytes)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Deformity; mal-alignment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Tenderness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xmlns="" id="{6C41DB29-0FE6-4F39-BF05-FDEC4450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394200"/>
            <a:ext cx="2924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>
            <a:extLst>
              <a:ext uri="{FF2B5EF4-FFF2-40B4-BE49-F238E27FC236}">
                <a16:creationId xmlns:a16="http://schemas.microsoft.com/office/drawing/2014/main" xmlns="" id="{5213FAEE-B64F-4C3A-B577-32A5B6EC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042988"/>
            <a:ext cx="25495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>
            <a:extLst>
              <a:ext uri="{FF2B5EF4-FFF2-40B4-BE49-F238E27FC236}">
                <a16:creationId xmlns:a16="http://schemas.microsoft.com/office/drawing/2014/main" xmlns="" id="{EDF348E8-2708-4C83-A6F6-49C2360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827088"/>
            <a:ext cx="2946400" cy="8604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GB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Content Placeholder 1">
            <a:extLst>
              <a:ext uri="{FF2B5EF4-FFF2-40B4-BE49-F238E27FC236}">
                <a16:creationId xmlns:a16="http://schemas.microsoft.com/office/drawing/2014/main" xmlns="" id="{B68AA05D-5B68-47E7-B3BA-8875880E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70100"/>
            <a:ext cx="8362950" cy="4205288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Limited movement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Crepitus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Instability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Loss of cartilage and bone, asymmetrical capsular contracture and/or muscle weakness</a:t>
            </a:r>
            <a:endParaRPr lang="en-US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xmlns="" id="{169EFB38-0EA8-413A-828C-F9EB0759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827088"/>
            <a:ext cx="2933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97F3A61A-3B3F-49AC-AC8D-D09EB535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Cartilage Composition 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FD0CE4C6-545B-41E5-8F2F-C3D9A589C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1312863"/>
            <a:ext cx="6473825" cy="4913312"/>
          </a:xfrm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E8251B55-057D-4147-BB12-FC401C13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012950"/>
            <a:ext cx="2171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18BF791D-3F29-4303-A534-405C071A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xmlns="" id="{9CC85845-F9B7-4952-A350-9D74B8B23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6363"/>
            <a:ext cx="6200775" cy="4899025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Asymmetrical loss of cartilage (narrowing of the ‘joint space’)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Subchondral bone sclerosis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Cysts close to the articular surface</a:t>
            </a:r>
          </a:p>
        </p:txBody>
      </p:sp>
      <p:pic>
        <p:nvPicPr>
          <p:cNvPr id="48132" name="Picture 1" descr="C:\Users\Raghad\Desktop\OA pictures\8.png">
            <a:extLst>
              <a:ext uri="{FF2B5EF4-FFF2-40B4-BE49-F238E27FC236}">
                <a16:creationId xmlns:a16="http://schemas.microsoft.com/office/drawing/2014/main" xmlns="" id="{16CBDA42-3665-4004-8750-9492A3B6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903663"/>
            <a:ext cx="43037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>
            <a:extLst>
              <a:ext uri="{FF2B5EF4-FFF2-40B4-BE49-F238E27FC236}">
                <a16:creationId xmlns:a16="http://schemas.microsoft.com/office/drawing/2014/main" xmlns="" id="{C9954D51-14AD-4937-996F-2FC4798A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967038"/>
            <a:ext cx="2703513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xmlns="" id="{FA22401F-B86F-4BCC-B625-B6D63CA0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182563"/>
            <a:ext cx="5359400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xmlns="" id="{FC0D4A55-38C9-4E9C-BB8B-3D25F19D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6363"/>
            <a:ext cx="5359400" cy="489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Osteophytes at the margins of the joint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Late features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Malalignment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joint subluxation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bone loss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Loose bodies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6" name="Picture 3" descr="C:\Users\Raghad\Desktop\1.png">
            <a:extLst>
              <a:ext uri="{FF2B5EF4-FFF2-40B4-BE49-F238E27FC236}">
                <a16:creationId xmlns:a16="http://schemas.microsoft.com/office/drawing/2014/main" xmlns="" id="{8B77E1D1-FFB7-477E-A0A3-ED005754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168525"/>
            <a:ext cx="2454275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>
            <a:extLst>
              <a:ext uri="{FF2B5EF4-FFF2-40B4-BE49-F238E27FC236}">
                <a16:creationId xmlns:a16="http://schemas.microsoft.com/office/drawing/2014/main" xmlns="" id="{BCA5BA89-E445-4934-A01E-A92B7462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539750"/>
            <a:ext cx="2493963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xmlns="" id="{3839F8C2-0908-459C-B7C9-4BA3192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82563"/>
            <a:ext cx="5003800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xmlns="" id="{12776AA4-94B9-406C-B48F-2813345B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922463"/>
            <a:ext cx="6375400" cy="4352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Signs of other disorders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Symmetric narrowing in inflammatory OA e.g. RA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xmlns="" id="{FEB5F9C8-B680-4D00-91F6-7D083AB0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604963"/>
            <a:ext cx="30384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xmlns="" id="{7B8ABCA2-7A73-4FB6-BEE6-ADE5DA79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22250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xmlns="" id="{8A817526-B7DD-4F37-AE45-E5681B8B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Capsular herniation: Knee OA; marked effusion and herniation of the posterior capsule (Baker’s cyst).</a:t>
            </a:r>
          </a:p>
        </p:txBody>
      </p:sp>
      <p:pic>
        <p:nvPicPr>
          <p:cNvPr id="51204" name="Picture 2" descr="https://encrypted-tbn0.gstatic.com/images?q=tbn:ANd9GcQ4oQw2vEiHpmB7wGt5ME481r7mG_oUB1SeEyZx8bDm1tlbdULffg">
            <a:extLst>
              <a:ext uri="{FF2B5EF4-FFF2-40B4-BE49-F238E27FC236}">
                <a16:creationId xmlns:a16="http://schemas.microsoft.com/office/drawing/2014/main" xmlns="" id="{D5AB1EFF-B77B-443D-B69D-4BA6E695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124200"/>
            <a:ext cx="2463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>
            <a:extLst>
              <a:ext uri="{FF2B5EF4-FFF2-40B4-BE49-F238E27FC236}">
                <a16:creationId xmlns:a16="http://schemas.microsoft.com/office/drawing/2014/main" xmlns="" id="{1BAD203F-F5C8-4FBA-9AD3-7C22DADA31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51206" name="Picture 5" descr="C:\Users\Raghad\Desktop\OA pictures\Baker's cyst 3.png">
            <a:extLst>
              <a:ext uri="{FF2B5EF4-FFF2-40B4-BE49-F238E27FC236}">
                <a16:creationId xmlns:a16="http://schemas.microsoft.com/office/drawing/2014/main" xmlns="" id="{1F92AB4C-D517-48D6-BF91-89041CB0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124200"/>
            <a:ext cx="2940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C:\Users\Raghad\Desktop\OA pictures\Baker's cyst MRI.png">
            <a:extLst>
              <a:ext uri="{FF2B5EF4-FFF2-40B4-BE49-F238E27FC236}">
                <a16:creationId xmlns:a16="http://schemas.microsoft.com/office/drawing/2014/main" xmlns="" id="{94020DB8-37B8-48B8-AF6C-712700CD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124200"/>
            <a:ext cx="26177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>
            <a:extLst>
              <a:ext uri="{FF2B5EF4-FFF2-40B4-BE49-F238E27FC236}">
                <a16:creationId xmlns:a16="http://schemas.microsoft.com/office/drawing/2014/main" xmlns="" id="{83254274-F10B-476C-AFC1-15F0EDFF0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xmlns="" id="{62798C16-BEC2-4160-B191-A7E7D709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303213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xmlns="" id="{B043DE3A-7E8F-42EE-9B7A-695D7D6F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6363"/>
            <a:ext cx="4802188" cy="489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Loose bodies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Rotator cuff dysfunction: acromioclavicular (AC) joint OA</a:t>
            </a:r>
          </a:p>
        </p:txBody>
      </p:sp>
      <p:sp>
        <p:nvSpPr>
          <p:cNvPr id="52228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>
            <a:extLst>
              <a:ext uri="{FF2B5EF4-FFF2-40B4-BE49-F238E27FC236}">
                <a16:creationId xmlns:a16="http://schemas.microsoft.com/office/drawing/2014/main" xmlns="" id="{570C2BEA-98C1-43EF-8089-DEE0CFEBB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52229" name="Picture 8" descr="https://encrypted-tbn2.gstatic.com/images?q=tbn:ANd9GcRgUw6MJo59ZZ7IKQB1rqvuO64OAes_RDxfB0_DZGPuJ7RILrBz">
            <a:extLst>
              <a:ext uri="{FF2B5EF4-FFF2-40B4-BE49-F238E27FC236}">
                <a16:creationId xmlns:a16="http://schemas.microsoft.com/office/drawing/2014/main" xmlns="" id="{E0BBB415-95F1-432C-BDF6-24E07329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511300"/>
            <a:ext cx="42227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>
            <a:extLst>
              <a:ext uri="{FF2B5EF4-FFF2-40B4-BE49-F238E27FC236}">
                <a16:creationId xmlns:a16="http://schemas.microsoft.com/office/drawing/2014/main" xmlns="" id="{45B5540F-0A72-460D-AD5C-418D5A603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xmlns="" id="{579DEB97-39D2-4648-80DE-C1EC6316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63525"/>
            <a:ext cx="7493000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xmlns="" id="{B312845A-703F-409E-911E-2F0DBA8F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Spinal stenosis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Spondylolisthesis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severe segmental instability; at L4/5 </a:t>
            </a:r>
          </a:p>
        </p:txBody>
      </p:sp>
      <p:sp>
        <p:nvSpPr>
          <p:cNvPr id="5325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>
            <a:extLst>
              <a:ext uri="{FF2B5EF4-FFF2-40B4-BE49-F238E27FC236}">
                <a16:creationId xmlns:a16="http://schemas.microsoft.com/office/drawing/2014/main" xmlns="" id="{C5A77C7D-9B2C-4BBD-8A9C-8EFBF5F081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sp>
        <p:nvSpPr>
          <p:cNvPr id="53253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>
            <a:extLst>
              <a:ext uri="{FF2B5EF4-FFF2-40B4-BE49-F238E27FC236}">
                <a16:creationId xmlns:a16="http://schemas.microsoft.com/office/drawing/2014/main" xmlns="" id="{8020AF00-6664-4C0D-8123-2EEE92D78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53254" name="Picture 2" descr="C:\Users\Raghad\Desktop\OA pictures\spinal stenosis.jpg">
            <a:extLst>
              <a:ext uri="{FF2B5EF4-FFF2-40B4-BE49-F238E27FC236}">
                <a16:creationId xmlns:a16="http://schemas.microsoft.com/office/drawing/2014/main" xmlns="" id="{6BD57263-74D6-4FFA-AA0A-DD597F7F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693738"/>
            <a:ext cx="18415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" descr="C:\Users\Raghad\Desktop\OA pictures\Deg Sp.png">
            <a:extLst>
              <a:ext uri="{FF2B5EF4-FFF2-40B4-BE49-F238E27FC236}">
                <a16:creationId xmlns:a16="http://schemas.microsoft.com/office/drawing/2014/main" xmlns="" id="{6F350073-3EEF-4BF1-86A6-6D5817CB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4275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4" descr="C:\Users\Raghad\Desktop\OA pictures\spinal stenosis 2.jpg">
            <a:extLst>
              <a:ext uri="{FF2B5EF4-FFF2-40B4-BE49-F238E27FC236}">
                <a16:creationId xmlns:a16="http://schemas.microsoft.com/office/drawing/2014/main" xmlns="" id="{537BDA7D-E891-4EA5-90ED-1A2CEFE4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76363"/>
            <a:ext cx="29987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xmlns="" id="{59DBCB0D-36D7-432C-8D1B-867DBA4D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12775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xmlns="" id="{D12AFC7F-872B-420C-BD34-4A3D0E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774825"/>
            <a:ext cx="8042275" cy="418147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Joint (or joints) involved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Stage of the disorder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Severity of the symptoms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Age of the patient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Functional needs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xmlns="" id="{C6946C2E-6A08-4C72-A62F-144F9570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12775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xmlns="" id="{9C70B6C3-2E97-4788-905C-6CA0934D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774825"/>
            <a:ext cx="8042275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EARLY TREATMENT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Maintain movement and muscle strength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Protect the joint from ‘overload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Relieve pain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Modify daily activities</a:t>
            </a:r>
            <a:endParaRPr lang="en-US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xmlns="" id="{26EA36A0-7B05-4FEF-B836-7FD629DE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Conservative Treatment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xmlns="" id="{2E728641-8666-4B2D-A7DB-DD9850B5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Maintain movement and muscle strength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Physiotherapy (Physical therapy)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Pain relief: massage; application of warmth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Prevent contractures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Muscle strengthening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Range of motion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4" name="Picture 2" descr="https://encrypted-tbn2.gstatic.com/images?q=tbn:ANd9GcR12Yz3o1fgPYHlYFzkr4iaX1TNsfYPE-GiGKQhPA7PTUHivj7O">
            <a:extLst>
              <a:ext uri="{FF2B5EF4-FFF2-40B4-BE49-F238E27FC236}">
                <a16:creationId xmlns:a16="http://schemas.microsoft.com/office/drawing/2014/main" xmlns="" id="{B74C610A-24FB-4F3C-87E6-97494122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398838"/>
            <a:ext cx="37052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E5A299E4-967A-4F83-91A2-C64CF081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Conservative Treatment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xmlns="" id="{2D87B44E-1650-4765-A171-36FD5927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6363"/>
            <a:ext cx="8042275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Load reduction</a:t>
            </a:r>
          </a:p>
          <a:p>
            <a:pPr eaLnBrk="1" hangingPunct="1"/>
            <a:r>
              <a:rPr lang="en-US" altLang="en-US" dirty="0">
                <a:solidFill>
                  <a:srgbClr val="397B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Weight-reduction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Shock-absorbing shoes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Walking stick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Unloading brace</a:t>
            </a:r>
          </a:p>
        </p:txBody>
      </p:sp>
      <p:pic>
        <p:nvPicPr>
          <p:cNvPr id="57348" name="Picture 3" descr="C:\Users\Raghad\Desktop\OA pictures\imagesCA8WA1U0.jpg">
            <a:extLst>
              <a:ext uri="{FF2B5EF4-FFF2-40B4-BE49-F238E27FC236}">
                <a16:creationId xmlns:a16="http://schemas.microsoft.com/office/drawing/2014/main" xmlns="" id="{6AB3BA6E-25AB-410C-9D16-76949172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376363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https://encrypted-tbn2.gstatic.com/images?q=tbn:ANd9GcQQYyqCd1Gq7UoPobQIb43334ZCLNzB_jjrM4IvtlFiUFCJCE4J">
            <a:extLst>
              <a:ext uri="{FF2B5EF4-FFF2-40B4-BE49-F238E27FC236}">
                <a16:creationId xmlns:a16="http://schemas.microsoft.com/office/drawing/2014/main" xmlns="" id="{B15443D7-B99B-4C6D-8B70-8A0B2D89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0259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" descr="C:\Users\Raghad\Desktop\OA pictures\خ.png">
            <a:extLst>
              <a:ext uri="{FF2B5EF4-FFF2-40B4-BE49-F238E27FC236}">
                <a16:creationId xmlns:a16="http://schemas.microsoft.com/office/drawing/2014/main" xmlns="" id="{8DB5BA24-389A-46D4-8E76-ADEEE83A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684588"/>
            <a:ext cx="1173162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3CB9859E-A6E2-46B7-87E4-BB425148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Cartilage Composition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6CE134CB-E489-43B9-955F-2E119D07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1600"/>
            <a:ext cx="8339138" cy="490378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Chondrocytes little capacity for cell division in vivo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Direct damage to the articular surface is poorly repaired, or repaired only with fibro-cartilage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Fibrocartilage has inferior biomechanical properties than hyaline cartilage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5" descr="C:\Users\Raghad\Desktop\2.png">
            <a:extLst>
              <a:ext uri="{FF2B5EF4-FFF2-40B4-BE49-F238E27FC236}">
                <a16:creationId xmlns:a16="http://schemas.microsoft.com/office/drawing/2014/main" xmlns="" id="{567C6A2E-768B-48C1-A0D4-0BB99CFF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702050"/>
            <a:ext cx="46815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>
            <a:extLst>
              <a:ext uri="{FF2B5EF4-FFF2-40B4-BE49-F238E27FC236}">
                <a16:creationId xmlns:a16="http://schemas.microsoft.com/office/drawing/2014/main" xmlns="" id="{B51FF499-7B87-4942-A012-AD3F3CF9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 Conservative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Content Placeholder 1">
            <a:extLst>
              <a:ext uri="{FF2B5EF4-FFF2-40B4-BE49-F238E27FC236}">
                <a16:creationId xmlns:a16="http://schemas.microsoft.com/office/drawing/2014/main" xmlns="" id="{8AE9660D-AD0F-46F2-867D-ACC2A62C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25" y="979487"/>
            <a:ext cx="5727700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Modify activity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avoiding activities vs modifying activities?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Sitting habits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Oral: paracetamol, non-steroidal anti-inflammatory drugs (NSAIDs), muscle relaxants, narcotics, supplements, herbs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Injections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Facts and myths!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4" name="AutoShape 6" descr="data:image/jpeg;base64,/9j/4AAQSkZJRgABAQAAAQABAAD/2wCEAAkGBxQSEhUUEhQVEhQUFRQVEhQUFRQUFRUWFBQWFhQUFBUYHCggGBolHBQUITEhJSkrLi8uFx8zODMsNygtLiwBCgoKDg0OFxAQFSscFBwsNywsLCwsLDgrLCwrLCwsKywsKywsNywsLCsrNysrKys3NysrKys3KysrKysrKysrK//AABEIALQA6AMBIgACEQEDEQH/xAAcAAABBQEBAQAAAAAAAAAAAAAEAAECAwUGBwj/xABLEAABAwICBAcIDgoCAwAAAAABAAIDBBEhMQUSQVEGEyJhcYGRMlKSobGz0dIHFSRCU1RicnOTstPh8BQWFyNDY3SCwfEzNESiwv/EABgBAQEBAQEAAAAAAAAAAAAAAAABAgME/8QAHREBAQEBAQEAAwEAAAAAAAAAAAERAhIhAzFRQf/aAAwDAQACEQMRAD8A2NH8HqWWkhEkETtaGIk6jQ65Y3HWFjfPeua0t7FjDjSzFn8uYa7ehr22cOsFdvoJ/uaD6GHzbUeFz2q8I0xwTqqa5lhJYP4kY4xnXbEdYWKwg4ix7F9JhqxdMcEaSpuZIW6xHds5D/CGfYtzv+pjwiN5GVuxp8oRMNe4bI3fOjZ/gLstNexlNHd1NLxzQP8AjkAZJ1OHJd4lw9ZTvheWStdE8ZseNU9V8+pXdStSDTLPf08fS0N/yFoQV9I7Yxh+UxrfKuXsUgUTHcNpoiLhkZ6GNKX6HH8GzwGriYiW4tJb80keILSp9Oytz1ZB8rA9oRPro3UcfwbPAaoGkj7xngtQdPp2J3dXjPysu1aAeCLggjmxQCywRNFyxgA+S30LKq547WaxvPyW+hE6YJJGB1QCT07AshuqCTJfDuWtGJJyAG1VYWoCQ1ses5x1WtHdOccg1ei8HOC7YI9WaON0rjd/JDw3c0F27G/Om4GcHjTkzygcc8Dim7YWnn784X3LroIdu0nAbztuqB6HQEDnW4mHAazv3bLgHufe7VojQ9Pf/rwfUx+hF05a3DK9tZ213Srmss62w+JZFEeg6a2NPB9TF6Fc3QdN8Wg+pi9CMGCQN0AftDS/FoPqYvQpe0NL8Wg+pi9CPYptb/tADFoCl+LQfUxeqrBoGl+LU/1MXqo9o7NnpU0aZ/tBS/Fqf6mL1U/tDS/Faf6mL1VoJIM/2hpfitP9TF6qXtDS/Faf6mL1VpBMQg5/hBoSmFLUEU1OCIJiCIYwQRG6xB1cCmR/CP8A6lT/AE8/mnJ0HK6Df7mg+hi821aTXrD0HJ7nhH8mP7DVpMkXPGh4eph4QQlTmWygNEirrKOKZhZKxsjThquAcPHl1IH9JU21Sasjl9L+xdTSG8Ej6Y7gONj8BxBHUVztT7FlSDyJ4ZB8pr4j/wDQ8a9QZVpfpg3q+qnl41XcA6+IX4jjRvhe2T/1wPiXNzAscWyB0bh72RpY7sdivottVzpqkRSjVlYyUbpGh/2slr2eXztdSilLDdpLTzFezaQ9jrR8wOo19O73r4pCQObi33aR2LhtOexzWU9zGBVxj30LTxn90NyfBJ6FqdRny59umDa0oD25k5ELtOCnBxgLal7SHEXiY8dwD78jfuHOsvgXwWdI8Tzt1WMP7uNzTrPcMNdwOTRuOZXozQB70lVkzG/iUbSRm2tbE3sNzRt60NFi4Nsd56FrA7lVQMm8dGIV1OfEq5RhlilFcLJg0S3HOnaVQwKxtzghgiM3RTQh7AYIhqGLQUlWVJFSupWVd1ZZA2rZIO3p9ZPmgzeEf/Tqf6efzTkk3CRtqSp/p5/NOToOC0N/wQ/RRfYC0g5Zegj+4h+ij+wFrNauetHL0NNUWRLgsHStWG4ZLNagiStt1Kk6S8a5ao0y25AdrnaGAu8ijHUyOxbDKeq3lUdPLqjpM7FW7SNtqwGw1ZGEHhyNHkBVjdF1h95EP7z6qn1fLebpU/kq1ulSsBuiKzvYx/c70K0aFq7ZRdbnehT6vh0lNppbNLpYHauCj0TWD3kTuds2PYWrQp6KpGcVv72elNLw7oyNkzxO/ahKqnmbjHqytztgx46sQ5YcInGbLf3N9K1qWte3um+MLU/JXPr8QSHSxaTrMN9oyI6UfT6Wj2hw6r+RWySwy/8AI3Hvr2d2oKbR0QNmuJFsDf8AwukusXixpMqmO7l1uaxVoF8nDtWD+iuaba18LhFNGGSus41LOGRCtjn1cSL77EZcyCpG3P4ouoZrcm5bYZ2urqYJgkv05olj1iMEjDgdYcyPpq1rsDySmlaIKYlQZzYqxpBVEhinCr1bZZK0WKCBLulO16lYhRcb9KAHhG73JU/08/mnJKPCIe5Kn+nn805JBwGgj+4h+jj+wFuMN1ynBup/cx/MjHY1dRCbrk0JEa4B2inVEjnzuJaXO1Ym9yBcga3fFejQBc2Yw1zgRiHHDrWenX8cVUWiWMFmgAcwWm2JoyQ4qLBWNmy5+pYdRgAT3Q7JFNr96gt/NlHWUC/CycOQTHSmdIBmVAu3JayrSbnhJyoLk5eUItCa6peVVLOiitdOwhZolV0cyFaTOmyuErm4gnpQ1PJdErWs5BMVadufycEW3VeMgecYFZVlJmBuDZanTn1+Of4144yO5dj2IoS3HKFvSs+mrrmzxj+exHiNpwxxXTXn6ln7XMkOW3ZzhSLiqjDhn6R1qQkIzN+paRYJVIlV4HJJwsiUFwkPuSp/p5/NOSUOED/clT/Tz+ackix4rwZrbNaPktA7Au9oKjWC8i0TOW26B5F6BoKtuAsWDtKdywuEsfFyh4ykHY5v+1qUkynpik4+FzB3Q5TD8oZDryXPr9OnNyuVjqUYya659k3Nb8EZBU3WY9DabIrOMWXHUIgSIDA9WcagA9WNegLEl77FEuuh2usn4xFX66THIbjU3GqVRRKGlcmdUYbkHLUg5YK4uUnz2KYVaDnduQsjSjOt6GvR8NddcpEStKBxwVR0MdWiWVAK5xpcr45iFGs1vB+xaNBW25Luo7uZc9BNvRjH9a1KnXGx0pa4nNSDXDOxH5yQGjqnW5J7puXONx5wtJr11jx9c5UdU5hTbKpDmS1brSM/hHY0lT/Tzeacko8ImkUlTu4ibzbkkHzi1tg0jcPIF0Gha621ZPF3Y35o8gUKaUtcpVem6Pr8l0FJV3XnWjKvJdVRVJwsuYyuFVJxVQbdzKOMaOe4Eg7cetZkU9l0/DFgfTNk2xPHY/kuHiC4wmxUx256+NmKdXsnWM2XnREcqljWtdsqnxyzGTdasZKsq02yJuMWc7SLGGz3taTvNrdJyCIe/VBJva1zgTh1K5T3Fsjkz5bDHblbEnmA2oCOuDjYAXOQvc22lw2cw2q6MWub3O1xzPVsHQmLOk5S52BwHe7f7jv6FUAefA9KvhKkVfWTHSd/FT1ENBzSlCg2VZc18cIBRkICCZKFfHKitOLFWiC6Fgk2otr+dXBJsdkS3sVLXq3XUXU4Jy1wIz2LqIJA9ocNviIzC5TVR+jKzUNibB2e4HYVvjrHP8nOz43skzpwM1RI87e1VFdnmR4QSg0lTj/48/mnJLM080/o1R9BN5tyZB4rB3DfmjyBDzxq+mPIb80eQKcjbqaqVBU7e1droScFef21StnR2lAxuLgFOh3PCSZraSQE4uDQBz3XDPelV6TMxGxoxG9x3noVBcs41Ku2g3yv13VzXoVjvwG09AR0dM1uMrgwbibDHK5/wi+k4QXZdZ2DpT1FSGAAEFxwDTyXEgXsL5Gxvir2tc8lrG6rdQ6szTgCcAWjIjmvdFxUIjDTIS9zRbWIbru39GS1OWeu65pmjy7lHWbncE3xORcf8Izg5XPDnwXsyxc2xtbVwfHfvSMQNhBsjKw3FjyW7GjDt3nBZMDTxuuQQLOw3k4eRbuYxztrbp2NYLNtje52nE26lfG5ZzZUQyVcHqmRoNUkGyXHNXMk51Ma1OVuCEIRLiqyEwRarGO5lCydqYo6GRGQSLNjeioiiNAPU2SoaM4XV1vz6UxRjJLhSAN0E3Ao6CQHBZB9HXFo1Tyhu3dBWlHZwu3HyjpWFZEwSFuLTY/nMbV056cu+N+m4R4U043wTc/8NySlpmpD6Wows7iJvNuySXTXB4ZTHkt+aPIFddb+juA9U9kbgYQx0bHBxe641m3sWhueS0f2dT2JE8LnbG6kjQTsGsTh02U2NONe26Zsat1SCQQWkEgg5gg2IPPdWQRFzg1oLnHJoFz+HWqGARlDo98tj3DTg1zvffMb77yc6Io9HkEazA87S/CNm/DOR3iR9XO4kteOQWGzm3MjtTGRzQ3BrGi2dtyZqbgZ7WQFoLHuLyAC3E2PONvyRc43WhDoxzyeMeJBfAamq1uFgQ7WJBsbHeitG6OZCwauDHcpoG0OAta1gBayIlkuNw3DJayM6hrNYLNFyML5ADmCGkO3xnZ1qFdUBjbu25bSehYNVWukwyG70qWrOd+iauvvg3H5XoQLSqy7ZZPZYdJMXNermyIVqsupWoNjlV7Ju1Z7XK1j1G5WgHpg7nQ3GKcblFEjFS1rqhj1e134bUXVrboqNyFaMkVGBtQGRi6MiaEHER1IpjgsgkRJ+JUWSKwP3KKtCmq2hSKIF0473NP9DL5tySo05/15voZfNuSXTly7n0XoOoApoB/Ji821Ev0i1ueC4am0wWwQtGfFRgeAFOne97gXO1m3xG8bgpdrMk/1XpbQLp6mWYuDGPeDYAufbVaDjkMkdDQCNurE2w99jynWyLjt8irjrZNa7Tb5OYw2WWy+xAdq6l+6buPoK6y4536zIaUk28exU6WomPjcwNa91jqOeA4NfY6rhfI863aGMO7oAtGAbs6VpT6MjkFtUNdcWc0AHo509xPLkNGSOnaNUmRxJF7Yna0k7eSRjYX3BVaS0lHDdjNWaXaf4cfMe/d0ZIDS+nCQ6CBn6NC0ljgLCR+qbEPIyGGQ/BYQdZS3+Nc8rppHOdrPJc45k/nBRISCe6joiAnIUgFKygZOCn1UiECukHJk10FrXq1j0MCpNKjWjmvRMZ2oCIouJ6VqDmPVzXoAOxRLXqKOjciGP61mx79/OiI3rI0BLsV8T0BG8bFeJQMM9y0NJsoVgdn4kAx9s9quDkFWm3Xp5j/Jl825JV6YPuef6GX7Dklrlz7/AG4Ggn/dxHexlr8wx8YXS08QeA5h5JxHyTtBO+6wtG6Ik/RI3mzgAHBgwc1hsbE7RjcfOtsWhQ1+sdUgNbawA2bnE7edVhrsqOUXHF7jdzziSlJNYYXLn8kWxJJy7MUGHWO4g432re0TAHWJLb7hsuMetTUFUEDgBls51rNb+KhFFZTcbLI8v4e04hqtbITtMg3azSGyDtLT1rmjUi+a9J4Y0rJWxl7Q7Uc619muMfsjsXMHQkLs4x1Ydi6czYxesc+KhS48LXk4JxO7lz2fNdrW6iFWOBg+GeekN/wteWvYBs4VgmR/6oN2vd1ADx3WfU8FpmHkPLhz4H8VPJO1gephyzH6OnbkfECqjJM3NoPiU8tTprhIhZjNJW7ppHjRtPVtfkQVmzG5YtsmvZSOKhZRV0e5ENcUK0q+OVFGsCujdZBxv/JU2lFlHNnGxERSLND7KbZb5KK1GTdatbLjms6F+GSvY/FBpMermybtyzw9WxybfIhVulX3p5/oZfsOToTSj/3E2P8ACk+wUlrly6A8HqmV8MbY43Osxgvk3uQO6OCOouDDidaZ4ab9zFjvzJwv0LU0I9wp4Lh1hFHbVs7+G3G2FlpNeNhB8R7FljVdLRsj7loHjPWSim9vSAoa6YyJgJ4xUzSod0yHrJsEA1UzjTbYMVGPRAPQjNGwnVuc3Y9RyR7Y115+Ri/WW3RQCKioR1LRbirBGtayzH6LaclS/RW7PdktwRJanWmrjmKnQ9829YzWZUaFG5d3qf6Kg+AHMXVlTHk9fwfGzNYFZodzTe2O8YFe01OiQcuxYldojeFLNJceVU9Y9hs/lDftHSNq2WkEXG3bkjtOcHyeUwYjxrnqWYxkg3AviDsKx1HXjqNOymB1p24i+achYdUmKwHehxngrAUVbdTYedU6ytaQEwExyfnYrmP3IMO/0rWO/N1GtHB99/OrWPQXGc1xt2KbZkRZpF5MMuP8KT7BSVWkn/uZfo5PsFJa5c+/2yaLhrOyONrWRcljGg6r7kNaAL8vmVzuHNR3kPPyX+ukkrkczHhzUd5F4L/XUDw3qO8i8F/rp0lcFX66T95F2P8AXUJeGM5zZFmNj/XSSTBojh7UfBw+DJ66tb7IFR8HB4MnrpJLSJD2Qaj4ODwZPvFJvsiVPwcHgyfeJJIif7RKn4ODwZPvE37RKn4ODwZPvEkkD/tFqfg4PBk+8SHsi1PwcHgyfeJ0kU37RKn4ODwZPvFXJ7IFQc44PBk+8TJKjPqOGUx/hw+DJ665zTGl3SEOLI2ne0OHbdySSMyBaXS723ADbbiD6US/Tcnes7HelJJYz66y3De3cnes7HelL28k3M7HelJJMNqXt5J3rOx3rJ/b+Tczsd6UkkxdqX6wSW7lnY71lL9YZO9Z2O9ZJJTIm0/6xS96zsd6ys/WOXvY+x3rJJJkXahU8I5XMcC1mLXA4O2gjvkkklYza//Z">
            <a:extLst>
              <a:ext uri="{FF2B5EF4-FFF2-40B4-BE49-F238E27FC236}">
                <a16:creationId xmlns:a16="http://schemas.microsoft.com/office/drawing/2014/main" xmlns="" id="{C4CA6E87-19EA-4CF7-8BF5-FB74FDC85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58375" name="Picture 2" descr="C:\Users\Raghad\Desktop\OA pictures\injection.png">
            <a:extLst>
              <a:ext uri="{FF2B5EF4-FFF2-40B4-BE49-F238E27FC236}">
                <a16:creationId xmlns:a16="http://schemas.microsoft.com/office/drawing/2014/main" xmlns="" id="{40347406-ABB8-4177-87B0-BA2F83AB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18" y="3626687"/>
            <a:ext cx="2336791" cy="181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3" descr="C:\Users\Raghad\Desktop\OA pictures\imagesCADDLA0O.jpg">
            <a:extLst>
              <a:ext uri="{FF2B5EF4-FFF2-40B4-BE49-F238E27FC236}">
                <a16:creationId xmlns:a16="http://schemas.microsoft.com/office/drawing/2014/main" xmlns="" id="{9631FB2E-4B35-48EA-BABF-DCF86619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18" y="2244557"/>
            <a:ext cx="2798854" cy="11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>
            <a:extLst>
              <a:ext uri="{FF2B5EF4-FFF2-40B4-BE49-F238E27FC236}">
                <a16:creationId xmlns:a16="http://schemas.microsoft.com/office/drawing/2014/main" xmlns="" id="{32B0105D-CC7D-4F68-9CCE-97D69A9E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12775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Content Placeholder 1">
            <a:extLst>
              <a:ext uri="{FF2B5EF4-FFF2-40B4-BE49-F238E27FC236}">
                <a16:creationId xmlns:a16="http://schemas.microsoft.com/office/drawing/2014/main" xmlns="" id="{A37D241E-DFA9-490D-8A2A-D30C2999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88" y="1990725"/>
            <a:ext cx="7586662" cy="46355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Debridement (Arthroscopy)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Corrective Osteotomy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Arthroplasty (Joint Replacement)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Arthrodesis (Fusion)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Excision arthroplasty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>
            <a:extLst>
              <a:ext uri="{FF2B5EF4-FFF2-40B4-BE49-F238E27FC236}">
                <a16:creationId xmlns:a16="http://schemas.microsoft.com/office/drawing/2014/main" xmlns="" id="{A473B3A5-3390-4484-BF08-B9C1931D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Content Placeholder 1">
            <a:extLst>
              <a:ext uri="{FF2B5EF4-FFF2-40B4-BE49-F238E27FC236}">
                <a16:creationId xmlns:a16="http://schemas.microsoft.com/office/drawing/2014/main" xmlns="" id="{50752C88-FB1B-420F-98C9-DE4ECB7A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376363"/>
            <a:ext cx="6389688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Joint Debridement (Arthroscopy)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loose bodies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meniscal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labral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tears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Mechanical symptoms.</a:t>
            </a:r>
          </a:p>
        </p:txBody>
      </p:sp>
      <p:pic>
        <p:nvPicPr>
          <p:cNvPr id="62468" name="Picture 3" descr="C:\Users\Raghad\Desktop\OA pictures\images.jpg">
            <a:extLst>
              <a:ext uri="{FF2B5EF4-FFF2-40B4-BE49-F238E27FC236}">
                <a16:creationId xmlns:a16="http://schemas.microsoft.com/office/drawing/2014/main" xmlns="" id="{0914EDE1-07B7-4A26-8523-220417A4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48" y="3710415"/>
            <a:ext cx="3634195" cy="24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>
            <a:extLst>
              <a:ext uri="{FF2B5EF4-FFF2-40B4-BE49-F238E27FC236}">
                <a16:creationId xmlns:a16="http://schemas.microsoft.com/office/drawing/2014/main" xmlns="" id="{167BECC4-D8E8-4EA8-A2D8-1E080901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Content Placeholder 1">
            <a:extLst>
              <a:ext uri="{FF2B5EF4-FFF2-40B4-BE49-F238E27FC236}">
                <a16:creationId xmlns:a16="http://schemas.microsoft.com/office/drawing/2014/main" xmlns="" id="{8A5086D8-AE87-46A1-93E9-2FD1624C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Corrective Osteotomy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Realign axis and redistribute weight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Knee; hip   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Young, active, mild OA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3" descr="C:\Users\Raghad\Desktop\OA pictures\5.jpg">
            <a:extLst>
              <a:ext uri="{FF2B5EF4-FFF2-40B4-BE49-F238E27FC236}">
                <a16:creationId xmlns:a16="http://schemas.microsoft.com/office/drawing/2014/main" xmlns="" id="{61AA6480-E581-410B-B601-0E9C4E70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962275"/>
            <a:ext cx="31496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C:\Users\Raghad\Desktop\OA pictures\imagesCAM0CJ55.jpg">
            <a:extLst>
              <a:ext uri="{FF2B5EF4-FFF2-40B4-BE49-F238E27FC236}">
                <a16:creationId xmlns:a16="http://schemas.microsoft.com/office/drawing/2014/main" xmlns="" id="{86CAEAEB-DC1F-4BB0-8642-84E387DF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97033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>
            <a:extLst>
              <a:ext uri="{FF2B5EF4-FFF2-40B4-BE49-F238E27FC236}">
                <a16:creationId xmlns:a16="http://schemas.microsoft.com/office/drawing/2014/main" xmlns="" id="{2DD4B4AB-C28B-4200-B2EC-B5DE1A1A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12775"/>
            <a:ext cx="8042275" cy="8604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Content Placeholder 1">
            <a:extLst>
              <a:ext uri="{FF2B5EF4-FFF2-40B4-BE49-F238E27FC236}">
                <a16:creationId xmlns:a16="http://schemas.microsoft.com/office/drawing/2014/main" xmlns="" id="{4C054543-4367-4919-87CE-4F5DEB70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958975"/>
            <a:ext cx="6067425" cy="48990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Corrective Osteotomy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Pain relief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Vascular decompression of the subchondral bone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Redistribution of loading forces towards less damaged parts of the joint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4" name="Picture 2" descr="C:\Users\Raghad\Desktop\OA pictures\imagesCAS3FM4P.jpg">
            <a:extLst>
              <a:ext uri="{FF2B5EF4-FFF2-40B4-BE49-F238E27FC236}">
                <a16:creationId xmlns:a16="http://schemas.microsoft.com/office/drawing/2014/main" xmlns="" id="{7D6AF179-3D10-4B92-8AD0-047129B8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332038"/>
            <a:ext cx="23939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>
            <a:extLst>
              <a:ext uri="{FF2B5EF4-FFF2-40B4-BE49-F238E27FC236}">
                <a16:creationId xmlns:a16="http://schemas.microsoft.com/office/drawing/2014/main" xmlns="" id="{2EAFA7B3-2BC6-420B-A703-E02F8F48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Content Placeholder 1">
            <a:extLst>
              <a:ext uri="{FF2B5EF4-FFF2-40B4-BE49-F238E27FC236}">
                <a16:creationId xmlns:a16="http://schemas.microsoft.com/office/drawing/2014/main" xmlns="" id="{A134884C-6B6F-482B-BA96-A2B83795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Arthrodesis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Transfer painful stiff into painless stiff joint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Small joints; hand, foot and spine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612" name="Picture 2" descr="C:\Users\Raghad\Desktop\OA pictures\6.png">
            <a:extLst>
              <a:ext uri="{FF2B5EF4-FFF2-40B4-BE49-F238E27FC236}">
                <a16:creationId xmlns:a16="http://schemas.microsoft.com/office/drawing/2014/main" xmlns="" id="{27FBAED5-D225-4677-AEF4-AD6301EC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670300"/>
            <a:ext cx="34925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>
            <a:extLst>
              <a:ext uri="{FF2B5EF4-FFF2-40B4-BE49-F238E27FC236}">
                <a16:creationId xmlns:a16="http://schemas.microsoft.com/office/drawing/2014/main" xmlns="" id="{EE92129B-1BDF-40A2-8A7F-FC236600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Content Placeholder 1">
            <a:extLst>
              <a:ext uri="{FF2B5EF4-FFF2-40B4-BE49-F238E27FC236}">
                <a16:creationId xmlns:a16="http://schemas.microsoft.com/office/drawing/2014/main" xmlns="" id="{59578887-B7D4-4B82-AF0E-010816CC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42988"/>
            <a:ext cx="8821737" cy="32734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Arthroplasty (Joint Replacement)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Nowadays the procedure of choice for advanced OA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Total Joint Replacement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Knee, hip, shoulder, ankle and elbow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Painful, deformed stiff joint, old patient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60" name="Picture 3" descr="C:\Users\Raghad\Desktop\1.png">
            <a:extLst>
              <a:ext uri="{FF2B5EF4-FFF2-40B4-BE49-F238E27FC236}">
                <a16:creationId xmlns:a16="http://schemas.microsoft.com/office/drawing/2014/main" xmlns="" id="{803BD283-FE1D-442F-AF4A-E1679195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041775"/>
            <a:ext cx="15843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Raghad\Desktop\3.jpg">
            <a:extLst>
              <a:ext uri="{FF2B5EF4-FFF2-40B4-BE49-F238E27FC236}">
                <a16:creationId xmlns:a16="http://schemas.microsoft.com/office/drawing/2014/main" xmlns="" id="{CAF82ABE-1B66-4EA0-AB26-3992AAA1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41775"/>
            <a:ext cx="13985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Raghad\Desktop\Csae Report projects\Saudi case reports\ALSHAYE-   196039\8-23-09 AP STANDING R&amp;L POSTOP.jpg">
            <a:extLst>
              <a:ext uri="{FF2B5EF4-FFF2-40B4-BE49-F238E27FC236}">
                <a16:creationId xmlns:a16="http://schemas.microsoft.com/office/drawing/2014/main" xmlns="" id="{E91C1A3F-DCE8-4793-81C8-B17DD60C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86225"/>
            <a:ext cx="3213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>
            <a:extLst>
              <a:ext uri="{FF2B5EF4-FFF2-40B4-BE49-F238E27FC236}">
                <a16:creationId xmlns:a16="http://schemas.microsoft.com/office/drawing/2014/main" xmlns="" id="{3CF1D783-23D1-4A8B-B42F-92E4BEBD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Content Placeholder 1">
            <a:extLst>
              <a:ext uri="{FF2B5EF4-FFF2-40B4-BE49-F238E27FC236}">
                <a16:creationId xmlns:a16="http://schemas.microsoft.com/office/drawing/2014/main" xmlns="" id="{C0507C0F-4E2C-44C1-B64C-5FEB7414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42988"/>
            <a:ext cx="8821737" cy="32734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Arthroplasty (Joint Replacement)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Partial Joint Replacement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Same patient as for osteotomy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Knee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8" name="Picture 2" descr="C:\Users\Raghad\Desktop\OA pictures\Uni.png">
            <a:extLst>
              <a:ext uri="{FF2B5EF4-FFF2-40B4-BE49-F238E27FC236}">
                <a16:creationId xmlns:a16="http://schemas.microsoft.com/office/drawing/2014/main" xmlns="" id="{D6AB693F-5F4D-4F2F-B881-0AA44AC2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367088"/>
            <a:ext cx="433705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3" descr="C:\Users\Raghad\Desktop\OA pictures\imagesCA3CJL3D.jpg">
            <a:extLst>
              <a:ext uri="{FF2B5EF4-FFF2-40B4-BE49-F238E27FC236}">
                <a16:creationId xmlns:a16="http://schemas.microsoft.com/office/drawing/2014/main" xmlns="" id="{59CA2C1C-C307-43E0-877E-1991F7A1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429000"/>
            <a:ext cx="355758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3DED7-030A-FD4D-9626-E2B991F9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Excision Arthroplasty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332C2-0E5E-7747-9BB9-8B95A5C5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Resection Arthroplasty</a:t>
            </a:r>
          </a:p>
          <a:p>
            <a:r>
              <a:rPr lang="en-US" dirty="0"/>
              <a:t>Thumb, AC joint, Hip</a:t>
            </a:r>
          </a:p>
        </p:txBody>
      </p:sp>
    </p:spTree>
    <p:extLst>
      <p:ext uri="{BB962C8B-B14F-4D97-AF65-F5344CB8AC3E}">
        <p14:creationId xmlns:p14="http://schemas.microsoft.com/office/powerpoint/2010/main" val="1056008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4" descr="Image result for bones thank you">
            <a:extLst>
              <a:ext uri="{FF2B5EF4-FFF2-40B4-BE49-F238E27FC236}">
                <a16:creationId xmlns:a16="http://schemas.microsoft.com/office/drawing/2014/main" xmlns="" id="{7A222F29-9FB0-4105-AEC8-D45ADD8A3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235F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tx1"/>
              </a:solidFill>
            </a:endParaRPr>
          </a:p>
        </p:txBody>
      </p:sp>
      <p:pic>
        <p:nvPicPr>
          <p:cNvPr id="74755" name="Picture 6" descr="Image result for bones thank you">
            <a:extLst>
              <a:ext uri="{FF2B5EF4-FFF2-40B4-BE49-F238E27FC236}">
                <a16:creationId xmlns:a16="http://schemas.microsoft.com/office/drawing/2014/main" xmlns="" id="{F24C17EF-FECA-4355-B5FF-97356119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427163"/>
            <a:ext cx="564832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D6554F2D-31B2-4C06-B815-9233EDE5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Cartilage Composition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BBE7A9BF-5FFE-46A3-AEBF-308D7089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557338"/>
            <a:ext cx="8339138" cy="5232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If the collagen network is disrupted, the matrix becomes waterlogged and soft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Followed by loss of proteoglycans, cellular damage and splitting (‘fibrillation’) of the articular cartilage.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Damaged chondrocytes begin to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release matrix-degrading enzymes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2" descr="https://encrypted-tbn3.gstatic.com/images?q=tbn:ANd9GcSxd8yuTwly3iN7uYdYL_4cVX38oDN-6eOuXsSIU0XnYCPCNb6bZw">
            <a:extLst>
              <a:ext uri="{FF2B5EF4-FFF2-40B4-BE49-F238E27FC236}">
                <a16:creationId xmlns:a16="http://schemas.microsoft.com/office/drawing/2014/main" xmlns="" id="{A26D5976-6F97-48A3-9D6C-034686FE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59138"/>
            <a:ext cx="30210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111B5B9F-2C15-4DE3-81D6-980E06AC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Capsule and Ligaments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531890B9-D544-4454-AC65-A3CD1313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54175"/>
            <a:ext cx="6254750" cy="4621213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Fibrous structure with tough condensations on its surface (ligaments)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Together with the overlying muscles, help to provide stability.</a:t>
            </a:r>
          </a:p>
        </p:txBody>
      </p:sp>
      <p:pic>
        <p:nvPicPr>
          <p:cNvPr id="12292" name="Picture 2" descr="https://encrypted-tbn3.gstatic.com/images?q=tbn:ANd9GcR_HkwRrZbUZUoM0EO_8udWUfw6w1Vkw8-ycfS1yaKxgm0TaGfhWMPICBJK">
            <a:extLst>
              <a:ext uri="{FF2B5EF4-FFF2-40B4-BE49-F238E27FC236}">
                <a16:creationId xmlns:a16="http://schemas.microsoft.com/office/drawing/2014/main" xmlns="" id="{06A397ED-CAA1-4A27-AD1E-09D484F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86050"/>
            <a:ext cx="18097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5BF583E9-EC0B-4690-8A6C-0979C775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Synovium and synovial fluid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6FE877D1-0352-4A89-9F95-08864D8B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1290638"/>
            <a:ext cx="8470900" cy="53975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Thin membrane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Richly supplied with blood vessels, lymphatics and nerves.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target tissue in joint infections and autoimmune disorders such as rheumatoid arthritis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Provides a nonadherent covering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for the articular surfaces 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Produces synovial fluid</a:t>
            </a:r>
          </a:p>
        </p:txBody>
      </p:sp>
      <p:pic>
        <p:nvPicPr>
          <p:cNvPr id="13316" name="Picture 2" descr="https://encrypted-tbn0.gstatic.com/images?q=tbn:ANd9GcT2d4G--oX-bXTPNULUzLd3CVDthpux8SrnWWpXzIaYnvdtOCIE4w">
            <a:extLst>
              <a:ext uri="{FF2B5EF4-FFF2-40B4-BE49-F238E27FC236}">
                <a16:creationId xmlns:a16="http://schemas.microsoft.com/office/drawing/2014/main" xmlns="" id="{8B7E5F4D-05FC-4BC1-8A94-A5B8C617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63875"/>
            <a:ext cx="31051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A7A1D152-3FF4-4574-84C3-335E14A3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Synovium and synovial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C8D41-4B1E-4106-AEDC-9C9C9F6F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290638"/>
            <a:ext cx="7381875" cy="4357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Synovial fluid nourishes the </a:t>
            </a:r>
            <a:r>
              <a:rPr lang="en-US" sz="2400" dirty="0" err="1"/>
              <a:t>avascular</a:t>
            </a:r>
            <a:r>
              <a:rPr lang="en-US" sz="2400" dirty="0"/>
              <a:t> </a:t>
            </a:r>
            <a:r>
              <a:rPr lang="en-US" sz="2400" dirty="0" err="1"/>
              <a:t>articular</a:t>
            </a:r>
            <a:r>
              <a:rPr lang="en-US" sz="2400" dirty="0"/>
              <a:t> cartilage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plays an important part in reducing friction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	during movement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has slight adhesive properties which assist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	in maintaining joint stability.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The volume remains fairly constant,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/>
              <a:t>	regardless of  movement.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/>
              <a:t>When a joint is injured fluid increases ( joint effusion)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400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A2E098DB-7464-460E-BFF6-B6F97C95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036763"/>
            <a:ext cx="2171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xmlns="" id="{1A4FDC31-F996-4E1A-9CE4-363867DA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Degenerative Joint Disease</a:t>
            </a:r>
            <a:endParaRPr lang="en-GB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1A078B-C7F3-416B-BDFB-3B81FCD64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Primary’ (‘idiopathic’) osteoarthritis (OA)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Chronic disorder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Progressive softening and disintegration of </a:t>
            </a:r>
            <a:r>
              <a:rPr lang="en-US" dirty="0" err="1"/>
              <a:t>articular</a:t>
            </a:r>
            <a:r>
              <a:rPr lang="en-US" dirty="0"/>
              <a:t> cartilage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New growth of cartilage and bone at the joint margins (</a:t>
            </a:r>
            <a:r>
              <a:rPr lang="en-US" dirty="0" err="1"/>
              <a:t>osteophytes</a:t>
            </a:r>
            <a:r>
              <a:rPr lang="en-US" dirty="0"/>
              <a:t>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err="1"/>
              <a:t>Subchondral</a:t>
            </a:r>
            <a:r>
              <a:rPr lang="en-US" dirty="0"/>
              <a:t> bone sclerosis and cyst formation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Mild </a:t>
            </a:r>
            <a:r>
              <a:rPr lang="en-US" dirty="0" err="1"/>
              <a:t>synovitis</a:t>
            </a:r>
            <a:r>
              <a:rPr lang="en-US" dirty="0"/>
              <a:t> and capsular fibrosis.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5362</TotalTime>
  <Words>1179</Words>
  <Application>Microsoft Office PowerPoint</Application>
  <PresentationFormat>On-screen Show (4:3)</PresentationFormat>
  <Paragraphs>295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Bodoni MT Black</vt:lpstr>
      <vt:lpstr>Calibri</vt:lpstr>
      <vt:lpstr>News Gothic MT</vt:lpstr>
      <vt:lpstr>Roboto</vt:lpstr>
      <vt:lpstr>Wingdings 2</vt:lpstr>
      <vt:lpstr>Breeze</vt:lpstr>
      <vt:lpstr>Degenerative Joint Disease</vt:lpstr>
      <vt:lpstr>Articular Cartilage</vt:lpstr>
      <vt:lpstr> Cartilage Composition </vt:lpstr>
      <vt:lpstr>Cartilage Composition</vt:lpstr>
      <vt:lpstr>Cartilage Composition</vt:lpstr>
      <vt:lpstr>Capsule and Ligaments</vt:lpstr>
      <vt:lpstr>Synovium and synovial fluid</vt:lpstr>
      <vt:lpstr>Synovium and synovial fluid</vt:lpstr>
      <vt:lpstr> Degenerative Joint Disease</vt:lpstr>
      <vt:lpstr> Degenerative Joint Disease</vt:lpstr>
      <vt:lpstr> Secondary OA</vt:lpstr>
      <vt:lpstr> Secondary OA</vt:lpstr>
      <vt:lpstr>  Etiology</vt:lpstr>
      <vt:lpstr>  Etiology</vt:lpstr>
      <vt:lpstr>Prevalence</vt:lpstr>
      <vt:lpstr>  Prevalence</vt:lpstr>
      <vt:lpstr>Pathology</vt:lpstr>
      <vt:lpstr>Pathology</vt:lpstr>
      <vt:lpstr>Pathology</vt:lpstr>
      <vt:lpstr>Pathology</vt:lpstr>
      <vt:lpstr>Pathology</vt:lpstr>
      <vt:lpstr>Pathology</vt:lpstr>
      <vt:lpstr>Pathology</vt:lpstr>
      <vt:lpstr>Clinical Features</vt:lpstr>
      <vt:lpstr>  Symptoms</vt:lpstr>
      <vt:lpstr>Symptoms</vt:lpstr>
      <vt:lpstr>  Symptoms</vt:lpstr>
      <vt:lpstr>  Signs</vt:lpstr>
      <vt:lpstr>  Signs</vt:lpstr>
      <vt:lpstr>Imaging</vt:lpstr>
      <vt:lpstr>Imaging</vt:lpstr>
      <vt:lpstr>Imaging</vt:lpstr>
      <vt:lpstr>Complications</vt:lpstr>
      <vt:lpstr>Complications</vt:lpstr>
      <vt:lpstr>Complications</vt:lpstr>
      <vt:lpstr>Management</vt:lpstr>
      <vt:lpstr>Management</vt:lpstr>
      <vt:lpstr>Conservative Treatment</vt:lpstr>
      <vt:lpstr>Conservative Treatment</vt:lpstr>
      <vt:lpstr>  Conservative Treatment</vt:lpstr>
      <vt:lpstr>  Surgical Treatment</vt:lpstr>
      <vt:lpstr>  Surgical Treatment</vt:lpstr>
      <vt:lpstr>  Surgical Treatment</vt:lpstr>
      <vt:lpstr>  Surgical Treatment</vt:lpstr>
      <vt:lpstr> Surgical Treatment</vt:lpstr>
      <vt:lpstr> Surgical Treatment</vt:lpstr>
      <vt:lpstr> Surgical Treatment</vt:lpstr>
      <vt:lpstr>Excision Arthroplasty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Jen Magarro</cp:lastModifiedBy>
  <cp:revision>520</cp:revision>
  <dcterms:created xsi:type="dcterms:W3CDTF">2014-01-25T15:53:41Z</dcterms:created>
  <dcterms:modified xsi:type="dcterms:W3CDTF">2019-09-12T04:59:42Z</dcterms:modified>
</cp:coreProperties>
</file>