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65" roundtripDataSignature="AMtx7mjGA5ss0DZe4yW5C1SPyvxTN2Vw7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3772157F-020A-4D14-9BFB-A1317587C822}">
  <a:tblStyle styleId="{3772157F-020A-4D14-9BFB-A1317587C822}" styleName="Table_0">
    <a:wholeTbl>
      <a:tcTxStyle b="off" i="off">
        <a:font>
          <a:latin typeface="Calibri"/>
          <a:ea typeface="Calibri"/>
          <a:cs typeface="Calibri"/>
        </a:font>
        <a:schemeClr val="dk1"/>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chemeClr val="accent1"/>
              </a:solidFill>
              <a:prstDash val="solid"/>
              <a:round/>
              <a:headEnd len="sm" w="sm" type="none"/>
              <a:tailEnd len="sm" w="sm" type="none"/>
            </a:ln>
          </a:insideH>
          <a:insideV>
            <a:ln cap="flat" cmpd="sng" w="9525">
              <a:solidFill>
                <a:schemeClr val="accent1"/>
              </a:solidFill>
              <a:prstDash val="solid"/>
              <a:round/>
              <a:headEnd len="sm" w="sm" type="none"/>
              <a:tailEnd len="sm" w="sm" type="none"/>
            </a:ln>
          </a:insideV>
        </a:tcBdr>
        <a:fill>
          <a:solidFill>
            <a:srgbClr val="FFFFFF">
              <a:alpha val="0"/>
            </a:srgbClr>
          </a:solidFill>
        </a:fill>
      </a:tcStyle>
    </a:wholeTbl>
    <a:band1H>
      <a:tcTxStyle/>
      <a:tcStyle>
        <a:fill>
          <a:solidFill>
            <a:schemeClr val="accent1">
              <a:alpha val="40000"/>
            </a:schemeClr>
          </a:solidFill>
        </a:fill>
      </a:tcStyle>
    </a:band1H>
    <a:band2H>
      <a:tcTxStyle/>
    </a:band2H>
    <a:band1V>
      <a:tcTxStyle/>
      <a:tcStyle>
        <a:tcBdr>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tcBdr>
        <a:fill>
          <a:solidFill>
            <a:schemeClr val="accent1">
              <a:alpha val="40000"/>
            </a:schemeClr>
          </a:solidFill>
        </a:fill>
      </a:tcStyle>
    </a:band1V>
    <a:band2V>
      <a:tcTxStyle/>
    </a:band2V>
    <a:lastCol>
      <a:tcTxStyle b="on"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chemeClr val="accent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lastCol>
    <a:firstCol>
      <a:tcTxStyle b="on"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chemeClr val="accent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firstCol>
    <a:lastRow>
      <a:tcTxStyle b="on"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lastRow>
    <a:seCell>
      <a:tcTxStyle/>
    </a:seCell>
    <a:swCell>
      <a:tcTxStyle/>
    </a:swCell>
    <a:firstRow>
      <a:tcTxStyle b="on" i="off">
        <a:font>
          <a:latin typeface="Calibri"/>
          <a:ea typeface="Calibri"/>
          <a:cs typeface="Calibri"/>
        </a:font>
        <a:schemeClr val="lt1"/>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l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21" Type="http://schemas.openxmlformats.org/officeDocument/2006/relationships/slide" Target="slides/slide15.xml"/><Relationship Id="rId65" Type="http://customschemas.google.com/relationships/presentationmetadata" Target="metadata"/><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Google Shape;342;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Google Shape;375;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Google Shape;382;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Google Shape;395;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2" name="Shape 402"/>
        <p:cNvGrpSpPr/>
        <p:nvPr/>
      </p:nvGrpSpPr>
      <p:grpSpPr>
        <a:xfrm>
          <a:off x="0" y="0"/>
          <a:ext cx="0" cy="0"/>
          <a:chOff x="0" y="0"/>
          <a:chExt cx="0" cy="0"/>
        </a:xfrm>
      </p:grpSpPr>
      <p:sp>
        <p:nvSpPr>
          <p:cNvPr id="403" name="Google Shape;403;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Google Shape;411;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Google Shape;417;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Google Shape;423;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Google Shape;429;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8" name="Shape 438"/>
        <p:cNvGrpSpPr/>
        <p:nvPr/>
      </p:nvGrpSpPr>
      <p:grpSpPr>
        <a:xfrm>
          <a:off x="0" y="0"/>
          <a:ext cx="0" cy="0"/>
          <a:chOff x="0" y="0"/>
          <a:chExt cx="0" cy="0"/>
        </a:xfrm>
      </p:grpSpPr>
      <p:sp>
        <p:nvSpPr>
          <p:cNvPr id="439" name="Google Shape;439;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Google Shape;447;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Google Shape;453;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Google Shape;459;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4" name="Shape 464"/>
        <p:cNvGrpSpPr/>
        <p:nvPr/>
      </p:nvGrpSpPr>
      <p:grpSpPr>
        <a:xfrm>
          <a:off x="0" y="0"/>
          <a:ext cx="0" cy="0"/>
          <a:chOff x="0" y="0"/>
          <a:chExt cx="0" cy="0"/>
        </a:xfrm>
      </p:grpSpPr>
      <p:sp>
        <p:nvSpPr>
          <p:cNvPr id="465" name="Google Shape;465;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Google Shape;471;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Google Shape;477;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5" name="Shape 485"/>
        <p:cNvGrpSpPr/>
        <p:nvPr/>
      </p:nvGrpSpPr>
      <p:grpSpPr>
        <a:xfrm>
          <a:off x="0" y="0"/>
          <a:ext cx="0" cy="0"/>
          <a:chOff x="0" y="0"/>
          <a:chExt cx="0" cy="0"/>
        </a:xfrm>
      </p:grpSpPr>
      <p:sp>
        <p:nvSpPr>
          <p:cNvPr id="486" name="Google Shape;486;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5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6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6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6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6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6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69"/>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6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6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6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70"/>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70"/>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7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7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7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6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6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6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6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6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3" name="Shape 23"/>
        <p:cNvGrpSpPr/>
        <p:nvPr/>
      </p:nvGrpSpPr>
      <p:grpSpPr>
        <a:xfrm>
          <a:off x="0" y="0"/>
          <a:ext cx="0" cy="0"/>
          <a:chOff x="0" y="0"/>
          <a:chExt cx="0" cy="0"/>
        </a:xfrm>
      </p:grpSpPr>
      <p:sp>
        <p:nvSpPr>
          <p:cNvPr id="24" name="Google Shape;24;p6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6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6" name="Google Shape;26;p6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7" name="Google Shape;27;p6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6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6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0" name="Shape 30"/>
        <p:cNvGrpSpPr/>
        <p:nvPr/>
      </p:nvGrpSpPr>
      <p:grpSpPr>
        <a:xfrm>
          <a:off x="0" y="0"/>
          <a:ext cx="0" cy="0"/>
          <a:chOff x="0" y="0"/>
          <a:chExt cx="0" cy="0"/>
        </a:xfrm>
      </p:grpSpPr>
      <p:sp>
        <p:nvSpPr>
          <p:cNvPr id="31" name="Google Shape;31;p6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6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3" name="Google Shape;33;p6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4" name="Google Shape;34;p6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5" name="Google Shape;35;p6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6" name="Google Shape;36;p6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9" name="Shape 39"/>
        <p:cNvGrpSpPr/>
        <p:nvPr/>
      </p:nvGrpSpPr>
      <p:grpSpPr>
        <a:xfrm>
          <a:off x="0" y="0"/>
          <a:ext cx="0" cy="0"/>
          <a:chOff x="0" y="0"/>
          <a:chExt cx="0" cy="0"/>
        </a:xfrm>
      </p:grpSpPr>
      <p:sp>
        <p:nvSpPr>
          <p:cNvPr id="40" name="Google Shape;40;p6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3" name="Shape 43"/>
        <p:cNvGrpSpPr/>
        <p:nvPr/>
      </p:nvGrpSpPr>
      <p:grpSpPr>
        <a:xfrm>
          <a:off x="0" y="0"/>
          <a:ext cx="0" cy="0"/>
          <a:chOff x="0" y="0"/>
          <a:chExt cx="0" cy="0"/>
        </a:xfrm>
      </p:grpSpPr>
      <p:sp>
        <p:nvSpPr>
          <p:cNvPr id="44" name="Google Shape;44;p6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6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6" name="Google Shape;46;p6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6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6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6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6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6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6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6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6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68"/>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6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6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6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6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5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5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5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5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5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18.png"/><Relationship Id="rId5"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7.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7.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image" Target="../media/image1.png"/><Relationship Id="rId6"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0.png"/><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4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5.png"/><Relationship Id="rId4" Type="http://schemas.openxmlformats.org/officeDocument/2006/relationships/image" Target="../media/image31.png"/><Relationship Id="rId5" Type="http://schemas.openxmlformats.org/officeDocument/2006/relationships/image" Target="../media/image34.png"/><Relationship Id="rId6" Type="http://schemas.openxmlformats.org/officeDocument/2006/relationships/image" Target="../media/image3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 Id="rId3" Type="http://schemas.openxmlformats.org/officeDocument/2006/relationships/image" Target="../media/image47.png"/><Relationship Id="rId4" Type="http://schemas.openxmlformats.org/officeDocument/2006/relationships/image" Target="../media/image42.png"/><Relationship Id="rId5" Type="http://schemas.openxmlformats.org/officeDocument/2006/relationships/image" Target="../media/image40.png"/><Relationship Id="rId6" Type="http://schemas.openxmlformats.org/officeDocument/2006/relationships/image" Target="../media/image4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4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7.png"/><Relationship Id="rId4" Type="http://schemas.openxmlformats.org/officeDocument/2006/relationships/image" Target="../media/image10.png"/><Relationship Id="rId5"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
          <p:cNvSpPr txBox="1"/>
          <p:nvPr>
            <p:ph type="ctrTitle"/>
          </p:nvPr>
        </p:nvSpPr>
        <p:spPr>
          <a:xfrm>
            <a:off x="685800" y="-152400"/>
            <a:ext cx="7772400" cy="14700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800"/>
              <a:buFont typeface="Calibri"/>
              <a:buNone/>
            </a:pPr>
            <a:r>
              <a:rPr b="1" lang="en-US" sz="4800"/>
              <a:t>Sports &amp; Soft tissues injuries</a:t>
            </a:r>
            <a:endParaRPr b="1" sz="4800"/>
          </a:p>
        </p:txBody>
      </p:sp>
      <p:sp>
        <p:nvSpPr>
          <p:cNvPr id="85" name="Google Shape;85;p1"/>
          <p:cNvSpPr txBox="1"/>
          <p:nvPr>
            <p:ph idx="1" type="subTitle"/>
          </p:nvPr>
        </p:nvSpPr>
        <p:spPr>
          <a:xfrm>
            <a:off x="1143000" y="4495800"/>
            <a:ext cx="6629400" cy="1905000"/>
          </a:xfrm>
          <a:prstGeom prst="rect">
            <a:avLst/>
          </a:prstGeom>
          <a:noFill/>
          <a:ln>
            <a:noFill/>
          </a:ln>
        </p:spPr>
        <p:txBody>
          <a:bodyPr anchorCtr="0" anchor="t" bIns="45700" lIns="91425" spcFirstLastPara="1" rIns="91425" wrap="square" tIns="45700">
            <a:normAutofit/>
          </a:bodyPr>
          <a:lstStyle/>
          <a:p>
            <a:pPr indent="0" lvl="0" marL="0" rtl="0" algn="ctr">
              <a:lnSpc>
                <a:spcPct val="60000"/>
              </a:lnSpc>
              <a:spcBef>
                <a:spcPts val="0"/>
              </a:spcBef>
              <a:spcAft>
                <a:spcPts val="0"/>
              </a:spcAft>
              <a:buClr>
                <a:srgbClr val="FF0000"/>
              </a:buClr>
              <a:buSzPts val="3000"/>
              <a:buNone/>
            </a:pPr>
            <a:r>
              <a:rPr b="1" lang="en-US" sz="3000">
                <a:solidFill>
                  <a:srgbClr val="FF0000"/>
                </a:solidFill>
              </a:rPr>
              <a:t>Abdulaziz Alomar</a:t>
            </a:r>
            <a:r>
              <a:rPr b="1" lang="en-US" sz="2500">
                <a:solidFill>
                  <a:srgbClr val="FF0000"/>
                </a:solidFill>
              </a:rPr>
              <a:t>, MBBS, MSc, FRCSC</a:t>
            </a:r>
            <a:endParaRPr sz="2000">
              <a:solidFill>
                <a:srgbClr val="FF0000"/>
              </a:solidFill>
            </a:endParaRPr>
          </a:p>
          <a:p>
            <a:pPr indent="0" lvl="0" marL="0" rtl="0" algn="ctr">
              <a:lnSpc>
                <a:spcPct val="60000"/>
              </a:lnSpc>
              <a:spcBef>
                <a:spcPts val="400"/>
              </a:spcBef>
              <a:spcAft>
                <a:spcPts val="0"/>
              </a:spcAft>
              <a:buClr>
                <a:srgbClr val="002060"/>
              </a:buClr>
              <a:buSzPts val="2000"/>
              <a:buNone/>
            </a:pPr>
            <a:r>
              <a:rPr b="1" lang="en-US" sz="2000">
                <a:solidFill>
                  <a:srgbClr val="002060"/>
                </a:solidFill>
              </a:rPr>
              <a:t>Associate Professor of Orthopaedic Surgery</a:t>
            </a:r>
            <a:endParaRPr/>
          </a:p>
          <a:p>
            <a:pPr indent="0" lvl="0" marL="0" rtl="0" algn="ctr">
              <a:lnSpc>
                <a:spcPct val="60000"/>
              </a:lnSpc>
              <a:spcBef>
                <a:spcPts val="400"/>
              </a:spcBef>
              <a:spcAft>
                <a:spcPts val="0"/>
              </a:spcAft>
              <a:buClr>
                <a:srgbClr val="002060"/>
              </a:buClr>
              <a:buSzPts val="2000"/>
              <a:buNone/>
            </a:pPr>
            <a:r>
              <a:rPr b="1" lang="en-US" sz="2000">
                <a:solidFill>
                  <a:srgbClr val="002060"/>
                </a:solidFill>
              </a:rPr>
              <a:t>Head of Arthroscopy and Sports Medicine Division</a:t>
            </a:r>
            <a:endParaRPr/>
          </a:p>
          <a:p>
            <a:pPr indent="0" lvl="0" marL="0" rtl="0" algn="ctr">
              <a:lnSpc>
                <a:spcPct val="60000"/>
              </a:lnSpc>
              <a:spcBef>
                <a:spcPts val="400"/>
              </a:spcBef>
              <a:spcAft>
                <a:spcPts val="0"/>
              </a:spcAft>
              <a:buClr>
                <a:srgbClr val="002060"/>
              </a:buClr>
              <a:buSzPts val="2000"/>
              <a:buNone/>
            </a:pPr>
            <a:r>
              <a:rPr b="1" lang="en-US" sz="2000">
                <a:solidFill>
                  <a:srgbClr val="002060"/>
                </a:solidFill>
              </a:rPr>
              <a:t>Director, Arthroscopy &amp; Orthopaedic Sports Medicine Fellowship</a:t>
            </a:r>
            <a:endParaRPr/>
          </a:p>
          <a:p>
            <a:pPr indent="0" lvl="0" marL="0" rtl="0" algn="ctr">
              <a:lnSpc>
                <a:spcPct val="60000"/>
              </a:lnSpc>
              <a:spcBef>
                <a:spcPts val="400"/>
              </a:spcBef>
              <a:spcAft>
                <a:spcPts val="0"/>
              </a:spcAft>
              <a:buClr>
                <a:srgbClr val="002060"/>
              </a:buClr>
              <a:buSzPts val="2000"/>
              <a:buNone/>
            </a:pPr>
            <a:r>
              <a:rPr b="1" lang="en-US" sz="2000">
                <a:solidFill>
                  <a:srgbClr val="002060"/>
                </a:solidFill>
              </a:rPr>
              <a:t>King Khalid University Hospital, King Saud University</a:t>
            </a:r>
            <a:endParaRPr/>
          </a:p>
          <a:p>
            <a:pPr indent="0" lvl="0" marL="0" rtl="0" algn="ctr">
              <a:lnSpc>
                <a:spcPct val="60000"/>
              </a:lnSpc>
              <a:spcBef>
                <a:spcPts val="400"/>
              </a:spcBef>
              <a:spcAft>
                <a:spcPts val="0"/>
              </a:spcAft>
              <a:buClr>
                <a:srgbClr val="002060"/>
              </a:buClr>
              <a:buSzPts val="2000"/>
              <a:buNone/>
            </a:pPr>
            <a:r>
              <a:rPr b="1" lang="en-US" sz="2000">
                <a:solidFill>
                  <a:srgbClr val="002060"/>
                </a:solidFill>
              </a:rPr>
              <a:t>Riyadh, Saudi Arabia</a:t>
            </a:r>
            <a:endParaRPr/>
          </a:p>
        </p:txBody>
      </p:sp>
      <p:pic>
        <p:nvPicPr>
          <p:cNvPr id="86" name="Google Shape;86;p1"/>
          <p:cNvPicPr preferRelativeResize="0"/>
          <p:nvPr/>
        </p:nvPicPr>
        <p:blipFill rotWithShape="1">
          <a:blip r:embed="rId3">
            <a:alphaModFix/>
          </a:blip>
          <a:srcRect b="0" l="0" r="0" t="0"/>
          <a:stretch/>
        </p:blipFill>
        <p:spPr>
          <a:xfrm>
            <a:off x="2286000" y="1305638"/>
            <a:ext cx="4314554" cy="2787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000"/>
              <a:buFont typeface="Calibri"/>
              <a:buNone/>
            </a:pPr>
            <a:r>
              <a:rPr b="1" lang="en-US" sz="4000"/>
              <a:t>Complications of muscle injures</a:t>
            </a:r>
            <a:br>
              <a:rPr b="1" lang="en-US" sz="4000"/>
            </a:br>
            <a:endParaRPr b="1" sz="4000"/>
          </a:p>
        </p:txBody>
      </p:sp>
      <p:sp>
        <p:nvSpPr>
          <p:cNvPr id="154" name="Google Shape;154;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b="1" lang="en-US"/>
              <a:t>Scar </a:t>
            </a:r>
            <a:r>
              <a:rPr lang="en-US"/>
              <a:t>formation and muscle weakness.</a:t>
            </a:r>
            <a:endParaRPr/>
          </a:p>
          <a:p>
            <a:pPr indent="-342900" lvl="0" marL="342900" rtl="0" algn="l">
              <a:spcBef>
                <a:spcPts val="640"/>
              </a:spcBef>
              <a:spcAft>
                <a:spcPts val="0"/>
              </a:spcAft>
              <a:buClr>
                <a:schemeClr val="dk1"/>
              </a:buClr>
              <a:buSzPts val="3200"/>
              <a:buChar char="•"/>
            </a:pPr>
            <a:r>
              <a:rPr b="1" lang="en-US"/>
              <a:t>Compartment syndrome</a:t>
            </a:r>
            <a:endParaRPr/>
          </a:p>
          <a:p>
            <a:pPr indent="-285750" lvl="1" marL="742950" rtl="0" algn="l">
              <a:spcBef>
                <a:spcPts val="560"/>
              </a:spcBef>
              <a:spcAft>
                <a:spcPts val="0"/>
              </a:spcAft>
              <a:buClr>
                <a:schemeClr val="dk1"/>
              </a:buClr>
              <a:buSzPts val="2800"/>
              <a:buChar char="–"/>
            </a:pPr>
            <a:r>
              <a:rPr lang="en-US"/>
              <a:t> At the level of the muscle fibers, capillary bleeding and edema can lead to hematoma formation and can cause compartment syndrome in areas in which the volume is limited by the fascial envelope.</a:t>
            </a:r>
            <a:endParaRPr/>
          </a:p>
          <a:p>
            <a:pPr indent="-285750" lvl="1" marL="742950" rtl="0" algn="l">
              <a:spcBef>
                <a:spcPts val="560"/>
              </a:spcBef>
              <a:spcAft>
                <a:spcPts val="0"/>
              </a:spcAft>
              <a:buClr>
                <a:schemeClr val="dk1"/>
              </a:buClr>
              <a:buSzPts val="2800"/>
              <a:buChar char="–"/>
            </a:pPr>
            <a:r>
              <a:rPr lang="en-US"/>
              <a:t>Pt with Bleeding disorders is at high risk</a:t>
            </a:r>
            <a:endParaRPr/>
          </a:p>
          <a:p>
            <a:pPr indent="-342900" lvl="0" marL="342900" rtl="0" algn="l">
              <a:spcBef>
                <a:spcPts val="640"/>
              </a:spcBef>
              <a:spcAft>
                <a:spcPts val="0"/>
              </a:spcAft>
              <a:buClr>
                <a:schemeClr val="dk1"/>
              </a:buClr>
              <a:buSzPts val="3200"/>
              <a:buChar char="•"/>
            </a:pPr>
            <a:r>
              <a:rPr b="1" lang="en-US"/>
              <a:t>Myositis ossificans </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11"/>
          <p:cNvSpPr txBox="1"/>
          <p:nvPr>
            <p:ph type="title"/>
          </p:nvPr>
        </p:nvSpPr>
        <p:spPr>
          <a:xfrm>
            <a:off x="457200" y="7620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Calibri"/>
              <a:buNone/>
            </a:pPr>
            <a:r>
              <a:rPr b="1" lang="en-US" sz="3959"/>
              <a:t>Myositis ossificans </a:t>
            </a:r>
            <a:br>
              <a:rPr b="1" lang="en-US" sz="3959"/>
            </a:br>
            <a:endParaRPr b="1" sz="3959"/>
          </a:p>
        </p:txBody>
      </p:sp>
      <p:sp>
        <p:nvSpPr>
          <p:cNvPr id="160" name="Google Shape;160;p11"/>
          <p:cNvSpPr txBox="1"/>
          <p:nvPr>
            <p:ph idx="1" type="body"/>
          </p:nvPr>
        </p:nvSpPr>
        <p:spPr>
          <a:xfrm>
            <a:off x="457200" y="1570037"/>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dk1"/>
              </a:buClr>
              <a:buSzPts val="2720"/>
              <a:buChar char="•"/>
            </a:pPr>
            <a:r>
              <a:rPr lang="en-US" sz="2720"/>
              <a:t>Bone formation within muscle secondary to blunt trauma.</a:t>
            </a:r>
            <a:endParaRPr sz="2720"/>
          </a:p>
          <a:p>
            <a:pPr indent="-342900" lvl="0" marL="342900" rtl="0" algn="l">
              <a:lnSpc>
                <a:spcPct val="80000"/>
              </a:lnSpc>
              <a:spcBef>
                <a:spcPts val="544"/>
              </a:spcBef>
              <a:spcAft>
                <a:spcPts val="0"/>
              </a:spcAft>
              <a:buClr>
                <a:schemeClr val="dk1"/>
              </a:buClr>
              <a:buSzPts val="2720"/>
              <a:buChar char="•"/>
            </a:pPr>
            <a:r>
              <a:rPr lang="en-US" sz="2720"/>
              <a:t>CF:</a:t>
            </a:r>
            <a:endParaRPr/>
          </a:p>
          <a:p>
            <a:pPr indent="-285750" lvl="1" marL="742950" rtl="0" algn="l">
              <a:lnSpc>
                <a:spcPct val="80000"/>
              </a:lnSpc>
              <a:spcBef>
                <a:spcPts val="476"/>
              </a:spcBef>
              <a:spcAft>
                <a:spcPts val="0"/>
              </a:spcAft>
              <a:buClr>
                <a:schemeClr val="dk1"/>
              </a:buClr>
              <a:buSzPts val="2380"/>
              <a:buChar char="–"/>
            </a:pPr>
            <a:r>
              <a:rPr lang="en-US" sz="2380"/>
              <a:t>Early: </a:t>
            </a:r>
            <a:endParaRPr/>
          </a:p>
          <a:p>
            <a:pPr indent="-228600" lvl="2" marL="1143000" rtl="0" algn="l">
              <a:lnSpc>
                <a:spcPct val="80000"/>
              </a:lnSpc>
              <a:spcBef>
                <a:spcPts val="408"/>
              </a:spcBef>
              <a:spcAft>
                <a:spcPts val="0"/>
              </a:spcAft>
              <a:buClr>
                <a:schemeClr val="dk1"/>
              </a:buClr>
              <a:buSzPts val="2040"/>
              <a:buChar char="•"/>
            </a:pPr>
            <a:r>
              <a:rPr lang="en-US" sz="2040"/>
              <a:t>Pain, swelling and decreased ROM</a:t>
            </a:r>
            <a:endParaRPr/>
          </a:p>
          <a:p>
            <a:pPr indent="-228600" lvl="2" marL="1143000" rtl="0" algn="l">
              <a:lnSpc>
                <a:spcPct val="80000"/>
              </a:lnSpc>
              <a:spcBef>
                <a:spcPts val="408"/>
              </a:spcBef>
              <a:spcAft>
                <a:spcPts val="0"/>
              </a:spcAft>
              <a:buClr>
                <a:schemeClr val="dk1"/>
              </a:buClr>
              <a:buSzPts val="2040"/>
              <a:buChar char="•"/>
            </a:pPr>
            <a:r>
              <a:rPr lang="en-US" sz="2040"/>
              <a:t>Erythema, warmth, induration, tenderness,</a:t>
            </a:r>
            <a:endParaRPr/>
          </a:p>
          <a:p>
            <a:pPr indent="-285750" lvl="1" marL="742950" rtl="0" algn="l">
              <a:lnSpc>
                <a:spcPct val="80000"/>
              </a:lnSpc>
              <a:spcBef>
                <a:spcPts val="476"/>
              </a:spcBef>
              <a:spcAft>
                <a:spcPts val="0"/>
              </a:spcAft>
              <a:buClr>
                <a:schemeClr val="dk1"/>
              </a:buClr>
              <a:buSzPts val="2380"/>
              <a:buChar char="–"/>
            </a:pPr>
            <a:r>
              <a:rPr lang="en-US" sz="2380"/>
              <a:t>Late: painless swelling with decreased ROM </a:t>
            </a:r>
            <a:endParaRPr sz="2380"/>
          </a:p>
          <a:p>
            <a:pPr indent="-342900" lvl="0" marL="342900" rtl="0" algn="l">
              <a:lnSpc>
                <a:spcPct val="80000"/>
              </a:lnSpc>
              <a:spcBef>
                <a:spcPts val="544"/>
              </a:spcBef>
              <a:spcAft>
                <a:spcPts val="0"/>
              </a:spcAft>
              <a:buClr>
                <a:schemeClr val="dk1"/>
              </a:buClr>
              <a:buSzPts val="2720"/>
              <a:buChar char="•"/>
            </a:pPr>
            <a:r>
              <a:rPr lang="en-US" sz="2720"/>
              <a:t>This sometimes mimics osteogenic sarcoma on radiographs and biopsy. </a:t>
            </a:r>
            <a:endParaRPr sz="2720"/>
          </a:p>
          <a:p>
            <a:pPr indent="-342900" lvl="0" marL="342900" rtl="0" algn="l">
              <a:lnSpc>
                <a:spcPct val="80000"/>
              </a:lnSpc>
              <a:spcBef>
                <a:spcPts val="544"/>
              </a:spcBef>
              <a:spcAft>
                <a:spcPts val="0"/>
              </a:spcAft>
              <a:buClr>
                <a:schemeClr val="dk1"/>
              </a:buClr>
              <a:buSzPts val="2720"/>
              <a:buChar char="•"/>
            </a:pPr>
            <a:r>
              <a:rPr lang="en-US" sz="2720"/>
              <a:t>Increased ESR and serum alkaline phosphatase</a:t>
            </a:r>
            <a:endParaRPr sz="2720"/>
          </a:p>
          <a:p>
            <a:pPr indent="-342900" lvl="0" marL="342900" rtl="0" algn="l">
              <a:lnSpc>
                <a:spcPct val="80000"/>
              </a:lnSpc>
              <a:spcBef>
                <a:spcPts val="544"/>
              </a:spcBef>
              <a:spcAft>
                <a:spcPts val="0"/>
              </a:spcAft>
              <a:buClr>
                <a:schemeClr val="dk1"/>
              </a:buClr>
              <a:buSzPts val="2720"/>
              <a:buChar char="•"/>
            </a:pPr>
            <a:r>
              <a:rPr lang="en-US" sz="2720"/>
              <a:t>Myositis ossificans becomes apparent approximately 2 to 4 weeks post-injury.</a:t>
            </a:r>
            <a:endParaRPr sz="2720"/>
          </a:p>
          <a:p>
            <a:pPr indent="-170180" lvl="0" marL="342900" rtl="0" algn="l">
              <a:lnSpc>
                <a:spcPct val="80000"/>
              </a:lnSpc>
              <a:spcBef>
                <a:spcPts val="544"/>
              </a:spcBef>
              <a:spcAft>
                <a:spcPts val="0"/>
              </a:spcAft>
              <a:buClr>
                <a:schemeClr val="dk1"/>
              </a:buClr>
              <a:buSzPts val="2720"/>
              <a:buNone/>
            </a:pPr>
            <a:r>
              <a:t/>
            </a:r>
            <a:endParaRPr sz="2720"/>
          </a:p>
        </p:txBody>
      </p:sp>
      <p:pic>
        <p:nvPicPr>
          <p:cNvPr id="161" name="Google Shape;161;p11"/>
          <p:cNvPicPr preferRelativeResize="0"/>
          <p:nvPr/>
        </p:nvPicPr>
        <p:blipFill rotWithShape="1">
          <a:blip r:embed="rId3">
            <a:alphaModFix/>
          </a:blip>
          <a:srcRect b="0" l="0" r="0" t="0"/>
          <a:stretch/>
        </p:blipFill>
        <p:spPr>
          <a:xfrm>
            <a:off x="3962400" y="1600200"/>
            <a:ext cx="4724400" cy="4133850"/>
          </a:xfrm>
          <a:prstGeom prst="rect">
            <a:avLst/>
          </a:prstGeom>
          <a:noFill/>
          <a:ln>
            <a:noFill/>
          </a:ln>
        </p:spPr>
      </p:pic>
      <p:pic>
        <p:nvPicPr>
          <p:cNvPr id="162" name="Google Shape;162;p11"/>
          <p:cNvPicPr preferRelativeResize="0"/>
          <p:nvPr/>
        </p:nvPicPr>
        <p:blipFill rotWithShape="1">
          <a:blip r:embed="rId4">
            <a:alphaModFix/>
          </a:blip>
          <a:srcRect b="0" l="0" r="0" t="0"/>
          <a:stretch/>
        </p:blipFill>
        <p:spPr>
          <a:xfrm>
            <a:off x="3143250" y="2000250"/>
            <a:ext cx="4476750" cy="4476750"/>
          </a:xfrm>
          <a:prstGeom prst="rect">
            <a:avLst/>
          </a:prstGeom>
          <a:noFill/>
          <a:ln>
            <a:noFill/>
          </a:ln>
        </p:spPr>
      </p:pic>
      <p:pic>
        <p:nvPicPr>
          <p:cNvPr id="163" name="Google Shape;163;p11"/>
          <p:cNvPicPr preferRelativeResize="0"/>
          <p:nvPr/>
        </p:nvPicPr>
        <p:blipFill rotWithShape="1">
          <a:blip r:embed="rId5">
            <a:alphaModFix/>
          </a:blip>
          <a:srcRect b="0" l="0" r="0" t="0"/>
          <a:stretch/>
        </p:blipFill>
        <p:spPr>
          <a:xfrm>
            <a:off x="1752600" y="939800"/>
            <a:ext cx="4794250" cy="4794250"/>
          </a:xfrm>
          <a:prstGeom prst="rect">
            <a:avLst/>
          </a:prstGeom>
          <a:noFill/>
          <a:ln>
            <a:noFill/>
          </a:ln>
        </p:spPr>
      </p:pic>
      <p:pic>
        <p:nvPicPr>
          <p:cNvPr id="164" name="Google Shape;164;p11"/>
          <p:cNvPicPr preferRelativeResize="0"/>
          <p:nvPr/>
        </p:nvPicPr>
        <p:blipFill rotWithShape="1">
          <a:blip r:embed="rId6">
            <a:alphaModFix/>
          </a:blip>
          <a:srcRect b="0" l="0" r="0" t="0"/>
          <a:stretch/>
        </p:blipFill>
        <p:spPr>
          <a:xfrm>
            <a:off x="2825750" y="1682750"/>
            <a:ext cx="4413250" cy="4413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6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6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161"/>
                                        </p:tgtEl>
                                        <p:attrNameLst>
                                          <p:attrName>ppt_y</p:attrName>
                                        </p:attrNameLst>
                                      </p:cBhvr>
                                      <p:tavLst>
                                        <p:tav fmla="" tm="0">
                                          <p:val>
                                            <p:strVal val="#ppt_y"/>
                                          </p:val>
                                        </p:tav>
                                        <p:tav fmla="" tm="100000">
                                          <p:val>
                                            <p:strVal val="#ppt_y+1"/>
                                          </p:val>
                                        </p:tav>
                                      </p:tavLst>
                                    </p:anim>
                                    <p:set>
                                      <p:cBhvr>
                                        <p:cTn dur="1" fill="hold">
                                          <p:stCondLst>
                                            <p:cond delay="500"/>
                                          </p:stCondLst>
                                        </p:cTn>
                                        <p:tgtEl>
                                          <p:spTgt spid="16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Overuse Tendon injuries</a:t>
            </a:r>
            <a:endParaRPr b="1"/>
          </a:p>
        </p:txBody>
      </p:sp>
      <p:sp>
        <p:nvSpPr>
          <p:cNvPr id="170" name="Google Shape;170;p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Function—To transfer force from muscle to bone to produce joint motion.</a:t>
            </a:r>
            <a:endParaRPr/>
          </a:p>
          <a:p>
            <a:pPr indent="-342900" lvl="0" marL="342900" rtl="0" algn="l">
              <a:spcBef>
                <a:spcPts val="640"/>
              </a:spcBef>
              <a:spcAft>
                <a:spcPts val="0"/>
              </a:spcAft>
              <a:buClr>
                <a:schemeClr val="dk1"/>
              </a:buClr>
              <a:buSzPts val="3200"/>
              <a:buChar char="•"/>
            </a:pPr>
            <a:r>
              <a:rPr lang="en-US"/>
              <a:t>Type of injuries</a:t>
            </a:r>
            <a:endParaRPr/>
          </a:p>
          <a:p>
            <a:pPr indent="-228600" lvl="2" marL="1143000" rtl="0" algn="l">
              <a:spcBef>
                <a:spcPts val="480"/>
              </a:spcBef>
              <a:spcAft>
                <a:spcPts val="0"/>
              </a:spcAft>
              <a:buClr>
                <a:schemeClr val="dk1"/>
              </a:buClr>
              <a:buSzPts val="2400"/>
              <a:buChar char="•"/>
            </a:pPr>
            <a:r>
              <a:rPr lang="en-US"/>
              <a:t>Overuse tendinopathies</a:t>
            </a:r>
            <a:endParaRPr/>
          </a:p>
          <a:p>
            <a:pPr indent="-228600" lvl="2" marL="1143000" rtl="0" algn="l">
              <a:spcBef>
                <a:spcPts val="480"/>
              </a:spcBef>
              <a:spcAft>
                <a:spcPts val="0"/>
              </a:spcAft>
              <a:buClr>
                <a:schemeClr val="dk1"/>
              </a:buClr>
              <a:buSzPts val="2400"/>
              <a:buChar char="•"/>
            </a:pPr>
            <a:r>
              <a:rPr lang="en-US"/>
              <a:t>Tendon rupture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Overuse tendinopathies</a:t>
            </a:r>
            <a:endParaRPr/>
          </a:p>
        </p:txBody>
      </p:sp>
      <p:sp>
        <p:nvSpPr>
          <p:cNvPr id="176" name="Google Shape;176;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Osteotendinous junction is the most common site of overuse tendon injury.</a:t>
            </a:r>
            <a:endParaRPr/>
          </a:p>
          <a:p>
            <a:pPr indent="-342900" lvl="0" marL="342900" rtl="0" algn="l">
              <a:spcBef>
                <a:spcPts val="640"/>
              </a:spcBef>
              <a:spcAft>
                <a:spcPts val="0"/>
              </a:spcAft>
              <a:buClr>
                <a:schemeClr val="dk1"/>
              </a:buClr>
              <a:buSzPts val="3200"/>
              <a:buChar char="•"/>
            </a:pPr>
            <a:r>
              <a:rPr lang="en-US"/>
              <a:t>Tendons are relatively hypovascular proximal to the tendon insertion. This hypovascularity may predispose the tendon to hypoxic tendon degeneration and has been implicated in the etiology of tendinopathies.</a:t>
            </a:r>
            <a:endParaRPr/>
          </a:p>
          <a:p>
            <a:pPr indent="-342900" lvl="0" marL="342900" rtl="0" algn="l">
              <a:spcBef>
                <a:spcPts val="640"/>
              </a:spcBef>
              <a:spcAft>
                <a:spcPts val="0"/>
              </a:spcAft>
              <a:buClr>
                <a:schemeClr val="dk1"/>
              </a:buClr>
              <a:buSzPts val="3200"/>
              <a:buChar char="•"/>
            </a:pPr>
            <a:r>
              <a:rPr lang="en-US"/>
              <a:t>Tendinopathy not tendenitis </a:t>
            </a:r>
            <a:endParaRPr/>
          </a:p>
          <a:p>
            <a:pPr indent="-139700" lvl="0" marL="342900" rtl="0" algn="l">
              <a:spcBef>
                <a:spcPts val="640"/>
              </a:spcBef>
              <a:spcAft>
                <a:spcPts val="0"/>
              </a:spcAft>
              <a:buClr>
                <a:schemeClr val="dk1"/>
              </a:buClr>
              <a:buSzPts val="3200"/>
              <a:buNone/>
            </a:pPr>
            <a:r>
              <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Calibri"/>
              <a:buNone/>
            </a:pPr>
            <a:r>
              <a:rPr b="1" lang="en-US" sz="3959"/>
              <a:t> Most Common Diagnoses and Locations of Chronic Tendinopathies</a:t>
            </a:r>
            <a:endParaRPr b="1" sz="3959"/>
          </a:p>
        </p:txBody>
      </p:sp>
      <p:graphicFrame>
        <p:nvGraphicFramePr>
          <p:cNvPr id="182" name="Google Shape;182;p14"/>
          <p:cNvGraphicFramePr/>
          <p:nvPr/>
        </p:nvGraphicFramePr>
        <p:xfrm>
          <a:off x="457200" y="1600200"/>
          <a:ext cx="3000000" cy="3000000"/>
        </p:xfrm>
        <a:graphic>
          <a:graphicData uri="http://schemas.openxmlformats.org/drawingml/2006/table">
            <a:tbl>
              <a:tblPr bandRow="1" firstRow="1">
                <a:gradFill>
                  <a:gsLst>
                    <a:gs pos="0">
                      <a:srgbClr val="9FC3FF"/>
                    </a:gs>
                    <a:gs pos="35000">
                      <a:srgbClr val="BDD5FF"/>
                    </a:gs>
                    <a:gs pos="100000">
                      <a:srgbClr val="E4EEFF"/>
                    </a:gs>
                  </a:gsLst>
                  <a:lin ang="16200000" scaled="0"/>
                </a:gradFill>
                <a:tableStyleId>{3772157F-020A-4D14-9BFB-A1317587C822}</a:tableStyleId>
              </a:tblPr>
              <a:tblGrid>
                <a:gridCol w="4114800"/>
                <a:gridCol w="4114800"/>
              </a:tblGrid>
              <a:tr h="550325">
                <a:tc>
                  <a:txBody>
                    <a:bodyPr/>
                    <a:lstStyle/>
                    <a:p>
                      <a:pPr indent="0" lvl="0" marL="0" marR="0" rtl="0" algn="l">
                        <a:spcBef>
                          <a:spcPts val="0"/>
                        </a:spcBef>
                        <a:spcAft>
                          <a:spcPts val="0"/>
                        </a:spcAft>
                        <a:buNone/>
                      </a:pPr>
                      <a:r>
                        <a:rPr b="1" lang="en-US" sz="1800" u="none" cap="none" strike="noStrike">
                          <a:solidFill>
                            <a:schemeClr val="lt1"/>
                          </a:solidFill>
                          <a:latin typeface="Calibri"/>
                          <a:ea typeface="Calibri"/>
                          <a:cs typeface="Calibri"/>
                          <a:sym typeface="Calibri"/>
                        </a:rPr>
                        <a:t> Diagnosis </a:t>
                      </a:r>
                      <a:endParaRPr sz="1800"/>
                    </a:p>
                  </a:txBody>
                  <a:tcPr marT="45725" marB="45725" marR="91450" marL="91450"/>
                </a:tc>
                <a:tc>
                  <a:txBody>
                    <a:bodyPr/>
                    <a:lstStyle/>
                    <a:p>
                      <a:pPr indent="0" lvl="0" marL="0" marR="0" rtl="0" algn="l">
                        <a:spcBef>
                          <a:spcPts val="0"/>
                        </a:spcBef>
                        <a:spcAft>
                          <a:spcPts val="0"/>
                        </a:spcAft>
                        <a:buNone/>
                      </a:pPr>
                      <a:r>
                        <a:rPr lang="en-US" sz="1800"/>
                        <a:t>Location </a:t>
                      </a:r>
                      <a:endParaRPr sz="1800"/>
                    </a:p>
                  </a:txBody>
                  <a:tcPr marT="45725" marB="45725" marR="91450" marL="91450"/>
                </a:tc>
              </a:tr>
              <a:tr h="550325">
                <a:tc>
                  <a:txBody>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Rotator cuff Tendinopathy</a:t>
                      </a:r>
                      <a:endParaRPr sz="1800"/>
                    </a:p>
                  </a:txBody>
                  <a:tcPr marT="45725" marB="45725" marR="91450" marL="91450"/>
                </a:tc>
                <a:tc>
                  <a:txBody>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Supraspinatus tendon insertion</a:t>
                      </a:r>
                      <a:endParaRPr sz="1800"/>
                    </a:p>
                  </a:txBody>
                  <a:tcPr marT="45725" marB="45725" marR="91450" marL="91450"/>
                </a:tc>
              </a:tr>
              <a:tr h="550325">
                <a:tc>
                  <a:txBody>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Lateral epicondylosis (tennis elbow)</a:t>
                      </a:r>
                      <a:endParaRPr sz="1800"/>
                    </a:p>
                  </a:txBody>
                  <a:tcPr marT="45725" marB="45725" marR="91450" marL="91450"/>
                </a:tc>
                <a:tc>
                  <a:txBody>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Common wrist extensor tendon origin (mainly involved ECRB)</a:t>
                      </a:r>
                      <a:endParaRPr sz="1800"/>
                    </a:p>
                  </a:txBody>
                  <a:tcPr marT="45725" marB="45725" marR="91450" marL="91450"/>
                </a:tc>
              </a:tr>
              <a:tr h="550325">
                <a:tc>
                  <a:txBody>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Medial epicondylosis (“golfer’s elbow”) </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 Common wrist flexor tendon origin</a:t>
                      </a:r>
                      <a:endParaRPr sz="1800"/>
                    </a:p>
                    <a:p>
                      <a:pPr indent="0" lvl="0" marL="0" marR="0" rtl="0" algn="l">
                        <a:spcBef>
                          <a:spcPts val="0"/>
                        </a:spcBef>
                        <a:spcAft>
                          <a:spcPts val="0"/>
                        </a:spcAft>
                        <a:buNone/>
                      </a:pPr>
                      <a:r>
                        <a:t/>
                      </a:r>
                      <a:endParaRPr sz="1800"/>
                    </a:p>
                  </a:txBody>
                  <a:tcPr marT="45725" marB="45725" marR="91450" marL="91450"/>
                </a:tc>
              </a:tr>
              <a:tr h="550325">
                <a:tc>
                  <a:txBody>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Hamstring  Tendinopathy</a:t>
                      </a:r>
                      <a:endParaRPr sz="1800"/>
                    </a:p>
                  </a:txBody>
                  <a:tcPr marT="45725" marB="45725" marR="91450" marL="91450"/>
                </a:tc>
                <a:tc>
                  <a:txBody>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Hamstring tendon origin</a:t>
                      </a:r>
                      <a:endParaRPr sz="1800"/>
                    </a:p>
                  </a:txBody>
                  <a:tcPr marT="45725" marB="45725" marR="91450" marL="91450"/>
                </a:tc>
              </a:tr>
              <a:tr h="550325">
                <a:tc>
                  <a:txBody>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Quadriceps  Tendinopathy</a:t>
                      </a:r>
                      <a:endParaRPr sz="1800"/>
                    </a:p>
                  </a:txBody>
                  <a:tcPr marT="45725" marB="45725" marR="91450" marL="91450"/>
                </a:tc>
                <a:tc>
                  <a:txBody>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Quadriceps tendon insertion</a:t>
                      </a:r>
                      <a:endParaRPr sz="1800"/>
                    </a:p>
                  </a:txBody>
                  <a:tcPr marT="45725" marB="45725" marR="91450" marL="91450"/>
                </a:tc>
              </a:tr>
              <a:tr h="550325">
                <a:tc>
                  <a:txBody>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Patellar  Tendinopathy (jumpers knee)</a:t>
                      </a:r>
                      <a:endParaRPr sz="1800"/>
                    </a:p>
                  </a:txBody>
                  <a:tcPr marT="45725" marB="45725" marR="91450" marL="91450"/>
                </a:tc>
                <a:tc>
                  <a:txBody>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Patellar tendon origin</a:t>
                      </a:r>
                      <a:endParaRPr sz="1800"/>
                    </a:p>
                  </a:txBody>
                  <a:tcPr marT="45725" marB="45725" marR="91450" marL="91450"/>
                </a:tc>
              </a:tr>
              <a:tr h="550325">
                <a:tc>
                  <a:txBody>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De Quervain’s disease</a:t>
                      </a:r>
                      <a:endParaRPr sz="1800"/>
                    </a:p>
                  </a:txBody>
                  <a:tcPr marT="45725" marB="45725" marR="91450" marL="91450"/>
                </a:tc>
                <a:tc>
                  <a:txBody>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Sheath/pulley of abductor pollicis longus</a:t>
                      </a:r>
                      <a:endParaRPr sz="1800"/>
                    </a:p>
                  </a:txBody>
                  <a:tcPr marT="45725" marB="45725" marR="91450" marL="91450"/>
                </a:tc>
              </a:tr>
              <a:tr h="550325">
                <a:tc>
                  <a:txBody>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Achilles  Tendinopathy</a:t>
                      </a:r>
                      <a:endParaRPr sz="1800"/>
                    </a:p>
                  </a:txBody>
                  <a:tcPr marT="45725" marB="45725" marR="91450" marL="91450"/>
                </a:tc>
                <a:tc>
                  <a:txBody>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Sheath, midsubstance, or calcaneal</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insertion</a:t>
                      </a:r>
                      <a:endParaRPr sz="1800"/>
                    </a:p>
                    <a:p>
                      <a:pPr indent="0" lvl="0" marL="0" marR="0" rtl="0" algn="l">
                        <a:spcBef>
                          <a:spcPts val="0"/>
                        </a:spcBef>
                        <a:spcAft>
                          <a:spcPts val="0"/>
                        </a:spcAft>
                        <a:buNone/>
                      </a:pPr>
                      <a:r>
                        <a:t/>
                      </a:r>
                      <a:endParaRPr sz="1800"/>
                    </a:p>
                  </a:txBody>
                  <a:tcPr marT="45725" marB="45725" marR="91450" marL="91450"/>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Overuse tendinopathies treatment </a:t>
            </a:r>
            <a:endParaRPr b="1"/>
          </a:p>
        </p:txBody>
      </p:sp>
      <p:sp>
        <p:nvSpPr>
          <p:cNvPr id="188" name="Google Shape;188;p15"/>
          <p:cNvSpPr txBox="1"/>
          <p:nvPr>
            <p:ph idx="1" type="body"/>
          </p:nvPr>
        </p:nvSpPr>
        <p:spPr>
          <a:xfrm>
            <a:off x="457200" y="1600200"/>
            <a:ext cx="8229600" cy="5257800"/>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dk1"/>
              </a:buClr>
              <a:buSzPts val="2480"/>
              <a:buChar char="•"/>
            </a:pPr>
            <a:r>
              <a:rPr lang="en-US" sz="2480"/>
              <a:t>Goal: reduce pain and return function.</a:t>
            </a:r>
            <a:endParaRPr/>
          </a:p>
          <a:p>
            <a:pPr indent="-342900" lvl="0" marL="342900" rtl="0" algn="l">
              <a:lnSpc>
                <a:spcPct val="80000"/>
              </a:lnSpc>
              <a:spcBef>
                <a:spcPts val="496"/>
              </a:spcBef>
              <a:spcAft>
                <a:spcPts val="0"/>
              </a:spcAft>
              <a:buClr>
                <a:schemeClr val="dk1"/>
              </a:buClr>
              <a:buSzPts val="2480"/>
              <a:buChar char="•"/>
            </a:pPr>
            <a:r>
              <a:rPr lang="en-US" sz="2480"/>
              <a:t>Mainly is conservative Rx</a:t>
            </a:r>
            <a:endParaRPr/>
          </a:p>
          <a:p>
            <a:pPr indent="-285750" lvl="1" marL="742950" rtl="0" algn="l">
              <a:lnSpc>
                <a:spcPct val="80000"/>
              </a:lnSpc>
              <a:spcBef>
                <a:spcPts val="434"/>
              </a:spcBef>
              <a:spcAft>
                <a:spcPts val="0"/>
              </a:spcAft>
              <a:buClr>
                <a:schemeClr val="dk1"/>
              </a:buClr>
              <a:buSzPts val="2170"/>
              <a:buChar char="–"/>
            </a:pPr>
            <a:r>
              <a:rPr lang="en-US" sz="2170"/>
              <a:t>Rest</a:t>
            </a:r>
            <a:endParaRPr/>
          </a:p>
          <a:p>
            <a:pPr indent="-285750" lvl="1" marL="742950" rtl="0" algn="l">
              <a:lnSpc>
                <a:spcPct val="80000"/>
              </a:lnSpc>
              <a:spcBef>
                <a:spcPts val="434"/>
              </a:spcBef>
              <a:spcAft>
                <a:spcPts val="0"/>
              </a:spcAft>
              <a:buClr>
                <a:schemeClr val="dk1"/>
              </a:buClr>
              <a:buSzPts val="2170"/>
              <a:buChar char="–"/>
            </a:pPr>
            <a:r>
              <a:rPr lang="en-US" sz="2170"/>
              <a:t>Ice (Cryotherapy) </a:t>
            </a:r>
            <a:endParaRPr/>
          </a:p>
          <a:p>
            <a:pPr indent="-285750" lvl="1" marL="742950" rtl="0" algn="l">
              <a:lnSpc>
                <a:spcPct val="80000"/>
              </a:lnSpc>
              <a:spcBef>
                <a:spcPts val="434"/>
              </a:spcBef>
              <a:spcAft>
                <a:spcPts val="0"/>
              </a:spcAft>
              <a:buClr>
                <a:schemeClr val="dk1"/>
              </a:buClr>
              <a:buSzPts val="2170"/>
              <a:buChar char="–"/>
            </a:pPr>
            <a:r>
              <a:rPr lang="en-US" sz="2170"/>
              <a:t>PT (stretching and eccentric strengthening) </a:t>
            </a:r>
            <a:endParaRPr/>
          </a:p>
          <a:p>
            <a:pPr indent="-285750" lvl="1" marL="742950" rtl="0" algn="l">
              <a:lnSpc>
                <a:spcPct val="80000"/>
              </a:lnSpc>
              <a:spcBef>
                <a:spcPts val="434"/>
              </a:spcBef>
              <a:spcAft>
                <a:spcPts val="0"/>
              </a:spcAft>
              <a:buClr>
                <a:schemeClr val="dk1"/>
              </a:buClr>
              <a:buSzPts val="2170"/>
              <a:buChar char="–"/>
            </a:pPr>
            <a:r>
              <a:rPr lang="en-US" sz="2170"/>
              <a:t>Analgesics</a:t>
            </a:r>
            <a:endParaRPr/>
          </a:p>
          <a:p>
            <a:pPr indent="-285750" lvl="1" marL="742950" rtl="0" algn="l">
              <a:lnSpc>
                <a:spcPct val="80000"/>
              </a:lnSpc>
              <a:spcBef>
                <a:spcPts val="434"/>
              </a:spcBef>
              <a:spcAft>
                <a:spcPts val="0"/>
              </a:spcAft>
              <a:buClr>
                <a:schemeClr val="dk1"/>
              </a:buClr>
              <a:buSzPts val="2170"/>
              <a:buChar char="–"/>
            </a:pPr>
            <a:r>
              <a:rPr lang="en-US" sz="2170"/>
              <a:t>Corticosteroids injection</a:t>
            </a:r>
            <a:endParaRPr/>
          </a:p>
          <a:p>
            <a:pPr indent="-285750" lvl="1" marL="742950" rtl="0" algn="l">
              <a:lnSpc>
                <a:spcPct val="80000"/>
              </a:lnSpc>
              <a:spcBef>
                <a:spcPts val="434"/>
              </a:spcBef>
              <a:spcAft>
                <a:spcPts val="0"/>
              </a:spcAft>
              <a:buClr>
                <a:schemeClr val="dk1"/>
              </a:buClr>
              <a:buSzPts val="2170"/>
              <a:buChar char="–"/>
            </a:pPr>
            <a:r>
              <a:rPr lang="en-US" sz="2170"/>
              <a:t>Orthotics and braces</a:t>
            </a:r>
            <a:endParaRPr/>
          </a:p>
          <a:p>
            <a:pPr indent="-285750" lvl="1" marL="742950" rtl="0" algn="l">
              <a:lnSpc>
                <a:spcPct val="80000"/>
              </a:lnSpc>
              <a:spcBef>
                <a:spcPts val="434"/>
              </a:spcBef>
              <a:spcAft>
                <a:spcPts val="0"/>
              </a:spcAft>
              <a:buClr>
                <a:schemeClr val="dk1"/>
              </a:buClr>
              <a:buSzPts val="2170"/>
              <a:buChar char="–"/>
            </a:pPr>
            <a:r>
              <a:rPr lang="en-US" sz="2170"/>
              <a:t>Other modalities: U/S, ESWT, iontophoresis and phonophoresis.</a:t>
            </a:r>
            <a:endParaRPr/>
          </a:p>
          <a:p>
            <a:pPr indent="-342900" lvl="0" marL="342900" rtl="0" algn="l">
              <a:lnSpc>
                <a:spcPct val="80000"/>
              </a:lnSpc>
              <a:spcBef>
                <a:spcPts val="496"/>
              </a:spcBef>
              <a:spcAft>
                <a:spcPts val="0"/>
              </a:spcAft>
              <a:buClr>
                <a:schemeClr val="dk1"/>
              </a:buClr>
              <a:buSzPts val="2480"/>
              <a:buChar char="•"/>
            </a:pPr>
            <a:r>
              <a:rPr lang="en-US" sz="2480"/>
              <a:t>Surgical treatment:</a:t>
            </a:r>
            <a:endParaRPr/>
          </a:p>
          <a:p>
            <a:pPr indent="-285750" lvl="1" marL="742950" rtl="0" algn="l">
              <a:lnSpc>
                <a:spcPct val="80000"/>
              </a:lnSpc>
              <a:spcBef>
                <a:spcPts val="434"/>
              </a:spcBef>
              <a:spcAft>
                <a:spcPts val="0"/>
              </a:spcAft>
              <a:buClr>
                <a:schemeClr val="dk1"/>
              </a:buClr>
              <a:buSzPts val="2170"/>
              <a:buChar char="–"/>
            </a:pPr>
            <a:r>
              <a:rPr lang="en-US" sz="2170"/>
              <a:t>Failed conservative treatment (at least 3-6 months)</a:t>
            </a:r>
            <a:endParaRPr/>
          </a:p>
          <a:p>
            <a:pPr indent="-285750" lvl="1" marL="742950" rtl="0" algn="l">
              <a:lnSpc>
                <a:spcPct val="80000"/>
              </a:lnSpc>
              <a:spcBef>
                <a:spcPts val="434"/>
              </a:spcBef>
              <a:spcAft>
                <a:spcPts val="0"/>
              </a:spcAft>
              <a:buClr>
                <a:schemeClr val="dk1"/>
              </a:buClr>
              <a:buSzPts val="2170"/>
              <a:buChar char="–"/>
            </a:pPr>
            <a:r>
              <a:rPr lang="en-US" sz="2170"/>
              <a:t>Excision of abnormal tendon tissue and performance of longitudinal tenotomies to release areas of scarring and fibrosis.  </a:t>
            </a:r>
            <a:endParaRPr sz="217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Tendon rupture </a:t>
            </a:r>
            <a:endParaRPr b="1"/>
          </a:p>
        </p:txBody>
      </p:sp>
      <p:sp>
        <p:nvSpPr>
          <p:cNvPr id="194" name="Google Shape;194;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Knee extensor mechanism</a:t>
            </a:r>
            <a:endParaRPr/>
          </a:p>
          <a:p>
            <a:pPr indent="-285750" lvl="1" marL="742950" rtl="0" algn="l">
              <a:spcBef>
                <a:spcPts val="560"/>
              </a:spcBef>
              <a:spcAft>
                <a:spcPts val="0"/>
              </a:spcAft>
              <a:buClr>
                <a:schemeClr val="dk1"/>
              </a:buClr>
              <a:buSzPts val="2800"/>
              <a:buChar char="–"/>
            </a:pPr>
            <a:r>
              <a:rPr lang="en-US"/>
              <a:t>Quadriceps tendon</a:t>
            </a:r>
            <a:endParaRPr/>
          </a:p>
          <a:p>
            <a:pPr indent="-285750" lvl="1" marL="742950" rtl="0" algn="l">
              <a:spcBef>
                <a:spcPts val="560"/>
              </a:spcBef>
              <a:spcAft>
                <a:spcPts val="0"/>
              </a:spcAft>
              <a:buClr>
                <a:schemeClr val="dk1"/>
              </a:buClr>
              <a:buSzPts val="2800"/>
              <a:buChar char="–"/>
            </a:pPr>
            <a:r>
              <a:rPr lang="en-US"/>
              <a:t>Patella tendon</a:t>
            </a:r>
            <a:endParaRPr/>
          </a:p>
          <a:p>
            <a:pPr indent="-342900" lvl="0" marL="342900" rtl="0" algn="l">
              <a:spcBef>
                <a:spcPts val="640"/>
              </a:spcBef>
              <a:spcAft>
                <a:spcPts val="0"/>
              </a:spcAft>
              <a:buClr>
                <a:schemeClr val="dk1"/>
              </a:buClr>
              <a:buSzPts val="3200"/>
              <a:buChar char="•"/>
            </a:pPr>
            <a:r>
              <a:rPr lang="en-US"/>
              <a:t>Achilles tendon</a:t>
            </a:r>
            <a:endParaRPr/>
          </a:p>
          <a:p>
            <a:pPr indent="-342900" lvl="0" marL="342900" rtl="0" algn="l">
              <a:spcBef>
                <a:spcPts val="640"/>
              </a:spcBef>
              <a:spcAft>
                <a:spcPts val="0"/>
              </a:spcAft>
              <a:buClr>
                <a:schemeClr val="dk1"/>
              </a:buClr>
              <a:buSzPts val="3200"/>
              <a:buChar char="•"/>
            </a:pPr>
            <a:r>
              <a:rPr lang="en-US"/>
              <a:t>Partial vs complete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Patella/Quadriceps tendon rupture</a:t>
            </a:r>
            <a:endParaRPr/>
          </a:p>
        </p:txBody>
      </p:sp>
      <p:sp>
        <p:nvSpPr>
          <p:cNvPr id="200" name="Google Shape;200;p1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800"/>
              <a:buChar char="•"/>
            </a:pPr>
            <a:r>
              <a:rPr lang="en-US"/>
              <a:t>Predisposing factors:</a:t>
            </a:r>
            <a:endParaRPr/>
          </a:p>
          <a:p>
            <a:pPr indent="-285750" lvl="1" marL="742950" rtl="0" algn="l">
              <a:spcBef>
                <a:spcPts val="480"/>
              </a:spcBef>
              <a:spcAft>
                <a:spcPts val="0"/>
              </a:spcAft>
              <a:buClr>
                <a:srgbClr val="FF0000"/>
              </a:buClr>
              <a:buSzPts val="2400"/>
              <a:buChar char="–"/>
            </a:pPr>
            <a:r>
              <a:rPr b="1" lang="en-US">
                <a:solidFill>
                  <a:srgbClr val="FF0000"/>
                </a:solidFill>
              </a:rPr>
              <a:t>Steroid</a:t>
            </a:r>
            <a:r>
              <a:rPr lang="en-US"/>
              <a:t>, chronic disease, and tendinopathy</a:t>
            </a:r>
            <a:endParaRPr/>
          </a:p>
          <a:p>
            <a:pPr indent="-342900" lvl="0" marL="342900" rtl="0" algn="l">
              <a:spcBef>
                <a:spcPts val="560"/>
              </a:spcBef>
              <a:spcAft>
                <a:spcPts val="0"/>
              </a:spcAft>
              <a:buClr>
                <a:schemeClr val="dk1"/>
              </a:buClr>
              <a:buSzPts val="2800"/>
              <a:buChar char="•"/>
            </a:pPr>
            <a:r>
              <a:rPr lang="en-US"/>
              <a:t>Age: Patella</a:t>
            </a:r>
            <a:r>
              <a:rPr b="1" lang="en-US">
                <a:solidFill>
                  <a:srgbClr val="FF0000"/>
                </a:solidFill>
              </a:rPr>
              <a:t>&lt;40&gt;</a:t>
            </a:r>
            <a:r>
              <a:rPr lang="en-US"/>
              <a:t>Quads</a:t>
            </a:r>
            <a:endParaRPr/>
          </a:p>
          <a:p>
            <a:pPr indent="-342900" lvl="0" marL="342900" rtl="0" algn="l">
              <a:spcBef>
                <a:spcPts val="560"/>
              </a:spcBef>
              <a:spcAft>
                <a:spcPts val="0"/>
              </a:spcAft>
              <a:buClr>
                <a:schemeClr val="dk1"/>
              </a:buClr>
              <a:buSzPts val="2800"/>
              <a:buChar char="•"/>
            </a:pPr>
            <a:r>
              <a:rPr lang="en-US"/>
              <a:t>Location: at the tendon attachment to the patella.</a:t>
            </a:r>
            <a:endParaRPr/>
          </a:p>
        </p:txBody>
      </p:sp>
      <p:sp>
        <p:nvSpPr>
          <p:cNvPr id="201" name="Google Shape;201;p1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p>
            <a:pPr indent="-165100" lvl="0" marL="342900" rtl="0" algn="l">
              <a:spcBef>
                <a:spcPts val="0"/>
              </a:spcBef>
              <a:spcAft>
                <a:spcPts val="0"/>
              </a:spcAft>
              <a:buClr>
                <a:schemeClr val="dk1"/>
              </a:buClr>
              <a:buSzPts val="2800"/>
              <a:buNone/>
            </a:pPr>
            <a:r>
              <a:t/>
            </a:r>
            <a:endParaRPr/>
          </a:p>
        </p:txBody>
      </p:sp>
      <p:pic>
        <p:nvPicPr>
          <p:cNvPr id="202" name="Google Shape;202;p17"/>
          <p:cNvPicPr preferRelativeResize="0"/>
          <p:nvPr/>
        </p:nvPicPr>
        <p:blipFill rotWithShape="1">
          <a:blip r:embed="rId3">
            <a:alphaModFix/>
          </a:blip>
          <a:srcRect b="0" l="0" r="0" t="0"/>
          <a:stretch/>
        </p:blipFill>
        <p:spPr>
          <a:xfrm>
            <a:off x="4660900" y="1809750"/>
            <a:ext cx="4254500" cy="433959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Patella/Quadriceps tendon rupture</a:t>
            </a:r>
            <a:endParaRPr/>
          </a:p>
        </p:txBody>
      </p:sp>
      <p:sp>
        <p:nvSpPr>
          <p:cNvPr id="208" name="Google Shape;208;p1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2380"/>
              <a:buNone/>
            </a:pPr>
            <a:r>
              <a:rPr lang="en-US" sz="2380"/>
              <a:t>Physical examination:</a:t>
            </a:r>
            <a:endParaRPr/>
          </a:p>
          <a:p>
            <a:pPr indent="-342900" lvl="0" marL="342900" rtl="0" algn="l">
              <a:lnSpc>
                <a:spcPct val="90000"/>
              </a:lnSpc>
              <a:spcBef>
                <a:spcPts val="476"/>
              </a:spcBef>
              <a:spcAft>
                <a:spcPts val="0"/>
              </a:spcAft>
              <a:buClr>
                <a:schemeClr val="dk1"/>
              </a:buClr>
              <a:buSzPts val="2380"/>
              <a:buChar char="•"/>
            </a:pPr>
            <a:r>
              <a:rPr lang="en-US" sz="2380"/>
              <a:t>Tenderness at the site of the injury,hematoma, and a palpable defect in the tendon.</a:t>
            </a:r>
            <a:endParaRPr/>
          </a:p>
          <a:p>
            <a:pPr indent="-342900" lvl="0" marL="342900" rtl="0" algn="l">
              <a:lnSpc>
                <a:spcPct val="90000"/>
              </a:lnSpc>
              <a:spcBef>
                <a:spcPts val="476"/>
              </a:spcBef>
              <a:spcAft>
                <a:spcPts val="0"/>
              </a:spcAft>
              <a:buClr>
                <a:schemeClr val="dk1"/>
              </a:buClr>
              <a:buSzPts val="2380"/>
              <a:buChar char="•"/>
            </a:pPr>
            <a:r>
              <a:rPr lang="en-US" sz="2380"/>
              <a:t>Unable to extend the knee against resistance or to perform a straight-leg raise.</a:t>
            </a:r>
            <a:endParaRPr sz="2380"/>
          </a:p>
          <a:p>
            <a:pPr indent="-342900" lvl="0" marL="342900" rtl="0" algn="l">
              <a:lnSpc>
                <a:spcPct val="90000"/>
              </a:lnSpc>
              <a:spcBef>
                <a:spcPts val="476"/>
              </a:spcBef>
              <a:spcAft>
                <a:spcPts val="0"/>
              </a:spcAft>
              <a:buClr>
                <a:schemeClr val="dk1"/>
              </a:buClr>
              <a:buSzPts val="2380"/>
              <a:buChar char="•"/>
            </a:pPr>
            <a:r>
              <a:rPr lang="en-US" sz="2380"/>
              <a:t>Xray</a:t>
            </a:r>
            <a:endParaRPr sz="2380"/>
          </a:p>
          <a:p>
            <a:pPr indent="-285750" lvl="1" marL="742950" rtl="0" algn="l">
              <a:lnSpc>
                <a:spcPct val="90000"/>
              </a:lnSpc>
              <a:spcBef>
                <a:spcPts val="408"/>
              </a:spcBef>
              <a:spcAft>
                <a:spcPts val="0"/>
              </a:spcAft>
              <a:buClr>
                <a:schemeClr val="dk1"/>
              </a:buClr>
              <a:buSzPts val="2040"/>
              <a:buChar char="–"/>
            </a:pPr>
            <a:r>
              <a:rPr lang="en-US" sz="2040"/>
              <a:t>Patella-alta&gt; P.T rupture</a:t>
            </a:r>
            <a:endParaRPr/>
          </a:p>
          <a:p>
            <a:pPr indent="-285750" lvl="1" marL="742950" rtl="0" algn="l">
              <a:lnSpc>
                <a:spcPct val="90000"/>
              </a:lnSpc>
              <a:spcBef>
                <a:spcPts val="408"/>
              </a:spcBef>
              <a:spcAft>
                <a:spcPts val="0"/>
              </a:spcAft>
              <a:buClr>
                <a:schemeClr val="dk1"/>
              </a:buClr>
              <a:buSzPts val="2040"/>
              <a:buChar char="–"/>
            </a:pPr>
            <a:r>
              <a:rPr lang="en-US" sz="2040"/>
              <a:t>Patella-infera&gt; Q.T rupture</a:t>
            </a:r>
            <a:endParaRPr/>
          </a:p>
          <a:p>
            <a:pPr indent="-342900" lvl="0" marL="342900" rtl="0" algn="l">
              <a:lnSpc>
                <a:spcPct val="90000"/>
              </a:lnSpc>
              <a:spcBef>
                <a:spcPts val="476"/>
              </a:spcBef>
              <a:spcAft>
                <a:spcPts val="0"/>
              </a:spcAft>
              <a:buClr>
                <a:schemeClr val="dk1"/>
              </a:buClr>
              <a:buSzPts val="2380"/>
              <a:buChar char="•"/>
            </a:pPr>
            <a:r>
              <a:rPr b="1" lang="en-US" sz="2380"/>
              <a:t>Rx: </a:t>
            </a:r>
            <a:r>
              <a:rPr lang="en-US" sz="2380"/>
              <a:t>usually surgical </a:t>
            </a:r>
            <a:endParaRPr sz="2380"/>
          </a:p>
          <a:p>
            <a:pPr indent="-191770" lvl="0" marL="342900" rtl="0" algn="l">
              <a:lnSpc>
                <a:spcPct val="90000"/>
              </a:lnSpc>
              <a:spcBef>
                <a:spcPts val="476"/>
              </a:spcBef>
              <a:spcAft>
                <a:spcPts val="0"/>
              </a:spcAft>
              <a:buClr>
                <a:schemeClr val="dk1"/>
              </a:buClr>
              <a:buSzPts val="2380"/>
              <a:buNone/>
            </a:pPr>
            <a:r>
              <a:t/>
            </a:r>
            <a:endParaRPr sz="2380"/>
          </a:p>
        </p:txBody>
      </p:sp>
      <p:sp>
        <p:nvSpPr>
          <p:cNvPr id="209" name="Google Shape;209;p1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p>
            <a:pPr indent="-191770" lvl="0" marL="342900" rtl="0" algn="l">
              <a:lnSpc>
                <a:spcPct val="90000"/>
              </a:lnSpc>
              <a:spcBef>
                <a:spcPts val="0"/>
              </a:spcBef>
              <a:spcAft>
                <a:spcPts val="0"/>
              </a:spcAft>
              <a:buClr>
                <a:schemeClr val="dk1"/>
              </a:buClr>
              <a:buSzPts val="2380"/>
              <a:buNone/>
            </a:pPr>
            <a:r>
              <a:t/>
            </a:r>
            <a:endParaRPr sz="2380"/>
          </a:p>
        </p:txBody>
      </p:sp>
      <p:pic>
        <p:nvPicPr>
          <p:cNvPr id="210" name="Google Shape;210;p18"/>
          <p:cNvPicPr preferRelativeResize="0"/>
          <p:nvPr/>
        </p:nvPicPr>
        <p:blipFill rotWithShape="1">
          <a:blip r:embed="rId3">
            <a:alphaModFix/>
          </a:blip>
          <a:srcRect b="0" l="0" r="0" t="0"/>
          <a:stretch/>
        </p:blipFill>
        <p:spPr>
          <a:xfrm>
            <a:off x="5435600" y="1828800"/>
            <a:ext cx="3175000" cy="3810000"/>
          </a:xfrm>
          <a:prstGeom prst="rect">
            <a:avLst/>
          </a:prstGeom>
          <a:noFill/>
          <a:ln>
            <a:noFill/>
          </a:ln>
        </p:spPr>
      </p:pic>
      <p:pic>
        <p:nvPicPr>
          <p:cNvPr id="211" name="Google Shape;211;p18"/>
          <p:cNvPicPr preferRelativeResize="0"/>
          <p:nvPr/>
        </p:nvPicPr>
        <p:blipFill rotWithShape="1">
          <a:blip r:embed="rId4">
            <a:alphaModFix/>
          </a:blip>
          <a:srcRect b="0" l="0" r="0" t="0"/>
          <a:stretch/>
        </p:blipFill>
        <p:spPr>
          <a:xfrm>
            <a:off x="3810000" y="1417638"/>
            <a:ext cx="4279900" cy="5715000"/>
          </a:xfrm>
          <a:prstGeom prst="rect">
            <a:avLst/>
          </a:prstGeom>
          <a:noFill/>
          <a:ln>
            <a:noFill/>
          </a:ln>
        </p:spPr>
      </p:pic>
      <p:sp>
        <p:nvSpPr>
          <p:cNvPr id="212" name="Google Shape;212;p18"/>
          <p:cNvSpPr txBox="1"/>
          <p:nvPr/>
        </p:nvSpPr>
        <p:spPr>
          <a:xfrm>
            <a:off x="4191000" y="6126163"/>
            <a:ext cx="35052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Patella-alta (high riding patella) seen with patella tendon rupture</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20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211"/>
                                        </p:tgtEl>
                                      </p:cBhvr>
                                    </p:animEffect>
                                    <p:set>
                                      <p:cBhvr>
                                        <p:cTn dur="1" fill="hold">
                                          <p:stCondLst>
                                            <p:cond delay="2000"/>
                                          </p:stCondLst>
                                        </p:cTn>
                                        <p:tgtEl>
                                          <p:spTgt spid="21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210"/>
                                        </p:tgtEl>
                                        <p:attrNameLst>
                                          <p:attrName>ppt_w</p:attrName>
                                        </p:attrNameLst>
                                      </p:cBhvr>
                                      <p:tavLst>
                                        <p:tav fmla="" tm="0">
                                          <p:val>
                                            <p:strVal val="#ppt_w"/>
                                          </p:val>
                                        </p:tav>
                                        <p:tav fmla="" tm="100000">
                                          <p:val>
                                            <p:strVal val="0"/>
                                          </p:val>
                                        </p:tav>
                                      </p:tavLst>
                                    </p:anim>
                                    <p:anim calcmode="lin" valueType="num">
                                      <p:cBhvr additive="base">
                                        <p:cTn dur="500"/>
                                        <p:tgtEl>
                                          <p:spTgt spid="210"/>
                                        </p:tgtEl>
                                        <p:attrNameLst>
                                          <p:attrName>ppt_h</p:attrName>
                                        </p:attrNameLst>
                                      </p:cBhvr>
                                      <p:tavLst>
                                        <p:tav fmla="" tm="0">
                                          <p:val>
                                            <p:strVal val="#ppt_h"/>
                                          </p:val>
                                        </p:tav>
                                        <p:tav fmla="" tm="100000">
                                          <p:val>
                                            <p:strVal val="0"/>
                                          </p:val>
                                        </p:tav>
                                      </p:tavLst>
                                    </p:anim>
                                    <p:set>
                                      <p:cBhvr>
                                        <p:cTn dur="1" fill="hold">
                                          <p:stCondLst>
                                            <p:cond delay="500"/>
                                          </p:stCondLst>
                                        </p:cTn>
                                        <p:tgtEl>
                                          <p:spTgt spid="21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Achilles tendon rupture</a:t>
            </a:r>
            <a:endParaRPr/>
          </a:p>
        </p:txBody>
      </p:sp>
      <p:sp>
        <p:nvSpPr>
          <p:cNvPr id="218" name="Google Shape;218;p19"/>
          <p:cNvSpPr txBox="1"/>
          <p:nvPr>
            <p:ph idx="1" type="body"/>
          </p:nvPr>
        </p:nvSpPr>
        <p:spPr>
          <a:xfrm>
            <a:off x="457200" y="1377950"/>
            <a:ext cx="4114800" cy="5480050"/>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dk1"/>
              </a:buClr>
              <a:buSzPts val="2170"/>
              <a:buChar char="•"/>
            </a:pPr>
            <a:r>
              <a:rPr lang="en-US" sz="2170"/>
              <a:t>Most ruptures (75%) occur during sporting activities. </a:t>
            </a:r>
            <a:endParaRPr sz="2170"/>
          </a:p>
          <a:p>
            <a:pPr indent="-342900" lvl="0" marL="342900" rtl="0" algn="l">
              <a:lnSpc>
                <a:spcPct val="80000"/>
              </a:lnSpc>
              <a:spcBef>
                <a:spcPts val="434"/>
              </a:spcBef>
              <a:spcAft>
                <a:spcPts val="0"/>
              </a:spcAft>
              <a:buClr>
                <a:schemeClr val="dk1"/>
              </a:buClr>
              <a:buSzPts val="2170"/>
              <a:buChar char="•"/>
            </a:pPr>
            <a:r>
              <a:rPr lang="en-US" sz="2170"/>
              <a:t>History:</a:t>
            </a:r>
            <a:endParaRPr/>
          </a:p>
          <a:p>
            <a:pPr indent="-285750" lvl="1" marL="742950" rtl="0" algn="l">
              <a:lnSpc>
                <a:spcPct val="80000"/>
              </a:lnSpc>
              <a:spcBef>
                <a:spcPts val="372"/>
              </a:spcBef>
              <a:spcAft>
                <a:spcPts val="0"/>
              </a:spcAft>
              <a:buClr>
                <a:schemeClr val="dk1"/>
              </a:buClr>
              <a:buSzPts val="1860"/>
              <a:buChar char="–"/>
            </a:pPr>
            <a:r>
              <a:rPr lang="en-US" sz="1860"/>
              <a:t>The patient reports a “pop” or the sensation of being kicked in the heel during the injury.</a:t>
            </a:r>
            <a:endParaRPr sz="1860"/>
          </a:p>
          <a:p>
            <a:pPr indent="-285750" lvl="1" marL="742950" rtl="0" algn="l">
              <a:lnSpc>
                <a:spcPct val="80000"/>
              </a:lnSpc>
              <a:spcBef>
                <a:spcPts val="372"/>
              </a:spcBef>
              <a:spcAft>
                <a:spcPts val="0"/>
              </a:spcAft>
              <a:buClr>
                <a:schemeClr val="dk1"/>
              </a:buClr>
              <a:buSzPts val="1860"/>
              <a:buChar char="–"/>
            </a:pPr>
            <a:r>
              <a:rPr lang="en-US" sz="1860"/>
              <a:t>weakness and difficulty walking.</a:t>
            </a:r>
            <a:endParaRPr/>
          </a:p>
          <a:p>
            <a:pPr indent="-342900" lvl="0" marL="342900" rtl="0" algn="l">
              <a:lnSpc>
                <a:spcPct val="80000"/>
              </a:lnSpc>
              <a:spcBef>
                <a:spcPts val="434"/>
              </a:spcBef>
              <a:spcAft>
                <a:spcPts val="0"/>
              </a:spcAft>
              <a:buClr>
                <a:schemeClr val="dk1"/>
              </a:buClr>
              <a:buSzPts val="2170"/>
              <a:buChar char="•"/>
            </a:pPr>
            <a:r>
              <a:rPr lang="en-US" sz="2170"/>
              <a:t>Examination: </a:t>
            </a:r>
            <a:endParaRPr sz="2170"/>
          </a:p>
          <a:p>
            <a:pPr indent="-285750" lvl="1" marL="742950" rtl="0" algn="l">
              <a:lnSpc>
                <a:spcPct val="80000"/>
              </a:lnSpc>
              <a:spcBef>
                <a:spcPts val="372"/>
              </a:spcBef>
              <a:spcAft>
                <a:spcPts val="0"/>
              </a:spcAft>
              <a:buClr>
                <a:schemeClr val="dk1"/>
              </a:buClr>
              <a:buSzPts val="1860"/>
              <a:buChar char="–"/>
            </a:pPr>
            <a:r>
              <a:rPr lang="en-US" sz="1860"/>
              <a:t>Increased resting dorsiflexion with the knees flexed, a palpable gap, weak plantar flexion, and an abnormal Thompson test (lack of plantar flexion when squeezing the calf).</a:t>
            </a:r>
            <a:endParaRPr/>
          </a:p>
          <a:p>
            <a:pPr indent="-342900" lvl="0" marL="342900" rtl="0" algn="l">
              <a:lnSpc>
                <a:spcPct val="80000"/>
              </a:lnSpc>
              <a:spcBef>
                <a:spcPts val="434"/>
              </a:spcBef>
              <a:spcAft>
                <a:spcPts val="0"/>
              </a:spcAft>
              <a:buClr>
                <a:schemeClr val="dk1"/>
              </a:buClr>
              <a:buSzPts val="2170"/>
              <a:buChar char="•"/>
            </a:pPr>
            <a:r>
              <a:rPr lang="en-US" sz="2170"/>
              <a:t>Diagnosis is clinical, but MRI or ultrasound can confirm.</a:t>
            </a:r>
            <a:endParaRPr/>
          </a:p>
          <a:p>
            <a:pPr indent="-342900" lvl="0" marL="342900" rtl="0" algn="l">
              <a:lnSpc>
                <a:spcPct val="80000"/>
              </a:lnSpc>
              <a:spcBef>
                <a:spcPts val="434"/>
              </a:spcBef>
              <a:spcAft>
                <a:spcPts val="0"/>
              </a:spcAft>
              <a:buClr>
                <a:schemeClr val="dk1"/>
              </a:buClr>
              <a:buSzPts val="2170"/>
              <a:buChar char="•"/>
            </a:pPr>
            <a:r>
              <a:rPr lang="en-US" sz="2170"/>
              <a:t>Rx: usually surgically</a:t>
            </a:r>
            <a:endParaRPr sz="2170"/>
          </a:p>
          <a:p>
            <a:pPr indent="-205105" lvl="0" marL="342900" rtl="0" algn="l">
              <a:lnSpc>
                <a:spcPct val="80000"/>
              </a:lnSpc>
              <a:spcBef>
                <a:spcPts val="434"/>
              </a:spcBef>
              <a:spcAft>
                <a:spcPts val="0"/>
              </a:spcAft>
              <a:buClr>
                <a:schemeClr val="dk1"/>
              </a:buClr>
              <a:buSzPts val="2170"/>
              <a:buNone/>
            </a:pPr>
            <a:r>
              <a:t/>
            </a:r>
            <a:endParaRPr sz="2170"/>
          </a:p>
        </p:txBody>
      </p:sp>
      <p:sp>
        <p:nvSpPr>
          <p:cNvPr id="219" name="Google Shape;219;p1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p>
            <a:pPr indent="-205105" lvl="0" marL="342900" rtl="0" algn="l">
              <a:lnSpc>
                <a:spcPct val="80000"/>
              </a:lnSpc>
              <a:spcBef>
                <a:spcPts val="0"/>
              </a:spcBef>
              <a:spcAft>
                <a:spcPts val="0"/>
              </a:spcAft>
              <a:buClr>
                <a:schemeClr val="dk1"/>
              </a:buClr>
              <a:buSzPts val="2170"/>
              <a:buNone/>
            </a:pPr>
            <a:r>
              <a:t/>
            </a:r>
            <a:endParaRPr sz="2170"/>
          </a:p>
        </p:txBody>
      </p:sp>
      <p:pic>
        <p:nvPicPr>
          <p:cNvPr id="220" name="Google Shape;220;p19"/>
          <p:cNvPicPr preferRelativeResize="0"/>
          <p:nvPr/>
        </p:nvPicPr>
        <p:blipFill rotWithShape="1">
          <a:blip r:embed="rId3">
            <a:alphaModFix/>
          </a:blip>
          <a:srcRect b="0" l="0" r="0" t="0"/>
          <a:stretch/>
        </p:blipFill>
        <p:spPr>
          <a:xfrm>
            <a:off x="4648200" y="1377950"/>
            <a:ext cx="4226615" cy="3600450"/>
          </a:xfrm>
          <a:prstGeom prst="rect">
            <a:avLst/>
          </a:prstGeom>
          <a:noFill/>
          <a:ln>
            <a:noFill/>
          </a:ln>
        </p:spPr>
      </p:pic>
      <p:pic>
        <p:nvPicPr>
          <p:cNvPr id="221" name="Google Shape;221;p19"/>
          <p:cNvPicPr preferRelativeResize="0"/>
          <p:nvPr/>
        </p:nvPicPr>
        <p:blipFill rotWithShape="1">
          <a:blip r:embed="rId4">
            <a:alphaModFix/>
          </a:blip>
          <a:srcRect b="0" l="0" r="0" t="0"/>
          <a:stretch/>
        </p:blipFill>
        <p:spPr>
          <a:xfrm>
            <a:off x="4572000" y="1879600"/>
            <a:ext cx="4445000" cy="3098800"/>
          </a:xfrm>
          <a:prstGeom prst="rect">
            <a:avLst/>
          </a:prstGeom>
          <a:noFill/>
          <a:ln>
            <a:noFill/>
          </a:ln>
        </p:spPr>
      </p:pic>
      <p:pic>
        <p:nvPicPr>
          <p:cNvPr id="222" name="Google Shape;222;p19"/>
          <p:cNvPicPr preferRelativeResize="0"/>
          <p:nvPr/>
        </p:nvPicPr>
        <p:blipFill rotWithShape="1">
          <a:blip r:embed="rId5">
            <a:alphaModFix/>
          </a:blip>
          <a:srcRect b="0" l="0" r="0" t="0"/>
          <a:stretch/>
        </p:blipFill>
        <p:spPr>
          <a:xfrm>
            <a:off x="5803900" y="2819400"/>
            <a:ext cx="2882900" cy="35664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8">
                                            <p:txEl>
                                              <p:pRg end="0" st="0"/>
                                            </p:txEl>
                                          </p:spTgt>
                                        </p:tgtEl>
                                        <p:attrNameLst>
                                          <p:attrName>style.visibility</p:attrName>
                                        </p:attrNameLst>
                                      </p:cBhvr>
                                      <p:to>
                                        <p:strVal val="visible"/>
                                      </p:to>
                                    </p:set>
                                    <p:anim calcmode="lin" valueType="num">
                                      <p:cBhvr additive="base">
                                        <p:cTn dur="500"/>
                                        <p:tgtEl>
                                          <p:spTgt spid="21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8">
                                            <p:txEl>
                                              <p:pRg end="1" st="1"/>
                                            </p:txEl>
                                          </p:spTgt>
                                        </p:tgtEl>
                                        <p:attrNameLst>
                                          <p:attrName>style.visibility</p:attrName>
                                        </p:attrNameLst>
                                      </p:cBhvr>
                                      <p:to>
                                        <p:strVal val="visible"/>
                                      </p:to>
                                    </p:set>
                                    <p:anim calcmode="lin" valueType="num">
                                      <p:cBhvr additive="base">
                                        <p:cTn dur="500"/>
                                        <p:tgtEl>
                                          <p:spTgt spid="21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8">
                                            <p:txEl>
                                              <p:pRg end="2" st="2"/>
                                            </p:txEl>
                                          </p:spTgt>
                                        </p:tgtEl>
                                        <p:attrNameLst>
                                          <p:attrName>style.visibility</p:attrName>
                                        </p:attrNameLst>
                                      </p:cBhvr>
                                      <p:to>
                                        <p:strVal val="visible"/>
                                      </p:to>
                                    </p:set>
                                    <p:anim calcmode="lin" valueType="num">
                                      <p:cBhvr additive="base">
                                        <p:cTn dur="500"/>
                                        <p:tgtEl>
                                          <p:spTgt spid="218">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8">
                                            <p:txEl>
                                              <p:pRg end="3" st="3"/>
                                            </p:txEl>
                                          </p:spTgt>
                                        </p:tgtEl>
                                        <p:attrNameLst>
                                          <p:attrName>style.visibility</p:attrName>
                                        </p:attrNameLst>
                                      </p:cBhvr>
                                      <p:to>
                                        <p:strVal val="visible"/>
                                      </p:to>
                                    </p:set>
                                    <p:anim calcmode="lin" valueType="num">
                                      <p:cBhvr additive="base">
                                        <p:cTn dur="500"/>
                                        <p:tgtEl>
                                          <p:spTgt spid="218">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8">
                                            <p:txEl>
                                              <p:pRg end="4" st="4"/>
                                            </p:txEl>
                                          </p:spTgt>
                                        </p:tgtEl>
                                        <p:attrNameLst>
                                          <p:attrName>style.visibility</p:attrName>
                                        </p:attrNameLst>
                                      </p:cBhvr>
                                      <p:to>
                                        <p:strVal val="visible"/>
                                      </p:to>
                                    </p:set>
                                    <p:anim calcmode="lin" valueType="num">
                                      <p:cBhvr additive="base">
                                        <p:cTn dur="500"/>
                                        <p:tgtEl>
                                          <p:spTgt spid="218">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8">
                                            <p:txEl>
                                              <p:pRg end="5" st="5"/>
                                            </p:txEl>
                                          </p:spTgt>
                                        </p:tgtEl>
                                        <p:attrNameLst>
                                          <p:attrName>style.visibility</p:attrName>
                                        </p:attrNameLst>
                                      </p:cBhvr>
                                      <p:to>
                                        <p:strVal val="visible"/>
                                      </p:to>
                                    </p:set>
                                    <p:anim calcmode="lin" valueType="num">
                                      <p:cBhvr additive="base">
                                        <p:cTn dur="500"/>
                                        <p:tgtEl>
                                          <p:spTgt spid="218">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8">
                                            <p:txEl>
                                              <p:pRg end="6" st="6"/>
                                            </p:txEl>
                                          </p:spTgt>
                                        </p:tgtEl>
                                        <p:attrNameLst>
                                          <p:attrName>style.visibility</p:attrName>
                                        </p:attrNameLst>
                                      </p:cBhvr>
                                      <p:to>
                                        <p:strVal val="visible"/>
                                      </p:to>
                                    </p:set>
                                    <p:anim calcmode="lin" valueType="num">
                                      <p:cBhvr additive="base">
                                        <p:cTn dur="500"/>
                                        <p:tgtEl>
                                          <p:spTgt spid="218">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8">
                                            <p:txEl>
                                              <p:pRg end="7" st="7"/>
                                            </p:txEl>
                                          </p:spTgt>
                                        </p:tgtEl>
                                        <p:attrNameLst>
                                          <p:attrName>style.visibility</p:attrName>
                                        </p:attrNameLst>
                                      </p:cBhvr>
                                      <p:to>
                                        <p:strVal val="visible"/>
                                      </p:to>
                                    </p:set>
                                    <p:anim calcmode="lin" valueType="num">
                                      <p:cBhvr additive="base">
                                        <p:cTn dur="500"/>
                                        <p:tgtEl>
                                          <p:spTgt spid="218">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8">
                                            <p:txEl>
                                              <p:pRg end="8" st="8"/>
                                            </p:txEl>
                                          </p:spTgt>
                                        </p:tgtEl>
                                        <p:attrNameLst>
                                          <p:attrName>style.visibility</p:attrName>
                                        </p:attrNameLst>
                                      </p:cBhvr>
                                      <p:to>
                                        <p:strVal val="visible"/>
                                      </p:to>
                                    </p:set>
                                    <p:anim calcmode="lin" valueType="num">
                                      <p:cBhvr additive="base">
                                        <p:cTn dur="500"/>
                                        <p:tgtEl>
                                          <p:spTgt spid="218">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21"/>
                                        </p:tgtEl>
                                        <p:attrNameLst>
                                          <p:attrName>ppt_y</p:attrName>
                                        </p:attrNameLst>
                                      </p:cBhvr>
                                      <p:tavLst>
                                        <p:tav fmla="" tm="0">
                                          <p:val>
                                            <p:strVal val="#ppt_y"/>
                                          </p:val>
                                        </p:tav>
                                        <p:tav fmla="" tm="100000">
                                          <p:val>
                                            <p:strVal val="#ppt_y+1"/>
                                          </p:val>
                                        </p:tav>
                                      </p:tavLst>
                                    </p:anim>
                                    <p:set>
                                      <p:cBhvr>
                                        <p:cTn dur="1" fill="hold">
                                          <p:stCondLst>
                                            <p:cond delay="500"/>
                                          </p:stCondLst>
                                        </p:cTn>
                                        <p:tgtEl>
                                          <p:spTgt spid="22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222"/>
                                        </p:tgtEl>
                                        <p:attrNameLst>
                                          <p:attrName>ppt_w</p:attrName>
                                        </p:attrNameLst>
                                      </p:cBhvr>
                                      <p:tavLst>
                                        <p:tav fmla="" tm="0">
                                          <p:val>
                                            <p:strVal val="#ppt_w"/>
                                          </p:val>
                                        </p:tav>
                                        <p:tav fmla="" tm="100000">
                                          <p:val>
                                            <p:strVal val="0"/>
                                          </p:val>
                                        </p:tav>
                                      </p:tavLst>
                                    </p:anim>
                                    <p:anim calcmode="lin" valueType="num">
                                      <p:cBhvr additive="base">
                                        <p:cTn dur="500"/>
                                        <p:tgtEl>
                                          <p:spTgt spid="222"/>
                                        </p:tgtEl>
                                        <p:attrNameLst>
                                          <p:attrName>ppt_h</p:attrName>
                                        </p:attrNameLst>
                                      </p:cBhvr>
                                      <p:tavLst>
                                        <p:tav fmla="" tm="0">
                                          <p:val>
                                            <p:strVal val="#ppt_h"/>
                                          </p:val>
                                        </p:tav>
                                        <p:tav fmla="" tm="100000">
                                          <p:val>
                                            <p:strVal val="0"/>
                                          </p:val>
                                        </p:tav>
                                      </p:tavLst>
                                    </p:anim>
                                    <p:set>
                                      <p:cBhvr>
                                        <p:cTn dur="1" fill="hold">
                                          <p:stCondLst>
                                            <p:cond delay="500"/>
                                          </p:stCondLst>
                                        </p:cTn>
                                        <p:tgtEl>
                                          <p:spTgt spid="22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Objectives </a:t>
            </a:r>
            <a:endParaRPr b="1"/>
          </a:p>
        </p:txBody>
      </p:sp>
      <p:sp>
        <p:nvSpPr>
          <p:cNvPr id="92" name="Google Shape;92;p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dk1"/>
              </a:buClr>
              <a:buSzPts val="2480"/>
              <a:buNone/>
            </a:pPr>
            <a:r>
              <a:rPr b="1" lang="en-US" sz="2480"/>
              <a:t>By the end of this teaching session the students should be able to</a:t>
            </a:r>
            <a:endParaRPr sz="2480"/>
          </a:p>
          <a:p>
            <a:pPr indent="-342900" lvl="0" marL="342900" rtl="0" algn="l">
              <a:lnSpc>
                <a:spcPct val="80000"/>
              </a:lnSpc>
              <a:spcBef>
                <a:spcPts val="496"/>
              </a:spcBef>
              <a:spcAft>
                <a:spcPts val="0"/>
              </a:spcAft>
              <a:buClr>
                <a:schemeClr val="dk1"/>
              </a:buClr>
              <a:buSzPts val="2480"/>
              <a:buChar char="•"/>
            </a:pPr>
            <a:r>
              <a:rPr lang="en-US" sz="2480"/>
              <a:t>Specify the symptoms, signs and potential immediate complications of common sport and soft tissues injuries involving muscles, tendons, and ligaments for commonly injured joints; like shoulder, knee, and ankle.</a:t>
            </a:r>
            <a:endParaRPr/>
          </a:p>
          <a:p>
            <a:pPr indent="-342900" lvl="0" marL="342900" rtl="0" algn="l">
              <a:lnSpc>
                <a:spcPct val="80000"/>
              </a:lnSpc>
              <a:spcBef>
                <a:spcPts val="496"/>
              </a:spcBef>
              <a:spcAft>
                <a:spcPts val="0"/>
              </a:spcAft>
              <a:buClr>
                <a:schemeClr val="dk1"/>
              </a:buClr>
              <a:buSzPts val="2480"/>
              <a:buChar char="•"/>
            </a:pPr>
            <a:r>
              <a:rPr lang="en-US" sz="2480"/>
              <a:t>Outline the assessment and appropriate investigation and to outline the immediate and long term management of patients with muscles, tendons, ligaments and meniscus </a:t>
            </a:r>
            <a:endParaRPr/>
          </a:p>
          <a:p>
            <a:pPr indent="-342900" lvl="0" marL="342900" rtl="0" algn="l">
              <a:lnSpc>
                <a:spcPct val="80000"/>
              </a:lnSpc>
              <a:spcBef>
                <a:spcPts val="496"/>
              </a:spcBef>
              <a:spcAft>
                <a:spcPts val="0"/>
              </a:spcAft>
              <a:buClr>
                <a:schemeClr val="dk1"/>
              </a:buClr>
              <a:buSzPts val="2480"/>
              <a:buChar char="•"/>
            </a:pPr>
            <a:r>
              <a:rPr lang="en-US" sz="2480"/>
              <a:t>Demonstrate knowledge of indications for non-operative and operative treatment and to know the most common non-operative and operative measurements used for sport/soft tissue injuries. </a:t>
            </a:r>
            <a:endParaRPr/>
          </a:p>
          <a:p>
            <a:pPr indent="-185420" lvl="0" marL="342900" rtl="0" algn="l">
              <a:lnSpc>
                <a:spcPct val="80000"/>
              </a:lnSpc>
              <a:spcBef>
                <a:spcPts val="496"/>
              </a:spcBef>
              <a:spcAft>
                <a:spcPts val="0"/>
              </a:spcAft>
              <a:buClr>
                <a:schemeClr val="dk1"/>
              </a:buClr>
              <a:buSzPts val="2480"/>
              <a:buNone/>
            </a:pPr>
            <a:r>
              <a:t/>
            </a:r>
            <a:endParaRPr sz="248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Knee </a:t>
            </a:r>
            <a:endParaRPr b="1"/>
          </a:p>
        </p:txBody>
      </p:sp>
      <p:sp>
        <p:nvSpPr>
          <p:cNvPr id="228" name="Google Shape;228;p2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ACL</a:t>
            </a:r>
            <a:endParaRPr/>
          </a:p>
          <a:p>
            <a:pPr indent="-342900" lvl="0" marL="342900" rtl="0" algn="l">
              <a:spcBef>
                <a:spcPts val="640"/>
              </a:spcBef>
              <a:spcAft>
                <a:spcPts val="0"/>
              </a:spcAft>
              <a:buClr>
                <a:schemeClr val="dk1"/>
              </a:buClr>
              <a:buSzPts val="3200"/>
              <a:buChar char="•"/>
            </a:pPr>
            <a:r>
              <a:rPr lang="en-US"/>
              <a:t>MCL</a:t>
            </a:r>
            <a:endParaRPr/>
          </a:p>
          <a:p>
            <a:pPr indent="-342900" lvl="0" marL="342900" rtl="0" algn="l">
              <a:spcBef>
                <a:spcPts val="640"/>
              </a:spcBef>
              <a:spcAft>
                <a:spcPts val="0"/>
              </a:spcAft>
              <a:buClr>
                <a:schemeClr val="dk1"/>
              </a:buClr>
              <a:buSzPts val="3200"/>
              <a:buChar char="•"/>
            </a:pPr>
            <a:r>
              <a:rPr lang="en-US"/>
              <a:t>LCL</a:t>
            </a:r>
            <a:endParaRPr/>
          </a:p>
          <a:p>
            <a:pPr indent="-342900" lvl="0" marL="342900" rtl="0" algn="l">
              <a:spcBef>
                <a:spcPts val="640"/>
              </a:spcBef>
              <a:spcAft>
                <a:spcPts val="0"/>
              </a:spcAft>
              <a:buClr>
                <a:schemeClr val="dk1"/>
              </a:buClr>
              <a:buSzPts val="3200"/>
              <a:buChar char="•"/>
            </a:pPr>
            <a:r>
              <a:rPr lang="en-US"/>
              <a:t>PCL</a:t>
            </a:r>
            <a:endParaRPr/>
          </a:p>
          <a:p>
            <a:pPr indent="-342900" lvl="0" marL="342900" rtl="0" algn="l">
              <a:spcBef>
                <a:spcPts val="640"/>
              </a:spcBef>
              <a:spcAft>
                <a:spcPts val="0"/>
              </a:spcAft>
              <a:buClr>
                <a:schemeClr val="dk1"/>
              </a:buClr>
              <a:buSzPts val="3200"/>
              <a:buChar char="•"/>
            </a:pPr>
            <a:r>
              <a:rPr lang="en-US"/>
              <a:t>Menisci</a:t>
            </a:r>
            <a:endParaRPr/>
          </a:p>
          <a:p>
            <a:pPr indent="-342900" lvl="0" marL="342900" rtl="0" algn="l">
              <a:spcBef>
                <a:spcPts val="640"/>
              </a:spcBef>
              <a:spcAft>
                <a:spcPts val="0"/>
              </a:spcAft>
              <a:buClr>
                <a:schemeClr val="dk1"/>
              </a:buClr>
              <a:buSzPts val="3200"/>
              <a:buChar char="•"/>
            </a:pPr>
            <a:r>
              <a:rPr lang="en-US"/>
              <a:t>Knee dislocation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Ligament injury</a:t>
            </a:r>
            <a:endParaRPr b="1"/>
          </a:p>
        </p:txBody>
      </p:sp>
      <p:pic>
        <p:nvPicPr>
          <p:cNvPr descr="lig" id="234" name="Google Shape;234;p21"/>
          <p:cNvPicPr preferRelativeResize="0"/>
          <p:nvPr>
            <p:ph idx="1" type="body"/>
          </p:nvPr>
        </p:nvPicPr>
        <p:blipFill rotWithShape="1">
          <a:blip r:embed="rId3">
            <a:alphaModFix/>
          </a:blip>
          <a:srcRect b="0" l="0" r="0" t="0"/>
          <a:stretch/>
        </p:blipFill>
        <p:spPr>
          <a:xfrm>
            <a:off x="1524000" y="1600200"/>
            <a:ext cx="6519672" cy="456129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ACL injury </a:t>
            </a:r>
            <a:endParaRPr b="1"/>
          </a:p>
        </p:txBody>
      </p:sp>
      <p:sp>
        <p:nvSpPr>
          <p:cNvPr id="240" name="Google Shape;240;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id="241" name="Google Shape;241;p22"/>
          <p:cNvPicPr preferRelativeResize="0"/>
          <p:nvPr/>
        </p:nvPicPr>
        <p:blipFill rotWithShape="1">
          <a:blip r:embed="rId3">
            <a:alphaModFix/>
          </a:blip>
          <a:srcRect b="0" l="0" r="0" t="0"/>
          <a:stretch/>
        </p:blipFill>
        <p:spPr>
          <a:xfrm>
            <a:off x="2590800" y="1524000"/>
            <a:ext cx="4476750" cy="44767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ACL</a:t>
            </a:r>
            <a:endParaRPr b="1"/>
          </a:p>
        </p:txBody>
      </p:sp>
      <p:sp>
        <p:nvSpPr>
          <p:cNvPr id="247" name="Google Shape;247;p2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Anatomy</a:t>
            </a:r>
            <a:endParaRPr/>
          </a:p>
          <a:p>
            <a:pPr indent="-342900" lvl="0" marL="342900" rtl="0" algn="l">
              <a:spcBef>
                <a:spcPts val="640"/>
              </a:spcBef>
              <a:spcAft>
                <a:spcPts val="0"/>
              </a:spcAft>
              <a:buClr>
                <a:schemeClr val="dk1"/>
              </a:buClr>
              <a:buSzPts val="3200"/>
              <a:buChar char="•"/>
            </a:pPr>
            <a:r>
              <a:rPr lang="en-US"/>
              <a:t>Mechanism of injury</a:t>
            </a:r>
            <a:endParaRPr/>
          </a:p>
          <a:p>
            <a:pPr indent="-342900" lvl="0" marL="342900" rtl="0" algn="l">
              <a:spcBef>
                <a:spcPts val="640"/>
              </a:spcBef>
              <a:spcAft>
                <a:spcPts val="0"/>
              </a:spcAft>
              <a:buClr>
                <a:schemeClr val="dk1"/>
              </a:buClr>
              <a:buSzPts val="3200"/>
              <a:buChar char="•"/>
            </a:pPr>
            <a:r>
              <a:rPr lang="en-US"/>
              <a:t>Diagnosis</a:t>
            </a:r>
            <a:endParaRPr/>
          </a:p>
          <a:p>
            <a:pPr indent="-342900" lvl="0" marL="342900" rtl="0" algn="l">
              <a:spcBef>
                <a:spcPts val="640"/>
              </a:spcBef>
              <a:spcAft>
                <a:spcPts val="0"/>
              </a:spcAft>
              <a:buClr>
                <a:schemeClr val="dk1"/>
              </a:buClr>
              <a:buSzPts val="3200"/>
              <a:buChar char="•"/>
            </a:pPr>
            <a:r>
              <a:rPr lang="en-US"/>
              <a:t>Principles of management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Calibri"/>
              <a:buNone/>
            </a:pPr>
            <a:r>
              <a:rPr lang="en-US" sz="3959"/>
              <a:t>ACL</a:t>
            </a:r>
            <a:br>
              <a:rPr lang="en-US" sz="3959"/>
            </a:br>
            <a:r>
              <a:rPr lang="en-US" sz="3959"/>
              <a:t>Anatomy </a:t>
            </a:r>
            <a:endParaRPr sz="3959"/>
          </a:p>
        </p:txBody>
      </p:sp>
      <p:pic>
        <p:nvPicPr>
          <p:cNvPr id="253" name="Google Shape;253;p24"/>
          <p:cNvPicPr preferRelativeResize="0"/>
          <p:nvPr>
            <p:ph idx="1" type="body"/>
          </p:nvPr>
        </p:nvPicPr>
        <p:blipFill rotWithShape="1">
          <a:blip r:embed="rId3">
            <a:alphaModFix/>
          </a:blip>
          <a:srcRect b="0" l="0" r="0" t="0"/>
          <a:stretch/>
        </p:blipFill>
        <p:spPr>
          <a:xfrm>
            <a:off x="1551545" y="1600200"/>
            <a:ext cx="6040910" cy="452596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Mechanism of Injury</a:t>
            </a:r>
            <a:endParaRPr/>
          </a:p>
        </p:txBody>
      </p:sp>
      <p:sp>
        <p:nvSpPr>
          <p:cNvPr id="259" name="Google Shape;259;p2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Noncontact (70%)</a:t>
            </a:r>
            <a:endParaRPr/>
          </a:p>
          <a:p>
            <a:pPr indent="-285750" lvl="1" marL="742950" rtl="0" algn="l">
              <a:spcBef>
                <a:spcPts val="560"/>
              </a:spcBef>
              <a:spcAft>
                <a:spcPts val="0"/>
              </a:spcAft>
              <a:buClr>
                <a:schemeClr val="dk1"/>
              </a:buClr>
              <a:buSzPts val="2800"/>
              <a:buChar char="–"/>
            </a:pPr>
            <a:r>
              <a:rPr lang="en-US"/>
              <a:t>Cutting or Pivoting </a:t>
            </a:r>
            <a:endParaRPr/>
          </a:p>
          <a:p>
            <a:pPr indent="-285750" lvl="1" marL="742950" rtl="0" algn="l">
              <a:spcBef>
                <a:spcPts val="560"/>
              </a:spcBef>
              <a:spcAft>
                <a:spcPts val="0"/>
              </a:spcAft>
              <a:buClr>
                <a:schemeClr val="dk1"/>
              </a:buClr>
              <a:buSzPts val="2800"/>
              <a:buChar char="–"/>
            </a:pPr>
            <a:r>
              <a:rPr lang="en-US"/>
              <a:t>Contact = MCL</a:t>
            </a:r>
            <a:endParaRPr/>
          </a:p>
          <a:p>
            <a:pPr indent="-342900" lvl="0" marL="342900" rtl="0" algn="l">
              <a:spcBef>
                <a:spcPts val="640"/>
              </a:spcBef>
              <a:spcAft>
                <a:spcPts val="0"/>
              </a:spcAft>
              <a:buClr>
                <a:schemeClr val="dk1"/>
              </a:buClr>
              <a:buSzPts val="3200"/>
              <a:buChar char="•"/>
            </a:pPr>
            <a:r>
              <a:rPr lang="en-US"/>
              <a:t>Sports-Related (80%) </a:t>
            </a:r>
            <a:endParaRPr/>
          </a:p>
          <a:p>
            <a:pPr indent="-342900" lvl="0" marL="342900" rtl="0" algn="l">
              <a:spcBef>
                <a:spcPts val="640"/>
              </a:spcBef>
              <a:spcAft>
                <a:spcPts val="0"/>
              </a:spcAft>
              <a:buClr>
                <a:schemeClr val="dk1"/>
              </a:buClr>
              <a:buSzPts val="3200"/>
              <a:buChar char="•"/>
            </a:pPr>
            <a:r>
              <a:rPr lang="en-US"/>
              <a:t>“Pop” (70%) </a:t>
            </a:r>
            <a:endParaRPr/>
          </a:p>
          <a:p>
            <a:pPr indent="-342900" lvl="0" marL="342900" rtl="0" algn="l">
              <a:spcBef>
                <a:spcPts val="640"/>
              </a:spcBef>
              <a:spcAft>
                <a:spcPts val="0"/>
              </a:spcAft>
              <a:buClr>
                <a:schemeClr val="dk1"/>
              </a:buClr>
              <a:buSzPts val="3200"/>
              <a:buChar char="•"/>
            </a:pPr>
            <a:r>
              <a:rPr lang="en-US"/>
              <a:t>Female: 2-4x </a:t>
            </a:r>
            <a:r>
              <a:rPr b="1" lang="en-US"/>
              <a:t>&gt; Male </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Diagnosis</a:t>
            </a:r>
            <a:endParaRPr/>
          </a:p>
        </p:txBody>
      </p:sp>
      <p:sp>
        <p:nvSpPr>
          <p:cNvPr id="265" name="Google Shape;265;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Symptoms:</a:t>
            </a:r>
            <a:endParaRPr/>
          </a:p>
          <a:p>
            <a:pPr indent="-285750" lvl="1" marL="742950" rtl="0" algn="l">
              <a:spcBef>
                <a:spcPts val="560"/>
              </a:spcBef>
              <a:spcAft>
                <a:spcPts val="0"/>
              </a:spcAft>
              <a:buClr>
                <a:schemeClr val="dk1"/>
              </a:buClr>
              <a:buSzPts val="2800"/>
              <a:buChar char="–"/>
            </a:pPr>
            <a:r>
              <a:rPr lang="en-US"/>
              <a:t>Instability “giving way episodes”</a:t>
            </a:r>
            <a:endParaRPr/>
          </a:p>
          <a:p>
            <a:pPr indent="-285750" lvl="1" marL="742950" rtl="0" algn="l">
              <a:spcBef>
                <a:spcPts val="560"/>
              </a:spcBef>
              <a:spcAft>
                <a:spcPts val="0"/>
              </a:spcAft>
              <a:buClr>
                <a:schemeClr val="dk1"/>
              </a:buClr>
              <a:buSzPts val="2800"/>
              <a:buChar char="–"/>
            </a:pPr>
            <a:r>
              <a:rPr lang="en-US"/>
              <a:t>Swelling (Hemarthrosis) is noted within a 1-2 days of the injury.</a:t>
            </a:r>
            <a:endParaRPr/>
          </a:p>
          <a:p>
            <a:pPr indent="-285750" lvl="1" marL="742950" rtl="0" algn="l">
              <a:spcBef>
                <a:spcPts val="560"/>
              </a:spcBef>
              <a:spcAft>
                <a:spcPts val="0"/>
              </a:spcAft>
              <a:buClr>
                <a:schemeClr val="dk1"/>
              </a:buClr>
              <a:buSzPts val="2800"/>
              <a:buChar char="–"/>
            </a:pPr>
            <a:r>
              <a:rPr lang="en-US"/>
              <a:t>Pain if associated with meniscus tear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Diagnosis</a:t>
            </a:r>
            <a:endParaRPr/>
          </a:p>
        </p:txBody>
      </p:sp>
      <p:sp>
        <p:nvSpPr>
          <p:cNvPr id="271" name="Google Shape;271;p2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dk1"/>
              </a:buClr>
              <a:buSzPts val="2000"/>
              <a:buNone/>
            </a:pPr>
            <a:r>
              <a:rPr lang="en-US" sz="2000"/>
              <a:t>                                                  </a:t>
            </a:r>
            <a:r>
              <a:rPr b="1" lang="en-US" sz="2400"/>
              <a:t>Physical examination</a:t>
            </a:r>
            <a:endParaRPr/>
          </a:p>
          <a:p>
            <a:pPr indent="-342900" lvl="0" marL="342900" rtl="0" algn="l">
              <a:lnSpc>
                <a:spcPct val="80000"/>
              </a:lnSpc>
              <a:spcBef>
                <a:spcPts val="400"/>
              </a:spcBef>
              <a:spcAft>
                <a:spcPts val="0"/>
              </a:spcAft>
              <a:buClr>
                <a:schemeClr val="dk1"/>
              </a:buClr>
              <a:buSzPts val="2000"/>
              <a:buChar char="•"/>
            </a:pPr>
            <a:r>
              <a:rPr lang="en-US" sz="2000"/>
              <a:t>The patient need to be relaxed and comfortable. </a:t>
            </a:r>
            <a:endParaRPr/>
          </a:p>
          <a:p>
            <a:pPr indent="-342900" lvl="0" marL="342900" rtl="0" algn="l">
              <a:lnSpc>
                <a:spcPct val="80000"/>
              </a:lnSpc>
              <a:spcBef>
                <a:spcPts val="400"/>
              </a:spcBef>
              <a:spcAft>
                <a:spcPts val="0"/>
              </a:spcAft>
              <a:buClr>
                <a:schemeClr val="dk1"/>
              </a:buClr>
              <a:buSzPts val="2000"/>
              <a:buChar char="•"/>
            </a:pPr>
            <a:r>
              <a:rPr lang="en-US" sz="2000"/>
              <a:t>Must be compared with those of the normal knee.</a:t>
            </a:r>
            <a:endParaRPr/>
          </a:p>
          <a:p>
            <a:pPr indent="-342900" lvl="0" marL="342900" rtl="0" algn="l">
              <a:lnSpc>
                <a:spcPct val="80000"/>
              </a:lnSpc>
              <a:spcBef>
                <a:spcPts val="400"/>
              </a:spcBef>
              <a:spcAft>
                <a:spcPts val="0"/>
              </a:spcAft>
              <a:buClr>
                <a:schemeClr val="dk1"/>
              </a:buClr>
              <a:buSzPts val="2000"/>
              <a:buChar char="•"/>
            </a:pPr>
            <a:r>
              <a:rPr lang="en-US" sz="2000"/>
              <a:t>A moderate to severe effusion is usually present</a:t>
            </a:r>
            <a:endParaRPr/>
          </a:p>
          <a:p>
            <a:pPr indent="-342900" lvl="0" marL="342900" rtl="0" algn="l">
              <a:lnSpc>
                <a:spcPct val="80000"/>
              </a:lnSpc>
              <a:spcBef>
                <a:spcPts val="400"/>
              </a:spcBef>
              <a:spcAft>
                <a:spcPts val="0"/>
              </a:spcAft>
              <a:buClr>
                <a:schemeClr val="dk1"/>
              </a:buClr>
              <a:buSzPts val="2000"/>
              <a:buChar char="•"/>
            </a:pPr>
            <a:r>
              <a:rPr lang="en-US" sz="2000"/>
              <a:t>ROM: in acute injury the range of motion may limited by:</a:t>
            </a:r>
            <a:endParaRPr/>
          </a:p>
          <a:p>
            <a:pPr indent="-285750" lvl="1" marL="742950" rtl="0" algn="l">
              <a:lnSpc>
                <a:spcPct val="80000"/>
              </a:lnSpc>
              <a:spcBef>
                <a:spcPts val="350"/>
              </a:spcBef>
              <a:spcAft>
                <a:spcPts val="0"/>
              </a:spcAft>
              <a:buClr>
                <a:schemeClr val="dk1"/>
              </a:buClr>
              <a:buSzPts val="1750"/>
              <a:buChar char="–"/>
            </a:pPr>
            <a:r>
              <a:rPr lang="en-US" sz="1750"/>
              <a:t>Pain </a:t>
            </a:r>
            <a:endParaRPr/>
          </a:p>
          <a:p>
            <a:pPr indent="-285750" lvl="1" marL="742950" rtl="0" algn="l">
              <a:lnSpc>
                <a:spcPct val="80000"/>
              </a:lnSpc>
              <a:spcBef>
                <a:spcPts val="350"/>
              </a:spcBef>
              <a:spcAft>
                <a:spcPts val="0"/>
              </a:spcAft>
              <a:buClr>
                <a:schemeClr val="dk1"/>
              </a:buClr>
              <a:buSzPts val="1750"/>
              <a:buChar char="–"/>
            </a:pPr>
            <a:r>
              <a:rPr lang="en-US" sz="1750"/>
              <a:t>Effusion  </a:t>
            </a:r>
            <a:endParaRPr/>
          </a:p>
          <a:p>
            <a:pPr indent="-285750" lvl="1" marL="742950" rtl="0" algn="l">
              <a:lnSpc>
                <a:spcPct val="80000"/>
              </a:lnSpc>
              <a:spcBef>
                <a:spcPts val="350"/>
              </a:spcBef>
              <a:spcAft>
                <a:spcPts val="0"/>
              </a:spcAft>
              <a:buClr>
                <a:schemeClr val="dk1"/>
              </a:buClr>
              <a:buSzPts val="1750"/>
              <a:buChar char="–"/>
            </a:pPr>
            <a:r>
              <a:rPr lang="en-US" sz="1750"/>
              <a:t>Hamstring spasm, </a:t>
            </a:r>
            <a:endParaRPr/>
          </a:p>
          <a:p>
            <a:pPr indent="-285750" lvl="1" marL="742950" rtl="0" algn="l">
              <a:lnSpc>
                <a:spcPct val="80000"/>
              </a:lnSpc>
              <a:spcBef>
                <a:spcPts val="350"/>
              </a:spcBef>
              <a:spcAft>
                <a:spcPts val="0"/>
              </a:spcAft>
              <a:buClr>
                <a:schemeClr val="dk1"/>
              </a:buClr>
              <a:buSzPts val="1750"/>
              <a:buChar char="–"/>
            </a:pPr>
            <a:r>
              <a:rPr lang="en-US" sz="1750"/>
              <a:t>ACL stump impingement,</a:t>
            </a:r>
            <a:endParaRPr/>
          </a:p>
          <a:p>
            <a:pPr indent="-285750" lvl="1" marL="742950" rtl="0" algn="l">
              <a:lnSpc>
                <a:spcPct val="80000"/>
              </a:lnSpc>
              <a:spcBef>
                <a:spcPts val="350"/>
              </a:spcBef>
              <a:spcAft>
                <a:spcPts val="0"/>
              </a:spcAft>
              <a:buClr>
                <a:schemeClr val="dk1"/>
              </a:buClr>
              <a:buSzPts val="1750"/>
              <a:buChar char="–"/>
            </a:pPr>
            <a:r>
              <a:rPr lang="en-US" sz="1750"/>
              <a:t>Meniscal pathology.</a:t>
            </a:r>
            <a:endParaRPr/>
          </a:p>
          <a:p>
            <a:pPr indent="-342900" lvl="0" marL="342900" rtl="0" algn="l">
              <a:lnSpc>
                <a:spcPct val="80000"/>
              </a:lnSpc>
              <a:spcBef>
                <a:spcPts val="400"/>
              </a:spcBef>
              <a:spcAft>
                <a:spcPts val="0"/>
              </a:spcAft>
              <a:buClr>
                <a:schemeClr val="dk1"/>
              </a:buClr>
              <a:buSzPts val="2000"/>
              <a:buChar char="•"/>
            </a:pPr>
            <a:r>
              <a:rPr lang="en-US" sz="2000"/>
              <a:t>Special tests:</a:t>
            </a:r>
            <a:endParaRPr/>
          </a:p>
          <a:p>
            <a:pPr indent="-285750" lvl="1" marL="742950" rtl="0" algn="l">
              <a:lnSpc>
                <a:spcPct val="80000"/>
              </a:lnSpc>
              <a:spcBef>
                <a:spcPts val="350"/>
              </a:spcBef>
              <a:spcAft>
                <a:spcPts val="0"/>
              </a:spcAft>
              <a:buClr>
                <a:schemeClr val="dk1"/>
              </a:buClr>
              <a:buSzPts val="1750"/>
              <a:buChar char="–"/>
            </a:pPr>
            <a:r>
              <a:rPr lang="en-US" sz="1750"/>
              <a:t>Lachman’s test</a:t>
            </a:r>
            <a:endParaRPr/>
          </a:p>
          <a:p>
            <a:pPr indent="-285750" lvl="1" marL="742950" rtl="0" algn="l">
              <a:lnSpc>
                <a:spcPct val="80000"/>
              </a:lnSpc>
              <a:spcBef>
                <a:spcPts val="350"/>
              </a:spcBef>
              <a:spcAft>
                <a:spcPts val="0"/>
              </a:spcAft>
              <a:buClr>
                <a:schemeClr val="dk1"/>
              </a:buClr>
              <a:buSzPts val="1750"/>
              <a:buChar char="–"/>
            </a:pPr>
            <a:r>
              <a:rPr lang="en-US" sz="1750"/>
              <a:t>ADT</a:t>
            </a:r>
            <a:endParaRPr/>
          </a:p>
          <a:p>
            <a:pPr indent="-285750" lvl="1" marL="742950" rtl="0" algn="l">
              <a:lnSpc>
                <a:spcPct val="80000"/>
              </a:lnSpc>
              <a:spcBef>
                <a:spcPts val="350"/>
              </a:spcBef>
              <a:spcAft>
                <a:spcPts val="0"/>
              </a:spcAft>
              <a:buClr>
                <a:schemeClr val="dk1"/>
              </a:buClr>
              <a:buSzPts val="1750"/>
              <a:buChar char="–"/>
            </a:pPr>
            <a:r>
              <a:rPr lang="en-US" sz="1750"/>
              <a:t>Pivot shift test : is pathognomonic for ACL injury (best in the chronic setting).</a:t>
            </a:r>
            <a:endParaRPr sz="175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Diagnosis</a:t>
            </a:r>
            <a:endParaRPr/>
          </a:p>
        </p:txBody>
      </p:sp>
      <p:sp>
        <p:nvSpPr>
          <p:cNvPr id="277" name="Google Shape;277;p2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3200"/>
              <a:buChar char="•"/>
            </a:pPr>
            <a:r>
              <a:rPr lang="en-US"/>
              <a:t>Investigations:</a:t>
            </a:r>
            <a:endParaRPr/>
          </a:p>
          <a:p>
            <a:pPr indent="-285750" lvl="1" marL="742950" rtl="0" algn="l">
              <a:lnSpc>
                <a:spcPct val="90000"/>
              </a:lnSpc>
              <a:spcBef>
                <a:spcPts val="560"/>
              </a:spcBef>
              <a:spcAft>
                <a:spcPts val="0"/>
              </a:spcAft>
              <a:buClr>
                <a:schemeClr val="dk1"/>
              </a:buClr>
              <a:buSzPts val="2800"/>
              <a:buChar char="–"/>
            </a:pPr>
            <a:r>
              <a:rPr lang="en-US"/>
              <a:t>X-ray</a:t>
            </a:r>
            <a:endParaRPr/>
          </a:p>
          <a:p>
            <a:pPr indent="-285750" lvl="1" marL="742950" rtl="0" algn="l">
              <a:lnSpc>
                <a:spcPct val="90000"/>
              </a:lnSpc>
              <a:spcBef>
                <a:spcPts val="560"/>
              </a:spcBef>
              <a:spcAft>
                <a:spcPts val="0"/>
              </a:spcAft>
              <a:buClr>
                <a:schemeClr val="dk1"/>
              </a:buClr>
              <a:buSzPts val="2800"/>
              <a:buChar char="–"/>
            </a:pPr>
            <a:r>
              <a:rPr lang="en-US"/>
              <a:t>MRI</a:t>
            </a:r>
            <a:endParaRPr/>
          </a:p>
          <a:p>
            <a:pPr indent="-342900" lvl="0" marL="342900" rtl="0" algn="l">
              <a:lnSpc>
                <a:spcPct val="90000"/>
              </a:lnSpc>
              <a:spcBef>
                <a:spcPts val="640"/>
              </a:spcBef>
              <a:spcAft>
                <a:spcPts val="0"/>
              </a:spcAft>
              <a:buClr>
                <a:schemeClr val="dk1"/>
              </a:buClr>
              <a:buSzPts val="3200"/>
              <a:buChar char="•"/>
            </a:pPr>
            <a:r>
              <a:rPr lang="en-US"/>
              <a:t>In the skeletally mature patient, the femoral insertion or midsubstance is usually the site of disruption. </a:t>
            </a:r>
            <a:endParaRPr/>
          </a:p>
          <a:p>
            <a:pPr indent="-342900" lvl="0" marL="342900" rtl="0" algn="l">
              <a:lnSpc>
                <a:spcPct val="90000"/>
              </a:lnSpc>
              <a:spcBef>
                <a:spcPts val="640"/>
              </a:spcBef>
              <a:spcAft>
                <a:spcPts val="0"/>
              </a:spcAft>
              <a:buClr>
                <a:schemeClr val="dk1"/>
              </a:buClr>
              <a:buSzPts val="3200"/>
              <a:buChar char="•"/>
            </a:pPr>
            <a:r>
              <a:rPr lang="en-US"/>
              <a:t>In the skeletally immature patient, the tibial attachment may be avulsed with or without a piece of bone.`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Xray </a:t>
            </a:r>
            <a:endParaRPr/>
          </a:p>
        </p:txBody>
      </p:sp>
      <p:sp>
        <p:nvSpPr>
          <p:cNvPr id="283" name="Google Shape;283;p2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2400"/>
              <a:buNone/>
            </a:pPr>
            <a:r>
              <a:rPr lang="en-US"/>
              <a:t>Segond fracture </a:t>
            </a:r>
            <a:endParaRPr/>
          </a:p>
        </p:txBody>
      </p:sp>
      <p:sp>
        <p:nvSpPr>
          <p:cNvPr id="284" name="Google Shape;284;p2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p>
            <a:pPr indent="-190500" lvl="0" marL="342900" rtl="0" algn="l">
              <a:spcBef>
                <a:spcPts val="0"/>
              </a:spcBef>
              <a:spcAft>
                <a:spcPts val="0"/>
              </a:spcAft>
              <a:buClr>
                <a:schemeClr val="dk1"/>
              </a:buClr>
              <a:buSzPts val="2400"/>
              <a:buNone/>
            </a:pPr>
            <a:r>
              <a:t/>
            </a:r>
            <a:endParaRPr/>
          </a:p>
        </p:txBody>
      </p:sp>
      <p:sp>
        <p:nvSpPr>
          <p:cNvPr id="285" name="Google Shape;285;p2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2400"/>
              <a:buNone/>
            </a:pPr>
            <a:r>
              <a:rPr lang="en-US"/>
              <a:t>Tibial spine avulsion </a:t>
            </a:r>
            <a:endParaRPr/>
          </a:p>
        </p:txBody>
      </p:sp>
      <p:sp>
        <p:nvSpPr>
          <p:cNvPr id="286" name="Google Shape;286;p2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p>
            <a:pPr indent="-190500" lvl="0" marL="342900" rtl="0" algn="l">
              <a:spcBef>
                <a:spcPts val="0"/>
              </a:spcBef>
              <a:spcAft>
                <a:spcPts val="0"/>
              </a:spcAft>
              <a:buClr>
                <a:schemeClr val="dk1"/>
              </a:buClr>
              <a:buSzPts val="2400"/>
              <a:buNone/>
            </a:pPr>
            <a:r>
              <a:t/>
            </a:r>
            <a:endParaRPr/>
          </a:p>
        </p:txBody>
      </p:sp>
      <p:pic>
        <p:nvPicPr>
          <p:cNvPr id="287" name="Google Shape;287;p29"/>
          <p:cNvPicPr preferRelativeResize="0"/>
          <p:nvPr/>
        </p:nvPicPr>
        <p:blipFill rotWithShape="1">
          <a:blip r:embed="rId3">
            <a:alphaModFix/>
          </a:blip>
          <a:srcRect b="0" l="0" r="0" t="0"/>
          <a:stretch/>
        </p:blipFill>
        <p:spPr>
          <a:xfrm>
            <a:off x="820738" y="2174875"/>
            <a:ext cx="3676650" cy="5525020"/>
          </a:xfrm>
          <a:prstGeom prst="rect">
            <a:avLst/>
          </a:prstGeom>
          <a:noFill/>
          <a:ln>
            <a:noFill/>
          </a:ln>
        </p:spPr>
      </p:pic>
      <p:pic>
        <p:nvPicPr>
          <p:cNvPr id="288" name="Google Shape;288;p29"/>
          <p:cNvPicPr preferRelativeResize="0"/>
          <p:nvPr/>
        </p:nvPicPr>
        <p:blipFill rotWithShape="1">
          <a:blip r:embed="rId4">
            <a:alphaModFix/>
          </a:blip>
          <a:srcRect b="0" l="0" r="0" t="0"/>
          <a:stretch/>
        </p:blipFill>
        <p:spPr>
          <a:xfrm>
            <a:off x="4953000" y="2174875"/>
            <a:ext cx="3867514" cy="552502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Soft tissues injuries</a:t>
            </a:r>
            <a:endParaRPr/>
          </a:p>
        </p:txBody>
      </p:sp>
      <p:sp>
        <p:nvSpPr>
          <p:cNvPr id="98" name="Google Shape;98;p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800"/>
              <a:buChar char="•"/>
            </a:pPr>
            <a:r>
              <a:rPr lang="en-US"/>
              <a:t>Muscle</a:t>
            </a:r>
            <a:endParaRPr/>
          </a:p>
          <a:p>
            <a:pPr indent="-342900" lvl="0" marL="342900" rtl="0" algn="l">
              <a:spcBef>
                <a:spcPts val="560"/>
              </a:spcBef>
              <a:spcAft>
                <a:spcPts val="0"/>
              </a:spcAft>
              <a:buClr>
                <a:schemeClr val="dk1"/>
              </a:buClr>
              <a:buSzPts val="2800"/>
              <a:buChar char="•"/>
            </a:pPr>
            <a:r>
              <a:rPr lang="en-US"/>
              <a:t>Tendon</a:t>
            </a:r>
            <a:endParaRPr/>
          </a:p>
          <a:p>
            <a:pPr indent="-342900" lvl="0" marL="342900" rtl="0" algn="l">
              <a:spcBef>
                <a:spcPts val="560"/>
              </a:spcBef>
              <a:spcAft>
                <a:spcPts val="0"/>
              </a:spcAft>
              <a:buClr>
                <a:schemeClr val="dk1"/>
              </a:buClr>
              <a:buSzPts val="2800"/>
              <a:buChar char="•"/>
            </a:pPr>
            <a:r>
              <a:rPr lang="en-US"/>
              <a:t>Ligament</a:t>
            </a:r>
            <a:endParaRPr/>
          </a:p>
          <a:p>
            <a:pPr indent="-342900" lvl="0" marL="342900" rtl="0" algn="l">
              <a:spcBef>
                <a:spcPts val="560"/>
              </a:spcBef>
              <a:spcAft>
                <a:spcPts val="0"/>
              </a:spcAft>
              <a:buClr>
                <a:schemeClr val="dk1"/>
              </a:buClr>
              <a:buSzPts val="2800"/>
              <a:buChar char="•"/>
            </a:pPr>
            <a:r>
              <a:rPr lang="en-US"/>
              <a:t>Meniscus</a:t>
            </a:r>
            <a:endParaRPr/>
          </a:p>
          <a:p>
            <a:pPr indent="-342900" lvl="0" marL="342900" rtl="0" algn="l">
              <a:spcBef>
                <a:spcPts val="560"/>
              </a:spcBef>
              <a:spcAft>
                <a:spcPts val="0"/>
              </a:spcAft>
              <a:buClr>
                <a:schemeClr val="dk1"/>
              </a:buClr>
              <a:buSzPts val="2800"/>
              <a:buNone/>
            </a:pPr>
            <a:r>
              <a:rPr lang="en-US"/>
              <a:t> </a:t>
            </a:r>
            <a:endParaRPr/>
          </a:p>
        </p:txBody>
      </p:sp>
      <p:sp>
        <p:nvSpPr>
          <p:cNvPr id="99" name="Google Shape;99;p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800"/>
              <a:buChar char="•"/>
            </a:pPr>
            <a:r>
              <a:rPr lang="en-US"/>
              <a:t>Knee </a:t>
            </a:r>
            <a:endParaRPr/>
          </a:p>
          <a:p>
            <a:pPr indent="-342900" lvl="0" marL="342900" rtl="0" algn="l">
              <a:spcBef>
                <a:spcPts val="560"/>
              </a:spcBef>
              <a:spcAft>
                <a:spcPts val="0"/>
              </a:spcAft>
              <a:buClr>
                <a:schemeClr val="dk1"/>
              </a:buClr>
              <a:buSzPts val="2800"/>
              <a:buChar char="•"/>
            </a:pPr>
            <a:r>
              <a:rPr lang="en-US"/>
              <a:t>Shoulder</a:t>
            </a:r>
            <a:endParaRPr/>
          </a:p>
          <a:p>
            <a:pPr indent="-342900" lvl="0" marL="342900" rtl="0" algn="l">
              <a:spcBef>
                <a:spcPts val="560"/>
              </a:spcBef>
              <a:spcAft>
                <a:spcPts val="0"/>
              </a:spcAft>
              <a:buClr>
                <a:schemeClr val="dk1"/>
              </a:buClr>
              <a:buSzPts val="2800"/>
              <a:buChar char="•"/>
            </a:pPr>
            <a:r>
              <a:rPr lang="en-US"/>
              <a:t>Ankle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MRI</a:t>
            </a:r>
            <a:endParaRPr b="1"/>
          </a:p>
        </p:txBody>
      </p:sp>
      <p:pic>
        <p:nvPicPr>
          <p:cNvPr id="294" name="Google Shape;294;p30"/>
          <p:cNvPicPr preferRelativeResize="0"/>
          <p:nvPr>
            <p:ph idx="1" type="body"/>
          </p:nvPr>
        </p:nvPicPr>
        <p:blipFill rotWithShape="1">
          <a:blip r:embed="rId3">
            <a:alphaModFix/>
          </a:blip>
          <a:srcRect b="0" l="0" r="0" t="0"/>
          <a:stretch/>
        </p:blipFill>
        <p:spPr>
          <a:xfrm>
            <a:off x="762000" y="1752600"/>
            <a:ext cx="7442200" cy="3924300"/>
          </a:xfrm>
          <a:prstGeom prst="rect">
            <a:avLst/>
          </a:prstGeom>
          <a:noFill/>
          <a:ln>
            <a:noFill/>
          </a:ln>
        </p:spPr>
      </p:pic>
      <p:sp>
        <p:nvSpPr>
          <p:cNvPr id="295" name="Google Shape;295;p30"/>
          <p:cNvSpPr txBox="1"/>
          <p:nvPr/>
        </p:nvSpPr>
        <p:spPr>
          <a:xfrm>
            <a:off x="1219200" y="4953000"/>
            <a:ext cx="28194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Calibri"/>
                <a:ea typeface="Calibri"/>
                <a:cs typeface="Calibri"/>
                <a:sym typeface="Calibri"/>
              </a:rPr>
              <a:t>Normal ACL</a:t>
            </a:r>
            <a:endParaRPr b="1" sz="2400">
              <a:solidFill>
                <a:srgbClr val="FF0000"/>
              </a:solidFill>
              <a:latin typeface="Calibri"/>
              <a:ea typeface="Calibri"/>
              <a:cs typeface="Calibri"/>
              <a:sym typeface="Calibri"/>
            </a:endParaRPr>
          </a:p>
        </p:txBody>
      </p:sp>
      <p:sp>
        <p:nvSpPr>
          <p:cNvPr id="296" name="Google Shape;296;p30"/>
          <p:cNvSpPr txBox="1"/>
          <p:nvPr/>
        </p:nvSpPr>
        <p:spPr>
          <a:xfrm>
            <a:off x="5410200" y="5029200"/>
            <a:ext cx="18288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Calibri"/>
                <a:ea typeface="Calibri"/>
                <a:cs typeface="Calibri"/>
                <a:sym typeface="Calibri"/>
              </a:rPr>
              <a:t>Torn ACL</a:t>
            </a:r>
            <a:endParaRPr b="1" sz="2400">
              <a:solidFill>
                <a:srgbClr val="FF0000"/>
              </a:solidFill>
              <a:latin typeface="Calibri"/>
              <a:ea typeface="Calibri"/>
              <a:cs typeface="Calibri"/>
              <a:sym typeface="Calibri"/>
            </a:endParaRPr>
          </a:p>
        </p:txBody>
      </p:sp>
      <p:pic>
        <p:nvPicPr>
          <p:cNvPr id="297" name="Google Shape;297;p30"/>
          <p:cNvPicPr preferRelativeResize="0"/>
          <p:nvPr/>
        </p:nvPicPr>
        <p:blipFill rotWithShape="1">
          <a:blip r:embed="rId4">
            <a:alphaModFix/>
          </a:blip>
          <a:srcRect b="0" l="0" r="0" t="0"/>
          <a:stretch/>
        </p:blipFill>
        <p:spPr>
          <a:xfrm>
            <a:off x="1809058" y="1452741"/>
            <a:ext cx="5830684" cy="4994953"/>
          </a:xfrm>
          <a:prstGeom prst="rect">
            <a:avLst/>
          </a:prstGeom>
          <a:noFill/>
          <a:ln>
            <a:noFill/>
          </a:ln>
        </p:spPr>
      </p:pic>
      <p:sp>
        <p:nvSpPr>
          <p:cNvPr id="298" name="Google Shape;298;p30"/>
          <p:cNvSpPr txBox="1"/>
          <p:nvPr/>
        </p:nvSpPr>
        <p:spPr>
          <a:xfrm>
            <a:off x="3200400" y="5902386"/>
            <a:ext cx="31242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Calibri"/>
                <a:ea typeface="Calibri"/>
                <a:cs typeface="Calibri"/>
                <a:sym typeface="Calibri"/>
              </a:rPr>
              <a:t>Bone bruise</a:t>
            </a:r>
            <a:endParaRPr b="1" sz="2400">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295"/>
                                        </p:tgtEl>
                                      </p:cBhvr>
                                    </p:animEffect>
                                    <p:set>
                                      <p:cBhvr>
                                        <p:cTn dur="1" fill="hold">
                                          <p:stCondLst>
                                            <p:cond delay="2000"/>
                                          </p:stCondLst>
                                        </p:cTn>
                                        <p:tgtEl>
                                          <p:spTgt spid="29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9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Google Shape;303;p31"/>
          <p:cNvSpPr txBox="1"/>
          <p:nvPr>
            <p:ph type="title"/>
          </p:nvPr>
        </p:nvSpPr>
        <p:spPr>
          <a:xfrm>
            <a:off x="457200" y="45720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Calibri"/>
              <a:buNone/>
            </a:pPr>
            <a:r>
              <a:rPr b="1" lang="en-US" sz="3959"/>
              <a:t> INJURIES ASSOCIATED WITH ACL DISRUPTION</a:t>
            </a:r>
            <a:br>
              <a:rPr b="1" lang="en-US" sz="3959"/>
            </a:br>
            <a:endParaRPr b="1" sz="3959"/>
          </a:p>
        </p:txBody>
      </p:sp>
      <p:sp>
        <p:nvSpPr>
          <p:cNvPr id="304" name="Google Shape;304;p3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Injuries of the ACL rarely occur in isolation. The effects of other injuries, including: </a:t>
            </a:r>
            <a:endParaRPr/>
          </a:p>
          <a:p>
            <a:pPr indent="-285750" lvl="1" marL="742950" rtl="0" algn="l">
              <a:spcBef>
                <a:spcPts val="560"/>
              </a:spcBef>
              <a:spcAft>
                <a:spcPts val="0"/>
              </a:spcAft>
              <a:buClr>
                <a:schemeClr val="dk1"/>
              </a:buClr>
              <a:buSzPts val="2800"/>
              <a:buChar char="–"/>
            </a:pPr>
            <a:r>
              <a:rPr lang="en-US"/>
              <a:t>Other ligament sprains (MCL) </a:t>
            </a:r>
            <a:endParaRPr/>
          </a:p>
          <a:p>
            <a:pPr indent="-285750" lvl="1" marL="742950" rtl="0" algn="l">
              <a:spcBef>
                <a:spcPts val="560"/>
              </a:spcBef>
              <a:spcAft>
                <a:spcPts val="0"/>
              </a:spcAft>
              <a:buClr>
                <a:schemeClr val="dk1"/>
              </a:buClr>
              <a:buSzPts val="2800"/>
              <a:buChar char="–"/>
            </a:pPr>
            <a:r>
              <a:rPr lang="en-US"/>
              <a:t>Meniscal tears</a:t>
            </a:r>
            <a:endParaRPr/>
          </a:p>
          <a:p>
            <a:pPr indent="-285750" lvl="1" marL="742950" rtl="0" algn="l">
              <a:spcBef>
                <a:spcPts val="560"/>
              </a:spcBef>
              <a:spcAft>
                <a:spcPts val="0"/>
              </a:spcAft>
              <a:buClr>
                <a:schemeClr val="dk1"/>
              </a:buClr>
              <a:buSzPts val="2800"/>
              <a:buChar char="–"/>
            </a:pPr>
            <a:r>
              <a:rPr lang="en-US"/>
              <a:t>Articular cartilage injuries</a:t>
            </a:r>
            <a:endParaRPr/>
          </a:p>
          <a:p>
            <a:pPr indent="-285750" lvl="1" marL="742950" rtl="0" algn="l">
              <a:spcBef>
                <a:spcPts val="560"/>
              </a:spcBef>
              <a:spcAft>
                <a:spcPts val="0"/>
              </a:spcAft>
              <a:buClr>
                <a:schemeClr val="dk1"/>
              </a:buClr>
              <a:buSzPts val="2800"/>
              <a:buChar char="–"/>
            </a:pPr>
            <a:r>
              <a:rPr lang="en-US"/>
              <a:t>Bone bruises , </a:t>
            </a:r>
            <a:endParaRPr/>
          </a:p>
          <a:p>
            <a:pPr indent="-342900" lvl="0" marL="342900" rtl="0" algn="l">
              <a:spcBef>
                <a:spcPts val="640"/>
              </a:spcBef>
              <a:spcAft>
                <a:spcPts val="0"/>
              </a:spcAft>
              <a:buClr>
                <a:schemeClr val="dk1"/>
              </a:buClr>
              <a:buSzPts val="3200"/>
              <a:buChar char="•"/>
            </a:pPr>
            <a:r>
              <a:rPr lang="en-US"/>
              <a:t>Complicate the treatment and eventual outcomes of ACL disruptions.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Treatment </a:t>
            </a:r>
            <a:endParaRPr/>
          </a:p>
        </p:txBody>
      </p:sp>
      <p:sp>
        <p:nvSpPr>
          <p:cNvPr id="310" name="Google Shape;310;p3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dk1"/>
              </a:buClr>
              <a:buSzPts val="2480"/>
              <a:buNone/>
            </a:pPr>
            <a:r>
              <a:rPr lang="en-US" sz="2480"/>
              <a:t>                                           </a:t>
            </a:r>
            <a:r>
              <a:rPr b="1" lang="en-US" sz="2480"/>
              <a:t>Nonsurgical treatment  </a:t>
            </a:r>
            <a:endParaRPr b="1" sz="2480"/>
          </a:p>
          <a:p>
            <a:pPr indent="-342900" lvl="0" marL="342900" rtl="0" algn="l">
              <a:lnSpc>
                <a:spcPct val="80000"/>
              </a:lnSpc>
              <a:spcBef>
                <a:spcPts val="496"/>
              </a:spcBef>
              <a:spcAft>
                <a:spcPts val="0"/>
              </a:spcAft>
              <a:buClr>
                <a:schemeClr val="dk1"/>
              </a:buClr>
              <a:buSzPts val="2480"/>
              <a:buChar char="•"/>
            </a:pPr>
            <a:r>
              <a:rPr lang="en-US" sz="2480"/>
              <a:t>Appropriate for asymptomatic patients with partial injuries to the ACL.</a:t>
            </a:r>
            <a:endParaRPr/>
          </a:p>
          <a:p>
            <a:pPr indent="-342900" lvl="0" marL="342900" rtl="0" algn="l">
              <a:lnSpc>
                <a:spcPct val="80000"/>
              </a:lnSpc>
              <a:spcBef>
                <a:spcPts val="496"/>
              </a:spcBef>
              <a:spcAft>
                <a:spcPts val="0"/>
              </a:spcAft>
              <a:buClr>
                <a:schemeClr val="dk1"/>
              </a:buClr>
              <a:buSzPts val="2480"/>
              <a:buChar char="•"/>
            </a:pPr>
            <a:r>
              <a:rPr lang="en-US" sz="2480"/>
              <a:t>Older or less physically active may elect to modify their activities and proceed with nonsurgical treatment. </a:t>
            </a:r>
            <a:endParaRPr/>
          </a:p>
          <a:p>
            <a:pPr indent="-342900" lvl="0" marL="342900" rtl="0" algn="l">
              <a:lnSpc>
                <a:spcPct val="80000"/>
              </a:lnSpc>
              <a:spcBef>
                <a:spcPts val="496"/>
              </a:spcBef>
              <a:spcAft>
                <a:spcPts val="0"/>
              </a:spcAft>
              <a:buClr>
                <a:schemeClr val="dk1"/>
              </a:buClr>
              <a:buSzPts val="2480"/>
              <a:buChar char="•"/>
            </a:pPr>
            <a:r>
              <a:rPr lang="en-US" sz="2480"/>
              <a:t>Nonsurgical treatment involves rehabilitation to strengthen hamstrings and quadriceps, as well as proprioceptive training.</a:t>
            </a:r>
            <a:endParaRPr/>
          </a:p>
          <a:p>
            <a:pPr indent="-342900" lvl="0" marL="342900" rtl="0" algn="l">
              <a:lnSpc>
                <a:spcPct val="80000"/>
              </a:lnSpc>
              <a:spcBef>
                <a:spcPts val="496"/>
              </a:spcBef>
              <a:spcAft>
                <a:spcPts val="0"/>
              </a:spcAft>
              <a:buClr>
                <a:schemeClr val="dk1"/>
              </a:buClr>
              <a:buSzPts val="2480"/>
              <a:buChar char="•"/>
            </a:pPr>
            <a:r>
              <a:rPr lang="en-US" sz="2480"/>
              <a:t>Activity modification is also an important part of nonsurgical management, as patients who avoid cutting and pivoting sports are at lower risk for knee instability.</a:t>
            </a:r>
            <a:endParaRPr/>
          </a:p>
          <a:p>
            <a:pPr indent="-342900" lvl="0" marL="342900" rtl="0" algn="l">
              <a:lnSpc>
                <a:spcPct val="80000"/>
              </a:lnSpc>
              <a:spcBef>
                <a:spcPts val="496"/>
              </a:spcBef>
              <a:spcAft>
                <a:spcPts val="0"/>
              </a:spcAft>
              <a:buClr>
                <a:schemeClr val="dk1"/>
              </a:buClr>
              <a:buSzPts val="2480"/>
              <a:buChar char="•"/>
            </a:pPr>
            <a:r>
              <a:rPr lang="en-US" sz="2480"/>
              <a:t>ACL sports braces have not been shown to prevent abnormal anterior tibial translation. </a:t>
            </a:r>
            <a:endParaRPr/>
          </a:p>
          <a:p>
            <a:pPr indent="-185420" lvl="0" marL="342900" rtl="0" algn="l">
              <a:lnSpc>
                <a:spcPct val="80000"/>
              </a:lnSpc>
              <a:spcBef>
                <a:spcPts val="496"/>
              </a:spcBef>
              <a:spcAft>
                <a:spcPts val="0"/>
              </a:spcAft>
              <a:buClr>
                <a:schemeClr val="dk1"/>
              </a:buClr>
              <a:buSzPts val="2480"/>
              <a:buNone/>
            </a:pPr>
            <a:r>
              <a:t/>
            </a:r>
            <a:endParaRPr sz="248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Calibri"/>
              <a:buNone/>
            </a:pPr>
            <a:r>
              <a:rPr b="1" lang="en-US" sz="3959"/>
              <a:t>Treatment </a:t>
            </a:r>
            <a:br>
              <a:rPr b="1" lang="en-US" sz="3959"/>
            </a:br>
            <a:r>
              <a:rPr b="1" lang="en-US" sz="3959"/>
              <a:t>Surgical </a:t>
            </a:r>
            <a:endParaRPr b="1" sz="3959"/>
          </a:p>
        </p:txBody>
      </p:sp>
      <p:sp>
        <p:nvSpPr>
          <p:cNvPr id="316" name="Google Shape;316;p33"/>
          <p:cNvSpPr txBox="1"/>
          <p:nvPr>
            <p:ph idx="1" type="body"/>
          </p:nvPr>
        </p:nvSpPr>
        <p:spPr>
          <a:xfrm>
            <a:off x="152400" y="1600200"/>
            <a:ext cx="8534400" cy="5638800"/>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dk1"/>
              </a:buClr>
              <a:buSzPts val="2480"/>
              <a:buChar char="•"/>
            </a:pPr>
            <a:r>
              <a:rPr lang="en-US" sz="2480"/>
              <a:t>Athletes with ACL injuries rarely return to cutting and pivoting sports (e.g. basketball, football, soccer) without first undergoing surgery. </a:t>
            </a:r>
            <a:endParaRPr sz="2480"/>
          </a:p>
          <a:p>
            <a:pPr indent="-342900" lvl="0" marL="342900" rtl="0" algn="l">
              <a:lnSpc>
                <a:spcPct val="80000"/>
              </a:lnSpc>
              <a:spcBef>
                <a:spcPts val="496"/>
              </a:spcBef>
              <a:spcAft>
                <a:spcPts val="0"/>
              </a:spcAft>
              <a:buClr>
                <a:schemeClr val="dk1"/>
              </a:buClr>
              <a:buSzPts val="2480"/>
              <a:buChar char="•"/>
            </a:pPr>
            <a:r>
              <a:rPr lang="en-US" sz="2480"/>
              <a:t>For individuals who wish to return to such sports, surgery is generally recommended to avoid instability and secondary meniscal and/or articular cartilage damage.</a:t>
            </a:r>
            <a:endParaRPr sz="2480"/>
          </a:p>
          <a:p>
            <a:pPr indent="-342900" lvl="0" marL="342900" rtl="0" algn="l">
              <a:lnSpc>
                <a:spcPct val="80000"/>
              </a:lnSpc>
              <a:spcBef>
                <a:spcPts val="496"/>
              </a:spcBef>
              <a:spcAft>
                <a:spcPts val="0"/>
              </a:spcAft>
              <a:buClr>
                <a:schemeClr val="dk1"/>
              </a:buClr>
              <a:buSzPts val="2480"/>
              <a:buChar char="•"/>
            </a:pPr>
            <a:r>
              <a:rPr lang="en-US" sz="2480"/>
              <a:t>Individuals who work in occupations that may involve physical combat, such as police officers, or risk, such as firefighters, should have ACL reconstruction before returning to work. </a:t>
            </a:r>
            <a:endParaRPr sz="2480"/>
          </a:p>
          <a:p>
            <a:pPr indent="-342900" lvl="0" marL="342900" rtl="0" algn="l">
              <a:lnSpc>
                <a:spcPct val="80000"/>
              </a:lnSpc>
              <a:spcBef>
                <a:spcPts val="496"/>
              </a:spcBef>
              <a:spcAft>
                <a:spcPts val="0"/>
              </a:spcAft>
              <a:buClr>
                <a:schemeClr val="dk1"/>
              </a:buClr>
              <a:buSzPts val="2480"/>
              <a:buChar char="•"/>
            </a:pPr>
            <a:r>
              <a:rPr lang="en-US" sz="2480"/>
              <a:t>Most patients can function well and perform activities of daily living (ADLs) without instability after a complete ACL injury. However, some have difficulty performing even simple ADLs because of ACL deficiency-related instability, and they may require surgery.</a:t>
            </a:r>
            <a:endParaRPr sz="2480"/>
          </a:p>
          <a:p>
            <a:pPr indent="-342900" lvl="0" marL="342900" rtl="0" algn="l">
              <a:lnSpc>
                <a:spcPct val="80000"/>
              </a:lnSpc>
              <a:spcBef>
                <a:spcPts val="496"/>
              </a:spcBef>
              <a:spcAft>
                <a:spcPts val="0"/>
              </a:spcAft>
              <a:buClr>
                <a:schemeClr val="dk1"/>
              </a:buClr>
              <a:buSzPts val="2480"/>
              <a:buChar char="•"/>
            </a:pPr>
            <a:r>
              <a:rPr lang="en-US" sz="2480"/>
              <a:t>Young patients</a:t>
            </a:r>
            <a:endParaRPr sz="248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Google Shape;321;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MCL</a:t>
            </a:r>
            <a:endParaRPr/>
          </a:p>
        </p:txBody>
      </p:sp>
      <p:sp>
        <p:nvSpPr>
          <p:cNvPr id="322" name="Google Shape;322;p3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800"/>
              <a:buChar char="•"/>
            </a:pPr>
            <a:r>
              <a:rPr lang="en-US"/>
              <a:t>The main function of this complex is to resist valgus and external rotation loads.</a:t>
            </a:r>
            <a:endParaRPr/>
          </a:p>
        </p:txBody>
      </p:sp>
      <p:sp>
        <p:nvSpPr>
          <p:cNvPr id="323" name="Google Shape;323;p3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p>
            <a:pPr indent="-165100" lvl="0" marL="342900" rtl="0" algn="l">
              <a:spcBef>
                <a:spcPts val="0"/>
              </a:spcBef>
              <a:spcAft>
                <a:spcPts val="0"/>
              </a:spcAft>
              <a:buClr>
                <a:schemeClr val="dk1"/>
              </a:buClr>
              <a:buSzPts val="2800"/>
              <a:buNone/>
            </a:pPr>
            <a:r>
              <a:t/>
            </a:r>
            <a:endParaRPr/>
          </a:p>
        </p:txBody>
      </p:sp>
      <p:pic>
        <p:nvPicPr>
          <p:cNvPr id="324" name="Google Shape;324;p34"/>
          <p:cNvPicPr preferRelativeResize="0"/>
          <p:nvPr/>
        </p:nvPicPr>
        <p:blipFill rotWithShape="1">
          <a:blip r:embed="rId3">
            <a:alphaModFix/>
          </a:blip>
          <a:srcRect b="0" l="0" r="0" t="0"/>
          <a:stretch/>
        </p:blipFill>
        <p:spPr>
          <a:xfrm>
            <a:off x="4381500" y="1600200"/>
            <a:ext cx="4762500" cy="486976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Google Shape;329;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MCL</a:t>
            </a:r>
            <a:endParaRPr b="1"/>
          </a:p>
        </p:txBody>
      </p:sp>
      <p:sp>
        <p:nvSpPr>
          <p:cNvPr id="330" name="Google Shape;330;p3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3200"/>
              <a:buChar char="•"/>
            </a:pPr>
            <a:r>
              <a:rPr lang="en-US"/>
              <a:t>The tibial MCL is the most commonly injured ligament of the knee.</a:t>
            </a:r>
            <a:endParaRPr/>
          </a:p>
          <a:p>
            <a:pPr indent="-342900" lvl="0" marL="342900" rtl="0" algn="l">
              <a:lnSpc>
                <a:spcPct val="90000"/>
              </a:lnSpc>
              <a:spcBef>
                <a:spcPts val="640"/>
              </a:spcBef>
              <a:spcAft>
                <a:spcPts val="0"/>
              </a:spcAft>
              <a:buClr>
                <a:schemeClr val="dk1"/>
              </a:buClr>
              <a:buSzPts val="3200"/>
              <a:buChar char="•"/>
            </a:pPr>
            <a:r>
              <a:rPr lang="en-US"/>
              <a:t>Usually result from contact injury like a direct blow to the lateral aspect of the knee. </a:t>
            </a:r>
            <a:endParaRPr/>
          </a:p>
          <a:p>
            <a:pPr indent="-342900" lvl="0" marL="342900" rtl="0" algn="l">
              <a:lnSpc>
                <a:spcPct val="90000"/>
              </a:lnSpc>
              <a:spcBef>
                <a:spcPts val="640"/>
              </a:spcBef>
              <a:spcAft>
                <a:spcPts val="0"/>
              </a:spcAft>
              <a:buClr>
                <a:schemeClr val="dk1"/>
              </a:buClr>
              <a:buSzPts val="3200"/>
              <a:buChar char="•"/>
            </a:pPr>
            <a:r>
              <a:rPr lang="en-US"/>
              <a:t>Concomitant ligamentous injuries (95% are ACL)</a:t>
            </a:r>
            <a:endParaRPr/>
          </a:p>
          <a:p>
            <a:pPr indent="-342900" lvl="0" marL="342900" rtl="0" algn="l">
              <a:lnSpc>
                <a:spcPct val="90000"/>
              </a:lnSpc>
              <a:spcBef>
                <a:spcPts val="640"/>
              </a:spcBef>
              <a:spcAft>
                <a:spcPts val="0"/>
              </a:spcAft>
              <a:buClr>
                <a:schemeClr val="dk1"/>
              </a:buClr>
              <a:buSzPts val="3200"/>
              <a:buChar char="•"/>
            </a:pPr>
            <a:r>
              <a:rPr lang="en-US"/>
              <a:t>Concurrent meniscal injuries have been noted in up to 5% of isolated medial ligamentous injuries.</a:t>
            </a:r>
            <a:endParaRPr/>
          </a:p>
          <a:p>
            <a:pPr indent="-139700" lvl="0" marL="342900" rtl="0" algn="l">
              <a:lnSpc>
                <a:spcPct val="90000"/>
              </a:lnSpc>
              <a:spcBef>
                <a:spcPts val="640"/>
              </a:spcBef>
              <a:spcAft>
                <a:spcPts val="0"/>
              </a:spcAft>
              <a:buClr>
                <a:schemeClr val="dk1"/>
              </a:buClr>
              <a:buSzPts val="3200"/>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MCL</a:t>
            </a:r>
            <a:endParaRPr/>
          </a:p>
        </p:txBody>
      </p:sp>
      <p:sp>
        <p:nvSpPr>
          <p:cNvPr id="336" name="Google Shape;336;p3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2400"/>
              <a:buNone/>
            </a:pPr>
            <a:r>
              <a:rPr lang="en-US"/>
              <a:t>Physical examination</a:t>
            </a:r>
            <a:endParaRPr/>
          </a:p>
        </p:txBody>
      </p:sp>
      <p:sp>
        <p:nvSpPr>
          <p:cNvPr id="337" name="Google Shape;337;p3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Char char="•"/>
            </a:pPr>
            <a:r>
              <a:rPr lang="en-US"/>
              <a:t>Valgus stress test should be performed with the knee at 0° and 30° of flexion.</a:t>
            </a:r>
            <a:endParaRPr/>
          </a:p>
          <a:p>
            <a:pPr indent="-285750" lvl="1" marL="742950" rtl="0" algn="l">
              <a:spcBef>
                <a:spcPts val="400"/>
              </a:spcBef>
              <a:spcAft>
                <a:spcPts val="0"/>
              </a:spcAft>
              <a:buClr>
                <a:schemeClr val="dk1"/>
              </a:buClr>
              <a:buSzPts val="2000"/>
              <a:buChar char="–"/>
            </a:pPr>
            <a:r>
              <a:rPr lang="en-US"/>
              <a:t>Laxity at 30°: isolated MCL</a:t>
            </a:r>
            <a:endParaRPr/>
          </a:p>
          <a:p>
            <a:pPr indent="-285750" lvl="1" marL="742950" rtl="0" algn="l">
              <a:spcBef>
                <a:spcPts val="400"/>
              </a:spcBef>
              <a:spcAft>
                <a:spcPts val="0"/>
              </a:spcAft>
              <a:buClr>
                <a:schemeClr val="dk1"/>
              </a:buClr>
              <a:buSzPts val="2000"/>
              <a:buChar char="–"/>
            </a:pPr>
            <a:r>
              <a:rPr lang="en-US"/>
              <a:t>Laxity at both 0° and 30°: concurrent injury to the posteromedial capsule and/or cruciate ligaments.</a:t>
            </a:r>
            <a:endParaRPr/>
          </a:p>
          <a:p>
            <a:pPr indent="-342900" lvl="0" marL="342900" rtl="0" algn="l">
              <a:spcBef>
                <a:spcPts val="480"/>
              </a:spcBef>
              <a:spcAft>
                <a:spcPts val="0"/>
              </a:spcAft>
              <a:buClr>
                <a:schemeClr val="dk1"/>
              </a:buClr>
              <a:buSzPts val="2400"/>
              <a:buChar char="•"/>
            </a:pPr>
            <a:r>
              <a:rPr lang="en-US"/>
              <a:t>R/O associated injuries (ACL and M. Meniscus) </a:t>
            </a:r>
            <a:endParaRPr/>
          </a:p>
        </p:txBody>
      </p:sp>
      <p:sp>
        <p:nvSpPr>
          <p:cNvPr id="338" name="Google Shape;338;p3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2400"/>
              <a:buNone/>
            </a:pPr>
            <a:r>
              <a:t/>
            </a:r>
            <a:endParaRPr/>
          </a:p>
        </p:txBody>
      </p:sp>
      <p:sp>
        <p:nvSpPr>
          <p:cNvPr id="339" name="Google Shape;339;p3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p>
            <a:pPr indent="-190500" lvl="0" marL="342900" rtl="0" algn="l">
              <a:spcBef>
                <a:spcPts val="0"/>
              </a:spcBef>
              <a:spcAft>
                <a:spcPts val="0"/>
              </a:spcAft>
              <a:buClr>
                <a:schemeClr val="dk1"/>
              </a:buClr>
              <a:buSzPts val="2400"/>
              <a:buNone/>
            </a:pPr>
            <a:r>
              <a:t/>
            </a:r>
            <a:endParaRPr/>
          </a:p>
        </p:txBody>
      </p:sp>
      <p:pic>
        <p:nvPicPr>
          <p:cNvPr id="340" name="Google Shape;340;p36"/>
          <p:cNvPicPr preferRelativeResize="0"/>
          <p:nvPr/>
        </p:nvPicPr>
        <p:blipFill rotWithShape="1">
          <a:blip r:embed="rId3">
            <a:alphaModFix/>
          </a:blip>
          <a:srcRect b="0" l="0" r="0" t="0"/>
          <a:stretch/>
        </p:blipFill>
        <p:spPr>
          <a:xfrm>
            <a:off x="4984750" y="1371600"/>
            <a:ext cx="3702050" cy="534520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sp>
        <p:nvSpPr>
          <p:cNvPr id="345" name="Google Shape;345;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Calibri"/>
              <a:buNone/>
            </a:pPr>
            <a:r>
              <a:rPr b="1" lang="en-US" sz="3959"/>
              <a:t>MCL</a:t>
            </a:r>
            <a:br>
              <a:rPr b="1" lang="en-US" sz="3959"/>
            </a:br>
            <a:r>
              <a:rPr b="1" lang="en-US" sz="3959"/>
              <a:t>Investigation </a:t>
            </a:r>
            <a:endParaRPr b="1" sz="3959"/>
          </a:p>
        </p:txBody>
      </p:sp>
      <p:sp>
        <p:nvSpPr>
          <p:cNvPr id="346" name="Google Shape;346;p3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Is a clinical diagnosis and most of the time dose not need further investigation.</a:t>
            </a:r>
            <a:endParaRPr/>
          </a:p>
          <a:p>
            <a:pPr indent="-342900" lvl="0" marL="342900" rtl="0" algn="l">
              <a:spcBef>
                <a:spcPts val="640"/>
              </a:spcBef>
              <a:spcAft>
                <a:spcPts val="0"/>
              </a:spcAft>
              <a:buClr>
                <a:schemeClr val="dk1"/>
              </a:buClr>
              <a:buSzPts val="3200"/>
              <a:buChar char="•"/>
            </a:pPr>
            <a:r>
              <a:rPr lang="en-US"/>
              <a:t>If the injury is sever or suspecting associated injuries (e.g. significant knee effusion) then the </a:t>
            </a:r>
            <a:r>
              <a:rPr b="1" lang="en-US">
                <a:solidFill>
                  <a:srgbClr val="FF0000"/>
                </a:solidFill>
              </a:rPr>
              <a:t>MRI </a:t>
            </a:r>
            <a:r>
              <a:rPr lang="en-US"/>
              <a:t>will be modality of choice.</a:t>
            </a:r>
            <a:endParaRPr/>
          </a:p>
          <a:p>
            <a:pPr indent="-342900" lvl="0" marL="342900" rtl="0" algn="l">
              <a:spcBef>
                <a:spcPts val="640"/>
              </a:spcBef>
              <a:spcAft>
                <a:spcPts val="0"/>
              </a:spcAft>
              <a:buClr>
                <a:schemeClr val="dk1"/>
              </a:buClr>
              <a:buSzPts val="3200"/>
              <a:buChar char="•"/>
            </a:pPr>
            <a:r>
              <a:rPr lang="en-US"/>
              <a:t>Xray: to R/O fracture (lateral tibia plateau fracture)</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Google Shape;351;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Calibri"/>
              <a:buNone/>
            </a:pPr>
            <a:r>
              <a:rPr b="1" lang="en-US" sz="3959"/>
              <a:t>MCL </a:t>
            </a:r>
            <a:br>
              <a:rPr b="1" lang="en-US" sz="3959"/>
            </a:br>
            <a:r>
              <a:rPr b="1" lang="en-US" sz="3959"/>
              <a:t>Treatment </a:t>
            </a:r>
            <a:endParaRPr b="1" sz="3959"/>
          </a:p>
        </p:txBody>
      </p:sp>
      <p:sp>
        <p:nvSpPr>
          <p:cNvPr id="352" name="Google Shape;352;p38"/>
          <p:cNvSpPr txBox="1"/>
          <p:nvPr>
            <p:ph idx="1" type="body"/>
          </p:nvPr>
        </p:nvSpPr>
        <p:spPr>
          <a:xfrm>
            <a:off x="457200" y="1600200"/>
            <a:ext cx="8229600" cy="5638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Conservative Rx</a:t>
            </a:r>
            <a:endParaRPr/>
          </a:p>
          <a:p>
            <a:pPr indent="-285750" lvl="1" marL="742950" rtl="0" algn="l">
              <a:spcBef>
                <a:spcPts val="560"/>
              </a:spcBef>
              <a:spcAft>
                <a:spcPts val="0"/>
              </a:spcAft>
              <a:buClr>
                <a:schemeClr val="dk1"/>
              </a:buClr>
              <a:buSzPts val="2800"/>
              <a:buChar char="–"/>
            </a:pPr>
            <a:r>
              <a:rPr lang="en-US"/>
              <a:t>Is the mainstay of treatment for the isolated MCL injuries</a:t>
            </a:r>
            <a:endParaRPr/>
          </a:p>
          <a:p>
            <a:pPr indent="-285750" lvl="1" marL="742950" rtl="0" algn="l">
              <a:spcBef>
                <a:spcPts val="560"/>
              </a:spcBef>
              <a:spcAft>
                <a:spcPts val="0"/>
              </a:spcAft>
              <a:buClr>
                <a:schemeClr val="dk1"/>
              </a:buClr>
              <a:buSzPts val="2800"/>
              <a:buChar char="–"/>
            </a:pPr>
            <a:r>
              <a:rPr lang="en-US"/>
              <a:t>Crutches, RICE, and anti-inflammatory/pain medication</a:t>
            </a:r>
            <a:endParaRPr/>
          </a:p>
          <a:p>
            <a:pPr indent="-285750" lvl="1" marL="742950" rtl="0" algn="l">
              <a:spcBef>
                <a:spcPts val="560"/>
              </a:spcBef>
              <a:spcAft>
                <a:spcPts val="0"/>
              </a:spcAft>
              <a:buClr>
                <a:schemeClr val="dk1"/>
              </a:buClr>
              <a:buSzPts val="2800"/>
              <a:buChar char="–"/>
            </a:pPr>
            <a:r>
              <a:rPr lang="en-US"/>
              <a:t>No brace is usually required for partial tear</a:t>
            </a:r>
            <a:endParaRPr/>
          </a:p>
          <a:p>
            <a:pPr indent="-285750" lvl="1" marL="742950" rtl="0" algn="l">
              <a:spcBef>
                <a:spcPts val="560"/>
              </a:spcBef>
              <a:spcAft>
                <a:spcPts val="0"/>
              </a:spcAft>
              <a:buClr>
                <a:schemeClr val="dk1"/>
              </a:buClr>
              <a:buSzPts val="2800"/>
              <a:buChar char="–"/>
            </a:pPr>
            <a:r>
              <a:rPr lang="en-US"/>
              <a:t>A knee brace is recommended for complete tear.</a:t>
            </a:r>
            <a:endParaRPr/>
          </a:p>
          <a:p>
            <a:pPr indent="-342900" lvl="0" marL="342900" rtl="0" algn="l">
              <a:spcBef>
                <a:spcPts val="640"/>
              </a:spcBef>
              <a:spcAft>
                <a:spcPts val="0"/>
              </a:spcAft>
              <a:buClr>
                <a:schemeClr val="dk1"/>
              </a:buClr>
              <a:buSzPts val="3200"/>
              <a:buChar char="•"/>
            </a:pPr>
            <a:r>
              <a:rPr lang="en-US"/>
              <a:t>Surgical Rx: </a:t>
            </a:r>
            <a:endParaRPr/>
          </a:p>
          <a:p>
            <a:pPr indent="-285750" lvl="1" marL="742950" rtl="0" algn="l">
              <a:spcBef>
                <a:spcPts val="560"/>
              </a:spcBef>
              <a:spcAft>
                <a:spcPts val="0"/>
              </a:spcAft>
              <a:buClr>
                <a:schemeClr val="dk1"/>
              </a:buClr>
              <a:buSzPts val="2800"/>
              <a:buChar char="–"/>
            </a:pPr>
            <a:r>
              <a:rPr lang="en-US"/>
              <a:t>if failed conservative Rx + complete tear + associated with other ligaments injury</a:t>
            </a:r>
            <a:endParaRPr/>
          </a:p>
          <a:p>
            <a:pPr indent="-342900" lvl="0" marL="342900" rtl="0" algn="l">
              <a:spcBef>
                <a:spcPts val="640"/>
              </a:spcBef>
              <a:spcAft>
                <a:spcPts val="0"/>
              </a:spcAft>
              <a:buClr>
                <a:schemeClr val="dk1"/>
              </a:buClr>
              <a:buSzPts val="3200"/>
              <a:buNone/>
            </a:pPr>
            <a:r>
              <a:rPr lang="en-US"/>
              <a:t>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Google Shape;357;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LCL</a:t>
            </a:r>
            <a:endParaRPr b="1"/>
          </a:p>
        </p:txBody>
      </p:sp>
      <p:sp>
        <p:nvSpPr>
          <p:cNvPr id="358" name="Google Shape;358;p3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3200"/>
              <a:buChar char="•"/>
            </a:pPr>
            <a:r>
              <a:rPr lang="en-US"/>
              <a:t>The LCL is the primary restraint to varus stress at 5° and 25° of knee flexion.</a:t>
            </a:r>
            <a:endParaRPr/>
          </a:p>
          <a:p>
            <a:pPr indent="-342900" lvl="0" marL="342900" rtl="0" algn="l">
              <a:lnSpc>
                <a:spcPct val="90000"/>
              </a:lnSpc>
              <a:spcBef>
                <a:spcPts val="640"/>
              </a:spcBef>
              <a:spcAft>
                <a:spcPts val="0"/>
              </a:spcAft>
              <a:buClr>
                <a:schemeClr val="dk1"/>
              </a:buClr>
              <a:buSzPts val="3200"/>
              <a:buChar char="•"/>
            </a:pPr>
            <a:r>
              <a:rPr lang="en-US"/>
              <a:t>Less commonly injuries than MCL</a:t>
            </a:r>
            <a:endParaRPr/>
          </a:p>
          <a:p>
            <a:pPr indent="-342900" lvl="0" marL="342900" rtl="0" algn="l">
              <a:lnSpc>
                <a:spcPct val="90000"/>
              </a:lnSpc>
              <a:spcBef>
                <a:spcPts val="640"/>
              </a:spcBef>
              <a:spcAft>
                <a:spcPts val="0"/>
              </a:spcAft>
              <a:buClr>
                <a:schemeClr val="dk1"/>
              </a:buClr>
              <a:buSzPts val="3200"/>
              <a:buChar char="•"/>
            </a:pPr>
            <a:r>
              <a:rPr lang="en-US"/>
              <a:t>Injuries to the lateral ligament of the knee most frequently result from motor vehicle accidents and athletic injuries.</a:t>
            </a:r>
            <a:endParaRPr/>
          </a:p>
          <a:p>
            <a:pPr indent="-342900" lvl="0" marL="342900" rtl="0" algn="l">
              <a:lnSpc>
                <a:spcPct val="90000"/>
              </a:lnSpc>
              <a:spcBef>
                <a:spcPts val="640"/>
              </a:spcBef>
              <a:spcAft>
                <a:spcPts val="0"/>
              </a:spcAft>
              <a:buClr>
                <a:schemeClr val="dk1"/>
              </a:buClr>
              <a:buSzPts val="3200"/>
              <a:buChar char="•"/>
            </a:pPr>
            <a:r>
              <a:rPr lang="en-US"/>
              <a:t>Rx: </a:t>
            </a:r>
            <a:endParaRPr/>
          </a:p>
          <a:p>
            <a:pPr indent="-285750" lvl="1" marL="742950" rtl="0" algn="l">
              <a:lnSpc>
                <a:spcPct val="90000"/>
              </a:lnSpc>
              <a:spcBef>
                <a:spcPts val="560"/>
              </a:spcBef>
              <a:spcAft>
                <a:spcPts val="0"/>
              </a:spcAft>
              <a:buClr>
                <a:schemeClr val="dk1"/>
              </a:buClr>
              <a:buSzPts val="2800"/>
              <a:buChar char="–"/>
            </a:pPr>
            <a:r>
              <a:rPr lang="en-US"/>
              <a:t>Isolated injury: non operative</a:t>
            </a:r>
            <a:endParaRPr/>
          </a:p>
          <a:p>
            <a:pPr indent="-285750" lvl="1" marL="742950" rtl="0" algn="l">
              <a:lnSpc>
                <a:spcPct val="90000"/>
              </a:lnSpc>
              <a:spcBef>
                <a:spcPts val="560"/>
              </a:spcBef>
              <a:spcAft>
                <a:spcPts val="0"/>
              </a:spcAft>
              <a:buClr>
                <a:schemeClr val="dk1"/>
              </a:buClr>
              <a:buSzPts val="2800"/>
              <a:buChar char="–"/>
            </a:pPr>
            <a:r>
              <a:rPr lang="en-US"/>
              <a:t>Combined injury: surgical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4"/>
          <p:cNvSpPr txBox="1"/>
          <p:nvPr>
            <p:ph type="title"/>
          </p:nvPr>
        </p:nvSpPr>
        <p:spPr>
          <a:xfrm>
            <a:off x="457200" y="0"/>
            <a:ext cx="8229600" cy="1143000"/>
          </a:xfrm>
          <a:prstGeom prst="rect">
            <a:avLst/>
          </a:prstGeom>
          <a:solidFill>
            <a:srgbClr val="FF0000"/>
          </a:solid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5400"/>
              <a:buFont typeface="Calibri"/>
              <a:buNone/>
            </a:pPr>
            <a:r>
              <a:rPr b="1" lang="en-US" sz="5400"/>
              <a:t>R.I.C.E</a:t>
            </a:r>
            <a:endParaRPr b="1" sz="5400"/>
          </a:p>
        </p:txBody>
      </p:sp>
      <p:sp>
        <p:nvSpPr>
          <p:cNvPr id="105" name="Google Shape;105;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id="106" name="Google Shape;106;p4"/>
          <p:cNvPicPr preferRelativeResize="0"/>
          <p:nvPr/>
        </p:nvPicPr>
        <p:blipFill rotWithShape="1">
          <a:blip r:embed="rId3">
            <a:alphaModFix/>
          </a:blip>
          <a:srcRect b="0" l="0" r="0" t="0"/>
          <a:stretch/>
        </p:blipFill>
        <p:spPr>
          <a:xfrm>
            <a:off x="4495800" y="1143000"/>
            <a:ext cx="2717800" cy="5435600"/>
          </a:xfrm>
          <a:prstGeom prst="rect">
            <a:avLst/>
          </a:prstGeom>
          <a:noFill/>
          <a:ln>
            <a:noFill/>
          </a:ln>
        </p:spPr>
      </p:pic>
      <p:pic>
        <p:nvPicPr>
          <p:cNvPr id="107" name="Google Shape;107;p4"/>
          <p:cNvPicPr preferRelativeResize="0"/>
          <p:nvPr/>
        </p:nvPicPr>
        <p:blipFill rotWithShape="1">
          <a:blip r:embed="rId4">
            <a:alphaModFix/>
          </a:blip>
          <a:srcRect b="0" l="0" r="0" t="0"/>
          <a:stretch/>
        </p:blipFill>
        <p:spPr>
          <a:xfrm>
            <a:off x="1677576" y="2895600"/>
            <a:ext cx="5255448" cy="3497262"/>
          </a:xfrm>
          <a:prstGeom prst="rect">
            <a:avLst/>
          </a:prstGeom>
          <a:noFill/>
          <a:ln>
            <a:noFill/>
          </a:ln>
        </p:spPr>
      </p:pic>
      <p:pic>
        <p:nvPicPr>
          <p:cNvPr id="108" name="Google Shape;108;p4"/>
          <p:cNvPicPr preferRelativeResize="0"/>
          <p:nvPr/>
        </p:nvPicPr>
        <p:blipFill rotWithShape="1">
          <a:blip r:embed="rId5">
            <a:alphaModFix/>
          </a:blip>
          <a:srcRect b="0" l="0" r="0" t="0"/>
          <a:stretch/>
        </p:blipFill>
        <p:spPr>
          <a:xfrm>
            <a:off x="0" y="2135832"/>
            <a:ext cx="5146254" cy="2819400"/>
          </a:xfrm>
          <a:prstGeom prst="rect">
            <a:avLst/>
          </a:prstGeom>
          <a:noFill/>
          <a:ln>
            <a:noFill/>
          </a:ln>
        </p:spPr>
      </p:pic>
      <p:sp>
        <p:nvSpPr>
          <p:cNvPr id="109" name="Google Shape;109;p4"/>
          <p:cNvSpPr txBox="1"/>
          <p:nvPr/>
        </p:nvSpPr>
        <p:spPr>
          <a:xfrm>
            <a:off x="1371600" y="1674167"/>
            <a:ext cx="2590800" cy="461665"/>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chemeClr val="dk1"/>
                </a:solidFill>
                <a:latin typeface="Calibri"/>
                <a:ea typeface="Calibri"/>
                <a:cs typeface="Calibri"/>
                <a:sym typeface="Calibri"/>
              </a:rPr>
              <a:t>           Rest </a:t>
            </a:r>
            <a:endParaRPr b="1" sz="2400">
              <a:solidFill>
                <a:schemeClr val="dk1"/>
              </a:solidFill>
              <a:latin typeface="Calibri"/>
              <a:ea typeface="Calibri"/>
              <a:cs typeface="Calibri"/>
              <a:sym typeface="Calibri"/>
            </a:endParaRPr>
          </a:p>
        </p:txBody>
      </p:sp>
      <p:sp>
        <p:nvSpPr>
          <p:cNvPr id="110" name="Google Shape;110;p4"/>
          <p:cNvSpPr txBox="1"/>
          <p:nvPr/>
        </p:nvSpPr>
        <p:spPr>
          <a:xfrm>
            <a:off x="3124200" y="3124200"/>
            <a:ext cx="2387600" cy="461665"/>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           ICE</a:t>
            </a:r>
            <a:endParaRPr b="1" sz="2400">
              <a:solidFill>
                <a:schemeClr val="dk1"/>
              </a:solidFill>
              <a:latin typeface="Calibri"/>
              <a:ea typeface="Calibri"/>
              <a:cs typeface="Calibri"/>
              <a:sym typeface="Calibri"/>
            </a:endParaRPr>
          </a:p>
        </p:txBody>
      </p:sp>
      <p:sp>
        <p:nvSpPr>
          <p:cNvPr id="111" name="Google Shape;111;p4"/>
          <p:cNvSpPr txBox="1"/>
          <p:nvPr/>
        </p:nvSpPr>
        <p:spPr>
          <a:xfrm>
            <a:off x="4800600" y="1417638"/>
            <a:ext cx="2132424" cy="461665"/>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Compression </a:t>
            </a:r>
            <a:endParaRPr b="1" sz="2400">
              <a:solidFill>
                <a:schemeClr val="dk1"/>
              </a:solidFill>
              <a:latin typeface="Calibri"/>
              <a:ea typeface="Calibri"/>
              <a:cs typeface="Calibri"/>
              <a:sym typeface="Calibri"/>
            </a:endParaRPr>
          </a:p>
        </p:txBody>
      </p:sp>
      <p:pic>
        <p:nvPicPr>
          <p:cNvPr id="112" name="Google Shape;112;p4"/>
          <p:cNvPicPr preferRelativeResize="0"/>
          <p:nvPr/>
        </p:nvPicPr>
        <p:blipFill rotWithShape="1">
          <a:blip r:embed="rId6">
            <a:alphaModFix/>
          </a:blip>
          <a:srcRect b="0" l="0" r="0" t="0"/>
          <a:stretch/>
        </p:blipFill>
        <p:spPr>
          <a:xfrm>
            <a:off x="1371600" y="2662238"/>
            <a:ext cx="5601559" cy="4195762"/>
          </a:xfrm>
          <a:prstGeom prst="rect">
            <a:avLst/>
          </a:prstGeom>
          <a:noFill/>
          <a:ln>
            <a:noFill/>
          </a:ln>
        </p:spPr>
      </p:pic>
      <p:sp>
        <p:nvSpPr>
          <p:cNvPr id="113" name="Google Shape;113;p4"/>
          <p:cNvSpPr txBox="1"/>
          <p:nvPr/>
        </p:nvSpPr>
        <p:spPr>
          <a:xfrm>
            <a:off x="2514600" y="2667000"/>
            <a:ext cx="2631654" cy="461665"/>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         Elevation </a:t>
            </a:r>
            <a:endParaRPr b="1" sz="24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20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500"/>
                                        <p:tgtEl>
                                          <p:spTgt spid="10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09"/>
                                        </p:tgtEl>
                                      </p:cBhvr>
                                    </p:animEffect>
                                    <p:set>
                                      <p:cBhvr>
                                        <p:cTn dur="1" fill="hold">
                                          <p:stCondLst>
                                            <p:cond delay="1000"/>
                                          </p:stCondLst>
                                        </p:cTn>
                                        <p:tgtEl>
                                          <p:spTgt spid="10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0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20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1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07"/>
                                        </p:tgtEl>
                                      </p:cBhvr>
                                    </p:animEffect>
                                    <p:set>
                                      <p:cBhvr>
                                        <p:cTn dur="1" fill="hold">
                                          <p:stCondLst>
                                            <p:cond delay="1000"/>
                                          </p:stCondLst>
                                        </p:cTn>
                                        <p:tgtEl>
                                          <p:spTgt spid="10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111"/>
                                        </p:tgtEl>
                                      </p:cBhvr>
                                    </p:animEffect>
                                    <p:set>
                                      <p:cBhvr>
                                        <p:cTn dur="1" fill="hold">
                                          <p:stCondLst>
                                            <p:cond delay="2000"/>
                                          </p:stCondLst>
                                        </p:cTn>
                                        <p:tgtEl>
                                          <p:spTgt spid="11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106"/>
                                        </p:tgtEl>
                                        <p:attrNameLst>
                                          <p:attrName>ppt_w</p:attrName>
                                        </p:attrNameLst>
                                      </p:cBhvr>
                                      <p:tavLst>
                                        <p:tav fmla="" tm="0">
                                          <p:val>
                                            <p:strVal val="#ppt_w"/>
                                          </p:val>
                                        </p:tav>
                                        <p:tav fmla="" tm="100000">
                                          <p:val>
                                            <p:strVal val="0"/>
                                          </p:val>
                                        </p:tav>
                                      </p:tavLst>
                                    </p:anim>
                                    <p:anim calcmode="lin" valueType="num">
                                      <p:cBhvr additive="base">
                                        <p:cTn dur="500"/>
                                        <p:tgtEl>
                                          <p:spTgt spid="106"/>
                                        </p:tgtEl>
                                        <p:attrNameLst>
                                          <p:attrName>ppt_h</p:attrName>
                                        </p:attrNameLst>
                                      </p:cBhvr>
                                      <p:tavLst>
                                        <p:tav fmla="" tm="0">
                                          <p:val>
                                            <p:strVal val="#ppt_h"/>
                                          </p:val>
                                        </p:tav>
                                        <p:tav fmla="" tm="100000">
                                          <p:val>
                                            <p:strVal val="0"/>
                                          </p:val>
                                        </p:tav>
                                      </p:tavLst>
                                    </p:anim>
                                    <p:set>
                                      <p:cBhvr>
                                        <p:cTn dur="1" fill="hold">
                                          <p:stCondLst>
                                            <p:cond delay="500"/>
                                          </p:stCondLst>
                                        </p:cTn>
                                        <p:tgtEl>
                                          <p:spTgt spid="10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500"/>
                                        <p:tgtEl>
                                          <p:spTgt spid="11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1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112"/>
                                        </p:tgtEl>
                                        <p:attrNameLst>
                                          <p:attrName>ppt_w</p:attrName>
                                        </p:attrNameLst>
                                      </p:cBhvr>
                                      <p:tavLst>
                                        <p:tav fmla="" tm="0">
                                          <p:val>
                                            <p:strVal val="#ppt_w"/>
                                          </p:val>
                                        </p:tav>
                                        <p:tav fmla="" tm="100000">
                                          <p:val>
                                            <p:strVal val="0"/>
                                          </p:val>
                                        </p:tav>
                                      </p:tavLst>
                                    </p:anim>
                                    <p:anim calcmode="lin" valueType="num">
                                      <p:cBhvr additive="base">
                                        <p:cTn dur="500"/>
                                        <p:tgtEl>
                                          <p:spTgt spid="112"/>
                                        </p:tgtEl>
                                        <p:attrNameLst>
                                          <p:attrName>ppt_h</p:attrName>
                                        </p:attrNameLst>
                                      </p:cBhvr>
                                      <p:tavLst>
                                        <p:tav fmla="" tm="0">
                                          <p:val>
                                            <p:strVal val="#ppt_h"/>
                                          </p:val>
                                        </p:tav>
                                        <p:tav fmla="" tm="100000">
                                          <p:val>
                                            <p:strVal val="0"/>
                                          </p:val>
                                        </p:tav>
                                      </p:tavLst>
                                    </p:anim>
                                    <p:set>
                                      <p:cBhvr>
                                        <p:cTn dur="1" fill="hold">
                                          <p:stCondLst>
                                            <p:cond delay="500"/>
                                          </p:stCondLst>
                                        </p:cTn>
                                        <p:tgtEl>
                                          <p:spTgt spid="11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Google Shape;363;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PCL</a:t>
            </a:r>
            <a:endParaRPr b="1"/>
          </a:p>
        </p:txBody>
      </p:sp>
      <p:sp>
        <p:nvSpPr>
          <p:cNvPr id="364" name="Google Shape;364;p4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id="365" name="Google Shape;365;p40"/>
          <p:cNvPicPr preferRelativeResize="0"/>
          <p:nvPr/>
        </p:nvPicPr>
        <p:blipFill rotWithShape="1">
          <a:blip r:embed="rId3">
            <a:alphaModFix/>
          </a:blip>
          <a:srcRect b="0" l="0" r="0" t="0"/>
          <a:stretch/>
        </p:blipFill>
        <p:spPr>
          <a:xfrm>
            <a:off x="3162300" y="1987549"/>
            <a:ext cx="4047454" cy="413861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sp>
        <p:nvSpPr>
          <p:cNvPr id="370" name="Google Shape;370;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PCL</a:t>
            </a:r>
            <a:endParaRPr b="1"/>
          </a:p>
        </p:txBody>
      </p:sp>
      <p:sp>
        <p:nvSpPr>
          <p:cNvPr id="371" name="Google Shape;371;p4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dk1"/>
              </a:buClr>
              <a:buSzPts val="1750"/>
              <a:buChar char="•"/>
            </a:pPr>
            <a:r>
              <a:rPr lang="en-US" sz="1750"/>
              <a:t>The PCL is the primary restraint to posterior tibial translation in the intact knee.</a:t>
            </a:r>
            <a:endParaRPr sz="1750"/>
          </a:p>
          <a:p>
            <a:pPr indent="-342900" lvl="0" marL="342900" rtl="0" algn="l">
              <a:lnSpc>
                <a:spcPct val="80000"/>
              </a:lnSpc>
              <a:spcBef>
                <a:spcPts val="350"/>
              </a:spcBef>
              <a:spcAft>
                <a:spcPts val="0"/>
              </a:spcAft>
              <a:buClr>
                <a:schemeClr val="dk1"/>
              </a:buClr>
              <a:buSzPts val="1750"/>
              <a:buChar char="•"/>
            </a:pPr>
            <a:r>
              <a:rPr lang="en-US" sz="1750"/>
              <a:t>Mechanism of injury</a:t>
            </a:r>
            <a:endParaRPr/>
          </a:p>
          <a:p>
            <a:pPr indent="-285750" lvl="1" marL="742950" rtl="0" algn="l">
              <a:lnSpc>
                <a:spcPct val="80000"/>
              </a:lnSpc>
              <a:spcBef>
                <a:spcPts val="300"/>
              </a:spcBef>
              <a:spcAft>
                <a:spcPts val="0"/>
              </a:spcAft>
              <a:buClr>
                <a:schemeClr val="dk1"/>
              </a:buClr>
              <a:buSzPts val="1500"/>
              <a:buChar char="–"/>
            </a:pPr>
            <a:r>
              <a:rPr lang="en-US" sz="1500"/>
              <a:t>A direct blow to the proximal aspect of the tibia is the most common cause of PCL injury.</a:t>
            </a:r>
            <a:endParaRPr sz="1500"/>
          </a:p>
          <a:p>
            <a:pPr indent="-285750" lvl="1" marL="742950" rtl="0" algn="l">
              <a:lnSpc>
                <a:spcPct val="80000"/>
              </a:lnSpc>
              <a:spcBef>
                <a:spcPts val="300"/>
              </a:spcBef>
              <a:spcAft>
                <a:spcPts val="0"/>
              </a:spcAft>
              <a:buClr>
                <a:schemeClr val="dk1"/>
              </a:buClr>
              <a:buSzPts val="1500"/>
              <a:buChar char="–"/>
            </a:pPr>
            <a:r>
              <a:rPr lang="en-US" sz="1500"/>
              <a:t>Dashboard injury</a:t>
            </a:r>
            <a:endParaRPr/>
          </a:p>
          <a:p>
            <a:pPr indent="-285750" lvl="1" marL="742950" rtl="0" algn="l">
              <a:lnSpc>
                <a:spcPct val="80000"/>
              </a:lnSpc>
              <a:spcBef>
                <a:spcPts val="300"/>
              </a:spcBef>
              <a:spcAft>
                <a:spcPts val="0"/>
              </a:spcAft>
              <a:buClr>
                <a:schemeClr val="dk1"/>
              </a:buClr>
              <a:buSzPts val="1500"/>
              <a:buChar char="–"/>
            </a:pPr>
            <a:r>
              <a:rPr lang="en-US" sz="1500"/>
              <a:t>In athletes &gt;a fall onto the flexed knee with the foot in plantarflexion, which places a posterior forces on the tibia and leads to rupture of the PCL.</a:t>
            </a:r>
            <a:endParaRPr sz="1500"/>
          </a:p>
          <a:p>
            <a:pPr indent="-342900" lvl="0" marL="342900" rtl="0" algn="l">
              <a:lnSpc>
                <a:spcPct val="80000"/>
              </a:lnSpc>
              <a:spcBef>
                <a:spcPts val="350"/>
              </a:spcBef>
              <a:spcAft>
                <a:spcPts val="0"/>
              </a:spcAft>
              <a:buClr>
                <a:schemeClr val="dk1"/>
              </a:buClr>
              <a:buSzPts val="1750"/>
              <a:buChar char="•"/>
            </a:pPr>
            <a:r>
              <a:rPr lang="en-US" sz="1750"/>
              <a:t>PCL insuffiency significantly increased the risk of developing medial femoral condyle and patellar cartilage degeneration over time. </a:t>
            </a:r>
            <a:endParaRPr sz="1750"/>
          </a:p>
          <a:p>
            <a:pPr indent="-342900" lvl="0" marL="342900" rtl="0" algn="l">
              <a:lnSpc>
                <a:spcPct val="80000"/>
              </a:lnSpc>
              <a:spcBef>
                <a:spcPts val="350"/>
              </a:spcBef>
              <a:spcAft>
                <a:spcPts val="0"/>
              </a:spcAft>
              <a:buClr>
                <a:schemeClr val="dk1"/>
              </a:buClr>
              <a:buSzPts val="1750"/>
              <a:buChar char="•"/>
            </a:pPr>
            <a:r>
              <a:rPr lang="en-US" sz="1750"/>
              <a:t>Rx</a:t>
            </a:r>
            <a:endParaRPr/>
          </a:p>
          <a:p>
            <a:pPr indent="-228600" lvl="2" marL="1143000" rtl="0" algn="l">
              <a:lnSpc>
                <a:spcPct val="80000"/>
              </a:lnSpc>
              <a:spcBef>
                <a:spcPts val="250"/>
              </a:spcBef>
              <a:spcAft>
                <a:spcPts val="0"/>
              </a:spcAft>
              <a:buClr>
                <a:schemeClr val="dk1"/>
              </a:buClr>
              <a:buSzPts val="1250"/>
              <a:buChar char="•"/>
            </a:pPr>
            <a:r>
              <a:rPr lang="en-US" sz="1250"/>
              <a:t>Non operative</a:t>
            </a:r>
            <a:endParaRPr/>
          </a:p>
          <a:p>
            <a:pPr indent="-228600" lvl="2" marL="1143000" rtl="0" algn="l">
              <a:lnSpc>
                <a:spcPct val="80000"/>
              </a:lnSpc>
              <a:spcBef>
                <a:spcPts val="250"/>
              </a:spcBef>
              <a:spcAft>
                <a:spcPts val="0"/>
              </a:spcAft>
              <a:buClr>
                <a:schemeClr val="dk1"/>
              </a:buClr>
              <a:buSzPts val="1250"/>
              <a:buChar char="•"/>
            </a:pPr>
            <a:r>
              <a:rPr lang="en-US" sz="1250"/>
              <a:t>Surgical if combined ligamnet injury</a:t>
            </a:r>
            <a:endParaRPr sz="1250"/>
          </a:p>
        </p:txBody>
      </p:sp>
      <p:sp>
        <p:nvSpPr>
          <p:cNvPr id="372" name="Google Shape;372;p4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p>
            <a:pPr indent="-231775" lvl="0" marL="342900" rtl="0" algn="l">
              <a:lnSpc>
                <a:spcPct val="80000"/>
              </a:lnSpc>
              <a:spcBef>
                <a:spcPts val="0"/>
              </a:spcBef>
              <a:spcAft>
                <a:spcPts val="0"/>
              </a:spcAft>
              <a:buClr>
                <a:schemeClr val="dk1"/>
              </a:buClr>
              <a:buSzPts val="1750"/>
              <a:buNone/>
            </a:pPr>
            <a:r>
              <a:t/>
            </a:r>
            <a:endParaRPr sz="1750"/>
          </a:p>
        </p:txBody>
      </p:sp>
      <p:pic>
        <p:nvPicPr>
          <p:cNvPr id="373" name="Google Shape;373;p41"/>
          <p:cNvPicPr preferRelativeResize="0"/>
          <p:nvPr/>
        </p:nvPicPr>
        <p:blipFill rotWithShape="1">
          <a:blip r:embed="rId3">
            <a:alphaModFix/>
          </a:blip>
          <a:srcRect b="0" l="0" r="0" t="0"/>
          <a:stretch/>
        </p:blipFill>
        <p:spPr>
          <a:xfrm>
            <a:off x="5207000" y="2438400"/>
            <a:ext cx="3479800" cy="23368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Google Shape;378;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Knee dislocation </a:t>
            </a:r>
            <a:endParaRPr b="1"/>
          </a:p>
        </p:txBody>
      </p:sp>
      <p:sp>
        <p:nvSpPr>
          <p:cNvPr id="379" name="Google Shape;379;p4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id="380" name="Google Shape;380;p42"/>
          <p:cNvPicPr preferRelativeResize="0"/>
          <p:nvPr/>
        </p:nvPicPr>
        <p:blipFill rotWithShape="1">
          <a:blip r:embed="rId3">
            <a:alphaModFix/>
          </a:blip>
          <a:srcRect b="0" l="0" r="0" t="0"/>
          <a:stretch/>
        </p:blipFill>
        <p:spPr>
          <a:xfrm>
            <a:off x="2362200" y="1600200"/>
            <a:ext cx="4819650" cy="506173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sp>
        <p:nvSpPr>
          <p:cNvPr id="385" name="Google Shape;385;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Calibri"/>
              <a:buNone/>
            </a:pPr>
            <a:r>
              <a:rPr b="1" lang="en-US" sz="3959"/>
              <a:t>Multiligament Knee Injuries</a:t>
            </a:r>
            <a:br>
              <a:rPr b="1" lang="en-US" sz="3959"/>
            </a:br>
            <a:r>
              <a:rPr b="1" lang="en-US" sz="3959"/>
              <a:t>Knee dislocation </a:t>
            </a:r>
            <a:endParaRPr b="1" sz="3959"/>
          </a:p>
        </p:txBody>
      </p:sp>
      <p:sp>
        <p:nvSpPr>
          <p:cNvPr id="386" name="Google Shape;386;p4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dk1"/>
              </a:buClr>
              <a:buSzPts val="2480"/>
              <a:buChar char="•"/>
            </a:pPr>
            <a:r>
              <a:rPr lang="en-US" sz="2480"/>
              <a:t>Multiligament knee injuries are usually caused by high-energy trauma and are often considered knee dislocations.</a:t>
            </a:r>
            <a:endParaRPr/>
          </a:p>
          <a:p>
            <a:pPr indent="-342900" lvl="0" marL="342900" rtl="0" algn="l">
              <a:lnSpc>
                <a:spcPct val="80000"/>
              </a:lnSpc>
              <a:spcBef>
                <a:spcPts val="496"/>
              </a:spcBef>
              <a:spcAft>
                <a:spcPts val="0"/>
              </a:spcAft>
              <a:buClr>
                <a:schemeClr val="dk1"/>
              </a:buClr>
              <a:buSzPts val="2480"/>
              <a:buChar char="•"/>
            </a:pPr>
            <a:r>
              <a:rPr lang="en-US" sz="2480"/>
              <a:t>Less frequently, low-energy trauma or ultra-low-velocity trauma in obese patients can also result in this injury pattern.</a:t>
            </a:r>
            <a:endParaRPr/>
          </a:p>
          <a:p>
            <a:pPr indent="-342900" lvl="0" marL="342900" rtl="0" algn="l">
              <a:lnSpc>
                <a:spcPct val="80000"/>
              </a:lnSpc>
              <a:spcBef>
                <a:spcPts val="496"/>
              </a:spcBef>
              <a:spcAft>
                <a:spcPts val="0"/>
              </a:spcAft>
              <a:buClr>
                <a:schemeClr val="dk1"/>
              </a:buClr>
              <a:buSzPts val="2480"/>
              <a:buChar char="•"/>
            </a:pPr>
            <a:r>
              <a:rPr lang="en-US" sz="2480"/>
              <a:t>A bicruciate (ACL+PCL) injury or a multiligament knee injury involving three or more ligaments should be considered a spontaneously reduced knee dislocation.</a:t>
            </a:r>
            <a:endParaRPr/>
          </a:p>
          <a:p>
            <a:pPr indent="-342900" lvl="0" marL="342900" rtl="0" algn="l">
              <a:lnSpc>
                <a:spcPct val="80000"/>
              </a:lnSpc>
              <a:spcBef>
                <a:spcPts val="496"/>
              </a:spcBef>
              <a:spcAft>
                <a:spcPts val="0"/>
              </a:spcAft>
              <a:buClr>
                <a:schemeClr val="dk1"/>
              </a:buClr>
              <a:buSzPts val="2480"/>
              <a:buChar char="•"/>
            </a:pPr>
            <a:r>
              <a:rPr lang="en-US" sz="2480"/>
              <a:t>A knee dislocation should be considered a limb-threatening injury, and careful monitoring of vascular status after the injury is imperative.</a:t>
            </a:r>
            <a:endParaRPr sz="2480"/>
          </a:p>
          <a:p>
            <a:pPr indent="-342900" lvl="0" marL="342900" rtl="0" algn="l">
              <a:lnSpc>
                <a:spcPct val="80000"/>
              </a:lnSpc>
              <a:spcBef>
                <a:spcPts val="496"/>
              </a:spcBef>
              <a:spcAft>
                <a:spcPts val="0"/>
              </a:spcAft>
              <a:buClr>
                <a:schemeClr val="dk1"/>
              </a:buClr>
              <a:buSzPts val="2480"/>
              <a:buChar char="•"/>
            </a:pPr>
            <a:r>
              <a:rPr lang="en-US" sz="2480"/>
              <a:t>Popliteal artery (estimated at 32%) or peroneal nerve injury (20% to 40%) also can occur.</a:t>
            </a:r>
            <a:endParaRPr/>
          </a:p>
          <a:p>
            <a:pPr indent="-185420" lvl="0" marL="342900" rtl="0" algn="l">
              <a:lnSpc>
                <a:spcPct val="80000"/>
              </a:lnSpc>
              <a:spcBef>
                <a:spcPts val="496"/>
              </a:spcBef>
              <a:spcAft>
                <a:spcPts val="0"/>
              </a:spcAft>
              <a:buClr>
                <a:schemeClr val="dk1"/>
              </a:buClr>
              <a:buSzPts val="2480"/>
              <a:buNone/>
            </a:pPr>
            <a:r>
              <a:t/>
            </a:r>
            <a:endParaRPr sz="248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sp>
        <p:nvSpPr>
          <p:cNvPr id="391" name="Google Shape;391;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392" name="Google Shape;392;p44"/>
          <p:cNvSpPr txBox="1"/>
          <p:nvPr>
            <p:ph idx="1" type="body"/>
          </p:nvPr>
        </p:nvSpPr>
        <p:spPr>
          <a:xfrm>
            <a:off x="457200" y="1143000"/>
            <a:ext cx="8229600" cy="4983163"/>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dk1"/>
              </a:buClr>
              <a:buSzPts val="2240"/>
              <a:buChar char="•"/>
            </a:pPr>
            <a:r>
              <a:rPr lang="en-US" sz="2240"/>
              <a:t>Vascular examination is critical in an acutely dislocated knee.</a:t>
            </a:r>
            <a:endParaRPr/>
          </a:p>
          <a:p>
            <a:pPr indent="-285750" lvl="1" marL="742950" rtl="0" algn="l">
              <a:lnSpc>
                <a:spcPct val="80000"/>
              </a:lnSpc>
              <a:spcBef>
                <a:spcPts val="392"/>
              </a:spcBef>
              <a:spcAft>
                <a:spcPts val="0"/>
              </a:spcAft>
              <a:buClr>
                <a:schemeClr val="dk1"/>
              </a:buClr>
              <a:buSzPts val="1960"/>
              <a:buChar char="–"/>
            </a:pPr>
            <a:r>
              <a:rPr lang="en-US" sz="1960"/>
              <a:t>Pulse and ankle-brachial index (ABI) should be carefully assessed. An ABI of less than 0.90, and most certainly less than 0.80, should be considered abnormal.</a:t>
            </a:r>
            <a:endParaRPr/>
          </a:p>
          <a:p>
            <a:pPr indent="-285750" lvl="1" marL="742950" rtl="0" algn="l">
              <a:lnSpc>
                <a:spcPct val="80000"/>
              </a:lnSpc>
              <a:spcBef>
                <a:spcPts val="392"/>
              </a:spcBef>
              <a:spcAft>
                <a:spcPts val="0"/>
              </a:spcAft>
              <a:buClr>
                <a:schemeClr val="dk1"/>
              </a:buClr>
              <a:buSzPts val="1960"/>
              <a:buChar char="–"/>
            </a:pPr>
            <a:r>
              <a:rPr lang="en-US" sz="1960"/>
              <a:t>If there is any concern about an abnormal vascular examination, there should be a low threshold for ordering an angiogram.</a:t>
            </a:r>
            <a:endParaRPr/>
          </a:p>
          <a:p>
            <a:pPr indent="-285750" lvl="1" marL="742950" rtl="0" algn="l">
              <a:lnSpc>
                <a:spcPct val="80000"/>
              </a:lnSpc>
              <a:spcBef>
                <a:spcPts val="392"/>
              </a:spcBef>
              <a:spcAft>
                <a:spcPts val="0"/>
              </a:spcAft>
              <a:buClr>
                <a:schemeClr val="dk1"/>
              </a:buClr>
              <a:buSzPts val="1960"/>
              <a:buChar char="–"/>
            </a:pPr>
            <a:r>
              <a:rPr lang="en-US" sz="1960"/>
              <a:t>If pulses are still abnormal or absent following reduction of the dislocation, immediate vascular surgery consultation with intraoperative exploration should be the next step in management.</a:t>
            </a:r>
            <a:endParaRPr/>
          </a:p>
          <a:p>
            <a:pPr indent="-285750" lvl="1" marL="742950" rtl="0" algn="l">
              <a:lnSpc>
                <a:spcPct val="80000"/>
              </a:lnSpc>
              <a:spcBef>
                <a:spcPts val="392"/>
              </a:spcBef>
              <a:spcAft>
                <a:spcPts val="0"/>
              </a:spcAft>
              <a:buClr>
                <a:schemeClr val="dk1"/>
              </a:buClr>
              <a:buSzPts val="1960"/>
              <a:buChar char="–"/>
            </a:pPr>
            <a:r>
              <a:rPr lang="en-US" sz="1960"/>
              <a:t>A vascular injury in a knee dislocation is a limb-threatening injury and needs to be corrected within 6 to 8 hours. If not corrected, amputation may be required.</a:t>
            </a:r>
            <a:endParaRPr/>
          </a:p>
          <a:p>
            <a:pPr indent="-342900" lvl="0" marL="342900" rtl="0" algn="l">
              <a:lnSpc>
                <a:spcPct val="80000"/>
              </a:lnSpc>
              <a:spcBef>
                <a:spcPts val="448"/>
              </a:spcBef>
              <a:spcAft>
                <a:spcPts val="0"/>
              </a:spcAft>
              <a:buClr>
                <a:schemeClr val="dk1"/>
              </a:buClr>
              <a:buSzPts val="2240"/>
              <a:buChar char="•"/>
            </a:pPr>
            <a:r>
              <a:rPr lang="en-US" sz="2240"/>
              <a:t>Neurologic examination is also critical, as peroneal nerve injury can occur with multiligament injuries, particularly in concomitant lateral/posterolateral corner injuries.</a:t>
            </a:r>
            <a:endParaRPr sz="2240"/>
          </a:p>
        </p:txBody>
      </p:sp>
      <p:pic>
        <p:nvPicPr>
          <p:cNvPr id="393" name="Google Shape;393;p44"/>
          <p:cNvPicPr preferRelativeResize="0"/>
          <p:nvPr/>
        </p:nvPicPr>
        <p:blipFill rotWithShape="1">
          <a:blip r:embed="rId3">
            <a:alphaModFix/>
          </a:blip>
          <a:srcRect b="0" l="0" r="0" t="0"/>
          <a:stretch/>
        </p:blipFill>
        <p:spPr>
          <a:xfrm>
            <a:off x="5278350" y="5226321"/>
            <a:ext cx="2623975" cy="3893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sp>
        <p:nvSpPr>
          <p:cNvPr id="398" name="Google Shape;398;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NEED EMERGENT REDUCTION </a:t>
            </a:r>
            <a:endParaRPr b="1"/>
          </a:p>
        </p:txBody>
      </p:sp>
      <p:sp>
        <p:nvSpPr>
          <p:cNvPr id="399" name="Google Shape;399;p4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emergent closed reduction and splinting or bracing should be performed immediately. Postreduction radiographs should be taken to confirm knee reduction.</a:t>
            </a:r>
            <a:endParaRPr/>
          </a:p>
        </p:txBody>
      </p:sp>
      <p:pic>
        <p:nvPicPr>
          <p:cNvPr id="400" name="Google Shape;400;p45"/>
          <p:cNvPicPr preferRelativeResize="0"/>
          <p:nvPr/>
        </p:nvPicPr>
        <p:blipFill rotWithShape="1">
          <a:blip r:embed="rId3">
            <a:alphaModFix/>
          </a:blip>
          <a:srcRect b="0" l="0" r="0" t="0"/>
          <a:stretch/>
        </p:blipFill>
        <p:spPr>
          <a:xfrm>
            <a:off x="0" y="2406650"/>
            <a:ext cx="4864169" cy="3308350"/>
          </a:xfrm>
          <a:prstGeom prst="rect">
            <a:avLst/>
          </a:prstGeom>
          <a:noFill/>
          <a:ln>
            <a:noFill/>
          </a:ln>
        </p:spPr>
      </p:pic>
      <p:pic>
        <p:nvPicPr>
          <p:cNvPr id="401" name="Google Shape;401;p45"/>
          <p:cNvPicPr preferRelativeResize="0"/>
          <p:nvPr/>
        </p:nvPicPr>
        <p:blipFill rotWithShape="1">
          <a:blip r:embed="rId4">
            <a:alphaModFix/>
          </a:blip>
          <a:srcRect b="0" l="0" r="0" t="0"/>
          <a:stretch/>
        </p:blipFill>
        <p:spPr>
          <a:xfrm>
            <a:off x="4800601" y="2406650"/>
            <a:ext cx="4343400" cy="3308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0"/>
                                        </p:tgtEl>
                                        <p:attrNameLst>
                                          <p:attrName>style.visibility</p:attrName>
                                        </p:attrNameLst>
                                      </p:cBhvr>
                                      <p:to>
                                        <p:strVal val="visible"/>
                                      </p:to>
                                    </p:set>
                                    <p:anim calcmode="lin" valueType="num">
                                      <p:cBhvr additive="base">
                                        <p:cTn dur="500"/>
                                        <p:tgtEl>
                                          <p:spTgt spid="40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1000"/>
                                        <p:tgtEl>
                                          <p:spTgt spid="4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5" name="Shape 405"/>
        <p:cNvGrpSpPr/>
        <p:nvPr/>
      </p:nvGrpSpPr>
      <p:grpSpPr>
        <a:xfrm>
          <a:off x="0" y="0"/>
          <a:ext cx="0" cy="0"/>
          <a:chOff x="0" y="0"/>
          <a:chExt cx="0" cy="0"/>
        </a:xfrm>
      </p:grpSpPr>
      <p:pic>
        <p:nvPicPr>
          <p:cNvPr id="406" name="Google Shape;406;p46"/>
          <p:cNvPicPr preferRelativeResize="0"/>
          <p:nvPr/>
        </p:nvPicPr>
        <p:blipFill rotWithShape="1">
          <a:blip r:embed="rId3">
            <a:alphaModFix/>
          </a:blip>
          <a:srcRect b="0" l="0" r="0" t="0"/>
          <a:stretch/>
        </p:blipFill>
        <p:spPr>
          <a:xfrm>
            <a:off x="4191000" y="1600200"/>
            <a:ext cx="4953000" cy="3733800"/>
          </a:xfrm>
          <a:prstGeom prst="rect">
            <a:avLst/>
          </a:prstGeom>
          <a:noFill/>
          <a:ln>
            <a:noFill/>
          </a:ln>
        </p:spPr>
      </p:pic>
      <p:sp>
        <p:nvSpPr>
          <p:cNvPr id="407" name="Google Shape;407;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Meniscus anatomy </a:t>
            </a:r>
            <a:endParaRPr b="1"/>
          </a:p>
        </p:txBody>
      </p:sp>
      <p:sp>
        <p:nvSpPr>
          <p:cNvPr id="408" name="Google Shape;408;p4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dk1"/>
              </a:buClr>
              <a:buSzPts val="2380"/>
              <a:buChar char="•"/>
            </a:pPr>
            <a:r>
              <a:rPr lang="en-US" sz="2380"/>
              <a:t>The menisci are crescent-shaped, with a triangular appearance on cross-section.</a:t>
            </a:r>
            <a:endParaRPr/>
          </a:p>
          <a:p>
            <a:pPr indent="-342900" lvl="0" marL="342900" rtl="0" algn="l">
              <a:lnSpc>
                <a:spcPct val="80000"/>
              </a:lnSpc>
              <a:spcBef>
                <a:spcPts val="476"/>
              </a:spcBef>
              <a:spcAft>
                <a:spcPts val="0"/>
              </a:spcAft>
              <a:buClr>
                <a:schemeClr val="dk1"/>
              </a:buClr>
              <a:buSzPts val="2380"/>
              <a:buChar char="•"/>
            </a:pPr>
            <a:r>
              <a:rPr lang="en-US" sz="2380"/>
              <a:t>The lateral meniscus covers 84% of the condyle surface; it is 12 to 13 mm wide and 3 to 5 mm thick.</a:t>
            </a:r>
            <a:endParaRPr/>
          </a:p>
          <a:p>
            <a:pPr indent="-342900" lvl="0" marL="342900" rtl="0" algn="l">
              <a:lnSpc>
                <a:spcPct val="80000"/>
              </a:lnSpc>
              <a:spcBef>
                <a:spcPts val="476"/>
              </a:spcBef>
              <a:spcAft>
                <a:spcPts val="0"/>
              </a:spcAft>
              <a:buClr>
                <a:schemeClr val="dk1"/>
              </a:buClr>
              <a:buSzPts val="2380"/>
              <a:buChar char="•"/>
            </a:pPr>
            <a:r>
              <a:rPr lang="en-US" sz="2380"/>
              <a:t>The medial meniscus is wider in diameter than the lateral meniscus; it covers 64% of the condyle surface and is 10 mm wide and 3 to 5 mm thick.</a:t>
            </a:r>
            <a:endParaRPr/>
          </a:p>
          <a:p>
            <a:pPr indent="-191770" lvl="0" marL="342900" rtl="0" algn="l">
              <a:lnSpc>
                <a:spcPct val="80000"/>
              </a:lnSpc>
              <a:spcBef>
                <a:spcPts val="476"/>
              </a:spcBef>
              <a:spcAft>
                <a:spcPts val="0"/>
              </a:spcAft>
              <a:buClr>
                <a:schemeClr val="dk1"/>
              </a:buClr>
              <a:buSzPts val="2380"/>
              <a:buNone/>
            </a:pPr>
            <a:r>
              <a:t/>
            </a:r>
            <a:endParaRPr sz="2380"/>
          </a:p>
        </p:txBody>
      </p:sp>
      <p:sp>
        <p:nvSpPr>
          <p:cNvPr id="409" name="Google Shape;409;p4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p>
            <a:pPr indent="-191770" lvl="0" marL="342900" rtl="0" algn="l">
              <a:lnSpc>
                <a:spcPct val="80000"/>
              </a:lnSpc>
              <a:spcBef>
                <a:spcPts val="0"/>
              </a:spcBef>
              <a:spcAft>
                <a:spcPts val="0"/>
              </a:spcAft>
              <a:buClr>
                <a:schemeClr val="dk1"/>
              </a:buClr>
              <a:buSzPts val="2380"/>
              <a:buNone/>
            </a:pPr>
            <a:r>
              <a:t/>
            </a:r>
            <a:endParaRPr sz="238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sp>
        <p:nvSpPr>
          <p:cNvPr id="414" name="Google Shape;414;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Meniscus tear</a:t>
            </a:r>
            <a:endParaRPr b="1"/>
          </a:p>
        </p:txBody>
      </p:sp>
      <p:sp>
        <p:nvSpPr>
          <p:cNvPr id="415" name="Google Shape;415;p4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2720"/>
              <a:buChar char="•"/>
            </a:pPr>
            <a:r>
              <a:rPr lang="en-US" sz="2720"/>
              <a:t>Meniscus function</a:t>
            </a:r>
            <a:endParaRPr/>
          </a:p>
          <a:p>
            <a:pPr indent="-285750" lvl="1" marL="742950" rtl="0" algn="l">
              <a:lnSpc>
                <a:spcPct val="90000"/>
              </a:lnSpc>
              <a:spcBef>
                <a:spcPts val="476"/>
              </a:spcBef>
              <a:spcAft>
                <a:spcPts val="0"/>
              </a:spcAft>
              <a:buClr>
                <a:schemeClr val="dk1"/>
              </a:buClr>
              <a:buSzPts val="2380"/>
              <a:buChar char="–"/>
            </a:pPr>
            <a:r>
              <a:rPr lang="en-US" sz="2380"/>
              <a:t>The meniscus provides stability, absorbs shock, increases articular congruity, aids in lubrication, prevents synovial impingement, and limits flexion/extension extremes.</a:t>
            </a:r>
            <a:endParaRPr/>
          </a:p>
          <a:p>
            <a:pPr indent="-285750" lvl="1" marL="742950" rtl="0" algn="l">
              <a:lnSpc>
                <a:spcPct val="90000"/>
              </a:lnSpc>
              <a:spcBef>
                <a:spcPts val="476"/>
              </a:spcBef>
              <a:spcAft>
                <a:spcPts val="0"/>
              </a:spcAft>
              <a:buClr>
                <a:schemeClr val="dk1"/>
              </a:buClr>
              <a:buSzPts val="2380"/>
              <a:buChar char="–"/>
            </a:pPr>
            <a:r>
              <a:rPr lang="en-US" sz="2380"/>
              <a:t>The most important function of the meniscus is load-sharing across the knee joint, which it accomplishes by increasing contact area and decreasing contact stress.</a:t>
            </a:r>
            <a:endParaRPr/>
          </a:p>
          <a:p>
            <a:pPr indent="-342900" lvl="0" marL="342900" rtl="0" algn="l">
              <a:lnSpc>
                <a:spcPct val="90000"/>
              </a:lnSpc>
              <a:spcBef>
                <a:spcPts val="544"/>
              </a:spcBef>
              <a:spcAft>
                <a:spcPts val="0"/>
              </a:spcAft>
              <a:buClr>
                <a:schemeClr val="dk1"/>
              </a:buClr>
              <a:buSzPts val="2720"/>
              <a:buChar char="•"/>
            </a:pPr>
            <a:r>
              <a:rPr lang="en-US" sz="2720"/>
              <a:t>Epidemiology of meniscus injuries</a:t>
            </a:r>
            <a:endParaRPr/>
          </a:p>
          <a:p>
            <a:pPr indent="-285750" lvl="1" marL="742950" rtl="0" algn="l">
              <a:lnSpc>
                <a:spcPct val="90000"/>
              </a:lnSpc>
              <a:spcBef>
                <a:spcPts val="476"/>
              </a:spcBef>
              <a:spcAft>
                <a:spcPts val="0"/>
              </a:spcAft>
              <a:buClr>
                <a:schemeClr val="dk1"/>
              </a:buClr>
              <a:buSzPts val="2380"/>
              <a:buChar char="–"/>
            </a:pPr>
            <a:r>
              <a:rPr lang="en-US" sz="2380"/>
              <a:t>Meniscus injuries are among the most common injuries seen in orthopaedic practices.</a:t>
            </a:r>
            <a:endParaRPr/>
          </a:p>
          <a:p>
            <a:pPr indent="-285750" lvl="1" marL="742950" rtl="0" algn="l">
              <a:lnSpc>
                <a:spcPct val="90000"/>
              </a:lnSpc>
              <a:spcBef>
                <a:spcPts val="476"/>
              </a:spcBef>
              <a:spcAft>
                <a:spcPts val="0"/>
              </a:spcAft>
              <a:buClr>
                <a:schemeClr val="dk1"/>
              </a:buClr>
              <a:buSzPts val="2380"/>
              <a:buChar char="–"/>
            </a:pPr>
            <a:r>
              <a:rPr lang="en-US" sz="2380"/>
              <a:t>Arthroscopic partial meniscectomy is one of the most common orthopaedic procedures.</a:t>
            </a:r>
            <a:endParaRPr/>
          </a:p>
          <a:p>
            <a:pPr indent="-170180" lvl="0" marL="342900" rtl="0" algn="l">
              <a:lnSpc>
                <a:spcPct val="90000"/>
              </a:lnSpc>
              <a:spcBef>
                <a:spcPts val="544"/>
              </a:spcBef>
              <a:spcAft>
                <a:spcPts val="0"/>
              </a:spcAft>
              <a:buClr>
                <a:schemeClr val="dk1"/>
              </a:buClr>
              <a:buSzPts val="2720"/>
              <a:buNone/>
            </a:pPr>
            <a:r>
              <a:t/>
            </a:r>
            <a:endParaRPr sz="272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sp>
        <p:nvSpPr>
          <p:cNvPr id="420" name="Google Shape;420;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Meniscus tear</a:t>
            </a:r>
            <a:endParaRPr/>
          </a:p>
        </p:txBody>
      </p:sp>
      <p:sp>
        <p:nvSpPr>
          <p:cNvPr id="421" name="Google Shape;421;p48"/>
          <p:cNvSpPr txBox="1"/>
          <p:nvPr>
            <p:ph idx="1" type="body"/>
          </p:nvPr>
        </p:nvSpPr>
        <p:spPr>
          <a:xfrm>
            <a:off x="457200" y="1600200"/>
            <a:ext cx="8229600" cy="5257800"/>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dk1"/>
              </a:buClr>
              <a:buSzPts val="2240"/>
              <a:buNone/>
            </a:pPr>
            <a:r>
              <a:rPr b="1" lang="en-US" sz="2240"/>
              <a:t>Incidence: </a:t>
            </a:r>
            <a:endParaRPr/>
          </a:p>
          <a:p>
            <a:pPr indent="-342900" lvl="0" marL="342900" rtl="0" algn="l">
              <a:lnSpc>
                <a:spcPct val="80000"/>
              </a:lnSpc>
              <a:spcBef>
                <a:spcPts val="448"/>
              </a:spcBef>
              <a:spcAft>
                <a:spcPts val="0"/>
              </a:spcAft>
              <a:buClr>
                <a:schemeClr val="dk1"/>
              </a:buClr>
              <a:buSzPts val="2240"/>
              <a:buChar char="•"/>
            </a:pPr>
            <a:r>
              <a:rPr lang="en-US" sz="2240"/>
              <a:t>Meniscus tears are unusual in patients younger than age 10 years.</a:t>
            </a:r>
            <a:endParaRPr/>
          </a:p>
          <a:p>
            <a:pPr indent="-342900" lvl="0" marL="342900" rtl="0" algn="l">
              <a:lnSpc>
                <a:spcPct val="80000"/>
              </a:lnSpc>
              <a:spcBef>
                <a:spcPts val="448"/>
              </a:spcBef>
              <a:spcAft>
                <a:spcPts val="0"/>
              </a:spcAft>
              <a:buClr>
                <a:schemeClr val="dk1"/>
              </a:buClr>
              <a:buSzPts val="2240"/>
              <a:buChar char="•"/>
            </a:pPr>
            <a:r>
              <a:rPr lang="en-US" sz="2240"/>
              <a:t>Most meniscus tears in adolescents and young adults occur with a twisting injury or with a change in direction.</a:t>
            </a:r>
            <a:endParaRPr/>
          </a:p>
          <a:p>
            <a:pPr indent="-342900" lvl="0" marL="342900" rtl="0" algn="l">
              <a:lnSpc>
                <a:spcPct val="80000"/>
              </a:lnSpc>
              <a:spcBef>
                <a:spcPts val="448"/>
              </a:spcBef>
              <a:spcAft>
                <a:spcPts val="0"/>
              </a:spcAft>
              <a:buClr>
                <a:schemeClr val="dk1"/>
              </a:buClr>
              <a:buSzPts val="2240"/>
              <a:buChar char="•"/>
            </a:pPr>
            <a:r>
              <a:rPr lang="en-US" sz="2240"/>
              <a:t>Middle-aged and older adults can sustain meniscus tears from squatting or falling.</a:t>
            </a:r>
            <a:endParaRPr sz="2240"/>
          </a:p>
          <a:p>
            <a:pPr indent="-342900" lvl="0" marL="342900" rtl="0" algn="l">
              <a:lnSpc>
                <a:spcPct val="80000"/>
              </a:lnSpc>
              <a:spcBef>
                <a:spcPts val="448"/>
              </a:spcBef>
              <a:spcAft>
                <a:spcPts val="0"/>
              </a:spcAft>
              <a:buClr>
                <a:schemeClr val="dk1"/>
              </a:buClr>
              <a:buSzPts val="2240"/>
              <a:buNone/>
            </a:pPr>
            <a:r>
              <a:rPr b="1" lang="en-US" sz="2240"/>
              <a:t>History:</a:t>
            </a:r>
            <a:endParaRPr b="1" sz="2240"/>
          </a:p>
          <a:p>
            <a:pPr indent="-342900" lvl="0" marL="342900" rtl="0" algn="l">
              <a:lnSpc>
                <a:spcPct val="80000"/>
              </a:lnSpc>
              <a:spcBef>
                <a:spcPts val="448"/>
              </a:spcBef>
              <a:spcAft>
                <a:spcPts val="0"/>
              </a:spcAft>
              <a:buClr>
                <a:schemeClr val="dk1"/>
              </a:buClr>
              <a:buSzPts val="2240"/>
              <a:buChar char="•"/>
            </a:pPr>
            <a:r>
              <a:rPr lang="en-US" sz="2240"/>
              <a:t>With an acute meniscus tear, an effusion may develop slowly several hours after injury. This differs from an anterior cruciate ligament (ACL) injury, where swelling develops rapidly within the first few hours.</a:t>
            </a:r>
            <a:endParaRPr/>
          </a:p>
          <a:p>
            <a:pPr indent="-342900" lvl="0" marL="342900" rtl="0" algn="l">
              <a:lnSpc>
                <a:spcPct val="80000"/>
              </a:lnSpc>
              <a:spcBef>
                <a:spcPts val="448"/>
              </a:spcBef>
              <a:spcAft>
                <a:spcPts val="0"/>
              </a:spcAft>
              <a:buClr>
                <a:schemeClr val="dk1"/>
              </a:buClr>
              <a:buSzPts val="2240"/>
              <a:buChar char="•"/>
            </a:pPr>
            <a:r>
              <a:rPr lang="en-US" sz="2240"/>
              <a:t>Patients with meniscus injuries localize pain to the joint line or posterior knee and describe mechanical symptoms of locking or catching. </a:t>
            </a:r>
            <a:endParaRPr sz="2240"/>
          </a:p>
          <a:p>
            <a:pPr indent="-342900" lvl="0" marL="342900" rtl="0" algn="l">
              <a:lnSpc>
                <a:spcPct val="80000"/>
              </a:lnSpc>
              <a:spcBef>
                <a:spcPts val="448"/>
              </a:spcBef>
              <a:spcAft>
                <a:spcPts val="0"/>
              </a:spcAft>
              <a:buClr>
                <a:schemeClr val="dk1"/>
              </a:buClr>
              <a:buSzPts val="2240"/>
              <a:buChar char="•"/>
            </a:pPr>
            <a:r>
              <a:rPr lang="en-US" sz="2240"/>
              <a:t>Chronic meniscus tears demonstrate intermittent effusions with mechanical symptoms</a:t>
            </a:r>
            <a:endParaRPr/>
          </a:p>
          <a:p>
            <a:pPr indent="-200660" lvl="0" marL="342900" rtl="0" algn="l">
              <a:lnSpc>
                <a:spcPct val="80000"/>
              </a:lnSpc>
              <a:spcBef>
                <a:spcPts val="448"/>
              </a:spcBef>
              <a:spcAft>
                <a:spcPts val="0"/>
              </a:spcAft>
              <a:buClr>
                <a:schemeClr val="dk1"/>
              </a:buClr>
              <a:buSzPts val="2240"/>
              <a:buNone/>
            </a:pPr>
            <a:r>
              <a:t/>
            </a:r>
            <a:endParaRPr sz="224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5" name="Shape 425"/>
        <p:cNvGrpSpPr/>
        <p:nvPr/>
      </p:nvGrpSpPr>
      <p:grpSpPr>
        <a:xfrm>
          <a:off x="0" y="0"/>
          <a:ext cx="0" cy="0"/>
          <a:chOff x="0" y="0"/>
          <a:chExt cx="0" cy="0"/>
        </a:xfrm>
      </p:grpSpPr>
      <p:sp>
        <p:nvSpPr>
          <p:cNvPr id="426" name="Google Shape;426;p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Meniscus tear</a:t>
            </a:r>
            <a:endParaRPr/>
          </a:p>
        </p:txBody>
      </p:sp>
      <p:sp>
        <p:nvSpPr>
          <p:cNvPr id="427" name="Google Shape;427;p4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2720"/>
              <a:buNone/>
            </a:pPr>
            <a:r>
              <a:rPr b="1" lang="en-US" sz="2720"/>
              <a:t>Physical examination </a:t>
            </a:r>
            <a:endParaRPr b="1" sz="2720"/>
          </a:p>
          <a:p>
            <a:pPr indent="-342900" lvl="0" marL="342900" rtl="0" algn="l">
              <a:lnSpc>
                <a:spcPct val="90000"/>
              </a:lnSpc>
              <a:spcBef>
                <a:spcPts val="544"/>
              </a:spcBef>
              <a:spcAft>
                <a:spcPts val="0"/>
              </a:spcAft>
              <a:buClr>
                <a:schemeClr val="dk1"/>
              </a:buClr>
              <a:buSzPts val="2720"/>
              <a:buChar char="•"/>
            </a:pPr>
            <a:r>
              <a:rPr lang="en-US" sz="2720"/>
              <a:t>Small joint effusions and joint line tenderness with palpation are common findings with meniscus tears.</a:t>
            </a:r>
            <a:endParaRPr/>
          </a:p>
          <a:p>
            <a:pPr indent="-342900" lvl="0" marL="342900" rtl="0" algn="l">
              <a:lnSpc>
                <a:spcPct val="90000"/>
              </a:lnSpc>
              <a:spcBef>
                <a:spcPts val="544"/>
              </a:spcBef>
              <a:spcAft>
                <a:spcPts val="0"/>
              </a:spcAft>
              <a:buClr>
                <a:schemeClr val="dk1"/>
              </a:buClr>
              <a:buSzPts val="2720"/>
              <a:buChar char="•"/>
            </a:pPr>
            <a:r>
              <a:rPr lang="en-US" sz="2720"/>
              <a:t>Manipulative maneuvers, including the McMurray and Apley tests, may produce a palpable or audible click with localized tenderness, but they are </a:t>
            </a:r>
            <a:r>
              <a:rPr b="1" lang="en-US" sz="2720">
                <a:solidFill>
                  <a:srgbClr val="FF0000"/>
                </a:solidFill>
              </a:rPr>
              <a:t>not specific </a:t>
            </a:r>
            <a:r>
              <a:rPr lang="en-US" sz="2720"/>
              <a:t>for meniscal pathology.</a:t>
            </a:r>
            <a:endParaRPr/>
          </a:p>
          <a:p>
            <a:pPr indent="-342900" lvl="0" marL="342900" rtl="0" algn="l">
              <a:lnSpc>
                <a:spcPct val="90000"/>
              </a:lnSpc>
              <a:spcBef>
                <a:spcPts val="544"/>
              </a:spcBef>
              <a:spcAft>
                <a:spcPts val="0"/>
              </a:spcAft>
              <a:buClr>
                <a:schemeClr val="dk1"/>
              </a:buClr>
              <a:buSzPts val="2720"/>
              <a:buChar char="•"/>
            </a:pPr>
            <a:r>
              <a:rPr lang="en-US" sz="2720"/>
              <a:t>Range of motion is typically normal, but longitudinal bucket-handle tears may </a:t>
            </a:r>
            <a:r>
              <a:rPr b="1" lang="en-US" sz="2720">
                <a:solidFill>
                  <a:srgbClr val="FF0000"/>
                </a:solidFill>
              </a:rPr>
              <a:t>block full extension </a:t>
            </a:r>
            <a:r>
              <a:rPr lang="en-US" sz="2720"/>
              <a:t>of the knee joint.</a:t>
            </a:r>
            <a:endParaRPr/>
          </a:p>
          <a:p>
            <a:pPr indent="-170180" lvl="0" marL="342900" rtl="0" algn="l">
              <a:lnSpc>
                <a:spcPct val="90000"/>
              </a:lnSpc>
              <a:spcBef>
                <a:spcPts val="544"/>
              </a:spcBef>
              <a:spcAft>
                <a:spcPts val="0"/>
              </a:spcAft>
              <a:buClr>
                <a:schemeClr val="dk1"/>
              </a:buClr>
              <a:buSzPts val="2720"/>
              <a:buNone/>
            </a:pPr>
            <a:r>
              <a:t/>
            </a:r>
            <a:endParaRPr sz="272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Muscle injury </a:t>
            </a:r>
            <a:endParaRPr/>
          </a:p>
        </p:txBody>
      </p:sp>
      <p:sp>
        <p:nvSpPr>
          <p:cNvPr id="119" name="Google Shape;119;p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800"/>
              <a:buChar char="•"/>
            </a:pPr>
            <a:r>
              <a:rPr lang="en-US"/>
              <a:t>The muscles most at risk are those in which the origin and the insertion </a:t>
            </a:r>
            <a:r>
              <a:rPr b="1" lang="en-US">
                <a:solidFill>
                  <a:srgbClr val="FF0000"/>
                </a:solidFill>
              </a:rPr>
              <a:t>cross two joints</a:t>
            </a:r>
            <a:r>
              <a:rPr lang="en-US"/>
              <a:t>.</a:t>
            </a:r>
            <a:endParaRPr/>
          </a:p>
          <a:p>
            <a:pPr indent="-342900" lvl="0" marL="342900" rtl="0" algn="l">
              <a:spcBef>
                <a:spcPts val="560"/>
              </a:spcBef>
              <a:spcAft>
                <a:spcPts val="0"/>
              </a:spcAft>
              <a:buClr>
                <a:schemeClr val="dk1"/>
              </a:buClr>
              <a:buSzPts val="2800"/>
              <a:buChar char="•"/>
            </a:pPr>
            <a:r>
              <a:rPr lang="en-US"/>
              <a:t>Frequently injured muscles act in an </a:t>
            </a:r>
            <a:r>
              <a:rPr b="1" lang="en-US">
                <a:solidFill>
                  <a:srgbClr val="FF0000"/>
                </a:solidFill>
              </a:rPr>
              <a:t>eccentric</a:t>
            </a:r>
            <a:r>
              <a:rPr lang="en-US"/>
              <a:t> fashion (i.e., lengthening as they contract)</a:t>
            </a:r>
            <a:endParaRPr/>
          </a:p>
        </p:txBody>
      </p:sp>
      <p:sp>
        <p:nvSpPr>
          <p:cNvPr id="120" name="Google Shape;120;p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p>
            <a:pPr indent="-165100" lvl="0" marL="342900" rtl="0" algn="l">
              <a:spcBef>
                <a:spcPts val="0"/>
              </a:spcBef>
              <a:spcAft>
                <a:spcPts val="0"/>
              </a:spcAft>
              <a:buClr>
                <a:schemeClr val="dk1"/>
              </a:buClr>
              <a:buSzPts val="2800"/>
              <a:buNone/>
            </a:pPr>
            <a:r>
              <a:t/>
            </a:r>
            <a:endParaRPr/>
          </a:p>
        </p:txBody>
      </p:sp>
      <p:pic>
        <p:nvPicPr>
          <p:cNvPr id="121" name="Google Shape;121;p5"/>
          <p:cNvPicPr preferRelativeResize="0"/>
          <p:nvPr/>
        </p:nvPicPr>
        <p:blipFill rotWithShape="1">
          <a:blip r:embed="rId3">
            <a:alphaModFix/>
          </a:blip>
          <a:srcRect b="0" l="0" r="0" t="0"/>
          <a:stretch/>
        </p:blipFill>
        <p:spPr>
          <a:xfrm>
            <a:off x="4711193" y="2057400"/>
            <a:ext cx="4432806" cy="34290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sp>
        <p:nvSpPr>
          <p:cNvPr id="432" name="Google Shape;432;p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Meniscus tear</a:t>
            </a:r>
            <a:endParaRPr/>
          </a:p>
        </p:txBody>
      </p:sp>
      <p:sp>
        <p:nvSpPr>
          <p:cNvPr id="433" name="Google Shape;433;p5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Standard knee radiographs should be obtained for evaluating for</a:t>
            </a:r>
            <a:endParaRPr/>
          </a:p>
          <a:p>
            <a:pPr indent="-285750" lvl="1" marL="742950" rtl="0" algn="l">
              <a:spcBef>
                <a:spcPts val="560"/>
              </a:spcBef>
              <a:spcAft>
                <a:spcPts val="0"/>
              </a:spcAft>
              <a:buClr>
                <a:schemeClr val="dk1"/>
              </a:buClr>
              <a:buSzPts val="2800"/>
              <a:buChar char="–"/>
            </a:pPr>
            <a:r>
              <a:rPr lang="en-US"/>
              <a:t>Bone injuries or abnormalities.</a:t>
            </a:r>
            <a:endParaRPr/>
          </a:p>
          <a:p>
            <a:pPr indent="-285750" lvl="1" marL="742950" rtl="0" algn="l">
              <a:spcBef>
                <a:spcPts val="560"/>
              </a:spcBef>
              <a:spcAft>
                <a:spcPts val="0"/>
              </a:spcAft>
              <a:buClr>
                <a:schemeClr val="dk1"/>
              </a:buClr>
              <a:buSzPts val="2800"/>
              <a:buChar char="–"/>
            </a:pPr>
            <a:r>
              <a:rPr lang="en-US"/>
              <a:t>Osteoarthritis. </a:t>
            </a:r>
            <a:endParaRPr/>
          </a:p>
          <a:p>
            <a:pPr indent="-342900" lvl="0" marL="342900" rtl="0" algn="l">
              <a:spcBef>
                <a:spcPts val="640"/>
              </a:spcBef>
              <a:spcAft>
                <a:spcPts val="0"/>
              </a:spcAft>
              <a:buClr>
                <a:schemeClr val="dk1"/>
              </a:buClr>
              <a:buSzPts val="3200"/>
              <a:buChar char="•"/>
            </a:pPr>
            <a:r>
              <a:rPr lang="en-US"/>
              <a:t>MRI remains the noninvasive diagnostic procedure of choice for confirming meniscal pathology.</a:t>
            </a:r>
            <a:endParaRPr/>
          </a:p>
        </p:txBody>
      </p:sp>
      <p:pic>
        <p:nvPicPr>
          <p:cNvPr id="434" name="Google Shape;434;p50"/>
          <p:cNvPicPr preferRelativeResize="0"/>
          <p:nvPr/>
        </p:nvPicPr>
        <p:blipFill rotWithShape="1">
          <a:blip r:embed="rId3">
            <a:alphaModFix/>
          </a:blip>
          <a:srcRect b="0" l="0" r="0" t="0"/>
          <a:stretch/>
        </p:blipFill>
        <p:spPr>
          <a:xfrm>
            <a:off x="5791200" y="2971800"/>
            <a:ext cx="2895600" cy="4206446"/>
          </a:xfrm>
          <a:prstGeom prst="rect">
            <a:avLst/>
          </a:prstGeom>
          <a:noFill/>
          <a:ln>
            <a:noFill/>
          </a:ln>
        </p:spPr>
      </p:pic>
      <p:pic>
        <p:nvPicPr>
          <p:cNvPr id="435" name="Google Shape;435;p50"/>
          <p:cNvPicPr preferRelativeResize="0"/>
          <p:nvPr/>
        </p:nvPicPr>
        <p:blipFill rotWithShape="1">
          <a:blip r:embed="rId4">
            <a:alphaModFix/>
          </a:blip>
          <a:srcRect b="0" l="0" r="0" t="0"/>
          <a:stretch/>
        </p:blipFill>
        <p:spPr>
          <a:xfrm>
            <a:off x="914400" y="3344863"/>
            <a:ext cx="3728508" cy="3550188"/>
          </a:xfrm>
          <a:prstGeom prst="rect">
            <a:avLst/>
          </a:prstGeom>
          <a:noFill/>
          <a:ln>
            <a:noFill/>
          </a:ln>
        </p:spPr>
      </p:pic>
      <p:pic>
        <p:nvPicPr>
          <p:cNvPr id="436" name="Google Shape;436;p50"/>
          <p:cNvPicPr preferRelativeResize="0"/>
          <p:nvPr/>
        </p:nvPicPr>
        <p:blipFill rotWithShape="1">
          <a:blip r:embed="rId5">
            <a:alphaModFix/>
          </a:blip>
          <a:srcRect b="0" l="0" r="0" t="0"/>
          <a:stretch/>
        </p:blipFill>
        <p:spPr>
          <a:xfrm>
            <a:off x="4953000" y="400048"/>
            <a:ext cx="3733800" cy="3243739"/>
          </a:xfrm>
          <a:prstGeom prst="rect">
            <a:avLst/>
          </a:prstGeom>
          <a:noFill/>
          <a:ln>
            <a:noFill/>
          </a:ln>
        </p:spPr>
      </p:pic>
      <p:pic>
        <p:nvPicPr>
          <p:cNvPr id="437" name="Google Shape;437;p50"/>
          <p:cNvPicPr preferRelativeResize="0"/>
          <p:nvPr/>
        </p:nvPicPr>
        <p:blipFill rotWithShape="1">
          <a:blip r:embed="rId6">
            <a:alphaModFix/>
          </a:blip>
          <a:srcRect b="0" l="0" r="0" t="0"/>
          <a:stretch/>
        </p:blipFill>
        <p:spPr>
          <a:xfrm>
            <a:off x="457199" y="400049"/>
            <a:ext cx="4185709" cy="294481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35"/>
                                        </p:tgtEl>
                                        <p:attrNameLst>
                                          <p:attrName>style.visibility</p:attrName>
                                        </p:attrNameLst>
                                      </p:cBhvr>
                                      <p:to>
                                        <p:strVal val="visible"/>
                                      </p:to>
                                    </p:set>
                                    <p:anim calcmode="lin" valueType="num">
                                      <p:cBhvr additive="base">
                                        <p:cTn dur="500"/>
                                        <p:tgtEl>
                                          <p:spTgt spid="43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2000"/>
                                        <p:tgtEl>
                                          <p:spTgt spid="4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500"/>
                                        <p:tgtEl>
                                          <p:spTgt spid="4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1" name="Shape 441"/>
        <p:cNvGrpSpPr/>
        <p:nvPr/>
      </p:nvGrpSpPr>
      <p:grpSpPr>
        <a:xfrm>
          <a:off x="0" y="0"/>
          <a:ext cx="0" cy="0"/>
          <a:chOff x="0" y="0"/>
          <a:chExt cx="0" cy="0"/>
        </a:xfrm>
      </p:grpSpPr>
      <p:pic>
        <p:nvPicPr>
          <p:cNvPr id="442" name="Google Shape;442;p51"/>
          <p:cNvPicPr preferRelativeResize="0"/>
          <p:nvPr/>
        </p:nvPicPr>
        <p:blipFill rotWithShape="1">
          <a:blip r:embed="rId3">
            <a:alphaModFix/>
          </a:blip>
          <a:srcRect b="0" l="0" r="0" t="0"/>
          <a:stretch/>
        </p:blipFill>
        <p:spPr>
          <a:xfrm>
            <a:off x="1828800" y="1259174"/>
            <a:ext cx="4292600" cy="3395376"/>
          </a:xfrm>
          <a:prstGeom prst="rect">
            <a:avLst/>
          </a:prstGeom>
          <a:noFill/>
          <a:ln>
            <a:noFill/>
          </a:ln>
        </p:spPr>
      </p:pic>
      <p:pic>
        <p:nvPicPr>
          <p:cNvPr id="443" name="Google Shape;443;p51"/>
          <p:cNvPicPr preferRelativeResize="0"/>
          <p:nvPr/>
        </p:nvPicPr>
        <p:blipFill rotWithShape="1">
          <a:blip r:embed="rId4">
            <a:alphaModFix/>
          </a:blip>
          <a:srcRect b="0" l="0" r="0" t="0"/>
          <a:stretch/>
        </p:blipFill>
        <p:spPr>
          <a:xfrm>
            <a:off x="4953000" y="3505200"/>
            <a:ext cx="4187072" cy="3124200"/>
          </a:xfrm>
          <a:prstGeom prst="rect">
            <a:avLst/>
          </a:prstGeom>
          <a:noFill/>
          <a:ln>
            <a:noFill/>
          </a:ln>
        </p:spPr>
      </p:pic>
      <p:pic>
        <p:nvPicPr>
          <p:cNvPr id="444" name="Google Shape;444;p51"/>
          <p:cNvPicPr preferRelativeResize="0"/>
          <p:nvPr/>
        </p:nvPicPr>
        <p:blipFill rotWithShape="1">
          <a:blip r:embed="rId5">
            <a:alphaModFix/>
          </a:blip>
          <a:srcRect b="0" l="0" r="0" t="0"/>
          <a:stretch/>
        </p:blipFill>
        <p:spPr>
          <a:xfrm>
            <a:off x="2090682" y="2286000"/>
            <a:ext cx="5042240" cy="3505200"/>
          </a:xfrm>
          <a:prstGeom prst="rect">
            <a:avLst/>
          </a:prstGeom>
          <a:noFill/>
          <a:ln>
            <a:noFill/>
          </a:ln>
        </p:spPr>
      </p:pic>
      <p:pic>
        <p:nvPicPr>
          <p:cNvPr id="445" name="Google Shape;445;p51"/>
          <p:cNvPicPr preferRelativeResize="0"/>
          <p:nvPr/>
        </p:nvPicPr>
        <p:blipFill rotWithShape="1">
          <a:blip r:embed="rId6">
            <a:alphaModFix/>
          </a:blip>
          <a:srcRect b="0" l="0" r="0" t="0"/>
          <a:stretch/>
        </p:blipFill>
        <p:spPr>
          <a:xfrm>
            <a:off x="0" y="50800"/>
            <a:ext cx="4611802" cy="345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4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2000"/>
                                        <p:tgtEl>
                                          <p:spTgt spid="4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442"/>
                                        </p:tgtEl>
                                      </p:cBhvr>
                                    </p:animEffect>
                                    <p:set>
                                      <p:cBhvr>
                                        <p:cTn dur="1" fill="hold">
                                          <p:stCondLst>
                                            <p:cond delay="2000"/>
                                          </p:stCondLst>
                                        </p:cTn>
                                        <p:tgtEl>
                                          <p:spTgt spid="44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43"/>
                                        </p:tgtEl>
                                        <p:attrNameLst>
                                          <p:attrName>style.visibility</p:attrName>
                                        </p:attrNameLst>
                                      </p:cBhvr>
                                      <p:to>
                                        <p:strVal val="visible"/>
                                      </p:to>
                                    </p:set>
                                    <p:anim calcmode="lin" valueType="num">
                                      <p:cBhvr additive="base">
                                        <p:cTn dur="500"/>
                                        <p:tgtEl>
                                          <p:spTgt spid="44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43"/>
                                        </p:tgtEl>
                                      </p:cBhvr>
                                    </p:animEffect>
                                    <p:set>
                                      <p:cBhvr>
                                        <p:cTn dur="1" fill="hold">
                                          <p:stCondLst>
                                            <p:cond delay="1000"/>
                                          </p:stCondLst>
                                        </p:cTn>
                                        <p:tgtEl>
                                          <p:spTgt spid="44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1000"/>
                                        <p:tgtEl>
                                          <p:spTgt spid="4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9" name="Shape 449"/>
        <p:cNvGrpSpPr/>
        <p:nvPr/>
      </p:nvGrpSpPr>
      <p:grpSpPr>
        <a:xfrm>
          <a:off x="0" y="0"/>
          <a:ext cx="0" cy="0"/>
          <a:chOff x="0" y="0"/>
          <a:chExt cx="0" cy="0"/>
        </a:xfrm>
      </p:grpSpPr>
      <p:sp>
        <p:nvSpPr>
          <p:cNvPr id="450" name="Google Shape;450;p5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Differential diagnosis </a:t>
            </a:r>
            <a:endParaRPr b="1"/>
          </a:p>
        </p:txBody>
      </p:sp>
      <p:sp>
        <p:nvSpPr>
          <p:cNvPr id="451" name="Google Shape;451;p5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dk1"/>
              </a:buClr>
              <a:buSzPts val="2480"/>
              <a:buChar char="•"/>
            </a:pPr>
            <a:r>
              <a:rPr lang="en-US" sz="2480"/>
              <a:t>Differential diagnosis Prior to MRI, several large studies demonstrated accuracy of the clinical diagnosis of meniscus tears to be 70% to 75%.</a:t>
            </a:r>
            <a:endParaRPr/>
          </a:p>
          <a:p>
            <a:pPr indent="-342900" lvl="0" marL="342900" rtl="0" algn="l">
              <a:lnSpc>
                <a:spcPct val="80000"/>
              </a:lnSpc>
              <a:spcBef>
                <a:spcPts val="496"/>
              </a:spcBef>
              <a:spcAft>
                <a:spcPts val="0"/>
              </a:spcAft>
              <a:buClr>
                <a:schemeClr val="dk1"/>
              </a:buClr>
              <a:buSzPts val="2480"/>
              <a:buChar char="•"/>
            </a:pPr>
            <a:r>
              <a:rPr lang="en-US" sz="2480"/>
              <a:t>The differential for meniscus tears includes intra-articular and extra-articular diagnoses.</a:t>
            </a:r>
            <a:endParaRPr/>
          </a:p>
          <a:p>
            <a:pPr indent="-285750" lvl="1" marL="742950" rtl="0" algn="l">
              <a:lnSpc>
                <a:spcPct val="80000"/>
              </a:lnSpc>
              <a:spcBef>
                <a:spcPts val="434"/>
              </a:spcBef>
              <a:spcAft>
                <a:spcPts val="0"/>
              </a:spcAft>
              <a:buClr>
                <a:srgbClr val="FF0000"/>
              </a:buClr>
              <a:buSzPts val="2170"/>
              <a:buChar char="–"/>
            </a:pPr>
            <a:r>
              <a:rPr b="1" lang="en-US" sz="2170">
                <a:solidFill>
                  <a:srgbClr val="FF0000"/>
                </a:solidFill>
              </a:rPr>
              <a:t>Intra-articular </a:t>
            </a:r>
            <a:r>
              <a:rPr lang="en-US" sz="2170"/>
              <a:t>possibilities include osteochondritis dissecans, medial patella plica, patellofemoral pain syndromes, loose bodies, pigmented villonodular synovitis, inflammatory arthropathies, and osteonecrosis.</a:t>
            </a:r>
            <a:endParaRPr/>
          </a:p>
          <a:p>
            <a:pPr indent="-285750" lvl="1" marL="742950" rtl="0" algn="l">
              <a:lnSpc>
                <a:spcPct val="80000"/>
              </a:lnSpc>
              <a:spcBef>
                <a:spcPts val="434"/>
              </a:spcBef>
              <a:spcAft>
                <a:spcPts val="0"/>
              </a:spcAft>
              <a:buClr>
                <a:srgbClr val="FF0000"/>
              </a:buClr>
              <a:buSzPts val="2170"/>
              <a:buChar char="–"/>
            </a:pPr>
            <a:r>
              <a:rPr b="1" lang="en-US" sz="2170">
                <a:solidFill>
                  <a:srgbClr val="FF0000"/>
                </a:solidFill>
              </a:rPr>
              <a:t>Extra-articular </a:t>
            </a:r>
            <a:r>
              <a:rPr lang="en-US" sz="2170"/>
              <a:t>possibilities include collateral ligament injuries, slipped capital femoral epiphysis, bone or soft-tissue tumors, osteomyelitis, synovial cyst, pes or medial collateral ligament bursitis, injury, reflex sympathetic dystrophy, lumbar radiculopathy, iliotibial band friction, and stress fracture.</a:t>
            </a:r>
            <a:endParaRPr/>
          </a:p>
          <a:p>
            <a:pPr indent="-185420" lvl="0" marL="342900" rtl="0" algn="l">
              <a:lnSpc>
                <a:spcPct val="80000"/>
              </a:lnSpc>
              <a:spcBef>
                <a:spcPts val="496"/>
              </a:spcBef>
              <a:spcAft>
                <a:spcPts val="0"/>
              </a:spcAft>
              <a:buClr>
                <a:schemeClr val="dk1"/>
              </a:buClr>
              <a:buSzPts val="2480"/>
              <a:buNone/>
            </a:pPr>
            <a:r>
              <a:t/>
            </a:r>
            <a:endParaRPr sz="248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5" name="Shape 455"/>
        <p:cNvGrpSpPr/>
        <p:nvPr/>
      </p:nvGrpSpPr>
      <p:grpSpPr>
        <a:xfrm>
          <a:off x="0" y="0"/>
          <a:ext cx="0" cy="0"/>
          <a:chOff x="0" y="0"/>
          <a:chExt cx="0" cy="0"/>
        </a:xfrm>
      </p:grpSpPr>
      <p:sp>
        <p:nvSpPr>
          <p:cNvPr id="456" name="Google Shape;456;p5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Treatment </a:t>
            </a:r>
            <a:endParaRPr b="1"/>
          </a:p>
        </p:txBody>
      </p:sp>
      <p:sp>
        <p:nvSpPr>
          <p:cNvPr id="457" name="Google Shape;457;p5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960"/>
              <a:buNone/>
            </a:pPr>
            <a:r>
              <a:rPr b="1" lang="en-US" sz="2960"/>
              <a:t>Nonsurgical Management</a:t>
            </a:r>
            <a:endParaRPr/>
          </a:p>
          <a:p>
            <a:pPr indent="-342900" lvl="0" marL="342900" rtl="0" algn="l">
              <a:spcBef>
                <a:spcPts val="592"/>
              </a:spcBef>
              <a:spcAft>
                <a:spcPts val="0"/>
              </a:spcAft>
              <a:buClr>
                <a:schemeClr val="dk1"/>
              </a:buClr>
              <a:buSzPts val="2960"/>
              <a:buChar char="•"/>
            </a:pPr>
            <a:r>
              <a:rPr lang="en-US" sz="2960"/>
              <a:t>Not all meniscus tears cause symptoms, and many symptomatic tears become asymptomatic.</a:t>
            </a:r>
            <a:endParaRPr/>
          </a:p>
          <a:p>
            <a:pPr indent="-342900" lvl="0" marL="342900" rtl="0" algn="l">
              <a:spcBef>
                <a:spcPts val="592"/>
              </a:spcBef>
              <a:spcAft>
                <a:spcPts val="0"/>
              </a:spcAft>
              <a:buClr>
                <a:schemeClr val="dk1"/>
              </a:buClr>
              <a:buSzPts val="2960"/>
              <a:buChar char="•"/>
            </a:pPr>
            <a:r>
              <a:rPr lang="en-US" sz="2960"/>
              <a:t>All degenerative meniscus tear</a:t>
            </a:r>
            <a:endParaRPr/>
          </a:p>
          <a:p>
            <a:pPr indent="-342900" lvl="0" marL="342900" rtl="0" algn="l">
              <a:spcBef>
                <a:spcPts val="592"/>
              </a:spcBef>
              <a:spcAft>
                <a:spcPts val="0"/>
              </a:spcAft>
              <a:buClr>
                <a:schemeClr val="dk1"/>
              </a:buClr>
              <a:buSzPts val="2960"/>
              <a:buChar char="•"/>
            </a:pPr>
            <a:r>
              <a:rPr lang="en-US" sz="2960"/>
              <a:t>Nonsurgical management can include ice, nonsteroidal anti-inflammatory drugs, or physical therapy for range of motion and general strengthening of the lower extremities.</a:t>
            </a:r>
            <a:endParaRPr/>
          </a:p>
          <a:p>
            <a:pPr indent="-154940" lvl="0" marL="342900" rtl="0" algn="l">
              <a:spcBef>
                <a:spcPts val="592"/>
              </a:spcBef>
              <a:spcAft>
                <a:spcPts val="0"/>
              </a:spcAft>
              <a:buClr>
                <a:schemeClr val="dk1"/>
              </a:buClr>
              <a:buSzPts val="2960"/>
              <a:buNone/>
            </a:pPr>
            <a:r>
              <a:t/>
            </a:r>
            <a:endParaRPr sz="296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sp>
        <p:nvSpPr>
          <p:cNvPr id="462" name="Google Shape;462;p5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Treatment </a:t>
            </a:r>
            <a:endParaRPr b="1"/>
          </a:p>
        </p:txBody>
      </p:sp>
      <p:sp>
        <p:nvSpPr>
          <p:cNvPr id="463" name="Google Shape;463;p5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Surgical indications:</a:t>
            </a:r>
            <a:endParaRPr/>
          </a:p>
          <a:p>
            <a:pPr indent="-285750" lvl="1" marL="742950" rtl="0" algn="l">
              <a:spcBef>
                <a:spcPts val="560"/>
              </a:spcBef>
              <a:spcAft>
                <a:spcPts val="0"/>
              </a:spcAft>
              <a:buClr>
                <a:schemeClr val="dk1"/>
              </a:buClr>
              <a:buSzPts val="2800"/>
              <a:buChar char="–"/>
            </a:pPr>
            <a:r>
              <a:rPr lang="en-US"/>
              <a:t>Failure of conservative treatment</a:t>
            </a:r>
            <a:endParaRPr/>
          </a:p>
          <a:p>
            <a:pPr indent="-285750" lvl="1" marL="742950" rtl="0" algn="l">
              <a:spcBef>
                <a:spcPts val="560"/>
              </a:spcBef>
              <a:spcAft>
                <a:spcPts val="0"/>
              </a:spcAft>
              <a:buClr>
                <a:schemeClr val="dk1"/>
              </a:buClr>
              <a:buSzPts val="2800"/>
              <a:buChar char="–"/>
            </a:pPr>
            <a:r>
              <a:rPr lang="en-US"/>
              <a:t>Locked knee</a:t>
            </a:r>
            <a:endParaRPr/>
          </a:p>
          <a:p>
            <a:pPr indent="-285750" lvl="1" marL="742950" rtl="0" algn="l">
              <a:spcBef>
                <a:spcPts val="560"/>
              </a:spcBef>
              <a:spcAft>
                <a:spcPts val="0"/>
              </a:spcAft>
              <a:buClr>
                <a:schemeClr val="dk1"/>
              </a:buClr>
              <a:buSzPts val="2800"/>
              <a:buChar char="–"/>
            </a:pPr>
            <a:r>
              <a:rPr lang="en-US"/>
              <a:t>Concomitant ACL surgery</a:t>
            </a:r>
            <a:endParaRPr/>
          </a:p>
          <a:p>
            <a:pPr indent="-342900" lvl="0" marL="342900" rtl="0" algn="l">
              <a:spcBef>
                <a:spcPts val="640"/>
              </a:spcBef>
              <a:spcAft>
                <a:spcPts val="0"/>
              </a:spcAft>
              <a:buClr>
                <a:schemeClr val="dk1"/>
              </a:buClr>
              <a:buSzPts val="3200"/>
              <a:buChar char="•"/>
            </a:pPr>
            <a:r>
              <a:rPr lang="en-US"/>
              <a:t>Type of surgical intervention:</a:t>
            </a:r>
            <a:endParaRPr/>
          </a:p>
          <a:p>
            <a:pPr indent="-285750" lvl="1" marL="742950" rtl="0" algn="l">
              <a:spcBef>
                <a:spcPts val="560"/>
              </a:spcBef>
              <a:spcAft>
                <a:spcPts val="0"/>
              </a:spcAft>
              <a:buClr>
                <a:schemeClr val="dk1"/>
              </a:buClr>
              <a:buSzPts val="2800"/>
              <a:buChar char="–"/>
            </a:pPr>
            <a:r>
              <a:rPr lang="en-US"/>
              <a:t>Excision (Arthroscopic partial/subtotal/ or total meniscectomy)</a:t>
            </a:r>
            <a:endParaRPr/>
          </a:p>
          <a:p>
            <a:pPr indent="-285750" lvl="1" marL="742950" rtl="0" algn="l">
              <a:spcBef>
                <a:spcPts val="560"/>
              </a:spcBef>
              <a:spcAft>
                <a:spcPts val="0"/>
              </a:spcAft>
              <a:buClr>
                <a:schemeClr val="dk1"/>
              </a:buClr>
              <a:buSzPts val="2800"/>
              <a:buChar char="–"/>
            </a:pPr>
            <a:r>
              <a:rPr lang="en-US"/>
              <a:t>Repair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7" name="Shape 467"/>
        <p:cNvGrpSpPr/>
        <p:nvPr/>
      </p:nvGrpSpPr>
      <p:grpSpPr>
        <a:xfrm>
          <a:off x="0" y="0"/>
          <a:ext cx="0" cy="0"/>
          <a:chOff x="0" y="0"/>
          <a:chExt cx="0" cy="0"/>
        </a:xfrm>
      </p:grpSpPr>
      <p:sp>
        <p:nvSpPr>
          <p:cNvPr id="468" name="Google Shape;468;p5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Ankle sprain </a:t>
            </a:r>
            <a:endParaRPr b="1"/>
          </a:p>
        </p:txBody>
      </p:sp>
      <p:sp>
        <p:nvSpPr>
          <p:cNvPr id="469" name="Google Shape;469;p5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b="1" lang="en-US"/>
              <a:t>Ankle sprain is a common sports related injury.</a:t>
            </a:r>
            <a:endParaRPr/>
          </a:p>
          <a:p>
            <a:pPr indent="-342900" lvl="0" marL="342900" rtl="0" algn="l">
              <a:spcBef>
                <a:spcPts val="640"/>
              </a:spcBef>
              <a:spcAft>
                <a:spcPts val="0"/>
              </a:spcAft>
              <a:buClr>
                <a:schemeClr val="dk1"/>
              </a:buClr>
              <a:buSzPts val="3200"/>
              <a:buChar char="•"/>
            </a:pPr>
            <a:r>
              <a:rPr b="1" lang="en-US"/>
              <a:t>Lateral sprains accounting for 85% of all such injuries.</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sp>
        <p:nvSpPr>
          <p:cNvPr id="474" name="Google Shape;474;p56"/>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Calibri"/>
              <a:buNone/>
            </a:pPr>
            <a:r>
              <a:rPr lang="en-US" sz="3959"/>
              <a:t>Classification of Acute Lateral Ankle Sprains</a:t>
            </a:r>
            <a:endParaRPr sz="3959"/>
          </a:p>
        </p:txBody>
      </p:sp>
      <p:graphicFrame>
        <p:nvGraphicFramePr>
          <p:cNvPr id="475" name="Google Shape;475;p56"/>
          <p:cNvGraphicFramePr/>
          <p:nvPr/>
        </p:nvGraphicFramePr>
        <p:xfrm>
          <a:off x="228600" y="1417638"/>
          <a:ext cx="3000000" cy="3000000"/>
        </p:xfrm>
        <a:graphic>
          <a:graphicData uri="http://schemas.openxmlformats.org/drawingml/2006/table">
            <a:tbl>
              <a:tblPr bandRow="1" firstRow="1">
                <a:noFill/>
                <a:tableStyleId>{3772157F-020A-4D14-9BFB-A1317587C822}</a:tableStyleId>
              </a:tblPr>
              <a:tblGrid>
                <a:gridCol w="965200"/>
                <a:gridCol w="7721600"/>
              </a:tblGrid>
              <a:tr h="487350">
                <a:tc>
                  <a:txBody>
                    <a:bodyPr/>
                    <a:lstStyle/>
                    <a:p>
                      <a:pPr indent="0" lvl="0" marL="0" marR="0" rtl="0" algn="l">
                        <a:spcBef>
                          <a:spcPts val="0"/>
                        </a:spcBef>
                        <a:spcAft>
                          <a:spcPts val="0"/>
                        </a:spcAft>
                        <a:buNone/>
                      </a:pPr>
                      <a:r>
                        <a:rPr lang="en-US" sz="1800"/>
                        <a:t>Grade </a:t>
                      </a:r>
                      <a:endParaRPr sz="1800"/>
                    </a:p>
                  </a:txBody>
                  <a:tcPr marT="45725" marB="45725" marR="91450" marL="91450"/>
                </a:tc>
                <a:tc>
                  <a:txBody>
                    <a:bodyPr/>
                    <a:lstStyle/>
                    <a:p>
                      <a:pPr indent="0" lvl="0" marL="0" marR="0" rtl="0" algn="l">
                        <a:spcBef>
                          <a:spcPts val="0"/>
                        </a:spcBef>
                        <a:spcAft>
                          <a:spcPts val="0"/>
                        </a:spcAft>
                        <a:buNone/>
                      </a:pPr>
                      <a:r>
                        <a:rPr lang="en-US" sz="1800"/>
                        <a:t>                                           Description </a:t>
                      </a:r>
                      <a:endParaRPr sz="1800"/>
                    </a:p>
                  </a:txBody>
                  <a:tcPr marT="45725" marB="45725" marR="91450" marL="91450"/>
                </a:tc>
              </a:tr>
              <a:tr h="1371600">
                <a:tc>
                  <a:txBody>
                    <a:bodyPr/>
                    <a:lstStyle/>
                    <a:p>
                      <a:pPr indent="0" lvl="0" marL="0" marR="0" rtl="0" algn="l">
                        <a:spcBef>
                          <a:spcPts val="0"/>
                        </a:spcBef>
                        <a:spcAft>
                          <a:spcPts val="0"/>
                        </a:spcAft>
                        <a:buNone/>
                      </a:pPr>
                      <a:r>
                        <a:rPr lang="en-US" sz="1800"/>
                        <a:t>I</a:t>
                      </a:r>
                      <a:endParaRPr sz="1800"/>
                    </a:p>
                  </a:txBody>
                  <a:tcPr marT="45725" marB="45725" marR="91450" marL="91450"/>
                </a:tc>
                <a:tc>
                  <a:txBody>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Mild </a:t>
                      </a:r>
                      <a:r>
                        <a:rPr lang="en-US" sz="1800">
                          <a:solidFill>
                            <a:schemeClr val="dk1"/>
                          </a:solidFill>
                          <a:latin typeface="Calibri"/>
                          <a:ea typeface="Calibri"/>
                          <a:cs typeface="Calibri"/>
                          <a:sym typeface="Calibri"/>
                        </a:rPr>
                        <a:t>injury to the lateral ligamentous complex . No frank ligamentous disruption is present. Mild swelling, little or no ecchymosis on the lateral aspect of the ankle, and no or mild restriction of active ROM. Difficulty with full weight bearing is sometimes seen. </a:t>
                      </a:r>
                      <a:r>
                        <a:rPr lang="en-US" sz="1800">
                          <a:solidFill>
                            <a:srgbClr val="FF0000"/>
                          </a:solidFill>
                          <a:latin typeface="Calibri"/>
                          <a:ea typeface="Calibri"/>
                          <a:cs typeface="Calibri"/>
                          <a:sym typeface="Calibri"/>
                        </a:rPr>
                        <a:t>No laxity </a:t>
                      </a:r>
                      <a:r>
                        <a:rPr lang="en-US" sz="1800">
                          <a:solidFill>
                            <a:schemeClr val="dk1"/>
                          </a:solidFill>
                          <a:latin typeface="Calibri"/>
                          <a:ea typeface="Calibri"/>
                          <a:cs typeface="Calibri"/>
                          <a:sym typeface="Calibri"/>
                        </a:rPr>
                        <a:t>on examination.</a:t>
                      </a:r>
                      <a:endParaRPr sz="1800"/>
                    </a:p>
                  </a:txBody>
                  <a:tcPr marT="45725" marB="45725" marR="91450" marL="91450"/>
                </a:tc>
              </a:tr>
              <a:tr h="1581125">
                <a:tc>
                  <a:txBody>
                    <a:bodyPr/>
                    <a:lstStyle/>
                    <a:p>
                      <a:pPr indent="0" lvl="0" marL="0" marR="0" rtl="0" algn="l">
                        <a:spcBef>
                          <a:spcPts val="0"/>
                        </a:spcBef>
                        <a:spcAft>
                          <a:spcPts val="0"/>
                        </a:spcAft>
                        <a:buNone/>
                      </a:pPr>
                      <a:r>
                        <a:rPr lang="en-US" sz="1800"/>
                        <a:t>II</a:t>
                      </a:r>
                      <a:endParaRPr sz="1800"/>
                    </a:p>
                  </a:txBody>
                  <a:tcPr marT="45725" marB="45725" marR="91450" marL="91450"/>
                </a:tc>
                <a:tc>
                  <a:txBody>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Moderate </a:t>
                      </a:r>
                      <a:r>
                        <a:rPr lang="en-US" sz="1800">
                          <a:solidFill>
                            <a:schemeClr val="dk1"/>
                          </a:solidFill>
                          <a:latin typeface="Calibri"/>
                          <a:ea typeface="Calibri"/>
                          <a:cs typeface="Calibri"/>
                          <a:sym typeface="Calibri"/>
                        </a:rPr>
                        <a:t>injury and partial tear to the lateral ligamentous complex. Restricted ROM with localized swelling, ecchymosis, hemorrhage, and tenderness of the anterolateral aspect of the ankle. Abnormal laxity may be mild or absent. May be indistinguishable from a grade III injury in the acute setting.</a:t>
                      </a:r>
                      <a:endParaRPr sz="1800"/>
                    </a:p>
                  </a:txBody>
                  <a:tcPr marT="45725" marB="45725" marR="91450" marL="91450"/>
                </a:tc>
              </a:tr>
              <a:tr h="1085875">
                <a:tc>
                  <a:txBody>
                    <a:bodyPr/>
                    <a:lstStyle/>
                    <a:p>
                      <a:pPr indent="0" lvl="0" marL="0" marR="0" rtl="0" algn="l">
                        <a:spcBef>
                          <a:spcPts val="0"/>
                        </a:spcBef>
                        <a:spcAft>
                          <a:spcPts val="0"/>
                        </a:spcAft>
                        <a:buNone/>
                      </a:pPr>
                      <a:r>
                        <a:rPr lang="en-US" sz="1800"/>
                        <a:t>III</a:t>
                      </a:r>
                      <a:endParaRPr sz="1800"/>
                    </a:p>
                  </a:txBody>
                  <a:tcPr marT="45725" marB="45725" marR="91450" marL="91450"/>
                </a:tc>
                <a:tc>
                  <a:txBody>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Complete </a:t>
                      </a:r>
                      <a:r>
                        <a:rPr lang="en-US" sz="1800">
                          <a:solidFill>
                            <a:schemeClr val="dk1"/>
                          </a:solidFill>
                          <a:latin typeface="Calibri"/>
                          <a:ea typeface="Calibri"/>
                          <a:cs typeface="Calibri"/>
                          <a:sym typeface="Calibri"/>
                        </a:rPr>
                        <a:t>disruption of the lateral ligamentous complex. Diffuse swelling, tenderness and ecchymosis on the lateral side of the ankle and heel.++ instability</a:t>
                      </a:r>
                      <a:endParaRPr sz="1800"/>
                    </a:p>
                  </a:txBody>
                  <a:tcPr marT="45725" marB="45725" marR="91450" marL="91450"/>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9" name="Shape 479"/>
        <p:cNvGrpSpPr/>
        <p:nvPr/>
      </p:nvGrpSpPr>
      <p:grpSpPr>
        <a:xfrm>
          <a:off x="0" y="0"/>
          <a:ext cx="0" cy="0"/>
          <a:chOff x="0" y="0"/>
          <a:chExt cx="0" cy="0"/>
        </a:xfrm>
      </p:grpSpPr>
      <p:sp>
        <p:nvSpPr>
          <p:cNvPr id="480" name="Google Shape;480;p5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History and physical examination </a:t>
            </a:r>
            <a:endParaRPr/>
          </a:p>
        </p:txBody>
      </p:sp>
      <p:sp>
        <p:nvSpPr>
          <p:cNvPr id="481" name="Google Shape;481;p57"/>
          <p:cNvSpPr txBox="1"/>
          <p:nvPr>
            <p:ph idx="1" type="body"/>
          </p:nvPr>
        </p:nvSpPr>
        <p:spPr>
          <a:xfrm>
            <a:off x="457200" y="174625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History suggestive of inversion injury</a:t>
            </a:r>
            <a:endParaRPr/>
          </a:p>
          <a:p>
            <a:pPr indent="-342900" lvl="0" marL="342900" rtl="0" algn="l">
              <a:spcBef>
                <a:spcPts val="640"/>
              </a:spcBef>
              <a:spcAft>
                <a:spcPts val="0"/>
              </a:spcAft>
              <a:buClr>
                <a:schemeClr val="dk1"/>
              </a:buClr>
              <a:buSzPts val="3200"/>
              <a:buChar char="•"/>
            </a:pPr>
            <a:r>
              <a:rPr lang="en-US"/>
              <a:t>Localized tenderness, swelling, and ecchymosis over the lateral ankle.</a:t>
            </a:r>
            <a:endParaRPr/>
          </a:p>
          <a:p>
            <a:pPr indent="-342900" lvl="0" marL="342900" rtl="0" algn="l">
              <a:spcBef>
                <a:spcPts val="640"/>
              </a:spcBef>
              <a:spcAft>
                <a:spcPts val="0"/>
              </a:spcAft>
              <a:buClr>
                <a:schemeClr val="dk1"/>
              </a:buClr>
              <a:buSzPts val="3200"/>
              <a:buChar char="•"/>
            </a:pPr>
            <a:r>
              <a:rPr lang="en-US"/>
              <a:t>The anterior drawer test may demonstrate anterior talar subluxation.</a:t>
            </a:r>
            <a:endParaRPr/>
          </a:p>
          <a:p>
            <a:pPr indent="-342900" lvl="0" marL="342900" rtl="0" algn="l">
              <a:spcBef>
                <a:spcPts val="640"/>
              </a:spcBef>
              <a:spcAft>
                <a:spcPts val="0"/>
              </a:spcAft>
              <a:buClr>
                <a:schemeClr val="dk1"/>
              </a:buClr>
              <a:buSzPts val="3200"/>
              <a:buChar char="•"/>
            </a:pPr>
            <a:r>
              <a:rPr lang="en-US"/>
              <a:t>The talar tilt stress test may demonstrate positive tilt to inversion stress.</a:t>
            </a:r>
            <a:endParaRPr/>
          </a:p>
          <a:p>
            <a:pPr indent="-139700" lvl="0" marL="342900" rtl="0" algn="l">
              <a:spcBef>
                <a:spcPts val="640"/>
              </a:spcBef>
              <a:spcAft>
                <a:spcPts val="0"/>
              </a:spcAft>
              <a:buClr>
                <a:schemeClr val="dk1"/>
              </a:buClr>
              <a:buSzPts val="3200"/>
              <a:buNone/>
            </a:pPr>
            <a:r>
              <a:t/>
            </a:r>
            <a:endParaRPr/>
          </a:p>
        </p:txBody>
      </p:sp>
      <p:pic>
        <p:nvPicPr>
          <p:cNvPr id="482" name="Google Shape;482;p57"/>
          <p:cNvPicPr preferRelativeResize="0"/>
          <p:nvPr/>
        </p:nvPicPr>
        <p:blipFill rotWithShape="1">
          <a:blip r:embed="rId3">
            <a:alphaModFix/>
          </a:blip>
          <a:srcRect b="0" l="0" r="0" t="0"/>
          <a:stretch/>
        </p:blipFill>
        <p:spPr>
          <a:xfrm>
            <a:off x="3733800" y="1417638"/>
            <a:ext cx="4953000" cy="3368768"/>
          </a:xfrm>
          <a:prstGeom prst="rect">
            <a:avLst/>
          </a:prstGeom>
          <a:noFill/>
          <a:ln>
            <a:noFill/>
          </a:ln>
        </p:spPr>
      </p:pic>
      <p:pic>
        <p:nvPicPr>
          <p:cNvPr id="483" name="Google Shape;483;p57"/>
          <p:cNvPicPr preferRelativeResize="0"/>
          <p:nvPr/>
        </p:nvPicPr>
        <p:blipFill rotWithShape="1">
          <a:blip r:embed="rId4">
            <a:alphaModFix/>
          </a:blip>
          <a:srcRect b="0" l="0" r="0" t="0"/>
          <a:stretch/>
        </p:blipFill>
        <p:spPr>
          <a:xfrm>
            <a:off x="5257799" y="1746250"/>
            <a:ext cx="3009421" cy="4197350"/>
          </a:xfrm>
          <a:prstGeom prst="rect">
            <a:avLst/>
          </a:prstGeom>
          <a:noFill/>
          <a:ln>
            <a:noFill/>
          </a:ln>
        </p:spPr>
      </p:pic>
      <p:pic>
        <p:nvPicPr>
          <p:cNvPr id="484" name="Google Shape;484;p57"/>
          <p:cNvPicPr preferRelativeResize="0"/>
          <p:nvPr/>
        </p:nvPicPr>
        <p:blipFill rotWithShape="1">
          <a:blip r:embed="rId5">
            <a:alphaModFix/>
          </a:blip>
          <a:srcRect b="0" l="0" r="0" t="0"/>
          <a:stretch/>
        </p:blipFill>
        <p:spPr>
          <a:xfrm>
            <a:off x="2971800" y="3198906"/>
            <a:ext cx="2552700" cy="317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3"/>
                                        </p:tgtEl>
                                        <p:attrNameLst>
                                          <p:attrName>style.visibility</p:attrName>
                                        </p:attrNameLst>
                                      </p:cBhvr>
                                      <p:to>
                                        <p:strVal val="visible"/>
                                      </p:to>
                                    </p:set>
                                    <p:anim calcmode="lin" valueType="num">
                                      <p:cBhvr additive="base">
                                        <p:cTn dur="500"/>
                                        <p:tgtEl>
                                          <p:spTgt spid="48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4"/>
                                        </p:tgtEl>
                                        <p:attrNameLst>
                                          <p:attrName>style.visibility</p:attrName>
                                        </p:attrNameLst>
                                      </p:cBhvr>
                                      <p:to>
                                        <p:strVal val="visible"/>
                                      </p:to>
                                    </p:set>
                                    <p:animEffect filter="fade" transition="in">
                                      <p:cBhvr>
                                        <p:cTn dur="500"/>
                                        <p:tgtEl>
                                          <p:spTgt spid="4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8" name="Shape 488"/>
        <p:cNvGrpSpPr/>
        <p:nvPr/>
      </p:nvGrpSpPr>
      <p:grpSpPr>
        <a:xfrm>
          <a:off x="0" y="0"/>
          <a:ext cx="0" cy="0"/>
          <a:chOff x="0" y="0"/>
          <a:chExt cx="0" cy="0"/>
        </a:xfrm>
      </p:grpSpPr>
      <p:sp>
        <p:nvSpPr>
          <p:cNvPr id="489" name="Google Shape;489;p5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Treatment </a:t>
            </a:r>
            <a:endParaRPr/>
          </a:p>
        </p:txBody>
      </p:sp>
      <p:sp>
        <p:nvSpPr>
          <p:cNvPr id="490" name="Google Shape;490;p5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dk1"/>
              </a:buClr>
              <a:buSzPts val="2240"/>
              <a:buChar char="•"/>
            </a:pPr>
            <a:r>
              <a:rPr lang="en-US" sz="2240"/>
              <a:t>Nonsurgical</a:t>
            </a:r>
            <a:endParaRPr/>
          </a:p>
          <a:p>
            <a:pPr indent="-285750" lvl="1" marL="742950" rtl="0" algn="l">
              <a:lnSpc>
                <a:spcPct val="80000"/>
              </a:lnSpc>
              <a:spcBef>
                <a:spcPts val="392"/>
              </a:spcBef>
              <a:spcAft>
                <a:spcPts val="0"/>
              </a:spcAft>
              <a:buClr>
                <a:schemeClr val="dk1"/>
              </a:buClr>
              <a:buSzPts val="1960"/>
              <a:buChar char="–"/>
            </a:pPr>
            <a:r>
              <a:rPr lang="en-US" sz="1960"/>
              <a:t>Initial treatment consists of </a:t>
            </a:r>
            <a:r>
              <a:rPr lang="en-US" sz="1960">
                <a:solidFill>
                  <a:srgbClr val="FF0000"/>
                </a:solidFill>
              </a:rPr>
              <a:t>RICE</a:t>
            </a:r>
            <a:r>
              <a:rPr lang="en-US" sz="1960"/>
              <a:t>.</a:t>
            </a:r>
            <a:endParaRPr/>
          </a:p>
          <a:p>
            <a:pPr indent="-285750" lvl="1" marL="742950" rtl="0" algn="l">
              <a:lnSpc>
                <a:spcPct val="80000"/>
              </a:lnSpc>
              <a:spcBef>
                <a:spcPts val="392"/>
              </a:spcBef>
              <a:spcAft>
                <a:spcPts val="0"/>
              </a:spcAft>
              <a:buClr>
                <a:schemeClr val="dk1"/>
              </a:buClr>
              <a:buSzPts val="1960"/>
              <a:buChar char="–"/>
            </a:pPr>
            <a:r>
              <a:rPr lang="en-US" sz="1960"/>
              <a:t>Early weight bearing and use of a protective brace during functional activities facilitates recovery better than non–weight bearing or immobilization.</a:t>
            </a:r>
            <a:endParaRPr/>
          </a:p>
          <a:p>
            <a:pPr indent="-285750" lvl="1" marL="742950" rtl="0" algn="l">
              <a:lnSpc>
                <a:spcPct val="80000"/>
              </a:lnSpc>
              <a:spcBef>
                <a:spcPts val="392"/>
              </a:spcBef>
              <a:spcAft>
                <a:spcPts val="0"/>
              </a:spcAft>
              <a:buClr>
                <a:schemeClr val="dk1"/>
              </a:buClr>
              <a:buSzPts val="1960"/>
              <a:buChar char="–"/>
            </a:pPr>
            <a:r>
              <a:rPr lang="en-US" sz="1960"/>
              <a:t>Functional instability may result and should be treated with a course of physical therapy and proprioceptive training.</a:t>
            </a:r>
            <a:endParaRPr/>
          </a:p>
          <a:p>
            <a:pPr indent="-285750" lvl="1" marL="742950" rtl="0" algn="l">
              <a:lnSpc>
                <a:spcPct val="80000"/>
              </a:lnSpc>
              <a:spcBef>
                <a:spcPts val="392"/>
              </a:spcBef>
              <a:spcAft>
                <a:spcPts val="0"/>
              </a:spcAft>
              <a:buClr>
                <a:schemeClr val="dk1"/>
              </a:buClr>
              <a:buSzPts val="1960"/>
              <a:buChar char="–"/>
            </a:pPr>
            <a:r>
              <a:rPr lang="en-US" sz="1960"/>
              <a:t>Residual mechanical instability may be managed effectively with bracing or taping.</a:t>
            </a:r>
            <a:endParaRPr/>
          </a:p>
          <a:p>
            <a:pPr indent="-285750" lvl="1" marL="742950" rtl="0" algn="l">
              <a:lnSpc>
                <a:spcPct val="80000"/>
              </a:lnSpc>
              <a:spcBef>
                <a:spcPts val="392"/>
              </a:spcBef>
              <a:spcAft>
                <a:spcPts val="0"/>
              </a:spcAft>
              <a:buClr>
                <a:schemeClr val="dk1"/>
              </a:buClr>
              <a:buSzPts val="1960"/>
              <a:buChar char="–"/>
            </a:pPr>
            <a:r>
              <a:rPr lang="en-US" sz="1960"/>
              <a:t>Patients may return to unrestricted activity when cutting, running, and hopping on the affected leg are no longer painful.</a:t>
            </a:r>
            <a:endParaRPr/>
          </a:p>
          <a:p>
            <a:pPr indent="-285750" lvl="1" marL="742950" rtl="0" algn="l">
              <a:lnSpc>
                <a:spcPct val="80000"/>
              </a:lnSpc>
              <a:spcBef>
                <a:spcPts val="392"/>
              </a:spcBef>
              <a:spcAft>
                <a:spcPts val="0"/>
              </a:spcAft>
              <a:buClr>
                <a:schemeClr val="dk1"/>
              </a:buClr>
              <a:buSzPts val="1960"/>
              <a:buChar char="–"/>
            </a:pPr>
            <a:r>
              <a:rPr lang="en-US" sz="1960"/>
              <a:t>Ninety percent of acute ankle sprains resolve with RICE and early functional rehabilitation.</a:t>
            </a:r>
            <a:endParaRPr/>
          </a:p>
          <a:p>
            <a:pPr indent="-342900" lvl="0" marL="342900" rtl="0" algn="l">
              <a:lnSpc>
                <a:spcPct val="80000"/>
              </a:lnSpc>
              <a:spcBef>
                <a:spcPts val="448"/>
              </a:spcBef>
              <a:spcAft>
                <a:spcPts val="0"/>
              </a:spcAft>
              <a:buClr>
                <a:schemeClr val="dk1"/>
              </a:buClr>
              <a:buSzPts val="2240"/>
              <a:buChar char="•"/>
            </a:pPr>
            <a:r>
              <a:rPr lang="en-US" sz="2240"/>
              <a:t>Surgical––Surgery is a reasonable option when an adequate trial of nonsurgical treatment fails to control symptoms for grade III.</a:t>
            </a:r>
            <a:endParaRPr/>
          </a:p>
          <a:p>
            <a:pPr indent="-200660" lvl="0" marL="342900" rtl="0" algn="l">
              <a:lnSpc>
                <a:spcPct val="80000"/>
              </a:lnSpc>
              <a:spcBef>
                <a:spcPts val="448"/>
              </a:spcBef>
              <a:spcAft>
                <a:spcPts val="0"/>
              </a:spcAft>
              <a:buClr>
                <a:schemeClr val="dk1"/>
              </a:buClr>
              <a:buSzPts val="2240"/>
              <a:buNone/>
            </a:pPr>
            <a:r>
              <a:t/>
            </a:r>
            <a:endParaRPr sz="2240"/>
          </a:p>
        </p:txBody>
      </p:sp>
      <p:pic>
        <p:nvPicPr>
          <p:cNvPr id="491" name="Google Shape;491;p58"/>
          <p:cNvPicPr preferRelativeResize="0"/>
          <p:nvPr/>
        </p:nvPicPr>
        <p:blipFill rotWithShape="1">
          <a:blip r:embed="rId3">
            <a:alphaModFix/>
          </a:blip>
          <a:srcRect b="0" l="0" r="0" t="0"/>
          <a:stretch/>
        </p:blipFill>
        <p:spPr>
          <a:xfrm>
            <a:off x="185644" y="3048000"/>
            <a:ext cx="8805956" cy="3505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Muscle injuries</a:t>
            </a:r>
            <a:endParaRPr b="1"/>
          </a:p>
        </p:txBody>
      </p:sp>
      <p:sp>
        <p:nvSpPr>
          <p:cNvPr id="127" name="Google Shape;127;p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b="1" lang="en-US"/>
              <a:t>Muscle strain</a:t>
            </a:r>
            <a:endParaRPr/>
          </a:p>
          <a:p>
            <a:pPr indent="-342900" lvl="0" marL="342900" rtl="0" algn="l">
              <a:spcBef>
                <a:spcPts val="640"/>
              </a:spcBef>
              <a:spcAft>
                <a:spcPts val="0"/>
              </a:spcAft>
              <a:buClr>
                <a:schemeClr val="dk1"/>
              </a:buClr>
              <a:buSzPts val="3200"/>
              <a:buChar char="•"/>
            </a:pPr>
            <a:r>
              <a:rPr b="1" lang="en-US"/>
              <a:t>Muscle Contusion</a:t>
            </a:r>
            <a:endParaRPr/>
          </a:p>
          <a:p>
            <a:pPr indent="-342900" lvl="0" marL="342900" rtl="0" algn="l">
              <a:spcBef>
                <a:spcPts val="640"/>
              </a:spcBef>
              <a:spcAft>
                <a:spcPts val="0"/>
              </a:spcAft>
              <a:buClr>
                <a:schemeClr val="dk1"/>
              </a:buClr>
              <a:buSzPts val="3200"/>
              <a:buChar char="•"/>
            </a:pPr>
            <a:r>
              <a:rPr b="1" lang="en-US"/>
              <a:t>Muscle Laceration</a:t>
            </a:r>
            <a:endParaRPr/>
          </a:p>
          <a:p>
            <a:pPr indent="-342900" lvl="0" marL="342900" rtl="0" algn="l">
              <a:spcBef>
                <a:spcPts val="640"/>
              </a:spcBef>
              <a:spcAft>
                <a:spcPts val="0"/>
              </a:spcAft>
              <a:buClr>
                <a:schemeClr val="dk1"/>
              </a:buClr>
              <a:buSzPts val="3200"/>
              <a:buChar char="•"/>
            </a:pPr>
            <a:r>
              <a:rPr b="1" lang="en-US"/>
              <a:t>Delayed-onset soreness</a:t>
            </a:r>
            <a:endParaRPr/>
          </a:p>
          <a:p>
            <a:pPr indent="-139700" lvl="0" marL="342900" rtl="0" algn="l">
              <a:spcBef>
                <a:spcPts val="640"/>
              </a:spcBef>
              <a:spcAft>
                <a:spcPts val="0"/>
              </a:spcAft>
              <a:buClr>
                <a:schemeClr val="dk1"/>
              </a:buClr>
              <a:buSzPts val="3200"/>
              <a:buNone/>
            </a:pPr>
            <a:r>
              <a:t/>
            </a:r>
            <a:endParaRPr b="1"/>
          </a:p>
          <a:p>
            <a:pPr indent="-139700" lvl="0" marL="342900" rtl="0" algn="l">
              <a:spcBef>
                <a:spcPts val="640"/>
              </a:spcBef>
              <a:spcAft>
                <a:spcPts val="0"/>
              </a:spcAft>
              <a:buClr>
                <a:schemeClr val="dk1"/>
              </a:buClr>
              <a:buSzPts val="3200"/>
              <a:buNone/>
            </a:pPr>
            <a:r>
              <a:t/>
            </a:r>
            <a:endParaRPr b="1"/>
          </a:p>
          <a:p>
            <a:pPr indent="-139700" lvl="0" marL="342900" rtl="0" algn="l">
              <a:spcBef>
                <a:spcPts val="640"/>
              </a:spcBef>
              <a:spcAft>
                <a:spcPts val="0"/>
              </a:spcAft>
              <a:buClr>
                <a:schemeClr val="dk1"/>
              </a:buClr>
              <a:buSzPts val="3200"/>
              <a:buNone/>
            </a:pPr>
            <a:r>
              <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7"/>
          <p:cNvSpPr txBox="1"/>
          <p:nvPr>
            <p:ph type="title"/>
          </p:nvPr>
        </p:nvSpPr>
        <p:spPr>
          <a:xfrm>
            <a:off x="457200" y="-7620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Muscle Strain</a:t>
            </a:r>
            <a:endParaRPr/>
          </a:p>
        </p:txBody>
      </p:sp>
      <p:sp>
        <p:nvSpPr>
          <p:cNvPr id="133" name="Google Shape;133;p7"/>
          <p:cNvSpPr txBox="1"/>
          <p:nvPr>
            <p:ph idx="1" type="body"/>
          </p:nvPr>
        </p:nvSpPr>
        <p:spPr>
          <a:xfrm>
            <a:off x="0" y="914400"/>
            <a:ext cx="9144000" cy="6400800"/>
          </a:xfrm>
          <a:prstGeom prst="rect">
            <a:avLst/>
          </a:prstGeom>
          <a:noFill/>
          <a:ln>
            <a:noFill/>
          </a:ln>
        </p:spPr>
        <p:txBody>
          <a:bodyPr anchorCtr="0" anchor="t" bIns="45700" lIns="91425" spcFirstLastPara="1" rIns="91425" wrap="square" tIns="45700">
            <a:normAutofit/>
          </a:bodyPr>
          <a:lstStyle/>
          <a:p>
            <a:pPr indent="-285750" lvl="1" marL="742950" rtl="0" algn="l">
              <a:spcBef>
                <a:spcPts val="0"/>
              </a:spcBef>
              <a:spcAft>
                <a:spcPts val="0"/>
              </a:spcAft>
              <a:buClr>
                <a:schemeClr val="dk1"/>
              </a:buClr>
              <a:buSzPts val="2800"/>
              <a:buChar char="–"/>
            </a:pPr>
            <a:r>
              <a:rPr lang="en-US"/>
              <a:t>The most common muscle injury suffered in sports. </a:t>
            </a:r>
            <a:endParaRPr/>
          </a:p>
          <a:p>
            <a:pPr indent="-285750" lvl="1" marL="742950" rtl="0" algn="l">
              <a:spcBef>
                <a:spcPts val="560"/>
              </a:spcBef>
              <a:spcAft>
                <a:spcPts val="0"/>
              </a:spcAft>
              <a:buClr>
                <a:schemeClr val="dk1"/>
              </a:buClr>
              <a:buSzPts val="2800"/>
              <a:buChar char="–"/>
            </a:pPr>
            <a:r>
              <a:rPr lang="en-US"/>
              <a:t>Immediate pain associated with diminished function.</a:t>
            </a:r>
            <a:endParaRPr/>
          </a:p>
          <a:p>
            <a:pPr indent="-285750" lvl="1" marL="742950" rtl="0" algn="l">
              <a:spcBef>
                <a:spcPts val="560"/>
              </a:spcBef>
              <a:spcAft>
                <a:spcPts val="0"/>
              </a:spcAft>
              <a:buClr>
                <a:schemeClr val="dk1"/>
              </a:buClr>
              <a:buSzPts val="2800"/>
              <a:buChar char="–"/>
            </a:pPr>
            <a:r>
              <a:rPr lang="en-US"/>
              <a:t>Both complete and incomplete muscle tears can occur by passive stretch of an activated muscle.</a:t>
            </a:r>
            <a:endParaRPr/>
          </a:p>
          <a:p>
            <a:pPr indent="-285750" lvl="1" marL="742950" rtl="0" algn="l">
              <a:spcBef>
                <a:spcPts val="560"/>
              </a:spcBef>
              <a:spcAft>
                <a:spcPts val="0"/>
              </a:spcAft>
              <a:buClr>
                <a:schemeClr val="dk1"/>
              </a:buClr>
              <a:buSzPts val="2800"/>
              <a:buChar char="–"/>
            </a:pPr>
            <a:r>
              <a:rPr lang="en-US"/>
              <a:t>Muscle tears also typically occur at or near to the myotendinous junction</a:t>
            </a:r>
            <a:endParaRPr/>
          </a:p>
          <a:p>
            <a:pPr indent="-285750" lvl="1" marL="742950" rtl="0" algn="l">
              <a:spcBef>
                <a:spcPts val="560"/>
              </a:spcBef>
              <a:spcAft>
                <a:spcPts val="0"/>
              </a:spcAft>
              <a:buClr>
                <a:schemeClr val="dk1"/>
              </a:buClr>
              <a:buSzPts val="2800"/>
              <a:buChar char="–"/>
            </a:pPr>
            <a:r>
              <a:rPr lang="en-US"/>
              <a:t>Treatment </a:t>
            </a:r>
            <a:endParaRPr/>
          </a:p>
          <a:p>
            <a:pPr indent="-228600" lvl="2" marL="1143000" rtl="0" algn="l">
              <a:spcBef>
                <a:spcPts val="480"/>
              </a:spcBef>
              <a:spcAft>
                <a:spcPts val="0"/>
              </a:spcAft>
              <a:buClr>
                <a:schemeClr val="dk1"/>
              </a:buClr>
              <a:buSzPts val="2400"/>
              <a:buChar char="•"/>
            </a:pPr>
            <a:r>
              <a:rPr lang="en-US"/>
              <a:t>RICE</a:t>
            </a:r>
            <a:endParaRPr/>
          </a:p>
          <a:p>
            <a:pPr indent="-228600" lvl="2" marL="1143000" rtl="0" algn="l">
              <a:spcBef>
                <a:spcPts val="480"/>
              </a:spcBef>
              <a:spcAft>
                <a:spcPts val="0"/>
              </a:spcAft>
              <a:buClr>
                <a:schemeClr val="dk1"/>
              </a:buClr>
              <a:buSzPts val="2400"/>
              <a:buChar char="•"/>
            </a:pPr>
            <a:r>
              <a:rPr lang="en-US"/>
              <a:t>NSAID</a:t>
            </a:r>
            <a:endParaRPr/>
          </a:p>
          <a:p>
            <a:pPr indent="-228600" lvl="2" marL="1143000" rtl="0" algn="l">
              <a:spcBef>
                <a:spcPts val="480"/>
              </a:spcBef>
              <a:spcAft>
                <a:spcPts val="0"/>
              </a:spcAft>
              <a:buClr>
                <a:schemeClr val="dk1"/>
              </a:buClr>
              <a:buSzPts val="2400"/>
              <a:buChar char="•"/>
            </a:pPr>
            <a:r>
              <a:rPr lang="en-US"/>
              <a:t>physical therapy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3">
                                            <p:txEl>
                                              <p:pRg end="0" st="0"/>
                                            </p:txEl>
                                          </p:spTgt>
                                        </p:tgtEl>
                                        <p:attrNameLst>
                                          <p:attrName>style.visibility</p:attrName>
                                        </p:attrNameLst>
                                      </p:cBhvr>
                                      <p:to>
                                        <p:strVal val="visible"/>
                                      </p:to>
                                    </p:set>
                                    <p:anim calcmode="lin" valueType="num">
                                      <p:cBhvr additive="base">
                                        <p:cTn dur="500"/>
                                        <p:tgtEl>
                                          <p:spTgt spid="13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3">
                                            <p:txEl>
                                              <p:pRg end="1" st="1"/>
                                            </p:txEl>
                                          </p:spTgt>
                                        </p:tgtEl>
                                        <p:attrNameLst>
                                          <p:attrName>style.visibility</p:attrName>
                                        </p:attrNameLst>
                                      </p:cBhvr>
                                      <p:to>
                                        <p:strVal val="visible"/>
                                      </p:to>
                                    </p:set>
                                    <p:anim calcmode="lin" valueType="num">
                                      <p:cBhvr additive="base">
                                        <p:cTn dur="500"/>
                                        <p:tgtEl>
                                          <p:spTgt spid="13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3">
                                            <p:txEl>
                                              <p:pRg end="2" st="2"/>
                                            </p:txEl>
                                          </p:spTgt>
                                        </p:tgtEl>
                                        <p:attrNameLst>
                                          <p:attrName>style.visibility</p:attrName>
                                        </p:attrNameLst>
                                      </p:cBhvr>
                                      <p:to>
                                        <p:strVal val="visible"/>
                                      </p:to>
                                    </p:set>
                                    <p:anim calcmode="lin" valueType="num">
                                      <p:cBhvr additive="base">
                                        <p:cTn dur="500"/>
                                        <p:tgtEl>
                                          <p:spTgt spid="13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3">
                                            <p:txEl>
                                              <p:pRg end="3" st="3"/>
                                            </p:txEl>
                                          </p:spTgt>
                                        </p:tgtEl>
                                        <p:attrNameLst>
                                          <p:attrName>style.visibility</p:attrName>
                                        </p:attrNameLst>
                                      </p:cBhvr>
                                      <p:to>
                                        <p:strVal val="visible"/>
                                      </p:to>
                                    </p:set>
                                    <p:anim calcmode="lin" valueType="num">
                                      <p:cBhvr additive="base">
                                        <p:cTn dur="500"/>
                                        <p:tgtEl>
                                          <p:spTgt spid="13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3">
                                            <p:txEl>
                                              <p:pRg end="4" st="4"/>
                                            </p:txEl>
                                          </p:spTgt>
                                        </p:tgtEl>
                                        <p:attrNameLst>
                                          <p:attrName>style.visibility</p:attrName>
                                        </p:attrNameLst>
                                      </p:cBhvr>
                                      <p:to>
                                        <p:strVal val="visible"/>
                                      </p:to>
                                    </p:set>
                                    <p:anim calcmode="lin" valueType="num">
                                      <p:cBhvr additive="base">
                                        <p:cTn dur="500"/>
                                        <p:tgtEl>
                                          <p:spTgt spid="133">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3">
                                            <p:txEl>
                                              <p:pRg end="5" st="5"/>
                                            </p:txEl>
                                          </p:spTgt>
                                        </p:tgtEl>
                                        <p:attrNameLst>
                                          <p:attrName>style.visibility</p:attrName>
                                        </p:attrNameLst>
                                      </p:cBhvr>
                                      <p:to>
                                        <p:strVal val="visible"/>
                                      </p:to>
                                    </p:set>
                                    <p:anim calcmode="lin" valueType="num">
                                      <p:cBhvr additive="base">
                                        <p:cTn dur="500"/>
                                        <p:tgtEl>
                                          <p:spTgt spid="133">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3">
                                            <p:txEl>
                                              <p:pRg end="6" st="6"/>
                                            </p:txEl>
                                          </p:spTgt>
                                        </p:tgtEl>
                                        <p:attrNameLst>
                                          <p:attrName>style.visibility</p:attrName>
                                        </p:attrNameLst>
                                      </p:cBhvr>
                                      <p:to>
                                        <p:strVal val="visible"/>
                                      </p:to>
                                    </p:set>
                                    <p:anim calcmode="lin" valueType="num">
                                      <p:cBhvr additive="base">
                                        <p:cTn dur="500"/>
                                        <p:tgtEl>
                                          <p:spTgt spid="133">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3">
                                            <p:txEl>
                                              <p:pRg end="7" st="7"/>
                                            </p:txEl>
                                          </p:spTgt>
                                        </p:tgtEl>
                                        <p:attrNameLst>
                                          <p:attrName>style.visibility</p:attrName>
                                        </p:attrNameLst>
                                      </p:cBhvr>
                                      <p:to>
                                        <p:strVal val="visible"/>
                                      </p:to>
                                    </p:set>
                                    <p:anim calcmode="lin" valueType="num">
                                      <p:cBhvr additive="base">
                                        <p:cTn dur="500"/>
                                        <p:tgtEl>
                                          <p:spTgt spid="133">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Muscle Contusion</a:t>
            </a:r>
            <a:endParaRPr/>
          </a:p>
        </p:txBody>
      </p:sp>
      <p:sp>
        <p:nvSpPr>
          <p:cNvPr id="139" name="Google Shape;139;p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dk1"/>
              </a:buClr>
              <a:buSzPts val="2480"/>
              <a:buChar char="•"/>
            </a:pPr>
            <a:r>
              <a:rPr lang="en-US" sz="2480"/>
              <a:t>Caused by a nonpenetrating blunt injury (direct blow) to the muscle resulting in hematoma and inflammation.</a:t>
            </a:r>
            <a:endParaRPr/>
          </a:p>
          <a:p>
            <a:pPr indent="-342900" lvl="0" marL="342900" rtl="0" algn="l">
              <a:lnSpc>
                <a:spcPct val="80000"/>
              </a:lnSpc>
              <a:spcBef>
                <a:spcPts val="496"/>
              </a:spcBef>
              <a:spcAft>
                <a:spcPts val="0"/>
              </a:spcAft>
              <a:buClr>
                <a:schemeClr val="dk1"/>
              </a:buClr>
              <a:buSzPts val="2480"/>
              <a:buChar char="•"/>
            </a:pPr>
            <a:r>
              <a:rPr lang="en-US" sz="2480"/>
              <a:t> Quadriceps and Brachialis muscles are common involved regions.</a:t>
            </a:r>
            <a:endParaRPr/>
          </a:p>
          <a:p>
            <a:pPr indent="-342900" lvl="0" marL="342900" rtl="0" algn="l">
              <a:lnSpc>
                <a:spcPct val="80000"/>
              </a:lnSpc>
              <a:spcBef>
                <a:spcPts val="496"/>
              </a:spcBef>
              <a:spcAft>
                <a:spcPts val="0"/>
              </a:spcAft>
              <a:buClr>
                <a:schemeClr val="dk1"/>
              </a:buClr>
              <a:buSzPts val="2480"/>
              <a:buChar char="•"/>
            </a:pPr>
            <a:r>
              <a:rPr lang="en-US" sz="2480"/>
              <a:t>Clinical features:</a:t>
            </a:r>
            <a:endParaRPr/>
          </a:p>
          <a:p>
            <a:pPr indent="-285750" lvl="1" marL="742950" rtl="0" algn="l">
              <a:lnSpc>
                <a:spcPct val="80000"/>
              </a:lnSpc>
              <a:spcBef>
                <a:spcPts val="434"/>
              </a:spcBef>
              <a:spcAft>
                <a:spcPts val="0"/>
              </a:spcAft>
              <a:buClr>
                <a:schemeClr val="dk1"/>
              </a:buClr>
              <a:buSzPts val="2170"/>
              <a:buChar char="–"/>
            </a:pPr>
            <a:r>
              <a:rPr lang="en-US" sz="2170"/>
              <a:t>Pain  with active and passive motion +/_ swelling.</a:t>
            </a:r>
            <a:endParaRPr/>
          </a:p>
          <a:p>
            <a:pPr indent="-285750" lvl="1" marL="742950" rtl="0" algn="l">
              <a:lnSpc>
                <a:spcPct val="80000"/>
              </a:lnSpc>
              <a:spcBef>
                <a:spcPts val="434"/>
              </a:spcBef>
              <a:spcAft>
                <a:spcPts val="0"/>
              </a:spcAft>
              <a:buClr>
                <a:schemeClr val="dk1"/>
              </a:buClr>
              <a:buSzPts val="2170"/>
              <a:buChar char="–"/>
            </a:pPr>
            <a:r>
              <a:rPr lang="en-US" sz="2170"/>
              <a:t>Decreased range of motion of joints spanned by the injured muscles.</a:t>
            </a:r>
            <a:endParaRPr/>
          </a:p>
          <a:p>
            <a:pPr indent="-285750" lvl="1" marL="742950" rtl="0" algn="l">
              <a:lnSpc>
                <a:spcPct val="80000"/>
              </a:lnSpc>
              <a:spcBef>
                <a:spcPts val="434"/>
              </a:spcBef>
              <a:spcAft>
                <a:spcPts val="0"/>
              </a:spcAft>
              <a:buClr>
                <a:schemeClr val="dk1"/>
              </a:buClr>
              <a:buSzPts val="2170"/>
              <a:buChar char="–"/>
            </a:pPr>
            <a:r>
              <a:rPr lang="en-US" sz="2170"/>
              <a:t>Occasionally a permanent palpable mass.</a:t>
            </a:r>
            <a:endParaRPr/>
          </a:p>
          <a:p>
            <a:pPr indent="-342900" lvl="0" marL="342900" rtl="0" algn="l">
              <a:lnSpc>
                <a:spcPct val="80000"/>
              </a:lnSpc>
              <a:spcBef>
                <a:spcPts val="496"/>
              </a:spcBef>
              <a:spcAft>
                <a:spcPts val="0"/>
              </a:spcAft>
              <a:buClr>
                <a:schemeClr val="dk1"/>
              </a:buClr>
              <a:buSzPts val="2480"/>
              <a:buChar char="•"/>
            </a:pPr>
            <a:r>
              <a:rPr lang="en-US" sz="2480"/>
              <a:t>Treatment:</a:t>
            </a:r>
            <a:endParaRPr/>
          </a:p>
          <a:p>
            <a:pPr indent="-228600" lvl="2" marL="1143000" rtl="0" algn="l">
              <a:lnSpc>
                <a:spcPct val="80000"/>
              </a:lnSpc>
              <a:spcBef>
                <a:spcPts val="372"/>
              </a:spcBef>
              <a:spcAft>
                <a:spcPts val="0"/>
              </a:spcAft>
              <a:buClr>
                <a:schemeClr val="dk1"/>
              </a:buClr>
              <a:buSzPts val="1860"/>
              <a:buChar char="•"/>
            </a:pPr>
            <a:r>
              <a:rPr b="1" lang="en-US" sz="1860"/>
              <a:t>Short </a:t>
            </a:r>
            <a:r>
              <a:rPr lang="en-US" sz="1860"/>
              <a:t>period of immobilization</a:t>
            </a:r>
            <a:endParaRPr/>
          </a:p>
          <a:p>
            <a:pPr indent="-228600" lvl="2" marL="1143000" rtl="0" algn="l">
              <a:lnSpc>
                <a:spcPct val="80000"/>
              </a:lnSpc>
              <a:spcBef>
                <a:spcPts val="372"/>
              </a:spcBef>
              <a:spcAft>
                <a:spcPts val="0"/>
              </a:spcAft>
              <a:buClr>
                <a:schemeClr val="dk1"/>
              </a:buClr>
              <a:buSzPts val="1860"/>
              <a:buChar char="•"/>
            </a:pPr>
            <a:r>
              <a:rPr lang="en-US" sz="1860"/>
              <a:t>Followed by early mobilization and Physiotherapy</a:t>
            </a:r>
            <a:endParaRPr/>
          </a:p>
          <a:p>
            <a:pPr indent="-228600" lvl="2" marL="1143000" rtl="0" algn="l">
              <a:lnSpc>
                <a:spcPct val="80000"/>
              </a:lnSpc>
              <a:spcBef>
                <a:spcPts val="372"/>
              </a:spcBef>
              <a:spcAft>
                <a:spcPts val="0"/>
              </a:spcAft>
              <a:buClr>
                <a:schemeClr val="dk1"/>
              </a:buClr>
              <a:buSzPts val="1860"/>
              <a:buChar char="•"/>
            </a:pPr>
            <a:r>
              <a:rPr lang="en-US" sz="1860"/>
              <a:t>NSAID </a:t>
            </a:r>
            <a:endParaRPr/>
          </a:p>
          <a:p>
            <a:pPr indent="-185420" lvl="0" marL="342900" rtl="0" algn="l">
              <a:lnSpc>
                <a:spcPct val="80000"/>
              </a:lnSpc>
              <a:spcBef>
                <a:spcPts val="496"/>
              </a:spcBef>
              <a:spcAft>
                <a:spcPts val="0"/>
              </a:spcAft>
              <a:buClr>
                <a:schemeClr val="dk1"/>
              </a:buClr>
              <a:buSzPts val="2480"/>
              <a:buNone/>
            </a:pPr>
            <a:r>
              <a:t/>
            </a:r>
            <a:endParaRPr sz="2480"/>
          </a:p>
        </p:txBody>
      </p:sp>
      <p:pic>
        <p:nvPicPr>
          <p:cNvPr id="140" name="Google Shape;140;p8"/>
          <p:cNvPicPr preferRelativeResize="0"/>
          <p:nvPr/>
        </p:nvPicPr>
        <p:blipFill rotWithShape="1">
          <a:blip r:embed="rId3">
            <a:alphaModFix/>
          </a:blip>
          <a:srcRect b="0" l="0" r="0" t="0"/>
          <a:stretch/>
        </p:blipFill>
        <p:spPr>
          <a:xfrm>
            <a:off x="2882900" y="1600200"/>
            <a:ext cx="5803900" cy="4145643"/>
          </a:xfrm>
          <a:prstGeom prst="rect">
            <a:avLst/>
          </a:prstGeom>
          <a:noFill/>
          <a:ln>
            <a:noFill/>
          </a:ln>
        </p:spPr>
      </p:pic>
      <p:pic>
        <p:nvPicPr>
          <p:cNvPr id="141" name="Google Shape;141;p8"/>
          <p:cNvPicPr preferRelativeResize="0"/>
          <p:nvPr/>
        </p:nvPicPr>
        <p:blipFill rotWithShape="1">
          <a:blip r:embed="rId4">
            <a:alphaModFix/>
          </a:blip>
          <a:srcRect b="0" l="0" r="0" t="0"/>
          <a:stretch/>
        </p:blipFill>
        <p:spPr>
          <a:xfrm>
            <a:off x="3251200" y="2743200"/>
            <a:ext cx="5435600" cy="3813033"/>
          </a:xfrm>
          <a:prstGeom prst="rect">
            <a:avLst/>
          </a:prstGeom>
          <a:noFill/>
          <a:ln>
            <a:noFill/>
          </a:ln>
        </p:spPr>
      </p:pic>
      <p:pic>
        <p:nvPicPr>
          <p:cNvPr id="142" name="Google Shape;142;p8"/>
          <p:cNvPicPr preferRelativeResize="0"/>
          <p:nvPr/>
        </p:nvPicPr>
        <p:blipFill rotWithShape="1">
          <a:blip r:embed="rId5">
            <a:alphaModFix/>
          </a:blip>
          <a:srcRect b="0" l="0" r="0" t="0"/>
          <a:stretch/>
        </p:blipFill>
        <p:spPr>
          <a:xfrm>
            <a:off x="4953000" y="1981200"/>
            <a:ext cx="3048000" cy="2273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140"/>
                                        </p:tgtEl>
                                        <p:attrNameLst>
                                          <p:attrName>ppt_y</p:attrName>
                                        </p:attrNameLst>
                                      </p:cBhvr>
                                      <p:tavLst>
                                        <p:tav fmla="" tm="0">
                                          <p:val>
                                            <p:strVal val="#ppt_y"/>
                                          </p:val>
                                        </p:tav>
                                        <p:tav fmla="" tm="100000">
                                          <p:val>
                                            <p:strVal val="#ppt_y+1"/>
                                          </p:val>
                                        </p:tav>
                                      </p:tavLst>
                                    </p:anim>
                                    <p:set>
                                      <p:cBhvr>
                                        <p:cTn dur="1" fill="hold">
                                          <p:stCondLst>
                                            <p:cond delay="500"/>
                                          </p:stCondLst>
                                        </p:cTn>
                                        <p:tgtEl>
                                          <p:spTgt spid="14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20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4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141"/>
                                        </p:tgtEl>
                                        <p:attrNameLst>
                                          <p:attrName>ppt_w</p:attrName>
                                        </p:attrNameLst>
                                      </p:cBhvr>
                                      <p:tavLst>
                                        <p:tav fmla="" tm="0">
                                          <p:val>
                                            <p:strVal val="#ppt_w"/>
                                          </p:val>
                                        </p:tav>
                                        <p:tav fmla="" tm="100000">
                                          <p:val>
                                            <p:strVal val="0"/>
                                          </p:val>
                                        </p:tav>
                                      </p:tavLst>
                                    </p:anim>
                                    <p:anim calcmode="lin" valueType="num">
                                      <p:cBhvr additive="base">
                                        <p:cTn dur="500"/>
                                        <p:tgtEl>
                                          <p:spTgt spid="141"/>
                                        </p:tgtEl>
                                        <p:attrNameLst>
                                          <p:attrName>ppt_h</p:attrName>
                                        </p:attrNameLst>
                                      </p:cBhvr>
                                      <p:tavLst>
                                        <p:tav fmla="" tm="0">
                                          <p:val>
                                            <p:strVal val="#ppt_h"/>
                                          </p:val>
                                        </p:tav>
                                        <p:tav fmla="" tm="100000">
                                          <p:val>
                                            <p:strVal val="0"/>
                                          </p:val>
                                        </p:tav>
                                      </p:tavLst>
                                    </p:anim>
                                    <p:set>
                                      <p:cBhvr>
                                        <p:cTn dur="1" fill="hold">
                                          <p:stCondLst>
                                            <p:cond delay="500"/>
                                          </p:stCondLst>
                                        </p:cTn>
                                        <p:tgtEl>
                                          <p:spTgt spid="14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Muscle injuries</a:t>
            </a:r>
            <a:endParaRPr b="1"/>
          </a:p>
        </p:txBody>
      </p:sp>
      <p:sp>
        <p:nvSpPr>
          <p:cNvPr id="148" name="Google Shape;148;p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dk1"/>
              </a:buClr>
              <a:buSzPts val="2720"/>
              <a:buChar char="•"/>
            </a:pPr>
            <a:r>
              <a:rPr b="1" lang="en-US" sz="2720"/>
              <a:t>Muscle Laceration</a:t>
            </a:r>
            <a:endParaRPr/>
          </a:p>
          <a:p>
            <a:pPr indent="-285750" lvl="1" marL="742950" rtl="0" algn="l">
              <a:lnSpc>
                <a:spcPct val="80000"/>
              </a:lnSpc>
              <a:spcBef>
                <a:spcPts val="476"/>
              </a:spcBef>
              <a:spcAft>
                <a:spcPts val="0"/>
              </a:spcAft>
              <a:buClr>
                <a:schemeClr val="dk1"/>
              </a:buClr>
              <a:buSzPts val="2380"/>
              <a:buChar char="–"/>
            </a:pPr>
            <a:r>
              <a:rPr lang="en-US" sz="2380"/>
              <a:t>I&amp;D followed by suture repair of the fascia, if possible.</a:t>
            </a:r>
            <a:endParaRPr/>
          </a:p>
          <a:p>
            <a:pPr indent="-342900" lvl="0" marL="342900" rtl="0" algn="l">
              <a:lnSpc>
                <a:spcPct val="80000"/>
              </a:lnSpc>
              <a:spcBef>
                <a:spcPts val="544"/>
              </a:spcBef>
              <a:spcAft>
                <a:spcPts val="0"/>
              </a:spcAft>
              <a:buClr>
                <a:schemeClr val="dk1"/>
              </a:buClr>
              <a:buSzPts val="2720"/>
              <a:buChar char="•"/>
            </a:pPr>
            <a:r>
              <a:rPr b="1" lang="en-US" sz="2720"/>
              <a:t>Delayed-onset soreness</a:t>
            </a:r>
            <a:endParaRPr/>
          </a:p>
          <a:p>
            <a:pPr indent="-285750" lvl="1" marL="742950" rtl="0" algn="l">
              <a:lnSpc>
                <a:spcPct val="80000"/>
              </a:lnSpc>
              <a:spcBef>
                <a:spcPts val="476"/>
              </a:spcBef>
              <a:spcAft>
                <a:spcPts val="0"/>
              </a:spcAft>
              <a:buClr>
                <a:schemeClr val="dk1"/>
              </a:buClr>
              <a:buSzPts val="2380"/>
              <a:buChar char="–"/>
            </a:pPr>
            <a:r>
              <a:rPr lang="en-US" sz="2380"/>
              <a:t>Structural muscle injury  leads to progressive edema formation and resultant increased intramuscular pressure.</a:t>
            </a:r>
            <a:endParaRPr sz="2380"/>
          </a:p>
          <a:p>
            <a:pPr indent="-285750" lvl="1" marL="742950" rtl="0" algn="l">
              <a:lnSpc>
                <a:spcPct val="80000"/>
              </a:lnSpc>
              <a:spcBef>
                <a:spcPts val="476"/>
              </a:spcBef>
              <a:spcAft>
                <a:spcPts val="0"/>
              </a:spcAft>
              <a:buClr>
                <a:schemeClr val="dk1"/>
              </a:buClr>
              <a:buSzPts val="2380"/>
              <a:buChar char="–"/>
            </a:pPr>
            <a:r>
              <a:rPr lang="en-US" sz="2380"/>
              <a:t>Is primarily associated with eccentric loading–type exercise.</a:t>
            </a:r>
            <a:endParaRPr sz="2380"/>
          </a:p>
          <a:p>
            <a:pPr indent="-285750" lvl="1" marL="742950" rtl="0" algn="l">
              <a:lnSpc>
                <a:spcPct val="80000"/>
              </a:lnSpc>
              <a:spcBef>
                <a:spcPts val="476"/>
              </a:spcBef>
              <a:spcAft>
                <a:spcPts val="0"/>
              </a:spcAft>
              <a:buClr>
                <a:schemeClr val="dk1"/>
              </a:buClr>
              <a:buSzPts val="2380"/>
              <a:buChar char="–"/>
            </a:pPr>
            <a:r>
              <a:rPr lang="en-US" sz="2380"/>
              <a:t>Clinical features: muscular pain that occurs 1-3 days after vigorous exercise.</a:t>
            </a:r>
            <a:endParaRPr/>
          </a:p>
          <a:p>
            <a:pPr indent="-285750" lvl="1" marL="742950" rtl="0" algn="l">
              <a:lnSpc>
                <a:spcPct val="80000"/>
              </a:lnSpc>
              <a:spcBef>
                <a:spcPts val="476"/>
              </a:spcBef>
              <a:spcAft>
                <a:spcPts val="0"/>
              </a:spcAft>
              <a:buClr>
                <a:schemeClr val="dk1"/>
              </a:buClr>
              <a:buSzPts val="2380"/>
              <a:buChar char="–"/>
            </a:pPr>
            <a:r>
              <a:rPr lang="en-US" sz="2380"/>
              <a:t>Treatment :</a:t>
            </a:r>
            <a:endParaRPr/>
          </a:p>
          <a:p>
            <a:pPr indent="-228600" lvl="2" marL="1143000" rtl="0" algn="l">
              <a:lnSpc>
                <a:spcPct val="80000"/>
              </a:lnSpc>
              <a:spcBef>
                <a:spcPts val="408"/>
              </a:spcBef>
              <a:spcAft>
                <a:spcPts val="0"/>
              </a:spcAft>
              <a:buClr>
                <a:schemeClr val="dk1"/>
              </a:buClr>
              <a:buSzPts val="2040"/>
              <a:buChar char="•"/>
            </a:pPr>
            <a:r>
              <a:rPr lang="en-US" sz="2040"/>
              <a:t>Will resolve in a few days</a:t>
            </a:r>
            <a:endParaRPr/>
          </a:p>
          <a:p>
            <a:pPr indent="-228600" lvl="2" marL="1143000" rtl="0" algn="l">
              <a:lnSpc>
                <a:spcPct val="80000"/>
              </a:lnSpc>
              <a:spcBef>
                <a:spcPts val="408"/>
              </a:spcBef>
              <a:spcAft>
                <a:spcPts val="0"/>
              </a:spcAft>
              <a:buClr>
                <a:schemeClr val="dk1"/>
              </a:buClr>
              <a:buSzPts val="2040"/>
              <a:buChar char="•"/>
            </a:pPr>
            <a:r>
              <a:rPr lang="en-US" sz="2040"/>
              <a:t>NSAID</a:t>
            </a:r>
            <a:endParaRPr/>
          </a:p>
          <a:p>
            <a:pPr indent="-170180" lvl="0" marL="342900" rtl="0" algn="l">
              <a:lnSpc>
                <a:spcPct val="80000"/>
              </a:lnSpc>
              <a:spcBef>
                <a:spcPts val="544"/>
              </a:spcBef>
              <a:spcAft>
                <a:spcPts val="0"/>
              </a:spcAft>
              <a:buClr>
                <a:schemeClr val="dk1"/>
              </a:buClr>
              <a:buSzPts val="2720"/>
              <a:buNone/>
            </a:pPr>
            <a:r>
              <a:t/>
            </a:r>
            <a:endParaRPr sz="272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2013-03-08T18:25:56Z</dcterms:created>
  <dc:creator>Macbookpro</dc:creator>
</cp:coreProperties>
</file>