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 b="def" i="def"/>
      <a:tcStyle>
        <a:tcBdr/>
        <a:fill>
          <a:solidFill>
            <a:srgbClr val="F7EA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algn="r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2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3" name="Rectangle"/>
          <p:cNvSpPr/>
          <p:nvPr/>
        </p:nvSpPr>
        <p:spPr>
          <a:xfrm>
            <a:off x="-1" y="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4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5" name="Rectangle"/>
          <p:cNvSpPr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6" name="Rectangle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48" name="Circl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Circl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Rectangle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442114" y="36703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0" name="Rectangle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1" name="Rectangle"/>
          <p:cNvSpPr/>
          <p:nvPr/>
        </p:nvSpPr>
        <p:spPr>
          <a:xfrm>
            <a:off x="-1" y="0"/>
            <a:ext cx="9144002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2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3" name="Rectangle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4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75" name="Line"/>
          <p:cNvSpPr/>
          <p:nvPr/>
        </p:nvSpPr>
        <p:spPr>
          <a:xfrm flipH="1">
            <a:off x="7144385" y="156209"/>
            <a:ext cx="1" cy="6245227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Circle"/>
          <p:cNvSpPr/>
          <p:nvPr/>
        </p:nvSpPr>
        <p:spPr>
          <a:xfrm>
            <a:off x="6838950" y="2925762"/>
            <a:ext cx="609600" cy="6096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Oval"/>
          <p:cNvSpPr/>
          <p:nvPr/>
        </p:nvSpPr>
        <p:spPr>
          <a:xfrm>
            <a:off x="6934200" y="3021012"/>
            <a:ext cx="420688" cy="419101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6985664" y="3064192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0" name="Rectangle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1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2" name="Rectangle"/>
          <p:cNvSpPr/>
          <p:nvPr/>
        </p:nvSpPr>
        <p:spPr>
          <a:xfrm>
            <a:off x="-1" y="0"/>
            <a:ext cx="9144002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3" name="Rectangle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4" name="Line"/>
          <p:cNvSpPr/>
          <p:nvPr/>
        </p:nvSpPr>
        <p:spPr>
          <a:xfrm>
            <a:off x="155575" y="241935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Rectangle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6" name="Circl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Oval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4413914" y="225298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4432964" y="1081405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3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4" name="Rectangle"/>
          <p:cNvSpPr/>
          <p:nvPr/>
        </p:nvSpPr>
        <p:spPr>
          <a:xfrm>
            <a:off x="-1" y="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5" name="Rectangle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6" name="Rectangle"/>
          <p:cNvSpPr/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7" name="Rectangle"/>
          <p:cNvSpPr/>
          <p:nvPr/>
        </p:nvSpPr>
        <p:spPr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8" name="Rectangle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9" name="Rectangle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60" name="Line"/>
          <p:cNvSpPr/>
          <p:nvPr/>
        </p:nvSpPr>
        <p:spPr>
          <a:xfrm>
            <a:off x="152400" y="2438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Circl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Oval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4413914" y="225298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"/>
          <p:cNvSpPr/>
          <p:nvPr/>
        </p:nvSpPr>
        <p:spPr>
          <a:xfrm flipV="1">
            <a:off x="4562474" y="1576387"/>
            <a:ext cx="9527" cy="4818064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"/>
          <p:cNvSpPr/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81" name="Rectangle"/>
          <p:cNvSpPr/>
          <p:nvPr/>
        </p:nvSpPr>
        <p:spPr>
          <a:xfrm>
            <a:off x="-1" y="0"/>
            <a:ext cx="9144002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2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3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4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5" name="Rectangle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Rectangle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7" name="Line"/>
          <p:cNvSpPr/>
          <p:nvPr/>
        </p:nvSpPr>
        <p:spPr>
          <a:xfrm>
            <a:off x="152400" y="1279525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9" name="Circl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Oval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4413914" y="109728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4413914" y="109093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08" name="Rectangle"/>
          <p:cNvSpPr/>
          <p:nvPr/>
        </p:nvSpPr>
        <p:spPr>
          <a:xfrm>
            <a:off x="-1" y="0"/>
            <a:ext cx="9144002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09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10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11" name="Rectangle"/>
          <p:cNvSpPr/>
          <p:nvPr/>
        </p:nvSpPr>
        <p:spPr>
          <a:xfrm>
            <a:off x="146050" y="6391275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12" name="Rectangle"/>
          <p:cNvSpPr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4413914" y="6378892"/>
            <a:ext cx="316172" cy="3327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"/>
          <p:cNvSpPr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1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2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3" name="Rectangle"/>
          <p:cNvSpPr/>
          <p:nvPr/>
        </p:nvSpPr>
        <p:spPr>
          <a:xfrm>
            <a:off x="-1" y="0"/>
            <a:ext cx="9144002" cy="119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4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5" name="Rectangle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27" name="Line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Circl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Circl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1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442114" y="367030"/>
            <a:ext cx="316172" cy="3327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705600"/>
            <a:ext cx="9144002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3" name="Rectangle"/>
          <p:cNvSpPr/>
          <p:nvPr/>
        </p:nvSpPr>
        <p:spPr>
          <a:xfrm>
            <a:off x="-1" y="0"/>
            <a:ext cx="9144002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4" name="Rectangle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5" name="Rectangle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6" name="Rectangle"/>
          <p:cNvSpPr/>
          <p:nvPr/>
        </p:nvSpPr>
        <p:spPr>
          <a:xfrm>
            <a:off x="149225" y="6388100"/>
            <a:ext cx="8832850" cy="309563"/>
          </a:xfrm>
          <a:prstGeom prst="rect">
            <a:avLst/>
          </a:prstGeom>
          <a:solidFill>
            <a:srgbClr val="8CADAE"/>
          </a:solidFill>
          <a:ln w="12700">
            <a:miter lim="400000"/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7" name="Rectangle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7B9899"/>
            </a:solidFill>
          </a:ln>
        </p:spPr>
        <p:txBody>
          <a:bodyPr lIns="45719" rIns="45719" anchor="ctr"/>
          <a:lstStyle/>
          <a:p>
            <a:pPr algn="r"/>
          </a:p>
        </p:txBody>
      </p:sp>
      <p:sp>
        <p:nvSpPr>
          <p:cNvPr id="8" name="Line"/>
          <p:cNvSpPr/>
          <p:nvPr/>
        </p:nvSpPr>
        <p:spPr>
          <a:xfrm>
            <a:off x="152400" y="1276350"/>
            <a:ext cx="8832850" cy="0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9" rIns="45719"/>
          <a:lstStyle/>
          <a:p>
            <a:pPr/>
          </a:p>
        </p:txBody>
      </p:sp>
      <p:sp>
        <p:nvSpPr>
          <p:cNvPr id="9" name="Circl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Oval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4413914" y="1094105"/>
            <a:ext cx="316172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09744" marR="0" indent="-335106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335" marR="0" indent="-30861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211262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9431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4003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8575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33147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etabolic Bone Disorders"/>
          <p:cNvSpPr txBox="1"/>
          <p:nvPr>
            <p:ph type="title" idx="4294967295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/>
            <a:r>
              <a:t>Metabolic Bone Disorders</a:t>
            </a:r>
          </a:p>
        </p:txBody>
      </p:sp>
      <p:sp>
        <p:nvSpPr>
          <p:cNvPr id="190" name="Body"/>
          <p:cNvSpPr txBox="1"/>
          <p:nvPr>
            <p:ph type="body" sz="quarter" idx="4294967295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 typeface="Wingdings 2"/>
              <a:buNone/>
              <a:defRPr b="1" sz="1600">
                <a:solidFill>
                  <a:srgbClr val="646B86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ne  Strength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Bone  Strength</a:t>
            </a:r>
          </a:p>
        </p:txBody>
      </p:sp>
      <p:sp>
        <p:nvSpPr>
          <p:cNvPr id="217" name="Bone strength is affected by mechanical stress which means exercise and weight bearing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●"/>
              <a:defRPr sz="2500"/>
            </a:pPr>
            <a:r>
              <a:t>Bone strength is affected by mechanical stress which means exercise and weight bearing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 2"/>
              <a:buNone/>
              <a:defRPr sz="2500"/>
            </a:pPr>
          </a:p>
          <a:p>
            <a:pPr>
              <a:lnSpc>
                <a:spcPct val="90000"/>
              </a:lnSpc>
              <a:buChar char="●"/>
              <a:defRPr sz="2500"/>
            </a:pPr>
            <a:r>
              <a:t>Bone strength gets reduced with menopause and advancing age 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  <a:defRPr sz="2500"/>
            </a:pPr>
          </a:p>
          <a:p>
            <a:pPr>
              <a:lnSpc>
                <a:spcPct val="90000"/>
              </a:lnSpc>
              <a:buChar char="●"/>
              <a:defRPr sz="2500"/>
            </a:pPr>
            <a:r>
              <a:t>Reduced bone density on X rays is called </a:t>
            </a:r>
            <a:r>
              <a:rPr>
                <a:solidFill>
                  <a:srgbClr val="FF0000"/>
                </a:solidFill>
              </a:rPr>
              <a:t>Osteopenia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  <a:defRPr sz="2500"/>
            </a:pPr>
          </a:p>
          <a:p>
            <a:pPr>
              <a:lnSpc>
                <a:spcPct val="90000"/>
              </a:lnSpc>
              <a:buChar char="●"/>
              <a:defRPr sz="2500"/>
            </a:pPr>
            <a:r>
              <a:t>Osteopenia is also a term used to describe  a degree of reduced bone density, which if advanced becomes </a:t>
            </a:r>
            <a:r>
              <a:rPr>
                <a:solidFill>
                  <a:srgbClr val="FF0000"/>
                </a:solidFill>
              </a:rPr>
              <a:t>Osteoporosis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one Densi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Bone Density</a:t>
            </a:r>
          </a:p>
        </p:txBody>
      </p:sp>
      <p:sp>
        <p:nvSpPr>
          <p:cNvPr id="220" name="Bone density is diagnosed at current time by a test done at radiology department called 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Bone density is diagnosed at current time by a test done at radiology department called : </a:t>
            </a:r>
          </a:p>
          <a:p>
            <a:pPr>
              <a:buSzTx/>
              <a:buFont typeface="Wingdings 2"/>
              <a:buNone/>
              <a:defRPr>
                <a:solidFill>
                  <a:srgbClr val="FF0000"/>
                </a:solidFill>
              </a:defRPr>
            </a:pPr>
            <a:r>
              <a:t>                                 DEXA</a:t>
            </a:r>
            <a:r>
              <a:rPr>
                <a:solidFill>
                  <a:srgbClr val="000000"/>
                </a:solidFill>
              </a:rPr>
              <a:t> scan</a:t>
            </a:r>
            <a:endParaRPr>
              <a:solidFill>
                <a:srgbClr val="000000"/>
              </a:solidFill>
            </a:endParaRPr>
          </a:p>
          <a:p>
            <a:pPr>
              <a:buChar char="●"/>
            </a:pPr>
            <a:r>
              <a:t>DEXA is ( </a:t>
            </a:r>
            <a:r>
              <a:rPr>
                <a:solidFill>
                  <a:srgbClr val="FF0000"/>
                </a:solidFill>
              </a:rPr>
              <a:t>D</a:t>
            </a:r>
            <a:r>
              <a:t>ual </a:t>
            </a:r>
            <a:r>
              <a:rPr>
                <a:solidFill>
                  <a:srgbClr val="FF0000"/>
                </a:solidFill>
              </a:rPr>
              <a:t>E</a:t>
            </a:r>
            <a:r>
              <a:t>nergy </a:t>
            </a:r>
            <a:r>
              <a:rPr>
                <a:solidFill>
                  <a:srgbClr val="FF0000"/>
                </a:solidFill>
              </a:rPr>
              <a:t>X</a:t>
            </a:r>
            <a:r>
              <a:t> ray </a:t>
            </a:r>
            <a:r>
              <a:rPr>
                <a:solidFill>
                  <a:srgbClr val="FF0000"/>
                </a:solidFill>
              </a:rPr>
              <a:t>A</a:t>
            </a:r>
            <a:r>
              <a:t>bsorbtionometry )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However: increased bone density does not always mean increased bone strength, as sometimes in Brittle bone disease ( which is a dense bone ) is not a strong bone but fragile bone which may break easily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exa Scan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Dexa Scan</a:t>
            </a:r>
          </a:p>
        </p:txBody>
      </p:sp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12" y="1263650"/>
            <a:ext cx="6992938" cy="559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isorders to be discussed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Disorders to be discussed</a:t>
            </a:r>
          </a:p>
        </p:txBody>
      </p:sp>
      <p:sp>
        <p:nvSpPr>
          <p:cNvPr id="226" name="Ricket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Rickets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Osteomalacia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Osteoporosis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Hyperparathyroidism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ickets &amp; Osteomalacia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Rickets &amp; Osteomalacia</a:t>
            </a:r>
          </a:p>
        </p:txBody>
      </p:sp>
      <p:sp>
        <p:nvSpPr>
          <p:cNvPr id="229" name="- Different expressions of the same disease which is 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- Different expressions of the same disease which is :</a:t>
            </a:r>
          </a:p>
          <a:p>
            <a:pPr>
              <a:buSzTx/>
              <a:buFont typeface="Wingdings 2"/>
              <a:buNone/>
            </a:pPr>
            <a:r>
              <a:t>                      </a:t>
            </a:r>
            <a:r>
              <a:rPr>
                <a:solidFill>
                  <a:srgbClr val="FF0000"/>
                </a:solidFill>
              </a:rPr>
              <a:t>Inadequate mineralization</a:t>
            </a:r>
            <a:endParaRPr>
              <a:solidFill>
                <a:srgbClr val="FF0000"/>
              </a:solidFill>
            </a:endParaRPr>
          </a:p>
          <a:p>
            <a:pPr>
              <a:buSzTx/>
              <a:buFont typeface="Wingdings 2"/>
              <a:buNone/>
            </a:pPr>
            <a:endParaRPr>
              <a:solidFill>
                <a:srgbClr val="FF0000"/>
              </a:solidFill>
            </a:endParaRPr>
          </a:p>
          <a:p>
            <a:pPr>
              <a:buSzTx/>
              <a:buFont typeface="Wingdings 2"/>
              <a:buNone/>
            </a:pPr>
            <a:r>
              <a:t>- Rickets affects</a:t>
            </a:r>
          </a:p>
          <a:p>
            <a:pPr>
              <a:buSzTx/>
              <a:buFont typeface="Wingdings 2"/>
              <a:buNone/>
            </a:pPr>
            <a:r>
              <a:t>                : Areas of endochondral growth in </a:t>
            </a:r>
            <a:r>
              <a:rPr>
                <a:solidFill>
                  <a:srgbClr val="FF0000"/>
                </a:solidFill>
              </a:rPr>
              <a:t>children</a:t>
            </a:r>
            <a:endParaRPr>
              <a:solidFill>
                <a:srgbClr val="FF0000"/>
              </a:solidFill>
            </a:endParaRPr>
          </a:p>
          <a:p>
            <a:pPr>
              <a:buSzTx/>
              <a:buFont typeface="Wingdings 2"/>
              <a:buNone/>
            </a:pPr>
            <a:endParaRPr>
              <a:solidFill>
                <a:srgbClr val="FF0000"/>
              </a:solidFill>
            </a:endParaRPr>
          </a:p>
          <a:p>
            <a:pPr>
              <a:buSzTx/>
              <a:buFont typeface="Wingdings 2"/>
              <a:buNone/>
            </a:pPr>
            <a:r>
              <a:t>- Osteomalacia</a:t>
            </a:r>
          </a:p>
          <a:p>
            <a:pPr>
              <a:buSzTx/>
              <a:buFont typeface="Wingdings 2"/>
              <a:buNone/>
            </a:pPr>
            <a:r>
              <a:t>               : All skeleton is incompletely calcified in </a:t>
            </a:r>
            <a:r>
              <a:rPr>
                <a:solidFill>
                  <a:srgbClr val="FF0000"/>
                </a:solidFill>
              </a:rPr>
              <a:t>adults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ickets &amp; Osteomalacia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Rickets &amp; Osteomalacia</a:t>
            </a:r>
          </a:p>
        </p:txBody>
      </p:sp>
      <p:sp>
        <p:nvSpPr>
          <p:cNvPr id="232" name="* Causes…"/>
          <p:cNvSpPr txBox="1"/>
          <p:nvPr>
            <p:ph type="body" idx="4294967295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</a:pPr>
            <a:r>
              <a:t>* </a:t>
            </a:r>
            <a:r>
              <a:rPr b="1" u="sng"/>
              <a:t>Causes</a:t>
            </a:r>
            <a:endParaRPr b="1" u="sng"/>
          </a:p>
          <a:p>
            <a:pPr>
              <a:buSzTx/>
              <a:buFont typeface="Wingdings 2"/>
              <a:buNone/>
            </a:pPr>
            <a:r>
              <a:t>     - Calcium deficiency</a:t>
            </a:r>
          </a:p>
          <a:p>
            <a:pPr>
              <a:buSzTx/>
              <a:buFont typeface="Wingdings 2"/>
              <a:buNone/>
            </a:pPr>
            <a:r>
              <a:t>     - Hypophosphataemia</a:t>
            </a:r>
          </a:p>
          <a:p>
            <a:pPr>
              <a:buSzTx/>
              <a:buFont typeface="Wingdings 2"/>
              <a:buNone/>
            </a:pPr>
            <a:r>
              <a:t>     - Defect in Vitamin D metabolism</a:t>
            </a:r>
          </a:p>
          <a:p>
            <a:pPr>
              <a:buSzTx/>
              <a:buFont typeface="Wingdings 2"/>
              <a:buNone/>
            </a:pPr>
            <a:r>
              <a:t>                  </a:t>
            </a:r>
            <a:r>
              <a:rPr sz="2400"/>
              <a:t>nutritional</a:t>
            </a:r>
            <a:endParaRPr sz="2400"/>
          </a:p>
          <a:p>
            <a:pPr>
              <a:spcBef>
                <a:spcPts val="500"/>
              </a:spcBef>
              <a:buSzTx/>
              <a:buFont typeface="Wingdings 2"/>
              <a:buNone/>
              <a:defRPr sz="2400"/>
            </a:pPr>
            <a:r>
              <a:t>                    underexposure to sunlight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/>
            </a:pPr>
            <a:r>
              <a:t>                    intestinal malabsorption</a:t>
            </a:r>
          </a:p>
          <a:p>
            <a:pPr>
              <a:spcBef>
                <a:spcPts val="500"/>
              </a:spcBef>
              <a:buSzTx/>
              <a:buFont typeface="Wingdings 2"/>
              <a:buNone/>
              <a:defRPr sz="2400"/>
            </a:pPr>
            <a:r>
              <a:t>                    liver &amp; kidney diseases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ickets: Symptoms and Sign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Rickets: Symptoms and Signs</a:t>
            </a:r>
          </a:p>
        </p:txBody>
      </p:sp>
      <p:sp>
        <p:nvSpPr>
          <p:cNvPr id="235" name="Child is restless, babies cry without obvious reason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Child is restless, babies cry without obvious reason</a:t>
            </a:r>
          </a:p>
          <a:p>
            <a:pPr>
              <a:buChar char="●"/>
            </a:pPr>
            <a:r>
              <a:t>Failure to thrive</a:t>
            </a:r>
          </a:p>
          <a:p>
            <a:pPr>
              <a:buChar char="●"/>
            </a:pPr>
            <a:r>
              <a:t>Muscle weakness</a:t>
            </a:r>
          </a:p>
          <a:p>
            <a:pPr>
              <a:buChar char="●"/>
            </a:pPr>
            <a:r>
              <a:t>In severe cases with very low calcium: tetany or convulsions </a:t>
            </a:r>
          </a:p>
          <a:p>
            <a:pPr>
              <a:buChar char="●"/>
            </a:pPr>
            <a:r>
              <a:t>Joint thickening especially around wrists and knees</a:t>
            </a:r>
          </a:p>
          <a:p>
            <a:pPr>
              <a:buChar char="●"/>
            </a:pPr>
            <a:r>
              <a:t>Deformity of limbs, mostly Genu varum or Genu Valgum</a:t>
            </a:r>
          </a:p>
          <a:p>
            <a:pPr>
              <a:buChar char="●"/>
            </a:pPr>
            <a:r>
              <a:t>Pigeon chest deformity, Rickety Rosary, craniotabes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11" descr="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1825" y="0"/>
            <a:ext cx="243522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2" descr="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3125" y="0"/>
            <a:ext cx="10917238" cy="6875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X Ray Findings in Ricket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X Ray Findings in Rickets</a:t>
            </a:r>
          </a:p>
        </p:txBody>
      </p:sp>
      <p:sp>
        <p:nvSpPr>
          <p:cNvPr id="242" name="Growth plate widening and thickening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Growth plate widening and thickening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Metaphysial cupping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Long bones deformities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rthopedic Surgeons and Bone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Orthopedic Surgeons and Bone</a:t>
            </a:r>
          </a:p>
        </p:txBody>
      </p:sp>
      <p:sp>
        <p:nvSpPr>
          <p:cNvPr id="193" name="Orthopedic surgeons have to deal with all types of bone : healthy or diseased; and that’s why they have to know about bone metabolism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Orthopedic surgeons have to deal with all types of bone : healthy or diseased; and that’s why they have to know about bone metabolism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Bones in the body protect vital organs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Bones give support to muscles and tendons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Bone may become weak in certain conditions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rowth Plate&amp; Metaphysial Change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Growth Plate&amp; Metaphysial Changes</a:t>
            </a:r>
          </a:p>
        </p:txBody>
      </p:sp>
      <p:pic>
        <p:nvPicPr>
          <p:cNvPr id="245" name="19" descr="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0" y="1371600"/>
            <a:ext cx="2201863" cy="529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20" descr="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5262" y="1371600"/>
            <a:ext cx="2767013" cy="5297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23" descr="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9675" y="1519237"/>
            <a:ext cx="3460750" cy="514985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Long Bones Deformitie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Long Bones Deformities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ickets &amp; Osteomalacia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Rickets &amp; Osteomalacia</a:t>
            </a:r>
          </a:p>
        </p:txBody>
      </p:sp>
      <p:sp>
        <p:nvSpPr>
          <p:cNvPr id="252" name="Biochemistry…"/>
          <p:cNvSpPr txBox="1"/>
          <p:nvPr>
            <p:ph type="body" idx="4294967295"/>
          </p:nvPr>
        </p:nvSpPr>
        <p:spPr>
          <a:xfrm>
            <a:off x="609600" y="1752600"/>
            <a:ext cx="8001000" cy="43434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Font typeface="Wingdings 2"/>
              <a:buNone/>
              <a:defRPr u="sng"/>
            </a:pPr>
            <a:r>
              <a:t>Biochemistry</a:t>
            </a:r>
          </a:p>
          <a:p>
            <a:pPr>
              <a:buSzTx/>
              <a:buFont typeface="Wingdings 2"/>
              <a:buNone/>
            </a:pPr>
            <a:r>
              <a:t>  </a:t>
            </a:r>
            <a:endParaRPr u="sng"/>
          </a:p>
          <a:p>
            <a:pPr>
              <a:buSzTx/>
              <a:buFont typeface="Wingdings 2"/>
              <a:buNone/>
            </a:pPr>
            <a:r>
              <a:t>     Hypocalcaemia,… Hypocalciuria</a:t>
            </a:r>
          </a:p>
          <a:p>
            <a:pPr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    High alkaline phosphatase</a:t>
            </a:r>
          </a:p>
          <a:p>
            <a:pPr>
              <a:buSzTx/>
              <a:buFont typeface="Wingdings 2"/>
              <a:buNone/>
            </a:pPr>
            <a:r>
              <a:t>     </a:t>
            </a:r>
          </a:p>
          <a:p>
            <a:pPr>
              <a:buSzTx/>
              <a:buFont typeface="Wingdings 2"/>
              <a:buNone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steomalacia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Osteomalacia</a:t>
            </a:r>
          </a:p>
        </p:txBody>
      </p:sp>
      <p:sp>
        <p:nvSpPr>
          <p:cNvPr id="255" name="Metabolic Bone Disorder in Adults 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●"/>
            </a:pPr>
            <a:r>
              <a:t>Metabolic Bone Disorder in </a:t>
            </a:r>
            <a:r>
              <a:rPr>
                <a:solidFill>
                  <a:srgbClr val="FF0000"/>
                </a:solidFill>
              </a:rPr>
              <a:t>Adults</a:t>
            </a:r>
            <a:r>
              <a:t> :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</a:pPr>
            <a:r>
              <a:t>    symptoms and signs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lnSpc>
                <a:spcPct val="90000"/>
              </a:lnSpc>
              <a:buChar char="●"/>
            </a:pPr>
            <a:r>
              <a:t>Bone pain, mainly backache</a:t>
            </a:r>
          </a:p>
          <a:p>
            <a:pPr>
              <a:lnSpc>
                <a:spcPct val="90000"/>
              </a:lnSpc>
              <a:buChar char="●"/>
            </a:pPr>
            <a:r>
              <a:t>Muscle weakness</a:t>
            </a:r>
          </a:p>
          <a:p>
            <a:pPr>
              <a:lnSpc>
                <a:spcPct val="90000"/>
              </a:lnSpc>
              <a:buChar char="●"/>
            </a:pPr>
            <a:r>
              <a:t>Reduced bone density</a:t>
            </a:r>
          </a:p>
          <a:p>
            <a:pPr>
              <a:lnSpc>
                <a:spcPct val="90000"/>
              </a:lnSpc>
              <a:buChar char="●"/>
            </a:pPr>
            <a:r>
              <a:t>Vertebral changes : Bi-concave vertebra, vertebral collapse , kyphosis</a:t>
            </a:r>
          </a:p>
          <a:p>
            <a:pPr>
              <a:lnSpc>
                <a:spcPct val="90000"/>
              </a:lnSpc>
              <a:buChar char="●"/>
            </a:pPr>
            <a:r>
              <a:t>Stress fractures : Loosers zones in scapula, ribs ,pelvis, proximal femur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14" descr="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4225" y="188912"/>
            <a:ext cx="2222500" cy="6480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:\Users\Dr M Saadeddin\Documents\My Documents\My Pictures\Spine\DSC00084.JPG" descr="C:\Users\Dr M Saadeddin\Documents\My Documents\My Pictures\Spine\DSC0008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165100"/>
            <a:ext cx="489585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17" descr="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5875" y="88900"/>
            <a:ext cx="3960813" cy="665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24" descr="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412" y="107950"/>
            <a:ext cx="4464051" cy="664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ickets &amp; Osteomalacia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Rickets &amp; Osteomalacia</a:t>
            </a:r>
          </a:p>
        </p:txBody>
      </p:sp>
      <p:sp>
        <p:nvSpPr>
          <p:cNvPr id="266" name="Treatment…"/>
          <p:cNvSpPr txBox="1"/>
          <p:nvPr>
            <p:ph type="body" idx="4294967295"/>
          </p:nvPr>
        </p:nvSpPr>
        <p:spPr>
          <a:xfrm>
            <a:off x="609600" y="1752600"/>
            <a:ext cx="8001000" cy="434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buSzTx/>
              <a:buFont typeface="Wingdings 2"/>
              <a:buNone/>
              <a:defRPr sz="2500" u="sng"/>
            </a:pPr>
            <a:r>
              <a:t>Treatment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*</a:t>
            </a:r>
            <a:r>
              <a:rPr u="sng"/>
              <a:t>Vitamin D deficiency</a:t>
            </a:r>
            <a:endParaRPr u="sng"/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 - Rickets                 </a:t>
            </a:r>
            <a:r>
              <a:rPr sz="2200"/>
              <a:t>adequate Vitamin D replacement</a:t>
            </a:r>
            <a:endParaRPr sz="22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200"/>
            </a:pPr>
            <a:r>
              <a:t>                                          sun exposure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200"/>
            </a:pPr>
            <a:r>
              <a:t>                                          correct residual deformities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 - Osteomalacia   </a:t>
            </a:r>
            <a:r>
              <a:rPr sz="2200"/>
              <a:t>Vitamin D + Ca</a:t>
            </a:r>
            <a:endParaRPr sz="2200"/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200"/>
            </a:pPr>
            <a:r>
              <a:t>                                          fracture management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200"/>
            </a:pPr>
            <a:r>
              <a:t>                                          correct deformity if needed</a:t>
            </a:r>
            <a:r>
              <a:rPr sz="2500"/>
              <a:t> </a:t>
            </a:r>
            <a:endParaRPr sz="2500"/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Osteoporosis</a:t>
            </a:r>
          </a:p>
        </p:txBody>
      </p:sp>
      <p:sp>
        <p:nvSpPr>
          <p:cNvPr id="269" name="Decreased bone mass : decreased amount of bone per unit volume  ( and this causes reduced density )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Decreased bone mass : decreased amount of bone per unit volume  ( and this causes reduced density )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Mineralisation is not affected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Mainly post-menopausal and age related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ne is a living structure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Bone is a living structure</a:t>
            </a:r>
          </a:p>
        </p:txBody>
      </p:sp>
      <p:sp>
        <p:nvSpPr>
          <p:cNvPr id="196" name="There is a continuous activity in bone during all stages of life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●"/>
            </a:pPr>
            <a:r>
              <a:t>There is a continuous activity in bone during all stages of life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</a:pPr>
          </a:p>
          <a:p>
            <a:pPr>
              <a:lnSpc>
                <a:spcPct val="90000"/>
              </a:lnSpc>
              <a:buChar char="●"/>
            </a:pPr>
            <a:r>
              <a:t>There is continuous bone resorption and bone 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</a:pPr>
            <a:r>
              <a:t>    formation as well as remodeling 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</a:pPr>
          </a:p>
          <a:p>
            <a:pPr>
              <a:lnSpc>
                <a:spcPct val="90000"/>
              </a:lnSpc>
              <a:buChar char="●"/>
            </a:pPr>
            <a:r>
              <a:t>That means bone is not only for protection and support but its contents play an important part in blood homeostasis</a:t>
            </a:r>
          </a:p>
          <a:p>
            <a:pPr>
              <a:lnSpc>
                <a:spcPct val="90000"/>
              </a:lnSpc>
              <a:buChar char="●"/>
            </a:pPr>
            <a:r>
              <a:t>Many factors are involved in this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C:\Users\Dr.Saadeddin\Desktop\New folder\Osteoporosis-vs-normal-bone1[1].jpg" descr="C:\Users\Dr.Saadeddin\Desktop\New folder\Osteoporosis-vs-normal-bone1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87" y="161925"/>
            <a:ext cx="8747126" cy="6219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C:\Users\Dr.Saadeddin\Desktop\New folder\bone_osteo_large[1].jpg" descr="C:\Users\Dr.Saadeddin\Desktop\New folder\bone_osteo_large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55575"/>
            <a:ext cx="8713788" cy="5937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Osteoporosis: Primary and Secondar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Osteoporosis: Primary and Secondary</a:t>
            </a:r>
          </a:p>
        </p:txBody>
      </p:sp>
      <p:sp>
        <p:nvSpPr>
          <p:cNvPr id="276" name="Primary Osteoporosis 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  <a:defRPr>
                <a:solidFill>
                  <a:srgbClr val="FF0000"/>
                </a:solidFill>
              </a:defRPr>
            </a:pPr>
            <a:r>
              <a:t>Primary</a:t>
            </a:r>
            <a:r>
              <a:rPr>
                <a:solidFill>
                  <a:srgbClr val="000000"/>
                </a:solidFill>
              </a:rPr>
              <a:t> Osteoporosis : 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   Post menopausal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   Senile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ost menopausal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Post menopausal </a:t>
            </a:r>
            <a:r>
              <a:rPr>
                <a:solidFill>
                  <a:srgbClr val="7B9899"/>
                </a:solidFill>
              </a:rPr>
              <a:t>Osteoporosis</a:t>
            </a:r>
          </a:p>
        </p:txBody>
      </p:sp>
      <p:sp>
        <p:nvSpPr>
          <p:cNvPr id="279" name="Due to rapid decline in estrogen level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Due to rapid decline in estrogen level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This results in increased osteoclastic activity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Normal bone loss usually 0.3% per year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Post menopausal bone loss 3% per year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isk Factors in Post menopausal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Risk Factors in Post menopausal Osteoporosis</a:t>
            </a:r>
          </a:p>
        </p:txBody>
      </p:sp>
      <p:sp>
        <p:nvSpPr>
          <p:cNvPr id="282" name="Race…"/>
          <p:cNvSpPr txBox="1"/>
          <p:nvPr>
            <p:ph type="body" idx="4294967295"/>
          </p:nvPr>
        </p:nvSpPr>
        <p:spPr>
          <a:xfrm>
            <a:off x="250825" y="1527175"/>
            <a:ext cx="8555038" cy="5330825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Race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Hereditary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Body build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Early menopause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Smoking/ alcohol intake/ drug abuse</a:t>
            </a:r>
          </a:p>
          <a:p>
            <a:pPr>
              <a:buChar char="●"/>
            </a:pPr>
            <a:r>
              <a:t>? Calcium intake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enile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Senile</a:t>
            </a:r>
            <a:r>
              <a:rPr>
                <a:solidFill>
                  <a:srgbClr val="7B9899"/>
                </a:solidFill>
              </a:rPr>
              <a:t> Osteoporosis</a:t>
            </a:r>
          </a:p>
        </p:txBody>
      </p:sp>
      <p:sp>
        <p:nvSpPr>
          <p:cNvPr id="285" name="Usually by 7th to 8th decades there is steady loss of at least 0.5% per year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Usually by 7</a:t>
            </a:r>
            <a:r>
              <a:rPr baseline="30000"/>
              <a:t>th</a:t>
            </a:r>
            <a:r>
              <a:t> to 8</a:t>
            </a:r>
            <a:r>
              <a:rPr baseline="30000"/>
              <a:t>th</a:t>
            </a:r>
            <a:r>
              <a:t> decades there is steady loss of at least 0.5% per year</a:t>
            </a:r>
          </a:p>
          <a:p>
            <a:pPr>
              <a:buChar char="●"/>
            </a:pPr>
            <a:r>
              <a:t>It is part of physiological manifestation of aging</a:t>
            </a:r>
          </a:p>
          <a:p>
            <a:pPr>
              <a:buChar char="●"/>
            </a:pPr>
            <a:r>
              <a:t>Risk factors in Senile Osteoporosis :</a:t>
            </a:r>
          </a:p>
          <a:p>
            <a:pPr>
              <a:buChar char="-"/>
            </a:pPr>
            <a:r>
              <a:t>Male menopause</a:t>
            </a:r>
          </a:p>
          <a:p>
            <a:pPr>
              <a:buChar char="-"/>
            </a:pPr>
            <a:r>
              <a:t>Dietary : less calcium and vitamin D and protein</a:t>
            </a:r>
          </a:p>
          <a:p>
            <a:pPr>
              <a:buChar char="-"/>
            </a:pPr>
            <a:r>
              <a:t>Muscle weakness</a:t>
            </a:r>
          </a:p>
          <a:p>
            <a:pPr>
              <a:buChar char="-"/>
            </a:pPr>
            <a:r>
              <a:t> reduced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linical Features of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Clinical Features of Osteoporosis</a:t>
            </a:r>
          </a:p>
        </p:txBody>
      </p:sp>
      <p:sp>
        <p:nvSpPr>
          <p:cNvPr id="288" name="Osteoporosis is a Silent disease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Osteoporosis is a Silent disease</a:t>
            </a:r>
          </a:p>
          <a:p>
            <a:pPr>
              <a:buChar char="●"/>
            </a:pPr>
            <a:r>
              <a:t>Osteoporosis is Serious due to possible complications :mainly fractures</a:t>
            </a:r>
          </a:p>
          <a:p>
            <a:pPr>
              <a:buChar char="●"/>
            </a:pPr>
            <a:r>
              <a:t>Osteoporosis does not cause pain usually</a:t>
            </a:r>
          </a:p>
          <a:p>
            <a:pPr>
              <a:buChar char="●"/>
            </a:pPr>
            <a:r>
              <a:t>Osteoporosis causes gradual increase in dorsal kyphosis</a:t>
            </a:r>
          </a:p>
          <a:p>
            <a:pPr>
              <a:buChar char="●"/>
            </a:pPr>
            <a:r>
              <a:t>Osteoporosis leads to loss of height</a:t>
            </a:r>
          </a:p>
          <a:p>
            <a:pPr>
              <a:buChar char="●"/>
            </a:pPr>
            <a:r>
              <a:t>Osteoporosis is not osteoarthritis; but the two conditions may co-exist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C:\Users\Dr M Saadeddin\Documents\My Documents\Osteoporosis lecture\Osteoporosis Lecture2.jpg" descr="C:\Users\Dr M Saadeddin\Documents\My Documents\Osteoporosis lecture\Osteoporosis Lectur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537" y="233362"/>
            <a:ext cx="4235451" cy="6435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C:\Users\Dr.Saadeddin\Desktop\New folder\Osteoporosis_bone_anatomy[1].jpg" descr="C:\Users\Dr.Saadeddin\Desktop\New folder\Osteoporosis_bone_anatomy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" y="188912"/>
            <a:ext cx="7988300" cy="619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How does kyphosis and loss of height occur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How does kyphosis and loss of height occurs</a:t>
            </a:r>
          </a:p>
        </p:txBody>
      </p:sp>
      <p:pic>
        <p:nvPicPr>
          <p:cNvPr id="295" name="C:\Users\Dr M Saadeddin\Documents\My Documents\Osteoporosis lecture\Osteoporosis lecture24.jpg" descr="C:\Users\Dr M Saadeddin\Documents\My Documents\Osteoporosis lecture\Osteoporosis lecture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0" y="1412875"/>
            <a:ext cx="3530600" cy="525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ne Metabolism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Bone Metabolism</a:t>
            </a:r>
          </a:p>
        </p:txBody>
      </p:sp>
      <p:sp>
        <p:nvSpPr>
          <p:cNvPr id="199" name="Bone metabolism is controlled by many factors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Bone metabolism is controlled by many factors: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2100"/>
            </a:pP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Calcium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Phosphorus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Parathyroid gland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Thyroid gland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Estrogen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Glucocorticoid hormones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Intestinal absorption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Renal excretion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Diet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Vitamin D</a:t>
            </a:r>
          </a:p>
          <a:p>
            <a:pPr>
              <a:lnSpc>
                <a:spcPct val="80000"/>
              </a:lnSpc>
              <a:spcBef>
                <a:spcPts val="500"/>
              </a:spcBef>
              <a:buChar char="●"/>
              <a:defRPr sz="2100"/>
            </a:pPr>
            <a:r>
              <a:t>Sun exposure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100"/>
            </a:pPr>
            <a:r>
              <a:t>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C:\Users\Dr M Saadeddin\Documents\My Documents\Osteoporosis lecture\Osteoporosis lecture23.jpg" descr="C:\Users\Dr M Saadeddin\Documents\My Documents\Osteoporosis lecture\Osteoporosis lecture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037" y="177800"/>
            <a:ext cx="3038476" cy="6556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C:\Users\Dr.Saadeddin\Desktop\New folder\osteoporosis[1].jpg" descr="C:\Users\Dr.Saadeddin\Desktop\New folder\osteoporosis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223837"/>
            <a:ext cx="6500813" cy="6157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Osteoporotic Fracture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Osteoporotic Fractures</a:t>
            </a:r>
          </a:p>
        </p:txBody>
      </p:sp>
      <p:sp>
        <p:nvSpPr>
          <p:cNvPr id="302" name="They are Pathological fracture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●"/>
            </a:pPr>
            <a:r>
              <a:t>They are Pathological fractures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lnSpc>
                <a:spcPct val="90000"/>
              </a:lnSpc>
              <a:buChar char="●"/>
            </a:pPr>
            <a:r>
              <a:t>Most common is osteoporotic compression fracture  ( OVC #s ) 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</a:pPr>
          </a:p>
          <a:p>
            <a:pPr>
              <a:lnSpc>
                <a:spcPct val="90000"/>
              </a:lnSpc>
              <a:buChar char="●"/>
            </a:pPr>
            <a:r>
              <a:t>Vertebral micro fractures occur unnoticed (dull ache)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</a:pPr>
          </a:p>
          <a:p>
            <a:pPr>
              <a:lnSpc>
                <a:spcPct val="90000"/>
              </a:lnSpc>
              <a:buChar char="●"/>
            </a:pPr>
            <a:r>
              <a:t>Most serious is hip fractures</a:t>
            </a:r>
          </a:p>
          <a:p>
            <a:pPr>
              <a:lnSpc>
                <a:spcPct val="90000"/>
              </a:lnSpc>
              <a:spcBef>
                <a:spcPts val="400"/>
              </a:spcBef>
              <a:buChar char="●"/>
            </a:pPr>
          </a:p>
          <a:p>
            <a:pPr>
              <a:lnSpc>
                <a:spcPct val="90000"/>
              </a:lnSpc>
              <a:buChar char="●"/>
            </a:pPr>
            <a:r>
              <a:t>Also common is wrist fractures ( Colles fracture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econdary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Secondary</a:t>
            </a:r>
            <a:r>
              <a:rPr>
                <a:solidFill>
                  <a:srgbClr val="7B9899"/>
                </a:solidFill>
              </a:rPr>
              <a:t> Osteoporosis</a:t>
            </a:r>
          </a:p>
        </p:txBody>
      </p:sp>
      <p:sp>
        <p:nvSpPr>
          <p:cNvPr id="305" name="Drug induced : steroids, alcohol, smoking, phenytoin,heparin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  <a:defRPr sz="2500"/>
            </a:pPr>
            <a:r>
              <a:t>Drug induced : steroids, alcohol, smoking, phenytoin,heparin</a:t>
            </a:r>
          </a:p>
          <a:p>
            <a:pPr>
              <a:spcBef>
                <a:spcPts val="400"/>
              </a:spcBef>
              <a:buChar char="●"/>
              <a:defRPr sz="2500"/>
            </a:pPr>
          </a:p>
          <a:p>
            <a:pPr>
              <a:buChar char="●"/>
              <a:defRPr sz="2500"/>
            </a:pPr>
            <a:r>
              <a:t>Hyperparathyroidism, hyperthyroidism, Cushing's syndrome, gonadal disorders, malabsorption, mal nutrition</a:t>
            </a:r>
          </a:p>
          <a:p>
            <a:pPr>
              <a:spcBef>
                <a:spcPts val="400"/>
              </a:spcBef>
              <a:buChar char="●"/>
              <a:defRPr sz="2500"/>
            </a:pPr>
          </a:p>
          <a:p>
            <a:pPr>
              <a:buChar char="●"/>
              <a:defRPr sz="2500"/>
            </a:pPr>
            <a:r>
              <a:t>Chronic diseases : RA, renal failure, tuberculosis</a:t>
            </a:r>
          </a:p>
          <a:p>
            <a:pPr>
              <a:spcBef>
                <a:spcPts val="400"/>
              </a:spcBef>
              <a:buChar char="●"/>
              <a:defRPr sz="2500"/>
            </a:pPr>
          </a:p>
          <a:p>
            <a:pPr>
              <a:buChar char="●"/>
              <a:defRPr sz="2500"/>
            </a:pPr>
            <a:r>
              <a:t>Malignancy : multiple myeloma, leukemia, metastasis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Disuse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Disuse</a:t>
            </a:r>
            <a:r>
              <a:rPr>
                <a:solidFill>
                  <a:srgbClr val="7B9899"/>
                </a:solidFill>
              </a:rPr>
              <a:t> Osteoporosis</a:t>
            </a:r>
          </a:p>
        </p:txBody>
      </p:sp>
      <p:sp>
        <p:nvSpPr>
          <p:cNvPr id="308" name="Occurs locally adjacent to immobilised bone or joint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Occurs locally adjacent to immobilised bone or joint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May be generalised in in bed ridden patients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Awareness of and attempts for prevention are helpful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steomalacia vs.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Osteomalacia vs. osteoporosis</a:t>
            </a:r>
          </a:p>
        </p:txBody>
      </p:sp>
      <p:sp>
        <p:nvSpPr>
          <p:cNvPr id="311" name="Osteomalacia   Osteoporosi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 2"/>
              <a:buNone/>
              <a:defRPr sz="2500"/>
            </a:pPr>
            <a:r>
              <a:t>		</a:t>
            </a:r>
            <a:r>
              <a:rPr>
                <a:solidFill>
                  <a:srgbClr val="FF0000"/>
                </a:solidFill>
              </a:rPr>
              <a:t>Osteomalacia</a:t>
            </a:r>
            <a:r>
              <a:t>			</a:t>
            </a:r>
            <a:r>
              <a:rPr>
                <a:solidFill>
                  <a:srgbClr val="FF0000"/>
                </a:solidFill>
              </a:rPr>
              <a:t>Osteoporosis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SzTx/>
              <a:buFont typeface="Wingdings 2"/>
              <a:buNone/>
              <a:defRPr sz="2600"/>
            </a:pPr>
            <a:r>
              <a:t>		Any age                                </a:t>
            </a:r>
            <a:r>
              <a:rPr>
                <a:solidFill>
                  <a:srgbClr val="646B86"/>
                </a:solidFill>
              </a:rPr>
              <a:t>Post-menopause, old age                     </a:t>
            </a:r>
            <a:endParaRPr>
              <a:solidFill>
                <a:srgbClr val="646B86"/>
              </a:solidFill>
            </a:endParaRP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Pt. ill				Not ill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General ache		Asymptomatic till #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Weak muscles		Normal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Looser zones			Nil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Alkaline ph increase		 Normal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PO4 decrease			Normal</a:t>
            </a:r>
          </a:p>
          <a:p>
            <a:pPr>
              <a:lnSpc>
                <a:spcPct val="90000"/>
              </a:lnSpc>
              <a:buSzTx/>
              <a:buFont typeface="Wingdings 2"/>
              <a:buNone/>
              <a:defRPr sz="2600">
                <a:solidFill>
                  <a:srgbClr val="646B86"/>
                </a:solidFill>
              </a:defRPr>
            </a:pPr>
            <a:r>
              <a:t>		</a:t>
            </a:r>
            <a:endParaRPr sz="2500"/>
          </a:p>
          <a:p>
            <a:pPr>
              <a:lnSpc>
                <a:spcPct val="90000"/>
              </a:lnSpc>
              <a:buSzTx/>
              <a:buFont typeface="Wingdings 2"/>
              <a:buNone/>
              <a:defRPr sz="2500"/>
            </a:pPr>
            <a:r>
              <a:t>			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revention of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Prevention of Osteoporosis</a:t>
            </a:r>
          </a:p>
        </p:txBody>
      </p:sp>
      <p:sp>
        <p:nvSpPr>
          <p:cNvPr id="314" name="Prevention of osteoporosis should start from childhood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Prevention of osteoporosis should start from childhood</a:t>
            </a:r>
          </a:p>
          <a:p>
            <a:pPr>
              <a:buChar char="●"/>
            </a:pPr>
            <a:r>
              <a:t>Healthy diet, adequate sunshine, regular exercise, avoidance of smoking or alcohol, caution in steroid use</a:t>
            </a:r>
          </a:p>
          <a:p>
            <a:pPr>
              <a:buChar char="●"/>
            </a:pPr>
            <a:r>
              <a:t>At some time in the past  there was a recommendation of HRT ( Hormone replacement Therapy ) for post menopausal women ? And men; but now this is discontinued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Management of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Management of Osteoporosis</a:t>
            </a:r>
          </a:p>
        </p:txBody>
      </p:sp>
      <p:sp>
        <p:nvSpPr>
          <p:cNvPr id="317" name="Drug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Drugs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Exercise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Management of fractures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Drug Therapy in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Drug Therapy in Osteoporosis</a:t>
            </a:r>
          </a:p>
        </p:txBody>
      </p:sp>
      <p:sp>
        <p:nvSpPr>
          <p:cNvPr id="320" name="Estrogen has a definite therapeutic effect and was used extensively as HRT but cannot be recommended now due to serious possible side effect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buChar char="●"/>
              <a:defRPr sz="1300">
                <a:solidFill>
                  <a:srgbClr val="FF0000"/>
                </a:solidFill>
              </a:defRPr>
            </a:pPr>
            <a:r>
              <a:t>Estrogen</a:t>
            </a:r>
            <a:r>
              <a:rPr>
                <a:solidFill>
                  <a:srgbClr val="000000"/>
                </a:solidFill>
              </a:rPr>
              <a:t> has a definite therapeutic effect and was used extensively as HRT but cannot be recommended now due to serious possible side effects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300"/>
              </a:spcBef>
              <a:buChar char="●"/>
              <a:defRPr sz="1300"/>
            </a:pPr>
            <a:r>
              <a:t>Adequate intake of </a:t>
            </a:r>
            <a:r>
              <a:rPr>
                <a:solidFill>
                  <a:srgbClr val="FF0000"/>
                </a:solidFill>
              </a:rPr>
              <a:t>calcium and vitamin </a:t>
            </a:r>
            <a:r>
              <a:t>D is mandatory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300"/>
              </a:spcBef>
              <a:buChar char="●"/>
              <a:defRPr sz="1300"/>
            </a:pPr>
            <a:r>
              <a:t>Drugs which </a:t>
            </a:r>
            <a:r>
              <a:rPr>
                <a:solidFill>
                  <a:srgbClr val="FF0000"/>
                </a:solidFill>
              </a:rPr>
              <a:t>inhibit osteoclast </a:t>
            </a:r>
            <a:r>
              <a:t>activities : e.g. Bisphosphonates like sodium alendronate               FOSAMAX , BONVIVA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300"/>
              </a:spcBef>
              <a:buChar char="●"/>
              <a:defRPr sz="1300"/>
            </a:pPr>
            <a:r>
              <a:t>Drugs which </a:t>
            </a:r>
            <a:r>
              <a:rPr>
                <a:solidFill>
                  <a:srgbClr val="FF0000"/>
                </a:solidFill>
              </a:rPr>
              <a:t>enhance osteoblast activities  </a:t>
            </a:r>
            <a:r>
              <a:t>: bone stimulating agents like  PROTELOS, FORTEO</a:t>
            </a: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400"/>
              </a:spcBef>
              <a:buChar char="●"/>
              <a:defRPr sz="1300"/>
            </a:pPr>
          </a:p>
          <a:p>
            <a:pPr>
              <a:lnSpc>
                <a:spcPct val="80000"/>
              </a:lnSpc>
              <a:spcBef>
                <a:spcPts val="300"/>
              </a:spcBef>
              <a:buSzTx/>
              <a:buFont typeface="Wingdings 2"/>
              <a:buNone/>
              <a:defRPr sz="1300"/>
            </a:pPr>
            <a:r>
              <a:t>  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1300"/>
            </a:pPr>
          </a:p>
          <a:p>
            <a:pPr>
              <a:lnSpc>
                <a:spcPct val="80000"/>
              </a:lnSpc>
              <a:spcBef>
                <a:spcPts val="300"/>
              </a:spcBef>
              <a:buSzTx/>
              <a:buFont typeface="Wingdings 2"/>
              <a:buNone/>
              <a:defRPr sz="1300"/>
            </a:pPr>
            <a:r>
              <a:t>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Exercise in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Exercise in Osteoporosis</a:t>
            </a:r>
          </a:p>
        </p:txBody>
      </p:sp>
      <p:sp>
        <p:nvSpPr>
          <p:cNvPr id="323" name="Resistive exercise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Resistive exercises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Weight bearing exercises 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Exercise should be intelligent to avoid injury which may lead to fracture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one Structure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Bone Structure</a:t>
            </a:r>
          </a:p>
        </p:txBody>
      </p:sp>
      <p:sp>
        <p:nvSpPr>
          <p:cNvPr id="202" name="Bone is formed by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Bone is formed by</a:t>
            </a:r>
          </a:p>
          <a:p>
            <a:pPr>
              <a:buSzTx/>
              <a:buFont typeface="Wingdings 2"/>
              <a:buNone/>
            </a:pPr>
            <a:r>
              <a:t>    Bone matrix : which consists of</a:t>
            </a:r>
          </a:p>
          <a:p>
            <a:pPr>
              <a:buSzTx/>
              <a:buFont typeface="Wingdings 2"/>
              <a:buNone/>
            </a:pPr>
            <a:r>
              <a:t>    40% organic : collagen type1 (responsible for tensile strength)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SzTx/>
              <a:buFont typeface="Wingdings 2"/>
              <a:buNone/>
            </a:pPr>
            <a:r>
              <a:t>    60% Minerals : mainly Calcium hydroxyapatite, Phosphorus, and traces of other minerals like zinc </a:t>
            </a:r>
          </a:p>
          <a:p>
            <a:pPr>
              <a:buSzTx/>
              <a:buFont typeface="Wingdings 2"/>
              <a:buNone/>
            </a:pPr>
            <a:r>
              <a:t>   Cells in bone : osteoblasts, osteoclasts, osteocytes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Osteoporosis lecture16" descr="Osteoporosis lecture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675" y="177800"/>
            <a:ext cx="4781550" cy="668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Osteoporosis lecture20" descr="Osteoporosis lecture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0112" y="0"/>
            <a:ext cx="480377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Osteoporosis lecture22" descr="Osteoporosis lecture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0625" y="0"/>
            <a:ext cx="42227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Management of Fractures in Osteoporosi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Management of Fractures in Osteoporosis</a:t>
            </a:r>
          </a:p>
        </p:txBody>
      </p:sp>
      <p:sp>
        <p:nvSpPr>
          <p:cNvPr id="332" name="Use of load shearing implants in fracture internal fixation instead of plating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>
            <a:lvl1pPr>
              <a:buChar char="●"/>
            </a:lvl1pPr>
          </a:lstStyle>
          <a:p>
            <a:pPr/>
            <a:r>
              <a:t>Use of load shearing implants in fracture internal fixation instead of plating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Vertebral Osteoporotic Compression Fracture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Vertebral Osteoporotic Compression Fracture</a:t>
            </a:r>
          </a:p>
        </p:txBody>
      </p:sp>
      <p:pic>
        <p:nvPicPr>
          <p:cNvPr id="335" name="C:\Users\Dr M Saadeddin\Documents\My Documents\Osteoporosis lecture\Osteoporosis lecture30.jpg" descr="C:\Users\Dr M Saadeddin\Documents\My Documents\Osteoporosis lecture\Osteoporosis lecture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6750" y="1527175"/>
            <a:ext cx="2425700" cy="5141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Management of OVC Fracture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Management of OVC Fractures</a:t>
            </a:r>
          </a:p>
        </p:txBody>
      </p:sp>
      <p:sp>
        <p:nvSpPr>
          <p:cNvPr id="338" name="Pain relief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Pain relief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Prevention of further fractures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Prevention of instability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Vertebroplasty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Kyphoplasty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vertebr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vertebroplasty</a:t>
            </a:r>
          </a:p>
        </p:txBody>
      </p:sp>
      <p:sp>
        <p:nvSpPr>
          <p:cNvPr id="341" name="Is the injection of bone cement into the collapsed vertebra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Is the injection of bone cement into the collapsed vertebra </a:t>
            </a:r>
          </a:p>
          <a:p>
            <a:pPr>
              <a:buChar char="●"/>
            </a:pPr>
            <a:r>
              <a:t>The injection is done under X ray control ( image intensifier ) by experienced orthopedist or interventional radiologist </a:t>
            </a:r>
          </a:p>
          <a:p>
            <a:pPr>
              <a:buChar char="●"/>
            </a:pPr>
            <a:r>
              <a:t>It results in immediate pain relief </a:t>
            </a:r>
          </a:p>
          <a:p>
            <a:pPr>
              <a:buChar char="●"/>
            </a:pPr>
            <a:r>
              <a:t>It helps to prevent further OVF</a:t>
            </a:r>
          </a:p>
          <a:p>
            <a:pPr>
              <a:buChar char="●"/>
            </a:pPr>
            <a:r>
              <a:t>Possible complication is leakage of cement into spinal canal (nerve injury ) or venous blood (cement PE )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Kyph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Kyphoplasty</a:t>
            </a:r>
          </a:p>
        </p:txBody>
      </p:sp>
      <p:sp>
        <p:nvSpPr>
          <p:cNvPr id="344" name="Is the injection of bone cement into the collapsed vertebra AFTER inflating a balloon in it to correct collapse and make a void ( empty space ) into which cement is injected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Is the injection of bone cement into the collapsed vertebra AFTER inflating a balloon in it to correct collapse and make a void ( empty space ) into which cement is injected</a:t>
            </a:r>
          </a:p>
          <a:p>
            <a:pPr>
              <a:buChar char="●"/>
            </a:pPr>
            <a:r>
              <a:t>It is possible that some correction of kyphosis is achieved</a:t>
            </a:r>
          </a:p>
          <a:p>
            <a:pPr>
              <a:buChar char="●"/>
            </a:pPr>
            <a:r>
              <a:t>It is safer because cement is injected into a safe void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Vertebr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Vertebroplasty</a:t>
            </a:r>
          </a:p>
        </p:txBody>
      </p:sp>
      <p:pic>
        <p:nvPicPr>
          <p:cNvPr id="347" name="Re-exposure of DSC00006" descr="Re-exposure of DSC0000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6537" y="1527175"/>
            <a:ext cx="6096001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Kyph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Kyphoplasty</a:t>
            </a:r>
          </a:p>
        </p:txBody>
      </p:sp>
      <p:pic>
        <p:nvPicPr>
          <p:cNvPr id="350" name="Re-exposure of DSC00007" descr="Re-exposure of DSC0000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412" y="1412875"/>
            <a:ext cx="3943351" cy="525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sma levels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Plasma levels</a:t>
            </a:r>
          </a:p>
        </p:txBody>
      </p:sp>
      <p:sp>
        <p:nvSpPr>
          <p:cNvPr id="205" name="Calcium : 2.2-2.6 mmol/l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Calcium : 2.2-2.6 mmol/l</a:t>
            </a:r>
          </a:p>
          <a:p>
            <a:pPr>
              <a:buChar char="●"/>
            </a:pPr>
            <a:r>
              <a:t>Phosphorus : 0.9-1.3 mmol/l </a:t>
            </a:r>
          </a:p>
          <a:p>
            <a:pPr>
              <a:buSzTx/>
              <a:buFont typeface="Wingdings 2"/>
              <a:buNone/>
            </a:pPr>
            <a:r>
              <a:t>    Both absorbed by intestine and secreted by kidney in urine</a:t>
            </a:r>
          </a:p>
          <a:p>
            <a:pPr>
              <a:buChar char="●"/>
            </a:pPr>
            <a:r>
              <a:t>Alkaline phosphatase : 30-180 units/l</a:t>
            </a:r>
          </a:p>
          <a:p>
            <a:pPr>
              <a:buSzTx/>
              <a:buFont typeface="Wingdings 2"/>
              <a:buNone/>
            </a:pPr>
            <a:r>
              <a:t>    Is elevated in bone increased activity like during growth or in metabolic bone disease or destruction 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SzTx/>
              <a:buFont typeface="Wingdings 2"/>
              <a:buNone/>
            </a:pPr>
            <a:r>
              <a:t>    Vitamin D level : 70-150 nmol/l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Balloon Kyph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Balloon Kyphoplasty</a:t>
            </a:r>
          </a:p>
        </p:txBody>
      </p:sp>
      <p:pic>
        <p:nvPicPr>
          <p:cNvPr id="353" name="Re-exposure of DSC00008" descr="Re-exposure of DSC0000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412" y="1412875"/>
            <a:ext cx="3943351" cy="5256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Kyphoplasty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Kyphoplasty</a:t>
            </a:r>
          </a:p>
        </p:txBody>
      </p:sp>
      <p:pic>
        <p:nvPicPr>
          <p:cNvPr id="356" name="Re-exposure of DSC00009" descr="Re-exposure of DSC0000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0037" y="1527175"/>
            <a:ext cx="3429001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Hyperparathyroidism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Hyperparathyroidism</a:t>
            </a:r>
          </a:p>
        </p:txBody>
      </p:sp>
      <p:sp>
        <p:nvSpPr>
          <p:cNvPr id="359" name="Excessive PTH secretion : primary, secondary or tertiary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Excessive PTH secretion : primary, secondary or tertiary</a:t>
            </a:r>
          </a:p>
          <a:p>
            <a:pPr>
              <a:buChar char="●"/>
            </a:pPr>
            <a:r>
              <a:t>Leads to increased bone resorption , sub periosteal erosions, osteitis manifested by fibrous replacement of bone </a:t>
            </a:r>
          </a:p>
          <a:p>
            <a:pPr>
              <a:buChar char="●"/>
            </a:pPr>
            <a:r>
              <a:t>Significant feature is hypercalcemia</a:t>
            </a:r>
          </a:p>
          <a:p>
            <a:pPr>
              <a:buChar char="●"/>
            </a:pPr>
            <a:r>
              <a:t>In severe cases : osteitis fibrosa cystica and formation  of Brown tumours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adiological changes in Hyperparathyroidism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Radiological changes in Hyperparathyroidism</a:t>
            </a:r>
          </a:p>
        </p:txBody>
      </p:sp>
      <p:sp>
        <p:nvSpPr>
          <p:cNvPr id="362" name="Generalised decrease in bone density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Generalised decrease in bone density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Sub-periosteal bone resorption ( scalloping of metacarpals and phalanges )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Brown tumours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Chondrocalcinosis ( wrist, knee, shoulder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39" descr="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675" y="188912"/>
            <a:ext cx="3111500" cy="619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43" descr="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5962" y="87312"/>
            <a:ext cx="4746626" cy="629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41" descr="4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8687" y="188912"/>
            <a:ext cx="4286251" cy="619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42" descr="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2875"/>
            <a:ext cx="9144000" cy="714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Management of Hyperparathyroidism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Management of Hyperparathyroidism</a:t>
            </a:r>
          </a:p>
        </p:txBody>
      </p:sp>
      <p:sp>
        <p:nvSpPr>
          <p:cNvPr id="373" name="By management of the cause :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By management of the cause :</a:t>
            </a:r>
          </a:p>
          <a:p>
            <a:pPr>
              <a:buChar char="●"/>
            </a:pPr>
            <a:r>
              <a:t>Primary hyperparathyroidism due to neoplasm          ( adenoma or carcinoma ) by excision</a:t>
            </a:r>
          </a:p>
          <a:p>
            <a:pPr>
              <a:buChar char="●"/>
            </a:pPr>
            <a:r>
              <a:t>Secondary hyperparathyroidism by correcting the cause of hypocalcaemia</a:t>
            </a:r>
          </a:p>
          <a:p>
            <a:pPr>
              <a:buChar char="●"/>
            </a:pPr>
            <a:r>
              <a:t>Tertiary hyperparathyroidism by excision of hyperactive ( autonomous )nodule</a:t>
            </a:r>
          </a:p>
          <a:p>
            <a:pPr>
              <a:buChar char="●"/>
            </a:pPr>
            <a:r>
              <a:t>Extreme care should be applied after surgery to avoid hypocalcaemia due hungry bones syndrome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arathyroid Hormone (PTH)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Parathyroid Hormone (PTH)</a:t>
            </a:r>
          </a:p>
        </p:txBody>
      </p:sp>
      <p:sp>
        <p:nvSpPr>
          <p:cNvPr id="208" name="Production levels are related to serum calcium levels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har char="●"/>
              <a:defRPr sz="2500"/>
            </a:pPr>
            <a:r>
              <a:t>Production levels are related to serum calcium levels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Char char="●"/>
              <a:defRPr sz="2500"/>
            </a:pPr>
            <a:r>
              <a:t>PTH secretion is increased when serum calcium is low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Char char="●"/>
              <a:defRPr sz="2500"/>
            </a:pPr>
            <a:r>
              <a:t>Action of PTH: it increases calcium levels in the blood by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 increasing its release from bone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&amp; increase absorption from the intestine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 2"/>
              <a:buNone/>
              <a:defRPr sz="2500"/>
            </a:pP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&amp; and increase reabsorption from the kidney ( also increase secretion of phosphorus )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500"/>
            </a:pPr>
            <a:r>
              <a:t>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Hyperparathyroidism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Hyperparathyroidism </a:t>
            </a:r>
          </a:p>
        </p:txBody>
      </p:sp>
      <p:sp>
        <p:nvSpPr>
          <p:cNvPr id="211" name="Primary     : Adenoma of the gland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Primary     : Adenoma of the gland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Secondary : as a result of low calcium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Tertiary      : as a result of prolonged or sustained stimulation = hyperactive nodule or hyperplasia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alcitonin"/>
          <p:cNvSpPr txBox="1"/>
          <p:nvPr>
            <p:ph type="title" idx="4294967295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/>
          <a:lstStyle/>
          <a:p>
            <a:pPr/>
            <a:r>
              <a:t>Calcitonin</a:t>
            </a:r>
          </a:p>
        </p:txBody>
      </p:sp>
      <p:sp>
        <p:nvSpPr>
          <p:cNvPr id="214" name="Is secreted by C cells of thyroid gland…"/>
          <p:cNvSpPr txBox="1"/>
          <p:nvPr>
            <p:ph type="body" idx="4294967295"/>
          </p:nvPr>
        </p:nvSpPr>
        <p:spPr>
          <a:xfrm>
            <a:off x="301625" y="1527174"/>
            <a:ext cx="8504238" cy="4572002"/>
          </a:xfrm>
          <a:prstGeom prst="rect">
            <a:avLst/>
          </a:prstGeom>
        </p:spPr>
        <p:txBody>
          <a:bodyPr/>
          <a:lstStyle/>
          <a:p>
            <a:pPr>
              <a:buChar char="●"/>
            </a:pPr>
            <a:r>
              <a:t>Is secreted by C cells of thyroid gland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</a:pPr>
          </a:p>
          <a:p>
            <a:pPr>
              <a:buChar char="●"/>
            </a:pPr>
            <a:r>
              <a:t>Its secretion is regulated by serum calcium</a:t>
            </a:r>
          </a:p>
          <a:p>
            <a:pPr>
              <a:spcBef>
                <a:spcPts val="400"/>
              </a:spcBef>
              <a:buChar char="●"/>
            </a:pPr>
          </a:p>
          <a:p>
            <a:pPr>
              <a:buChar char="●"/>
            </a:pPr>
            <a:r>
              <a:t>Its action is to cause inhibition of bone resorption and increasing calcium excretion by this it causes lowering of serum calcium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iv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iv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