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98" r:id="rId4"/>
    <p:sldId id="299" r:id="rId5"/>
    <p:sldId id="258" r:id="rId6"/>
    <p:sldId id="300" r:id="rId7"/>
    <p:sldId id="259" r:id="rId8"/>
    <p:sldId id="260" r:id="rId9"/>
    <p:sldId id="301" r:id="rId10"/>
    <p:sldId id="302" r:id="rId11"/>
    <p:sldId id="303" r:id="rId12"/>
    <p:sldId id="263" r:id="rId13"/>
    <p:sldId id="264" r:id="rId14"/>
    <p:sldId id="265" r:id="rId15"/>
    <p:sldId id="266" r:id="rId16"/>
    <p:sldId id="267" r:id="rId17"/>
    <p:sldId id="270" r:id="rId18"/>
    <p:sldId id="268" r:id="rId19"/>
    <p:sldId id="269" r:id="rId20"/>
    <p:sldId id="271" r:id="rId21"/>
    <p:sldId id="272" r:id="rId22"/>
    <p:sldId id="273" r:id="rId23"/>
    <p:sldId id="304" r:id="rId24"/>
    <p:sldId id="274" r:id="rId25"/>
    <p:sldId id="280" r:id="rId26"/>
    <p:sldId id="279" r:id="rId27"/>
    <p:sldId id="275" r:id="rId28"/>
    <p:sldId id="276" r:id="rId29"/>
    <p:sldId id="278" r:id="rId30"/>
    <p:sldId id="277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6" r:id="rId44"/>
    <p:sldId id="2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9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06C8-1546-D74B-AE81-A4E0CB6CD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A3A4D-49AE-3446-8EF1-45233B880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A0CD-BF06-1043-A77A-720E0B40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323D7-BF7D-EC47-98B3-8BC62DF3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4863C-8562-8047-A4C4-89C07910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6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9138-D2B8-1247-8540-927A9CD66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800D9-3B9C-854A-A28A-FC6FD10A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AEF63-A222-CD4A-B36A-9741ABB2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65B2B-0E07-0C4C-8B73-0DFF1352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8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BA87-4F30-8347-B969-CE2261881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224DB-9655-C743-BCC4-3BF1DD28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52A83-C296-FB42-A851-808C04F2B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8FB71-1219-584D-8AD5-B182F35F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4797F-EAF9-1B4C-A234-337E8ABB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0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2BE1-7701-1847-9741-026236EB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E6170-A3D0-2D46-BBEB-066CBB6AE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EF4D4-B60D-F74C-8AD6-98D5D81A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6DA8-65DA-184B-A79A-08AD1674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776C-222E-E443-B177-BD036612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5F42-02CB-AE40-AEB9-F363B580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2D941-5E78-E546-9C70-9977DC0CA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0608D-439A-0349-A388-FD6FF8F75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8D541-BCD9-214F-892E-9CB83671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8C75B-3590-EF4D-83CB-D1E91BD7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4D8A2-8241-4D4A-AECF-D0E75D30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96F0-3439-9A4D-BC84-3E2C3778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5A863-A97C-FE4E-AC85-732B22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50BE8-6A17-844A-A57B-CFE5F4C07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24F97-C60B-E845-97DC-8155E82A2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E13D5-E1B3-3B42-9640-0A80DE6BA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660C8-6EA0-F14E-8988-382AB80A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A3B23-266C-5D4D-8019-279D8749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96AEBA-AA09-D948-8EC0-E01A64FE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6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7A38-61A8-2E45-9890-E2304E98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29FCB-ABB6-E345-8212-906030C7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48B8B-D828-BD49-AAB6-F02D61B9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69389-BCF1-2349-A7E0-C744382F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5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87E27-693B-3441-9408-4B41ACD7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E0762-36E0-3540-A6C5-142E9DE9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8490A-B92B-FD46-B3E9-A9CBAC05F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6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FFD2-2021-5F4E-87B3-B4196933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B499E-BDFE-1B47-BD60-C48CF01CB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A0E98-8EB7-A04E-B60B-200584484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37F28-A161-9041-9762-8278BE56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C6A81-129D-7449-8485-0FDBAC28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B0A4E-BC26-BC4E-AD02-AAA568D5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2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BA8F-5823-D446-A9C3-ADA4DF4E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5C7F3-A6B1-A647-94C0-503356846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E07B5-5B75-5F4B-B8B9-D40B22AFC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53EEE-FF43-164C-BC59-B5CAE1B3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D2A95-92C2-8E4B-8930-746FE64A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44B99-4C06-9745-9254-DF3BA14E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EE6C4-E7F0-0D40-963A-588F1B7D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1E122-DD63-8747-BD6D-B3DDB48C8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E6E07-94BE-1849-AFDD-BB63576BB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354BB-7AD2-1849-9130-8866E0DF07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4A9CF-D45A-5B40-A380-434E908BA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DF5D9-9A60-B248-ADB1-874A47D2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F7EA3-0477-9F47-806C-5649BDD98A5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B817C-07EA-FA43-B79D-50DF12CA289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alphaModFix amt="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CDBB-7767-2840-8927-998C07580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0F7AE-652E-C34C-BB44-D486E9C3F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5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D0C4-066F-5C43-B7A8-022E8A08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Etiologies</a:t>
            </a:r>
            <a:r>
              <a:rPr lang="en-US" altLang="en-US" sz="3600" dirty="0"/>
              <a:t>: Reduction in Volume of</a:t>
            </a:r>
            <a:br>
              <a:rPr lang="en-US" altLang="en-US" sz="3600" dirty="0"/>
            </a:br>
            <a:r>
              <a:rPr lang="en-US" altLang="en-US" sz="3600" dirty="0"/>
              <a:t>Tissue Compartments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02DE8-9A23-0747-BF75-053014208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Tight circumferential dressings (</a:t>
            </a:r>
            <a:r>
              <a:rPr lang="en-CA" sz="2800" dirty="0" err="1"/>
              <a:t>eg</a:t>
            </a:r>
            <a:r>
              <a:rPr lang="en-CA" sz="2800" dirty="0"/>
              <a:t>, can occur with</a:t>
            </a:r>
            <a:br>
              <a:rPr lang="en-CA" sz="2800" dirty="0"/>
            </a:br>
            <a:r>
              <a:rPr lang="en-CA" sz="2800" dirty="0"/>
              <a:t>cotton cast padding alone)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Cast or splint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Prolonged limb compression, as in Trendelenburg and lateral decubitus or from alcohol or drug abuse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Risk factors (general):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Head injury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Decreased conciseness (Late diagnosis)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Hypotension</a:t>
            </a:r>
          </a:p>
          <a:p>
            <a:pPr marL="0" indent="0" defTabSz="514348">
              <a:spcBef>
                <a:spcPts val="563"/>
              </a:spcBef>
              <a:buNone/>
              <a:defRPr/>
            </a:pPr>
            <a:br>
              <a:rPr lang="en-CA" sz="2025" dirty="0"/>
            </a:br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1099012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F014-EC60-4541-B268-C9DB8E5D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90" y="320522"/>
            <a:ext cx="10515600" cy="1325563"/>
          </a:xfrm>
        </p:spPr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Etiologies</a:t>
            </a:r>
            <a:r>
              <a:rPr lang="en-US" altLang="en-US" sz="3600" dirty="0"/>
              <a:t>: Orthopedics conditions </a:t>
            </a:r>
            <a:endParaRPr lang="en-US" sz="36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FDA8AD7-8963-054B-B166-C2FAF8765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363138"/>
              </p:ext>
            </p:extLst>
          </p:nvPr>
        </p:nvGraphicFramePr>
        <p:xfrm>
          <a:off x="1750741" y="1652942"/>
          <a:ext cx="8106936" cy="489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285">
                  <a:extLst>
                    <a:ext uri="{9D8B030D-6E8A-4147-A177-3AD203B41FA5}">
                      <a16:colId xmlns:a16="http://schemas.microsoft.com/office/drawing/2014/main" val="3915471038"/>
                    </a:ext>
                  </a:extLst>
                </a:gridCol>
                <a:gridCol w="3159651">
                  <a:extLst>
                    <a:ext uri="{9D8B030D-6E8A-4147-A177-3AD203B41FA5}">
                      <a16:colId xmlns:a16="http://schemas.microsoft.com/office/drawing/2014/main" val="2435204454"/>
                    </a:ext>
                  </a:extLst>
                </a:gridCol>
              </a:tblGrid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Underlying Condition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% of Cases 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3901016970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Tibial diaphyseal fracture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36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3599633441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Soft tissue injury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23.2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855286803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Distal radius fracture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9.8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348004045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Crush syndrome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7.9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3746963435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Diaphyseal fracture forearm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7.9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4011560130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Femoral diaphyseal fracture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3.0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169291378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Tibial plateau fracture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3.0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3890330706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Hand fracture(s)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2.5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4067113497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Tibial pilon fractures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2.5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2289766466"/>
                  </a:ext>
                </a:extLst>
              </a:tr>
              <a:tr h="444672">
                <a:tc>
                  <a:txBody>
                    <a:bodyPr/>
                    <a:lstStyle/>
                    <a:p>
                      <a:r>
                        <a:rPr lang="en-US" sz="2400" dirty="0"/>
                        <a:t>Foot fracture(s) </a:t>
                      </a:r>
                    </a:p>
                  </a:txBody>
                  <a:tcPr marL="48219" marR="48219" marT="24109" marB="2410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1.8</a:t>
                      </a:r>
                    </a:p>
                  </a:txBody>
                  <a:tcPr marL="48219" marR="48219" marT="24109" marB="24109"/>
                </a:tc>
                <a:extLst>
                  <a:ext uri="{0D108BD9-81ED-4DB2-BD59-A6C34878D82A}">
                    <a16:rowId xmlns:a16="http://schemas.microsoft.com/office/drawing/2014/main" val="2844109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07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380E86DE-5BA8-7A4E-9537-A460658F2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Diagnosis:  Early </a:t>
            </a: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0A1C3881-9906-6C42-86ED-1BCC06DF37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Pain!!!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Pain increase with stretching the involved compartment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Presence of risk factor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High index of suspicion</a:t>
            </a:r>
          </a:p>
        </p:txBody>
      </p:sp>
    </p:spTree>
    <p:extLst>
      <p:ext uri="{BB962C8B-B14F-4D97-AF65-F5344CB8AC3E}">
        <p14:creationId xmlns:p14="http://schemas.microsoft.com/office/powerpoint/2010/main" val="427411377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E8C1AE7F-8C34-FE42-A6F4-DB8CEA9F0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Diagnosis: Late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66123A4A-32B2-AB47-A077-AB56FB0633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Paresthesia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Paralysis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Pallor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Severely high pressure: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Pulselessness (RARE!)</a:t>
            </a:r>
          </a:p>
        </p:txBody>
      </p:sp>
    </p:spTree>
    <p:extLst>
      <p:ext uri="{BB962C8B-B14F-4D97-AF65-F5344CB8AC3E}">
        <p14:creationId xmlns:p14="http://schemas.microsoft.com/office/powerpoint/2010/main" val="61148473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FEC76808-174F-2640-90AC-7BDA412FA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Diagnosis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75F2D9DB-E7D3-4245-9478-ECB8CFC7D37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altLang="en-US" sz="2025" dirty="0"/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Tight, woody compartment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Tender compartment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Measurement: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Rarely necessary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Must be done at area of highest expected pressure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May give false low result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A78EF5-C5C3-3D45-A7D4-1B0DF9AE52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sz="2025" dirty="0"/>
          </a:p>
        </p:txBody>
      </p:sp>
      <p:pic>
        <p:nvPicPr>
          <p:cNvPr id="47108" name="Picture 3">
            <a:extLst>
              <a:ext uri="{FF2B5EF4-FFF2-40B4-BE49-F238E27FC236}">
                <a16:creationId xmlns:a16="http://schemas.microsoft.com/office/drawing/2014/main" id="{13EA93CE-F23A-024C-AE7F-08DEDD4E0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0" y="620350"/>
            <a:ext cx="4157530" cy="311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>
            <a:extLst>
              <a:ext uri="{FF2B5EF4-FFF2-40B4-BE49-F238E27FC236}">
                <a16:creationId xmlns:a16="http://schemas.microsoft.com/office/drawing/2014/main" id="{281065FF-81CA-E34E-ABE6-144B5FD21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70" y="3739175"/>
            <a:ext cx="4157530" cy="311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33418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76000EE7-BC73-8B4D-A2E3-43E6307E0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Management 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D597BDAA-1F3C-F745-8905-6A6A85255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Prevention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Maintain normal blood pressure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Remove any constricting bandage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Keep limb elevated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Regular close monitoring 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Avoid nerve blocks, sedation and strong analgesia to obtain patients feed back</a:t>
            </a:r>
          </a:p>
        </p:txBody>
      </p:sp>
    </p:spTree>
    <p:extLst>
      <p:ext uri="{BB962C8B-B14F-4D97-AF65-F5344CB8AC3E}">
        <p14:creationId xmlns:p14="http://schemas.microsoft.com/office/powerpoint/2010/main" val="399627142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2DCE635D-08E3-2C4D-822F-EB9588CA7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dirty="0"/>
              <a:t>Management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EAF1E333-4DC8-414D-BAF0-D083D68C0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Fully developed CS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Maintain normal blood pressure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Remove any constricting bandage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Keep limb at heart level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Diuresis to avoid kidney tubular injury if late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>
                <a:sym typeface="Gill Sans" panose="020B0502020104020203" pitchFamily="34" charset="-79"/>
              </a:rPr>
              <a:t>Urgent surgical decompression (Fasciotomy)</a:t>
            </a:r>
          </a:p>
        </p:txBody>
      </p:sp>
    </p:spTree>
    <p:extLst>
      <p:ext uri="{BB962C8B-B14F-4D97-AF65-F5344CB8AC3E}">
        <p14:creationId xmlns:p14="http://schemas.microsoft.com/office/powerpoint/2010/main" val="227735611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31C1D503-CEB1-CA47-8844-95AAAE6D2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Fasciotomy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F730AA7F-2519-4F46-B976-65B7EA3022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Indications: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6 hours of total ischemia time (ex: arterial embolism)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Significant tissue injury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Worsening initial clinical picture 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Delayed presentation with a picture of developed CS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Absolute Compartment pressure &gt;30 mmHg or &lt;30 mm Hg difference from diastolic pressure</a:t>
            </a:r>
          </a:p>
        </p:txBody>
      </p:sp>
    </p:spTree>
    <p:extLst>
      <p:ext uri="{BB962C8B-B14F-4D97-AF65-F5344CB8AC3E}">
        <p14:creationId xmlns:p14="http://schemas.microsoft.com/office/powerpoint/2010/main" val="353513970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1B7D12FA-1008-4C45-B8A0-1C8B392C2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Fasciotomy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EAEE502-A74E-1F4B-B2C8-EF554024A42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dirty="0"/>
              <a:t>Releasing the compartment fascia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dirty="0"/>
              <a:t>Allows swollen muscles to expand in volume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dirty="0"/>
              <a:t>Results in decreased compartment pressure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dirty="0"/>
              <a:t>Avoids further damage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dirty="0"/>
              <a:t>Does not reverse already occurred damage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dirty="0"/>
              <a:t>Ideally should be done as soon as diagnosis is made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259AE-8695-804D-9725-013513FA3E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sz="2025"/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id="{2E6EFCB6-BB94-6D45-A9C4-9AABE84E6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1538340"/>
            <a:ext cx="5181600" cy="388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79437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FA4025A2-B8DA-AD40-A3FA-E703ADBF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Fasciotomy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22BCB1F-0D9E-DD4E-9AEC-4D3FEAF3B0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0" indent="0" defTabSz="514348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endParaRPr lang="en-US" altLang="en-US" sz="2025" dirty="0"/>
          </a:p>
          <a:p>
            <a:pPr marL="397791" lvl="1" indent="-241093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Should be done as long as there is still viable tissue </a:t>
            </a:r>
          </a:p>
          <a:p>
            <a:pPr marL="397791" lvl="1" indent="-241093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Should not be done if there is no expected viable tissue, Otherwise infection is likely</a:t>
            </a:r>
          </a:p>
          <a:p>
            <a:pPr marL="397791" lvl="1" indent="-241093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>
                <a:latin typeface="Gill Sans" panose="020B0502020104020203" pitchFamily="34" charset="-79"/>
                <a:sym typeface="Gill Sans" panose="020B0502020104020203" pitchFamily="34" charset="-79"/>
              </a:rPr>
              <a:t>Debridement of all necrotic tissue is necessary</a:t>
            </a:r>
            <a:endParaRPr lang="en-US" altLang="en-US" sz="2800" dirty="0"/>
          </a:p>
          <a:p>
            <a:pPr marL="397791" lvl="1" indent="-241093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>
                <a:latin typeface="Gill Sans" panose="020B0502020104020203" pitchFamily="34" charset="-79"/>
                <a:sym typeface="Gill Sans" panose="020B0502020104020203" pitchFamily="34" charset="-79"/>
              </a:rPr>
              <a:t>Second and third look surgeries are often required</a:t>
            </a:r>
            <a:endParaRPr lang="en-US" altLang="en-US" sz="2800" dirty="0"/>
          </a:p>
          <a:p>
            <a:pPr marL="397791" lvl="1" indent="-241093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>
                <a:latin typeface="Gill Sans" panose="020B0502020104020203" pitchFamily="34" charset="-79"/>
                <a:sym typeface="Gill Sans" panose="020B0502020104020203" pitchFamily="34" charset="-79"/>
              </a:rPr>
              <a:t>Closure of skin is usually achieved after swelling has subsided</a:t>
            </a:r>
            <a:endParaRPr lang="en-US" altLang="en-US" sz="2800" dirty="0"/>
          </a:p>
          <a:p>
            <a:pPr marL="397791" lvl="1" indent="-241093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>
                <a:latin typeface="Gill Sans" panose="020B0502020104020203" pitchFamily="34" charset="-79"/>
                <a:sym typeface="Gill Sans" panose="020B0502020104020203" pitchFamily="34" charset="-79"/>
              </a:rPr>
              <a:t> Skin grafting is often required</a:t>
            </a:r>
            <a:endParaRPr lang="en-US" altLang="en-US" sz="2800" dirty="0">
              <a:latin typeface="Gill Sans" panose="020B0502020104020203" pitchFamily="34" charset="-79"/>
              <a:ea typeface="ヒラギノ角ゴ ProN W6" panose="020B0300000000000000" pitchFamily="34" charset="-128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754211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F99A45E-2766-A64D-A662-99F94DF836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/>
        <p:txBody>
          <a:bodyPr vert="horz" wrap="square" lIns="20092" tIns="20092" rIns="20092" bIns="20092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400" b="1" u="sng" dirty="0"/>
              <a:t>Orthopedic Emergencies:</a:t>
            </a:r>
            <a:br>
              <a:rPr lang="en-US" altLang="en-US" sz="4400" b="1" u="sng" dirty="0"/>
            </a:br>
            <a:r>
              <a:rPr lang="en-US" altLang="en-US" sz="4000" dirty="0"/>
              <a:t>Compartment Syndrome</a:t>
            </a:r>
            <a:br>
              <a:rPr lang="en-US" altLang="en-US" sz="4000" dirty="0"/>
            </a:br>
            <a:r>
              <a:rPr lang="en-US" altLang="en-US" sz="4000" dirty="0"/>
              <a:t>Acute </a:t>
            </a:r>
            <a:r>
              <a:rPr lang="en-US" altLang="en-US" sz="4400" b="1" dirty="0"/>
              <a:t>Joint</a:t>
            </a:r>
            <a:r>
              <a:rPr lang="en-US" altLang="en-US" sz="4000" dirty="0"/>
              <a:t> Dislocation</a:t>
            </a:r>
            <a:endParaRPr lang="en-US" altLang="en-US" sz="4400" dirty="0"/>
          </a:p>
        </p:txBody>
      </p:sp>
      <p:sp>
        <p:nvSpPr>
          <p:cNvPr id="34818" name="Subtitle 1">
            <a:extLst>
              <a:ext uri="{FF2B5EF4-FFF2-40B4-BE49-F238E27FC236}">
                <a16:creationId xmlns:a16="http://schemas.microsoft.com/office/drawing/2014/main" id="{0330CADE-67C7-CF4C-BF83-23FF14A9BF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24250" y="4112122"/>
            <a:ext cx="5143500" cy="1242343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/>
              <a:t>Sultan Aldosari, MD, FRCSC, MBA</a:t>
            </a:r>
          </a:p>
        </p:txBody>
      </p:sp>
    </p:spTree>
    <p:extLst>
      <p:ext uri="{BB962C8B-B14F-4D97-AF65-F5344CB8AC3E}">
        <p14:creationId xmlns:p14="http://schemas.microsoft.com/office/powerpoint/2010/main" val="262400716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B348B905-58BB-134C-8F08-240FD6B37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buClr>
                <a:srgbClr val="000000"/>
              </a:buClr>
              <a:buSzPct val="100000"/>
              <a:defRPr/>
            </a:pPr>
            <a:r>
              <a:rPr lang="en-US" altLang="en-US" sz="3600" b="1" dirty="0"/>
              <a:t>Fasciotomy</a:t>
            </a: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1E4C08F6-C3C9-4F4B-920D-D6D72A47B0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196880" indent="-241093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It is a prophylactic procedure</a:t>
            </a:r>
          </a:p>
          <a:p>
            <a:pPr marL="196880" indent="-241093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Does not reverse injury to permanently damaged tissue</a:t>
            </a:r>
          </a:p>
          <a:p>
            <a:pPr marL="196880" indent="-241093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endParaRPr lang="en-US" altLang="en-US" sz="2800" dirty="0"/>
          </a:p>
          <a:p>
            <a:pPr marL="0" indent="0" algn="ctr" defTabSz="514348">
              <a:spcBef>
                <a:spcPts val="369"/>
              </a:spcBef>
              <a:buClr>
                <a:srgbClr val="000000"/>
              </a:buClr>
              <a:buSzPct val="100000"/>
              <a:buNone/>
              <a:defRPr/>
            </a:pPr>
            <a:r>
              <a:rPr lang="en-US" altLang="en-US" sz="2800" dirty="0"/>
              <a:t> </a:t>
            </a:r>
            <a:r>
              <a:rPr lang="en-US" altLang="en-US" sz="2800" b="1" u="sng" dirty="0">
                <a:latin typeface="Gill Sans" panose="020B0502020104020203" pitchFamily="34" charset="-79"/>
                <a:sym typeface="Gill Sans" panose="020B0502020104020203" pitchFamily="34" charset="-79"/>
              </a:rPr>
              <a:t>so better to have a low threshold</a:t>
            </a:r>
            <a:r>
              <a:rPr lang="en-US" altLang="en-US" sz="2025" b="1" u="sng" dirty="0">
                <a:latin typeface="Gill Sans" panose="020B0502020104020203" pitchFamily="34" charset="-79"/>
                <a:sym typeface="Gill Sans" panose="020B0502020104020203" pitchFamily="34" charset="-79"/>
              </a:rPr>
              <a:t>!</a:t>
            </a:r>
            <a:endParaRPr lang="en-US" altLang="en-US" sz="2025" b="1" u="sng" dirty="0">
              <a:latin typeface="Gill Sans" panose="020B0502020104020203" pitchFamily="34" charset="-79"/>
              <a:ea typeface="ヒラギノ角ゴ ProN W6" panose="020B0300000000000000" pitchFamily="34" charset="-128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76511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EA90F06B-8D13-214F-8AD2-2F2C2BA79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Complications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FF321FC4-1E34-BB4B-8925-FA18EBEAF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0" indent="0" defTabSz="514348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endParaRPr lang="en-US" altLang="en-US" sz="2025" dirty="0"/>
          </a:p>
          <a:p>
            <a:pPr marL="128588" indent="-128588" defTabSz="514348">
              <a:spcBef>
                <a:spcPts val="422"/>
              </a:spcBef>
              <a:buSzPct val="99000"/>
              <a:defRPr/>
            </a:pPr>
            <a:r>
              <a:rPr lang="en-US" altLang="en-US" sz="2800" dirty="0"/>
              <a:t>Myonecrosis --&gt; myoglobinuria--&gt;myoglobinuria--&gt; kidney tubular damage</a:t>
            </a:r>
          </a:p>
          <a:p>
            <a:pPr marL="128588" indent="-128588" defTabSz="514348">
              <a:spcBef>
                <a:spcPts val="422"/>
              </a:spcBef>
              <a:buSzPct val="99000"/>
              <a:defRPr/>
            </a:pPr>
            <a:r>
              <a:rPr lang="en-US" altLang="en-US" sz="2800" dirty="0"/>
              <a:t>Loss of function of the involved compartment:</a:t>
            </a:r>
          </a:p>
          <a:p>
            <a:pPr marL="431958" lvl="1" indent="-241093" defTabSz="514348">
              <a:spcBef>
                <a:spcPts val="369"/>
              </a:spcBef>
              <a:buSzPct val="99000"/>
              <a:defRPr/>
            </a:pPr>
            <a:r>
              <a:rPr lang="en-US" altLang="en-US" sz="2800" dirty="0"/>
              <a:t>Flexion contracture</a:t>
            </a:r>
          </a:p>
          <a:p>
            <a:pPr marL="431958" lvl="1" indent="-241093" defTabSz="514348">
              <a:spcBef>
                <a:spcPts val="369"/>
              </a:spcBef>
              <a:buSzPct val="99000"/>
              <a:defRPr/>
            </a:pPr>
            <a:r>
              <a:rPr lang="en-US" altLang="en-US" sz="2800" dirty="0"/>
              <a:t>Paralysis</a:t>
            </a:r>
          </a:p>
          <a:p>
            <a:pPr marL="431958" lvl="1" indent="-241093" defTabSz="514348">
              <a:spcBef>
                <a:spcPts val="369"/>
              </a:spcBef>
              <a:buSzPct val="99000"/>
              <a:defRPr/>
            </a:pPr>
            <a:r>
              <a:rPr lang="en-US" altLang="en-US" sz="2800" dirty="0"/>
              <a:t>Loss of sensation</a:t>
            </a:r>
          </a:p>
        </p:txBody>
      </p:sp>
    </p:spTree>
    <p:extLst>
      <p:ext uri="{BB962C8B-B14F-4D97-AF65-F5344CB8AC3E}">
        <p14:creationId xmlns:p14="http://schemas.microsoft.com/office/powerpoint/2010/main" val="268577328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73706D-3977-184E-A8B9-B6D098E5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Complications</a:t>
            </a:r>
            <a:endParaRPr lang="en-US" sz="3600" b="1" dirty="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69189DC-EDB2-6F46-840D-F49C704E00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Leg: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Anterior compartment: </a:t>
            </a:r>
          </a:p>
          <a:p>
            <a:pPr marL="642935" lvl="2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Drop foot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Deep posterior compartment:</a:t>
            </a:r>
          </a:p>
          <a:p>
            <a:pPr marL="642935" lvl="2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Claw toes</a:t>
            </a:r>
          </a:p>
          <a:p>
            <a:pPr marL="642935" lvl="2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Loss of sensation in the sole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Forearm: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Volar compartment:</a:t>
            </a:r>
          </a:p>
          <a:p>
            <a:pPr marL="642935" lvl="2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Volkmann's contracture</a:t>
            </a:r>
          </a:p>
        </p:txBody>
      </p:sp>
      <p:pic>
        <p:nvPicPr>
          <p:cNvPr id="55299" name="Picture 8">
            <a:extLst>
              <a:ext uri="{FF2B5EF4-FFF2-40B4-BE49-F238E27FC236}">
                <a16:creationId xmlns:a16="http://schemas.microsoft.com/office/drawing/2014/main" id="{F5F6815B-D639-634B-8840-E815AD51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17" y="4618756"/>
            <a:ext cx="3349083" cy="2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9">
            <a:extLst>
              <a:ext uri="{FF2B5EF4-FFF2-40B4-BE49-F238E27FC236}">
                <a16:creationId xmlns:a16="http://schemas.microsoft.com/office/drawing/2014/main" id="{9E77A775-6229-BE46-B86C-EDA55DCB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4"/>
          <a:stretch>
            <a:fillRect/>
          </a:stretch>
        </p:blipFill>
        <p:spPr bwMode="auto">
          <a:xfrm>
            <a:off x="10214517" y="21306"/>
            <a:ext cx="1977483" cy="300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0">
            <a:extLst>
              <a:ext uri="{FF2B5EF4-FFF2-40B4-BE49-F238E27FC236}">
                <a16:creationId xmlns:a16="http://schemas.microsoft.com/office/drawing/2014/main" id="{F52F049A-9245-0948-98C1-B72C85A9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17" y="2916974"/>
            <a:ext cx="3349083" cy="178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93903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>
            <a:extLst>
              <a:ext uri="{FF2B5EF4-FFF2-40B4-BE49-F238E27FC236}">
                <a16:creationId xmlns:a16="http://schemas.microsoft.com/office/drawing/2014/main" id="{2056B79B-7EEB-4740-9888-971142AA0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Acute joint dislocation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CD000-BA8E-E345-B7C7-46878204A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14348">
              <a:spcBef>
                <a:spcPts val="563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78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31BDB94A-8851-B549-B7D1-B7AB3FBEC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Objectives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24AD209-22E7-4448-9437-6C663C50C5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To describe mechanisms of joint stability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To be able diagnose patients with a possible acute joint dislocation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to be able to describe general principles of managing a patient with a dislocated joint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to describe possible complications of joint dislocations in general and in major joints such as the shoulder, hip and knee</a:t>
            </a:r>
          </a:p>
        </p:txBody>
      </p:sp>
    </p:spTree>
    <p:extLst>
      <p:ext uri="{BB962C8B-B14F-4D97-AF65-F5344CB8AC3E}">
        <p14:creationId xmlns:p14="http://schemas.microsoft.com/office/powerpoint/2010/main" val="205872746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7C6830ED-0340-A44E-AE2A-96CAF4C59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Definition</a:t>
            </a: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68F0C1E1-30FB-7C41-88E8-6033F2DCBC9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Dislocation:  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Total loss of contact between the articular surfaces of the joint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Subluxation: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 partial loss of contact between the articular surfaces of the joint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D8532-721C-B74E-BA16-6ED8031282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sz="2025" dirty="0"/>
          </a:p>
        </p:txBody>
      </p:sp>
      <p:pic>
        <p:nvPicPr>
          <p:cNvPr id="58372" name="Picture 3">
            <a:extLst>
              <a:ext uri="{FF2B5EF4-FFF2-40B4-BE49-F238E27FC236}">
                <a16:creationId xmlns:a16="http://schemas.microsoft.com/office/drawing/2014/main" id="{9A751DBD-4E9B-D940-AE3C-2FEA9B8DA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2"/>
          <a:stretch>
            <a:fillRect/>
          </a:stretch>
        </p:blipFill>
        <p:spPr bwMode="auto">
          <a:xfrm>
            <a:off x="8763000" y="3428999"/>
            <a:ext cx="3321027" cy="340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>
            <a:extLst>
              <a:ext uri="{FF2B5EF4-FFF2-40B4-BE49-F238E27FC236}">
                <a16:creationId xmlns:a16="http://schemas.microsoft.com/office/drawing/2014/main" id="{E47F17FA-D92C-E640-B1FC-F4332C5A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321027" cy="341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81979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105A86FA-D072-814D-81AB-BF4C196F1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Definition</a:t>
            </a: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2F9007F-85A2-464C-9B24-2658213FF3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140638" indent="-140638" defTabSz="514348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A joint dislocation is described by stating the location of the distal segment</a:t>
            </a:r>
          </a:p>
          <a:p>
            <a:pPr marL="341549" lvl="1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Anterior shoulder dislocation: anterior displacement of the humeral head relative to the glenoid</a:t>
            </a:r>
          </a:p>
          <a:p>
            <a:pPr marL="341549" lvl="1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Posterior hip dislocation: posterior displacement of the femoral head relative to the acetabulum</a:t>
            </a:r>
          </a:p>
        </p:txBody>
      </p:sp>
    </p:spTree>
    <p:extLst>
      <p:ext uri="{BB962C8B-B14F-4D97-AF65-F5344CB8AC3E}">
        <p14:creationId xmlns:p14="http://schemas.microsoft.com/office/powerpoint/2010/main" val="1952628816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B0EE5EFF-3394-1E48-BB88-50F863673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Joint stability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069ADEA-2C2A-B540-A3D5-F3770617C3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Bony stability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Shape of the joint (ball and socket vs round on flat)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Soft Tissue 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Dynamic stabilizer: Tendons/Muscles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Static stabilizer: Ligaments ± meniscus/labrum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Complex synergy leading to a FUNCTIONAL and STABLE joint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48510D-DD3B-AE47-8407-4E420FA31D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sz="2025" dirty="0"/>
          </a:p>
        </p:txBody>
      </p:sp>
      <p:pic>
        <p:nvPicPr>
          <p:cNvPr id="60420" name="Picture 3">
            <a:extLst>
              <a:ext uri="{FF2B5EF4-FFF2-40B4-BE49-F238E27FC236}">
                <a16:creationId xmlns:a16="http://schemas.microsoft.com/office/drawing/2014/main" id="{83946104-0C42-CC4A-A126-407E697EE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31" y="30894"/>
            <a:ext cx="3634509" cy="3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>
            <a:extLst>
              <a:ext uri="{FF2B5EF4-FFF2-40B4-BE49-F238E27FC236}">
                <a16:creationId xmlns:a16="http://schemas.microsoft.com/office/drawing/2014/main" id="{49A88793-C17F-A849-B92E-47D51DEDF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30" y="3463664"/>
            <a:ext cx="3634509" cy="336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906225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8837C1D7-C084-9544-897C-74D259157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Pathophysiology 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4186DB00-0944-FC46-9CC3-D5E187E515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It takes higher energy to dislocate a joint with bony stability than a joint with mainly soft tissue stability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Connective tissue disorders may lead to increased joint instability due to abnormal soft tissue stabilizers.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Dislocation of a major joint should lead to considering other injuries.</a:t>
            </a:r>
          </a:p>
        </p:txBody>
      </p:sp>
    </p:spTree>
    <p:extLst>
      <p:ext uri="{BB962C8B-B14F-4D97-AF65-F5344CB8AC3E}">
        <p14:creationId xmlns:p14="http://schemas.microsoft.com/office/powerpoint/2010/main" val="4015176707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E329A9E4-7F4E-F141-92A1-9A61DFB55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14348">
              <a:defRPr/>
            </a:pPr>
            <a:r>
              <a:rPr lang="en-US" altLang="en-US" sz="3600" b="1" dirty="0"/>
              <a:t>Pathophysiology</a:t>
            </a:r>
            <a:r>
              <a:rPr lang="en-US" altLang="en-US" sz="2250" dirty="0"/>
              <a:t> 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4CE981FF-C286-D846-A197-D908036CCF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When a joint is subjected to sufficient force in certain directions it might sustain a fracture, a dislocation or a fracture dislocation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Different joints have different force victors that may lead to a dislocation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A joint might dislocate in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34805594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>
            <a:extLst>
              <a:ext uri="{FF2B5EF4-FFF2-40B4-BE49-F238E27FC236}">
                <a16:creationId xmlns:a16="http://schemas.microsoft.com/office/drawing/2014/main" id="{E21CF883-F1F9-6B4A-B3CE-B1684E17A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1851" y="2268535"/>
            <a:ext cx="4214255" cy="2138939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800" b="1" dirty="0"/>
              <a:t>Compartment syndrome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27596-89FD-1F48-926E-0AC6A9470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14348">
              <a:spcBef>
                <a:spcPts val="563"/>
              </a:spcBef>
              <a:defRPr/>
            </a:pPr>
            <a:endParaRPr lang="en-US" dirty="0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26EFCCE6-FBB3-9547-BF3F-CFDCEE9B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30" y="80484"/>
            <a:ext cx="4663070" cy="669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599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7F6040EA-C76E-754D-9399-FEC5BD9C7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buClr>
                <a:srgbClr val="000000"/>
              </a:buClr>
              <a:buSzPct val="100000"/>
              <a:defRPr/>
            </a:pPr>
            <a:r>
              <a:rPr lang="en-US" altLang="en-US" sz="3600" b="1" dirty="0"/>
              <a:t>At risk groups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7A490C6-B7CD-3043-B89E-90F77EB093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341549" lvl="1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Major trauma victims</a:t>
            </a:r>
          </a:p>
          <a:p>
            <a:pPr marL="341549" lvl="1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Athletes and sport enthusiasts</a:t>
            </a:r>
          </a:p>
          <a:p>
            <a:pPr marL="341549" lvl="1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Connective tissue disorder patients</a:t>
            </a:r>
          </a:p>
        </p:txBody>
      </p:sp>
    </p:spTree>
    <p:extLst>
      <p:ext uri="{BB962C8B-B14F-4D97-AF65-F5344CB8AC3E}">
        <p14:creationId xmlns:p14="http://schemas.microsoft.com/office/powerpoint/2010/main" val="276858721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8556A913-D434-9845-9503-5A5312150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Diagnosis</a:t>
            </a: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E4CE342-8505-6743-8203-ACE1341A20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History of a traumatic event ( major trauma or any trauma with the limb in high risk position)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Pain and inability to use the limb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Deformity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Shortening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Malalignment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Malrotation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7B03E-D2FB-5743-BA37-B247D9698F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sz="2025" dirty="0"/>
          </a:p>
        </p:txBody>
      </p:sp>
      <p:pic>
        <p:nvPicPr>
          <p:cNvPr id="64516" name="Picture 3">
            <a:extLst>
              <a:ext uri="{FF2B5EF4-FFF2-40B4-BE49-F238E27FC236}">
                <a16:creationId xmlns:a16="http://schemas.microsoft.com/office/drawing/2014/main" id="{26DB500C-A50B-8A45-8F8E-B58C2BF7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37" y="3460816"/>
            <a:ext cx="4542263" cy="339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>
            <a:extLst>
              <a:ext uri="{FF2B5EF4-FFF2-40B4-BE49-F238E27FC236}">
                <a16:creationId xmlns:a16="http://schemas.microsoft.com/office/drawing/2014/main" id="{C1886F5E-064F-D440-BC28-67D002A3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41" y="0"/>
            <a:ext cx="2668859" cy="34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19976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F5A6AE89-D5A5-D344-AA5F-D22DDDC27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Diagnosis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85844F4-C217-F840-8B8C-5AB5192C72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Should check for other injuries (distracting injury)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Should always check the distal neurovascular status.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Should check for compartment syndrome</a:t>
            </a:r>
          </a:p>
        </p:txBody>
      </p:sp>
    </p:spTree>
    <p:extLst>
      <p:ext uri="{BB962C8B-B14F-4D97-AF65-F5344CB8AC3E}">
        <p14:creationId xmlns:p14="http://schemas.microsoft.com/office/powerpoint/2010/main" val="242066530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6165ACFD-A4E9-F24B-9118-93756AC48D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Diagnosis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5D92E62-F55C-CF48-92C9-FF0ED745DD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X-rays: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Should be done urgently without delay if dislocation is suspected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Two perpendicular views of the involved joint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Occasionally, special views are required such as the axillary view for shoulder dislocation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X-rays to the joint above and below</a:t>
            </a:r>
          </a:p>
        </p:txBody>
      </p:sp>
    </p:spTree>
    <p:extLst>
      <p:ext uri="{BB962C8B-B14F-4D97-AF65-F5344CB8AC3E}">
        <p14:creationId xmlns:p14="http://schemas.microsoft.com/office/powerpoint/2010/main" val="422134455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F381EA2-C0F8-6343-8BB7-5B6368234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Management principles</a:t>
            </a: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EBB2A0B-CF20-964A-9452-97B79FE70F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Must rule out other injuries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Pain relief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Urgent reduction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Check stability and safety zone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Check neurovascular status after reduction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X-rays after reduction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Protect the joint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Rehabilitation</a:t>
            </a:r>
          </a:p>
          <a:p>
            <a:pPr marL="257154" indent="-301367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Follow for late complications</a:t>
            </a:r>
          </a:p>
        </p:txBody>
      </p:sp>
    </p:spTree>
    <p:extLst>
      <p:ext uri="{BB962C8B-B14F-4D97-AF65-F5344CB8AC3E}">
        <p14:creationId xmlns:p14="http://schemas.microsoft.com/office/powerpoint/2010/main" val="176324769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CD2F017C-8A4B-3749-BAAE-F36D649EE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Management principles: Reduction</a:t>
            </a: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1FF82B98-AA6A-1F44-BEED-8AD3F9734AE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6499302" cy="4351338"/>
          </a:xfrm>
        </p:spPr>
        <p:txBody>
          <a:bodyPr>
            <a:no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Monitor vitals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IV analgesia (opioid)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IV sedation (to relax the muscles)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Gradual traction to distract the joint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Realignment and rotation to reduce the joint based on direction of dislocation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A palpable clunk well be felt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Check ROM and stability of the joint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E383C-A36C-A542-803A-4EE627159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sz="2025" dirty="0"/>
          </a:p>
        </p:txBody>
      </p:sp>
      <p:pic>
        <p:nvPicPr>
          <p:cNvPr id="68612" name="Picture 3">
            <a:extLst>
              <a:ext uri="{FF2B5EF4-FFF2-40B4-BE49-F238E27FC236}">
                <a16:creationId xmlns:a16="http://schemas.microsoft.com/office/drawing/2014/main" id="{0EF21B11-FC4D-1F48-A7AB-DCE56EF10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91" y="681037"/>
            <a:ext cx="4414344" cy="300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>
            <a:extLst>
              <a:ext uri="{FF2B5EF4-FFF2-40B4-BE49-F238E27FC236}">
                <a16:creationId xmlns:a16="http://schemas.microsoft.com/office/drawing/2014/main" id="{6471E78C-4B74-5A48-8267-EFDC60FB1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27" y="3413784"/>
            <a:ext cx="4631473" cy="342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68092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D5F41401-0187-0346-BF62-755994D45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Management principles: Reduction</a:t>
            </a: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E1DD68F2-0C05-3842-84DE-AC02AB2A00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Once joint is felt to be reduced, check distal NV status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If it was intact before but not after, farther urgent management is needed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If it was not present before but intact after, check again later to confirm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Observe patients vitals until medications wear out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Stabilize joint and get X-rays</a:t>
            </a:r>
          </a:p>
        </p:txBody>
      </p:sp>
    </p:spTree>
    <p:extLst>
      <p:ext uri="{BB962C8B-B14F-4D97-AF65-F5344CB8AC3E}">
        <p14:creationId xmlns:p14="http://schemas.microsoft.com/office/powerpoint/2010/main" val="3055602942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E2847183-5EB6-7B48-9F4B-F13A0CE2C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2800" b="1" dirty="0"/>
              <a:t>Management principles: Reduction</a:t>
            </a:r>
            <a:r>
              <a:rPr lang="en-US" sz="2800" b="1" dirty="0">
                <a:sym typeface="Gill Sans Light" pitchFamily="-109" charset="0"/>
              </a:rPr>
              <a:t>    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39E8EEB-E4FC-2D41-9D00-20A29C88F7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If irreducible or partial reduction only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Urgent closed reduction under general anesthesia and possible open reduction if closed reduction fails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Usually due to:</a:t>
            </a:r>
          </a:p>
          <a:p>
            <a:pPr marL="642935" lvl="2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 insufficient muscle relaxation</a:t>
            </a:r>
          </a:p>
          <a:p>
            <a:pPr marL="642935" lvl="2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Entrapment of soft tissue</a:t>
            </a:r>
          </a:p>
        </p:txBody>
      </p:sp>
    </p:spTree>
    <p:extLst>
      <p:ext uri="{BB962C8B-B14F-4D97-AF65-F5344CB8AC3E}">
        <p14:creationId xmlns:p14="http://schemas.microsoft.com/office/powerpoint/2010/main" val="408580286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FCDB994E-B9D2-6B42-B59E-F66D90282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Special considerations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143DB328-F69C-8C4B-9F6A-DD298D8C5FA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6164766" cy="4351338"/>
          </a:xfrm>
        </p:spPr>
        <p:txBody>
          <a:bodyPr vert="horz" lIns="20092" tIns="20092" rIns="20092" bIns="20092" rtlCol="0" anchor="t">
            <a:normAutofit/>
          </a:bodyPr>
          <a:lstStyle/>
          <a:p>
            <a:pPr marL="200891" indent="-301367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A fracture dislocation is usually reduced in an open fashion in the operating room</a:t>
            </a:r>
          </a:p>
          <a:p>
            <a:pPr marL="200891" indent="-301367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Must confirm concentric reduction on the x-rays, otherwise an open reduction should be performed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FB5F8A-31FD-0A4C-A8F0-C9F709103F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4EDA1D52-00F9-6E41-8FB6-2EAD9C55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27" y="809745"/>
            <a:ext cx="4174273" cy="605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69007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A1DD0C5C-3036-A048-B816-17470BE12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Early Complications</a:t>
            </a: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AD0E9214-E387-A44C-AADB-13B1A2053C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Heterotopic ossification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Neurological injury (reversible or irreversible)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Vascular injury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Compartment syndrome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Osteochondral fracture/injury</a:t>
            </a:r>
          </a:p>
        </p:txBody>
      </p:sp>
    </p:spTree>
    <p:extLst>
      <p:ext uri="{BB962C8B-B14F-4D97-AF65-F5344CB8AC3E}">
        <p14:creationId xmlns:p14="http://schemas.microsoft.com/office/powerpoint/2010/main" val="271322040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C13E4C9C-1829-4A41-8FDE-FB66783E4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20092" tIns="20092" rIns="20092" bIns="20092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600" b="1" dirty="0"/>
              <a:t>Objectives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49883B39-C6DB-0146-945B-97F082A035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128588" indent="-128588" defTabSz="514348">
              <a:spcBef>
                <a:spcPct val="0"/>
              </a:spcBef>
              <a:buSzPct val="99000"/>
              <a:defRPr/>
            </a:pPr>
            <a:r>
              <a:rPr lang="en-US" altLang="en-US" sz="2800" dirty="0"/>
              <a:t>To explain the pathophysiology of CS</a:t>
            </a:r>
          </a:p>
          <a:p>
            <a:pPr marL="128588" indent="-128588" defTabSz="514348">
              <a:spcBef>
                <a:spcPts val="422"/>
              </a:spcBef>
              <a:buSzPct val="99000"/>
              <a:defRPr/>
            </a:pPr>
            <a:r>
              <a:rPr lang="en-US" altLang="en-US" sz="2800" dirty="0"/>
              <a:t>To Identify patients at risk of developing CS</a:t>
            </a:r>
          </a:p>
          <a:p>
            <a:pPr marL="128588" indent="-128588" defTabSz="514348">
              <a:spcBef>
                <a:spcPts val="422"/>
              </a:spcBef>
              <a:buSzPct val="99000"/>
              <a:defRPr/>
            </a:pPr>
            <a:r>
              <a:rPr lang="en-US" altLang="en-US" sz="2800" dirty="0"/>
              <a:t>To be able to diagnose and initially manage patients with CS</a:t>
            </a:r>
          </a:p>
          <a:p>
            <a:pPr marL="128588" indent="-128588" defTabSz="514348">
              <a:spcBef>
                <a:spcPts val="422"/>
              </a:spcBef>
              <a:buSzPct val="99000"/>
              <a:defRPr/>
            </a:pPr>
            <a:r>
              <a:rPr lang="en-US" altLang="en-US" sz="2800" dirty="0"/>
              <a:t>To be able to describe the possible complications of CS</a:t>
            </a:r>
          </a:p>
        </p:txBody>
      </p:sp>
    </p:spTree>
    <p:extLst>
      <p:ext uri="{BB962C8B-B14F-4D97-AF65-F5344CB8AC3E}">
        <p14:creationId xmlns:p14="http://schemas.microsoft.com/office/powerpoint/2010/main" val="136861515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9647DF51-299E-9349-B45A-1B90CCE19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Late complications</a:t>
            </a:r>
            <a:endParaRPr lang="en-US" sz="3600" b="1" dirty="0">
              <a:sym typeface="Gill Sans Light" pitchFamily="-109" charset="0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FD9B3E12-07DD-694A-B603-B3F727D16C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Stiffness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Heterotopic ossification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Chronic instability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Avascular necrosis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Osteoarthritis</a:t>
            </a:r>
          </a:p>
        </p:txBody>
      </p:sp>
    </p:spTree>
    <p:extLst>
      <p:ext uri="{BB962C8B-B14F-4D97-AF65-F5344CB8AC3E}">
        <p14:creationId xmlns:p14="http://schemas.microsoft.com/office/powerpoint/2010/main" val="3486905645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048FD68B-C549-004E-AE1F-530EDF154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sz="3600" b="1" dirty="0">
                <a:sym typeface="Gill Sans Light" pitchFamily="-109" charset="0"/>
              </a:rPr>
              <a:t>Acute hip joint dislocation</a:t>
            </a:r>
            <a:br>
              <a:rPr lang="en-US" sz="3600" b="1" dirty="0">
                <a:sym typeface="Gill Sans Light" pitchFamily="-109" charset="0"/>
              </a:rPr>
            </a:br>
            <a:endParaRPr lang="en-US" sz="3600" b="1" dirty="0">
              <a:sym typeface="Gill Sans Light" pitchFamily="-109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334620CB-D616-154B-9894-6080FEC6406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199" y="1825625"/>
            <a:ext cx="6209371" cy="4351338"/>
          </a:xfrm>
        </p:spPr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Posterior dislocation is commonest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Major trauma with hip flexed (dashboard injury)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Sciatic nerve injury common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High incidence of late avascular necrosis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An orthopedic emergency!!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3C53F-2324-584C-BB94-4AA2C32478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6" name="Picture 3">
            <a:extLst>
              <a:ext uri="{FF2B5EF4-FFF2-40B4-BE49-F238E27FC236}">
                <a16:creationId xmlns:a16="http://schemas.microsoft.com/office/drawing/2014/main" id="{092789CF-B976-154B-A8E6-90979CF3F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19" y="146350"/>
            <a:ext cx="4132281" cy="322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>
            <a:extLst>
              <a:ext uri="{FF2B5EF4-FFF2-40B4-BE49-F238E27FC236}">
                <a16:creationId xmlns:a16="http://schemas.microsoft.com/office/drawing/2014/main" id="{83E334D1-80ED-4643-9568-5FBC06863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19" y="3369966"/>
            <a:ext cx="4132281" cy="350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858704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86A29D4C-A5E7-BA4B-A1A4-E7223F7776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Acute should joint dislocation</a:t>
            </a:r>
            <a:br>
              <a:rPr lang="en-US" altLang="en-US" sz="3600" b="1" dirty="0"/>
            </a:br>
            <a:endParaRPr lang="en-US" altLang="en-US" sz="3600" b="1" dirty="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710D2AA4-65C4-F04E-BBD2-BFD3D6533DC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28112" indent="-128588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common</a:t>
            </a:r>
          </a:p>
          <a:p>
            <a:pPr marL="28112" indent="-128588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Anterior  dislocation is more common</a:t>
            </a:r>
          </a:p>
          <a:p>
            <a:pPr marL="28112" indent="-128588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Patients with seizures prone to posterior dislocation</a:t>
            </a:r>
          </a:p>
          <a:p>
            <a:pPr marL="28112" indent="-128588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May cause chronic instability</a:t>
            </a:r>
          </a:p>
          <a:p>
            <a:pPr marL="28112" indent="-128588" defTabSz="514348">
              <a:spcBef>
                <a:spcPts val="316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Can result in axillary nerve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5256B-F127-6D40-BDD0-40ED37FF11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80" name="Picture 2">
            <a:extLst>
              <a:ext uri="{FF2B5EF4-FFF2-40B4-BE49-F238E27FC236}">
                <a16:creationId xmlns:a16="http://schemas.microsoft.com/office/drawing/2014/main" id="{1CACE6D8-4064-F049-B7FE-E0160DDDE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76246"/>
            <a:ext cx="5851195" cy="45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047009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399A7399-587F-D547-84C2-B614D5E19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200" b="1" dirty="0"/>
              <a:t>Acute knee joint dislocation</a:t>
            </a:r>
            <a:br>
              <a:rPr lang="en-US" altLang="en-US" sz="3200" b="1" dirty="0"/>
            </a:br>
            <a:endParaRPr lang="en-US" altLang="en-US" sz="3200" b="1" dirty="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73CA7170-7A3E-5E45-A382-F3E2B6DB5E3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199" y="1825625"/>
            <a:ext cx="6398942" cy="4351338"/>
          </a:xfrm>
        </p:spPr>
        <p:txBody>
          <a:bodyPr vert="horz" lIns="20092" tIns="20092" rIns="20092" bIns="20092" rtlCol="0" anchor="t">
            <a:normAutofit fontScale="92500"/>
          </a:bodyPr>
          <a:lstStyle/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Three or more ligaments</a:t>
            </a:r>
          </a:p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Severe (high energy) trauma</a:t>
            </a:r>
          </a:p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May be associated with popliteal artery injury---- Limb threatening</a:t>
            </a:r>
          </a:p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Very serious</a:t>
            </a:r>
          </a:p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Needs accurate vascular assessment</a:t>
            </a:r>
          </a:p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May be associate with peroneal nerve injury</a:t>
            </a:r>
          </a:p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May be associated with fracture/ compartment syndrome</a:t>
            </a:r>
          </a:p>
          <a:p>
            <a:pPr marL="84375" indent="-128588" defTabSz="514348">
              <a:spcBef>
                <a:spcPts val="369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2800" dirty="0"/>
              <a:t>Most require surgery either early or late or both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F2CD-18F4-1D42-9528-2895B92BDC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pic>
        <p:nvPicPr>
          <p:cNvPr id="76804" name="Picture 3">
            <a:extLst>
              <a:ext uri="{FF2B5EF4-FFF2-40B4-BE49-F238E27FC236}">
                <a16:creationId xmlns:a16="http://schemas.microsoft.com/office/drawing/2014/main" id="{43FADFFF-66DA-4E45-AC48-619FE0D63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913" y="0"/>
            <a:ext cx="3741088" cy="341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Content Placeholder 3">
            <a:extLst>
              <a:ext uri="{FF2B5EF4-FFF2-40B4-BE49-F238E27FC236}">
                <a16:creationId xmlns:a16="http://schemas.microsoft.com/office/drawing/2014/main" id="{0870D3AC-BA1A-6148-9C78-52C7D731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-902" r="554" b="902"/>
          <a:stretch>
            <a:fillRect/>
          </a:stretch>
        </p:blipFill>
        <p:spPr bwMode="auto">
          <a:xfrm>
            <a:off x="8450913" y="3365667"/>
            <a:ext cx="3741088" cy="347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D3CBDA8-5DE2-CE40-A707-99EF5E93F2B1}"/>
              </a:ext>
            </a:extLst>
          </p:cNvPr>
          <p:cNvSpPr/>
          <p:nvPr/>
        </p:nvSpPr>
        <p:spPr>
          <a:xfrm>
            <a:off x="8763000" y="0"/>
            <a:ext cx="721631" cy="265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49"/>
          </a:p>
        </p:txBody>
      </p:sp>
    </p:spTree>
    <p:extLst>
      <p:ext uri="{BB962C8B-B14F-4D97-AF65-F5344CB8AC3E}">
        <p14:creationId xmlns:p14="http://schemas.microsoft.com/office/powerpoint/2010/main" val="3266273623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A494792B-B05B-4C4B-A050-90FE743767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CA" altLang="en-US" sz="3600" b="1" dirty="0"/>
              <a:t>Take home messages </a:t>
            </a:r>
            <a:endParaRPr lang="ar-SA" altLang="en-US" sz="3600" b="1" dirty="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779C1A79-3E98-944C-82F8-A741B8F351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High index of suspension is needed to make diagnosis of compartment syndrome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Pain is the most sensitive symptom/sign for compartment syndrome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Early intervention can save limb suffered from compartment syndrome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Joint dislocation is an emergency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Prompt reduction should be performed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Check neurovascular status pre and post reduction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6416828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BE4E5650-4733-FA43-B503-CB834BFCB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Definition 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B5435DC-8415-3848-9123-588B8BA9BFD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128588" indent="-128588" defTabSz="514348">
              <a:spcBef>
                <a:spcPct val="0"/>
              </a:spcBef>
              <a:buNone/>
              <a:defRPr/>
            </a:pPr>
            <a:endParaRPr lang="en-US" altLang="en-US" sz="2025" dirty="0"/>
          </a:p>
          <a:p>
            <a:pPr marL="128588" indent="-128588" defTabSz="514348">
              <a:spcBef>
                <a:spcPts val="422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3200" dirty="0"/>
              <a:t>Orthopedic emergency </a:t>
            </a:r>
          </a:p>
          <a:p>
            <a:pPr marL="128588" indent="-128588" defTabSz="514348">
              <a:spcBef>
                <a:spcPts val="422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3200" dirty="0"/>
              <a:t>Intercompartmental pressure exceeds prefusion pressure</a:t>
            </a:r>
          </a:p>
          <a:p>
            <a:pPr marL="128588" indent="-128588" defTabSz="514348">
              <a:spcBef>
                <a:spcPts val="422"/>
              </a:spcBef>
              <a:buClr>
                <a:srgbClr val="000000"/>
              </a:buClr>
              <a:buSzPct val="100000"/>
              <a:defRPr/>
            </a:pPr>
            <a:r>
              <a:rPr lang="en-CA" sz="3200" dirty="0"/>
              <a:t>It can develop wherever a compartment is present</a:t>
            </a:r>
            <a:endParaRPr lang="en-US" altLang="en-US" sz="3200" dirty="0"/>
          </a:p>
          <a:p>
            <a:pPr marL="128588" indent="-128588" defTabSz="514348">
              <a:spcBef>
                <a:spcPts val="422"/>
              </a:spcBef>
              <a:buClr>
                <a:srgbClr val="000000"/>
              </a:buClr>
              <a:buSzPct val="100000"/>
              <a:defRPr/>
            </a:pPr>
            <a:r>
              <a:rPr lang="en-US" altLang="en-US" sz="3200" dirty="0"/>
              <a:t>Artery&gt; arteriole&gt; capillary bed (diffusion/exchange)&gt; venule&gt;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84F92-EE14-CF44-8A34-2B93B24122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endParaRPr lang="en-US" sz="2025" dirty="0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0031D101-8E2B-0D4E-9FF9-3059B6A1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>
            <a:fillRect/>
          </a:stretch>
        </p:blipFill>
        <p:spPr bwMode="auto">
          <a:xfrm>
            <a:off x="6096000" y="1641867"/>
            <a:ext cx="5404303" cy="448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36548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BE4E5650-4733-FA43-B503-CB834BFCB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Definition</a:t>
            </a:r>
            <a:r>
              <a:rPr lang="en-US" altLang="en-US" sz="2250" dirty="0"/>
              <a:t> 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B5435DC-8415-3848-9123-588B8BA9BF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20092" tIns="20092" rIns="20092" bIns="20092" rtlCol="0" anchor="t">
            <a:normAutofit/>
          </a:bodyPr>
          <a:lstStyle/>
          <a:p>
            <a:pPr marL="128588" indent="-128588" algn="just" defTabSz="514348">
              <a:spcBef>
                <a:spcPct val="0"/>
              </a:spcBef>
              <a:buNone/>
              <a:defRPr/>
            </a:pPr>
            <a:r>
              <a:rPr lang="en-CA" sz="2025" dirty="0"/>
              <a:t>“</a:t>
            </a:r>
            <a:r>
              <a:rPr lang="en-CA" sz="2800" dirty="0"/>
              <a:t>Acute compartment syndrome is a potentially devastating condition in which the pressure within an osseofascial compartment rises to a level that decreases the perfusion gradient across tissue capillary beds, leading to cellular anoxia, muscle ischemia, and death” </a:t>
            </a:r>
          </a:p>
          <a:p>
            <a:pPr marL="128588" indent="-128588" defTabSz="514348">
              <a:spcBef>
                <a:spcPct val="0"/>
              </a:spcBef>
              <a:buNone/>
              <a:defRPr/>
            </a:pPr>
            <a:endParaRPr lang="en-US" altLang="en-US" sz="2025" dirty="0"/>
          </a:p>
        </p:txBody>
      </p:sp>
    </p:spTree>
    <p:extLst>
      <p:ext uri="{BB962C8B-B14F-4D97-AF65-F5344CB8AC3E}">
        <p14:creationId xmlns:p14="http://schemas.microsoft.com/office/powerpoint/2010/main" val="416181800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D9060EEF-7239-034B-A82D-9FC7C7C14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20092" tIns="20092" rIns="20092" bIns="20092" rtlCol="0" anchor="ctr"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Pathophysiology</a:t>
            </a:r>
            <a:r>
              <a:rPr lang="en-US" altLang="en-US" sz="2250" dirty="0"/>
              <a:t> </a:t>
            </a:r>
          </a:p>
        </p:txBody>
      </p:sp>
      <p:pic>
        <p:nvPicPr>
          <p:cNvPr id="39938" name="Picture 3">
            <a:extLst>
              <a:ext uri="{FF2B5EF4-FFF2-40B4-BE49-F238E27FC236}">
                <a16:creationId xmlns:a16="http://schemas.microsoft.com/office/drawing/2014/main" id="{5F8F2270-7262-1048-B5FA-5AC02B8D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17" y="38468"/>
            <a:ext cx="7385554" cy="67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47CBA5D-2DB7-1B49-BC7B-600E6A1CA0A7}"/>
              </a:ext>
            </a:extLst>
          </p:cNvPr>
          <p:cNvSpPr/>
          <p:nvPr/>
        </p:nvSpPr>
        <p:spPr>
          <a:xfrm>
            <a:off x="10101263" y="6229351"/>
            <a:ext cx="1763635" cy="539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5305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5CF82F00-CCC8-5A4D-A6BF-1B480A853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Pathophysiology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A0AD6D89-91DB-3E4C-947C-38C99FF75F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US" altLang="en-US" sz="2800" dirty="0"/>
              <a:t>Threshold pressure: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30 mm Hg (rigid)</a:t>
            </a:r>
          </a:p>
          <a:p>
            <a:pPr marL="385761" lvl="1" indent="-128588" defTabSz="514348">
              <a:spcBef>
                <a:spcPts val="281"/>
              </a:spcBef>
              <a:defRPr/>
            </a:pPr>
            <a:r>
              <a:rPr lang="en-US" altLang="en-US" sz="2800" dirty="0"/>
              <a:t>Less than 30 mm Hg difference between compartment pressure and diastolic pressure (clinically relevant</a:t>
            </a:r>
            <a:r>
              <a:rPr lang="en-US" alt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700315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49772BA3-B179-624F-99EE-532EA42FB0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48">
              <a:defRPr/>
            </a:pPr>
            <a:r>
              <a:rPr lang="en-US" altLang="en-US" sz="3600" b="1" dirty="0"/>
              <a:t>Etiologies</a:t>
            </a:r>
            <a:r>
              <a:rPr lang="en-US" altLang="en-US" sz="3600" dirty="0"/>
              <a:t>: Increase the Compartment Volume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CFC3D4-B203-3045-9265-BAC1E1F00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Close soft tissue injury/ crush injury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Close fracture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Open fracture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Hemorrhage: 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Vascular injury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Coagulopathy (anticoagulation therapy)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Increased capillary permeability after burns (especially</a:t>
            </a:r>
            <a:br>
              <a:rPr lang="en-CA" sz="2800" dirty="0"/>
            </a:br>
            <a:r>
              <a:rPr lang="en-CA" sz="2800" dirty="0"/>
              <a:t>circumferential)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Infusions or high-pressure injections (</a:t>
            </a:r>
            <a:r>
              <a:rPr lang="en-CA" sz="2800" dirty="0" err="1"/>
              <a:t>eg</a:t>
            </a:r>
            <a:r>
              <a:rPr lang="en-CA" sz="2800" dirty="0"/>
              <a:t>, regional</a:t>
            </a:r>
            <a:br>
              <a:rPr lang="en-CA" sz="2800" dirty="0"/>
            </a:br>
            <a:r>
              <a:rPr lang="en-CA" sz="2800" dirty="0"/>
              <a:t>blocks, paint guns)</a:t>
            </a:r>
          </a:p>
          <a:p>
            <a:pPr marL="128588" indent="-128588" defTabSz="514348">
              <a:spcBef>
                <a:spcPts val="563"/>
              </a:spcBef>
              <a:defRPr/>
            </a:pPr>
            <a:r>
              <a:rPr lang="en-CA" sz="2800" dirty="0"/>
              <a:t>Reperfusion after prolonged periods of ischemia</a:t>
            </a:r>
            <a:br>
              <a:rPr lang="en-CA" sz="2800" dirty="0"/>
            </a:br>
            <a:br>
              <a:rPr lang="en-CA" sz="2025" dirty="0"/>
            </a:br>
            <a:endParaRPr lang="en-US" sz="2025" dirty="0"/>
          </a:p>
        </p:txBody>
      </p:sp>
    </p:spTree>
    <p:extLst>
      <p:ext uri="{BB962C8B-B14F-4D97-AF65-F5344CB8AC3E}">
        <p14:creationId xmlns:p14="http://schemas.microsoft.com/office/powerpoint/2010/main" val="333682427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KSU-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SU-2" id="{BEBCA64E-EFCB-F24F-B0B3-ABDF86732512}" vid="{4A06A565-1101-EF4E-B855-DDE9712B25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KSU-2</Template>
  <TotalTime>23</TotalTime>
  <Words>1351</Words>
  <Application>Microsoft Macintosh PowerPoint</Application>
  <PresentationFormat>Widescreen</PresentationFormat>
  <Paragraphs>264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Gill Sans</vt:lpstr>
      <vt:lpstr>KSU-2</vt:lpstr>
      <vt:lpstr>PowerPoint Presentation</vt:lpstr>
      <vt:lpstr>Orthopedic Emergencies: Compartment Syndrome Acute Joint Dislocation</vt:lpstr>
      <vt:lpstr>Compartment syndrome</vt:lpstr>
      <vt:lpstr>Objectives</vt:lpstr>
      <vt:lpstr>Definition </vt:lpstr>
      <vt:lpstr>Definition </vt:lpstr>
      <vt:lpstr>Pathophysiology </vt:lpstr>
      <vt:lpstr>Pathophysiology</vt:lpstr>
      <vt:lpstr>Etiologies: Increase the Compartment Volume</vt:lpstr>
      <vt:lpstr>Etiologies: Reduction in Volume of Tissue Compartments</vt:lpstr>
      <vt:lpstr>Etiologies: Orthopedics conditions </vt:lpstr>
      <vt:lpstr>Diagnosis:  Early </vt:lpstr>
      <vt:lpstr>Diagnosis: Late</vt:lpstr>
      <vt:lpstr>Diagnosis</vt:lpstr>
      <vt:lpstr>Management </vt:lpstr>
      <vt:lpstr>Management</vt:lpstr>
      <vt:lpstr>Fasciotomy</vt:lpstr>
      <vt:lpstr>Fasciotomy</vt:lpstr>
      <vt:lpstr>Fasciotomy</vt:lpstr>
      <vt:lpstr>Fasciotomy</vt:lpstr>
      <vt:lpstr>Complications</vt:lpstr>
      <vt:lpstr>Complications</vt:lpstr>
      <vt:lpstr>Acute joint dislocation </vt:lpstr>
      <vt:lpstr>Objectives</vt:lpstr>
      <vt:lpstr>Definition</vt:lpstr>
      <vt:lpstr>Definition</vt:lpstr>
      <vt:lpstr>Joint stability</vt:lpstr>
      <vt:lpstr>Pathophysiology </vt:lpstr>
      <vt:lpstr>Pathophysiology </vt:lpstr>
      <vt:lpstr>At risk groups</vt:lpstr>
      <vt:lpstr>Diagnosis</vt:lpstr>
      <vt:lpstr>Diagnosis</vt:lpstr>
      <vt:lpstr>Diagnosis</vt:lpstr>
      <vt:lpstr>Management principles</vt:lpstr>
      <vt:lpstr>Management principles: Reduction</vt:lpstr>
      <vt:lpstr>Management principles: Reduction</vt:lpstr>
      <vt:lpstr>Management principles: Reduction    </vt:lpstr>
      <vt:lpstr>Special considerations</vt:lpstr>
      <vt:lpstr>Early Complications</vt:lpstr>
      <vt:lpstr>Late complications</vt:lpstr>
      <vt:lpstr>Acute hip joint dislocation </vt:lpstr>
      <vt:lpstr>Acute should joint dislocation </vt:lpstr>
      <vt:lpstr>Acute knee joint dislocation </vt:lpstr>
      <vt:lpstr>Take home messages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sultan.aldosari.ksa@gmail.com</dc:creator>
  <cp:lastModifiedBy>sultan.aldosari.ksa@gmail.com</cp:lastModifiedBy>
  <cp:revision>10</cp:revision>
  <dcterms:created xsi:type="dcterms:W3CDTF">2019-09-02T23:04:19Z</dcterms:created>
  <dcterms:modified xsi:type="dcterms:W3CDTF">2019-09-02T23:28:32Z</dcterms:modified>
</cp:coreProperties>
</file>