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5pPr>
    <a:lvl6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6pPr>
    <a:lvl7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7pPr>
    <a:lvl8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8pPr>
    <a:lvl9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414141"/>
        </a:solidFill>
        <a:effectLst/>
        <a:uFillTx/>
        <a:latin typeface="Gill Sans Light"/>
        <a:ea typeface="Gill Sans Light"/>
        <a:cs typeface="Gill Sans Light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D5D4"/>
          </a:solidFill>
        </a:fill>
      </a:tcStyle>
    </a:wholeTbl>
    <a:band2H>
      <a:tcTxStyle b="def" i="def"/>
      <a:tcStyle>
        <a:tcBdr/>
        <a:fill>
          <a:solidFill>
            <a:srgbClr val="EAEBEB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>
              <a:defRPr>
                <a:solidFill>
                  <a:srgbClr val="40414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Body Level One…"/>
          <p:cNvSpPr txBox="1"/>
          <p:nvPr>
            <p:ph type="body" sz="half" idx="1"/>
          </p:nvPr>
        </p:nvSpPr>
        <p:spPr>
          <a:xfrm>
            <a:off x="6756400" y="3187700"/>
            <a:ext cx="58928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rgbClr val="404140"/>
                </a:solidFill>
              </a:defRPr>
            </a:lvl1pPr>
            <a:lvl2pPr marL="973666" indent="-643466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rgbClr val="404140"/>
                </a:solidFill>
              </a:defRPr>
            </a:lvl2pPr>
            <a:lvl3pPr marL="1354666" indent="-643466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defRPr>
                <a:solidFill>
                  <a:srgbClr val="404140"/>
                </a:solidFill>
              </a:defRPr>
            </a:lvl3pPr>
            <a:lvl4pPr marL="1735666" indent="-643466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rgbClr val="404140"/>
                </a:solidFill>
              </a:defRPr>
            </a:lvl4pPr>
            <a:lvl5pPr marL="2116666" indent="-643466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rgbClr val="40414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1pPr>
            <a:lvl2pPr marL="973666" indent="-643466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2pPr>
            <a:lvl3pPr marL="1354666" indent="-643466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</a:lvl3pPr>
            <a:lvl4pPr marL="1735666" indent="-643466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4pPr>
            <a:lvl5pPr marL="2116666" indent="-643466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1pPr>
            <a:lvl2pPr marL="973666" indent="-643466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2pPr>
            <a:lvl3pPr marL="1354666" indent="-643466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</a:lvl3pPr>
            <a:lvl4pPr marL="1735666" indent="-643466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4pPr>
            <a:lvl5pPr marL="2116666" indent="-643466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1pPr>
            <a:lvl2pPr marL="973666" indent="-643466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2pPr>
            <a:lvl3pPr marL="1354666" indent="-643466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</a:lvl3pPr>
            <a:lvl4pPr marL="1735666" indent="-643466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4pPr>
            <a:lvl5pPr marL="2116666" indent="-643466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40414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404140"/>
                </a:solidFill>
              </a:defRPr>
            </a:lvl1pPr>
            <a:lvl2pPr>
              <a:defRPr>
                <a:solidFill>
                  <a:srgbClr val="404140"/>
                </a:solidFill>
              </a:defRPr>
            </a:lvl2pPr>
            <a:lvl3pPr>
              <a:defRPr>
                <a:solidFill>
                  <a:srgbClr val="404140"/>
                </a:solidFill>
              </a:defRPr>
            </a:lvl3pPr>
            <a:lvl4pPr>
              <a:defRPr>
                <a:solidFill>
                  <a:srgbClr val="404140"/>
                </a:solidFill>
              </a:defRPr>
            </a:lvl4pPr>
            <a:lvl5pPr>
              <a:defRPr>
                <a:solidFill>
                  <a:srgbClr val="40414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355600" y="3225800"/>
            <a:ext cx="12293600" cy="330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/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/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50240" y="-1"/>
            <a:ext cx="11704320" cy="201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50240" y="2275840"/>
            <a:ext cx="11704320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342899" marR="0" indent="-34289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8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060450" marR="0" indent="-60325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8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397000" marR="0" indent="-482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1854200" marR="0" indent="-482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8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311400" marR="0" indent="-482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8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2768600" marR="0" indent="-482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8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225800" marR="0" indent="-482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8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683000" marR="0" indent="-482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8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140200" marR="0" indent="-482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800" u="none">
          <a:ln>
            <a:noFill/>
          </a:ln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25.jpe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Relationship Id="rId3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rthopedic Emergencies 2"/>
          <p:cNvSpPr txBox="1"/>
          <p:nvPr>
            <p:ph type="title" idx="4294967295"/>
          </p:nvPr>
        </p:nvSpPr>
        <p:spPr>
          <a:xfrm>
            <a:off x="381000" y="989012"/>
            <a:ext cx="12293600" cy="32385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Orthopedic Emergencies 2</a:t>
            </a:r>
          </a:p>
        </p:txBody>
      </p:sp>
      <p:sp>
        <p:nvSpPr>
          <p:cNvPr id="161" name="Abdulaziz Aljurayyan, MBBS,MSc, FRCSC…"/>
          <p:cNvSpPr txBox="1"/>
          <p:nvPr>
            <p:ph type="body" sz="half" idx="4294967295"/>
          </p:nvPr>
        </p:nvSpPr>
        <p:spPr>
          <a:xfrm>
            <a:off x="355600" y="5270500"/>
            <a:ext cx="12293600" cy="29972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None/>
            </a:pPr>
            <a:r>
              <a:t>Abdulaziz Aljurayyan, MBBS,MSc, FRCSC</a:t>
            </a:r>
          </a:p>
          <a:p>
            <a:pPr marL="0" indent="0">
              <a:buSzTx/>
              <a:buNone/>
            </a:pPr>
            <a:r>
              <a:t>Assistant Professor</a:t>
            </a:r>
          </a:p>
          <a:p>
            <a:pPr marL="0" indent="0">
              <a:buSzTx/>
              <a:buNone/>
            </a:pPr>
            <a:r>
              <a:t>Course 452</a:t>
            </a:r>
          </a:p>
          <a:p>
            <a:pPr marL="0" indent="0">
              <a:buSzTx/>
              <a:buNone/>
            </a:pPr>
            <a:r>
              <a:t>College of Medicine</a:t>
            </a:r>
          </a:p>
          <a:p>
            <a:pPr marL="0" indent="0">
              <a:buSzTx/>
              <a:buNone/>
            </a:pPr>
            <a:r>
              <a:t>KSU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Open fractur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Open fractures</a:t>
            </a:r>
          </a:p>
        </p:txBody>
      </p:sp>
      <p:sp>
        <p:nvSpPr>
          <p:cNvPr id="189" name="A delay in management is proven to increase the likelihood of complications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1pPr>
            <a:lvl2pPr marL="685800" indent="-304800" algn="l">
              <a:buClr>
                <a:srgbClr val="414141"/>
              </a:buClr>
              <a:buSzPct val="81000"/>
              <a:buFont typeface="Zapf Dingbats"/>
              <a:buChar char="➡"/>
              <a:defRPr sz="1800"/>
            </a:lvl2pPr>
          </a:lstStyle>
          <a:p>
            <a:pPr/>
            <a:r>
              <a:t>A delay in management is proven to increase the likelihood of complications</a:t>
            </a:r>
          </a:p>
          <a:p>
            <a:pPr lvl="1"/>
            <a:r>
              <a:t> Give urgent priority while triaging, provide initial management and consult urgently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pen fractures Diagnosi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defTabSz="877823">
              <a:spcBef>
                <a:spcPts val="3600"/>
              </a:spcBef>
              <a:buClr>
                <a:srgbClr val="414141"/>
              </a:buClr>
              <a:buSzPct val="81000"/>
              <a:buChar char="•"/>
              <a:defRPr sz="6911"/>
            </a:pPr>
            <a:r>
              <a:t>Open fractures</a:t>
            </a:r>
            <a:br/>
            <a:r>
              <a:rPr sz="4608"/>
              <a:t>Diagnosis</a:t>
            </a:r>
            <a:br>
              <a:rPr sz="4608"/>
            </a:br>
          </a:p>
        </p:txBody>
      </p:sp>
      <p:sp>
        <p:nvSpPr>
          <p:cNvPr id="192" name="Some times obvious!…"/>
          <p:cNvSpPr txBox="1"/>
          <p:nvPr>
            <p:ph type="body" sz="half" idx="4294967295"/>
          </p:nvPr>
        </p:nvSpPr>
        <p:spPr>
          <a:xfrm>
            <a:off x="330200" y="2819400"/>
            <a:ext cx="6769100" cy="64897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Some times obvious!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Other times, settle,,, be observant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A wound close to a fracture is an open fracture until proven otherwise!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Whenever a fracture is diagnosed, go back and check the skin</a:t>
            </a:r>
          </a:p>
        </p:txBody>
      </p:sp>
      <p:pic>
        <p:nvPicPr>
          <p:cNvPr id="19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5448300"/>
            <a:ext cx="3911600" cy="391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pen fractures Diagnosi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defTabSz="877823">
              <a:spcBef>
                <a:spcPts val="3600"/>
              </a:spcBef>
              <a:buClr>
                <a:srgbClr val="414141"/>
              </a:buClr>
              <a:buSzPct val="81000"/>
              <a:buChar char="•"/>
              <a:defRPr sz="6911"/>
            </a:pPr>
            <a:r>
              <a:t>Open fractures</a:t>
            </a:r>
            <a:br/>
            <a:r>
              <a:rPr sz="4608"/>
              <a:t>Diagnosis</a:t>
            </a:r>
            <a:br>
              <a:rPr sz="4608"/>
            </a:br>
          </a:p>
        </p:txBody>
      </p:sp>
      <p:sp>
        <p:nvSpPr>
          <p:cNvPr id="196" name="A small wound continuously oozing blood, especially, if you see fat droplets within the blood, is an open fracture!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1752" indent="-301752" algn="l" defTabSz="905255">
              <a:spcBef>
                <a:spcPts val="37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3762"/>
            </a:pPr>
            <a:r>
              <a:t>A small wound continuously oozing blood, especially, if you see fat droplets within the blood, is an open fracture!</a:t>
            </a:r>
          </a:p>
          <a:p>
            <a:pPr marL="301752" indent="-301752" algn="l" defTabSz="905255">
              <a:spcBef>
                <a:spcPts val="37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3762"/>
            </a:pPr>
            <a:r>
              <a:t>Not always close to the fracture</a:t>
            </a:r>
          </a:p>
          <a:p>
            <a:pPr marL="301752" indent="-301752" algn="l" defTabSz="905255">
              <a:spcBef>
                <a:spcPts val="37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3762"/>
            </a:pPr>
            <a:r>
              <a:t>Don’t probe!!</a:t>
            </a:r>
          </a:p>
          <a:p>
            <a:pPr marL="301752" indent="-301752" algn="l" defTabSz="905255">
              <a:spcBef>
                <a:spcPts val="37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3762"/>
            </a:pPr>
            <a:r>
              <a:t>If in doubt, use good light, if there is a break in the dermis or fat is seen, call it an open fracture </a:t>
            </a:r>
          </a:p>
          <a:p>
            <a:pPr marL="301752" indent="-301752" algn="l" defTabSz="905255">
              <a:spcBef>
                <a:spcPts val="37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3762"/>
            </a:pPr>
            <a:r>
              <a:t>Better to overcall than miss it 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pen fractures Algorithm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defTabSz="877823">
              <a:spcBef>
                <a:spcPts val="3600"/>
              </a:spcBef>
              <a:buClr>
                <a:srgbClr val="414141"/>
              </a:buClr>
              <a:buSzPct val="81000"/>
              <a:buChar char="•"/>
              <a:defRPr sz="6911"/>
            </a:pPr>
            <a:r>
              <a:t>Open fractures</a:t>
            </a:r>
            <a:br/>
            <a:r>
              <a:rPr sz="4608"/>
              <a:t>Algorithm</a:t>
            </a:r>
            <a:br>
              <a:rPr sz="4608"/>
            </a:br>
          </a:p>
        </p:txBody>
      </p:sp>
      <p:sp>
        <p:nvSpPr>
          <p:cNvPr id="199" name="Assess and stabilize the patient, ATLS principles…"/>
          <p:cNvSpPr txBox="1"/>
          <p:nvPr>
            <p:ph type="body" idx="4294967295"/>
          </p:nvPr>
        </p:nvSpPr>
        <p:spPr>
          <a:xfrm>
            <a:off x="355600" y="3187700"/>
            <a:ext cx="12293600" cy="6629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Assess and stabilize the patient, ATLS principles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Assess the condition of the soft tissue and bone to help grade the open fracture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Manage the wound locally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Stabilize the fracture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IV antibiotics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Tetanus status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Open fractures Algorithm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defTabSz="877823">
              <a:spcBef>
                <a:spcPts val="3600"/>
              </a:spcBef>
              <a:buClr>
                <a:srgbClr val="414141"/>
              </a:buClr>
              <a:buSzPct val="81000"/>
              <a:buChar char="•"/>
              <a:defRPr sz="6911"/>
            </a:pPr>
            <a:r>
              <a:t>Open fractures</a:t>
            </a:r>
            <a:br/>
            <a:r>
              <a:rPr sz="4608"/>
              <a:t>Algorithm</a:t>
            </a:r>
            <a:br>
              <a:rPr sz="4608"/>
            </a:br>
          </a:p>
        </p:txBody>
      </p:sp>
      <p:sp>
        <p:nvSpPr>
          <p:cNvPr id="202" name="Assess and stabilize the patient, ATLS principles…"/>
          <p:cNvSpPr txBox="1"/>
          <p:nvPr>
            <p:ph type="body" idx="4294967295"/>
          </p:nvPr>
        </p:nvSpPr>
        <p:spPr>
          <a:xfrm>
            <a:off x="355600" y="3022600"/>
            <a:ext cx="12293600" cy="6629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>
                <a:solidFill>
                  <a:srgbClr val="F42328"/>
                </a:solidFill>
              </a:defRPr>
            </a:pPr>
            <a:r>
              <a:t>Assess and stabilize the patient, ATLS principles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Assess the condition of the soft tissue and bone to help grade the open fracture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Manage the wound locally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Stabilize the fracture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IV antibiotics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Tetanus status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Open fractures Assess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>
              <a:spcBef>
                <a:spcPts val="3800"/>
              </a:spcBef>
              <a:buClr>
                <a:srgbClr val="414141"/>
              </a:buClr>
              <a:buSzPct val="81000"/>
              <a:buChar char="•"/>
            </a:pPr>
            <a:r>
              <a:t>Open fractures</a:t>
            </a:r>
            <a:br/>
            <a:r>
              <a:rPr sz="4800"/>
              <a:t>Assessment</a:t>
            </a:r>
          </a:p>
        </p:txBody>
      </p:sp>
      <p:sp>
        <p:nvSpPr>
          <p:cNvPr id="205" name="If polytrauma, apply ATLS principles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If polytrauma, apply ATLS principles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If isolated injury: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Mechanism and circumstances of injury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Time since injury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PMH/PSH/Allergy/Drugs/Smoking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Tetanus vaccination status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Open fractures Assess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>
              <a:spcBef>
                <a:spcPts val="3800"/>
              </a:spcBef>
              <a:buClr>
                <a:srgbClr val="414141"/>
              </a:buClr>
              <a:buSzPct val="81000"/>
              <a:buChar char="•"/>
            </a:pPr>
            <a:r>
              <a:t>Open fractures</a:t>
            </a:r>
            <a:br/>
            <a:r>
              <a:rPr sz="4800"/>
              <a:t>Assessment</a:t>
            </a:r>
          </a:p>
        </p:txBody>
      </p:sp>
      <p:sp>
        <p:nvSpPr>
          <p:cNvPr id="208" name="Examine the affected region for: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3100"/>
            </a:pPr>
            <a:r>
              <a:t>Examine the affected region for:</a:t>
            </a:r>
          </a:p>
          <a:p>
            <a:pPr lvl="1" marL="685800" indent="-304800" algn="l">
              <a:spcBef>
                <a:spcPts val="3100"/>
              </a:spcBef>
              <a:buClr>
                <a:srgbClr val="414141"/>
              </a:buClr>
              <a:buSzPct val="81000"/>
              <a:buChar char="-"/>
              <a:defRPr sz="3100"/>
            </a:pPr>
            <a:r>
              <a:t>Soft tissue:</a:t>
            </a:r>
          </a:p>
          <a:p>
            <a:pPr lvl="2" marL="1066800" indent="-304800" algn="l">
              <a:spcBef>
                <a:spcPts val="3100"/>
              </a:spcBef>
              <a:buClr>
                <a:srgbClr val="414141"/>
              </a:buClr>
              <a:buSzPct val="81000"/>
              <a:buChar char="-"/>
              <a:defRPr sz="3100"/>
            </a:pPr>
            <a:r>
              <a:t>Degree of contamination</a:t>
            </a:r>
          </a:p>
          <a:p>
            <a:pPr lvl="2" marL="1066800" indent="-304800" algn="l">
              <a:spcBef>
                <a:spcPts val="3100"/>
              </a:spcBef>
              <a:buClr>
                <a:srgbClr val="414141"/>
              </a:buClr>
              <a:buSzPct val="81000"/>
              <a:buChar char="-"/>
              <a:defRPr sz="3100"/>
            </a:pPr>
            <a:r>
              <a:t>Necrotic and devitalized tissue</a:t>
            </a:r>
          </a:p>
          <a:p>
            <a:pPr lvl="2" marL="1066800" indent="-304800" algn="l">
              <a:spcBef>
                <a:spcPts val="3100"/>
              </a:spcBef>
              <a:buClr>
                <a:srgbClr val="414141"/>
              </a:buClr>
              <a:buSzPct val="81000"/>
              <a:buChar char="-"/>
              <a:defRPr sz="3100"/>
            </a:pPr>
            <a:r>
              <a:t>Size of wound</a:t>
            </a:r>
          </a:p>
          <a:p>
            <a:pPr lvl="2" marL="1066800" indent="-304800" algn="l">
              <a:spcBef>
                <a:spcPts val="3100"/>
              </a:spcBef>
              <a:buClr>
                <a:srgbClr val="414141"/>
              </a:buClr>
              <a:buSzPct val="81000"/>
              <a:buChar char="-"/>
              <a:defRPr sz="3100"/>
            </a:pPr>
            <a:r>
              <a:t>Coverage loss</a:t>
            </a:r>
          </a:p>
          <a:p>
            <a:pPr lvl="2" marL="1066800" indent="-304800" algn="l">
              <a:spcBef>
                <a:spcPts val="3100"/>
              </a:spcBef>
              <a:buClr>
                <a:srgbClr val="414141"/>
              </a:buClr>
              <a:buSzPct val="81000"/>
              <a:buChar char="-"/>
              <a:defRPr sz="3100"/>
            </a:pPr>
            <a:r>
              <a:t>Compartment syndrome</a:t>
            </a:r>
          </a:p>
        </p:txBody>
      </p:sp>
      <p:pic>
        <p:nvPicPr>
          <p:cNvPr id="209" name="fascio" descr="fasci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0800" y="1790700"/>
            <a:ext cx="3768725" cy="7997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pen fractures Assess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>
              <a:spcBef>
                <a:spcPts val="3800"/>
              </a:spcBef>
              <a:buClr>
                <a:srgbClr val="414141"/>
              </a:buClr>
              <a:buSzPct val="81000"/>
              <a:buChar char="•"/>
            </a:pPr>
            <a:r>
              <a:t>Open fractures</a:t>
            </a:r>
            <a:br/>
            <a:r>
              <a:rPr sz="4800"/>
              <a:t>Assessment</a:t>
            </a:r>
          </a:p>
        </p:txBody>
      </p:sp>
      <p:sp>
        <p:nvSpPr>
          <p:cNvPr id="212" name="Bone: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Bone: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Comminution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Stripping of bone periosteum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Away from injury to joint above and below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X-rays to joint above and below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pen fractures Assess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>
              <a:spcBef>
                <a:spcPts val="3800"/>
              </a:spcBef>
              <a:buClr>
                <a:srgbClr val="414141"/>
              </a:buClr>
              <a:buSzPct val="81000"/>
              <a:buChar char="•"/>
            </a:pPr>
            <a:r>
              <a:t>Open fractures</a:t>
            </a:r>
            <a:br/>
            <a:r>
              <a:rPr sz="4800"/>
              <a:t>Assessment</a:t>
            </a:r>
          </a:p>
        </p:txBody>
      </p:sp>
      <p:sp>
        <p:nvSpPr>
          <p:cNvPr id="215" name="Neurovascular status distally: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1pPr>
            <a:lvl2pPr marL="685800" indent="-304800" algn="l">
              <a:buClr>
                <a:srgbClr val="414141"/>
              </a:buClr>
              <a:buSzPct val="81000"/>
              <a:buChar char="-"/>
              <a:defRPr sz="1800"/>
            </a:lvl2pPr>
          </a:lstStyle>
          <a:p>
            <a:pPr/>
            <a:r>
              <a:t>Neurovascular status distally:</a:t>
            </a:r>
          </a:p>
          <a:p>
            <a:pPr lvl="1"/>
            <a:r>
              <a:t>On arrival and post reduction and splinting later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Open fractures Assess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>
              <a:spcBef>
                <a:spcPts val="3800"/>
              </a:spcBef>
              <a:buClr>
                <a:srgbClr val="414141"/>
              </a:buClr>
              <a:buSzPct val="81000"/>
              <a:buChar char="•"/>
            </a:pPr>
            <a:r>
              <a:t>Open fractures</a:t>
            </a:r>
            <a:br/>
            <a:r>
              <a:rPr sz="4800"/>
              <a:t>Assessment</a:t>
            </a:r>
          </a:p>
        </p:txBody>
      </p:sp>
      <p:sp>
        <p:nvSpPr>
          <p:cNvPr id="218" name="Open fracture grade:…"/>
          <p:cNvSpPr txBox="1"/>
          <p:nvPr>
            <p:ph type="body" sz="half" idx="4294967295"/>
          </p:nvPr>
        </p:nvSpPr>
        <p:spPr>
          <a:xfrm>
            <a:off x="0" y="2844800"/>
            <a:ext cx="85979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1pPr>
            <a:lvl2pPr marL="685800" indent="-304800" algn="l">
              <a:buClr>
                <a:srgbClr val="414141"/>
              </a:buClr>
              <a:buSzPct val="81000"/>
              <a:buChar char="-"/>
              <a:defRPr sz="1800"/>
            </a:lvl2pPr>
            <a:lvl3pPr marL="1066800" indent="-304800" algn="l">
              <a:buClr>
                <a:srgbClr val="414141"/>
              </a:buClr>
              <a:buSzPct val="81000"/>
              <a:buFont typeface="Zapf Dingbats"/>
              <a:buChar char="➡"/>
              <a:defRPr sz="1800"/>
            </a:lvl3pPr>
          </a:lstStyle>
          <a:p>
            <a:pPr/>
            <a:r>
              <a:t>Open fracture grade:</a:t>
            </a:r>
          </a:p>
          <a:p>
            <a:pPr lvl="1"/>
            <a:r>
              <a:t>Grade 1:</a:t>
            </a:r>
          </a:p>
          <a:p>
            <a:pPr lvl="2"/>
            <a:r>
              <a:t> Less or equal to 1 cm, clean, non segmental nor severely comminuted fracture, less than 6 hours since injury</a:t>
            </a:r>
          </a:p>
        </p:txBody>
      </p:sp>
      <p:pic>
        <p:nvPicPr>
          <p:cNvPr id="21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3500" y="5511800"/>
            <a:ext cx="3543300" cy="354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pen Fractures…"/>
          <p:cNvSpPr txBox="1"/>
          <p:nvPr>
            <p:ph type="body" idx="4294967295"/>
          </p:nvPr>
        </p:nvSpPr>
        <p:spPr>
          <a:xfrm>
            <a:off x="355600" y="253999"/>
            <a:ext cx="12293600" cy="92329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lnSpc>
                <a:spcPct val="120000"/>
              </a:lnSpc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4600">
                <a:solidFill>
                  <a:srgbClr val="404140"/>
                </a:solidFill>
              </a:defRPr>
            </a:pPr>
            <a:r>
              <a:t>Open Fractures</a:t>
            </a:r>
          </a:p>
          <a:p>
            <a:pPr marL="304800" indent="-304800" algn="l">
              <a:lnSpc>
                <a:spcPct val="120000"/>
              </a:lnSpc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4600">
                <a:solidFill>
                  <a:srgbClr val="404140"/>
                </a:solidFill>
              </a:defRPr>
            </a:pPr>
            <a:r>
              <a:t>Fractures with neurovascular Injuries</a:t>
            </a:r>
          </a:p>
          <a:p>
            <a:pPr marL="304800" indent="-304800" algn="l">
              <a:lnSpc>
                <a:spcPct val="120000"/>
              </a:lnSpc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4600">
                <a:solidFill>
                  <a:srgbClr val="404140"/>
                </a:solidFill>
              </a:defRPr>
            </a:pPr>
            <a:r>
              <a:t>Unstable Polytrauma Patients With A Pelvic Fracture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Open fractures Assess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>
              <a:spcBef>
                <a:spcPts val="3800"/>
              </a:spcBef>
              <a:buClr>
                <a:srgbClr val="414141"/>
              </a:buClr>
              <a:buSzPct val="81000"/>
              <a:buChar char="•"/>
            </a:pPr>
            <a:r>
              <a:t>Open fractures</a:t>
            </a:r>
            <a:br/>
            <a:r>
              <a:rPr sz="4800"/>
              <a:t>Assessment</a:t>
            </a:r>
          </a:p>
        </p:txBody>
      </p:sp>
      <p:sp>
        <p:nvSpPr>
          <p:cNvPr id="222" name="Grade 2 open fracture:…"/>
          <p:cNvSpPr txBox="1"/>
          <p:nvPr>
            <p:ph type="body" sz="half" idx="4294967295"/>
          </p:nvPr>
        </p:nvSpPr>
        <p:spPr>
          <a:xfrm>
            <a:off x="355600" y="3187700"/>
            <a:ext cx="71374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1pPr>
            <a:lvl2pPr marL="685800" indent="-304800" algn="l">
              <a:buClr>
                <a:srgbClr val="414141"/>
              </a:buClr>
              <a:buSzPct val="81000"/>
              <a:buFont typeface="Zapf Dingbats"/>
              <a:buChar char="➡"/>
              <a:defRPr sz="1800"/>
            </a:lvl2pPr>
          </a:lstStyle>
          <a:p>
            <a:pPr/>
            <a:r>
              <a:t>Grade 2 open fracture:</a:t>
            </a:r>
          </a:p>
          <a:p>
            <a:pPr lvl="1"/>
            <a:r>
              <a:t>&gt;1cm wound, not extensive soft tissue injury or contamination, non segmental nor severely comminuted fracture, no bone stripping and with adequate soft tissue coverage</a:t>
            </a:r>
          </a:p>
        </p:txBody>
      </p:sp>
      <p:pic>
        <p:nvPicPr>
          <p:cNvPr id="22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3600" y="3943350"/>
            <a:ext cx="3835400" cy="4629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Open fractures Assess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>
              <a:spcBef>
                <a:spcPts val="3800"/>
              </a:spcBef>
              <a:buClr>
                <a:srgbClr val="414141"/>
              </a:buClr>
              <a:buSzPct val="81000"/>
              <a:buChar char="•"/>
            </a:pPr>
            <a:r>
              <a:t>Open fractures</a:t>
            </a:r>
            <a:br/>
            <a:r>
              <a:rPr sz="4800"/>
              <a:t>Assessment</a:t>
            </a:r>
          </a:p>
        </p:txBody>
      </p:sp>
      <p:sp>
        <p:nvSpPr>
          <p:cNvPr id="226" name="Grade 3 open fracture: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Grade 3 open fracture: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3A:  Any size with extensive soft tissue contamination or injury but not requiring soft tissue coverage procedure, or with a segmental or severely comminuted fracture, or late presentation more than 6 hours 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3B: Any open fracture that requires soft tissue coverage procedure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3C: Any open fracture that requires vascular repair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Open fractures Assess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>
              <a:spcBef>
                <a:spcPts val="3800"/>
              </a:spcBef>
              <a:buClr>
                <a:srgbClr val="414141"/>
              </a:buClr>
              <a:buSzPct val="81000"/>
              <a:buChar char="•"/>
            </a:pPr>
            <a:r>
              <a:t>Open fractures</a:t>
            </a:r>
            <a:br/>
            <a:r>
              <a:rPr sz="4800"/>
              <a:t>Assessment</a:t>
            </a:r>
          </a:p>
        </p:txBody>
      </p:sp>
      <p:sp>
        <p:nvSpPr>
          <p:cNvPr id="229" name="Body"/>
          <p:cNvSpPr txBox="1"/>
          <p:nvPr>
            <p:ph type="body" idx="4294967295"/>
          </p:nvPr>
        </p:nvSpPr>
        <p:spPr>
          <a:xfrm>
            <a:off x="355600" y="31623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</a:p>
        </p:txBody>
      </p:sp>
      <p:pic>
        <p:nvPicPr>
          <p:cNvPr id="23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4450" y="4368800"/>
            <a:ext cx="2301875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05237" y="4373562"/>
            <a:ext cx="2413001" cy="3424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75700" y="4864100"/>
            <a:ext cx="3962400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8300" y="4572000"/>
            <a:ext cx="3060700" cy="306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Open fractures Manage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>
              <a:spcBef>
                <a:spcPts val="3800"/>
              </a:spcBef>
              <a:buClr>
                <a:srgbClr val="414141"/>
              </a:buClr>
              <a:buSzPct val="81000"/>
              <a:buChar char="•"/>
            </a:pPr>
            <a:r>
              <a:t>Open fractures</a:t>
            </a:r>
            <a:br/>
            <a:r>
              <a:rPr sz="4800"/>
              <a:t>Management</a:t>
            </a:r>
          </a:p>
        </p:txBody>
      </p:sp>
      <p:sp>
        <p:nvSpPr>
          <p:cNvPr id="236" name="Local:…"/>
          <p:cNvSpPr txBox="1"/>
          <p:nvPr>
            <p:ph type="body" idx="4294967295"/>
          </p:nvPr>
        </p:nvSpPr>
        <p:spPr>
          <a:xfrm>
            <a:off x="431800" y="2895600"/>
            <a:ext cx="7899400" cy="64262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3000"/>
            </a:pPr>
            <a:r>
              <a:t>Local:</a:t>
            </a:r>
          </a:p>
          <a:p>
            <a:pPr lvl="1" marL="685800" indent="-304800" algn="l">
              <a:spcBef>
                <a:spcPts val="3000"/>
              </a:spcBef>
              <a:buClr>
                <a:srgbClr val="414141"/>
              </a:buClr>
              <a:buSzPct val="81000"/>
              <a:buChar char="-"/>
              <a:defRPr sz="3000"/>
            </a:pPr>
            <a:r>
              <a:t>Take a picture!</a:t>
            </a:r>
          </a:p>
          <a:p>
            <a:pPr lvl="1" marL="685800" indent="-304800" algn="l">
              <a:spcBef>
                <a:spcPts val="3000"/>
              </a:spcBef>
              <a:buClr>
                <a:srgbClr val="414141"/>
              </a:buClr>
              <a:buSzPct val="81000"/>
              <a:buChar char="-"/>
              <a:defRPr sz="3000"/>
            </a:pPr>
            <a:r>
              <a:t>If dirty, irrigate with normal saline to remove gross contamination</a:t>
            </a:r>
          </a:p>
          <a:p>
            <a:pPr lvl="1" marL="685800" indent="-304800" algn="l">
              <a:spcBef>
                <a:spcPts val="3000"/>
              </a:spcBef>
              <a:buClr>
                <a:srgbClr val="414141"/>
              </a:buClr>
              <a:buSzPct val="81000"/>
              <a:buChar char="-"/>
              <a:defRPr sz="3000"/>
            </a:pPr>
            <a:r>
              <a:t>If bone sticking out try to reduce gently then immobilize and re-check neurovascular status</a:t>
            </a:r>
          </a:p>
          <a:p>
            <a:pPr lvl="1" marL="685800" indent="-304800" algn="l">
              <a:spcBef>
                <a:spcPts val="3000"/>
              </a:spcBef>
              <a:buClr>
                <a:srgbClr val="414141"/>
              </a:buClr>
              <a:buSzPct val="81000"/>
              <a:buChar char="-"/>
              <a:defRPr sz="3000"/>
            </a:pPr>
            <a:r>
              <a:t>Cover with sterile wet gauze</a:t>
            </a:r>
          </a:p>
          <a:p>
            <a:pPr lvl="1" marL="685800" indent="-304800" algn="l">
              <a:spcBef>
                <a:spcPts val="3000"/>
              </a:spcBef>
              <a:buClr>
                <a:srgbClr val="414141"/>
              </a:buClr>
              <a:buSzPct val="81000"/>
              <a:buChar char="-"/>
              <a:defRPr sz="3000"/>
            </a:pPr>
            <a:r>
              <a:t>If bleeding apply direct pressure on wound</a:t>
            </a:r>
          </a:p>
          <a:p>
            <a:pPr lvl="1" marL="685800" indent="-304800" algn="l">
              <a:spcBef>
                <a:spcPts val="3000"/>
              </a:spcBef>
              <a:buClr>
                <a:srgbClr val="414141"/>
              </a:buClr>
              <a:buSzPct val="81000"/>
              <a:buChar char="-"/>
              <a:defRPr sz="3000"/>
            </a:pPr>
            <a:r>
              <a:t>No culture swabs in ER</a:t>
            </a:r>
          </a:p>
        </p:txBody>
      </p:sp>
      <p:pic>
        <p:nvPicPr>
          <p:cNvPr id="23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39125" y="2865437"/>
            <a:ext cx="1600200" cy="3090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26662" y="7797800"/>
            <a:ext cx="2420938" cy="181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12162" y="6527800"/>
            <a:ext cx="2370138" cy="177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72700" y="3619500"/>
            <a:ext cx="2336800" cy="158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Open fractures Manage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>
              <a:spcBef>
                <a:spcPts val="3800"/>
              </a:spcBef>
              <a:buClr>
                <a:srgbClr val="414141"/>
              </a:buClr>
              <a:buSzPct val="81000"/>
              <a:buChar char="•"/>
            </a:pPr>
            <a:r>
              <a:t>Open fractures</a:t>
            </a:r>
            <a:br/>
            <a:r>
              <a:rPr sz="4800"/>
              <a:t>Management</a:t>
            </a:r>
          </a:p>
        </p:txBody>
      </p:sp>
      <p:sp>
        <p:nvSpPr>
          <p:cNvPr id="243" name="Antibiotics: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799" indent="-304799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3700"/>
            </a:pPr>
            <a:r>
              <a:t>Antibiotics:</a:t>
            </a:r>
          </a:p>
          <a:p>
            <a:pPr lvl="1" marL="685800" indent="-304800" algn="l">
              <a:spcBef>
                <a:spcPts val="3700"/>
              </a:spcBef>
              <a:buClr>
                <a:srgbClr val="414141"/>
              </a:buClr>
              <a:buSzPct val="81000"/>
              <a:buChar char="-"/>
              <a:defRPr sz="3700"/>
            </a:pPr>
            <a:r>
              <a:t>First generation Cephalosporin for gram positives (Ex: Cefazolin) in all open fractures</a:t>
            </a:r>
          </a:p>
          <a:p>
            <a:pPr lvl="1" marL="685800" indent="-304800" algn="l">
              <a:spcBef>
                <a:spcPts val="3700"/>
              </a:spcBef>
              <a:buClr>
                <a:srgbClr val="414141"/>
              </a:buClr>
              <a:buSzPct val="81000"/>
              <a:buChar char="-"/>
              <a:defRPr sz="3700"/>
            </a:pPr>
            <a:r>
              <a:t>Aminoglycoside to cover gram negatives ( Ex: Gentamicin) sometimes not required in grade 1 but in general it is safer to give in all grades</a:t>
            </a:r>
          </a:p>
          <a:p>
            <a:pPr lvl="1" marL="685800" indent="-304800" algn="l">
              <a:spcBef>
                <a:spcPts val="3700"/>
              </a:spcBef>
              <a:buClr>
                <a:srgbClr val="414141"/>
              </a:buClr>
              <a:buSzPct val="81000"/>
              <a:buChar char="-"/>
              <a:defRPr sz="3700"/>
            </a:pPr>
            <a:r>
              <a:t>Add penicillin or ampicillin or clindamycin for clostridium in grade 3 open fractures and all farm and soaked wounds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Open fractures Manage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>
              <a:spcBef>
                <a:spcPts val="3800"/>
              </a:spcBef>
              <a:buClr>
                <a:srgbClr val="414141"/>
              </a:buClr>
              <a:buSzPct val="81000"/>
              <a:buChar char="•"/>
            </a:pPr>
            <a:r>
              <a:t>Open fractures</a:t>
            </a:r>
            <a:br/>
            <a:r>
              <a:rPr sz="4800"/>
              <a:t>Management</a:t>
            </a:r>
          </a:p>
        </p:txBody>
      </p:sp>
      <p:sp>
        <p:nvSpPr>
          <p:cNvPr id="246" name="Tetanus prevention: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2400"/>
            </a:pPr>
            <a:r>
              <a:t>Tetanus prevention:</a:t>
            </a:r>
          </a:p>
          <a:p>
            <a:pPr marL="304800" indent="-304800" algn="l">
              <a:spcBef>
                <a:spcPts val="24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2400"/>
            </a:pPr>
            <a:r>
              <a:t>Wound types:</a:t>
            </a:r>
          </a:p>
          <a:p>
            <a:pPr lvl="1" marL="685800" indent="-304800" algn="l">
              <a:spcBef>
                <a:spcPts val="2400"/>
              </a:spcBef>
              <a:buClr>
                <a:srgbClr val="414141"/>
              </a:buClr>
              <a:buSzPct val="99000"/>
              <a:buAutoNum type="arabicPeriod" startAt="1"/>
              <a:defRPr b="1" sz="2400" u="sng">
                <a:latin typeface="Gill Sans"/>
                <a:ea typeface="Gill Sans"/>
                <a:cs typeface="Gill Sans"/>
                <a:sym typeface="Gill Sans"/>
              </a:defRPr>
            </a:pPr>
            <a:r>
              <a:t>Clean wounds:</a:t>
            </a:r>
          </a:p>
          <a:p>
            <a:pPr lvl="2" marL="1066800" indent="-304800" algn="l">
              <a:spcBef>
                <a:spcPts val="2400"/>
              </a:spcBef>
              <a:buClr>
                <a:srgbClr val="414141"/>
              </a:buClr>
              <a:buSzPct val="81000"/>
              <a:buFont typeface="Zapf Dingbats"/>
              <a:buChar char="➡"/>
              <a:defRPr sz="2400"/>
            </a:pPr>
            <a:r>
              <a:t> &lt;6 hours from injury</a:t>
            </a:r>
          </a:p>
          <a:p>
            <a:pPr lvl="2" marL="1066800" indent="-304800" algn="l">
              <a:spcBef>
                <a:spcPts val="2400"/>
              </a:spcBef>
              <a:buClr>
                <a:srgbClr val="414141"/>
              </a:buClr>
              <a:buSzPct val="81000"/>
              <a:buFont typeface="Zapf Dingbats"/>
              <a:buChar char="➡"/>
              <a:defRPr sz="2400"/>
            </a:pPr>
            <a:r>
              <a:t> Not a farm injury</a:t>
            </a:r>
          </a:p>
          <a:p>
            <a:pPr lvl="2" marL="1066800" indent="-304800" algn="l">
              <a:spcBef>
                <a:spcPts val="2400"/>
              </a:spcBef>
              <a:buClr>
                <a:srgbClr val="414141"/>
              </a:buClr>
              <a:buSzPct val="81000"/>
              <a:buFont typeface="Zapf Dingbats"/>
              <a:buChar char="➡"/>
              <a:defRPr sz="2400"/>
            </a:pPr>
            <a:r>
              <a:t>No significant devitalized tissue</a:t>
            </a:r>
          </a:p>
          <a:p>
            <a:pPr lvl="2" marL="1066800" indent="-304800" algn="l">
              <a:spcBef>
                <a:spcPts val="2400"/>
              </a:spcBef>
              <a:buClr>
                <a:srgbClr val="414141"/>
              </a:buClr>
              <a:buSzPct val="81000"/>
              <a:buFont typeface="Zapf Dingbats"/>
              <a:buChar char="➡"/>
              <a:defRPr sz="2400"/>
            </a:pPr>
            <a:r>
              <a:t>Non immersed wound</a:t>
            </a:r>
          </a:p>
          <a:p>
            <a:pPr lvl="2" marL="1066800" indent="-304800" algn="l">
              <a:spcBef>
                <a:spcPts val="2400"/>
              </a:spcBef>
              <a:buClr>
                <a:srgbClr val="414141"/>
              </a:buClr>
              <a:buSzPct val="81000"/>
              <a:buFont typeface="Zapf Dingbats"/>
              <a:buChar char="➡"/>
              <a:defRPr sz="2400"/>
            </a:pPr>
            <a:r>
              <a:t>Non contaminated wound</a:t>
            </a:r>
          </a:p>
          <a:p>
            <a:pPr lvl="1" marL="685800" indent="-304800" algn="l">
              <a:spcBef>
                <a:spcPts val="2400"/>
              </a:spcBef>
              <a:buClr>
                <a:srgbClr val="414141"/>
              </a:buClr>
              <a:buSzPct val="99000"/>
              <a:buAutoNum type="arabicPeriod" startAt="1"/>
              <a:defRPr b="1" sz="2400" u="sng">
                <a:latin typeface="Gill Sans"/>
                <a:ea typeface="Gill Sans"/>
                <a:cs typeface="Gill Sans"/>
                <a:sym typeface="Gill Sans"/>
              </a:defRPr>
            </a:pPr>
            <a:r>
              <a:t>Other wounds</a:t>
            </a:r>
          </a:p>
        </p:txBody>
      </p:sp>
      <p:pic>
        <p:nvPicPr>
          <p:cNvPr id="24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8537" y="2882900"/>
            <a:ext cx="3111501" cy="2333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53412" y="5600700"/>
            <a:ext cx="3087688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pen fractures Manage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>
              <a:spcBef>
                <a:spcPts val="3800"/>
              </a:spcBef>
              <a:buClr>
                <a:srgbClr val="414141"/>
              </a:buClr>
              <a:buSzPct val="81000"/>
              <a:buChar char="•"/>
            </a:pPr>
            <a:r>
              <a:t>Open fractures</a:t>
            </a:r>
            <a:br/>
            <a:r>
              <a:rPr sz="4800"/>
              <a:t>Management</a:t>
            </a:r>
          </a:p>
        </p:txBody>
      </p:sp>
      <p:sp>
        <p:nvSpPr>
          <p:cNvPr id="251" name="Tetanus prevention:"/>
          <p:cNvSpPr txBox="1"/>
          <p:nvPr>
            <p:ph type="body" idx="4294967295"/>
          </p:nvPr>
        </p:nvSpPr>
        <p:spPr>
          <a:xfrm>
            <a:off x="0" y="3810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1pPr>
          </a:lstStyle>
          <a:p>
            <a:pPr/>
            <a:r>
              <a:t>Tetanus prevention:</a:t>
            </a:r>
          </a:p>
        </p:txBody>
      </p:sp>
      <p:graphicFrame>
        <p:nvGraphicFramePr>
          <p:cNvPr id="252" name="Table"/>
          <p:cNvGraphicFramePr/>
          <p:nvPr/>
        </p:nvGraphicFramePr>
        <p:xfrm>
          <a:off x="622300" y="3632200"/>
          <a:ext cx="12026900" cy="58388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03362"/>
                <a:gridCol w="1503362"/>
                <a:gridCol w="3006725"/>
                <a:gridCol w="1503362"/>
                <a:gridCol w="1503362"/>
                <a:gridCol w="3006725"/>
              </a:tblGrid>
              <a:tr h="1946275">
                <a:tc gridSpan="3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/>
                        <a:t>Clean wounds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4A5A4"/>
                      </a:solidFill>
                    </a:lnL>
                    <a:lnR w="12700">
                      <a:solidFill>
                        <a:srgbClr val="A4A5A4"/>
                      </a:solidFill>
                    </a:lnR>
                    <a:lnT w="12700">
                      <a:solidFill>
                        <a:srgbClr val="A4A5A4"/>
                      </a:solidFill>
                    </a:lnT>
                    <a:lnB w="12700">
                      <a:solidFill>
                        <a:srgbClr val="A4A5A4"/>
                      </a:solidFill>
                    </a:lnB>
                    <a:solidFill>
                      <a:srgbClr val="D1DFD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/>
                        <a:t>Other wounds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4A5A4"/>
                      </a:solidFill>
                    </a:lnL>
                    <a:lnR w="12700">
                      <a:solidFill>
                        <a:srgbClr val="A4A5A4"/>
                      </a:solidFill>
                    </a:lnR>
                    <a:lnT w="12700">
                      <a:solidFill>
                        <a:srgbClr val="A4A5A4"/>
                      </a:solidFill>
                    </a:lnT>
                    <a:lnB w="12700">
                      <a:solidFill>
                        <a:srgbClr val="A4A5A4"/>
                      </a:solidFill>
                    </a:lnB>
                    <a:solidFill>
                      <a:srgbClr val="D6E4E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946275"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D6165"/>
                          </a:solidFill>
                        </a:rPr>
                        <a:t>Completed vaccination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4A5A4"/>
                      </a:solidFill>
                    </a:lnL>
                    <a:lnR w="12700">
                      <a:solidFill>
                        <a:srgbClr val="A4A5A4"/>
                      </a:solidFill>
                    </a:lnR>
                    <a:lnT w="12700">
                      <a:solidFill>
                        <a:srgbClr val="A4A5A4"/>
                      </a:solidFill>
                    </a:lnT>
                    <a:lnB w="12700">
                      <a:solidFill>
                        <a:srgbClr val="A4A5A4"/>
                      </a:solidFill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D6165"/>
                          </a:solidFill>
                        </a:rPr>
                        <a:t>Not completed or unknown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4A5A4"/>
                      </a:solidFill>
                    </a:lnL>
                    <a:lnR w="12700">
                      <a:solidFill>
                        <a:srgbClr val="A4A5A4"/>
                      </a:solidFill>
                    </a:lnR>
                    <a:lnT w="12700">
                      <a:solidFill>
                        <a:srgbClr val="A4A5A4"/>
                      </a:solidFill>
                    </a:lnT>
                    <a:lnB w="12700">
                      <a:solidFill>
                        <a:srgbClr val="A4A5A4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D6165"/>
                          </a:solidFill>
                        </a:rPr>
                        <a:t>Completed vaccination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4A5A4"/>
                      </a:solidFill>
                    </a:lnL>
                    <a:lnR w="12700">
                      <a:solidFill>
                        <a:srgbClr val="A4A5A4"/>
                      </a:solidFill>
                    </a:lnR>
                    <a:lnT w="12700">
                      <a:solidFill>
                        <a:srgbClr val="A4A5A4"/>
                      </a:solidFill>
                    </a:lnT>
                    <a:lnB w="12700">
                      <a:solidFill>
                        <a:srgbClr val="A4A5A4"/>
                      </a:solidFill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D6165"/>
                          </a:solidFill>
                        </a:rPr>
                        <a:t>Not completed or unknown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4A5A4"/>
                      </a:solidFill>
                    </a:lnL>
                    <a:lnR w="12700">
                      <a:solidFill>
                        <a:srgbClr val="A4A5A4"/>
                      </a:solidFill>
                    </a:lnR>
                    <a:lnT w="12700">
                      <a:solidFill>
                        <a:srgbClr val="A4A5A4"/>
                      </a:solidFill>
                    </a:lnT>
                    <a:lnB w="12700">
                      <a:solidFill>
                        <a:srgbClr val="A4A5A4"/>
                      </a:solidFill>
                    </a:lnB>
                    <a:noFill/>
                  </a:tcPr>
                </a:tc>
              </a:tr>
              <a:tr h="973137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D6165"/>
                          </a:solidFill>
                        </a:rPr>
                        <a:t>Booster &lt; 10 years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4A5A4"/>
                      </a:solidFill>
                    </a:lnL>
                    <a:lnR w="12700">
                      <a:solidFill>
                        <a:srgbClr val="A4A5A4"/>
                      </a:solidFill>
                    </a:lnR>
                    <a:lnT w="12700">
                      <a:solidFill>
                        <a:srgbClr val="A4A5A4"/>
                      </a:solidFill>
                    </a:lnT>
                    <a:lnB w="12700">
                      <a:solidFill>
                        <a:srgbClr val="A4A5A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D6165"/>
                          </a:solidFill>
                        </a:rPr>
                        <a:t>Booster &gt;10 years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4A5A4"/>
                      </a:solidFill>
                    </a:lnL>
                    <a:lnR w="12700">
                      <a:solidFill>
                        <a:srgbClr val="A4A5A4"/>
                      </a:solidFill>
                    </a:lnR>
                    <a:lnT w="12700">
                      <a:solidFill>
                        <a:srgbClr val="A4A5A4"/>
                      </a:solidFill>
                    </a:lnT>
                    <a:lnB w="12700">
                      <a:solidFill>
                        <a:srgbClr val="A4A5A4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D6165"/>
                          </a:solidFill>
                        </a:rPr>
                        <a:t>Td 0.5ml IM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4A5A4"/>
                      </a:solidFill>
                    </a:lnL>
                    <a:lnR w="12700">
                      <a:solidFill>
                        <a:srgbClr val="A4A5A4"/>
                      </a:solidFill>
                    </a:lnR>
                    <a:lnT w="12700">
                      <a:solidFill>
                        <a:srgbClr val="A4A5A4"/>
                      </a:solidFill>
                    </a:lnT>
                    <a:lnB w="12700">
                      <a:solidFill>
                        <a:srgbClr val="A4A5A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D6165"/>
                          </a:solidFill>
                        </a:rPr>
                        <a:t>Booster &lt; 5years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4A5A4"/>
                      </a:solidFill>
                    </a:lnL>
                    <a:lnR w="12700">
                      <a:solidFill>
                        <a:srgbClr val="A4A5A4"/>
                      </a:solidFill>
                    </a:lnR>
                    <a:lnT w="12700">
                      <a:solidFill>
                        <a:srgbClr val="A4A5A4"/>
                      </a:solidFill>
                    </a:lnT>
                    <a:lnB w="12700">
                      <a:solidFill>
                        <a:srgbClr val="A4A5A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D6165"/>
                          </a:solidFill>
                        </a:rPr>
                        <a:t>Booster &gt; 5 years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4A5A4"/>
                      </a:solidFill>
                    </a:lnL>
                    <a:lnR w="12700">
                      <a:solidFill>
                        <a:srgbClr val="A4A5A4"/>
                      </a:solidFill>
                    </a:lnR>
                    <a:lnT w="12700">
                      <a:solidFill>
                        <a:srgbClr val="A4A5A4"/>
                      </a:solidFill>
                    </a:lnT>
                    <a:lnB w="12700">
                      <a:solidFill>
                        <a:srgbClr val="A4A5A4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defTabSz="457200">
                        <a:defRPr sz="3600">
                          <a:solidFill>
                            <a:srgbClr val="4D6165"/>
                          </a:solidFill>
                        </a:defRPr>
                      </a:pPr>
                      <a:r>
                        <a:t>TIG 250U </a:t>
                      </a:r>
                    </a:p>
                    <a:p>
                      <a:pPr algn="l" defTabSz="457200">
                        <a:defRPr sz="3600">
                          <a:solidFill>
                            <a:srgbClr val="4D6165"/>
                          </a:solidFill>
                        </a:defRPr>
                      </a:pPr>
                      <a:r>
                        <a:t>And</a:t>
                      </a:r>
                    </a:p>
                    <a:p>
                      <a:pPr algn="l" defTabSz="457200">
                        <a:defRPr sz="3600">
                          <a:solidFill>
                            <a:srgbClr val="4D6165"/>
                          </a:solidFill>
                        </a:defRPr>
                      </a:pPr>
                      <a:r>
                        <a:t>Td 0.5ml IM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4A5A4"/>
                      </a:solidFill>
                    </a:lnL>
                    <a:lnR w="12700">
                      <a:solidFill>
                        <a:srgbClr val="A4A5A4"/>
                      </a:solidFill>
                    </a:lnR>
                    <a:lnT w="12700">
                      <a:solidFill>
                        <a:srgbClr val="A4A5A4"/>
                      </a:solidFill>
                    </a:lnT>
                    <a:lnB w="12700">
                      <a:solidFill>
                        <a:srgbClr val="A4A5A4"/>
                      </a:solidFill>
                    </a:lnB>
                    <a:noFill/>
                  </a:tcPr>
                </a:tc>
              </a:tr>
              <a:tr h="973137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D6165"/>
                          </a:solidFill>
                        </a:rPr>
                        <a:t>nothing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4A5A4"/>
                      </a:solidFill>
                    </a:lnL>
                    <a:lnR w="12700">
                      <a:solidFill>
                        <a:srgbClr val="A4A5A4"/>
                      </a:solidFill>
                    </a:lnR>
                    <a:lnT w="12700">
                      <a:solidFill>
                        <a:srgbClr val="A4A5A4"/>
                      </a:solidFill>
                    </a:lnT>
                    <a:lnB w="12700">
                      <a:solidFill>
                        <a:srgbClr val="A4A5A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D6165"/>
                          </a:solidFill>
                        </a:rPr>
                        <a:t>Td 0.5 ml IM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4A5A4"/>
                      </a:solidFill>
                    </a:lnL>
                    <a:lnR w="12700">
                      <a:solidFill>
                        <a:srgbClr val="A4A5A4"/>
                      </a:solidFill>
                    </a:lnR>
                    <a:lnT w="12700">
                      <a:solidFill>
                        <a:srgbClr val="A4A5A4"/>
                      </a:solidFill>
                    </a:lnT>
                    <a:lnB w="12700">
                      <a:solidFill>
                        <a:srgbClr val="A4A5A4"/>
                      </a:solidFill>
                    </a:lnB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D6165"/>
                          </a:solidFill>
                        </a:rPr>
                        <a:t>nothing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4A5A4"/>
                      </a:solidFill>
                    </a:lnL>
                    <a:lnR w="12700">
                      <a:solidFill>
                        <a:srgbClr val="A4A5A4"/>
                      </a:solidFill>
                    </a:lnR>
                    <a:lnT w="12700">
                      <a:solidFill>
                        <a:srgbClr val="A4A5A4"/>
                      </a:solidFill>
                    </a:lnT>
                    <a:lnB w="12700">
                      <a:solidFill>
                        <a:srgbClr val="A4A5A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D6165"/>
                          </a:solidFill>
                        </a:rPr>
                        <a:t>Td 0.5ml IM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4A5A4"/>
                      </a:solidFill>
                    </a:lnL>
                    <a:lnR w="12700">
                      <a:solidFill>
                        <a:srgbClr val="A4A5A4"/>
                      </a:solidFill>
                    </a:lnR>
                    <a:lnT w="12700">
                      <a:solidFill>
                        <a:srgbClr val="A4A5A4"/>
                      </a:solidFill>
                    </a:lnT>
                    <a:lnB w="12700">
                      <a:solidFill>
                        <a:srgbClr val="A4A5A4"/>
                      </a:solidFill>
                    </a:lnB>
                    <a:noFill/>
                  </a:tcPr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Open fractures Manage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>
              <a:spcBef>
                <a:spcPts val="3800"/>
              </a:spcBef>
              <a:buClr>
                <a:srgbClr val="414141"/>
              </a:buClr>
              <a:buSzPct val="81000"/>
              <a:buChar char="•"/>
            </a:pPr>
            <a:r>
              <a:t>Open fractures</a:t>
            </a:r>
            <a:br/>
            <a:r>
              <a:rPr sz="4800"/>
              <a:t>Management</a:t>
            </a:r>
          </a:p>
        </p:txBody>
      </p:sp>
      <p:sp>
        <p:nvSpPr>
          <p:cNvPr id="255" name="As soon as patient is stable and ready, alert the OR, and consent for surgery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As soon as patient is stable and ready, alert the OR, and consent for surgery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Plan: Irrigation, debridement and fracture stabilization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The sooner the less risk of further morbidity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Open fractures Manage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>
              <a:spcBef>
                <a:spcPts val="3800"/>
              </a:spcBef>
              <a:buClr>
                <a:srgbClr val="414141"/>
              </a:buClr>
              <a:buSzPct val="81000"/>
              <a:buChar char="•"/>
            </a:pPr>
            <a:r>
              <a:t>Open fractures</a:t>
            </a:r>
            <a:br/>
            <a:r>
              <a:rPr sz="4800"/>
              <a:t>Management</a:t>
            </a:r>
          </a:p>
        </p:txBody>
      </p:sp>
      <p:sp>
        <p:nvSpPr>
          <p:cNvPr id="258" name="In the OR: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2900"/>
            </a:pPr>
            <a:r>
              <a:t>In the OR:</a:t>
            </a:r>
          </a:p>
          <a:p>
            <a:pPr lvl="1" marL="685800" indent="-304800" algn="l">
              <a:spcBef>
                <a:spcPts val="2900"/>
              </a:spcBef>
              <a:buClr>
                <a:srgbClr val="414141"/>
              </a:buClr>
              <a:buSzPct val="81000"/>
              <a:buChar char="-"/>
              <a:defRPr sz="2900"/>
            </a:pPr>
            <a:r>
              <a:t>Extend wound if necessary </a:t>
            </a:r>
          </a:p>
          <a:p>
            <a:pPr lvl="1" marL="685800" indent="-304800" algn="l">
              <a:spcBef>
                <a:spcPts val="2900"/>
              </a:spcBef>
              <a:buClr>
                <a:srgbClr val="414141"/>
              </a:buClr>
              <a:buSzPct val="81000"/>
              <a:buChar char="-"/>
              <a:defRPr sz="2900"/>
            </a:pPr>
            <a:r>
              <a:t>Thorough irrigation</a:t>
            </a:r>
          </a:p>
          <a:p>
            <a:pPr lvl="1" marL="685800" indent="-304800" algn="l">
              <a:spcBef>
                <a:spcPts val="2900"/>
              </a:spcBef>
              <a:buClr>
                <a:srgbClr val="414141"/>
              </a:buClr>
              <a:buSzPct val="81000"/>
              <a:buChar char="-"/>
              <a:defRPr sz="2900"/>
            </a:pPr>
            <a:r>
              <a:t>Debride all necrotic tissue</a:t>
            </a:r>
          </a:p>
          <a:p>
            <a:pPr lvl="1" marL="685800" indent="-304800" algn="l">
              <a:spcBef>
                <a:spcPts val="2900"/>
              </a:spcBef>
              <a:buClr>
                <a:srgbClr val="414141"/>
              </a:buClr>
              <a:buSzPct val="81000"/>
              <a:buChar char="-"/>
              <a:defRPr sz="2900"/>
            </a:pPr>
            <a:r>
              <a:t>Remove bone fragments without soft tissue attachment except articular fragments</a:t>
            </a:r>
          </a:p>
          <a:p>
            <a:pPr lvl="1" marL="685800" indent="-304800" algn="l">
              <a:spcBef>
                <a:spcPts val="2900"/>
              </a:spcBef>
              <a:buClr>
                <a:srgbClr val="414141"/>
              </a:buClr>
              <a:buSzPct val="81000"/>
              <a:buChar char="-"/>
              <a:defRPr sz="2900"/>
            </a:pPr>
            <a:r>
              <a:t>Usually requires second look or more every 48-72 hours</a:t>
            </a:r>
          </a:p>
          <a:p>
            <a:pPr lvl="1" marL="685800" indent="-304800" algn="l">
              <a:spcBef>
                <a:spcPts val="2900"/>
              </a:spcBef>
              <a:buClr>
                <a:srgbClr val="414141"/>
              </a:buClr>
              <a:buSzPct val="81000"/>
              <a:buChar char="-"/>
              <a:defRPr sz="2900"/>
            </a:pPr>
            <a:r>
              <a:t>Generally do not close open wounds on first look</a:t>
            </a:r>
          </a:p>
        </p:txBody>
      </p:sp>
      <p:pic>
        <p:nvPicPr>
          <p:cNvPr id="25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47100" y="3014662"/>
            <a:ext cx="3022600" cy="3421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Open fractures Manage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>
              <a:spcBef>
                <a:spcPts val="3800"/>
              </a:spcBef>
              <a:buClr>
                <a:srgbClr val="414141"/>
              </a:buClr>
              <a:buSzPct val="81000"/>
              <a:buChar char="•"/>
            </a:pPr>
            <a:r>
              <a:t>Open fractures</a:t>
            </a:r>
            <a:br/>
            <a:r>
              <a:rPr sz="4800"/>
              <a:t>Management</a:t>
            </a:r>
          </a:p>
        </p:txBody>
      </p:sp>
      <p:sp>
        <p:nvSpPr>
          <p:cNvPr id="262" name="Fracture management:…"/>
          <p:cNvSpPr txBox="1"/>
          <p:nvPr>
            <p:ph type="body" sz="half" idx="4294967295"/>
          </p:nvPr>
        </p:nvSpPr>
        <p:spPr>
          <a:xfrm>
            <a:off x="355600" y="3187700"/>
            <a:ext cx="81661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3100"/>
            </a:pPr>
            <a:r>
              <a:t>Fracture management:</a:t>
            </a:r>
          </a:p>
          <a:p>
            <a:pPr lvl="1" marL="685800" indent="-304800" algn="l">
              <a:spcBef>
                <a:spcPts val="3100"/>
              </a:spcBef>
              <a:buClr>
                <a:srgbClr val="414141"/>
              </a:buClr>
              <a:buSzPct val="81000"/>
              <a:buChar char="-"/>
              <a:defRPr sz="3100"/>
            </a:pPr>
            <a:r>
              <a:t>Generally avoid internal fixation (plate and screw)</a:t>
            </a:r>
          </a:p>
          <a:p>
            <a:pPr lvl="1" marL="685800" indent="-304800" algn="l">
              <a:spcBef>
                <a:spcPts val="3100"/>
              </a:spcBef>
              <a:buClr>
                <a:srgbClr val="414141"/>
              </a:buClr>
              <a:buSzPct val="81000"/>
              <a:buChar char="-"/>
              <a:defRPr sz="3100"/>
            </a:pPr>
            <a:r>
              <a:t>Generally external fixator is used. </a:t>
            </a:r>
          </a:p>
          <a:p>
            <a:pPr lvl="1" marL="685800" indent="-304800" algn="l">
              <a:spcBef>
                <a:spcPts val="3100"/>
              </a:spcBef>
              <a:buClr>
                <a:srgbClr val="414141"/>
              </a:buClr>
              <a:buSzPct val="81000"/>
              <a:buChar char="-"/>
              <a:defRPr sz="3100"/>
            </a:pPr>
            <a:r>
              <a:t>Femur and tibia fractures can usually be treated immediately with IM nail except severe injuries and contamination</a:t>
            </a:r>
          </a:p>
          <a:p>
            <a:pPr lvl="1" marL="685800" indent="-304800" algn="l">
              <a:spcBef>
                <a:spcPts val="3100"/>
              </a:spcBef>
              <a:buClr>
                <a:srgbClr val="414141"/>
              </a:buClr>
              <a:buSzPct val="81000"/>
              <a:buChar char="-"/>
              <a:defRPr sz="3100"/>
            </a:pPr>
            <a:r>
              <a:t>Observe for compartment syndrome post- operatively</a:t>
            </a:r>
          </a:p>
        </p:txBody>
      </p:sp>
      <p:pic>
        <p:nvPicPr>
          <p:cNvPr id="26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12175" y="2921000"/>
            <a:ext cx="4200525" cy="314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Objectiv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Objectives</a:t>
            </a:r>
          </a:p>
        </p:txBody>
      </p:sp>
      <p:sp>
        <p:nvSpPr>
          <p:cNvPr id="166" name="To be able to identify and diagnose patients with an open fracture, a fracture with nerve or vascular injury and poly-trauma patients with pelvic injuries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To be able to identify and diagnose patients with an open fracture, a fracture with nerve or vascular injury and poly-trauma patients with pelvic injuries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To be knowledgeable about the pathophysiology and morbidity associated with these injuries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To be able to apply the principles of management of these injuries at the site of accident and in the emergency room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Open fractures Result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>
              <a:spcBef>
                <a:spcPts val="3800"/>
              </a:spcBef>
              <a:buClr>
                <a:srgbClr val="414141"/>
              </a:buClr>
              <a:buSzPct val="81000"/>
              <a:buChar char="•"/>
            </a:pPr>
            <a:r>
              <a:t>Open fractures</a:t>
            </a:r>
            <a:br/>
            <a:r>
              <a:rPr sz="4800"/>
              <a:t>Results</a:t>
            </a:r>
          </a:p>
        </p:txBody>
      </p:sp>
      <p:sp>
        <p:nvSpPr>
          <p:cNvPr id="266" name="If all principles applied: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If all principles applied: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Lucida Grande"/>
              <a:buChar char="‣"/>
              <a:defRPr sz="1800"/>
            </a:pPr>
            <a:r>
              <a:t>2% complication rate in grade 1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Lucida Grande"/>
              <a:buChar char="‣"/>
              <a:defRPr sz="1800"/>
            </a:pPr>
            <a:r>
              <a:t>10% complication rate in grade 2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Lucida Grande"/>
              <a:buChar char="‣"/>
              <a:defRPr sz="1800"/>
            </a:pPr>
            <a:r>
              <a:t>Up to 50% complication rate in grade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Fractures with nerve or vascular injuri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Fractures with nerve or vascular injuries</a:t>
            </a:r>
          </a:p>
        </p:txBody>
      </p:sp>
      <p:sp>
        <p:nvSpPr>
          <p:cNvPr id="269" name="Don’t miss it !!!!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Don’t miss it !!!!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Always perform an accurate assessment at presentation, post manipulation and reduction, post surgical fixation, serially until condition stabilizes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Serial examination helpful in deciding line of treatment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Serial examination helps avoid confusion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Fractures with nerve or vascular injuri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Fractures with nerve or vascular injuries</a:t>
            </a:r>
          </a:p>
        </p:txBody>
      </p:sp>
      <p:sp>
        <p:nvSpPr>
          <p:cNvPr id="272" name="High correlation between vascular injury and nerve injury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1pPr>
            <a:lvl2pPr marL="685800" indent="-304800" algn="l">
              <a:buClr>
                <a:srgbClr val="414141"/>
              </a:buClr>
              <a:buSzPct val="81000"/>
              <a:buFont typeface="Zapf Dingbats"/>
              <a:buChar char="➡"/>
              <a:defRPr sz="1800"/>
            </a:lvl2pPr>
          </a:lstStyle>
          <a:p>
            <a:pPr/>
            <a:r>
              <a:t>High correlation between vascular injury and nerve injury</a:t>
            </a:r>
          </a:p>
          <a:p>
            <a:pPr lvl="1"/>
            <a:r>
              <a:t> Proximity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Fractures with nerve or vascular injuri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Fractures with nerve or vascular injuries</a:t>
            </a:r>
          </a:p>
        </p:txBody>
      </p:sp>
      <p:sp>
        <p:nvSpPr>
          <p:cNvPr id="275" name="Mechanisms:…"/>
          <p:cNvSpPr txBox="1"/>
          <p:nvPr>
            <p:ph type="body" sz="half" idx="4294967295"/>
          </p:nvPr>
        </p:nvSpPr>
        <p:spPr>
          <a:xfrm>
            <a:off x="355600" y="3187700"/>
            <a:ext cx="6248400" cy="63246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Mechanisms: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Penetrating trauma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High energy blunt trauma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Significant fracture displacement</a:t>
            </a:r>
          </a:p>
          <a:p>
            <a:pPr lvl="2" marL="1066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Keep in mind tissue recoil at presentation</a:t>
            </a:r>
          </a:p>
        </p:txBody>
      </p:sp>
      <p:pic>
        <p:nvPicPr>
          <p:cNvPr id="27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9437" y="5715000"/>
            <a:ext cx="3154363" cy="3924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Vascular injuri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Vascular injuries</a:t>
            </a:r>
          </a:p>
        </p:txBody>
      </p:sp>
      <p:sp>
        <p:nvSpPr>
          <p:cNvPr id="279" name="Direct laceration…"/>
          <p:cNvSpPr txBox="1"/>
          <p:nvPr>
            <p:ph type="body" sz="half" idx="4294967295"/>
          </p:nvPr>
        </p:nvSpPr>
        <p:spPr>
          <a:xfrm>
            <a:off x="342900" y="1485900"/>
            <a:ext cx="44958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Direct laceration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Traction and shearing </a:t>
            </a:r>
          </a:p>
        </p:txBody>
      </p:sp>
      <p:pic>
        <p:nvPicPr>
          <p:cNvPr id="28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0" y="5956300"/>
            <a:ext cx="9766300" cy="351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Vascular injuries Assess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>
              <a:spcBef>
                <a:spcPts val="1600"/>
              </a:spcBef>
            </a:pPr>
            <a:r>
              <a:t>Vascular injuries</a:t>
            </a:r>
            <a:br/>
            <a:r>
              <a:rPr sz="4800"/>
              <a:t>Assessment</a:t>
            </a:r>
          </a:p>
        </p:txBody>
      </p:sp>
      <p:sp>
        <p:nvSpPr>
          <p:cNvPr id="283" name="Always check: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lvl="1" marL="685800" indent="-304800" algn="l">
              <a:buClr>
                <a:srgbClr val="414141"/>
              </a:buClr>
              <a:buSzPct val="81000"/>
              <a:buFont typeface="Gill Sans Light"/>
              <a:buChar char="•"/>
              <a:defRPr sz="3400"/>
            </a:pPr>
            <a:r>
              <a:t>Always check:</a:t>
            </a:r>
          </a:p>
          <a:p>
            <a:pPr lvl="2" marL="1066800" indent="-304800" algn="l">
              <a:spcBef>
                <a:spcPts val="3400"/>
              </a:spcBef>
              <a:buClr>
                <a:srgbClr val="414141"/>
              </a:buClr>
              <a:buSzPct val="81000"/>
              <a:buFont typeface="Gill Sans Light"/>
              <a:defRPr sz="3400"/>
            </a:pPr>
            <a:r>
              <a:t>Pulse, Color, Capillary refill, Temperature, compartment pressure</a:t>
            </a:r>
          </a:p>
          <a:p>
            <a:pPr lvl="1" marL="685800" indent="-304800" algn="l">
              <a:spcBef>
                <a:spcPts val="34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3400"/>
            </a:pPr>
            <a:r>
              <a:t>Keep high index of suspicion:</a:t>
            </a:r>
          </a:p>
          <a:p>
            <a:pPr lvl="2" marL="1066800" indent="-304800" algn="l">
              <a:spcBef>
                <a:spcPts val="3400"/>
              </a:spcBef>
              <a:buClr>
                <a:srgbClr val="414141"/>
              </a:buClr>
              <a:buSzPct val="81000"/>
              <a:buChar char="-"/>
              <a:defRPr sz="3400"/>
            </a:pPr>
            <a:r>
              <a:t>High energy trauma</a:t>
            </a:r>
          </a:p>
          <a:p>
            <a:pPr lvl="2" marL="1066800" indent="-304800" algn="l">
              <a:spcBef>
                <a:spcPts val="3400"/>
              </a:spcBef>
              <a:buClr>
                <a:srgbClr val="414141"/>
              </a:buClr>
              <a:buSzPct val="81000"/>
              <a:buFont typeface="Gill Sans Light"/>
              <a:defRPr sz="3400"/>
            </a:pPr>
            <a:r>
              <a:t>Associated nerve injuries</a:t>
            </a:r>
          </a:p>
          <a:p>
            <a:pPr lvl="2" marL="1066800" indent="-304800" algn="l">
              <a:spcBef>
                <a:spcPts val="3400"/>
              </a:spcBef>
              <a:buClr>
                <a:srgbClr val="414141"/>
              </a:buClr>
              <a:buSzPct val="81000"/>
              <a:buFont typeface="Gill Sans Light"/>
              <a:defRPr sz="3400"/>
            </a:pPr>
            <a:r>
              <a:t>Fractures/ Dislocations around the knee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Vascular injuries Assess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>
              <a:spcBef>
                <a:spcPts val="1600"/>
              </a:spcBef>
            </a:pPr>
            <a:r>
              <a:t>Vascular injuries</a:t>
            </a:r>
            <a:br/>
            <a:r>
              <a:rPr sz="4800"/>
              <a:t>Assessment</a:t>
            </a:r>
          </a:p>
        </p:txBody>
      </p:sp>
      <p:sp>
        <p:nvSpPr>
          <p:cNvPr id="286" name="Body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</a:p>
        </p:txBody>
      </p:sp>
      <p:pic>
        <p:nvPicPr>
          <p:cNvPr id="28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7550" y="2943225"/>
            <a:ext cx="3956050" cy="676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Vascular injuries Assess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>
              <a:spcBef>
                <a:spcPts val="1600"/>
              </a:spcBef>
            </a:pPr>
            <a:r>
              <a:t>Vascular injuries</a:t>
            </a:r>
            <a:br/>
            <a:r>
              <a:rPr sz="4800"/>
              <a:t>Assessment</a:t>
            </a:r>
          </a:p>
        </p:txBody>
      </p:sp>
      <p:sp>
        <p:nvSpPr>
          <p:cNvPr id="290" name="Hard signs &gt; realignment of limb &gt; if persistant &gt;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Hard signs &gt; realignment of limb &gt; if persistant &gt; 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Zapf Dingbats"/>
              <a:buChar char="➡"/>
            </a:pPr>
            <a:r>
              <a:t>vascular intervention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Hard signs &gt; realignment of limb &gt; improved &gt;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Zapf Dingbats"/>
              <a:buChar char="➡"/>
            </a:pPr>
            <a:r>
              <a:t> Close observation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Zapf Dingbats"/>
              <a:buChar char="➡"/>
            </a:pPr>
            <a:r>
              <a:t>Realignment can result in unkincking of vessels, lowering compartment pressure, relaxation of arterial spasm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Vascular injuries Assess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>
              <a:spcBef>
                <a:spcPts val="1600"/>
              </a:spcBef>
            </a:pPr>
            <a:r>
              <a:t>Vascular injuries</a:t>
            </a:r>
            <a:br/>
            <a:r>
              <a:rPr sz="4800"/>
              <a:t>Assessment</a:t>
            </a:r>
          </a:p>
        </p:txBody>
      </p:sp>
      <p:sp>
        <p:nvSpPr>
          <p:cNvPr id="293" name="ABI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ABI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&lt; 0.9 associated with vascular pathology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Rarely can give false negative result (Ex. Profunda femoris)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Always used in high risk fractures (knee)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If positive &gt; Urgent vascular intervention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Vascular injuries Assess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>
              <a:spcBef>
                <a:spcPts val="1600"/>
              </a:spcBef>
            </a:pPr>
            <a:r>
              <a:t>Vascular injuries</a:t>
            </a:r>
            <a:br/>
            <a:r>
              <a:rPr sz="4800"/>
              <a:t>Assessment</a:t>
            </a:r>
          </a:p>
        </p:txBody>
      </p:sp>
      <p:sp>
        <p:nvSpPr>
          <p:cNvPr id="296" name="Angiography, CT angiography…"/>
          <p:cNvSpPr txBox="1"/>
          <p:nvPr>
            <p:ph type="body" sz="half" idx="4294967295"/>
          </p:nvPr>
        </p:nvSpPr>
        <p:spPr>
          <a:xfrm>
            <a:off x="355599" y="2451100"/>
            <a:ext cx="6083302" cy="7239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Angiography, CT angiography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Gold standard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Not without risks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Vascular surgeon to arrange with interventional radiologist</a:t>
            </a:r>
          </a:p>
        </p:txBody>
      </p:sp>
      <p:pic>
        <p:nvPicPr>
          <p:cNvPr id="29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500" y="4229100"/>
            <a:ext cx="3257550" cy="463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pen Fractur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Open Fractures</a:t>
            </a:r>
          </a:p>
        </p:txBody>
      </p:sp>
      <p:sp>
        <p:nvSpPr>
          <p:cNvPr id="169" name="Definition:…"/>
          <p:cNvSpPr txBox="1"/>
          <p:nvPr>
            <p:ph type="body" sz="half" idx="4294967295"/>
          </p:nvPr>
        </p:nvSpPr>
        <p:spPr>
          <a:xfrm>
            <a:off x="482600" y="2286000"/>
            <a:ext cx="75819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Definition: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Zapf Dingbats"/>
              <a:buChar char="✴"/>
              <a:defRPr sz="1800"/>
            </a:pPr>
            <a:r>
              <a:t> A fracture that that at some point communicated with the environment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Zapf Dingbats"/>
              <a:buChar char="✴"/>
              <a:defRPr sz="1800"/>
            </a:pPr>
            <a:r>
              <a:t>An open joint is managed similarly</a:t>
            </a:r>
          </a:p>
        </p:txBody>
      </p:sp>
      <p:pic>
        <p:nvPicPr>
          <p:cNvPr id="17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0050" y="5791200"/>
            <a:ext cx="4984750" cy="358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Vascular injuries Manage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>
              <a:spcBef>
                <a:spcPts val="1600"/>
              </a:spcBef>
            </a:pPr>
            <a:r>
              <a:t>Vascular injuries</a:t>
            </a:r>
            <a:br/>
            <a:r>
              <a:rPr sz="4800"/>
              <a:t>Management</a:t>
            </a:r>
          </a:p>
        </p:txBody>
      </p:sp>
      <p:sp>
        <p:nvSpPr>
          <p:cNvPr id="300" name="Once vascular injury is confirmed: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3400"/>
            </a:pPr>
            <a:r>
              <a:t>Once vascular injury is confirmed:</a:t>
            </a:r>
          </a:p>
          <a:p>
            <a:pPr lvl="1" marL="685800" indent="-304800" algn="l">
              <a:spcBef>
                <a:spcPts val="3400"/>
              </a:spcBef>
              <a:buClr>
                <a:srgbClr val="414141"/>
              </a:buClr>
              <a:buSzPct val="81000"/>
              <a:buChar char="-"/>
              <a:defRPr sz="3400"/>
            </a:pPr>
            <a:r>
              <a:t>Coordination between:</a:t>
            </a:r>
          </a:p>
          <a:p>
            <a:pPr lvl="2" marL="1066800" indent="-304800" algn="l">
              <a:spcBef>
                <a:spcPts val="3400"/>
              </a:spcBef>
              <a:buClr>
                <a:srgbClr val="414141"/>
              </a:buClr>
              <a:buSzPct val="81000"/>
              <a:buChar char="-"/>
              <a:defRPr sz="3400"/>
            </a:pPr>
            <a:r>
              <a:t>Vascular surgeon</a:t>
            </a:r>
          </a:p>
          <a:p>
            <a:pPr lvl="2" marL="1066800" indent="-304800" algn="l">
              <a:spcBef>
                <a:spcPts val="3400"/>
              </a:spcBef>
              <a:buClr>
                <a:srgbClr val="414141"/>
              </a:buClr>
              <a:buSzPct val="81000"/>
              <a:buChar char="-"/>
              <a:defRPr sz="3400"/>
            </a:pPr>
            <a:r>
              <a:t>Orthopedic surgeon</a:t>
            </a:r>
          </a:p>
          <a:p>
            <a:pPr lvl="2" marL="1066800" indent="-304800" algn="l">
              <a:spcBef>
                <a:spcPts val="3400"/>
              </a:spcBef>
              <a:buClr>
                <a:srgbClr val="414141"/>
              </a:buClr>
              <a:buSzPct val="81000"/>
              <a:buChar char="-"/>
              <a:defRPr sz="3400"/>
            </a:pPr>
            <a:r>
              <a:t>General surgeon</a:t>
            </a:r>
          </a:p>
          <a:p>
            <a:pPr marL="304800" indent="-304800" algn="l">
              <a:spcBef>
                <a:spcPts val="3400"/>
              </a:spcBef>
              <a:buClr>
                <a:srgbClr val="414141"/>
              </a:buClr>
              <a:buSzPct val="81000"/>
              <a:buFont typeface="Zapf Dingbats"/>
              <a:buChar char="➡"/>
              <a:defRPr sz="3400"/>
            </a:pPr>
            <a:r>
              <a:t> To emergently re-establish perfusion and protect repair with skeletal stabilization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Vascular injuries Manage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>
              <a:spcBef>
                <a:spcPts val="1600"/>
              </a:spcBef>
            </a:pPr>
            <a:r>
              <a:t>Vascular injuries</a:t>
            </a:r>
            <a:br/>
            <a:r>
              <a:rPr sz="4800"/>
              <a:t>Management</a:t>
            </a:r>
          </a:p>
        </p:txBody>
      </p:sp>
      <p:sp>
        <p:nvSpPr>
          <p:cNvPr id="303" name="Warm ischemia time dictates treatment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Warm ischemia time dictates treatment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Most times, a quick external fixator is applied, followed by vascular repair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Avoid prolonging warm ischemia to do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Vascular injuries Manage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>
              <a:spcBef>
                <a:spcPts val="1600"/>
              </a:spcBef>
            </a:pPr>
            <a:r>
              <a:t>Vascular injuries</a:t>
            </a:r>
            <a:br/>
            <a:r>
              <a:rPr sz="4800"/>
              <a:t>Management</a:t>
            </a:r>
          </a:p>
        </p:txBody>
      </p:sp>
      <p:sp>
        <p:nvSpPr>
          <p:cNvPr id="306" name="Body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</a:p>
        </p:txBody>
      </p:sp>
      <p:pic>
        <p:nvPicPr>
          <p:cNvPr id="3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5675" y="3044825"/>
            <a:ext cx="8559800" cy="6581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Vascular injuries Managem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>
              <a:spcBef>
                <a:spcPts val="1600"/>
              </a:spcBef>
            </a:pPr>
            <a:r>
              <a:t>Vascular injuries</a:t>
            </a:r>
            <a:br/>
            <a:r>
              <a:rPr sz="4800"/>
              <a:t>Management</a:t>
            </a:r>
          </a:p>
        </p:txBody>
      </p:sp>
      <p:sp>
        <p:nvSpPr>
          <p:cNvPr id="310" name="Prolonged warm ischemia &gt;6 hours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Prolonged warm ischemia &gt;6 hours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Zapf Dingbats"/>
              <a:buChar char="➡"/>
              <a:defRPr sz="1800"/>
            </a:pPr>
            <a:r>
              <a:t> Prophylactic fasciotomy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Grade 3C open fractures have the worst outcome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Amputation may be necessary in severe cases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Nerve injuri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Nerve injuries</a:t>
            </a:r>
          </a:p>
        </p:txBody>
      </p:sp>
      <p:sp>
        <p:nvSpPr>
          <p:cNvPr id="313" name="Cause of medico-legal concern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Cause of medico-legal concern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Accurate assessment and documentation at presentation, post reduction, post surgery is essential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Remember to examine for motor and sensation prior to sedation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Nerve injuri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Nerve injuries</a:t>
            </a:r>
          </a:p>
        </p:txBody>
      </p:sp>
      <p:sp>
        <p:nvSpPr>
          <p:cNvPr id="316" name="Closed fractures not requiring surgery with nerve injuries: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Closed fractures not requiring surgery with nerve injuries: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Zapf Dingbats"/>
              <a:buChar char="➡"/>
              <a:defRPr sz="1800"/>
            </a:pPr>
            <a:r>
              <a:t> Usually good outcome &gt;80%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Zapf Dingbats"/>
              <a:buChar char="➡"/>
              <a:defRPr sz="1800"/>
            </a:pPr>
            <a:r>
              <a:t> Usually managed conservatively in the early stages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Zapf Dingbats"/>
              <a:buChar char="➡"/>
              <a:defRPr sz="1800"/>
            </a:pPr>
            <a:r>
              <a:t> Recovery may take more than 6 months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erve injuri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Nerve injuries</a:t>
            </a:r>
          </a:p>
        </p:txBody>
      </p:sp>
      <p:sp>
        <p:nvSpPr>
          <p:cNvPr id="319" name="Intact nerve before reduction, absent after reduction:…"/>
          <p:cNvSpPr txBox="1"/>
          <p:nvPr>
            <p:ph type="body" sz="half" idx="4294967295"/>
          </p:nvPr>
        </p:nvSpPr>
        <p:spPr>
          <a:xfrm>
            <a:off x="152400" y="1955800"/>
            <a:ext cx="47244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Intact nerve before reduction, absent after reduction: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Gill Sans Light"/>
              <a:buChar char="•"/>
              <a:defRPr sz="1800"/>
            </a:pPr>
            <a:r>
              <a:t>Controversial management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Gill Sans Light"/>
              <a:buChar char="•"/>
              <a:defRPr sz="1800"/>
            </a:pPr>
            <a:r>
              <a:t>Usually observe</a:t>
            </a:r>
          </a:p>
        </p:txBody>
      </p:sp>
      <p:pic>
        <p:nvPicPr>
          <p:cNvPr id="32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8700" y="2374900"/>
            <a:ext cx="3314700" cy="331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02700" y="2247900"/>
            <a:ext cx="2679700" cy="358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26300" y="5981700"/>
            <a:ext cx="3403600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Nerve injuri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Nerve injuries</a:t>
            </a:r>
          </a:p>
        </p:txBody>
      </p:sp>
      <p:sp>
        <p:nvSpPr>
          <p:cNvPr id="325" name="Fracture requiring surgery with nerve injury: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1pPr>
            <a:lvl2pPr marL="685800" indent="-304800" algn="l">
              <a:buClr>
                <a:srgbClr val="414141"/>
              </a:buClr>
              <a:buSzPct val="81000"/>
              <a:buFont typeface="Zapf Dingbats"/>
              <a:buChar char="➡"/>
              <a:defRPr sz="1800"/>
            </a:lvl2pPr>
          </a:lstStyle>
          <a:p>
            <a:pPr/>
            <a:r>
              <a:t>Fracture requiring surgery with nerve injury:</a:t>
            </a:r>
          </a:p>
          <a:p>
            <a:pPr lvl="1"/>
            <a:r>
              <a:t> Limited exploration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Nerve injuri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Nerve injuries</a:t>
            </a:r>
          </a:p>
        </p:txBody>
      </p:sp>
      <p:sp>
        <p:nvSpPr>
          <p:cNvPr id="328" name="Open fracture with nerve injury:…"/>
          <p:cNvSpPr txBox="1"/>
          <p:nvPr>
            <p:ph type="body" sz="half" idx="4294967295"/>
          </p:nvPr>
        </p:nvSpPr>
        <p:spPr>
          <a:xfrm>
            <a:off x="355600" y="3187700"/>
            <a:ext cx="71501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1pPr>
            <a:lvl2pPr marL="685800" indent="-304800" algn="l">
              <a:buClr>
                <a:srgbClr val="414141"/>
              </a:buClr>
              <a:buSzPct val="81000"/>
              <a:buFont typeface="Zapf Dingbats"/>
              <a:buChar char="➡"/>
              <a:defRPr sz="1800"/>
            </a:lvl2pPr>
          </a:lstStyle>
          <a:p>
            <a:pPr/>
            <a:r>
              <a:t>Open fracture with nerve injury:</a:t>
            </a:r>
          </a:p>
          <a:p>
            <a:pPr lvl="1"/>
            <a:r>
              <a:t> Explore, tag nerve ends for later repiar</a:t>
            </a:r>
          </a:p>
        </p:txBody>
      </p:sp>
      <p:pic>
        <p:nvPicPr>
          <p:cNvPr id="32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8600" y="5232400"/>
            <a:ext cx="4927600" cy="3695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Nerve injuri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Nerve injuries</a:t>
            </a:r>
          </a:p>
        </p:txBody>
      </p:sp>
      <p:sp>
        <p:nvSpPr>
          <p:cNvPr id="332" name="Follow up: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3400"/>
            </a:pPr>
            <a:r>
              <a:t>Follow up:</a:t>
            </a:r>
          </a:p>
          <a:p>
            <a:pPr lvl="1" marL="685800" indent="-304800" algn="l">
              <a:spcBef>
                <a:spcPts val="3400"/>
              </a:spcBef>
              <a:buClr>
                <a:srgbClr val="414141"/>
              </a:buClr>
              <a:buSzPct val="81000"/>
              <a:buChar char="-"/>
              <a:defRPr sz="3400"/>
            </a:pPr>
            <a:r>
              <a:t>Clinically</a:t>
            </a:r>
          </a:p>
          <a:p>
            <a:pPr lvl="1" marL="685800" indent="-304800" algn="l">
              <a:spcBef>
                <a:spcPts val="3400"/>
              </a:spcBef>
              <a:buClr>
                <a:srgbClr val="414141"/>
              </a:buClr>
              <a:buSzPct val="81000"/>
              <a:buChar char="-"/>
              <a:defRPr sz="3400"/>
            </a:pPr>
            <a:r>
              <a:t>Electrodiagnostic assessment start at 6 weeks then serially every 6 weeks</a:t>
            </a:r>
          </a:p>
          <a:p>
            <a:pPr lvl="1" marL="685800" indent="-304800" algn="l">
              <a:spcBef>
                <a:spcPts val="3400"/>
              </a:spcBef>
              <a:buClr>
                <a:srgbClr val="414141"/>
              </a:buClr>
              <a:buSzPct val="81000"/>
              <a:buChar char="-"/>
              <a:defRPr sz="3400"/>
            </a:pPr>
            <a:r>
              <a:t>If no improvement:</a:t>
            </a:r>
          </a:p>
          <a:p>
            <a:pPr lvl="2" marL="1066800" indent="-304800" algn="l">
              <a:spcBef>
                <a:spcPts val="3400"/>
              </a:spcBef>
              <a:buClr>
                <a:srgbClr val="414141"/>
              </a:buClr>
              <a:buSzPct val="81000"/>
              <a:buFont typeface="Zapf Dingbats"/>
              <a:buChar char="➡"/>
              <a:defRPr sz="3400"/>
            </a:pPr>
            <a:r>
              <a:t> Nerve exploration: neurolysis / repair / grafting</a:t>
            </a:r>
          </a:p>
          <a:p>
            <a:pPr lvl="2" marL="1066800" indent="-304800" algn="l">
              <a:spcBef>
                <a:spcPts val="3400"/>
              </a:spcBef>
              <a:buClr>
                <a:srgbClr val="414141"/>
              </a:buClr>
              <a:buSzPct val="81000"/>
              <a:buFont typeface="Zapf Dingbats"/>
              <a:buChar char="➡"/>
              <a:defRPr sz="3400"/>
            </a:pPr>
            <a:r>
              <a:t> Tendon transfers to preserve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Open fracture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Open fracture</a:t>
            </a:r>
          </a:p>
        </p:txBody>
      </p:sp>
      <p:sp>
        <p:nvSpPr>
          <p:cNvPr id="173" name="Usually requires higher injury…"/>
          <p:cNvSpPr txBox="1"/>
          <p:nvPr>
            <p:ph type="body" sz="half" idx="4294967295"/>
          </p:nvPr>
        </p:nvSpPr>
        <p:spPr>
          <a:xfrm>
            <a:off x="355600" y="3187700"/>
            <a:ext cx="59309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Usually requires higher injury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Zapf Dingbats"/>
              <a:buChar char="✴"/>
              <a:defRPr sz="1800"/>
            </a:pPr>
            <a:r>
              <a:t>Not always!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Sometimes can be missed</a:t>
            </a:r>
          </a:p>
        </p:txBody>
      </p:sp>
      <p:pic>
        <p:nvPicPr>
          <p:cNvPr id="17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0" y="3378200"/>
            <a:ext cx="4330700" cy="433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Nerve injuries Common sit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Nerve injuries</a:t>
            </a:r>
            <a:br/>
            <a:r>
              <a:rPr sz="4800"/>
              <a:t>Common sites</a:t>
            </a:r>
          </a:p>
        </p:txBody>
      </p:sp>
      <p:sp>
        <p:nvSpPr>
          <p:cNvPr id="335" name="Shoulder fracture / dislocation &gt; Axillary nerve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Shoulder fracture / dislocation &gt; Axillary nerve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Distal humeral shaft fracture &gt; Radial nerve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Elbow fracture / dislocation &gt; Median&gt;&gt;radial&gt;&gt;ulnar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Hip fracture / dislocation &gt; Sciatic nerve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Knee fracture / dislocation &gt; Peroneal nerve</a:t>
            </a:r>
          </a:p>
        </p:txBody>
      </p:sp>
      <p:pic>
        <p:nvPicPr>
          <p:cNvPr id="33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1700" y="6503987"/>
            <a:ext cx="2743200" cy="3160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elvic trauma In the poly trauma patient"/>
          <p:cNvSpPr txBox="1"/>
          <p:nvPr>
            <p:ph type="title" idx="4294967295"/>
          </p:nvPr>
        </p:nvSpPr>
        <p:spPr>
          <a:xfrm>
            <a:off x="355600" y="3937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Pelvic trauma</a:t>
            </a:r>
            <a:br/>
            <a:r>
              <a:rPr sz="4800"/>
              <a:t>In the poly trauma</a:t>
            </a:r>
            <a:r>
              <a:t> </a:t>
            </a:r>
            <a:r>
              <a:rPr sz="4800"/>
              <a:t>patient</a:t>
            </a:r>
          </a:p>
        </p:txBody>
      </p:sp>
      <p:sp>
        <p:nvSpPr>
          <p:cNvPr id="339" name="PELVIS ANATOMY"/>
          <p:cNvSpPr txBox="1"/>
          <p:nvPr>
            <p:ph type="body" sz="quarter" idx="4294967295"/>
          </p:nvPr>
        </p:nvSpPr>
        <p:spPr>
          <a:xfrm>
            <a:off x="4254500" y="3035300"/>
            <a:ext cx="4343400" cy="11811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1pPr>
          </a:lstStyle>
          <a:p>
            <a:pPr/>
            <a:r>
              <a:t>PELVIS ANATOMY</a:t>
            </a:r>
          </a:p>
        </p:txBody>
      </p:sp>
      <p:pic>
        <p:nvPicPr>
          <p:cNvPr id="34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425950"/>
            <a:ext cx="6707188" cy="516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2112" y="4686300"/>
            <a:ext cx="6173788" cy="463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elvic trauma In the poly trauma pati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Pelvic trauma</a:t>
            </a:r>
            <a:br/>
            <a:r>
              <a:rPr sz="4800"/>
              <a:t>In the poly trauma</a:t>
            </a:r>
            <a:r>
              <a:t> </a:t>
            </a:r>
            <a:r>
              <a:rPr sz="4800"/>
              <a:t>patient</a:t>
            </a:r>
          </a:p>
        </p:txBody>
      </p:sp>
      <p:sp>
        <p:nvSpPr>
          <p:cNvPr id="344" name="Pathology"/>
          <p:cNvSpPr txBox="1"/>
          <p:nvPr>
            <p:ph type="body" sz="quarter" idx="4294967295"/>
          </p:nvPr>
        </p:nvSpPr>
        <p:spPr>
          <a:xfrm>
            <a:off x="355600" y="3187700"/>
            <a:ext cx="12293600" cy="6096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83463" indent="-283463" algn="l" defTabSz="850391">
              <a:spcBef>
                <a:spcPts val="35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3534"/>
            </a:lvl1pPr>
          </a:lstStyle>
          <a:p>
            <a:pPr/>
            <a:r>
              <a:t>Pathology</a:t>
            </a:r>
          </a:p>
        </p:txBody>
      </p:sp>
      <p:pic>
        <p:nvPicPr>
          <p:cNvPr id="34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3975100"/>
            <a:ext cx="12815888" cy="539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elvic trauma In the poly trauma pati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Pelvic trauma</a:t>
            </a:r>
            <a:br/>
            <a:r>
              <a:rPr sz="4800"/>
              <a:t>In the poly trauma</a:t>
            </a:r>
            <a:r>
              <a:t> </a:t>
            </a:r>
            <a:r>
              <a:rPr sz="4800"/>
              <a:t>patient</a:t>
            </a:r>
          </a:p>
        </p:txBody>
      </p:sp>
      <p:sp>
        <p:nvSpPr>
          <p:cNvPr id="348" name="Pelvic fractures / instability may cause life threatening bleeding…"/>
          <p:cNvSpPr txBox="1"/>
          <p:nvPr>
            <p:ph type="body" sz="quarter" idx="4294967295"/>
          </p:nvPr>
        </p:nvSpPr>
        <p:spPr>
          <a:xfrm>
            <a:off x="355600" y="3263900"/>
            <a:ext cx="12293600" cy="1930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Pelvic fractures / instability may cause life threatening bleeding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Diagnosing pelvic instability can save lives</a:t>
            </a:r>
          </a:p>
        </p:txBody>
      </p:sp>
      <p:pic>
        <p:nvPicPr>
          <p:cNvPr id="34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6800" y="5265737"/>
            <a:ext cx="5791200" cy="4513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elvic trauma In the poly trauma pati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Pelvic trauma</a:t>
            </a:r>
            <a:br/>
            <a:r>
              <a:rPr sz="4800"/>
              <a:t>In the poly trauma</a:t>
            </a:r>
            <a:r>
              <a:t> </a:t>
            </a:r>
            <a:r>
              <a:rPr sz="4800"/>
              <a:t>patient</a:t>
            </a:r>
          </a:p>
        </p:txBody>
      </p:sp>
      <p:sp>
        <p:nvSpPr>
          <p:cNvPr id="352" name="Diagnosis: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Diagnosis: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History: High vs. Low eneregy trauma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Mechanism of injury: Anterior vs. Lateral vs. Axial force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Pelvic skin contusion, bruising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Short extremity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Careful neurologic assessment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elvic trauma In the poly trauma pati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Pelvic trauma</a:t>
            </a:r>
            <a:br/>
            <a:r>
              <a:rPr sz="4800"/>
              <a:t>In the poly trauma</a:t>
            </a:r>
            <a:r>
              <a:t> </a:t>
            </a:r>
            <a:r>
              <a:rPr sz="4800"/>
              <a:t>patient</a:t>
            </a:r>
          </a:p>
        </p:txBody>
      </p:sp>
      <p:sp>
        <p:nvSpPr>
          <p:cNvPr id="355" name="Diagnosis:…"/>
          <p:cNvSpPr txBox="1"/>
          <p:nvPr>
            <p:ph type="body" idx="4294967295"/>
          </p:nvPr>
        </p:nvSpPr>
        <p:spPr>
          <a:xfrm>
            <a:off x="355600" y="2755900"/>
            <a:ext cx="8991600" cy="69596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2600"/>
            </a:pPr>
            <a:r>
              <a:t>Diagnosis:</a:t>
            </a:r>
          </a:p>
          <a:p>
            <a:pPr lvl="1" marL="685800" indent="-304800" algn="l">
              <a:spcBef>
                <a:spcPts val="26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2600"/>
            </a:pPr>
            <a:r>
              <a:t>Primary survey : part of “C”</a:t>
            </a:r>
          </a:p>
          <a:p>
            <a:pPr lvl="2" marL="1066800" indent="-304800" algn="l">
              <a:spcBef>
                <a:spcPts val="2600"/>
              </a:spcBef>
              <a:buClr>
                <a:srgbClr val="414141"/>
              </a:buClr>
              <a:buSzPct val="81000"/>
              <a:buChar char="-"/>
              <a:defRPr sz="2600"/>
            </a:pPr>
            <a:r>
              <a:t>Assess stability by gentle compression on the ASIS</a:t>
            </a:r>
          </a:p>
          <a:p>
            <a:pPr lvl="2" marL="1066800" indent="-304800" algn="l">
              <a:spcBef>
                <a:spcPts val="2600"/>
              </a:spcBef>
              <a:buClr>
                <a:srgbClr val="414141"/>
              </a:buClr>
              <a:buSzPct val="81000"/>
              <a:buChar char="-"/>
              <a:defRPr sz="2600"/>
            </a:pPr>
            <a:r>
              <a:t>Traction on the leg and assess pelvic instability</a:t>
            </a:r>
          </a:p>
          <a:p>
            <a:pPr lvl="3" marL="1447800" indent="-304800" algn="l">
              <a:spcBef>
                <a:spcPts val="2600"/>
              </a:spcBef>
              <a:buClr>
                <a:srgbClr val="414141"/>
              </a:buClr>
              <a:buSzPct val="81000"/>
              <a:buChar char="-"/>
              <a:defRPr sz="2600"/>
            </a:pPr>
            <a:r>
              <a:t>If unstable or painful:</a:t>
            </a:r>
          </a:p>
          <a:p>
            <a:pPr lvl="4" marL="1828800" indent="-304800" algn="l">
              <a:spcBef>
                <a:spcPts val="2600"/>
              </a:spcBef>
              <a:buClr>
                <a:srgbClr val="414141"/>
              </a:buClr>
              <a:buSzPct val="81000"/>
              <a:buFont typeface="Zapf Dingbats"/>
              <a:buChar char="➡"/>
              <a:defRPr sz="2600"/>
            </a:pPr>
            <a:r>
              <a:t> Apply sheet around hips and close the pelvis gently</a:t>
            </a:r>
          </a:p>
          <a:p>
            <a:pPr lvl="4" marL="1828800" indent="-304800" algn="l">
              <a:spcBef>
                <a:spcPts val="2600"/>
              </a:spcBef>
              <a:buClr>
                <a:srgbClr val="414141"/>
              </a:buClr>
              <a:buSzPct val="81000"/>
              <a:buFont typeface="Zapf Dingbats"/>
              <a:buChar char="➡"/>
              <a:defRPr sz="2600"/>
            </a:pPr>
            <a:r>
              <a:t>This results in decreased intra-pelvic volume leading to tamponading the bleeding</a:t>
            </a:r>
          </a:p>
          <a:p>
            <a:pPr lvl="4" marL="1828800" indent="-304800" algn="l">
              <a:spcBef>
                <a:spcPts val="2600"/>
              </a:spcBef>
              <a:buClr>
                <a:srgbClr val="414141"/>
              </a:buClr>
              <a:buSzPct val="81000"/>
              <a:buFont typeface="Zapf Dingbats"/>
              <a:buChar char="➡"/>
              <a:defRPr sz="2600"/>
            </a:pPr>
            <a:r>
              <a:t>Traction on the leg to stabilize vertical instability</a:t>
            </a:r>
          </a:p>
          <a:p>
            <a:pPr lvl="4" marL="1828800" indent="-304800" algn="l">
              <a:spcBef>
                <a:spcPts val="2600"/>
              </a:spcBef>
              <a:buClr>
                <a:srgbClr val="414141"/>
              </a:buClr>
              <a:buSzPct val="81000"/>
              <a:buFont typeface="Zapf Dingbats"/>
              <a:buChar char="➡"/>
              <a:defRPr sz="2600"/>
            </a:pPr>
            <a:r>
              <a:t>This  minimizes ongoing vasculature injury and bleeding</a:t>
            </a:r>
          </a:p>
        </p:txBody>
      </p:sp>
      <p:pic>
        <p:nvPicPr>
          <p:cNvPr id="35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6600" y="3644900"/>
            <a:ext cx="4383088" cy="246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elvic trauma In the poly trauma pati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Pelvic trauma</a:t>
            </a:r>
            <a:br/>
            <a:r>
              <a:rPr sz="4800"/>
              <a:t>In the poly trauma</a:t>
            </a:r>
            <a:r>
              <a:t> </a:t>
            </a:r>
            <a:r>
              <a:rPr sz="4800"/>
              <a:t>patient</a:t>
            </a:r>
          </a:p>
        </p:txBody>
      </p:sp>
      <p:sp>
        <p:nvSpPr>
          <p:cNvPr id="359" name="Diagnosis:…"/>
          <p:cNvSpPr txBox="1"/>
          <p:nvPr>
            <p:ph type="body" idx="4294967295"/>
          </p:nvPr>
        </p:nvSpPr>
        <p:spPr>
          <a:xfrm>
            <a:off x="355600" y="3187700"/>
            <a:ext cx="12293600" cy="63119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  <a:defRPr sz="3000"/>
            </a:pPr>
            <a:r>
              <a:t>Diagnosis:</a:t>
            </a:r>
          </a:p>
          <a:p>
            <a:pPr lvl="1" marL="685800" indent="-304800" algn="l">
              <a:spcBef>
                <a:spcPts val="3000"/>
              </a:spcBef>
              <a:buClr>
                <a:srgbClr val="414141"/>
              </a:buClr>
              <a:buSzPct val="81000"/>
              <a:buChar char="-"/>
              <a:defRPr sz="3000"/>
            </a:pPr>
            <a:r>
              <a:t>Rectal exam:</a:t>
            </a:r>
          </a:p>
          <a:p>
            <a:pPr lvl="2" marL="1066800" indent="-304800" algn="l">
              <a:spcBef>
                <a:spcPts val="3000"/>
              </a:spcBef>
              <a:buClr>
                <a:srgbClr val="414141"/>
              </a:buClr>
              <a:buSzPct val="81000"/>
              <a:buChar char="-"/>
              <a:defRPr sz="3000"/>
            </a:pPr>
            <a:r>
              <a:t>Bone fragments ( be careful)</a:t>
            </a:r>
          </a:p>
          <a:p>
            <a:pPr lvl="2" marL="1066800" indent="-304800" algn="l">
              <a:spcBef>
                <a:spcPts val="3000"/>
              </a:spcBef>
              <a:buClr>
                <a:srgbClr val="414141"/>
              </a:buClr>
              <a:buSzPct val="81000"/>
              <a:buChar char="-"/>
              <a:defRPr sz="3000"/>
            </a:pPr>
            <a:r>
              <a:t>High riding prostate</a:t>
            </a:r>
          </a:p>
          <a:p>
            <a:pPr lvl="2" marL="1066800" indent="-304800" algn="l">
              <a:spcBef>
                <a:spcPts val="3000"/>
              </a:spcBef>
              <a:buClr>
                <a:srgbClr val="414141"/>
              </a:buClr>
              <a:buSzPct val="81000"/>
              <a:buChar char="-"/>
              <a:defRPr sz="3000"/>
            </a:pPr>
            <a:r>
              <a:t>bleeding</a:t>
            </a:r>
          </a:p>
          <a:p>
            <a:pPr lvl="1" marL="685800" indent="-304800" algn="l">
              <a:spcBef>
                <a:spcPts val="3000"/>
              </a:spcBef>
              <a:buClr>
                <a:srgbClr val="414141"/>
              </a:buClr>
              <a:buSzPct val="81000"/>
              <a:buChar char="-"/>
              <a:defRPr sz="3000"/>
            </a:pPr>
            <a:r>
              <a:t>Blood at the meatus</a:t>
            </a:r>
          </a:p>
          <a:p>
            <a:pPr lvl="1" marL="685800" indent="-304800" algn="l">
              <a:spcBef>
                <a:spcPts val="3000"/>
              </a:spcBef>
              <a:buClr>
                <a:srgbClr val="414141"/>
              </a:buClr>
              <a:buSzPct val="81000"/>
              <a:buChar char="-"/>
              <a:defRPr sz="3000"/>
            </a:pPr>
            <a:r>
              <a:t>Labial or scrotal echymosis</a:t>
            </a:r>
          </a:p>
          <a:p>
            <a:pPr lvl="1" marL="685800" indent="-304800" algn="l">
              <a:spcBef>
                <a:spcPts val="3000"/>
              </a:spcBef>
              <a:buClr>
                <a:srgbClr val="414141"/>
              </a:buClr>
              <a:buSzPct val="81000"/>
              <a:buChar char="-"/>
              <a:defRPr sz="3000"/>
            </a:pPr>
            <a:r>
              <a:t>Vaginal exam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elvic trauma In the poly trauma pati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Pelvic trauma</a:t>
            </a:r>
            <a:br/>
            <a:r>
              <a:rPr sz="4800"/>
              <a:t>In the poly trauma</a:t>
            </a:r>
            <a:r>
              <a:t> </a:t>
            </a:r>
            <a:r>
              <a:rPr sz="4800"/>
              <a:t>patient</a:t>
            </a:r>
          </a:p>
        </p:txBody>
      </p:sp>
      <p:sp>
        <p:nvSpPr>
          <p:cNvPr id="362" name="Management: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Management: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Gill Sans Light"/>
              <a:buChar char="•"/>
              <a:defRPr sz="1800"/>
            </a:pPr>
            <a:r>
              <a:t>Stabilize pelvis with binder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Gill Sans Light"/>
              <a:buChar char="•"/>
              <a:defRPr sz="1800"/>
            </a:pPr>
            <a:r>
              <a:t>If vertically unstable apply traction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Gill Sans Light"/>
              <a:buChar char="•"/>
              <a:defRPr sz="1800"/>
            </a:pPr>
            <a:r>
              <a:t>IV resuscitation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Gill Sans Light"/>
              <a:buChar char="•"/>
              <a:defRPr sz="1800"/>
            </a:pPr>
            <a:r>
              <a:t>Look for other injuries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Gill Sans Light"/>
              <a:buChar char="•"/>
              <a:defRPr sz="1800"/>
            </a:pPr>
            <a:r>
              <a:t>Check response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elvic trauma In the poly trauma pati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Pelvic trauma</a:t>
            </a:r>
            <a:br/>
            <a:r>
              <a:rPr sz="4800"/>
              <a:t>In the poly trauma</a:t>
            </a:r>
            <a:r>
              <a:t> </a:t>
            </a:r>
            <a:r>
              <a:rPr sz="4800"/>
              <a:t>patient</a:t>
            </a:r>
          </a:p>
        </p:txBody>
      </p:sp>
      <p:sp>
        <p:nvSpPr>
          <p:cNvPr id="365" name="Management: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Management: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Gill Sans Light"/>
              <a:buChar char="•"/>
              <a:defRPr sz="1800"/>
            </a:pPr>
            <a:r>
              <a:t>If partial response, may require angiography for embolization of bleeders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Gill Sans Light"/>
              <a:buChar char="•"/>
              <a:defRPr sz="1800"/>
            </a:pPr>
            <a:r>
              <a:t>May require external fixator and/or pelvic clamp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elvic trauma In the poly trauma patient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Pelvic trauma</a:t>
            </a:r>
            <a:br/>
            <a:r>
              <a:rPr sz="4800"/>
              <a:t>In the poly trauma</a:t>
            </a:r>
            <a:r>
              <a:t> </a:t>
            </a:r>
            <a:r>
              <a:rPr sz="4800"/>
              <a:t>patient</a:t>
            </a:r>
          </a:p>
        </p:txBody>
      </p:sp>
      <p:sp>
        <p:nvSpPr>
          <p:cNvPr id="368" name="Early diagnosis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lvl1pPr>
            <a:lvl2pPr marL="685800" indent="-304800" algn="l">
              <a:buClr>
                <a:srgbClr val="414141"/>
              </a:buClr>
              <a:buSzPct val="81000"/>
              <a:buFont typeface="Gill Sans Light"/>
              <a:buChar char="•"/>
              <a:defRPr sz="1800"/>
            </a:lvl2pPr>
            <a:lvl3pPr marL="1066800" indent="-304800" algn="l">
              <a:buClr>
                <a:srgbClr val="414141"/>
              </a:buClr>
              <a:buSzPct val="81000"/>
              <a:buFont typeface="Gill Sans Light"/>
              <a:defRPr sz="1800"/>
            </a:lvl3pPr>
            <a:lvl4pPr marL="1447800" indent="-304800" algn="l">
              <a:buClr>
                <a:srgbClr val="414141"/>
              </a:buClr>
              <a:buSzPct val="81000"/>
              <a:buFont typeface="Zapf Dingbats"/>
              <a:buChar char="➡"/>
              <a:defRPr sz="1800"/>
            </a:lvl4pPr>
          </a:lstStyle>
          <a:p>
            <a:pPr/>
            <a:r>
              <a:t>Early diagnosis</a:t>
            </a:r>
          </a:p>
          <a:p>
            <a:pPr lvl="1"/>
            <a:r>
              <a:t>Aggressive resuscitation</a:t>
            </a:r>
          </a:p>
          <a:p>
            <a:pPr lvl="2"/>
            <a:r>
              <a:t>Coordinated team effort</a:t>
            </a:r>
          </a:p>
          <a:p>
            <a:pPr lvl="3"/>
            <a:r>
              <a:t> Save lives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Open fractur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Open fractures</a:t>
            </a:r>
          </a:p>
        </p:txBody>
      </p:sp>
      <p:sp>
        <p:nvSpPr>
          <p:cNvPr id="177" name="Commonly occurs in bones with minimal soft tissue coverage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Commonly occurs in bones with minimal soft tissue coverage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Usually higher energy is required in deep bones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le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</a:p>
        </p:txBody>
      </p:sp>
      <p:sp>
        <p:nvSpPr>
          <p:cNvPr id="371" name="Body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itle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</a:p>
        </p:txBody>
      </p:sp>
      <p:pic>
        <p:nvPicPr>
          <p:cNvPr id="374" name="comp.jpg" descr="com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79059"/>
            <a:ext cx="8177213" cy="4155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fascio" descr="fasci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3775" y="433387"/>
            <a:ext cx="4391025" cy="9320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pen fractur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Open fractures</a:t>
            </a:r>
          </a:p>
        </p:txBody>
      </p:sp>
      <p:sp>
        <p:nvSpPr>
          <p:cNvPr id="180" name="Pathology:…"/>
          <p:cNvSpPr txBox="1"/>
          <p:nvPr>
            <p:ph type="body" idx="4294967295"/>
          </p:nvPr>
        </p:nvSpPr>
        <p:spPr>
          <a:xfrm>
            <a:off x="355600" y="2184400"/>
            <a:ext cx="12293600" cy="73406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Pathology: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Traumatic energy to the soft tissue and bone</a:t>
            </a:r>
          </a:p>
          <a:p>
            <a:pPr lvl="1" marL="685800" indent="-304800" algn="l">
              <a:lnSpc>
                <a:spcPct val="80000"/>
              </a:lnSpc>
              <a:buClr>
                <a:srgbClr val="414141"/>
              </a:buClr>
              <a:buSzPct val="81000"/>
              <a:buFont typeface="Thonburi"/>
              <a:buChar char="๏"/>
              <a:defRPr sz="1800"/>
            </a:pPr>
            <a:r>
              <a:t> Inoculation of organisms</a:t>
            </a:r>
          </a:p>
          <a:p>
            <a:pPr lvl="1" marL="685800" indent="-304800" algn="l">
              <a:lnSpc>
                <a:spcPct val="80000"/>
              </a:lnSpc>
              <a:buClr>
                <a:srgbClr val="414141"/>
              </a:buClr>
              <a:buSzPct val="81000"/>
              <a:buFont typeface="Thonburi"/>
              <a:buChar char="๏"/>
              <a:defRPr sz="1800"/>
            </a:pPr>
            <a:r>
              <a:t> Necrotic tissue</a:t>
            </a:r>
          </a:p>
          <a:p>
            <a:pPr lvl="1" marL="685800" indent="-304800" algn="l">
              <a:lnSpc>
                <a:spcPct val="80000"/>
              </a:lnSpc>
              <a:buClr>
                <a:srgbClr val="414141"/>
              </a:buClr>
              <a:buSzPct val="81000"/>
              <a:buFont typeface="Thonburi"/>
              <a:buChar char="๏"/>
              <a:defRPr sz="1800"/>
            </a:pPr>
            <a:r>
              <a:t> Injury to vessels and microvasculature</a:t>
            </a:r>
          </a:p>
          <a:p>
            <a:pPr lvl="1" marL="685800" indent="-304800" algn="l">
              <a:lnSpc>
                <a:spcPct val="80000"/>
              </a:lnSpc>
              <a:buClr>
                <a:srgbClr val="414141"/>
              </a:buClr>
              <a:buSzPct val="81000"/>
              <a:buFont typeface="Thonburi"/>
              <a:buChar char="๏"/>
              <a:defRPr sz="1800"/>
            </a:pPr>
            <a:r>
              <a:t> Raised compartment pressure</a:t>
            </a:r>
          </a:p>
          <a:p>
            <a:pPr lvl="1" marL="685800" indent="-304800" algn="l">
              <a:lnSpc>
                <a:spcPct val="80000"/>
              </a:lnSpc>
              <a:buClr>
                <a:srgbClr val="414141"/>
              </a:buClr>
              <a:buSzPct val="81000"/>
              <a:buFont typeface="Zapf Dingbats"/>
              <a:buChar char="➡"/>
              <a:defRPr sz="1800"/>
            </a:pPr>
            <a:r>
              <a:t> Ischemia and lack of immune response</a:t>
            </a:r>
          </a:p>
          <a:p>
            <a:pPr lvl="2" marL="1066800" indent="-304800" algn="l">
              <a:lnSpc>
                <a:spcPct val="80000"/>
              </a:lnSpc>
              <a:buClr>
                <a:srgbClr val="FF130E"/>
              </a:buClr>
              <a:buSzPct val="81000"/>
              <a:buFont typeface="Zapf Dingbats"/>
              <a:buChar char="➡"/>
              <a:defRPr sz="1800"/>
            </a:pPr>
            <a:r>
              <a:t> </a:t>
            </a:r>
            <a:r>
              <a:rPr>
                <a:solidFill>
                  <a:srgbClr val="ED2CF4"/>
                </a:solidFill>
              </a:rPr>
              <a:t>INFECTION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OPEN fractur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OPEN fractures</a:t>
            </a:r>
          </a:p>
        </p:txBody>
      </p:sp>
      <p:sp>
        <p:nvSpPr>
          <p:cNvPr id="183" name="Infection in the presence of a fracture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Infection in the presence of a fracture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Difficult to eradicate 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Prolonged antibiotics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Multiple surgeries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Significant morbidity</a:t>
            </a:r>
          </a:p>
          <a:p>
            <a:pPr lvl="1" marL="685800" indent="-304800" algn="l">
              <a:buClr>
                <a:srgbClr val="414141"/>
              </a:buClr>
              <a:buSzPct val="81000"/>
              <a:buChar char="-"/>
              <a:defRPr sz="1800"/>
            </a:pPr>
            <a:r>
              <a:t>Significant costs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Open fractures"/>
          <p:cNvSpPr txBox="1"/>
          <p:nvPr>
            <p:ph type="title" idx="4294967295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Open fractures</a:t>
            </a:r>
          </a:p>
        </p:txBody>
      </p:sp>
      <p:sp>
        <p:nvSpPr>
          <p:cNvPr id="186" name="An open fracture is a usually a “red flag” warning of significant trauma…"/>
          <p:cNvSpPr txBox="1"/>
          <p:nvPr>
            <p:ph type="body" idx="4294967295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An open fracture is a usually a “red flag” warning of significant trauma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Zapf Dingbats"/>
              <a:buChar char="➡"/>
              <a:defRPr sz="1800"/>
            </a:pPr>
            <a:r>
              <a:t> Detailed assessment of the patient is necessary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/>
              <a:buChar char="•"/>
            </a:pPr>
            <a:r>
              <a:t>An open fracture is associated with significant morbidity</a:t>
            </a:r>
          </a:p>
          <a:p>
            <a:pPr lvl="1" marL="685800" indent="-304800" algn="l">
              <a:buClr>
                <a:srgbClr val="414141"/>
              </a:buClr>
              <a:buSzPct val="81000"/>
              <a:buFont typeface="Zapf Dingbats"/>
              <a:buChar char="➡"/>
              <a:defRPr sz="1800"/>
            </a:pPr>
            <a:r>
              <a:t> Must act quickly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itle &amp; Subtitle">
  <a:themeElements>
    <a:clrScheme name="Title &amp; Subtitle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6C7472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itle &amp; Subtitl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itle &amp; Subtit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itle &amp; Subtitle">
  <a:themeElements>
    <a:clrScheme name="Title &amp; Subtit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C7472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itle &amp; Subtitl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itle &amp; Subtit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