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4" r:id="rId4"/>
    <p:sldId id="258" r:id="rId5"/>
    <p:sldId id="282" r:id="rId6"/>
    <p:sldId id="283" r:id="rId7"/>
    <p:sldId id="259" r:id="rId8"/>
    <p:sldId id="260" r:id="rId9"/>
    <p:sldId id="263" r:id="rId10"/>
    <p:sldId id="261" r:id="rId11"/>
    <p:sldId id="262" r:id="rId12"/>
    <p:sldId id="264" r:id="rId13"/>
    <p:sldId id="265" r:id="rId14"/>
    <p:sldId id="266" r:id="rId15"/>
    <p:sldId id="267" r:id="rId16"/>
    <p:sldId id="268" r:id="rId17"/>
    <p:sldId id="285" r:id="rId18"/>
    <p:sldId id="281" r:id="rId19"/>
    <p:sldId id="269" r:id="rId20"/>
    <p:sldId id="270" r:id="rId21"/>
    <p:sldId id="271" r:id="rId22"/>
    <p:sldId id="272" r:id="rId23"/>
    <p:sldId id="273" r:id="rId24"/>
    <p:sldId id="274" r:id="rId25"/>
    <p:sldId id="275" r:id="rId26"/>
    <p:sldId id="276" r:id="rId27"/>
    <p:sldId id="280" r:id="rId28"/>
    <p:sldId id="277" r:id="rId29"/>
    <p:sldId id="278" r:id="rId30"/>
    <p:sldId id="27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685800"/>
            <a:ext cx="8915399" cy="2997201"/>
          </a:xfrm>
        </p:spPr>
        <p:txBody>
          <a:bodyPr>
            <a:normAutofit/>
          </a:bodyPr>
          <a:lstStyle/>
          <a:p>
            <a:r>
              <a:rPr lang="en-US" b="1" dirty="0" smtClean="0">
                <a:solidFill>
                  <a:srgbClr val="C00000"/>
                </a:solidFill>
                <a:latin typeface="Arial" panose="020B0604020202020204" pitchFamily="34" charset="0"/>
                <a:cs typeface="Arial" panose="020B0604020202020204" pitchFamily="34" charset="0"/>
              </a:rPr>
              <a:t>PATIENT MANAGEMENT</a:t>
            </a:r>
            <a:br>
              <a:rPr lang="en-US" b="1" dirty="0" smtClean="0">
                <a:solidFill>
                  <a:srgbClr val="C00000"/>
                </a:solidFill>
                <a:latin typeface="Arial" panose="020B0604020202020204" pitchFamily="34" charset="0"/>
                <a:cs typeface="Arial" panose="020B0604020202020204" pitchFamily="34" charset="0"/>
              </a:rPr>
            </a:br>
            <a:r>
              <a:rPr lang="en-US" b="1" dirty="0">
                <a:solidFill>
                  <a:srgbClr val="C00000"/>
                </a:solidFill>
                <a:latin typeface="Arial" panose="020B0604020202020204" pitchFamily="34" charset="0"/>
                <a:cs typeface="Arial" panose="020B0604020202020204" pitchFamily="34" charset="0"/>
              </a:rPr>
              <a:t/>
            </a:r>
            <a:br>
              <a:rPr lang="en-US" b="1" dirty="0">
                <a:solidFill>
                  <a:srgbClr val="C00000"/>
                </a:solidFill>
                <a:latin typeface="Arial" panose="020B0604020202020204" pitchFamily="34" charset="0"/>
                <a:cs typeface="Arial" panose="020B0604020202020204" pitchFamily="34" charset="0"/>
              </a:rPr>
            </a:br>
            <a:endParaRPr lang="ar-SA" b="1" dirty="0">
              <a:solidFill>
                <a:srgbClr val="C0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136900"/>
            <a:ext cx="8915399" cy="3390899"/>
          </a:xfrm>
        </p:spPr>
        <p:txBody>
          <a:bodyPr>
            <a:noAutofit/>
          </a:bodyPr>
          <a:lstStyle/>
          <a:p>
            <a:pPr algn="ctr"/>
            <a:r>
              <a:rPr lang="en-US" altLang="en-US" sz="2800" b="1" dirty="0" err="1" smtClean="0">
                <a:solidFill>
                  <a:srgbClr val="002060"/>
                </a:solidFill>
                <a:latin typeface="Arial" panose="020B0604020202020204" pitchFamily="34" charset="0"/>
                <a:cs typeface="Arial" panose="020B0604020202020204" pitchFamily="34" charset="0"/>
              </a:rPr>
              <a:t>Dr</a:t>
            </a:r>
            <a:r>
              <a:rPr lang="en-US" altLang="en-US" sz="2800" b="1" dirty="0" smtClean="0">
                <a:solidFill>
                  <a:srgbClr val="002060"/>
                </a:solidFill>
                <a:latin typeface="Arial" panose="020B0604020202020204" pitchFamily="34" charset="0"/>
                <a:cs typeface="Arial" panose="020B0604020202020204" pitchFamily="34" charset="0"/>
              </a:rPr>
              <a:t> Hussein Saad</a:t>
            </a:r>
          </a:p>
          <a:p>
            <a:pPr algn="ctr"/>
            <a:r>
              <a:rPr lang="en-US" altLang="en-US" sz="2800" b="1" dirty="0" smtClean="0">
                <a:solidFill>
                  <a:srgbClr val="002060"/>
                </a:solidFill>
                <a:latin typeface="Arial" panose="020B0604020202020204" pitchFamily="34" charset="0"/>
                <a:cs typeface="Arial" panose="020B0604020202020204" pitchFamily="34" charset="0"/>
              </a:rPr>
              <a:t>Assistant </a:t>
            </a:r>
            <a:r>
              <a:rPr lang="en-US" altLang="en-US" sz="2800" b="1" dirty="0">
                <a:solidFill>
                  <a:srgbClr val="002060"/>
                </a:solidFill>
                <a:latin typeface="Arial" panose="020B0604020202020204" pitchFamily="34" charset="0"/>
                <a:cs typeface="Arial" panose="020B0604020202020204" pitchFamily="34" charset="0"/>
              </a:rPr>
              <a:t>Professor and Consultant,</a:t>
            </a:r>
            <a:r>
              <a:rPr lang="en-US" altLang="en-US" sz="2800" b="1" i="1" dirty="0">
                <a:solidFill>
                  <a:srgbClr val="002060"/>
                </a:solidFill>
                <a:latin typeface="Arial" panose="020B0604020202020204" pitchFamily="34" charset="0"/>
                <a:cs typeface="Arial" panose="020B0604020202020204" pitchFamily="34" charset="0"/>
              </a:rPr>
              <a:t> </a:t>
            </a:r>
            <a:r>
              <a:rPr lang="en-US" altLang="en-US" sz="2800" b="1" dirty="0">
                <a:solidFill>
                  <a:srgbClr val="002060"/>
                </a:solidFill>
                <a:latin typeface="Arial" panose="020B0604020202020204" pitchFamily="34" charset="0"/>
                <a:cs typeface="Arial" panose="020B0604020202020204" pitchFamily="34" charset="0"/>
              </a:rPr>
              <a:t>MRCP(UK)</a:t>
            </a:r>
          </a:p>
          <a:p>
            <a:pPr algn="ctr"/>
            <a:r>
              <a:rPr lang="en-US" altLang="en-US" sz="2800" b="1" dirty="0">
                <a:solidFill>
                  <a:srgbClr val="002060"/>
                </a:solidFill>
                <a:latin typeface="Arial" panose="020B0604020202020204" pitchFamily="34" charset="0"/>
                <a:cs typeface="Arial" panose="020B0604020202020204" pitchFamily="34" charset="0"/>
              </a:rPr>
              <a:t> FAMILY and COMMUNITY MEDICINE</a:t>
            </a:r>
          </a:p>
          <a:p>
            <a:pPr algn="ctr"/>
            <a:r>
              <a:rPr lang="en-US" altLang="en-US" sz="2800" b="1" dirty="0">
                <a:solidFill>
                  <a:srgbClr val="002060"/>
                </a:solidFill>
                <a:latin typeface="Arial" panose="020B0604020202020204" pitchFamily="34" charset="0"/>
                <a:cs typeface="Arial" panose="020B0604020202020204" pitchFamily="34" charset="0"/>
              </a:rPr>
              <a:t> </a:t>
            </a:r>
            <a:r>
              <a:rPr lang="en-US" altLang="en-US" sz="2800" b="1" dirty="0" smtClean="0">
                <a:solidFill>
                  <a:srgbClr val="002060"/>
                </a:solidFill>
                <a:latin typeface="Arial" panose="020B0604020202020204" pitchFamily="34" charset="0"/>
                <a:cs typeface="Arial" panose="020B0604020202020204" pitchFamily="34" charset="0"/>
              </a:rPr>
              <a:t>College </a:t>
            </a:r>
            <a:r>
              <a:rPr lang="en-US" altLang="en-US" sz="2800" b="1" dirty="0">
                <a:solidFill>
                  <a:srgbClr val="002060"/>
                </a:solidFill>
                <a:latin typeface="Arial" panose="020B0604020202020204" pitchFamily="34" charset="0"/>
                <a:cs typeface="Arial" panose="020B0604020202020204" pitchFamily="34" charset="0"/>
              </a:rPr>
              <a:t>of Medicine</a:t>
            </a:r>
          </a:p>
          <a:p>
            <a:pPr algn="ctr"/>
            <a:r>
              <a:rPr lang="en-US" altLang="en-US" sz="2800" b="1" dirty="0">
                <a:solidFill>
                  <a:srgbClr val="002060"/>
                </a:solidFill>
                <a:latin typeface="Arial" panose="020B0604020202020204" pitchFamily="34" charset="0"/>
                <a:cs typeface="Arial" panose="020B0604020202020204" pitchFamily="34" charset="0"/>
              </a:rPr>
              <a:t>King Saud University</a:t>
            </a:r>
          </a:p>
          <a:p>
            <a:endParaRPr lang="ar-SA"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5770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601" y="624110"/>
            <a:ext cx="9625012" cy="1280890"/>
          </a:xfrm>
        </p:spPr>
        <p:txBody>
          <a:bodyPr>
            <a:normAutofit/>
          </a:bodyPr>
          <a:lstStyle/>
          <a:p>
            <a:r>
              <a:rPr lang="en-US" sz="3200" b="1" dirty="0">
                <a:solidFill>
                  <a:srgbClr val="C00000"/>
                </a:solidFill>
                <a:latin typeface="Arial" panose="020B0604020202020204" pitchFamily="34" charset="0"/>
                <a:cs typeface="Arial" panose="020B0604020202020204" pitchFamily="34" charset="0"/>
              </a:rPr>
              <a:t>CASE HISTORY</a:t>
            </a:r>
            <a:r>
              <a:rPr lang="ar-SA" sz="3200" b="1" dirty="0">
                <a:solidFill>
                  <a:srgbClr val="C00000"/>
                </a:solidFill>
                <a:latin typeface="Arial" panose="020B0604020202020204" pitchFamily="34" charset="0"/>
                <a:cs typeface="Arial" panose="020B0604020202020204" pitchFamily="34" charset="0"/>
              </a:rPr>
              <a:t/>
            </a:r>
            <a:br>
              <a:rPr lang="ar-SA" sz="3200" b="1" dirty="0">
                <a:solidFill>
                  <a:srgbClr val="C00000"/>
                </a:solidFill>
                <a:latin typeface="Arial" panose="020B0604020202020204" pitchFamily="34" charset="0"/>
                <a:cs typeface="Arial" panose="020B0604020202020204" pitchFamily="34" charset="0"/>
              </a:rPr>
            </a:br>
            <a:endParaRPr lang="ar-SA" sz="32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38300" y="1600200"/>
            <a:ext cx="10210800" cy="5041900"/>
          </a:xfrm>
        </p:spPr>
        <p:txBody>
          <a:bodyPr/>
          <a:lstStyle/>
          <a:p>
            <a:pPr marL="0" indent="0" algn="ctr" rtl="0">
              <a:buNone/>
            </a:pPr>
            <a:endParaRPr lang="en-US" dirty="0" smtClean="0"/>
          </a:p>
          <a:p>
            <a:pPr marL="0" indent="0" algn="l" rtl="0">
              <a:buNone/>
            </a:pPr>
            <a:r>
              <a:rPr lang="en-US" sz="2000" dirty="0" smtClean="0">
                <a:solidFill>
                  <a:schemeClr val="tx1"/>
                </a:solidFill>
                <a:latin typeface="Arial" panose="020B0604020202020204" pitchFamily="34" charset="0"/>
                <a:cs typeface="Arial" panose="020B0604020202020204" pitchFamily="34" charset="0"/>
              </a:rPr>
              <a:t>A 59-year-old man known case of DM on diet and hypothyroidism on thyroxin presents with </a:t>
            </a:r>
            <a:r>
              <a:rPr lang="en-US" sz="2000" dirty="0" smtClean="0">
                <a:solidFill>
                  <a:srgbClr val="002060"/>
                </a:solidFill>
                <a:latin typeface="Arial" panose="020B0604020202020204" pitchFamily="34" charset="0"/>
                <a:cs typeface="Arial" panose="020B0604020202020204" pitchFamily="34" charset="0"/>
              </a:rPr>
              <a:t>swelling of left LL for one week </a:t>
            </a:r>
            <a:r>
              <a:rPr lang="en-US" sz="2000" dirty="0" smtClean="0">
                <a:solidFill>
                  <a:schemeClr val="tx1"/>
                </a:solidFill>
                <a:latin typeface="Arial" panose="020B0604020202020204" pitchFamily="34" charset="0"/>
                <a:cs typeface="Arial" panose="020B0604020202020204" pitchFamily="34" charset="0"/>
              </a:rPr>
              <a:t>and he claimed that he fell down from a height near 2 meters by jumping. He came to his doctor who used to see him in all visits.</a:t>
            </a:r>
          </a:p>
          <a:p>
            <a:pPr marL="0" indent="0" algn="l" rtl="0">
              <a:buNone/>
            </a:pPr>
            <a:endParaRPr lang="en-US" sz="2000" dirty="0">
              <a:solidFill>
                <a:schemeClr val="tx1"/>
              </a:solidFill>
              <a:latin typeface="Arial" panose="020B0604020202020204" pitchFamily="34" charset="0"/>
              <a:cs typeface="Arial" panose="020B0604020202020204" pitchFamily="34" charset="0"/>
            </a:endParaRPr>
          </a:p>
          <a:p>
            <a:pPr marL="0" indent="0" algn="l" rtl="0">
              <a:buNone/>
            </a:pPr>
            <a:r>
              <a:rPr lang="en-US" sz="2000" dirty="0" smtClean="0">
                <a:solidFill>
                  <a:schemeClr val="tx1"/>
                </a:solidFill>
                <a:latin typeface="Arial" panose="020B0604020202020204" pitchFamily="34" charset="0"/>
                <a:cs typeface="Arial" panose="020B0604020202020204" pitchFamily="34" charset="0"/>
              </a:rPr>
              <a:t>BP  136/72             Pulse  76 bpm            BMI  20.4</a:t>
            </a:r>
          </a:p>
          <a:p>
            <a:pPr marL="0" indent="0" algn="l" rtl="0">
              <a:buNone/>
            </a:pPr>
            <a:r>
              <a:rPr lang="en-US" sz="2000" dirty="0" smtClean="0">
                <a:solidFill>
                  <a:schemeClr val="tx1"/>
                </a:solidFill>
                <a:latin typeface="Arial" panose="020B0604020202020204" pitchFamily="34" charset="0"/>
                <a:cs typeface="Arial" panose="020B0604020202020204" pitchFamily="34" charset="0"/>
              </a:rPr>
              <a:t>O/E: the limb was swollen “calf and thigh” and different from other limb reaching 2.5 – 3 cm.</a:t>
            </a:r>
          </a:p>
          <a:p>
            <a:pPr marL="0" indent="0" algn="l" rtl="0">
              <a:buNone/>
            </a:pPr>
            <a:r>
              <a:rPr lang="en-US" sz="2000" dirty="0" smtClean="0">
                <a:solidFill>
                  <a:schemeClr val="tx1"/>
                </a:solidFill>
                <a:latin typeface="Arial" panose="020B0604020202020204" pitchFamily="34" charset="0"/>
                <a:cs typeface="Arial" panose="020B0604020202020204" pitchFamily="34" charset="0"/>
              </a:rPr>
              <a:t>Looks pale</a:t>
            </a:r>
          </a:p>
          <a:p>
            <a:pPr marL="0" indent="0" algn="l" rtl="0">
              <a:buNone/>
            </a:pPr>
            <a:r>
              <a:rPr lang="en-US" sz="2000" dirty="0" smtClean="0">
                <a:solidFill>
                  <a:schemeClr val="tx1"/>
                </a:solidFill>
                <a:latin typeface="Arial" panose="020B0604020202020204" pitchFamily="34" charset="0"/>
                <a:cs typeface="Arial" panose="020B0604020202020204" pitchFamily="34" charset="0"/>
              </a:rPr>
              <a:t>CVS: S1, S2 and 0</a:t>
            </a:r>
          </a:p>
          <a:p>
            <a:pPr marL="0" indent="0" algn="l" rtl="0">
              <a:buNone/>
            </a:pPr>
            <a:r>
              <a:rPr lang="en-US" sz="2000" dirty="0" smtClean="0">
                <a:solidFill>
                  <a:schemeClr val="tx1"/>
                </a:solidFill>
                <a:latin typeface="Arial" panose="020B0604020202020204" pitchFamily="34" charset="0"/>
                <a:cs typeface="Arial" panose="020B0604020202020204" pitchFamily="34" charset="0"/>
              </a:rPr>
              <a:t>Chest: vesicular and no added sounds</a:t>
            </a:r>
          </a:p>
          <a:p>
            <a:pPr marL="0" indent="0" algn="l" rtl="0">
              <a:buNone/>
            </a:pPr>
            <a:r>
              <a:rPr lang="en-US" sz="2000" dirty="0" smtClean="0">
                <a:solidFill>
                  <a:schemeClr val="tx1"/>
                </a:solidFill>
                <a:latin typeface="Arial" panose="020B0604020202020204" pitchFamily="34" charset="0"/>
                <a:cs typeface="Arial" panose="020B0604020202020204" pitchFamily="34" charset="0"/>
              </a:rPr>
              <a:t>Abdomen: no tenderness, lax and no </a:t>
            </a:r>
            <a:r>
              <a:rPr lang="en-US" sz="2000" dirty="0" err="1" smtClean="0">
                <a:solidFill>
                  <a:schemeClr val="tx1"/>
                </a:solidFill>
                <a:latin typeface="Arial" panose="020B0604020202020204" pitchFamily="34" charset="0"/>
                <a:cs typeface="Arial" panose="020B0604020202020204" pitchFamily="34" charset="0"/>
              </a:rPr>
              <a:t>organomegally</a:t>
            </a:r>
            <a:endParaRPr lang="en-US" sz="2000" dirty="0" smtClean="0">
              <a:solidFill>
                <a:schemeClr val="tx1"/>
              </a:solidFill>
              <a:latin typeface="Arial" panose="020B0604020202020204" pitchFamily="34" charset="0"/>
              <a:cs typeface="Arial" panose="020B0604020202020204" pitchFamily="34" charset="0"/>
            </a:endParaRPr>
          </a:p>
          <a:p>
            <a:pPr marL="0" indent="0" algn="l" rtl="0">
              <a:buNone/>
            </a:pPr>
            <a:endParaRPr lang="en-US" dirty="0"/>
          </a:p>
          <a:p>
            <a:pPr marL="0" indent="0" algn="ctr" rtl="0">
              <a:buNone/>
            </a:pPr>
            <a:endParaRPr lang="en-US" dirty="0" smtClean="0"/>
          </a:p>
          <a:p>
            <a:pPr marL="0" indent="0" algn="ctr" rtl="0">
              <a:buNone/>
            </a:pPr>
            <a:endParaRPr lang="en-US" dirty="0"/>
          </a:p>
        </p:txBody>
      </p:sp>
    </p:spTree>
    <p:extLst>
      <p:ext uri="{BB962C8B-B14F-4D97-AF65-F5344CB8AC3E}">
        <p14:creationId xmlns:p14="http://schemas.microsoft.com/office/powerpoint/2010/main" val="4255372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COUNSELLING</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82800" y="1905000"/>
            <a:ext cx="9652000" cy="4737100"/>
          </a:xfrm>
        </p:spPr>
        <p:txBody>
          <a:bodyPr>
            <a:normAutofit/>
          </a:bodyPr>
          <a:lstStyle/>
          <a:p>
            <a:pPr algn="l" rtl="0"/>
            <a:r>
              <a:rPr lang="en-US" sz="2000" dirty="0" smtClean="0">
                <a:solidFill>
                  <a:schemeClr val="tx1"/>
                </a:solidFill>
                <a:latin typeface="Arial" panose="020B0604020202020204" pitchFamily="34" charset="0"/>
                <a:cs typeface="Arial" panose="020B0604020202020204" pitchFamily="34" charset="0"/>
              </a:rPr>
              <a:t>Sometimes reassurance, advice and explanation are insufficient, and the doctor may be required to assume a more formal counselling role to help patients work through or come to terms with their problems.</a:t>
            </a:r>
          </a:p>
          <a:p>
            <a:pPr algn="l" rtl="0"/>
            <a:r>
              <a:rPr lang="en-US" sz="2000" b="1" dirty="0" smtClean="0">
                <a:solidFill>
                  <a:schemeClr val="tx1"/>
                </a:solidFill>
                <a:latin typeface="Arial" panose="020B0604020202020204" pitchFamily="34" charset="0"/>
                <a:cs typeface="Arial" panose="020B0604020202020204" pitchFamily="34" charset="0"/>
              </a:rPr>
              <a:t>Counselling has been defined </a:t>
            </a:r>
            <a:r>
              <a:rPr lang="en-US" sz="2000" dirty="0" smtClean="0">
                <a:solidFill>
                  <a:schemeClr val="tx1"/>
                </a:solidFill>
                <a:latin typeface="Arial" panose="020B0604020202020204" pitchFamily="34" charset="0"/>
                <a:cs typeface="Arial" panose="020B0604020202020204" pitchFamily="34" charset="0"/>
              </a:rPr>
              <a:t>as ‘the various techniques and methods by which people can be helped to understand themselves and to be more effective (Munro </a:t>
            </a:r>
            <a:r>
              <a:rPr lang="en-US" sz="2000" i="1" dirty="0" smtClean="0">
                <a:solidFill>
                  <a:schemeClr val="tx1"/>
                </a:solidFill>
                <a:latin typeface="Arial" panose="020B0604020202020204" pitchFamily="34" charset="0"/>
                <a:cs typeface="Arial" panose="020B0604020202020204" pitchFamily="34" charset="0"/>
              </a:rPr>
              <a:t>et al</a:t>
            </a:r>
            <a:r>
              <a:rPr lang="en-US" sz="2000" dirty="0" smtClean="0">
                <a:solidFill>
                  <a:schemeClr val="tx1"/>
                </a:solidFill>
                <a:latin typeface="Arial" panose="020B0604020202020204" pitchFamily="34" charset="0"/>
                <a:cs typeface="Arial" panose="020B0604020202020204" pitchFamily="34" charset="0"/>
              </a:rPr>
              <a:t>., 1988).</a:t>
            </a:r>
          </a:p>
          <a:p>
            <a:pPr algn="l" rtl="0"/>
            <a:r>
              <a:rPr lang="en-US" sz="2000" dirty="0" smtClean="0">
                <a:solidFill>
                  <a:schemeClr val="tx1"/>
                </a:solidFill>
                <a:latin typeface="Arial" panose="020B0604020202020204" pitchFamily="34" charset="0"/>
                <a:cs typeface="Arial" panose="020B0604020202020204" pitchFamily="34" charset="0"/>
              </a:rPr>
              <a:t>The fundamental aim of counselling is to assist patients to identify and implement their own unique solutions to a particular problem. This will open courses of action from which they can make a choice.</a:t>
            </a:r>
          </a:p>
          <a:p>
            <a:pPr algn="l" rtl="0"/>
            <a:r>
              <a:rPr lang="en-US" sz="2000" dirty="0" smtClean="0">
                <a:solidFill>
                  <a:schemeClr val="tx1"/>
                </a:solidFill>
                <a:latin typeface="Arial" panose="020B0604020202020204" pitchFamily="34" charset="0"/>
                <a:cs typeface="Arial" panose="020B0604020202020204" pitchFamily="34" charset="0"/>
              </a:rPr>
              <a:t>Many doctors prefer to refer their patients to psychiatrist, psychologist or social worker to deal with such situations.</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09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PRESCRIPTION</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73300" y="1905000"/>
            <a:ext cx="9588500" cy="4495800"/>
          </a:xfrm>
        </p:spPr>
        <p:txBody>
          <a:bodyPr>
            <a:normAutofit/>
          </a:bodyPr>
          <a:lstStyle/>
          <a:p>
            <a:pPr algn="l" rtl="0"/>
            <a:r>
              <a:rPr lang="en-US" sz="2000" dirty="0" smtClean="0">
                <a:solidFill>
                  <a:schemeClr val="tx1"/>
                </a:solidFill>
                <a:latin typeface="Arial" panose="020B0604020202020204" pitchFamily="34" charset="0"/>
                <a:cs typeface="Arial" panose="020B0604020202020204" pitchFamily="34" charset="0"/>
              </a:rPr>
              <a:t>First you have to minimize the occurrence of </a:t>
            </a:r>
            <a:r>
              <a:rPr lang="en-US" sz="2000" b="1" dirty="0" smtClean="0">
                <a:solidFill>
                  <a:schemeClr val="tx1"/>
                </a:solidFill>
                <a:latin typeface="Arial" panose="020B0604020202020204" pitchFamily="34" charset="0"/>
                <a:cs typeface="Arial" panose="020B0604020202020204" pitchFamily="34" charset="0"/>
              </a:rPr>
              <a:t>unwanted drug interactions </a:t>
            </a:r>
            <a:r>
              <a:rPr lang="en-US" sz="2000" dirty="0" smtClean="0">
                <a:solidFill>
                  <a:schemeClr val="tx1"/>
                </a:solidFill>
                <a:latin typeface="Arial" panose="020B0604020202020204" pitchFamily="34" charset="0"/>
                <a:cs typeface="Arial" panose="020B0604020202020204" pitchFamily="34" charset="0"/>
              </a:rPr>
              <a:t>between prescribed and self-administered drugs, by checking patient medication.</a:t>
            </a:r>
          </a:p>
          <a:p>
            <a:pPr algn="l" rtl="0"/>
            <a:r>
              <a:rPr lang="en-US" sz="2000" dirty="0" smtClean="0">
                <a:solidFill>
                  <a:schemeClr val="tx1"/>
                </a:solidFill>
                <a:latin typeface="Arial" panose="020B0604020202020204" pitchFamily="34" charset="0"/>
                <a:cs typeface="Arial" panose="020B0604020202020204" pitchFamily="34" charset="0"/>
              </a:rPr>
              <a:t>The </a:t>
            </a:r>
            <a:r>
              <a:rPr lang="en-US" sz="2000" b="1" dirty="0" smtClean="0">
                <a:solidFill>
                  <a:schemeClr val="tx1"/>
                </a:solidFill>
                <a:latin typeface="Arial" panose="020B0604020202020204" pitchFamily="34" charset="0"/>
                <a:cs typeface="Arial" panose="020B0604020202020204" pitchFamily="34" charset="0"/>
              </a:rPr>
              <a:t>decision</a:t>
            </a:r>
            <a:r>
              <a:rPr lang="en-US" sz="2000" dirty="0" smtClean="0">
                <a:solidFill>
                  <a:schemeClr val="tx1"/>
                </a:solidFill>
                <a:latin typeface="Arial" panose="020B0604020202020204" pitchFamily="34" charset="0"/>
                <a:cs typeface="Arial" panose="020B0604020202020204" pitchFamily="34" charset="0"/>
              </a:rPr>
              <a:t> whether to prescribe or not in a consultation is critical.</a:t>
            </a:r>
          </a:p>
          <a:p>
            <a:pPr algn="l" rtl="0"/>
            <a:r>
              <a:rPr lang="en-US" sz="2000" dirty="0" smtClean="0">
                <a:solidFill>
                  <a:schemeClr val="tx1"/>
                </a:solidFill>
                <a:latin typeface="Arial" panose="020B0604020202020204" pitchFamily="34" charset="0"/>
                <a:cs typeface="Arial" panose="020B0604020202020204" pitchFamily="34" charset="0"/>
              </a:rPr>
              <a:t>What are the clinical </a:t>
            </a:r>
            <a:r>
              <a:rPr lang="en-US" sz="2000" b="1" dirty="0" smtClean="0">
                <a:solidFill>
                  <a:schemeClr val="tx1"/>
                </a:solidFill>
                <a:latin typeface="Arial" panose="020B0604020202020204" pitchFamily="34" charset="0"/>
                <a:cs typeface="Arial" panose="020B0604020202020204" pitchFamily="34" charset="0"/>
              </a:rPr>
              <a:t>aims</a:t>
            </a:r>
            <a:r>
              <a:rPr lang="en-US" sz="2000" dirty="0" smtClean="0">
                <a:solidFill>
                  <a:schemeClr val="tx1"/>
                </a:solidFill>
                <a:latin typeface="Arial" panose="020B0604020202020204" pitchFamily="34" charset="0"/>
                <a:cs typeface="Arial" panose="020B0604020202020204" pitchFamily="34" charset="0"/>
              </a:rPr>
              <a:t> of prescribing?</a:t>
            </a:r>
          </a:p>
          <a:p>
            <a:pPr marL="0" indent="0" algn="l" rtl="0">
              <a:buNone/>
            </a:pPr>
            <a:r>
              <a:rPr lang="en-US" sz="2000" dirty="0" smtClean="0">
                <a:solidFill>
                  <a:schemeClr val="tx1"/>
                </a:solidFill>
                <a:latin typeface="Arial" panose="020B0604020202020204" pitchFamily="34" charset="0"/>
                <a:cs typeface="Arial" panose="020B0604020202020204" pitchFamily="34" charset="0"/>
              </a:rPr>
              <a:t>     </a:t>
            </a:r>
            <a:r>
              <a:rPr lang="en-US" sz="2000" b="1" dirty="0" smtClean="0">
                <a:solidFill>
                  <a:srgbClr val="002060"/>
                </a:solidFill>
                <a:latin typeface="Arial" panose="020B0604020202020204" pitchFamily="34" charset="0"/>
                <a:cs typeface="Arial" panose="020B0604020202020204" pitchFamily="34" charset="0"/>
              </a:rPr>
              <a:t>A.</a:t>
            </a:r>
            <a:r>
              <a:rPr lang="en-US" sz="2000" dirty="0" smtClean="0">
                <a:solidFill>
                  <a:schemeClr val="tx1"/>
                </a:solidFill>
                <a:latin typeface="Arial" panose="020B0604020202020204" pitchFamily="34" charset="0"/>
                <a:cs typeface="Arial" panose="020B0604020202020204" pitchFamily="34" charset="0"/>
              </a:rPr>
              <a:t> </a:t>
            </a:r>
            <a:r>
              <a:rPr lang="en-US" sz="2400" b="1" dirty="0" smtClean="0">
                <a:solidFill>
                  <a:srgbClr val="002060"/>
                </a:solidFill>
                <a:latin typeface="Arial" panose="020B0604020202020204" pitchFamily="34" charset="0"/>
                <a:cs typeface="Arial" panose="020B0604020202020204" pitchFamily="34" charset="0"/>
              </a:rPr>
              <a:t>Therapeutic?</a:t>
            </a:r>
          </a:p>
          <a:p>
            <a:pPr algn="l" rtl="0">
              <a:buFont typeface="Wingdings" panose="05000000000000000000" pitchFamily="2" charset="2"/>
              <a:buChar char="q"/>
            </a:pPr>
            <a:r>
              <a:rPr lang="en-US" sz="2000" b="1" dirty="0" smtClean="0">
                <a:solidFill>
                  <a:schemeClr val="tx1"/>
                </a:solidFill>
                <a:latin typeface="Arial" panose="020B0604020202020204" pitchFamily="34" charset="0"/>
                <a:cs typeface="Arial" panose="020B0604020202020204" pitchFamily="34" charset="0"/>
              </a:rPr>
              <a:t>Symptomatic</a:t>
            </a:r>
            <a:r>
              <a:rPr lang="en-US" sz="2000" dirty="0" smtClean="0">
                <a:solidFill>
                  <a:schemeClr val="tx1"/>
                </a:solidFill>
                <a:latin typeface="Arial" panose="020B0604020202020204" pitchFamily="34" charset="0"/>
                <a:cs typeface="Arial" panose="020B0604020202020204" pitchFamily="34" charset="0"/>
              </a:rPr>
              <a:t>: NSAIDs in OA or </a:t>
            </a:r>
            <a:r>
              <a:rPr lang="en-US" sz="2000" dirty="0" err="1" smtClean="0">
                <a:solidFill>
                  <a:schemeClr val="tx1"/>
                </a:solidFill>
                <a:latin typeface="Arial" panose="020B0604020202020204" pitchFamily="34" charset="0"/>
                <a:cs typeface="Arial" panose="020B0604020202020204" pitchFamily="34" charset="0"/>
              </a:rPr>
              <a:t>Backpain</a:t>
            </a:r>
            <a:endParaRPr lang="en-US" sz="2000" dirty="0" smtClean="0">
              <a:solidFill>
                <a:schemeClr val="tx1"/>
              </a:solidFill>
              <a:latin typeface="Arial" panose="020B0604020202020204" pitchFamily="34" charset="0"/>
              <a:cs typeface="Arial" panose="020B0604020202020204" pitchFamily="34" charset="0"/>
            </a:endParaRPr>
          </a:p>
          <a:p>
            <a:pPr algn="l" rtl="0">
              <a:buFont typeface="Wingdings" panose="05000000000000000000" pitchFamily="2" charset="2"/>
              <a:buChar char="q"/>
            </a:pPr>
            <a:r>
              <a:rPr lang="en-US" sz="2000" b="1" dirty="0" smtClean="0">
                <a:solidFill>
                  <a:schemeClr val="tx1"/>
                </a:solidFill>
                <a:latin typeface="Arial" panose="020B0604020202020204" pitchFamily="34" charset="0"/>
                <a:cs typeface="Arial" panose="020B0604020202020204" pitchFamily="34" charset="0"/>
              </a:rPr>
              <a:t>Curative</a:t>
            </a:r>
            <a:r>
              <a:rPr lang="en-US" sz="2000" dirty="0" smtClean="0">
                <a:solidFill>
                  <a:schemeClr val="tx1"/>
                </a:solidFill>
                <a:latin typeface="Arial" panose="020B0604020202020204" pitchFamily="34" charset="0"/>
                <a:cs typeface="Arial" panose="020B0604020202020204" pitchFamily="34" charset="0"/>
              </a:rPr>
              <a:t>: Antibiotic for bacterial infection</a:t>
            </a:r>
          </a:p>
          <a:p>
            <a:pPr algn="l" rtl="0">
              <a:buFont typeface="Wingdings" panose="05000000000000000000" pitchFamily="2" charset="2"/>
              <a:buChar char="q"/>
            </a:pPr>
            <a:r>
              <a:rPr lang="en-US" sz="2000" b="1" dirty="0" smtClean="0">
                <a:solidFill>
                  <a:schemeClr val="tx1"/>
                </a:solidFill>
                <a:latin typeface="Arial" panose="020B0604020202020204" pitchFamily="34" charset="0"/>
                <a:cs typeface="Arial" panose="020B0604020202020204" pitchFamily="34" charset="0"/>
              </a:rPr>
              <a:t>Preventive</a:t>
            </a:r>
            <a:r>
              <a:rPr lang="en-US" sz="2000" dirty="0" smtClean="0">
                <a:solidFill>
                  <a:schemeClr val="tx1"/>
                </a:solidFill>
                <a:latin typeface="Arial" panose="020B0604020202020204" pitchFamily="34" charset="0"/>
                <a:cs typeface="Arial" panose="020B0604020202020204" pitchFamily="34" charset="0"/>
              </a:rPr>
              <a:t>: Prophylactic use of antibiotics, Aspirin in MI</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5710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PRESCRIPTION</a:t>
            </a:r>
            <a:endParaRPr lang="ar-SA" dirty="0"/>
          </a:p>
        </p:txBody>
      </p:sp>
      <p:sp>
        <p:nvSpPr>
          <p:cNvPr id="3" name="Content Placeholder 2"/>
          <p:cNvSpPr>
            <a:spLocks noGrp="1"/>
          </p:cNvSpPr>
          <p:nvPr>
            <p:ph idx="1"/>
          </p:nvPr>
        </p:nvSpPr>
        <p:spPr>
          <a:xfrm>
            <a:off x="2349500" y="1739900"/>
            <a:ext cx="9537700" cy="4724400"/>
          </a:xfrm>
        </p:spPr>
        <p:txBody>
          <a:bodyPr>
            <a:normAutofit/>
          </a:bodyPr>
          <a:lstStyle/>
          <a:p>
            <a:pPr marL="0" indent="0" algn="l" rtl="0">
              <a:buNone/>
            </a:pPr>
            <a:r>
              <a:rPr lang="en-US" sz="2400" b="1" dirty="0" smtClean="0">
                <a:solidFill>
                  <a:srgbClr val="002060"/>
                </a:solidFill>
                <a:latin typeface="Arial" panose="020B0604020202020204" pitchFamily="34" charset="0"/>
                <a:cs typeface="Arial" panose="020B0604020202020204" pitchFamily="34" charset="0"/>
              </a:rPr>
              <a:t>B. Tactical?</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gain time </a:t>
            </a:r>
            <a:r>
              <a:rPr lang="en-US" sz="2000" dirty="0" smtClean="0">
                <a:solidFill>
                  <a:schemeClr val="tx1"/>
                </a:solidFill>
                <a:latin typeface="Arial" panose="020B0604020202020204" pitchFamily="34" charset="0"/>
                <a:cs typeface="Arial" panose="020B0604020202020204" pitchFamily="34" charset="0"/>
              </a:rPr>
              <a:t>when collecting more information e.g. antacid until endoscopy.</a:t>
            </a:r>
          </a:p>
          <a:p>
            <a:pPr algn="l" rtl="0">
              <a:buFont typeface="Wingdings" panose="05000000000000000000" pitchFamily="2" charset="2"/>
              <a:buChar char="q"/>
            </a:pPr>
            <a:endParaRPr lang="en-US" sz="2000" dirty="0" smtClean="0">
              <a:solidFill>
                <a:schemeClr val="tx1"/>
              </a:solidFill>
              <a:latin typeface="Arial" panose="020B0604020202020204" pitchFamily="34" charset="0"/>
              <a:cs typeface="Arial" panose="020B0604020202020204" pitchFamily="34" charset="0"/>
            </a:endParaRP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maintain contact </a:t>
            </a:r>
            <a:r>
              <a:rPr lang="en-US" sz="2000" dirty="0" smtClean="0">
                <a:solidFill>
                  <a:schemeClr val="tx1"/>
                </a:solidFill>
                <a:latin typeface="Arial" panose="020B0604020202020204" pitchFamily="34" charset="0"/>
                <a:cs typeface="Arial" panose="020B0604020202020204" pitchFamily="34" charset="0"/>
              </a:rPr>
              <a:t>with the patient e.g. to initiate an antihypertensive in asymptomatic patient.</a:t>
            </a:r>
          </a:p>
          <a:p>
            <a:pPr algn="l" rtl="0">
              <a:buFont typeface="Wingdings" panose="05000000000000000000" pitchFamily="2" charset="2"/>
              <a:buChar char="q"/>
            </a:pPr>
            <a:endParaRPr lang="en-US" sz="2000" dirty="0" smtClean="0">
              <a:solidFill>
                <a:schemeClr val="tx1"/>
              </a:solidFill>
              <a:latin typeface="Arial" panose="020B0604020202020204" pitchFamily="34" charset="0"/>
              <a:cs typeface="Arial" panose="020B0604020202020204" pitchFamily="34" charset="0"/>
            </a:endParaRP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A </a:t>
            </a:r>
            <a:r>
              <a:rPr lang="en-US" sz="2000" b="1" dirty="0" smtClean="0">
                <a:solidFill>
                  <a:schemeClr val="tx1"/>
                </a:solidFill>
                <a:latin typeface="Arial" panose="020B0604020202020204" pitchFamily="34" charset="0"/>
                <a:cs typeface="Arial" panose="020B0604020202020204" pitchFamily="34" charset="0"/>
              </a:rPr>
              <a:t>trial of treatment </a:t>
            </a:r>
            <a:r>
              <a:rPr lang="en-US" sz="2000" dirty="0" err="1" smtClean="0">
                <a:solidFill>
                  <a:schemeClr val="tx1"/>
                </a:solidFill>
                <a:latin typeface="Arial" panose="020B0604020202020204" pitchFamily="34" charset="0"/>
                <a:cs typeface="Arial" panose="020B0604020202020204" pitchFamily="34" charset="0"/>
              </a:rPr>
              <a:t>e.g</a:t>
            </a:r>
            <a:r>
              <a:rPr lang="en-US" sz="2000" dirty="0" smtClean="0">
                <a:solidFill>
                  <a:schemeClr val="tx1"/>
                </a:solidFill>
                <a:latin typeface="Arial" panose="020B0604020202020204" pitchFamily="34" charset="0"/>
                <a:cs typeface="Arial" panose="020B0604020202020204" pitchFamily="34" charset="0"/>
              </a:rPr>
              <a:t> beta agonist for patient with cough and no wheezes, antibiotic in a patient with swelling of LN and still not diagnosed.</a:t>
            </a:r>
          </a:p>
          <a:p>
            <a:pPr algn="l" rtl="0">
              <a:buFont typeface="Wingdings" panose="05000000000000000000" pitchFamily="2" charset="2"/>
              <a:buChar char="q"/>
            </a:pPr>
            <a:endParaRPr lang="en-US" sz="2000" dirty="0" smtClean="0">
              <a:solidFill>
                <a:schemeClr val="tx1"/>
              </a:solidFill>
              <a:latin typeface="Arial" panose="020B0604020202020204" pitchFamily="34" charset="0"/>
              <a:cs typeface="Arial" panose="020B0604020202020204" pitchFamily="34" charset="0"/>
            </a:endParaRP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prescribe antibiotic </a:t>
            </a:r>
            <a:r>
              <a:rPr lang="en-US" sz="2000" dirty="0" smtClean="0">
                <a:solidFill>
                  <a:schemeClr val="tx1"/>
                </a:solidFill>
                <a:latin typeface="Arial" panose="020B0604020202020204" pitchFamily="34" charset="0"/>
                <a:cs typeface="Arial" panose="020B0604020202020204" pitchFamily="34" charset="0"/>
              </a:rPr>
              <a:t>e.g. URTI (could be bacterial or viral) to relieve doctor’s anxiety and satisfy patient.</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1220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PRESCRIPTION</a:t>
            </a:r>
            <a:endParaRPr lang="ar-SA" dirty="0"/>
          </a:p>
        </p:txBody>
      </p:sp>
      <p:sp>
        <p:nvSpPr>
          <p:cNvPr id="3" name="Content Placeholder 2"/>
          <p:cNvSpPr>
            <a:spLocks noGrp="1"/>
          </p:cNvSpPr>
          <p:nvPr>
            <p:ph idx="1"/>
          </p:nvPr>
        </p:nvSpPr>
        <p:spPr>
          <a:xfrm>
            <a:off x="2336800" y="1663700"/>
            <a:ext cx="9436100" cy="4813300"/>
          </a:xfrm>
        </p:spPr>
        <p:txBody>
          <a:bodyPr>
            <a:normAutofit/>
          </a:bodyPr>
          <a:lstStyle/>
          <a:p>
            <a:pPr marL="0" indent="0" algn="l" rtl="0">
              <a:buNone/>
            </a:pPr>
            <a:r>
              <a:rPr lang="en-US" sz="2400" dirty="0" smtClean="0">
                <a:solidFill>
                  <a:schemeClr val="tx1"/>
                </a:solidFill>
                <a:latin typeface="Arial" panose="020B0604020202020204" pitchFamily="34" charset="0"/>
                <a:cs typeface="Arial" panose="020B0604020202020204" pitchFamily="34" charset="0"/>
              </a:rPr>
              <a:t>You have to consider the following in Prescription:</a:t>
            </a:r>
          </a:p>
          <a:p>
            <a:pPr algn="l" rtl="0">
              <a:buFont typeface="Wingdings" panose="05000000000000000000" pitchFamily="2" charset="2"/>
              <a:buChar char="q"/>
            </a:pPr>
            <a:r>
              <a:rPr lang="en-US" sz="2400" b="1" dirty="0" smtClean="0">
                <a:solidFill>
                  <a:schemeClr val="tx1"/>
                </a:solidFill>
                <a:latin typeface="Arial" panose="020B0604020202020204" pitchFamily="34" charset="0"/>
                <a:cs typeface="Arial" panose="020B0604020202020204" pitchFamily="34" charset="0"/>
              </a:rPr>
              <a:t>Indications</a:t>
            </a:r>
            <a:r>
              <a:rPr lang="en-US" sz="2400" dirty="0" smtClean="0">
                <a:solidFill>
                  <a:schemeClr val="tx1"/>
                </a:solidFill>
                <a:latin typeface="Arial" panose="020B0604020202020204" pitchFamily="34" charset="0"/>
                <a:cs typeface="Arial" panose="020B0604020202020204" pitchFamily="34" charset="0"/>
              </a:rPr>
              <a:t> and </a:t>
            </a:r>
            <a:r>
              <a:rPr lang="en-US" sz="2400" b="1" dirty="0" smtClean="0">
                <a:solidFill>
                  <a:schemeClr val="tx1"/>
                </a:solidFill>
                <a:latin typeface="Arial" panose="020B0604020202020204" pitchFamily="34" charset="0"/>
                <a:cs typeface="Arial" panose="020B0604020202020204" pitchFamily="34" charset="0"/>
              </a:rPr>
              <a:t>contraindication</a:t>
            </a:r>
            <a:r>
              <a:rPr lang="en-US" sz="2400" dirty="0" smtClean="0">
                <a:solidFill>
                  <a:schemeClr val="tx1"/>
                </a:solidFill>
                <a:latin typeface="Arial" panose="020B0604020202020204" pitchFamily="34" charset="0"/>
                <a:cs typeface="Arial" panose="020B0604020202020204" pitchFamily="34" charset="0"/>
              </a:rPr>
              <a:t> to its use</a:t>
            </a:r>
          </a:p>
          <a:p>
            <a:pPr algn="l" rtl="0">
              <a:buFont typeface="Wingdings" panose="05000000000000000000" pitchFamily="2" charset="2"/>
              <a:buChar char="q"/>
            </a:pPr>
            <a:r>
              <a:rPr lang="en-US" sz="2400" b="1" dirty="0" smtClean="0">
                <a:solidFill>
                  <a:schemeClr val="tx1"/>
                </a:solidFill>
                <a:latin typeface="Arial" panose="020B0604020202020204" pitchFamily="34" charset="0"/>
                <a:cs typeface="Arial" panose="020B0604020202020204" pitchFamily="34" charset="0"/>
              </a:rPr>
              <a:t>Appropriate doses </a:t>
            </a:r>
            <a:r>
              <a:rPr lang="en-US" sz="2400" dirty="0" smtClean="0">
                <a:solidFill>
                  <a:schemeClr val="tx1"/>
                </a:solidFill>
                <a:latin typeface="Arial" panose="020B0604020202020204" pitchFamily="34" charset="0"/>
                <a:cs typeface="Arial" panose="020B0604020202020204" pitchFamily="34" charset="0"/>
              </a:rPr>
              <a:t>regarding Age, Weight, Drug instructions</a:t>
            </a:r>
          </a:p>
          <a:p>
            <a:pPr algn="l" rtl="0">
              <a:buFont typeface="Wingdings" panose="05000000000000000000" pitchFamily="2" charset="2"/>
              <a:buChar char="q"/>
            </a:pPr>
            <a:r>
              <a:rPr lang="en-US" sz="2400" b="1" dirty="0" smtClean="0">
                <a:solidFill>
                  <a:schemeClr val="tx1"/>
                </a:solidFill>
                <a:latin typeface="Arial" panose="020B0604020202020204" pitchFamily="34" charset="0"/>
                <a:cs typeface="Arial" panose="020B0604020202020204" pitchFamily="34" charset="0"/>
              </a:rPr>
              <a:t>State of patients</a:t>
            </a:r>
            <a:r>
              <a:rPr lang="en-US" sz="2400" dirty="0" smtClean="0">
                <a:solidFill>
                  <a:schemeClr val="tx1"/>
                </a:solidFill>
                <a:latin typeface="Arial" panose="020B0604020202020204" pitchFamily="34" charset="0"/>
                <a:cs typeface="Arial" panose="020B0604020202020204" pitchFamily="34" charset="0"/>
              </a:rPr>
              <a:t>; pregnancy, lactation, comorbidity like renal or liver problems.</a:t>
            </a:r>
          </a:p>
          <a:p>
            <a:pPr algn="l" rtl="0">
              <a:buFont typeface="Wingdings" panose="05000000000000000000" pitchFamily="2" charset="2"/>
              <a:buChar char="q"/>
            </a:pPr>
            <a:r>
              <a:rPr lang="en-US" sz="2400" b="1" dirty="0" smtClean="0">
                <a:solidFill>
                  <a:schemeClr val="tx1"/>
                </a:solidFill>
                <a:latin typeface="Arial" panose="020B0604020202020204" pitchFamily="34" charset="0"/>
                <a:cs typeface="Arial" panose="020B0604020202020204" pitchFamily="34" charset="0"/>
              </a:rPr>
              <a:t>Instructions</a:t>
            </a:r>
            <a:r>
              <a:rPr lang="en-US" sz="2400" dirty="0" smtClean="0">
                <a:solidFill>
                  <a:schemeClr val="tx1"/>
                </a:solidFill>
                <a:latin typeface="Arial" panose="020B0604020202020204" pitchFamily="34" charset="0"/>
                <a:cs typeface="Arial" panose="020B0604020202020204" pitchFamily="34" charset="0"/>
              </a:rPr>
              <a:t> given to patient </a:t>
            </a:r>
          </a:p>
          <a:p>
            <a:pPr algn="l" rtl="0">
              <a:buFont typeface="Wingdings" panose="05000000000000000000" pitchFamily="2" charset="2"/>
              <a:buChar char="q"/>
            </a:pPr>
            <a:r>
              <a:rPr lang="en-US" sz="2400" b="1" dirty="0" smtClean="0">
                <a:solidFill>
                  <a:schemeClr val="tx1"/>
                </a:solidFill>
                <a:latin typeface="Arial" panose="020B0604020202020204" pitchFamily="34" charset="0"/>
                <a:cs typeface="Arial" panose="020B0604020202020204" pitchFamily="34" charset="0"/>
              </a:rPr>
              <a:t>Compliance </a:t>
            </a:r>
            <a:endParaRPr lang="ar-SA"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0184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REFERRAL</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8700" y="1727200"/>
            <a:ext cx="9537700" cy="4673600"/>
          </a:xfrm>
        </p:spPr>
        <p:txBody>
          <a:bodyPr/>
          <a:lstStyle/>
          <a:p>
            <a:pPr marL="0" indent="0" algn="l" rtl="0">
              <a:buNone/>
            </a:pPr>
            <a:r>
              <a:rPr lang="en-US" sz="2400" dirty="0" smtClean="0">
                <a:solidFill>
                  <a:schemeClr val="tx1"/>
                </a:solidFill>
                <a:latin typeface="Arial" panose="020B0604020202020204" pitchFamily="34" charset="0"/>
                <a:cs typeface="Arial" panose="020B0604020202020204" pitchFamily="34" charset="0"/>
              </a:rPr>
              <a:t>Referral Rate is varied according to many situations:</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Practice size</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Qualification and experience of family physicians</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Location</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Access to diagnostic services</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Ability of FP to tolerate uncertainty</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Attitude to illness </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Value of hospital care</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Relationship with hospital colleagues</a:t>
            </a:r>
          </a:p>
          <a:p>
            <a:pPr marL="0" indent="0" algn="l" rtl="0">
              <a:buNone/>
            </a:pPr>
            <a:endParaRPr lang="ar-SA" dirty="0"/>
          </a:p>
        </p:txBody>
      </p:sp>
    </p:spTree>
    <p:extLst>
      <p:ext uri="{BB962C8B-B14F-4D97-AF65-F5344CB8AC3E}">
        <p14:creationId xmlns:p14="http://schemas.microsoft.com/office/powerpoint/2010/main" val="2687368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REFERRAL</a:t>
            </a:r>
            <a:endParaRPr lang="ar-SA" dirty="0"/>
          </a:p>
        </p:txBody>
      </p:sp>
      <p:sp>
        <p:nvSpPr>
          <p:cNvPr id="3" name="Content Placeholder 2"/>
          <p:cNvSpPr>
            <a:spLocks noGrp="1"/>
          </p:cNvSpPr>
          <p:nvPr>
            <p:ph idx="1"/>
          </p:nvPr>
        </p:nvSpPr>
        <p:spPr>
          <a:xfrm>
            <a:off x="2589212" y="1905000"/>
            <a:ext cx="9272588" cy="4572000"/>
          </a:xfrm>
        </p:spPr>
        <p:txBody>
          <a:bodyPr>
            <a:normAutofit/>
          </a:bodyPr>
          <a:lstStyle/>
          <a:p>
            <a:pPr marL="0" indent="0" algn="l" rtl="0">
              <a:buNone/>
            </a:pPr>
            <a:r>
              <a:rPr lang="en-US" sz="2000" dirty="0" smtClean="0">
                <a:solidFill>
                  <a:schemeClr val="tx1"/>
                </a:solidFill>
                <a:latin typeface="Arial" panose="020B0604020202020204" pitchFamily="34" charset="0"/>
                <a:cs typeface="Arial" panose="020B0604020202020204" pitchFamily="34" charset="0"/>
              </a:rPr>
              <a:t>Referral of patients to secondary care has a number of reasons:</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obtain specialist </a:t>
            </a:r>
            <a:r>
              <a:rPr lang="en-US" sz="2000" b="1" dirty="0" smtClean="0">
                <a:solidFill>
                  <a:schemeClr val="tx1"/>
                </a:solidFill>
                <a:latin typeface="Arial" panose="020B0604020202020204" pitchFamily="34" charset="0"/>
                <a:cs typeface="Arial" panose="020B0604020202020204" pitchFamily="34" charset="0"/>
              </a:rPr>
              <a:t>treatment</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obtain a specialist </a:t>
            </a:r>
            <a:r>
              <a:rPr lang="en-US" sz="2000" b="1" dirty="0" smtClean="0">
                <a:solidFill>
                  <a:schemeClr val="tx1"/>
                </a:solidFill>
                <a:latin typeface="Arial" panose="020B0604020202020204" pitchFamily="34" charset="0"/>
                <a:cs typeface="Arial" panose="020B0604020202020204" pitchFamily="34" charset="0"/>
              </a:rPr>
              <a:t>opinion</a:t>
            </a:r>
            <a:r>
              <a:rPr lang="en-US" sz="2000" dirty="0" smtClean="0">
                <a:solidFill>
                  <a:schemeClr val="tx1"/>
                </a:solidFill>
                <a:latin typeface="Arial" panose="020B0604020202020204" pitchFamily="34" charset="0"/>
                <a:cs typeface="Arial" panose="020B0604020202020204" pitchFamily="34" charset="0"/>
              </a:rPr>
              <a:t> on diagnosis and/or management of a difficult problem.</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gain access to certain </a:t>
            </a:r>
            <a:r>
              <a:rPr lang="en-US" sz="2000" b="1" dirty="0" smtClean="0">
                <a:solidFill>
                  <a:schemeClr val="tx1"/>
                </a:solidFill>
                <a:latin typeface="Arial" panose="020B0604020202020204" pitchFamily="34" charset="0"/>
                <a:cs typeface="Arial" panose="020B0604020202020204" pitchFamily="34" charset="0"/>
              </a:rPr>
              <a:t>diagnostic and therapeutic facilities </a:t>
            </a:r>
            <a:r>
              <a:rPr lang="en-US" sz="2000" dirty="0" smtClean="0">
                <a:solidFill>
                  <a:schemeClr val="tx1"/>
                </a:solidFill>
                <a:latin typeface="Arial" panose="020B0604020202020204" pitchFamily="34" charset="0"/>
                <a:cs typeface="Arial" panose="020B0604020202020204" pitchFamily="34" charset="0"/>
              </a:rPr>
              <a:t>that not available to Family Physicians.</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relieve patients</a:t>
            </a:r>
            <a:r>
              <a:rPr lang="en-US" sz="2000" dirty="0" smtClean="0">
                <a:solidFill>
                  <a:schemeClr val="tx1"/>
                </a:solidFill>
                <a:latin typeface="Arial" panose="020B0604020202020204" pitchFamily="34" charset="0"/>
                <a:cs typeface="Arial" panose="020B0604020202020204" pitchFamily="34" charset="0"/>
              </a:rPr>
              <a:t>’ or relatives’ anxiety or pressure</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provide </a:t>
            </a:r>
            <a:r>
              <a:rPr lang="en-US" sz="2000" b="1" dirty="0" smtClean="0">
                <a:solidFill>
                  <a:schemeClr val="tx1"/>
                </a:solidFill>
                <a:latin typeface="Arial" panose="020B0604020202020204" pitchFamily="34" charset="0"/>
                <a:cs typeface="Arial" panose="020B0604020202020204" pitchFamily="34" charset="0"/>
              </a:rPr>
              <a:t>reinforcement of advice </a:t>
            </a:r>
            <a:r>
              <a:rPr lang="en-US" sz="2000" dirty="0" smtClean="0">
                <a:solidFill>
                  <a:schemeClr val="tx1"/>
                </a:solidFill>
                <a:latin typeface="Arial" panose="020B0604020202020204" pitchFamily="34" charset="0"/>
                <a:cs typeface="Arial" panose="020B0604020202020204" pitchFamily="34" charset="0"/>
              </a:rPr>
              <a:t>given to a poorly-compliant patient. </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9209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01" y="624110"/>
            <a:ext cx="9879012" cy="1280890"/>
          </a:xfrm>
        </p:spPr>
        <p:txBody>
          <a:bodyPr/>
          <a:lstStyle/>
          <a:p>
            <a:r>
              <a:rPr lang="en-US" b="1" dirty="0" smtClean="0">
                <a:solidFill>
                  <a:srgbClr val="C00000"/>
                </a:solidFill>
                <a:latin typeface="Arial" panose="020B0604020202020204" pitchFamily="34" charset="0"/>
                <a:cs typeface="Arial" panose="020B0604020202020204" pitchFamily="34" charset="0"/>
              </a:rPr>
              <a:t>Case</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25600" y="1358900"/>
            <a:ext cx="10236200" cy="5016500"/>
          </a:xfrm>
        </p:spPr>
        <p:txBody>
          <a:bodyPr>
            <a:normAutofit/>
          </a:bodyPr>
          <a:lstStyle/>
          <a:p>
            <a:pPr algn="l" rtl="0"/>
            <a:endParaRPr lang="en-US" sz="2800" dirty="0" smtClean="0">
              <a:solidFill>
                <a:schemeClr val="tx1"/>
              </a:solidFill>
              <a:latin typeface="Arial" panose="020B0604020202020204" pitchFamily="34" charset="0"/>
              <a:cs typeface="Arial" panose="020B0604020202020204" pitchFamily="34" charset="0"/>
            </a:endParaRPr>
          </a:p>
          <a:p>
            <a:pPr algn="l" rtl="0">
              <a:lnSpc>
                <a:spcPct val="150000"/>
              </a:lnSpc>
            </a:pPr>
            <a:r>
              <a:rPr lang="en-US" sz="2800" dirty="0" smtClean="0">
                <a:solidFill>
                  <a:schemeClr val="tx1"/>
                </a:solidFill>
                <a:latin typeface="Arial" panose="020B0604020202020204" pitchFamily="34" charset="0"/>
                <a:cs typeface="Arial" panose="020B0604020202020204" pitchFamily="34" charset="0"/>
              </a:rPr>
              <a:t>A 58-year-old man, known case of diabetes, presents to clinic for follow up and claimed to have chest pain when climbing stairs of two flights which is relieved within few minutes by rest. His ECG is within normal.</a:t>
            </a:r>
          </a:p>
          <a:p>
            <a:pPr algn="l" rtl="0"/>
            <a:r>
              <a:rPr lang="en-US" sz="2800" b="1" dirty="0" smtClean="0">
                <a:solidFill>
                  <a:srgbClr val="002060"/>
                </a:solidFill>
                <a:latin typeface="Arial" panose="020B0604020202020204" pitchFamily="34" charset="0"/>
                <a:cs typeface="Arial" panose="020B0604020202020204" pitchFamily="34" charset="0"/>
              </a:rPr>
              <a:t>How are you going to manage him?</a:t>
            </a:r>
            <a:endParaRPr lang="ar-SA"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938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latin typeface="Arial" panose="020B0604020202020204" pitchFamily="34" charset="0"/>
                <a:cs typeface="Arial" panose="020B0604020202020204" pitchFamily="34" charset="0"/>
              </a:rPr>
              <a:t>What should be included in the appropriate referral?</a:t>
            </a:r>
            <a:endParaRPr lang="ar-SA" sz="32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33600"/>
            <a:ext cx="9221788" cy="4419600"/>
          </a:xfrm>
        </p:spPr>
        <p:txBody>
          <a:bodyPr>
            <a:normAutofit/>
          </a:bodyPr>
          <a:lstStyle/>
          <a:p>
            <a:pPr marL="0" indent="0" algn="l" rtl="0">
              <a:buNone/>
            </a:pPr>
            <a:r>
              <a:rPr lang="en-US" sz="2400" dirty="0" smtClean="0">
                <a:solidFill>
                  <a:schemeClr val="tx1"/>
                </a:solidFill>
                <a:latin typeface="Arial" panose="020B0604020202020204" pitchFamily="34" charset="0"/>
                <a:cs typeface="Arial" panose="020B0604020202020204" pitchFamily="34" charset="0"/>
              </a:rPr>
              <a:t>History of patient: </a:t>
            </a:r>
          </a:p>
          <a:p>
            <a:pPr algn="l" rtl="0"/>
            <a:r>
              <a:rPr lang="en-US" sz="2400" dirty="0" smtClean="0">
                <a:solidFill>
                  <a:schemeClr val="tx1"/>
                </a:solidFill>
                <a:latin typeface="Arial" panose="020B0604020202020204" pitchFamily="34" charset="0"/>
                <a:cs typeface="Arial" panose="020B0604020202020204" pitchFamily="34" charset="0"/>
              </a:rPr>
              <a:t>Complaint, </a:t>
            </a:r>
          </a:p>
          <a:p>
            <a:pPr algn="l" rtl="0"/>
            <a:r>
              <a:rPr lang="en-US" sz="2400" dirty="0" smtClean="0">
                <a:solidFill>
                  <a:schemeClr val="tx1"/>
                </a:solidFill>
                <a:latin typeface="Arial" panose="020B0604020202020204" pitchFamily="34" charset="0"/>
                <a:cs typeface="Arial" panose="020B0604020202020204" pitchFamily="34" charset="0"/>
              </a:rPr>
              <a:t>Clinical findings, </a:t>
            </a:r>
          </a:p>
          <a:p>
            <a:pPr algn="l" rtl="0"/>
            <a:r>
              <a:rPr lang="en-US" sz="2400" dirty="0" smtClean="0">
                <a:solidFill>
                  <a:schemeClr val="tx1"/>
                </a:solidFill>
                <a:latin typeface="Arial" panose="020B0604020202020204" pitchFamily="34" charset="0"/>
                <a:cs typeface="Arial" panose="020B0604020202020204" pitchFamily="34" charset="0"/>
              </a:rPr>
              <a:t>Provisional or Final diagnosis, </a:t>
            </a:r>
          </a:p>
          <a:p>
            <a:pPr algn="l" rtl="0"/>
            <a:r>
              <a:rPr lang="en-US" sz="2400" dirty="0" smtClean="0">
                <a:solidFill>
                  <a:schemeClr val="tx1"/>
                </a:solidFill>
                <a:latin typeface="Arial" panose="020B0604020202020204" pitchFamily="34" charset="0"/>
                <a:cs typeface="Arial" panose="020B0604020202020204" pitchFamily="34" charset="0"/>
              </a:rPr>
              <a:t>Significant results, </a:t>
            </a:r>
          </a:p>
          <a:p>
            <a:pPr algn="l" rtl="0"/>
            <a:r>
              <a:rPr lang="en-US" sz="2400" dirty="0" smtClean="0">
                <a:solidFill>
                  <a:schemeClr val="tx1"/>
                </a:solidFill>
                <a:latin typeface="Arial" panose="020B0604020202020204" pitchFamily="34" charset="0"/>
                <a:cs typeface="Arial" panose="020B0604020202020204" pitchFamily="34" charset="0"/>
              </a:rPr>
              <a:t>Medication, </a:t>
            </a:r>
          </a:p>
          <a:p>
            <a:pPr algn="l" rtl="0"/>
            <a:r>
              <a:rPr lang="en-US" sz="2400" dirty="0" smtClean="0">
                <a:solidFill>
                  <a:schemeClr val="tx1"/>
                </a:solidFill>
                <a:latin typeface="Arial" panose="020B0604020202020204" pitchFamily="34" charset="0"/>
                <a:cs typeface="Arial" panose="020B0604020202020204" pitchFamily="34" charset="0"/>
              </a:rPr>
              <a:t>and Reason of referral</a:t>
            </a:r>
            <a:endParaRPr lang="ar-SA"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0486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OUTPATIENT ATTNDENCES</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70100" y="2032000"/>
            <a:ext cx="9867900" cy="4445000"/>
          </a:xfrm>
        </p:spPr>
        <p:txBody>
          <a:bodyPr>
            <a:normAutofit/>
          </a:bodyPr>
          <a:lstStyle/>
          <a:p>
            <a:pPr algn="l" rtl="0">
              <a:buFont typeface="Wingdings" panose="05000000000000000000" pitchFamily="2" charset="2"/>
              <a:buChar char="§"/>
            </a:pPr>
            <a:r>
              <a:rPr lang="en-US" sz="2000" dirty="0" smtClean="0">
                <a:solidFill>
                  <a:schemeClr val="tx1"/>
                </a:solidFill>
                <a:latin typeface="Arial" panose="020B0604020202020204" pitchFamily="34" charset="0"/>
                <a:cs typeface="Arial" panose="020B0604020202020204" pitchFamily="34" charset="0"/>
              </a:rPr>
              <a:t>Multiple outpatient </a:t>
            </a:r>
            <a:r>
              <a:rPr lang="en-US" sz="2000" dirty="0" err="1" smtClean="0">
                <a:solidFill>
                  <a:schemeClr val="tx1"/>
                </a:solidFill>
                <a:latin typeface="Arial" panose="020B0604020202020204" pitchFamily="34" charset="0"/>
                <a:cs typeface="Arial" panose="020B0604020202020204" pitchFamily="34" charset="0"/>
              </a:rPr>
              <a:t>attendences</a:t>
            </a:r>
            <a:r>
              <a:rPr lang="en-US" sz="2000" dirty="0" smtClean="0">
                <a:solidFill>
                  <a:schemeClr val="tx1"/>
                </a:solidFill>
                <a:latin typeface="Arial" panose="020B0604020202020204" pitchFamily="34" charset="0"/>
                <a:cs typeface="Arial" panose="020B0604020202020204" pitchFamily="34" charset="0"/>
              </a:rPr>
              <a:t> can be confusing to patients, especially if they see different doctors on each occasion.</a:t>
            </a:r>
          </a:p>
          <a:p>
            <a:pPr algn="l" rtl="0">
              <a:buFont typeface="Wingdings" panose="05000000000000000000" pitchFamily="2" charset="2"/>
              <a:buChar char="§"/>
            </a:pPr>
            <a:r>
              <a:rPr lang="en-US" sz="2000" dirty="0" smtClean="0">
                <a:solidFill>
                  <a:schemeClr val="tx1"/>
                </a:solidFill>
                <a:latin typeface="Arial" panose="020B0604020202020204" pitchFamily="34" charset="0"/>
                <a:cs typeface="Arial" panose="020B0604020202020204" pitchFamily="34" charset="0"/>
              </a:rPr>
              <a:t>Those who re-attending clinics tend to be seen by the more junior hospital doctors, who commonly rotate.</a:t>
            </a:r>
          </a:p>
          <a:p>
            <a:pPr algn="l" rtl="0">
              <a:buFont typeface="Wingdings" panose="05000000000000000000" pitchFamily="2" charset="2"/>
              <a:buChar char="§"/>
            </a:pPr>
            <a:r>
              <a:rPr lang="en-US" sz="2000" dirty="0" smtClean="0">
                <a:solidFill>
                  <a:schemeClr val="tx1"/>
                </a:solidFill>
                <a:latin typeface="Arial" panose="020B0604020202020204" pitchFamily="34" charset="0"/>
                <a:cs typeface="Arial" panose="020B0604020202020204" pitchFamily="34" charset="0"/>
              </a:rPr>
              <a:t>Misunderstanding about diagnosis, prognosis and treatment can easily arise.</a:t>
            </a:r>
          </a:p>
          <a:p>
            <a:pPr algn="l" rtl="0">
              <a:buFont typeface="Wingdings" panose="05000000000000000000" pitchFamily="2" charset="2"/>
              <a:buChar char="§"/>
            </a:pPr>
            <a:r>
              <a:rPr lang="en-US" sz="2000" dirty="0" smtClean="0">
                <a:solidFill>
                  <a:schemeClr val="tx1"/>
                </a:solidFill>
                <a:latin typeface="Arial" panose="020B0604020202020204" pitchFamily="34" charset="0"/>
                <a:cs typeface="Arial" panose="020B0604020202020204" pitchFamily="34" charset="0"/>
              </a:rPr>
              <a:t>The more individuals involved in the care of the patient, the greater the potential for confusion and conflicting advice.</a:t>
            </a:r>
          </a:p>
          <a:p>
            <a:pPr algn="l" rtl="0">
              <a:buFont typeface="Wingdings" panose="05000000000000000000" pitchFamily="2" charset="2"/>
              <a:buChar char="§"/>
            </a:pPr>
            <a:r>
              <a:rPr lang="en-US" sz="2000" dirty="0" smtClean="0">
                <a:solidFill>
                  <a:schemeClr val="tx1"/>
                </a:solidFill>
                <a:latin typeface="Arial" panose="020B0604020202020204" pitchFamily="34" charset="0"/>
                <a:cs typeface="Arial" panose="020B0604020202020204" pitchFamily="34" charset="0"/>
              </a:rPr>
              <a:t>The concepts of whole person medicine and continuity of care are of particular relevance in those patients who have frequent or varied contact with hospital services.</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557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CONTENT</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2200" y="2273300"/>
            <a:ext cx="9142412" cy="3637922"/>
          </a:xfrm>
        </p:spPr>
        <p:txBody>
          <a:bodyPr/>
          <a:lstStyle/>
          <a:p>
            <a:pPr algn="l" rtl="0"/>
            <a:r>
              <a:rPr lang="en-US" sz="2400" b="1" dirty="0">
                <a:solidFill>
                  <a:srgbClr val="002060"/>
                </a:solidFill>
                <a:latin typeface="Arial" panose="020B0604020202020204" pitchFamily="34" charset="0"/>
                <a:cs typeface="Arial" panose="020B0604020202020204" pitchFamily="34" charset="0"/>
              </a:rPr>
              <a:t>Reassurance and/or Explanation</a:t>
            </a:r>
          </a:p>
          <a:p>
            <a:pPr algn="l" rtl="0"/>
            <a:r>
              <a:rPr lang="en-US" sz="2400" b="1" dirty="0">
                <a:solidFill>
                  <a:srgbClr val="002060"/>
                </a:solidFill>
                <a:latin typeface="Arial" panose="020B0604020202020204" pitchFamily="34" charset="0"/>
                <a:cs typeface="Arial" panose="020B0604020202020204" pitchFamily="34" charset="0"/>
              </a:rPr>
              <a:t>Prescription</a:t>
            </a:r>
          </a:p>
          <a:p>
            <a:pPr algn="l" rtl="0"/>
            <a:r>
              <a:rPr lang="en-US" sz="2400" b="1" dirty="0">
                <a:solidFill>
                  <a:srgbClr val="002060"/>
                </a:solidFill>
                <a:latin typeface="Arial" panose="020B0604020202020204" pitchFamily="34" charset="0"/>
                <a:cs typeface="Arial" panose="020B0604020202020204" pitchFamily="34" charset="0"/>
              </a:rPr>
              <a:t>Referral</a:t>
            </a:r>
          </a:p>
          <a:p>
            <a:pPr algn="l" rtl="0"/>
            <a:r>
              <a:rPr lang="en-US" sz="2400" b="1" dirty="0">
                <a:solidFill>
                  <a:srgbClr val="002060"/>
                </a:solidFill>
                <a:latin typeface="Arial" panose="020B0604020202020204" pitchFamily="34" charset="0"/>
                <a:cs typeface="Arial" panose="020B0604020202020204" pitchFamily="34" charset="0"/>
              </a:rPr>
              <a:t>Investigation</a:t>
            </a:r>
          </a:p>
          <a:p>
            <a:pPr algn="l" rtl="0"/>
            <a:r>
              <a:rPr lang="en-US" sz="2400" b="1" dirty="0">
                <a:solidFill>
                  <a:srgbClr val="002060"/>
                </a:solidFill>
                <a:latin typeface="Arial" panose="020B0604020202020204" pitchFamily="34" charset="0"/>
                <a:cs typeface="Arial" panose="020B0604020202020204" pitchFamily="34" charset="0"/>
              </a:rPr>
              <a:t>Observation</a:t>
            </a:r>
          </a:p>
          <a:p>
            <a:pPr algn="l" rtl="0"/>
            <a:r>
              <a:rPr lang="en-US" sz="2400" b="1" dirty="0">
                <a:solidFill>
                  <a:srgbClr val="002060"/>
                </a:solidFill>
                <a:latin typeface="Arial" panose="020B0604020202020204" pitchFamily="34" charset="0"/>
                <a:cs typeface="Arial" panose="020B0604020202020204" pitchFamily="34" charset="0"/>
              </a:rPr>
              <a:t>Prevention</a:t>
            </a:r>
          </a:p>
          <a:p>
            <a:pPr marL="0" indent="0" algn="l" rtl="0">
              <a:buNone/>
            </a:pPr>
            <a:endParaRPr lang="ar-SA" dirty="0"/>
          </a:p>
        </p:txBody>
      </p:sp>
    </p:spTree>
    <p:extLst>
      <p:ext uri="{BB962C8B-B14F-4D97-AF65-F5344CB8AC3E}">
        <p14:creationId xmlns:p14="http://schemas.microsoft.com/office/powerpoint/2010/main" val="4221243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INVESTIGATIONS</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22500" y="1905000"/>
            <a:ext cx="9563100" cy="4508500"/>
          </a:xfrm>
        </p:spPr>
        <p:txBody>
          <a:bodyPr>
            <a:normAutofit/>
          </a:bodyPr>
          <a:lstStyle/>
          <a:p>
            <a:pPr marL="0" indent="0" algn="l" rtl="0">
              <a:buNone/>
            </a:pPr>
            <a:r>
              <a:rPr lang="en-US" sz="2000" dirty="0" smtClean="0">
                <a:solidFill>
                  <a:schemeClr val="tx1"/>
                </a:solidFill>
                <a:latin typeface="Arial" panose="020B0604020202020204" pitchFamily="34" charset="0"/>
                <a:cs typeface="Arial" panose="020B0604020202020204" pitchFamily="34" charset="0"/>
              </a:rPr>
              <a:t>Why performed?</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make or confirm </a:t>
            </a:r>
            <a:r>
              <a:rPr lang="en-US" sz="2000" dirty="0" smtClean="0">
                <a:solidFill>
                  <a:schemeClr val="tx1"/>
                </a:solidFill>
                <a:latin typeface="Arial" panose="020B0604020202020204" pitchFamily="34" charset="0"/>
                <a:cs typeface="Arial" panose="020B0604020202020204" pitchFamily="34" charset="0"/>
              </a:rPr>
              <a:t>a suspected diagnosis (e.g. thyroid in a patient with tendency to sleep).</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exclude</a:t>
            </a:r>
            <a:r>
              <a:rPr lang="en-US" sz="2000" dirty="0" smtClean="0">
                <a:solidFill>
                  <a:schemeClr val="tx1"/>
                </a:solidFill>
                <a:latin typeface="Arial" panose="020B0604020202020204" pitchFamily="34" charset="0"/>
                <a:cs typeface="Arial" panose="020B0604020202020204" pitchFamily="34" charset="0"/>
              </a:rPr>
              <a:t> an unlikely but important and treatable diagnosis (to R/O Celiac disease in a patient with </a:t>
            </a:r>
            <a:r>
              <a:rPr lang="en-US" sz="2000" dirty="0" err="1" smtClean="0">
                <a:solidFill>
                  <a:schemeClr val="tx1"/>
                </a:solidFill>
                <a:latin typeface="Arial" panose="020B0604020202020204" pitchFamily="34" charset="0"/>
                <a:cs typeface="Arial" panose="020B0604020202020204" pitchFamily="34" charset="0"/>
              </a:rPr>
              <a:t>diarrhoea</a:t>
            </a:r>
            <a:r>
              <a:rPr lang="en-US" sz="2000" dirty="0" smtClean="0">
                <a:solidFill>
                  <a:schemeClr val="tx1"/>
                </a:solidFill>
                <a:latin typeface="Arial" panose="020B0604020202020204" pitchFamily="34" charset="0"/>
                <a:cs typeface="Arial" panose="020B0604020202020204" pitchFamily="34" charset="0"/>
              </a:rPr>
              <a:t> / IBS.</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monitor</a:t>
            </a:r>
            <a:r>
              <a:rPr lang="en-US" sz="2000" dirty="0" smtClean="0">
                <a:solidFill>
                  <a:schemeClr val="tx1"/>
                </a:solidFill>
                <a:latin typeface="Arial" panose="020B0604020202020204" pitchFamily="34" charset="0"/>
                <a:cs typeface="Arial" panose="020B0604020202020204" pitchFamily="34" charset="0"/>
              </a:rPr>
              <a:t> the effects or side effects of medicine (Lipid and LFT in Patient on </a:t>
            </a:r>
            <a:r>
              <a:rPr lang="en-US" sz="2000" dirty="0" err="1" smtClean="0">
                <a:solidFill>
                  <a:schemeClr val="tx1"/>
                </a:solidFill>
                <a:latin typeface="Arial" panose="020B0604020202020204" pitchFamily="34" charset="0"/>
                <a:cs typeface="Arial" panose="020B0604020202020204" pitchFamily="34" charset="0"/>
              </a:rPr>
              <a:t>Isoretenoic</a:t>
            </a:r>
            <a:r>
              <a:rPr lang="en-US" sz="2000" dirty="0" smtClean="0">
                <a:solidFill>
                  <a:schemeClr val="tx1"/>
                </a:solidFill>
                <a:latin typeface="Arial" panose="020B0604020202020204" pitchFamily="34" charset="0"/>
                <a:cs typeface="Arial" panose="020B0604020202020204" pitchFamily="34" charset="0"/>
              </a:rPr>
              <a:t> acid or B12 in patient on long treatment with Metformin).</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screen </a:t>
            </a:r>
            <a:r>
              <a:rPr lang="en-US" sz="2000" dirty="0" smtClean="0">
                <a:solidFill>
                  <a:schemeClr val="tx1"/>
                </a:solidFill>
                <a:latin typeface="Arial" panose="020B0604020202020204" pitchFamily="34" charset="0"/>
                <a:cs typeface="Arial" panose="020B0604020202020204" pitchFamily="34" charset="0"/>
              </a:rPr>
              <a:t>asymptomatic patients (e.g. mammography for breast cancer).</a:t>
            </a:r>
          </a:p>
          <a:p>
            <a:pPr algn="l" rtl="0">
              <a:buFont typeface="Wingdings" panose="05000000000000000000" pitchFamily="2" charset="2"/>
              <a:buChar char="q"/>
            </a:pPr>
            <a:r>
              <a:rPr lang="en-US" sz="2000" dirty="0" smtClean="0">
                <a:solidFill>
                  <a:schemeClr val="tx1"/>
                </a:solidFill>
                <a:latin typeface="Arial" panose="020B0604020202020204" pitchFamily="34" charset="0"/>
                <a:cs typeface="Arial" panose="020B0604020202020204" pitchFamily="34" charset="0"/>
              </a:rPr>
              <a:t>To </a:t>
            </a:r>
            <a:r>
              <a:rPr lang="en-US" sz="2000" b="1" dirty="0" smtClean="0">
                <a:solidFill>
                  <a:schemeClr val="tx1"/>
                </a:solidFill>
                <a:latin typeface="Arial" panose="020B0604020202020204" pitchFamily="34" charset="0"/>
                <a:cs typeface="Arial" panose="020B0604020202020204" pitchFamily="34" charset="0"/>
              </a:rPr>
              <a:t>reassure</a:t>
            </a:r>
            <a:r>
              <a:rPr lang="en-US" sz="2000" dirty="0" smtClean="0">
                <a:solidFill>
                  <a:schemeClr val="tx1"/>
                </a:solidFill>
                <a:latin typeface="Arial" panose="020B0604020202020204" pitchFamily="34" charset="0"/>
                <a:cs typeface="Arial" panose="020B0604020202020204" pitchFamily="34" charset="0"/>
              </a:rPr>
              <a:t> an anxious patient that nothing is seriously wrong.</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1900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INVESTIGATIONS</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33600"/>
            <a:ext cx="9234488" cy="4343400"/>
          </a:xfrm>
        </p:spPr>
        <p:txBody>
          <a:bodyPr/>
          <a:lstStyle/>
          <a:p>
            <a:pPr algn="l" rtl="0"/>
            <a:r>
              <a:rPr lang="en-US" sz="2000" dirty="0" smtClean="0">
                <a:solidFill>
                  <a:schemeClr val="tx1"/>
                </a:solidFill>
                <a:latin typeface="Arial" panose="020B0604020202020204" pitchFamily="34" charset="0"/>
                <a:cs typeface="Arial" panose="020B0604020202020204" pitchFamily="34" charset="0"/>
              </a:rPr>
              <a:t>The decision to investigate a patient, as with the decision to refer, is based on clinical judgment.</a:t>
            </a:r>
          </a:p>
          <a:p>
            <a:pPr marL="0" indent="0" algn="l" rtl="0">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a:t>
            </a:r>
          </a:p>
          <a:p>
            <a:pPr marL="0" indent="0" algn="l" rtl="0">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a:t>
            </a:r>
            <a:r>
              <a:rPr lang="en-US" sz="2400" b="1" dirty="0" smtClean="0">
                <a:solidFill>
                  <a:srgbClr val="C00000"/>
                </a:solidFill>
                <a:latin typeface="Arial" panose="020B0604020202020204" pitchFamily="34" charset="0"/>
                <a:cs typeface="Arial" panose="020B0604020202020204" pitchFamily="34" charset="0"/>
              </a:rPr>
              <a:t>Case History:</a:t>
            </a:r>
          </a:p>
          <a:p>
            <a:pPr algn="l" rtl="0"/>
            <a:r>
              <a:rPr lang="en-US" sz="2000" dirty="0" smtClean="0">
                <a:solidFill>
                  <a:schemeClr val="tx1"/>
                </a:solidFill>
                <a:latin typeface="Arial" panose="020B0604020202020204" pitchFamily="34" charset="0"/>
                <a:cs typeface="Arial" panose="020B0604020202020204" pitchFamily="34" charset="0"/>
              </a:rPr>
              <a:t>A 48-year-old man asymptomatic, diagnosed incidentally in International Diabetes Day to have high blood sugar of 268 mg/dl and came to you in clinic.</a:t>
            </a:r>
          </a:p>
          <a:p>
            <a:pPr marL="0" indent="0" algn="l" rtl="0">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Which investigations are you going to request after history taking and</a:t>
            </a:r>
          </a:p>
          <a:p>
            <a:pPr marL="0" indent="0" algn="l" rtl="0">
              <a:buNone/>
            </a:pPr>
            <a:r>
              <a:rPr lang="en-US" sz="2000" dirty="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     examination?</a:t>
            </a:r>
          </a:p>
          <a:p>
            <a:pPr algn="l" rtl="0"/>
            <a:endParaRPr lang="ar-SA" dirty="0"/>
          </a:p>
        </p:txBody>
      </p:sp>
    </p:spTree>
    <p:extLst>
      <p:ext uri="{BB962C8B-B14F-4D97-AF65-F5344CB8AC3E}">
        <p14:creationId xmlns:p14="http://schemas.microsoft.com/office/powerpoint/2010/main" val="20088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INVESTIGATIONS</a:t>
            </a:r>
            <a:endParaRPr lang="ar-SA" dirty="0"/>
          </a:p>
        </p:txBody>
      </p:sp>
      <p:sp>
        <p:nvSpPr>
          <p:cNvPr id="3" name="Content Placeholder 2"/>
          <p:cNvSpPr>
            <a:spLocks noGrp="1"/>
          </p:cNvSpPr>
          <p:nvPr>
            <p:ph idx="1"/>
          </p:nvPr>
        </p:nvSpPr>
        <p:spPr>
          <a:xfrm>
            <a:off x="2222500" y="2032000"/>
            <a:ext cx="9601200" cy="4356100"/>
          </a:xfrm>
        </p:spPr>
        <p:txBody>
          <a:bodyPr>
            <a:normAutofit/>
          </a:bodyPr>
          <a:lstStyle/>
          <a:p>
            <a:pPr algn="l" rtl="0"/>
            <a:r>
              <a:rPr lang="en-US" sz="2000" dirty="0" smtClean="0">
                <a:solidFill>
                  <a:schemeClr val="tx1"/>
                </a:solidFill>
                <a:latin typeface="Arial" panose="020B0604020202020204" pitchFamily="34" charset="0"/>
                <a:cs typeface="Arial" panose="020B0604020202020204" pitchFamily="34" charset="0"/>
              </a:rPr>
              <a:t>If a doctor is still in considerable doubt about the diagnosis after taking history and examining the patient, it is unlikely that laboratory investigations will be very helpful.</a:t>
            </a:r>
          </a:p>
          <a:p>
            <a:pPr algn="l" rtl="0"/>
            <a:endParaRPr lang="en-US" sz="2000" dirty="0" smtClean="0">
              <a:solidFill>
                <a:schemeClr val="tx1"/>
              </a:solidFill>
              <a:latin typeface="Arial" panose="020B0604020202020204" pitchFamily="34" charset="0"/>
              <a:cs typeface="Arial" panose="020B0604020202020204" pitchFamily="34" charset="0"/>
            </a:endParaRPr>
          </a:p>
          <a:p>
            <a:pPr algn="l" rtl="0"/>
            <a:r>
              <a:rPr lang="en-US" sz="2000" dirty="0" smtClean="0">
                <a:solidFill>
                  <a:schemeClr val="tx1"/>
                </a:solidFill>
                <a:latin typeface="Arial" panose="020B0604020202020204" pitchFamily="34" charset="0"/>
                <a:cs typeface="Arial" panose="020B0604020202020204" pitchFamily="34" charset="0"/>
              </a:rPr>
              <a:t>Sandler (1979), in a study of 630 hospital medical patients, found that routine CBC, ESR, U &amp; E and Urine analysis in the absence of any clinical indication were of minimal value, contributing to only 1% of all diagnosis.</a:t>
            </a:r>
          </a:p>
          <a:p>
            <a:pPr algn="l" rtl="0"/>
            <a:endParaRPr lang="en-US" sz="2000" dirty="0" smtClean="0">
              <a:solidFill>
                <a:schemeClr val="tx1"/>
              </a:solidFill>
              <a:latin typeface="Arial" panose="020B0604020202020204" pitchFamily="34" charset="0"/>
              <a:cs typeface="Arial" panose="020B0604020202020204" pitchFamily="34" charset="0"/>
            </a:endParaRPr>
          </a:p>
          <a:p>
            <a:pPr algn="l" rtl="0"/>
            <a:r>
              <a:rPr lang="en-US" sz="2000" dirty="0" smtClean="0">
                <a:solidFill>
                  <a:schemeClr val="tx1"/>
                </a:solidFill>
                <a:latin typeface="Arial" panose="020B0604020202020204" pitchFamily="34" charset="0"/>
                <a:cs typeface="Arial" panose="020B0604020202020204" pitchFamily="34" charset="0"/>
              </a:rPr>
              <a:t>Conclusion that investigations should answer the specific clinical questions.</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743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INVESTIGATIONS</a:t>
            </a:r>
            <a:endParaRPr lang="ar-SA" dirty="0"/>
          </a:p>
        </p:txBody>
      </p:sp>
      <p:sp>
        <p:nvSpPr>
          <p:cNvPr id="3" name="Content Placeholder 2"/>
          <p:cNvSpPr>
            <a:spLocks noGrp="1"/>
          </p:cNvSpPr>
          <p:nvPr>
            <p:ph idx="1"/>
          </p:nvPr>
        </p:nvSpPr>
        <p:spPr>
          <a:xfrm>
            <a:off x="2209800" y="1778000"/>
            <a:ext cx="9575800" cy="4673600"/>
          </a:xfrm>
        </p:spPr>
        <p:txBody>
          <a:bodyPr>
            <a:normAutofit/>
          </a:bodyPr>
          <a:lstStyle/>
          <a:p>
            <a:pPr algn="l" rtl="0"/>
            <a:r>
              <a:rPr lang="en-US" sz="2400" dirty="0" smtClean="0">
                <a:solidFill>
                  <a:schemeClr val="tx1"/>
                </a:solidFill>
                <a:latin typeface="Arial" panose="020B0604020202020204" pitchFamily="34" charset="0"/>
                <a:cs typeface="Arial" panose="020B0604020202020204" pitchFamily="34" charset="0"/>
              </a:rPr>
              <a:t>The studies emphasized the </a:t>
            </a:r>
            <a:r>
              <a:rPr lang="en-US" sz="2400" b="1" dirty="0" smtClean="0">
                <a:solidFill>
                  <a:schemeClr val="tx1"/>
                </a:solidFill>
                <a:latin typeface="Arial" panose="020B0604020202020204" pitchFamily="34" charset="0"/>
                <a:cs typeface="Arial" panose="020B0604020202020204" pitchFamily="34" charset="0"/>
              </a:rPr>
              <a:t>considerable cost </a:t>
            </a:r>
            <a:r>
              <a:rPr lang="en-US" sz="2400" dirty="0" smtClean="0">
                <a:solidFill>
                  <a:schemeClr val="tx1"/>
                </a:solidFill>
                <a:latin typeface="Arial" panose="020B0604020202020204" pitchFamily="34" charset="0"/>
                <a:cs typeface="Arial" panose="020B0604020202020204" pitchFamily="34" charset="0"/>
              </a:rPr>
              <a:t>of </a:t>
            </a:r>
            <a:r>
              <a:rPr lang="en-US" sz="2400" b="1" dirty="0" smtClean="0">
                <a:solidFill>
                  <a:schemeClr val="tx1"/>
                </a:solidFill>
                <a:latin typeface="Arial" panose="020B0604020202020204" pitchFamily="34" charset="0"/>
                <a:cs typeface="Arial" panose="020B0604020202020204" pitchFamily="34" charset="0"/>
              </a:rPr>
              <a:t>indiscriminate</a:t>
            </a:r>
            <a:r>
              <a:rPr lang="en-US" sz="2400" dirty="0" smtClean="0">
                <a:solidFill>
                  <a:schemeClr val="tx1"/>
                </a:solidFill>
                <a:latin typeface="Arial" panose="020B0604020202020204" pitchFamily="34" charset="0"/>
                <a:cs typeface="Arial" panose="020B0604020202020204" pitchFamily="34" charset="0"/>
              </a:rPr>
              <a:t> investigation, and stressed the over-riding importance of a good clinical history.</a:t>
            </a:r>
          </a:p>
          <a:p>
            <a:pPr algn="l" rtl="0"/>
            <a:r>
              <a:rPr lang="en-US" sz="2400" b="1" dirty="0" smtClean="0">
                <a:solidFill>
                  <a:schemeClr val="tx1"/>
                </a:solidFill>
                <a:latin typeface="Arial" panose="020B0604020202020204" pitchFamily="34" charset="0"/>
                <a:cs typeface="Arial" panose="020B0604020202020204" pitchFamily="34" charset="0"/>
              </a:rPr>
              <a:t>Reduction</a:t>
            </a:r>
            <a:r>
              <a:rPr lang="en-US" sz="2400" dirty="0" smtClean="0">
                <a:solidFill>
                  <a:schemeClr val="tx1"/>
                </a:solidFill>
                <a:latin typeface="Arial" panose="020B0604020202020204" pitchFamily="34" charset="0"/>
                <a:cs typeface="Arial" panose="020B0604020202020204" pitchFamily="34" charset="0"/>
              </a:rPr>
              <a:t> in request of investigation and cost could be by ongoing policy of intervention, including guidelines, seminars and experience.</a:t>
            </a:r>
          </a:p>
          <a:p>
            <a:pPr algn="l" rtl="0"/>
            <a:r>
              <a:rPr lang="en-US" sz="2400" dirty="0" smtClean="0">
                <a:solidFill>
                  <a:schemeClr val="tx1"/>
                </a:solidFill>
                <a:latin typeface="Arial" panose="020B0604020202020204" pitchFamily="34" charset="0"/>
                <a:cs typeface="Arial" panose="020B0604020202020204" pitchFamily="34" charset="0"/>
              </a:rPr>
              <a:t>The </a:t>
            </a:r>
            <a:r>
              <a:rPr lang="en-US" sz="2400" b="1" dirty="0" smtClean="0">
                <a:solidFill>
                  <a:schemeClr val="tx1"/>
                </a:solidFill>
                <a:latin typeface="Arial" panose="020B0604020202020204" pitchFamily="34" charset="0"/>
                <a:cs typeface="Arial" panose="020B0604020202020204" pitchFamily="34" charset="0"/>
              </a:rPr>
              <a:t>inappropriateness of ‘routine’ investigations </a:t>
            </a:r>
            <a:r>
              <a:rPr lang="en-US" sz="2400" dirty="0" smtClean="0">
                <a:solidFill>
                  <a:schemeClr val="tx1"/>
                </a:solidFill>
                <a:latin typeface="Arial" panose="020B0604020202020204" pitchFamily="34" charset="0"/>
                <a:cs typeface="Arial" panose="020B0604020202020204" pitchFamily="34" charset="0"/>
              </a:rPr>
              <a:t>is probably even greater in general practice since most patients suffer from non-life threatening and of self-limiting conditions.</a:t>
            </a:r>
            <a:endParaRPr lang="ar-SA"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1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INVESTIGATIONS</a:t>
            </a:r>
            <a:endParaRPr lang="ar-SA" dirty="0"/>
          </a:p>
        </p:txBody>
      </p:sp>
      <p:sp>
        <p:nvSpPr>
          <p:cNvPr id="3" name="Content Placeholder 2"/>
          <p:cNvSpPr>
            <a:spLocks noGrp="1"/>
          </p:cNvSpPr>
          <p:nvPr>
            <p:ph idx="1"/>
          </p:nvPr>
        </p:nvSpPr>
        <p:spPr>
          <a:xfrm>
            <a:off x="2413000" y="1676400"/>
            <a:ext cx="9461500" cy="4775200"/>
          </a:xfrm>
        </p:spPr>
        <p:txBody>
          <a:bodyPr>
            <a:normAutofit/>
          </a:bodyPr>
          <a:lstStyle/>
          <a:p>
            <a:pPr marL="0" indent="0" algn="l" rtl="0">
              <a:buNone/>
            </a:pPr>
            <a:endParaRPr lang="en-US" sz="2400" dirty="0" smtClean="0">
              <a:latin typeface="Arial" panose="020B0604020202020204" pitchFamily="34" charset="0"/>
              <a:cs typeface="Arial" panose="020B0604020202020204" pitchFamily="34" charset="0"/>
            </a:endParaRPr>
          </a:p>
          <a:p>
            <a:pPr marL="0" indent="0" algn="l" rtl="0">
              <a:buNone/>
            </a:pPr>
            <a:r>
              <a:rPr lang="en-US" sz="2400" dirty="0" smtClean="0">
                <a:solidFill>
                  <a:schemeClr val="tx1"/>
                </a:solidFill>
                <a:latin typeface="Arial" panose="020B0604020202020204" pitchFamily="34" charset="0"/>
                <a:cs typeface="Arial" panose="020B0604020202020204" pitchFamily="34" charset="0"/>
              </a:rPr>
              <a:t>So before requesting investigations you have to consider:</a:t>
            </a:r>
          </a:p>
          <a:p>
            <a:pPr marL="0" indent="0" algn="l" rtl="0">
              <a:buNone/>
            </a:pPr>
            <a:r>
              <a:rPr lang="en-US" sz="2400" dirty="0" smtClean="0">
                <a:solidFill>
                  <a:schemeClr val="tx1"/>
                </a:solidFill>
                <a:latin typeface="Arial" panose="020B0604020202020204" pitchFamily="34" charset="0"/>
                <a:cs typeface="Arial" panose="020B0604020202020204" pitchFamily="34" charset="0"/>
              </a:rPr>
              <a:t>Taking a more </a:t>
            </a:r>
            <a:r>
              <a:rPr lang="en-US" sz="2400" b="1" dirty="0" smtClean="0">
                <a:solidFill>
                  <a:schemeClr val="tx1"/>
                </a:solidFill>
                <a:latin typeface="Arial" panose="020B0604020202020204" pitchFamily="34" charset="0"/>
                <a:cs typeface="Arial" panose="020B0604020202020204" pitchFamily="34" charset="0"/>
              </a:rPr>
              <a:t>focused clinical history </a:t>
            </a:r>
            <a:r>
              <a:rPr lang="en-US" sz="2400" dirty="0" smtClean="0">
                <a:solidFill>
                  <a:schemeClr val="tx1"/>
                </a:solidFill>
                <a:latin typeface="Arial" panose="020B0604020202020204" pitchFamily="34" charset="0"/>
                <a:cs typeface="Arial" panose="020B0604020202020204" pitchFamily="34" charset="0"/>
              </a:rPr>
              <a:t>and ask:</a:t>
            </a:r>
          </a:p>
          <a:p>
            <a:pPr algn="l" rtl="0">
              <a:buFont typeface="Wingdings" panose="05000000000000000000" pitchFamily="2" charset="2"/>
              <a:buChar char="§"/>
            </a:pPr>
            <a:r>
              <a:rPr lang="en-US" sz="2400" dirty="0" smtClean="0">
                <a:solidFill>
                  <a:schemeClr val="tx1"/>
                </a:solidFill>
                <a:latin typeface="Arial" panose="020B0604020202020204" pitchFamily="34" charset="0"/>
                <a:cs typeface="Arial" panose="020B0604020202020204" pitchFamily="34" charset="0"/>
              </a:rPr>
              <a:t>Why am I ordering this test?</a:t>
            </a:r>
          </a:p>
          <a:p>
            <a:pPr algn="l" rtl="0">
              <a:buFont typeface="Wingdings" panose="05000000000000000000" pitchFamily="2" charset="2"/>
              <a:buChar char="§"/>
            </a:pPr>
            <a:r>
              <a:rPr lang="en-US" sz="2400" dirty="0" smtClean="0">
                <a:solidFill>
                  <a:schemeClr val="tx1"/>
                </a:solidFill>
                <a:latin typeface="Arial" panose="020B0604020202020204" pitchFamily="34" charset="0"/>
                <a:cs typeface="Arial" panose="020B0604020202020204" pitchFamily="34" charset="0"/>
              </a:rPr>
              <a:t>What am I going to look for in the result?</a:t>
            </a:r>
          </a:p>
          <a:p>
            <a:pPr algn="l" rtl="0">
              <a:buFont typeface="Wingdings" panose="05000000000000000000" pitchFamily="2" charset="2"/>
              <a:buChar char="§"/>
            </a:pPr>
            <a:r>
              <a:rPr lang="en-US" sz="2400" dirty="0" smtClean="0">
                <a:solidFill>
                  <a:schemeClr val="tx1"/>
                </a:solidFill>
                <a:latin typeface="Arial" panose="020B0604020202020204" pitchFamily="34" charset="0"/>
                <a:cs typeface="Arial" panose="020B0604020202020204" pitchFamily="34" charset="0"/>
              </a:rPr>
              <a:t>If I find it, will it affect diagnosis?</a:t>
            </a:r>
          </a:p>
          <a:p>
            <a:pPr algn="l" rtl="0">
              <a:buFont typeface="Wingdings" panose="05000000000000000000" pitchFamily="2" charset="2"/>
              <a:buChar char="§"/>
            </a:pPr>
            <a:r>
              <a:rPr lang="en-US" sz="2400" dirty="0" smtClean="0">
                <a:solidFill>
                  <a:schemeClr val="tx1"/>
                </a:solidFill>
                <a:latin typeface="Arial" panose="020B0604020202020204" pitchFamily="34" charset="0"/>
                <a:cs typeface="Arial" panose="020B0604020202020204" pitchFamily="34" charset="0"/>
              </a:rPr>
              <a:t>How will this affect my management of the case?</a:t>
            </a:r>
          </a:p>
          <a:p>
            <a:pPr algn="l" rtl="0">
              <a:buFont typeface="Wingdings" panose="05000000000000000000" pitchFamily="2" charset="2"/>
              <a:buChar char="§"/>
            </a:pPr>
            <a:r>
              <a:rPr lang="en-US" sz="2400" dirty="0" smtClean="0">
                <a:solidFill>
                  <a:schemeClr val="tx1"/>
                </a:solidFill>
                <a:latin typeface="Arial" panose="020B0604020202020204" pitchFamily="34" charset="0"/>
                <a:cs typeface="Arial" panose="020B0604020202020204" pitchFamily="34" charset="0"/>
              </a:rPr>
              <a:t>Will this ultimately benefit the patient?</a:t>
            </a:r>
            <a:endParaRPr lang="ar-SA"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63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OBSERVATION</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70100" y="1625600"/>
            <a:ext cx="9766300" cy="4838700"/>
          </a:xfrm>
        </p:spPr>
        <p:txBody>
          <a:bodyPr>
            <a:normAutofit/>
          </a:bodyPr>
          <a:lstStyle/>
          <a:p>
            <a:pPr algn="l" rtl="0"/>
            <a:r>
              <a:rPr lang="en-US" sz="2400" b="1" dirty="0" smtClean="0">
                <a:solidFill>
                  <a:schemeClr val="tx1"/>
                </a:solidFill>
                <a:latin typeface="Arial" panose="020B0604020202020204" pitchFamily="34" charset="0"/>
                <a:cs typeface="Arial" panose="020B0604020202020204" pitchFamily="34" charset="0"/>
              </a:rPr>
              <a:t>Follow–up</a:t>
            </a:r>
            <a:r>
              <a:rPr lang="en-US" sz="2400" dirty="0" smtClean="0">
                <a:solidFill>
                  <a:schemeClr val="tx1"/>
                </a:solidFill>
                <a:latin typeface="Arial" panose="020B0604020202020204" pitchFamily="34" charset="0"/>
                <a:cs typeface="Arial" panose="020B0604020202020204" pitchFamily="34" charset="0"/>
              </a:rPr>
              <a:t> is an essential part in patient management.</a:t>
            </a:r>
          </a:p>
          <a:p>
            <a:pPr algn="l" rtl="0"/>
            <a:r>
              <a:rPr lang="en-US" sz="2400" dirty="0" smtClean="0">
                <a:solidFill>
                  <a:schemeClr val="tx1"/>
                </a:solidFill>
                <a:latin typeface="Arial" panose="020B0604020202020204" pitchFamily="34" charset="0"/>
                <a:cs typeface="Arial" panose="020B0604020202020204" pitchFamily="34" charset="0"/>
              </a:rPr>
              <a:t>For many problems, reassurance, explanation and follow-up are the only parts of management which are necessary.</a:t>
            </a:r>
          </a:p>
          <a:p>
            <a:pPr algn="l" rtl="0"/>
            <a:r>
              <a:rPr lang="en-US" sz="2400" dirty="0" smtClean="0">
                <a:solidFill>
                  <a:schemeClr val="tx1"/>
                </a:solidFill>
                <a:latin typeface="Arial" panose="020B0604020202020204" pitchFamily="34" charset="0"/>
                <a:cs typeface="Arial" panose="020B0604020202020204" pitchFamily="34" charset="0"/>
              </a:rPr>
              <a:t>For minor, self limiting conditions (near 50% of consultations), such as URTI and dyspepsia, no formal follow-up is required except if there is a dramatic change in patient condition.</a:t>
            </a:r>
          </a:p>
          <a:p>
            <a:pPr algn="l" rtl="0"/>
            <a:r>
              <a:rPr lang="en-US" sz="2400" dirty="0" smtClean="0">
                <a:solidFill>
                  <a:schemeClr val="tx1"/>
                </a:solidFill>
                <a:latin typeface="Arial" panose="020B0604020202020204" pitchFamily="34" charset="0"/>
                <a:cs typeface="Arial" panose="020B0604020202020204" pitchFamily="34" charset="0"/>
              </a:rPr>
              <a:t>Follow-up is necessary for chronic conditions like DM, HTN, Asthma..…….</a:t>
            </a:r>
          </a:p>
          <a:p>
            <a:pPr algn="l" rtl="0"/>
            <a:r>
              <a:rPr lang="en-US" sz="2400" dirty="0" smtClean="0">
                <a:solidFill>
                  <a:schemeClr val="tx1"/>
                </a:solidFill>
                <a:latin typeface="Arial" panose="020B0604020202020204" pitchFamily="34" charset="0"/>
                <a:cs typeface="Arial" panose="020B0604020202020204" pitchFamily="34" charset="0"/>
              </a:rPr>
              <a:t>Acute and life threatening conditions like MI need follow-up after discharge.</a:t>
            </a:r>
            <a:endParaRPr lang="ar-SA"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57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PREVENTION</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06600" y="1905000"/>
            <a:ext cx="9498012" cy="4508500"/>
          </a:xfrm>
        </p:spPr>
        <p:txBody>
          <a:bodyPr>
            <a:normAutofit/>
          </a:bodyPr>
          <a:lstStyle/>
          <a:p>
            <a:pPr algn="l" rtl="0"/>
            <a:r>
              <a:rPr lang="en-US" sz="2400" b="1" dirty="0" smtClean="0">
                <a:solidFill>
                  <a:schemeClr val="tx1"/>
                </a:solidFill>
                <a:latin typeface="Arial" panose="020B0604020202020204" pitchFamily="34" charset="0"/>
                <a:cs typeface="Arial" panose="020B0604020202020204" pitchFamily="34" charset="0"/>
              </a:rPr>
              <a:t>Prevention</a:t>
            </a:r>
            <a:r>
              <a:rPr lang="en-US" sz="2400" dirty="0" smtClean="0">
                <a:solidFill>
                  <a:schemeClr val="tx1"/>
                </a:solidFill>
                <a:latin typeface="Arial" panose="020B0604020202020204" pitchFamily="34" charset="0"/>
                <a:cs typeface="Arial" panose="020B0604020202020204" pitchFamily="34" charset="0"/>
              </a:rPr>
              <a:t>, </a:t>
            </a:r>
            <a:r>
              <a:rPr lang="en-US" sz="2400" b="1" dirty="0" smtClean="0">
                <a:solidFill>
                  <a:schemeClr val="tx1"/>
                </a:solidFill>
                <a:latin typeface="Arial" panose="020B0604020202020204" pitchFamily="34" charset="0"/>
                <a:cs typeface="Arial" panose="020B0604020202020204" pitchFamily="34" charset="0"/>
              </a:rPr>
              <a:t>care</a:t>
            </a:r>
            <a:r>
              <a:rPr lang="en-US" sz="2400" dirty="0" smtClean="0">
                <a:solidFill>
                  <a:schemeClr val="tx1"/>
                </a:solidFill>
                <a:latin typeface="Arial" panose="020B0604020202020204" pitchFamily="34" charset="0"/>
                <a:cs typeface="Arial" panose="020B0604020202020204" pitchFamily="34" charset="0"/>
              </a:rPr>
              <a:t> and </a:t>
            </a:r>
            <a:r>
              <a:rPr lang="en-US" sz="2400" b="1" dirty="0" smtClean="0">
                <a:solidFill>
                  <a:schemeClr val="tx1"/>
                </a:solidFill>
                <a:latin typeface="Arial" panose="020B0604020202020204" pitchFamily="34" charset="0"/>
                <a:cs typeface="Arial" panose="020B0604020202020204" pitchFamily="34" charset="0"/>
              </a:rPr>
              <a:t>cure</a:t>
            </a:r>
            <a:r>
              <a:rPr lang="en-US" sz="2400" dirty="0" smtClean="0">
                <a:solidFill>
                  <a:schemeClr val="tx1"/>
                </a:solidFill>
                <a:latin typeface="Arial" panose="020B0604020202020204" pitchFamily="34" charset="0"/>
                <a:cs typeface="Arial" panose="020B0604020202020204" pitchFamily="34" charset="0"/>
              </a:rPr>
              <a:t> are all part of anticipatory care, which include both health promotion and disease prevention.</a:t>
            </a:r>
          </a:p>
          <a:p>
            <a:pPr algn="l" rtl="0"/>
            <a:endParaRPr lang="en-US" sz="2400" dirty="0" smtClean="0">
              <a:solidFill>
                <a:schemeClr val="tx1"/>
              </a:solidFill>
              <a:latin typeface="Arial" panose="020B0604020202020204" pitchFamily="34" charset="0"/>
              <a:cs typeface="Arial" panose="020B0604020202020204" pitchFamily="34" charset="0"/>
            </a:endParaRPr>
          </a:p>
          <a:p>
            <a:pPr algn="l" rtl="0"/>
            <a:r>
              <a:rPr lang="en-US" sz="2400" dirty="0" smtClean="0">
                <a:solidFill>
                  <a:schemeClr val="tx1"/>
                </a:solidFill>
                <a:latin typeface="Arial" panose="020B0604020202020204" pitchFamily="34" charset="0"/>
                <a:cs typeface="Arial" panose="020B0604020202020204" pitchFamily="34" charset="0"/>
              </a:rPr>
              <a:t>Prevention should always be part of patient management plan as in appropriate way how to lift and what should be avoided in LBP.</a:t>
            </a:r>
          </a:p>
          <a:p>
            <a:pPr algn="l" rtl="0"/>
            <a:endParaRPr lang="en-US" sz="2400" dirty="0" smtClean="0">
              <a:solidFill>
                <a:schemeClr val="tx1"/>
              </a:solidFill>
              <a:latin typeface="Arial" panose="020B0604020202020204" pitchFamily="34" charset="0"/>
              <a:cs typeface="Arial" panose="020B0604020202020204" pitchFamily="34" charset="0"/>
            </a:endParaRPr>
          </a:p>
          <a:p>
            <a:pPr algn="l" rtl="0"/>
            <a:r>
              <a:rPr lang="en-US" sz="2400" dirty="0" smtClean="0">
                <a:solidFill>
                  <a:schemeClr val="tx1"/>
                </a:solidFill>
                <a:latin typeface="Arial" panose="020B0604020202020204" pitchFamily="34" charset="0"/>
                <a:cs typeface="Arial" panose="020B0604020202020204" pitchFamily="34" charset="0"/>
              </a:rPr>
              <a:t>The </a:t>
            </a:r>
            <a:r>
              <a:rPr lang="en-US" sz="2400" b="1" dirty="0" smtClean="0">
                <a:solidFill>
                  <a:schemeClr val="tx1"/>
                </a:solidFill>
                <a:latin typeface="Arial" panose="020B0604020202020204" pitchFamily="34" charset="0"/>
                <a:cs typeface="Arial" panose="020B0604020202020204" pitchFamily="34" charset="0"/>
              </a:rPr>
              <a:t>preventive opportunities </a:t>
            </a:r>
            <a:r>
              <a:rPr lang="en-US" sz="2400" dirty="0" smtClean="0">
                <a:solidFill>
                  <a:schemeClr val="tx1"/>
                </a:solidFill>
                <a:latin typeface="Arial" panose="020B0604020202020204" pitchFamily="34" charset="0"/>
                <a:cs typeface="Arial" panose="020B0604020202020204" pitchFamily="34" charset="0"/>
              </a:rPr>
              <a:t>not related to the presenting complain(s) – e.g. check BP in a patient with OA, asking for H/O smoking and give advice, check vaccination state of a child coming for URTI,..…….</a:t>
            </a:r>
          </a:p>
          <a:p>
            <a:pPr algn="l" rtl="0"/>
            <a:endParaRPr lang="en-US"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237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PREVENTION</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35200" y="1905000"/>
            <a:ext cx="9639300" cy="4495800"/>
          </a:xfrm>
        </p:spPr>
        <p:txBody>
          <a:bodyPr/>
          <a:lstStyle/>
          <a:p>
            <a:pPr algn="l" rtl="0"/>
            <a:endParaRPr lang="en-US" dirty="0" smtClean="0"/>
          </a:p>
          <a:p>
            <a:pPr marL="0" indent="0" algn="l" rtl="0">
              <a:buNone/>
            </a:pPr>
            <a:r>
              <a:rPr lang="en-US" sz="2400" b="1" dirty="0" smtClean="0">
                <a:solidFill>
                  <a:srgbClr val="002060"/>
                </a:solidFill>
                <a:latin typeface="Arial" panose="020B0604020202020204" pitchFamily="34" charset="0"/>
                <a:cs typeface="Arial" panose="020B0604020202020204" pitchFamily="34" charset="0"/>
              </a:rPr>
              <a:t>Case History:</a:t>
            </a:r>
            <a:endParaRPr lang="en-US" sz="2400" b="1" dirty="0">
              <a:solidFill>
                <a:srgbClr val="002060"/>
              </a:solidFill>
              <a:latin typeface="Arial" panose="020B0604020202020204" pitchFamily="34" charset="0"/>
              <a:cs typeface="Arial" panose="020B0604020202020204" pitchFamily="34" charset="0"/>
            </a:endParaRPr>
          </a:p>
          <a:p>
            <a:pPr algn="l" rtl="0"/>
            <a:r>
              <a:rPr lang="en-US" sz="2400" dirty="0" smtClean="0">
                <a:solidFill>
                  <a:schemeClr val="tx1"/>
                </a:solidFill>
                <a:latin typeface="Arial" panose="020B0604020202020204" pitchFamily="34" charset="0"/>
                <a:cs typeface="Arial" panose="020B0604020202020204" pitchFamily="34" charset="0"/>
              </a:rPr>
              <a:t>A </a:t>
            </a:r>
            <a:r>
              <a:rPr lang="en-US" sz="2400" dirty="0">
                <a:solidFill>
                  <a:schemeClr val="tx1"/>
                </a:solidFill>
                <a:latin typeface="Arial" panose="020B0604020202020204" pitchFamily="34" charset="0"/>
                <a:cs typeface="Arial" panose="020B0604020202020204" pitchFamily="34" charset="0"/>
              </a:rPr>
              <a:t>58-year-old man came to clinic because of being diagnosed as having high blood </a:t>
            </a:r>
            <a:r>
              <a:rPr lang="en-US" sz="2400" dirty="0" smtClean="0">
                <a:solidFill>
                  <a:schemeClr val="tx1"/>
                </a:solidFill>
                <a:latin typeface="Arial" panose="020B0604020202020204" pitchFamily="34" charset="0"/>
                <a:cs typeface="Arial" panose="020B0604020202020204" pitchFamily="34" charset="0"/>
              </a:rPr>
              <a:t>pressure.</a:t>
            </a:r>
          </a:p>
          <a:p>
            <a:pPr marL="0" indent="0" algn="l" rtl="0">
              <a:buNone/>
            </a:pP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     BP   174/112                  BMI   38</a:t>
            </a:r>
          </a:p>
          <a:p>
            <a:pPr marL="0" indent="0" algn="l" rtl="0">
              <a:buNone/>
            </a:pPr>
            <a:endParaRPr lang="en-US" sz="2400" dirty="0">
              <a:solidFill>
                <a:schemeClr val="tx1"/>
              </a:solidFill>
              <a:latin typeface="Arial" panose="020B0604020202020204" pitchFamily="34" charset="0"/>
              <a:cs typeface="Arial" panose="020B0604020202020204" pitchFamily="34" charset="0"/>
            </a:endParaRPr>
          </a:p>
          <a:p>
            <a:pPr marL="0" indent="0" algn="l" rtl="0">
              <a:buNone/>
            </a:pPr>
            <a:r>
              <a:rPr lang="en-US" sz="2400" dirty="0" smtClean="0">
                <a:solidFill>
                  <a:schemeClr val="tx1"/>
                </a:solidFill>
                <a:latin typeface="Arial" panose="020B0604020202020204" pitchFamily="34" charset="0"/>
                <a:cs typeface="Arial" panose="020B0604020202020204" pitchFamily="34" charset="0"/>
              </a:rPr>
              <a:t>     What areas of prevention are you going to tackle with this </a:t>
            </a:r>
          </a:p>
          <a:p>
            <a:pPr marL="0" indent="0" algn="l" rtl="0">
              <a:buNone/>
            </a:pPr>
            <a:r>
              <a:rPr lang="en-US" sz="2400" dirty="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    patient?</a:t>
            </a:r>
            <a:endParaRPr lang="ar-SA"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5946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CONCLUSION</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33600"/>
            <a:ext cx="8915400" cy="4381500"/>
          </a:xfrm>
        </p:spPr>
        <p:txBody>
          <a:bodyPr/>
          <a:lstStyle/>
          <a:p>
            <a:pPr algn="l" rtl="0"/>
            <a:r>
              <a:rPr lang="en-US" dirty="0" smtClean="0">
                <a:solidFill>
                  <a:schemeClr val="tx1"/>
                </a:solidFill>
                <a:latin typeface="Arial" panose="020B0604020202020204" pitchFamily="34" charset="0"/>
                <a:cs typeface="Arial" panose="020B0604020202020204" pitchFamily="34" charset="0"/>
              </a:rPr>
              <a:t>Reassurance and/or Explanation:</a:t>
            </a:r>
          </a:p>
          <a:p>
            <a:pPr marL="0" indent="0" algn="l" rtl="0">
              <a:buNone/>
            </a:pPr>
            <a:r>
              <a:rPr lang="en-US" dirty="0" smtClean="0">
                <a:solidFill>
                  <a:schemeClr val="tx1"/>
                </a:solidFill>
                <a:latin typeface="Arial" panose="020B0604020202020204" pitchFamily="34" charset="0"/>
                <a:cs typeface="Arial" panose="020B0604020202020204" pitchFamily="34" charset="0"/>
              </a:rPr>
              <a:t>Must be specific and related to the patient’s perception of the problem with implementation of communication and trust.</a:t>
            </a:r>
          </a:p>
          <a:p>
            <a:pPr algn="l" rtl="0"/>
            <a:r>
              <a:rPr lang="en-US" dirty="0" smtClean="0">
                <a:solidFill>
                  <a:schemeClr val="tx1"/>
                </a:solidFill>
                <a:latin typeface="Arial" panose="020B0604020202020204" pitchFamily="34" charset="0"/>
                <a:cs typeface="Arial" panose="020B0604020202020204" pitchFamily="34" charset="0"/>
              </a:rPr>
              <a:t>Advice:</a:t>
            </a:r>
          </a:p>
          <a:p>
            <a:pPr marL="0" indent="0" algn="l" rtl="0">
              <a:buNone/>
            </a:pPr>
            <a:r>
              <a:rPr lang="en-US" dirty="0" smtClean="0">
                <a:solidFill>
                  <a:schemeClr val="tx1"/>
                </a:solidFill>
                <a:latin typeface="Arial" panose="020B0604020202020204" pitchFamily="34" charset="0"/>
                <a:cs typeface="Arial" panose="020B0604020202020204" pitchFamily="34" charset="0"/>
              </a:rPr>
              <a:t>Tailored to the personality and state of patient</a:t>
            </a:r>
          </a:p>
          <a:p>
            <a:pPr algn="l" rtl="0"/>
            <a:r>
              <a:rPr lang="en-US" dirty="0" smtClean="0">
                <a:solidFill>
                  <a:schemeClr val="tx1"/>
                </a:solidFill>
                <a:latin typeface="Arial" panose="020B0604020202020204" pitchFamily="34" charset="0"/>
                <a:cs typeface="Arial" panose="020B0604020202020204" pitchFamily="34" charset="0"/>
              </a:rPr>
              <a:t>Prescription:</a:t>
            </a:r>
          </a:p>
          <a:p>
            <a:pPr marL="0" indent="0" algn="l" rtl="0">
              <a:buNone/>
            </a:pPr>
            <a:r>
              <a:rPr lang="en-US" dirty="0" smtClean="0">
                <a:solidFill>
                  <a:schemeClr val="tx1"/>
                </a:solidFill>
                <a:latin typeface="Arial" panose="020B0604020202020204" pitchFamily="34" charset="0"/>
                <a:cs typeface="Arial" panose="020B0604020202020204" pitchFamily="34" charset="0"/>
              </a:rPr>
              <a:t>Aims of prescribing can be therapeutic, tactical or both</a:t>
            </a:r>
          </a:p>
          <a:p>
            <a:pPr algn="l" rtl="0"/>
            <a:r>
              <a:rPr lang="en-US" dirty="0" smtClean="0">
                <a:solidFill>
                  <a:schemeClr val="tx1"/>
                </a:solidFill>
                <a:latin typeface="Arial" panose="020B0604020202020204" pitchFamily="34" charset="0"/>
                <a:cs typeface="Arial" panose="020B0604020202020204" pitchFamily="34" charset="0"/>
              </a:rPr>
              <a:t>Referral:</a:t>
            </a:r>
          </a:p>
          <a:p>
            <a:pPr marL="0" indent="0" algn="l" rtl="0">
              <a:buNone/>
            </a:pPr>
            <a:r>
              <a:rPr lang="en-US" dirty="0" smtClean="0">
                <a:solidFill>
                  <a:schemeClr val="tx1"/>
                </a:solidFill>
                <a:latin typeface="Arial" panose="020B0604020202020204" pitchFamily="34" charset="0"/>
                <a:cs typeface="Arial" panose="020B0604020202020204" pitchFamily="34" charset="0"/>
              </a:rPr>
              <a:t>Whenever a referral is made, the family physician should act as a reference point, coordinator and source of explanation for the patient</a:t>
            </a:r>
          </a:p>
          <a:p>
            <a:pPr algn="l" rtl="0"/>
            <a:endParaRPr lang="en-US" dirty="0" smtClean="0"/>
          </a:p>
          <a:p>
            <a:pPr algn="l" rtl="0"/>
            <a:endParaRPr lang="en-US" dirty="0"/>
          </a:p>
          <a:p>
            <a:pPr algn="l" rtl="0"/>
            <a:endParaRPr lang="ar-SA" dirty="0"/>
          </a:p>
        </p:txBody>
      </p:sp>
    </p:spTree>
    <p:extLst>
      <p:ext uri="{BB962C8B-B14F-4D97-AF65-F5344CB8AC3E}">
        <p14:creationId xmlns:p14="http://schemas.microsoft.com/office/powerpoint/2010/main" val="36359299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CONCLUSION</a:t>
            </a:r>
            <a:endParaRPr lang="ar-S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33600"/>
            <a:ext cx="9221788" cy="4381500"/>
          </a:xfrm>
        </p:spPr>
        <p:txBody>
          <a:bodyPr/>
          <a:lstStyle/>
          <a:p>
            <a:pPr algn="l" rtl="0"/>
            <a:r>
              <a:rPr lang="en-US" dirty="0" smtClean="0">
                <a:solidFill>
                  <a:schemeClr val="tx1"/>
                </a:solidFill>
                <a:latin typeface="Arial" panose="020B0604020202020204" pitchFamily="34" charset="0"/>
                <a:cs typeface="Arial" panose="020B0604020202020204" pitchFamily="34" charset="0"/>
              </a:rPr>
              <a:t>Investigation:</a:t>
            </a:r>
          </a:p>
          <a:p>
            <a:pPr marL="0" indent="0" algn="l" rtl="0">
              <a:buNone/>
            </a:pPr>
            <a:r>
              <a:rPr lang="en-US" dirty="0" smtClean="0">
                <a:solidFill>
                  <a:schemeClr val="tx1"/>
                </a:solidFill>
                <a:latin typeface="Arial" panose="020B0604020202020204" pitchFamily="34" charset="0"/>
                <a:cs typeface="Arial" panose="020B0604020202020204" pitchFamily="34" charset="0"/>
              </a:rPr>
              <a:t>Investigations should be considered in terms of their cost-benefit and risks, and should be requested when helping diagnosis and management.</a:t>
            </a:r>
          </a:p>
          <a:p>
            <a:pPr algn="l" rtl="0"/>
            <a:r>
              <a:rPr lang="en-US" dirty="0" smtClean="0">
                <a:solidFill>
                  <a:schemeClr val="tx1"/>
                </a:solidFill>
                <a:latin typeface="Arial" panose="020B0604020202020204" pitchFamily="34" charset="0"/>
                <a:cs typeface="Arial" panose="020B0604020202020204" pitchFamily="34" charset="0"/>
              </a:rPr>
              <a:t>Observation:</a:t>
            </a:r>
          </a:p>
          <a:p>
            <a:pPr marL="0" indent="0" algn="l" rtl="0">
              <a:buNone/>
            </a:pPr>
            <a:r>
              <a:rPr lang="en-US" dirty="0" smtClean="0">
                <a:solidFill>
                  <a:schemeClr val="tx1"/>
                </a:solidFill>
                <a:latin typeface="Arial" panose="020B0604020202020204" pitchFamily="34" charset="0"/>
                <a:cs typeface="Arial" panose="020B0604020202020204" pitchFamily="34" charset="0"/>
              </a:rPr>
              <a:t>A doctor should monitor the progress of patient especially in chronic problems and life threatening conditions.</a:t>
            </a:r>
          </a:p>
          <a:p>
            <a:pPr algn="l" rtl="0"/>
            <a:r>
              <a:rPr lang="en-US" dirty="0" smtClean="0">
                <a:solidFill>
                  <a:schemeClr val="tx1"/>
                </a:solidFill>
                <a:latin typeface="Arial" panose="020B0604020202020204" pitchFamily="34" charset="0"/>
                <a:cs typeface="Arial" panose="020B0604020202020204" pitchFamily="34" charset="0"/>
              </a:rPr>
              <a:t>Prevention:</a:t>
            </a:r>
          </a:p>
          <a:p>
            <a:pPr marL="0" indent="0" algn="l" rtl="0">
              <a:buNone/>
            </a:pPr>
            <a:r>
              <a:rPr lang="en-US" dirty="0" smtClean="0">
                <a:solidFill>
                  <a:schemeClr val="tx1"/>
                </a:solidFill>
                <a:latin typeface="Arial" panose="020B0604020202020204" pitchFamily="34" charset="0"/>
                <a:cs typeface="Arial" panose="020B0604020202020204" pitchFamily="34" charset="0"/>
              </a:rPr>
              <a:t>Involves health promotion and disease prevention to reduce premature death and disability.</a:t>
            </a:r>
            <a:endParaRPr lang="ar-S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2117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1900" y="444500"/>
            <a:ext cx="9398000" cy="6045200"/>
          </a:xfrm>
        </p:spPr>
        <p:txBody>
          <a:bodyPr>
            <a:normAutofit lnSpcReduction="10000"/>
          </a:bodyPr>
          <a:lstStyle/>
          <a:p>
            <a:pPr marL="0" indent="0" algn="l" rtl="0">
              <a:buNone/>
            </a:pPr>
            <a:r>
              <a:rPr lang="en-US" sz="3600" b="1" dirty="0" smtClean="0">
                <a:solidFill>
                  <a:srgbClr val="C00000"/>
                </a:solidFill>
                <a:latin typeface="Arial" panose="020B0604020202020204" pitchFamily="34" charset="0"/>
                <a:cs typeface="Arial" panose="020B0604020202020204" pitchFamily="34" charset="0"/>
              </a:rPr>
              <a:t>OBJECTIVES</a:t>
            </a:r>
          </a:p>
          <a:p>
            <a:pPr marL="0" indent="0" algn="l" rtl="0">
              <a:buNone/>
            </a:pPr>
            <a:endParaRPr lang="en-US" sz="2000" dirty="0" smtClean="0">
              <a:solidFill>
                <a:srgbClr val="002060"/>
              </a:solidFill>
              <a:latin typeface="Arial" panose="020B0604020202020204" pitchFamily="34" charset="0"/>
              <a:cs typeface="Arial" panose="020B0604020202020204" pitchFamily="34" charset="0"/>
            </a:endParaRPr>
          </a:p>
          <a:p>
            <a:pPr marL="0" indent="0" algn="l" rtl="0">
              <a:buNone/>
            </a:pPr>
            <a:r>
              <a:rPr lang="en-US" sz="2000" dirty="0" smtClean="0">
                <a:solidFill>
                  <a:srgbClr val="002060"/>
                </a:solidFill>
                <a:latin typeface="Arial" panose="020B0604020202020204" pitchFamily="34" charset="0"/>
                <a:cs typeface="Arial" panose="020B0604020202020204" pitchFamily="34" charset="0"/>
              </a:rPr>
              <a:t>At </a:t>
            </a:r>
            <a:r>
              <a:rPr lang="en-US" sz="2000" dirty="0">
                <a:solidFill>
                  <a:srgbClr val="002060"/>
                </a:solidFill>
                <a:latin typeface="Arial" panose="020B0604020202020204" pitchFamily="34" charset="0"/>
                <a:cs typeface="Arial" panose="020B0604020202020204" pitchFamily="34" charset="0"/>
              </a:rPr>
              <a:t>the end of the session, the student should be able to:</a:t>
            </a:r>
          </a:p>
          <a:p>
            <a:pPr algn="l" rtl="0"/>
            <a:endParaRPr lang="en-US" sz="2000" dirty="0">
              <a:solidFill>
                <a:schemeClr val="tx1"/>
              </a:solidFill>
              <a:latin typeface="Arial" panose="020B0604020202020204" pitchFamily="34" charset="0"/>
              <a:cs typeface="Arial" panose="020B0604020202020204" pitchFamily="34" charset="0"/>
            </a:endParaRPr>
          </a:p>
          <a:p>
            <a:pPr lvl="0" algn="l" rtl="0"/>
            <a:r>
              <a:rPr lang="en-US" sz="2000" dirty="0" smtClean="0">
                <a:solidFill>
                  <a:schemeClr val="tx1"/>
                </a:solidFill>
                <a:latin typeface="Arial" panose="020B0604020202020204" pitchFamily="34" charset="0"/>
                <a:cs typeface="Arial" panose="020B0604020202020204" pitchFamily="34" charset="0"/>
              </a:rPr>
              <a:t>1. Recognize </a:t>
            </a:r>
            <a:r>
              <a:rPr lang="en-US" sz="2000" dirty="0">
                <a:solidFill>
                  <a:schemeClr val="tx1"/>
                </a:solidFill>
                <a:latin typeface="Arial" panose="020B0604020202020204" pitchFamily="34" charset="0"/>
                <a:cs typeface="Arial" panose="020B0604020202020204" pitchFamily="34" charset="0"/>
              </a:rPr>
              <a:t>management of patient under the following headings; reassurance, advice, prescription, referral, investigation, follow-up and prevention</a:t>
            </a:r>
          </a:p>
          <a:p>
            <a:pPr algn="l" rtl="0"/>
            <a:endParaRPr lang="en-US" sz="2000" dirty="0">
              <a:solidFill>
                <a:schemeClr val="tx1"/>
              </a:solidFill>
              <a:latin typeface="Arial" panose="020B0604020202020204" pitchFamily="34" charset="0"/>
              <a:cs typeface="Arial" panose="020B0604020202020204" pitchFamily="34" charset="0"/>
            </a:endParaRPr>
          </a:p>
          <a:p>
            <a:pPr lvl="0" algn="l" rtl="0"/>
            <a:r>
              <a:rPr lang="en-US" sz="2000" dirty="0" smtClean="0">
                <a:solidFill>
                  <a:schemeClr val="tx1"/>
                </a:solidFill>
                <a:latin typeface="Arial" panose="020B0604020202020204" pitchFamily="34" charset="0"/>
                <a:cs typeface="Arial" panose="020B0604020202020204" pitchFamily="34" charset="0"/>
              </a:rPr>
              <a:t>2. Identify </a:t>
            </a:r>
            <a:r>
              <a:rPr lang="en-US" sz="2000" dirty="0">
                <a:solidFill>
                  <a:schemeClr val="tx1"/>
                </a:solidFill>
                <a:latin typeface="Arial" panose="020B0604020202020204" pitchFamily="34" charset="0"/>
                <a:cs typeface="Arial" panose="020B0604020202020204" pitchFamily="34" charset="0"/>
              </a:rPr>
              <a:t>patient’s perception of the problem with implementation of communication and trust.</a:t>
            </a:r>
          </a:p>
          <a:p>
            <a:pPr marL="0" indent="0" algn="l" rtl="0">
              <a:buNone/>
            </a:pPr>
            <a:r>
              <a:rPr lang="en-US" sz="2000" dirty="0">
                <a:solidFill>
                  <a:schemeClr val="tx1"/>
                </a:solidFill>
                <a:latin typeface="Arial" panose="020B0604020202020204" pitchFamily="34" charset="0"/>
                <a:cs typeface="Arial" panose="020B0604020202020204" pitchFamily="34" charset="0"/>
              </a:rPr>
              <a:t> </a:t>
            </a:r>
          </a:p>
          <a:p>
            <a:pPr lvl="0" algn="l" rtl="0"/>
            <a:r>
              <a:rPr lang="en-US" sz="2000" dirty="0" smtClean="0">
                <a:solidFill>
                  <a:schemeClr val="tx1"/>
                </a:solidFill>
                <a:latin typeface="Arial" panose="020B0604020202020204" pitchFamily="34" charset="0"/>
                <a:cs typeface="Arial" panose="020B0604020202020204" pitchFamily="34" charset="0"/>
              </a:rPr>
              <a:t>3. Recognize </a:t>
            </a:r>
            <a:r>
              <a:rPr lang="en-US" sz="2000" dirty="0">
                <a:solidFill>
                  <a:schemeClr val="tx1"/>
                </a:solidFill>
                <a:latin typeface="Arial" panose="020B0604020202020204" pitchFamily="34" charset="0"/>
                <a:cs typeface="Arial" panose="020B0604020202020204" pitchFamily="34" charset="0"/>
              </a:rPr>
              <a:t>investigations to be in terms of their cost-benefit and risks, and to be requested when helping diagnosis and management.</a:t>
            </a:r>
          </a:p>
          <a:p>
            <a:pPr algn="l" rtl="0"/>
            <a:endParaRPr lang="en-US" sz="2000" dirty="0">
              <a:solidFill>
                <a:schemeClr val="tx1"/>
              </a:solidFill>
              <a:latin typeface="Arial" panose="020B0604020202020204" pitchFamily="34" charset="0"/>
              <a:cs typeface="Arial" panose="020B0604020202020204" pitchFamily="34" charset="0"/>
            </a:endParaRPr>
          </a:p>
          <a:p>
            <a:pPr lvl="0" algn="l" rtl="0"/>
            <a:r>
              <a:rPr lang="en-US" sz="2000" smtClean="0">
                <a:solidFill>
                  <a:schemeClr val="tx1"/>
                </a:solidFill>
                <a:latin typeface="Arial" panose="020B0604020202020204" pitchFamily="34" charset="0"/>
                <a:cs typeface="Arial" panose="020B0604020202020204" pitchFamily="34" charset="0"/>
              </a:rPr>
              <a:t>4. Relate </a:t>
            </a:r>
            <a:r>
              <a:rPr lang="en-US" sz="2000" dirty="0">
                <a:solidFill>
                  <a:schemeClr val="tx1"/>
                </a:solidFill>
                <a:latin typeface="Arial" panose="020B0604020202020204" pitchFamily="34" charset="0"/>
                <a:cs typeface="Arial" panose="020B0604020202020204" pitchFamily="34" charset="0"/>
              </a:rPr>
              <a:t>health promotion and disease prevention in patient management.</a:t>
            </a:r>
          </a:p>
          <a:p>
            <a:pPr algn="l" rtl="0"/>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37224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Reference</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l" rtl="0"/>
            <a:r>
              <a:rPr lang="en-US" sz="2400" b="1" dirty="0">
                <a:solidFill>
                  <a:srgbClr val="002060"/>
                </a:solidFill>
              </a:rPr>
              <a:t>Clinical methods</a:t>
            </a:r>
            <a:r>
              <a:rPr lang="en-US" sz="2400" dirty="0">
                <a:solidFill>
                  <a:srgbClr val="002060"/>
                </a:solidFill>
              </a:rPr>
              <a:t>: </a:t>
            </a:r>
            <a:r>
              <a:rPr lang="en-US" sz="2400" b="1" dirty="0">
                <a:solidFill>
                  <a:srgbClr val="002060"/>
                </a:solidFill>
              </a:rPr>
              <a:t>A General Practice Approach</a:t>
            </a:r>
            <a:r>
              <a:rPr lang="en-US" sz="2400" dirty="0">
                <a:solidFill>
                  <a:srgbClr val="002060"/>
                </a:solidFill>
              </a:rPr>
              <a:t> – Robin Fraser. </a:t>
            </a:r>
          </a:p>
          <a:p>
            <a:pPr marL="0" indent="0" algn="l" rtl="0">
              <a:buNone/>
            </a:pPr>
            <a:r>
              <a:rPr lang="en-US" sz="2400" dirty="0">
                <a:solidFill>
                  <a:srgbClr val="002060"/>
                </a:solidFill>
              </a:rPr>
              <a:t> </a:t>
            </a:r>
            <a:r>
              <a:rPr lang="en-US" sz="2400" dirty="0" smtClean="0">
                <a:solidFill>
                  <a:srgbClr val="002060"/>
                </a:solidFill>
              </a:rPr>
              <a:t>  </a:t>
            </a:r>
            <a:r>
              <a:rPr lang="en-US" sz="2400" dirty="0">
                <a:solidFill>
                  <a:srgbClr val="002060"/>
                </a:solidFill>
              </a:rPr>
              <a:t>  Third Edition</a:t>
            </a:r>
          </a:p>
          <a:p>
            <a:pPr algn="l" rtl="0"/>
            <a:endParaRPr lang="ar-SA" dirty="0"/>
          </a:p>
        </p:txBody>
      </p:sp>
    </p:spTree>
    <p:extLst>
      <p:ext uri="{BB962C8B-B14F-4D97-AF65-F5344CB8AC3E}">
        <p14:creationId xmlns:p14="http://schemas.microsoft.com/office/powerpoint/2010/main" val="682818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624110"/>
            <a:ext cx="9675812" cy="1280890"/>
          </a:xfrm>
        </p:spPr>
        <p:txBody>
          <a:bodyPr/>
          <a:lstStyle/>
          <a:p>
            <a:r>
              <a:rPr lang="en-US" b="1" dirty="0">
                <a:solidFill>
                  <a:srgbClr val="C00000"/>
                </a:solidFill>
                <a:latin typeface="Arial" panose="020B0604020202020204" pitchFamily="34" charset="0"/>
                <a:cs typeface="Arial" panose="020B0604020202020204" pitchFamily="34" charset="0"/>
              </a:rPr>
              <a:t>PATIENT MANAGEMENT</a:t>
            </a:r>
            <a:endParaRPr lang="ar-SA" dirty="0"/>
          </a:p>
        </p:txBody>
      </p:sp>
      <p:sp>
        <p:nvSpPr>
          <p:cNvPr id="3" name="Content Placeholder 2"/>
          <p:cNvSpPr>
            <a:spLocks noGrp="1"/>
          </p:cNvSpPr>
          <p:nvPr>
            <p:ph idx="1"/>
          </p:nvPr>
        </p:nvSpPr>
        <p:spPr>
          <a:xfrm>
            <a:off x="1828800" y="1612900"/>
            <a:ext cx="9675812" cy="5029200"/>
          </a:xfrm>
        </p:spPr>
        <p:txBody>
          <a:bodyPr>
            <a:normAutofit/>
          </a:bodyPr>
          <a:lstStyle/>
          <a:p>
            <a:pPr marL="0" indent="0" algn="l" rtl="0">
              <a:buNone/>
            </a:pPr>
            <a:r>
              <a:rPr lang="en-US" sz="2000" dirty="0" smtClean="0">
                <a:latin typeface="Arial" panose="020B0604020202020204" pitchFamily="34" charset="0"/>
                <a:cs typeface="Arial" panose="020B0604020202020204" pitchFamily="34" charset="0"/>
              </a:rPr>
              <a:t>Management should be considered under the following broad headings:</a:t>
            </a:r>
          </a:p>
          <a:p>
            <a:pPr algn="l" rtl="0"/>
            <a:r>
              <a:rPr lang="en-US" sz="2000" b="1" dirty="0" smtClean="0">
                <a:solidFill>
                  <a:srgbClr val="002060"/>
                </a:solidFill>
                <a:latin typeface="Arial" panose="020B0604020202020204" pitchFamily="34" charset="0"/>
                <a:cs typeface="Arial" panose="020B0604020202020204" pitchFamily="34" charset="0"/>
              </a:rPr>
              <a:t>Reassurance and/or Explanation</a:t>
            </a:r>
          </a:p>
          <a:p>
            <a:pPr algn="l" rtl="0"/>
            <a:r>
              <a:rPr lang="en-US" sz="2000" b="1" dirty="0" smtClean="0">
                <a:solidFill>
                  <a:srgbClr val="002060"/>
                </a:solidFill>
                <a:latin typeface="Arial" panose="020B0604020202020204" pitchFamily="34" charset="0"/>
                <a:cs typeface="Arial" panose="020B0604020202020204" pitchFamily="34" charset="0"/>
              </a:rPr>
              <a:t>Prescription</a:t>
            </a:r>
          </a:p>
          <a:p>
            <a:pPr algn="l" rtl="0"/>
            <a:r>
              <a:rPr lang="en-US" sz="2000" b="1" dirty="0" smtClean="0">
                <a:solidFill>
                  <a:srgbClr val="002060"/>
                </a:solidFill>
                <a:latin typeface="Arial" panose="020B0604020202020204" pitchFamily="34" charset="0"/>
                <a:cs typeface="Arial" panose="020B0604020202020204" pitchFamily="34" charset="0"/>
              </a:rPr>
              <a:t>Referral</a:t>
            </a:r>
          </a:p>
          <a:p>
            <a:pPr algn="l" rtl="0"/>
            <a:r>
              <a:rPr lang="en-US" sz="2000" b="1" dirty="0" smtClean="0">
                <a:solidFill>
                  <a:srgbClr val="002060"/>
                </a:solidFill>
                <a:latin typeface="Arial" panose="020B0604020202020204" pitchFamily="34" charset="0"/>
                <a:cs typeface="Arial" panose="020B0604020202020204" pitchFamily="34" charset="0"/>
              </a:rPr>
              <a:t>Investigation</a:t>
            </a:r>
          </a:p>
          <a:p>
            <a:pPr algn="l" rtl="0"/>
            <a:r>
              <a:rPr lang="en-US" sz="2000" b="1" dirty="0" smtClean="0">
                <a:solidFill>
                  <a:srgbClr val="002060"/>
                </a:solidFill>
                <a:latin typeface="Arial" panose="020B0604020202020204" pitchFamily="34" charset="0"/>
                <a:cs typeface="Arial" panose="020B0604020202020204" pitchFamily="34" charset="0"/>
              </a:rPr>
              <a:t>Observation</a:t>
            </a:r>
          </a:p>
          <a:p>
            <a:pPr algn="l" rtl="0"/>
            <a:r>
              <a:rPr lang="en-US" sz="2000" b="1" dirty="0" smtClean="0">
                <a:solidFill>
                  <a:srgbClr val="002060"/>
                </a:solidFill>
                <a:latin typeface="Arial" panose="020B0604020202020204" pitchFamily="34" charset="0"/>
                <a:cs typeface="Arial" panose="020B0604020202020204" pitchFamily="34" charset="0"/>
              </a:rPr>
              <a:t>Prevention</a:t>
            </a:r>
          </a:p>
          <a:p>
            <a:pPr algn="l" rtl="0"/>
            <a:endParaRPr lang="en-US" sz="2000" dirty="0">
              <a:latin typeface="Arial" panose="020B0604020202020204" pitchFamily="34" charset="0"/>
              <a:cs typeface="Arial" panose="020B0604020202020204" pitchFamily="34" charset="0"/>
            </a:endParaRPr>
          </a:p>
          <a:p>
            <a:pPr marL="0" indent="0" algn="l" rtl="0">
              <a:buNone/>
            </a:pPr>
            <a:r>
              <a:rPr lang="en-US" sz="2000" dirty="0" smtClean="0">
                <a:latin typeface="Arial" panose="020B0604020202020204" pitchFamily="34" charset="0"/>
                <a:cs typeface="Arial" panose="020B0604020202020204" pitchFamily="34" charset="0"/>
              </a:rPr>
              <a:t>The Family physician role as ‘Gatekeeper’ between primary and secondary care.</a:t>
            </a:r>
          </a:p>
          <a:p>
            <a:pPr algn="l" rtl="0"/>
            <a:endParaRPr lang="ar-S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8177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LISTENING</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81200" y="1587500"/>
            <a:ext cx="9880600" cy="4876800"/>
          </a:xfrm>
        </p:spPr>
        <p:txBody>
          <a:bodyPr>
            <a:normAutofit/>
          </a:bodyPr>
          <a:lstStyle/>
          <a:p>
            <a:pPr algn="l" rtl="0"/>
            <a:r>
              <a:rPr lang="en-US" sz="2000" dirty="0">
                <a:solidFill>
                  <a:schemeClr val="tx1"/>
                </a:solidFill>
                <a:latin typeface="Arial" panose="020B0604020202020204" pitchFamily="34" charset="0"/>
                <a:cs typeface="Arial" panose="020B0604020202020204" pitchFamily="34" charset="0"/>
              </a:rPr>
              <a:t>At the beginning of an interview, the physician should try, by every means possible, to encourage the patient to tell </a:t>
            </a:r>
            <a:r>
              <a:rPr lang="en-US" sz="2000" dirty="0" smtClean="0">
                <a:solidFill>
                  <a:schemeClr val="tx1"/>
                </a:solidFill>
                <a:latin typeface="Arial" panose="020B0604020202020204" pitchFamily="34" charset="0"/>
                <a:cs typeface="Arial" panose="020B0604020202020204" pitchFamily="34" charset="0"/>
              </a:rPr>
              <a:t>his/her </a:t>
            </a:r>
            <a:r>
              <a:rPr lang="en-US" sz="2000" dirty="0">
                <a:solidFill>
                  <a:schemeClr val="tx1"/>
                </a:solidFill>
                <a:latin typeface="Arial" panose="020B0604020202020204" pitchFamily="34" charset="0"/>
                <a:cs typeface="Arial" panose="020B0604020202020204" pitchFamily="34" charset="0"/>
              </a:rPr>
              <a:t>own story in </a:t>
            </a:r>
            <a:r>
              <a:rPr lang="en-US" sz="2000" dirty="0" smtClean="0">
                <a:solidFill>
                  <a:schemeClr val="tx1"/>
                </a:solidFill>
                <a:latin typeface="Arial" panose="020B0604020202020204" pitchFamily="34" charset="0"/>
                <a:cs typeface="Arial" panose="020B0604020202020204" pitchFamily="34" charset="0"/>
              </a:rPr>
              <a:t>his/her </a:t>
            </a:r>
            <a:r>
              <a:rPr lang="en-US" sz="2000" dirty="0">
                <a:solidFill>
                  <a:schemeClr val="tx1"/>
                </a:solidFill>
                <a:latin typeface="Arial" panose="020B0604020202020204" pitchFamily="34" charset="0"/>
                <a:cs typeface="Arial" panose="020B0604020202020204" pitchFamily="34" charset="0"/>
              </a:rPr>
              <a:t>own way. </a:t>
            </a:r>
            <a:endParaRPr lang="en-US" sz="2000" dirty="0" smtClean="0">
              <a:solidFill>
                <a:schemeClr val="tx1"/>
              </a:solidFill>
              <a:latin typeface="Arial" panose="020B0604020202020204" pitchFamily="34" charset="0"/>
              <a:cs typeface="Arial" panose="020B0604020202020204" pitchFamily="34" charset="0"/>
            </a:endParaRPr>
          </a:p>
          <a:p>
            <a:pPr algn="l" rtl="0"/>
            <a:r>
              <a:rPr lang="en-US" sz="2000" dirty="0" smtClean="0">
                <a:solidFill>
                  <a:srgbClr val="002060"/>
                </a:solidFill>
                <a:latin typeface="Arial" panose="020B0604020202020204" pitchFamily="34" charset="0"/>
                <a:cs typeface="Arial" panose="020B0604020202020204" pitchFamily="34" charset="0"/>
              </a:rPr>
              <a:t>Listening </a:t>
            </a:r>
            <a:r>
              <a:rPr lang="en-US" sz="2000" dirty="0">
                <a:solidFill>
                  <a:srgbClr val="002060"/>
                </a:solidFill>
                <a:latin typeface="Arial" panose="020B0604020202020204" pitchFamily="34" charset="0"/>
                <a:cs typeface="Arial" panose="020B0604020202020204" pitchFamily="34" charset="0"/>
              </a:rPr>
              <a:t>to the patient with undivided attention is a very difficult discipline. It requires intense concentration on everything the patient is trying to say, both verbally and </a:t>
            </a:r>
            <a:r>
              <a:rPr lang="en-US" sz="2000" dirty="0" smtClean="0">
                <a:solidFill>
                  <a:srgbClr val="002060"/>
                </a:solidFill>
                <a:latin typeface="Arial" panose="020B0604020202020204" pitchFamily="34" charset="0"/>
                <a:cs typeface="Arial" panose="020B0604020202020204" pitchFamily="34" charset="0"/>
              </a:rPr>
              <a:t>nonverbally.</a:t>
            </a:r>
          </a:p>
          <a:p>
            <a:pPr algn="l" rtl="0"/>
            <a:r>
              <a:rPr lang="en-US" sz="2000" dirty="0">
                <a:solidFill>
                  <a:schemeClr val="tx1"/>
                </a:solidFill>
                <a:latin typeface="Arial" panose="020B0604020202020204" pitchFamily="34" charset="0"/>
                <a:cs typeface="Arial" panose="020B0604020202020204" pitchFamily="34" charset="0"/>
              </a:rPr>
              <a:t>Doctors, often, are not good listeners. We frequently interrupt. In one study, the average interval between the patient beginning to tell his story and the doctor interrupting was 18 seconds (Beckman and Frankel, 1984). </a:t>
            </a:r>
            <a:endParaRPr lang="en-US" sz="2000" dirty="0" smtClean="0">
              <a:solidFill>
                <a:schemeClr val="tx1"/>
              </a:solidFill>
              <a:latin typeface="Arial" panose="020B0604020202020204" pitchFamily="34" charset="0"/>
              <a:cs typeface="Arial" panose="020B0604020202020204" pitchFamily="34" charset="0"/>
            </a:endParaRPr>
          </a:p>
          <a:p>
            <a:pPr algn="l" rtl="0"/>
            <a:r>
              <a:rPr lang="en-US" sz="2000" dirty="0" smtClean="0">
                <a:solidFill>
                  <a:srgbClr val="002060"/>
                </a:solidFill>
                <a:latin typeface="Arial" panose="020B0604020202020204" pitchFamily="34" charset="0"/>
                <a:cs typeface="Arial" panose="020B0604020202020204" pitchFamily="34" charset="0"/>
              </a:rPr>
              <a:t>A</a:t>
            </a:r>
            <a:r>
              <a:rPr lang="en-US" sz="2000" dirty="0">
                <a:solidFill>
                  <a:srgbClr val="002060"/>
                </a:solidFill>
                <a:latin typeface="Arial" panose="020B0604020202020204" pitchFamily="34" charset="0"/>
                <a:cs typeface="Arial" panose="020B0604020202020204" pitchFamily="34" charset="0"/>
              </a:rPr>
              <a:t> more recent study (Marvel, Epstein, Flowers, and Beckman, 1999) suggests that the situation may have slightly improved, with first interruption occurring after 23.1 seconds.</a:t>
            </a:r>
            <a:endParaRPr lang="ar-SA"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65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C00000"/>
                </a:solidFill>
                <a:latin typeface="Arial" panose="020B0604020202020204" pitchFamily="34" charset="0"/>
                <a:cs typeface="Arial" panose="020B0604020202020204" pitchFamily="34" charset="0"/>
              </a:rPr>
              <a:t>HISTORY</a:t>
            </a:r>
            <a:endParaRPr lang="ar-SA" sz="4000"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44700" y="1663700"/>
            <a:ext cx="9740900" cy="4927600"/>
          </a:xfrm>
        </p:spPr>
        <p:txBody>
          <a:bodyPr/>
          <a:lstStyle/>
          <a:p>
            <a:pPr algn="l" rtl="0"/>
            <a:endParaRPr lang="en-US" dirty="0" smtClean="0"/>
          </a:p>
          <a:p>
            <a:pPr algn="l" rtl="0"/>
            <a:r>
              <a:rPr lang="en-US" sz="2000" dirty="0" smtClean="0">
                <a:solidFill>
                  <a:schemeClr val="tx1"/>
                </a:solidFill>
                <a:latin typeface="Arial" panose="020B0604020202020204" pitchFamily="34" charset="0"/>
                <a:cs typeface="Arial" panose="020B0604020202020204" pitchFamily="34" charset="0"/>
              </a:rPr>
              <a:t>Understanding </a:t>
            </a:r>
            <a:r>
              <a:rPr lang="en-US" sz="2000" dirty="0">
                <a:solidFill>
                  <a:schemeClr val="tx1"/>
                </a:solidFill>
                <a:latin typeface="Arial" panose="020B0604020202020204" pitchFamily="34" charset="0"/>
                <a:cs typeface="Arial" panose="020B0604020202020204" pitchFamily="34" charset="0"/>
              </a:rPr>
              <a:t>the patient’s feelings, fears, ideas, expectations, and the impact of the illness on his or her daily functioning is specific for each patient. </a:t>
            </a:r>
            <a:endParaRPr lang="en-US" sz="2000" dirty="0" smtClean="0">
              <a:solidFill>
                <a:schemeClr val="tx1"/>
              </a:solidFill>
              <a:latin typeface="Arial" panose="020B0604020202020204" pitchFamily="34" charset="0"/>
              <a:cs typeface="Arial" panose="020B0604020202020204" pitchFamily="34" charset="0"/>
            </a:endParaRPr>
          </a:p>
          <a:p>
            <a:pPr marL="0" indent="0" algn="l" rtl="0">
              <a:buNone/>
            </a:pPr>
            <a:endParaRPr lang="en-US" sz="2000" dirty="0" smtClean="0">
              <a:solidFill>
                <a:schemeClr val="tx1"/>
              </a:solidFill>
              <a:latin typeface="Arial" panose="020B0604020202020204" pitchFamily="34" charset="0"/>
              <a:cs typeface="Arial" panose="020B0604020202020204" pitchFamily="34" charset="0"/>
            </a:endParaRPr>
          </a:p>
          <a:p>
            <a:pPr algn="l" rtl="0"/>
            <a:r>
              <a:rPr lang="en-US" sz="2000" dirty="0">
                <a:solidFill>
                  <a:schemeClr val="tx1"/>
                </a:solidFill>
                <a:latin typeface="Arial" panose="020B0604020202020204" pitchFamily="34" charset="0"/>
                <a:cs typeface="Arial" panose="020B0604020202020204" pitchFamily="34" charset="0"/>
              </a:rPr>
              <a:t>The </a:t>
            </a:r>
            <a:r>
              <a:rPr lang="en-US" sz="2000" b="1" dirty="0">
                <a:solidFill>
                  <a:srgbClr val="002060"/>
                </a:solidFill>
                <a:latin typeface="Arial" panose="020B0604020202020204" pitchFamily="34" charset="0"/>
                <a:cs typeface="Arial" panose="020B0604020202020204" pitchFamily="34" charset="0"/>
              </a:rPr>
              <a:t>patient-centered clinical method</a:t>
            </a:r>
            <a:r>
              <a:rPr lang="en-US" sz="2000" dirty="0">
                <a:solidFill>
                  <a:schemeClr val="tx1"/>
                </a:solidFill>
                <a:latin typeface="Arial" panose="020B0604020202020204" pitchFamily="34" charset="0"/>
                <a:cs typeface="Arial" panose="020B0604020202020204" pitchFamily="34" charset="0"/>
              </a:rPr>
              <a:t>, like the conventional method, gives the clinician a number of injunctions. “Ascertain the patient’s expectations” recognizes the importance of knowing why the patient has come</a:t>
            </a:r>
            <a:r>
              <a:rPr lang="en-US" sz="2000" dirty="0" smtClean="0">
                <a:solidFill>
                  <a:schemeClr val="tx1"/>
                </a:solidFill>
                <a:latin typeface="Arial" panose="020B0604020202020204" pitchFamily="34" charset="0"/>
                <a:cs typeface="Arial" panose="020B0604020202020204" pitchFamily="34" charset="0"/>
              </a:rPr>
              <a:t>.</a:t>
            </a:r>
          </a:p>
          <a:p>
            <a:pPr algn="l" rtl="0"/>
            <a:r>
              <a:rPr lang="en-US" sz="2000" dirty="0" smtClean="0">
                <a:solidFill>
                  <a:schemeClr val="tx1"/>
                </a:solidFill>
                <a:latin typeface="Arial" panose="020B0604020202020204" pitchFamily="34" charset="0"/>
                <a:cs typeface="Arial" panose="020B0604020202020204" pitchFamily="34" charset="0"/>
              </a:rPr>
              <a:t>“</a:t>
            </a:r>
            <a:r>
              <a:rPr lang="en-US" sz="2000" dirty="0">
                <a:solidFill>
                  <a:schemeClr val="tx1"/>
                </a:solidFill>
                <a:latin typeface="Arial" panose="020B0604020202020204" pitchFamily="34" charset="0"/>
                <a:cs typeface="Arial" panose="020B0604020202020204" pitchFamily="34" charset="0"/>
              </a:rPr>
              <a:t>Understand and respond to the patient’s feelings” acknowledges the crucial importance of the emotions. “Make or exclude a clinical diagnosis” recognizes the continuing power of correct classification. </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446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Arial" panose="020B0604020202020204" pitchFamily="34" charset="0"/>
                <a:cs typeface="Arial" panose="020B0604020202020204" pitchFamily="34" charset="0"/>
              </a:rPr>
              <a:t>REASSURANCE and/or EXPLANATION</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4400" y="1905000"/>
            <a:ext cx="9664700" cy="4610100"/>
          </a:xfrm>
        </p:spPr>
        <p:txBody>
          <a:bodyPr>
            <a:normAutofit/>
          </a:bodyPr>
          <a:lstStyle/>
          <a:p>
            <a:pPr algn="l" rtl="0"/>
            <a:r>
              <a:rPr lang="en-US" sz="2000" dirty="0" smtClean="0">
                <a:solidFill>
                  <a:schemeClr val="tx1"/>
                </a:solidFill>
                <a:latin typeface="Arial" panose="020B0604020202020204" pitchFamily="34" charset="0"/>
                <a:cs typeface="Arial" panose="020B0604020202020204" pitchFamily="34" charset="0"/>
              </a:rPr>
              <a:t>The </a:t>
            </a:r>
            <a:r>
              <a:rPr lang="en-US" sz="2000" b="1" dirty="0" smtClean="0">
                <a:solidFill>
                  <a:schemeClr val="tx1"/>
                </a:solidFill>
                <a:latin typeface="Arial" panose="020B0604020202020204" pitchFamily="34" charset="0"/>
                <a:cs typeface="Arial" panose="020B0604020202020204" pitchFamily="34" charset="0"/>
              </a:rPr>
              <a:t>need for reassurance </a:t>
            </a:r>
            <a:r>
              <a:rPr lang="en-US" sz="2000" dirty="0" smtClean="0">
                <a:solidFill>
                  <a:schemeClr val="tx1"/>
                </a:solidFill>
                <a:latin typeface="Arial" panose="020B0604020202020204" pitchFamily="34" charset="0"/>
                <a:cs typeface="Arial" panose="020B0604020202020204" pitchFamily="34" charset="0"/>
              </a:rPr>
              <a:t>may be the main reason for the patient presenting to the doctor, and management may and often does consist solely of this.  (Michael </a:t>
            </a:r>
            <a:r>
              <a:rPr lang="en-US" sz="2000" dirty="0" err="1" smtClean="0">
                <a:solidFill>
                  <a:schemeClr val="tx1"/>
                </a:solidFill>
                <a:latin typeface="Arial" panose="020B0604020202020204" pitchFamily="34" charset="0"/>
                <a:cs typeface="Arial" panose="020B0604020202020204" pitchFamily="34" charset="0"/>
              </a:rPr>
              <a:t>Balint</a:t>
            </a:r>
            <a:r>
              <a:rPr lang="en-US" sz="2000" dirty="0" smtClean="0">
                <a:solidFill>
                  <a:schemeClr val="tx1"/>
                </a:solidFill>
                <a:latin typeface="Arial" panose="020B0604020202020204" pitchFamily="34" charset="0"/>
                <a:cs typeface="Arial" panose="020B0604020202020204" pitchFamily="34" charset="0"/>
              </a:rPr>
              <a:t>; 1986)</a:t>
            </a:r>
          </a:p>
          <a:p>
            <a:pPr algn="l" rtl="0"/>
            <a:r>
              <a:rPr lang="en-US" sz="2000" dirty="0" smtClean="0">
                <a:solidFill>
                  <a:schemeClr val="tx1"/>
                </a:solidFill>
                <a:latin typeface="Arial" panose="020B0604020202020204" pitchFamily="34" charset="0"/>
                <a:cs typeface="Arial" panose="020B0604020202020204" pitchFamily="34" charset="0"/>
              </a:rPr>
              <a:t>The patient is often relieved by our sincere reassurance and afterwards the things will go in a </a:t>
            </a:r>
            <a:r>
              <a:rPr lang="en-US" sz="2000" dirty="0" err="1" smtClean="0">
                <a:solidFill>
                  <a:schemeClr val="tx1"/>
                </a:solidFill>
                <a:latin typeface="Arial" panose="020B0604020202020204" pitchFamily="34" charset="0"/>
                <a:cs typeface="Arial" panose="020B0604020202020204" pitchFamily="34" charset="0"/>
              </a:rPr>
              <a:t>favourable</a:t>
            </a:r>
            <a:r>
              <a:rPr lang="en-US" sz="2000" dirty="0" smtClean="0">
                <a:solidFill>
                  <a:schemeClr val="tx1"/>
                </a:solidFill>
                <a:latin typeface="Arial" panose="020B0604020202020204" pitchFamily="34" charset="0"/>
                <a:cs typeface="Arial" panose="020B0604020202020204" pitchFamily="34" charset="0"/>
              </a:rPr>
              <a:t> direction.</a:t>
            </a:r>
          </a:p>
          <a:p>
            <a:pPr algn="l" rtl="0"/>
            <a:r>
              <a:rPr lang="en-US" sz="2000" b="1" dirty="0" smtClean="0">
                <a:solidFill>
                  <a:schemeClr val="tx1"/>
                </a:solidFill>
                <a:latin typeface="Arial" panose="020B0604020202020204" pitchFamily="34" charset="0"/>
                <a:cs typeface="Arial" panose="020B0604020202020204" pitchFamily="34" charset="0"/>
              </a:rPr>
              <a:t>Inappropriate</a:t>
            </a:r>
            <a:r>
              <a:rPr lang="en-US" sz="2000" dirty="0" smtClean="0">
                <a:solidFill>
                  <a:schemeClr val="tx1"/>
                </a:solidFill>
                <a:latin typeface="Arial" panose="020B0604020202020204" pitchFamily="34" charset="0"/>
                <a:cs typeface="Arial" panose="020B0604020202020204" pitchFamily="34" charset="0"/>
              </a:rPr>
              <a:t> reassurance can be a positive danger to the patient and can damage the doctor –patient relationship.</a:t>
            </a:r>
          </a:p>
          <a:p>
            <a:pPr algn="l" rtl="0"/>
            <a:r>
              <a:rPr lang="en-US" sz="2000" b="1" dirty="0">
                <a:solidFill>
                  <a:schemeClr val="tx1"/>
                </a:solidFill>
                <a:latin typeface="Arial" panose="020B0604020202020204" pitchFamily="34" charset="0"/>
                <a:cs typeface="Arial" panose="020B0604020202020204" pitchFamily="34" charset="0"/>
              </a:rPr>
              <a:t>Premature</a:t>
            </a:r>
            <a:r>
              <a:rPr lang="en-US" sz="2000" dirty="0">
                <a:solidFill>
                  <a:schemeClr val="tx1"/>
                </a:solidFill>
                <a:latin typeface="Arial" panose="020B0604020202020204" pitchFamily="34" charset="0"/>
                <a:cs typeface="Arial" panose="020B0604020202020204" pitchFamily="34" charset="0"/>
              </a:rPr>
              <a:t> reassurance is ineffective and may be interpreted by the patient as a rejection. The patient must be convinced that the physician has obtained the information necessary for reassurance. </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414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REASSURANCE and/or EXPLANATION</a:t>
            </a:r>
            <a:endParaRPr lang="ar-SA" dirty="0"/>
          </a:p>
        </p:txBody>
      </p:sp>
      <p:sp>
        <p:nvSpPr>
          <p:cNvPr id="3" name="Content Placeholder 2"/>
          <p:cNvSpPr>
            <a:spLocks noGrp="1"/>
          </p:cNvSpPr>
          <p:nvPr>
            <p:ph idx="1"/>
          </p:nvPr>
        </p:nvSpPr>
        <p:spPr>
          <a:xfrm>
            <a:off x="1790700" y="2133600"/>
            <a:ext cx="10083800" cy="4343400"/>
          </a:xfrm>
        </p:spPr>
        <p:txBody>
          <a:bodyPr>
            <a:normAutofit/>
          </a:bodyPr>
          <a:lstStyle/>
          <a:p>
            <a:pPr algn="l" rtl="0"/>
            <a:r>
              <a:rPr lang="en-US" dirty="0" smtClean="0">
                <a:latin typeface="Arial" panose="020B0604020202020204" pitchFamily="34" charset="0"/>
                <a:cs typeface="Arial" panose="020B0604020202020204" pitchFamily="34" charset="0"/>
              </a:rPr>
              <a:t>Certain symptoms and/or signs are strongly suggestive of a specific disease, e.g. chest pain, high blood pressure, headache, palpable mass,….</a:t>
            </a:r>
          </a:p>
          <a:p>
            <a:pPr algn="l" rtl="0"/>
            <a:r>
              <a:rPr lang="en-US" dirty="0" smtClean="0">
                <a:latin typeface="Arial" panose="020B0604020202020204" pitchFamily="34" charset="0"/>
                <a:cs typeface="Arial" panose="020B0604020202020204" pitchFamily="34" charset="0"/>
              </a:rPr>
              <a:t>Unless the doctor explores the patients’ understanding of their symptoms and their possible significance, it will not be possible to reassure them adequately.</a:t>
            </a:r>
          </a:p>
          <a:p>
            <a:pPr algn="l" rtl="0"/>
            <a:r>
              <a:rPr lang="en-US" b="1" dirty="0" smtClean="0">
                <a:latin typeface="Arial" panose="020B0604020202020204" pitchFamily="34" charset="0"/>
                <a:cs typeface="Arial" panose="020B0604020202020204" pitchFamily="34" charset="0"/>
              </a:rPr>
              <a:t>Communication</a:t>
            </a:r>
            <a:r>
              <a:rPr lang="en-US" dirty="0" smtClean="0">
                <a:latin typeface="Arial" panose="020B0604020202020204" pitchFamily="34" charset="0"/>
                <a:cs typeface="Arial" panose="020B0604020202020204" pitchFamily="34" charset="0"/>
              </a:rPr>
              <a:t> and </a:t>
            </a:r>
            <a:r>
              <a:rPr lang="en-US" b="1" dirty="0" smtClean="0">
                <a:latin typeface="Arial" panose="020B0604020202020204" pitchFamily="34" charset="0"/>
                <a:cs typeface="Arial" panose="020B0604020202020204" pitchFamily="34" charset="0"/>
              </a:rPr>
              <a:t>trust</a:t>
            </a:r>
            <a:r>
              <a:rPr lang="en-US" dirty="0" smtClean="0">
                <a:latin typeface="Arial" panose="020B0604020202020204" pitchFamily="34" charset="0"/>
                <a:cs typeface="Arial" panose="020B0604020202020204" pitchFamily="34" charset="0"/>
              </a:rPr>
              <a:t> are two other factors that influence the success of reassurance as a management technique.</a:t>
            </a:r>
          </a:p>
          <a:p>
            <a:pPr marL="0" indent="0" algn="l" rtl="0">
              <a:buNone/>
            </a:pPr>
            <a:r>
              <a:rPr lang="en-US" dirty="0" smtClean="0">
                <a:solidFill>
                  <a:srgbClr val="002060"/>
                </a:solidFill>
                <a:latin typeface="Arial" panose="020B0604020202020204" pitchFamily="34" charset="0"/>
                <a:cs typeface="Arial" panose="020B0604020202020204" pitchFamily="34" charset="0"/>
              </a:rPr>
              <a:t>First influential factor: </a:t>
            </a:r>
            <a:r>
              <a:rPr lang="en-US" sz="2000" b="1" dirty="0" smtClean="0">
                <a:solidFill>
                  <a:srgbClr val="002060"/>
                </a:solidFill>
                <a:latin typeface="Arial" panose="020B0604020202020204" pitchFamily="34" charset="0"/>
                <a:cs typeface="Arial" panose="020B0604020202020204" pitchFamily="34" charset="0"/>
              </a:rPr>
              <a:t>Communication</a:t>
            </a:r>
          </a:p>
          <a:p>
            <a:pPr algn="l" rtl="0"/>
            <a:r>
              <a:rPr lang="en-US" dirty="0" smtClean="0">
                <a:solidFill>
                  <a:srgbClr val="002060"/>
                </a:solidFill>
                <a:latin typeface="Arial" panose="020B0604020202020204" pitchFamily="34" charset="0"/>
                <a:cs typeface="Arial" panose="020B0604020202020204" pitchFamily="34" charset="0"/>
              </a:rPr>
              <a:t>First explain the problem in terms that the patient can understand taking inconsideration; education, medical background, social class, personality, …</a:t>
            </a:r>
          </a:p>
          <a:p>
            <a:pPr marL="0" indent="0" algn="l" rtl="0">
              <a:buNone/>
            </a:pPr>
            <a:r>
              <a:rPr lang="en-US" dirty="0">
                <a:solidFill>
                  <a:srgbClr val="002060"/>
                </a:solidFill>
                <a:latin typeface="Arial" panose="020B0604020202020204" pitchFamily="34" charset="0"/>
                <a:cs typeface="Arial" panose="020B0604020202020204" pitchFamily="34" charset="0"/>
              </a:rPr>
              <a:t>Second influential factor: </a:t>
            </a:r>
            <a:r>
              <a:rPr lang="en-US" sz="2000" b="1" dirty="0" smtClean="0">
                <a:solidFill>
                  <a:srgbClr val="002060"/>
                </a:solidFill>
                <a:latin typeface="Arial" panose="020B0604020202020204" pitchFamily="34" charset="0"/>
                <a:cs typeface="Arial" panose="020B0604020202020204" pitchFamily="34" charset="0"/>
              </a:rPr>
              <a:t>Trust</a:t>
            </a:r>
          </a:p>
          <a:p>
            <a:pPr algn="l" rtl="0"/>
            <a:r>
              <a:rPr lang="en-US" dirty="0">
                <a:solidFill>
                  <a:srgbClr val="002060"/>
                </a:solidFill>
                <a:latin typeface="Arial" panose="020B0604020202020204" pitchFamily="34" charset="0"/>
                <a:cs typeface="Arial" panose="020B0604020202020204" pitchFamily="34" charset="0"/>
              </a:rPr>
              <a:t>Reassurance carries more weight if there is a strong bond between the doctor and the patient</a:t>
            </a:r>
            <a:endParaRPr lang="ar-SA" dirty="0">
              <a:solidFill>
                <a:srgbClr val="002060"/>
              </a:solidFill>
              <a:latin typeface="Arial" panose="020B0604020202020204" pitchFamily="34" charset="0"/>
              <a:cs typeface="Arial" panose="020B0604020202020204" pitchFamily="34" charset="0"/>
            </a:endParaRPr>
          </a:p>
          <a:p>
            <a:pPr algn="l" rtl="0"/>
            <a:endParaRPr lang="en-US" dirty="0" smtClean="0">
              <a:solidFill>
                <a:srgbClr val="002060"/>
              </a:solidFill>
            </a:endParaRPr>
          </a:p>
          <a:p>
            <a:pPr algn="l" rtl="0"/>
            <a:endParaRPr lang="en-US" dirty="0">
              <a:solidFill>
                <a:srgbClr val="002060"/>
              </a:solidFill>
            </a:endParaRPr>
          </a:p>
          <a:p>
            <a:pPr marL="0" indent="0" algn="l" rtl="0">
              <a:buNone/>
            </a:pPr>
            <a:endParaRPr lang="en-US" dirty="0" smtClean="0"/>
          </a:p>
        </p:txBody>
      </p:sp>
    </p:spTree>
    <p:extLst>
      <p:ext uri="{BB962C8B-B14F-4D97-AF65-F5344CB8AC3E}">
        <p14:creationId xmlns:p14="http://schemas.microsoft.com/office/powerpoint/2010/main" val="378226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Arial" panose="020B0604020202020204" pitchFamily="34" charset="0"/>
                <a:cs typeface="Arial" panose="020B0604020202020204" pitchFamily="34" charset="0"/>
              </a:rPr>
              <a:t>CASE HISTORY</a:t>
            </a:r>
            <a:endParaRPr lang="ar-SA" b="1" dirty="0">
              <a:solidFill>
                <a:srgbClr val="C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08200" y="2260600"/>
            <a:ext cx="9817100" cy="4279900"/>
          </a:xfrm>
        </p:spPr>
        <p:txBody>
          <a:bodyPr>
            <a:normAutofit/>
          </a:bodyPr>
          <a:lstStyle/>
          <a:p>
            <a:pPr algn="l" rtl="0"/>
            <a:r>
              <a:rPr lang="en-US" sz="2000" dirty="0" smtClean="0">
                <a:solidFill>
                  <a:schemeClr val="tx1"/>
                </a:solidFill>
                <a:latin typeface="Arial" panose="020B0604020202020204" pitchFamily="34" charset="0"/>
                <a:cs typeface="Arial" panose="020B0604020202020204" pitchFamily="34" charset="0"/>
              </a:rPr>
              <a:t>A 42-year-old man referred from blood bank as he is not candidate for blood transfusion as his </a:t>
            </a:r>
            <a:r>
              <a:rPr lang="en-US" sz="2000" dirty="0" err="1" smtClean="0">
                <a:solidFill>
                  <a:schemeClr val="tx1"/>
                </a:solidFill>
                <a:latin typeface="Arial" panose="020B0604020202020204" pitchFamily="34" charset="0"/>
                <a:cs typeface="Arial" panose="020B0604020202020204" pitchFamily="34" charset="0"/>
              </a:rPr>
              <a:t>Hb</a:t>
            </a:r>
            <a:r>
              <a:rPr lang="en-US" sz="2000" dirty="0" smtClean="0">
                <a:solidFill>
                  <a:schemeClr val="tx1"/>
                </a:solidFill>
                <a:latin typeface="Arial" panose="020B0604020202020204" pitchFamily="34" charset="0"/>
                <a:cs typeface="Arial" panose="020B0604020202020204" pitchFamily="34" charset="0"/>
              </a:rPr>
              <a:t> 12.7 gm/dl (Normal:13 – 18).</a:t>
            </a:r>
          </a:p>
          <a:p>
            <a:pPr algn="l" rtl="0"/>
            <a:r>
              <a:rPr lang="en-US" sz="2000" dirty="0" smtClean="0">
                <a:solidFill>
                  <a:schemeClr val="tx1"/>
                </a:solidFill>
                <a:latin typeface="Arial" panose="020B0604020202020204" pitchFamily="34" charset="0"/>
                <a:cs typeface="Arial" panose="020B0604020202020204" pitchFamily="34" charset="0"/>
              </a:rPr>
              <a:t>He is totally asymptomatic</a:t>
            </a:r>
          </a:p>
          <a:p>
            <a:pPr algn="l" rtl="0"/>
            <a:r>
              <a:rPr lang="en-US" sz="2000" dirty="0" smtClean="0">
                <a:solidFill>
                  <a:schemeClr val="tx1"/>
                </a:solidFill>
                <a:latin typeface="Arial" panose="020B0604020202020204" pitchFamily="34" charset="0"/>
                <a:cs typeface="Arial" panose="020B0604020202020204" pitchFamily="34" charset="0"/>
              </a:rPr>
              <a:t>Non smoker            No H/O drugs           </a:t>
            </a:r>
          </a:p>
          <a:p>
            <a:pPr algn="l" rtl="0"/>
            <a:r>
              <a:rPr lang="en-US" sz="2000" dirty="0" smtClean="0">
                <a:solidFill>
                  <a:schemeClr val="tx1"/>
                </a:solidFill>
                <a:latin typeface="Arial" panose="020B0604020202020204" pitchFamily="34" charset="0"/>
                <a:cs typeface="Arial" panose="020B0604020202020204" pitchFamily="34" charset="0"/>
              </a:rPr>
              <a:t>FH: unremarkable</a:t>
            </a:r>
            <a:endParaRPr lang="ar-SA"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825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442</TotalTime>
  <Words>1984</Words>
  <Application>Microsoft Office PowerPoint</Application>
  <PresentationFormat>Widescreen</PresentationFormat>
  <Paragraphs>212</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Century Gothic</vt:lpstr>
      <vt:lpstr>Tahoma</vt:lpstr>
      <vt:lpstr>Wingdings</vt:lpstr>
      <vt:lpstr>Wingdings 3</vt:lpstr>
      <vt:lpstr>Wisp</vt:lpstr>
      <vt:lpstr>PATIENT MANAGEMENT  </vt:lpstr>
      <vt:lpstr>CONTENT</vt:lpstr>
      <vt:lpstr>PowerPoint Presentation</vt:lpstr>
      <vt:lpstr>PATIENT MANAGEMENT</vt:lpstr>
      <vt:lpstr>LISTENING</vt:lpstr>
      <vt:lpstr>HISTORY</vt:lpstr>
      <vt:lpstr>REASSURANCE and/or EXPLANATION</vt:lpstr>
      <vt:lpstr>REASSURANCE and/or EXPLANATION</vt:lpstr>
      <vt:lpstr>CASE HISTORY</vt:lpstr>
      <vt:lpstr>CASE HISTORY </vt:lpstr>
      <vt:lpstr>COUNSELLING</vt:lpstr>
      <vt:lpstr>PRESCRIPTION</vt:lpstr>
      <vt:lpstr>PRESCRIPTION</vt:lpstr>
      <vt:lpstr>PRESCRIPTION</vt:lpstr>
      <vt:lpstr>REFERRAL</vt:lpstr>
      <vt:lpstr>REFERRAL</vt:lpstr>
      <vt:lpstr>Case</vt:lpstr>
      <vt:lpstr>What should be included in the appropriate referral?</vt:lpstr>
      <vt:lpstr>OUTPATIENT ATTNDENCES</vt:lpstr>
      <vt:lpstr>INVESTIGATIONS</vt:lpstr>
      <vt:lpstr>INVESTIGATIONS</vt:lpstr>
      <vt:lpstr>INVESTIGATIONS</vt:lpstr>
      <vt:lpstr>INVESTIGATIONS</vt:lpstr>
      <vt:lpstr>INVESTIGATIONS</vt:lpstr>
      <vt:lpstr>OBSERVATION</vt:lpstr>
      <vt:lpstr>PREVENTION</vt:lpstr>
      <vt:lpstr>PREVENTION</vt:lpstr>
      <vt:lpstr>CONCLUSION</vt:lpstr>
      <vt:lpstr>CONCLUSION</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MANAGEMENT</dc:title>
  <dc:creator>Hussein saad Amin</dc:creator>
  <cp:lastModifiedBy>Hussein saad Amin</cp:lastModifiedBy>
  <cp:revision>108</cp:revision>
  <dcterms:created xsi:type="dcterms:W3CDTF">2019-08-21T06:45:04Z</dcterms:created>
  <dcterms:modified xsi:type="dcterms:W3CDTF">2019-10-02T06:06:48Z</dcterms:modified>
</cp:coreProperties>
</file>