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91" r:id="rId6"/>
    <p:sldId id="293" r:id="rId7"/>
    <p:sldId id="259" r:id="rId8"/>
    <p:sldId id="296" r:id="rId9"/>
    <p:sldId id="294" r:id="rId10"/>
    <p:sldId id="300" r:id="rId11"/>
    <p:sldId id="299" r:id="rId12"/>
    <p:sldId id="260" r:id="rId13"/>
    <p:sldId id="261" r:id="rId14"/>
    <p:sldId id="306" r:id="rId15"/>
    <p:sldId id="262" r:id="rId16"/>
    <p:sldId id="290" r:id="rId17"/>
    <p:sldId id="292" r:id="rId18"/>
    <p:sldId id="263" r:id="rId19"/>
    <p:sldId id="264" r:id="rId20"/>
    <p:sldId id="265" r:id="rId21"/>
    <p:sldId id="266" r:id="rId22"/>
    <p:sldId id="267" r:id="rId23"/>
    <p:sldId id="268" r:id="rId24"/>
    <p:sldId id="303" r:id="rId25"/>
    <p:sldId id="269" r:id="rId26"/>
    <p:sldId id="304" r:id="rId27"/>
    <p:sldId id="270" r:id="rId28"/>
    <p:sldId id="305" r:id="rId29"/>
    <p:sldId id="271" r:id="rId30"/>
    <p:sldId id="277" r:id="rId31"/>
    <p:sldId id="278" r:id="rId32"/>
    <p:sldId id="279" r:id="rId33"/>
    <p:sldId id="280" r:id="rId34"/>
    <p:sldId id="272" r:id="rId35"/>
    <p:sldId id="275" r:id="rId36"/>
    <p:sldId id="274" r:id="rId37"/>
    <p:sldId id="276" r:id="rId38"/>
    <p:sldId id="281" r:id="rId39"/>
    <p:sldId id="283" r:id="rId40"/>
    <p:sldId id="284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FB4"/>
    <a:srgbClr val="990033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0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0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86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2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97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50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561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85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7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73FB-88D3-44C8-B207-8196EEB3DD43}" type="datetimeFigureOut">
              <a:rPr lang="ar-SA" smtClean="0"/>
              <a:t>06/01/1441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201C-510D-4E20-8D32-C579EBF67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5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dictionary.cambridge.org/dictionary/english/advice" TargetMode="External"/><Relationship Id="rId7" Type="http://schemas.openxmlformats.org/officeDocument/2006/relationships/hyperlink" Target="http://dictionary.cambridge.org/dictionary/english/probl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tionary.cambridge.org/dictionary/english/personal" TargetMode="External"/><Relationship Id="rId5" Type="http://schemas.openxmlformats.org/officeDocument/2006/relationships/hyperlink" Target="http://dictionary.cambridge.org/dictionary/english/social" TargetMode="External"/><Relationship Id="rId4" Type="http://schemas.openxmlformats.org/officeDocument/2006/relationships/hyperlink" Target="http://dictionary.cambridge.org/dictionary/english/especiall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fa.org.a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2751063"/>
            <a:ext cx="9217024" cy="1470025"/>
          </a:xfrm>
        </p:spPr>
        <p:txBody>
          <a:bodyPr>
            <a:noAutofit/>
          </a:bodyPr>
          <a:lstStyle/>
          <a:p>
            <a:pPr rtl="0"/>
            <a:r>
              <a:rPr lang="en-US" sz="4800" b="1" dirty="0" smtClean="0"/>
              <a:t>COUNSELLING IN FAMILY MEDICINE</a:t>
            </a:r>
            <a:endParaRPr lang="ar-S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PROF.JAMAL S ALJARALLAH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نتيجة بحث الصور عن ‪counselling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08" y="214510"/>
            <a:ext cx="33528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UNSELING PSYCHOTHERAPY&#10;ï Both aspects are&#10;used to prolong a&#10;healthy life.&#10;SIMILARITIES&#10;ï Counseling is used&#10;with normal&#10;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2222"/>
          <a:stretch/>
        </p:blipFill>
        <p:spPr bwMode="auto">
          <a:xfrm>
            <a:off x="179512" y="332655"/>
            <a:ext cx="8856984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3528" y="6444044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https://www.slideshare.net/shnbltzr25/distinction-between-counseling-and-psychotherapy</a:t>
            </a:r>
          </a:p>
        </p:txBody>
      </p:sp>
    </p:spTree>
    <p:extLst>
      <p:ext uri="{BB962C8B-B14F-4D97-AF65-F5344CB8AC3E}">
        <p14:creationId xmlns:p14="http://schemas.microsoft.com/office/powerpoint/2010/main" val="3057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â¦counseling vs psychotherapy &#10;GGUUIDIDAANNCCEE CCOOUUNNSSEELLININGG PPSSYYCCHHOOTTHHEERRAAPPYY &#10;Short-term &#10;Modifying &#10;be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756592" y="6300028"/>
            <a:ext cx="9649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https://www.slideshare.net/chesteraseducator/counseling-and-psychotherapy?next_slideshow=1</a:t>
            </a:r>
          </a:p>
        </p:txBody>
      </p:sp>
    </p:spTree>
    <p:extLst>
      <p:ext uri="{BB962C8B-B14F-4D97-AF65-F5344CB8AC3E}">
        <p14:creationId xmlns:p14="http://schemas.microsoft.com/office/powerpoint/2010/main" val="31599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Autofit/>
          </a:bodyPr>
          <a:lstStyle/>
          <a:p>
            <a:pPr rtl="0"/>
            <a:r>
              <a:rPr lang="en-US" sz="3600" dirty="0"/>
              <a:t>“Counselling is a </a:t>
            </a:r>
            <a:r>
              <a:rPr lang="en-US" sz="3600" dirty="0">
                <a:solidFill>
                  <a:srgbClr val="FF0000"/>
                </a:solidFill>
              </a:rPr>
              <a:t>structured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conversation</a:t>
            </a:r>
            <a:r>
              <a:rPr lang="en-US" sz="3600" dirty="0"/>
              <a:t> aimed at </a:t>
            </a:r>
            <a:r>
              <a:rPr lang="en-US" sz="3600" dirty="0">
                <a:solidFill>
                  <a:srgbClr val="CC0099"/>
                </a:solidFill>
              </a:rPr>
              <a:t>facilitating</a:t>
            </a:r>
            <a:r>
              <a:rPr lang="en-US" sz="3600" dirty="0"/>
              <a:t> a </a:t>
            </a:r>
            <a:r>
              <a:rPr lang="en-US" sz="3600" dirty="0" smtClean="0"/>
              <a:t>client’s quality </a:t>
            </a:r>
            <a:r>
              <a:rPr lang="en-US" sz="3600" dirty="0"/>
              <a:t>of life in the face of adversity</a:t>
            </a:r>
            <a:r>
              <a:rPr lang="en-US" sz="3600" dirty="0" smtClean="0"/>
              <a:t>”.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568952" cy="17526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Structured</a:t>
            </a:r>
            <a:r>
              <a:rPr lang="en-US" b="1" dirty="0" smtClean="0"/>
              <a:t> :Not social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Conversation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ialouge</a:t>
            </a:r>
            <a:r>
              <a:rPr lang="en-US" b="1" dirty="0" smtClean="0"/>
              <a:t> and interaction</a:t>
            </a:r>
          </a:p>
          <a:p>
            <a:pPr algn="l" rtl="0"/>
            <a:r>
              <a:rPr lang="en-US" b="1" dirty="0" smtClean="0">
                <a:solidFill>
                  <a:srgbClr val="EF1FB4"/>
                </a:solidFill>
              </a:rPr>
              <a:t>Facilitative: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b="1" dirty="0" smtClean="0"/>
              <a:t>ather than prescriptive</a:t>
            </a:r>
            <a:endParaRPr lang="ar-SA" b="1" dirty="0"/>
          </a:p>
        </p:txBody>
      </p:sp>
      <p:sp>
        <p:nvSpPr>
          <p:cNvPr id="4" name="مستطيل 3"/>
          <p:cNvSpPr/>
          <p:nvPr/>
        </p:nvSpPr>
        <p:spPr>
          <a:xfrm>
            <a:off x="467544" y="637203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https://repository.up.ac.za/bitstream/handle/2263/25963/00dissertation.pdf;sequence=1</a:t>
            </a:r>
          </a:p>
        </p:txBody>
      </p:sp>
    </p:spTree>
    <p:extLst>
      <p:ext uri="{BB962C8B-B14F-4D97-AF65-F5344CB8AC3E}">
        <p14:creationId xmlns:p14="http://schemas.microsoft.com/office/powerpoint/2010/main" val="1890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AIMS OF COUNELLING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UNDERSTAND</a:t>
            </a:r>
            <a:r>
              <a:rPr lang="en-US" dirty="0" smtClean="0"/>
              <a:t> THEIR PROBLEMS BETTER</a:t>
            </a:r>
          </a:p>
          <a:p>
            <a:pPr algn="l" rtl="0"/>
            <a:r>
              <a:rPr lang="en-US" dirty="0" smtClean="0"/>
              <a:t>HELP PEOPLE </a:t>
            </a:r>
            <a:r>
              <a:rPr lang="en-US" dirty="0" smtClean="0">
                <a:solidFill>
                  <a:srgbClr val="FF0000"/>
                </a:solidFill>
              </a:rPr>
              <a:t>MANAGE</a:t>
            </a:r>
            <a:r>
              <a:rPr lang="en-US" dirty="0" smtClean="0"/>
              <a:t> THEIR PROBLEMS</a:t>
            </a:r>
          </a:p>
          <a:p>
            <a:pPr algn="l" rtl="0"/>
            <a:r>
              <a:rPr lang="en-US" dirty="0" smtClean="0"/>
              <a:t>HELP TO </a:t>
            </a:r>
            <a:r>
              <a:rPr lang="en-US" dirty="0" smtClean="0">
                <a:solidFill>
                  <a:srgbClr val="FF0000"/>
                </a:solidFill>
              </a:rPr>
              <a:t>IMPOWER</a:t>
            </a:r>
            <a:r>
              <a:rPr lang="en-US" dirty="0" smtClean="0"/>
              <a:t> CLIENTS/PATIENTS</a:t>
            </a:r>
          </a:p>
          <a:p>
            <a:pPr algn="l" rtl="0"/>
            <a:r>
              <a:rPr lang="en-US" dirty="0" smtClean="0"/>
              <a:t>HELP PEOPLE TO </a:t>
            </a:r>
            <a:r>
              <a:rPr lang="en-US" dirty="0" smtClean="0">
                <a:solidFill>
                  <a:srgbClr val="FF0000"/>
                </a:solidFill>
              </a:rPr>
              <a:t>THINK POSITIVELY </a:t>
            </a:r>
            <a:r>
              <a:rPr lang="en-US" dirty="0" smtClean="0"/>
              <a:t>ABOUT THEIR PROBLEMS</a:t>
            </a:r>
          </a:p>
          <a:p>
            <a:pPr algn="l" rtl="0"/>
            <a:r>
              <a:rPr lang="en-US" dirty="0" smtClean="0"/>
              <a:t>HELP IN </a:t>
            </a:r>
            <a:r>
              <a:rPr lang="en-US" dirty="0" smtClean="0">
                <a:solidFill>
                  <a:srgbClr val="FF0000"/>
                </a:solidFill>
              </a:rPr>
              <a:t>CHANGING BEHAVIOR </a:t>
            </a:r>
            <a:r>
              <a:rPr lang="en-US" dirty="0" smtClean="0"/>
              <a:t>POSITIVELY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elp and assistance concept. Silhouettes of two people climbing on mountain and help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STAGES OF CHANGE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alcohollearningcentre.org.uk/alcoholeLearning/learning/IBA/Module4_v2/jpg/alc_70_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/>
          <a:stretch/>
        </p:blipFill>
        <p:spPr bwMode="auto">
          <a:xfrm>
            <a:off x="529208" y="1340768"/>
            <a:ext cx="80752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addictionblog.org/cherrycake/wp-content/uploads/2016/06/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98842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خطط انسيابي: محطة طرفية 2"/>
          <p:cNvSpPr/>
          <p:nvPr/>
        </p:nvSpPr>
        <p:spPr>
          <a:xfrm rot="19780431">
            <a:off x="-172473" y="928356"/>
            <a:ext cx="3773969" cy="65668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APPROACHES/THEORIES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271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 APPROACHES </a:t>
            </a:r>
            <a:r>
              <a:rPr lang="en-US" dirty="0" smtClean="0"/>
              <a:t>/ THEORIES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11560" y="764704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5400" dirty="0" smtClean="0"/>
          </a:p>
          <a:p>
            <a:pPr algn="l" rtl="0"/>
            <a:r>
              <a:rPr lang="en-US" sz="5400" dirty="0" smtClean="0"/>
              <a:t>* </a:t>
            </a:r>
            <a:r>
              <a:rPr lang="en-US" sz="5400" dirty="0" smtClean="0">
                <a:solidFill>
                  <a:srgbClr val="FF0000"/>
                </a:solidFill>
              </a:rPr>
              <a:t>HUMANISISTIC</a:t>
            </a:r>
          </a:p>
          <a:p>
            <a:pPr algn="l" rtl="0"/>
            <a:endParaRPr lang="en-US" sz="5400" dirty="0">
              <a:solidFill>
                <a:srgbClr val="FF0000"/>
              </a:solidFill>
            </a:endParaRPr>
          </a:p>
          <a:p>
            <a:pPr algn="l" rtl="0"/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FF0000"/>
                </a:solidFill>
              </a:rPr>
              <a:t>*</a:t>
            </a:r>
            <a:r>
              <a:rPr lang="en-US" sz="5400" dirty="0" smtClean="0">
                <a:solidFill>
                  <a:srgbClr val="FF0000"/>
                </a:solidFill>
              </a:rPr>
              <a:t>BEHAVIORAL</a:t>
            </a:r>
          </a:p>
          <a:p>
            <a:pPr algn="l" rtl="0"/>
            <a:endParaRPr lang="en-US" sz="54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5400" dirty="0"/>
              <a:t>*PSHYCODYNAMIC</a:t>
            </a:r>
          </a:p>
          <a:p>
            <a:pPr algn="l" rtl="0"/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43608" y="637203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https://www.skillsyouneed.com/learn/counselling-approaches.html</a:t>
            </a:r>
          </a:p>
        </p:txBody>
      </p:sp>
    </p:spTree>
    <p:extLst>
      <p:ext uri="{BB962C8B-B14F-4D97-AF65-F5344CB8AC3E}">
        <p14:creationId xmlns:p14="http://schemas.microsoft.com/office/powerpoint/2010/main" val="8198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rgbClr val="FF0000"/>
                </a:solidFill>
              </a:rPr>
              <a:t>HUMANISTIC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RECOGNIZE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UNIQUENESS OF EVERY INDIVIDUAL</a:t>
            </a:r>
          </a:p>
          <a:p>
            <a:pPr algn="l" rtl="0"/>
            <a:r>
              <a:rPr lang="en-US" dirty="0" smtClean="0"/>
              <a:t>EVERYONE HAS A  CAPACITY TO GROW EMOTIONALLY AND PSYCHOLOGICALLY TAWARDS PERSONAL FUFILMENT</a:t>
            </a:r>
          </a:p>
          <a:p>
            <a:pPr algn="l" rtl="0"/>
            <a:r>
              <a:rPr lang="en-US" dirty="0" smtClean="0"/>
              <a:t>MAKE DISTINCTION BETWEEN LIFE EVENTS </a:t>
            </a:r>
            <a:r>
              <a:rPr lang="en-US" dirty="0" smtClean="0">
                <a:solidFill>
                  <a:srgbClr val="C00000"/>
                </a:solidFill>
              </a:rPr>
              <a:t>VS</a:t>
            </a:r>
            <a:r>
              <a:rPr lang="en-US" dirty="0" smtClean="0"/>
              <a:t> RESPONSE TO LIFE EVENTS</a:t>
            </a:r>
          </a:p>
          <a:p>
            <a:pPr algn="l" rtl="0"/>
            <a:r>
              <a:rPr lang="en-US" dirty="0" smtClean="0"/>
              <a:t>HELP PEOPLE TO </a:t>
            </a:r>
            <a:r>
              <a:rPr lang="en-US" dirty="0" smtClean="0">
                <a:solidFill>
                  <a:srgbClr val="FF0000"/>
                </a:solidFill>
              </a:rPr>
              <a:t>EXPLORE TEIR </a:t>
            </a:r>
            <a:r>
              <a:rPr lang="en-US" dirty="0" smtClean="0"/>
              <a:t>OWN THOUGHTS AND WORK ON THEIR SOLUTIONS</a:t>
            </a:r>
          </a:p>
          <a:p>
            <a:pPr algn="l" rtl="0"/>
            <a:r>
              <a:rPr lang="en-US" dirty="0" smtClean="0"/>
              <a:t>ENCOURAGES </a:t>
            </a:r>
            <a:r>
              <a:rPr lang="en-US" dirty="0" smtClean="0">
                <a:solidFill>
                  <a:srgbClr val="FF0000"/>
                </a:solidFill>
              </a:rPr>
              <a:t>SELF-AWARENESS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SELF-REALIZATION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RECOGNIZE  WAHT IS COUNSELLING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APPRECIATE THEORIES AND APPROACHES TO COUNSELLING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RECOGNIZE VALUES IN COUNSELLING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APPLICATION OF KNOWLEDGE ON AN  EXAMPLES</a:t>
            </a:r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BEHAVIORAL APRPROACH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ENVIRONMENT DETERMINES BEHAVIOR</a:t>
            </a:r>
          </a:p>
          <a:p>
            <a:pPr algn="l" rtl="0"/>
            <a:r>
              <a:rPr lang="en-US" dirty="0" smtClean="0"/>
              <a:t>REPONSES TO A GIVEN SITUATION IS DUE TO BEHAVIOUR THAT HAS BEEN REINFORCED AS A CHILD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s </a:t>
            </a:r>
            <a:r>
              <a:rPr lang="en-US" dirty="0">
                <a:solidFill>
                  <a:srgbClr val="C00000"/>
                </a:solidFill>
              </a:rPr>
              <a:t>based on the belief that behavior is </a:t>
            </a:r>
            <a:r>
              <a:rPr lang="en-US" dirty="0" smtClean="0">
                <a:solidFill>
                  <a:srgbClr val="C00000"/>
                </a:solidFill>
              </a:rPr>
              <a:t>learned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nd can be changed</a:t>
            </a:r>
          </a:p>
          <a:p>
            <a:pPr algn="l" rtl="0"/>
            <a:r>
              <a:rPr lang="en-US" dirty="0"/>
              <a:t>The initial concern in therapy is to help the client </a:t>
            </a:r>
            <a:r>
              <a:rPr lang="en-US" dirty="0">
                <a:solidFill>
                  <a:srgbClr val="FF0000"/>
                </a:solidFill>
              </a:rPr>
              <a:t>analyze behavior, define problems, and select goals.</a:t>
            </a:r>
          </a:p>
        </p:txBody>
      </p:sp>
    </p:spTree>
    <p:extLst>
      <p:ext uri="{BB962C8B-B14F-4D97-AF65-F5344CB8AC3E}">
        <p14:creationId xmlns:p14="http://schemas.microsoft.com/office/powerpoint/2010/main" val="17794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WINDOWS\Application Data\Microsoft\Media Catalog\Downloaded Clips\cl2\BD0677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667000"/>
            <a:ext cx="1390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DEFINING THE RELATIONSHIP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GATHERING INFORMATION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DESCRIBING THE PROBLEM DYNAMIC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MAKING INTERVENTION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DEFINING THE RELATIONSHIP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dirty="0"/>
              <a:t>INTRODUCE </a:t>
            </a:r>
            <a:r>
              <a:rPr lang="en-US" dirty="0" smtClean="0"/>
              <a:t>YOUSELF/ESTABLISH RAPPORT</a:t>
            </a:r>
            <a:endParaRPr lang="en-US" dirty="0"/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DEFINING THE OBJECTIVES AND ROLES</a:t>
            </a:r>
          </a:p>
          <a:p>
            <a:pPr algn="l" rtl="0"/>
            <a:r>
              <a:rPr lang="en-US" dirty="0" smtClean="0"/>
              <a:t>THE SETTING AND SEATING</a:t>
            </a:r>
          </a:p>
          <a:p>
            <a:pPr algn="l" rtl="0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ALLOW THE CLIENT/ PATIENT TO NEGOTIATE</a:t>
            </a:r>
          </a:p>
          <a:p>
            <a:pPr algn="l" rtl="0"/>
            <a:r>
              <a:rPr lang="en-US" dirty="0" smtClean="0"/>
              <a:t>OSERVATION SKILLS: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VERBAL AND NONVERBAL CUES</a:t>
            </a:r>
          </a:p>
          <a:p>
            <a:pPr algn="l" rt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SNSITIVITY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RESPONSE TO EMOTIONS</a:t>
            </a:r>
          </a:p>
        </p:txBody>
      </p:sp>
    </p:spTree>
    <p:extLst>
      <p:ext uri="{BB962C8B-B14F-4D97-AF65-F5344CB8AC3E}">
        <p14:creationId xmlns:p14="http://schemas.microsoft.com/office/powerpoint/2010/main" val="33748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DEFINING THE RELATIONSHIP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GATHERING INFORMATION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DESCRIBING THE PROBLEM DYNAMIC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MAKING INTERVENTION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GATHERING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525963"/>
          </a:xfrm>
          <a:solidFill>
            <a:srgbClr val="990033"/>
          </a:solidFill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OBTAIN INFORMATION ABOUT THE CLIENT/PATIENT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ATTEMPTED INTERVENTION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ALLOW PATIENT/CLIENT TO </a:t>
            </a:r>
            <a:r>
              <a:rPr lang="en-US" sz="2800" b="1" dirty="0" smtClean="0">
                <a:solidFill>
                  <a:srgbClr val="FFFF00"/>
                </a:solidFill>
              </a:rPr>
              <a:t>TALK FREELY AND EXPRESS HIMSELF 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USE FACLITATIVE QUESTIONS (OPEN-ENDED)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GIVE FEEDBACK WHEN APPROPRIATE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" y="5877272"/>
            <a:ext cx="8229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>
                <a:solidFill>
                  <a:srgbClr val="FF0000"/>
                </a:solidFill>
              </a:rPr>
              <a:t>UNDERSTAND THE PTIENT,S WORLD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19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DEFINING THE RELATIONSHIP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GATHERING INFORMATION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DESCRIBING THE PROBLEM DYNAMIC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MAKING INTERVENTION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DESCRIBING THE PROBLEM DYNAMIC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 rtl="0"/>
            <a:r>
              <a:rPr lang="en-US" dirty="0" smtClean="0"/>
              <a:t>THE FORMAL PHASE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EXPLAIN YOUR UNDERSTANDING OF THE PROBLEM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SHARING INFORMATION/UNDERSTANDING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PHASES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DEFINING THE RELATIONSHIP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GATHERING INFORMATION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DESCRIBING THE PROBLEM DYNAMIC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MAKING INTERVENTION AND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MAKING INTERVENTION AND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HELP THE PATIENT/ CLIENT TO ANSWER THE QUESTIONS: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 I DO TO SOLVE THE PROBLEM?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DO I MAKE IT HAPPEN?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ALSO ….</a:t>
            </a:r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COUNSELOR IS SUPPORTIVE/ AGENT  OF CHANGE….BUT NON-DIRECTIVE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OVERVIEW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DEFINITION OF COUNSELLING</a:t>
            </a:r>
          </a:p>
          <a:p>
            <a:pPr algn="l" rtl="0"/>
            <a:r>
              <a:rPr lang="en-US" dirty="0" smtClean="0"/>
              <a:t>AIMS OF COUNSELLING</a:t>
            </a:r>
          </a:p>
          <a:p>
            <a:pPr algn="l" rtl="0"/>
            <a:r>
              <a:rPr lang="en-US" dirty="0" smtClean="0"/>
              <a:t>DIFFERENT  APPROACHES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*PSHYCODYNAMIC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           * </a:t>
            </a:r>
            <a:r>
              <a:rPr lang="en-US" dirty="0" smtClean="0">
                <a:solidFill>
                  <a:srgbClr val="FF0000"/>
                </a:solidFill>
              </a:rPr>
              <a:t>HUMANISISTIC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*BEHAVIORAL</a:t>
            </a:r>
          </a:p>
          <a:p>
            <a:pPr algn="l" rtl="0"/>
            <a:r>
              <a:rPr lang="en-US" dirty="0" smtClean="0"/>
              <a:t>PHASES OF COUNSELLING</a:t>
            </a:r>
          </a:p>
          <a:p>
            <a:pPr algn="l" rtl="0"/>
            <a:r>
              <a:rPr lang="en-US" dirty="0" smtClean="0"/>
              <a:t>VALUES IN COUNSELLING</a:t>
            </a:r>
          </a:p>
          <a:p>
            <a:pPr algn="l" rtl="0"/>
            <a:r>
              <a:rPr lang="en-US" dirty="0" smtClean="0"/>
              <a:t>COUNSELLING IN PRACTICE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49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STYLES OF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DIRECTIVE</a:t>
            </a:r>
          </a:p>
          <a:p>
            <a:pPr algn="l" rtl="0"/>
            <a:r>
              <a:rPr lang="en-US" dirty="0" smtClean="0"/>
              <a:t>NON-DIRECTIVE</a:t>
            </a:r>
          </a:p>
          <a:p>
            <a:pPr algn="l" rtl="0"/>
            <a:r>
              <a:rPr lang="en-US" dirty="0" smtClean="0"/>
              <a:t>ECLETIC(SELECTIVE)/COMBINATION</a:t>
            </a:r>
            <a:endParaRPr lang="en-US" dirty="0"/>
          </a:p>
        </p:txBody>
      </p:sp>
      <p:pic>
        <p:nvPicPr>
          <p:cNvPr id="3074" name="Picture 2" descr="نتيجة بحث الصور عن ‪approach to counselling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b="8108"/>
          <a:stretch/>
        </p:blipFill>
        <p:spPr bwMode="auto">
          <a:xfrm>
            <a:off x="155574" y="1556792"/>
            <a:ext cx="87369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COUNSELLOR-CENTERED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COUNSELOR DIRECT THE PATIENT/CLIENT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ALLOW THE COUNSELOR TO CONTROL THE SITUATION ALL THE WAY THROUGH</a:t>
            </a:r>
            <a:endParaRPr lang="en-US" dirty="0"/>
          </a:p>
        </p:txBody>
      </p:sp>
      <p:pic>
        <p:nvPicPr>
          <p:cNvPr id="7" name="Picture 2" descr="&lt;ul&gt;&lt;li&gt;Accomplishes  the  function  of  advice; but it may also reassure; give emotional release; and,  to  a  minor  ex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2" t="48752"/>
          <a:stretch/>
        </p:blipFill>
        <p:spPr bwMode="auto">
          <a:xfrm>
            <a:off x="5652120" y="764704"/>
            <a:ext cx="3168352" cy="20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NON-DIRECTIVE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PATIENT/CLIENT-CENTERED</a:t>
            </a:r>
          </a:p>
          <a:p>
            <a:pPr algn="l" rtl="0"/>
            <a:r>
              <a:rPr lang="en-US" dirty="0" smtClean="0"/>
              <a:t>ALLOW CLIENT/PATIENT TO TELL HIS STORY IN HIS OWN WAY</a:t>
            </a:r>
          </a:p>
          <a:p>
            <a:pPr algn="l" rtl="0"/>
            <a:r>
              <a:rPr lang="en-US" dirty="0" smtClean="0"/>
              <a:t>THE ROLE OF THE COUNSELLOR IS TO </a:t>
            </a:r>
            <a:r>
              <a:rPr lang="en-US" dirty="0" smtClean="0">
                <a:solidFill>
                  <a:srgbClr val="C00000"/>
                </a:solidFill>
              </a:rPr>
              <a:t>CREATE AN ATMOSPHERE</a:t>
            </a:r>
            <a:r>
              <a:rPr lang="en-US" dirty="0" smtClean="0"/>
              <a:t> IN WHICH THE CLIENT CAN EXPRESS HIMSELF MORE FREELY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STRESS ON EMOTIONAL ELEMENTS AND DEVELOPMENT OF INSIGHT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empathy.uk.net/wp-content/uploads/2013/04/blob-people-draft0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9" y="-171400"/>
            <a:ext cx="2695575" cy="23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ECLETIC(SELECTIVE)/COMBINATION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ALTERNATING BETWEEN PATIENT-CENTERED AND COUNSELLOR-CENTERED STYLES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CLIENT-SPECIFIC ( TAILORED ACCORDING TO SITUATION AND CLIENT)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VALUES IN COUNSELLING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RESPECT</a:t>
            </a:r>
          </a:p>
          <a:p>
            <a:pPr algn="l" rtl="0"/>
            <a:r>
              <a:rPr lang="en-US" dirty="0" smtClean="0"/>
              <a:t>ACCEPTANCE</a:t>
            </a:r>
          </a:p>
          <a:p>
            <a:pPr algn="l" rtl="0"/>
            <a:r>
              <a:rPr lang="en-US" dirty="0" smtClean="0"/>
              <a:t>RESPECT RIGHTS: PRIVACY,CONFIDENTIALITY</a:t>
            </a:r>
          </a:p>
          <a:p>
            <a:pPr algn="l" rtl="0"/>
            <a:r>
              <a:rPr lang="en-US" dirty="0" smtClean="0"/>
              <a:t>RESPECT UNIQUENESS OF EACH CLIENT</a:t>
            </a:r>
          </a:p>
          <a:p>
            <a:pPr algn="l" rtl="0"/>
            <a:r>
              <a:rPr lang="en-US" dirty="0" smtClean="0"/>
              <a:t>HONESTY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REFRAIN FROM JUDGMENT ????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8149" t="27765" r="21413" b="17110"/>
          <a:stretch/>
        </p:blipFill>
        <p:spPr>
          <a:xfrm>
            <a:off x="1547664" y="836712"/>
            <a:ext cx="5976664" cy="5544616"/>
          </a:xfrm>
          <a:prstGeom prst="rect">
            <a:avLst/>
          </a:prstGeom>
        </p:spPr>
      </p:pic>
      <p:pic>
        <p:nvPicPr>
          <p:cNvPr id="1026" name="Picture 2" descr="the 5As of smoking cessation counse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5144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884" t="8859" r="45256" b="25563"/>
          <a:stretch/>
        </p:blipFill>
        <p:spPr>
          <a:xfrm>
            <a:off x="395536" y="545345"/>
            <a:ext cx="8136904" cy="63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COUNSELLIING IS NOT…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ADVICE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JUDGMENT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GETTING EMOTIONALLY  INVOLVED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LOOK AT THE PROBLEM FROM YOUR PERSPECTIVE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IS NOT MAGIC THAT WILL RESOLVE ALL THE PROBLEMS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US" dirty="0" smtClean="0"/>
              <a:t>COUNSELLING IN PRACTICE</a:t>
            </a:r>
            <a:endParaRPr lang="en-US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media.licdn.com/mpr/mpr/shrinknp_200_200/p/7/005/05c/335/37c1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044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‪ANY QUESTION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1894"/>
            <a:ext cx="2771527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‪ANY QUESTION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61894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COUNSELLING?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82" y="764704"/>
            <a:ext cx="3905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نتيجة بحث الصور عن مع السلام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" y="3212976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AN ADVICE</a:t>
            </a:r>
          </a:p>
          <a:p>
            <a:pPr algn="l" rtl="0"/>
            <a:r>
              <a:rPr lang="en-US" dirty="0" smtClean="0"/>
              <a:t>MOTIVATION</a:t>
            </a:r>
          </a:p>
          <a:p>
            <a:pPr algn="l" rtl="0"/>
            <a:r>
              <a:rPr lang="en-US" dirty="0" smtClean="0"/>
              <a:t>JUDGMENT ABOUT BEHAVIOR</a:t>
            </a:r>
          </a:p>
          <a:p>
            <a:pPr algn="l" rtl="0"/>
            <a:r>
              <a:rPr lang="en-US" dirty="0" smtClean="0"/>
              <a:t>HELPING OTHERS</a:t>
            </a:r>
          </a:p>
          <a:p>
            <a:pPr algn="l" rtl="0"/>
            <a:r>
              <a:rPr lang="en-US" dirty="0" smtClean="0"/>
              <a:t>INTERACTION</a:t>
            </a:r>
          </a:p>
          <a:p>
            <a:pPr algn="l" rtl="0"/>
            <a:r>
              <a:rPr lang="en-US" dirty="0" smtClean="0"/>
              <a:t>INTERVIEW</a:t>
            </a:r>
          </a:p>
          <a:p>
            <a:pPr algn="l" rtl="0"/>
            <a:r>
              <a:rPr lang="en-US" dirty="0" smtClean="0"/>
              <a:t>CONFRONTATION</a:t>
            </a:r>
          </a:p>
          <a:p>
            <a:pPr algn="l" rtl="0"/>
            <a:r>
              <a:rPr lang="en-US" dirty="0" smtClean="0"/>
              <a:t>CONVERSATION</a:t>
            </a:r>
          </a:p>
          <a:p>
            <a:pPr algn="l" rtl="0"/>
            <a:r>
              <a:rPr lang="en-US" dirty="0" smtClean="0"/>
              <a:t>FACILITATION</a:t>
            </a:r>
          </a:p>
          <a:p>
            <a:pPr algn="l" rtl="0"/>
            <a:r>
              <a:rPr lang="en-US" dirty="0" smtClean="0"/>
              <a:t>EMPATHY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خلطة سر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الخلطة السرية لخسارة 7 كيلو شهر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riam-Web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213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99695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 smtClean="0">
                <a:solidFill>
                  <a:srgbClr val="375C71"/>
                </a:solidFill>
                <a:effectLst/>
                <a:latin typeface="Lato"/>
              </a:rPr>
              <a:t>Simple Definition of </a:t>
            </a:r>
            <a:r>
              <a:rPr lang="en-US" sz="2800" b="1" i="0" cap="small" dirty="0" smtClean="0">
                <a:solidFill>
                  <a:srgbClr val="375C71"/>
                </a:solidFill>
                <a:effectLst/>
                <a:latin typeface="Lato"/>
              </a:rPr>
              <a:t>counseling</a:t>
            </a:r>
            <a:endParaRPr lang="en-US" sz="2800" b="1" i="0" dirty="0" smtClean="0">
              <a:solidFill>
                <a:srgbClr val="375C71"/>
              </a:solidFill>
              <a:effectLst/>
              <a:latin typeface="Lato"/>
            </a:endParaRPr>
          </a:p>
          <a:p>
            <a:pPr algn="l"/>
            <a:r>
              <a:rPr lang="en-US" sz="2800" b="0" i="0" dirty="0" smtClean="0">
                <a:solidFill>
                  <a:srgbClr val="3B3E41"/>
                </a:solidFill>
                <a:effectLst/>
                <a:latin typeface="Open Sans"/>
              </a:rPr>
              <a:t>advice and support that is given to people to help them deal with problems, make important decisions, etc.</a:t>
            </a:r>
            <a:endParaRPr lang="en-US" sz="2800" b="0" i="0" dirty="0">
              <a:solidFill>
                <a:srgbClr val="3B3E41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000" y="2420888"/>
            <a:ext cx="391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Advice </a:t>
            </a:r>
            <a:r>
              <a:rPr lang="en-US" sz="2800" b="1" dirty="0">
                <a:solidFill>
                  <a:schemeClr val="accent2"/>
                </a:solidFill>
              </a:rPr>
              <a:t>given to someone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5559623"/>
            <a:ext cx="745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To </a:t>
            </a:r>
            <a:r>
              <a:rPr lang="en-US" sz="2400" b="1" dirty="0"/>
              <a:t>give </a:t>
            </a:r>
            <a:r>
              <a:rPr lang="en-US" sz="2400" b="1" dirty="0">
                <a:hlinkClick r:id="rId3" tooltip="advice"/>
              </a:rPr>
              <a:t>advice</a:t>
            </a:r>
            <a:r>
              <a:rPr lang="en-US" sz="2400" b="1" dirty="0"/>
              <a:t>, </a:t>
            </a:r>
            <a:r>
              <a:rPr lang="en-US" sz="2400" b="1" dirty="0">
                <a:hlinkClick r:id="rId4" tooltip="especially"/>
              </a:rPr>
              <a:t>especially</a:t>
            </a:r>
            <a:r>
              <a:rPr lang="en-US" sz="2400" b="1" dirty="0"/>
              <a:t> on </a:t>
            </a:r>
            <a:r>
              <a:rPr lang="en-US" sz="2400" b="1" dirty="0">
                <a:hlinkClick r:id="rId5" tooltip="social"/>
              </a:rPr>
              <a:t>social</a:t>
            </a:r>
            <a:r>
              <a:rPr lang="en-US" sz="2400" b="1" dirty="0"/>
              <a:t> or </a:t>
            </a:r>
            <a:r>
              <a:rPr lang="en-US" sz="2400" b="1" u="sng" dirty="0">
                <a:hlinkClick r:id="rId6" tooltip="personal"/>
              </a:rPr>
              <a:t>personal</a:t>
            </a:r>
            <a:r>
              <a:rPr lang="en-US" sz="2400" b="1" dirty="0"/>
              <a:t> </a:t>
            </a:r>
            <a:r>
              <a:rPr lang="en-US" sz="2400" b="1" dirty="0" smtClean="0">
                <a:hlinkClick r:id="rId7" tooltip="problems"/>
              </a:rPr>
              <a:t>problems</a:t>
            </a:r>
            <a:endParaRPr lang="ar-SA" sz="2400" dirty="0"/>
          </a:p>
        </p:txBody>
      </p:sp>
      <p:sp>
        <p:nvSpPr>
          <p:cNvPr id="7" name="AutoShape 4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6" descr="نتيجة بحث الصور عن ‪cambridge dictionary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2" name="Picture 8" descr="نتيجة بحث الصور عن ‪cambridge dictionary‬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6079"/>
            <a:ext cx="1291233" cy="12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/>
              <a:t> Counselling is </a:t>
            </a:r>
            <a:r>
              <a:rPr lang="en-US" sz="3600" dirty="0">
                <a:solidFill>
                  <a:srgbClr val="C00000"/>
                </a:solidFill>
              </a:rPr>
              <a:t>an interactive process </a:t>
            </a:r>
            <a:r>
              <a:rPr lang="en-US" sz="3600" dirty="0"/>
              <a:t>between the skilled attendant/ health </a:t>
            </a:r>
            <a:r>
              <a:rPr lang="en-US" sz="3600" dirty="0" smtClean="0"/>
              <a:t>worker/counselor </a:t>
            </a:r>
            <a:r>
              <a:rPr lang="en-US" sz="3600" dirty="0"/>
              <a:t>and a </a:t>
            </a:r>
            <a:r>
              <a:rPr lang="en-US" sz="3600" dirty="0" smtClean="0"/>
              <a:t> client/patient during </a:t>
            </a:r>
            <a:r>
              <a:rPr lang="en-US" sz="3600" dirty="0"/>
              <a:t>which </a:t>
            </a:r>
            <a:r>
              <a:rPr lang="en-US" sz="3600" dirty="0">
                <a:solidFill>
                  <a:srgbClr val="C00000"/>
                </a:solidFill>
              </a:rPr>
              <a:t>information is exchanged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support is provided </a:t>
            </a:r>
            <a:r>
              <a:rPr lang="en-US" sz="3600" dirty="0"/>
              <a:t>so </a:t>
            </a:r>
            <a:r>
              <a:rPr lang="en-US" sz="3600" dirty="0" smtClean="0"/>
              <a:t>that the client  , </a:t>
            </a:r>
            <a:r>
              <a:rPr lang="en-US" sz="3600" dirty="0"/>
              <a:t>design a plan and take action to improve their health.</a:t>
            </a:r>
          </a:p>
        </p:txBody>
      </p:sp>
    </p:spTree>
    <p:extLst>
      <p:ext uri="{BB962C8B-B14F-4D97-AF65-F5344CB8AC3E}">
        <p14:creationId xmlns:p14="http://schemas.microsoft.com/office/powerpoint/2010/main" val="35388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91683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According to the Psychotherapy and Counselling Federation of Australia (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inherit"/>
                <a:hlinkClick r:id="rId2"/>
              </a:rPr>
              <a:t>PACFA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):</a:t>
            </a:r>
          </a:p>
          <a:p>
            <a:pPr algn="l" fontAlgn="base"/>
            <a:endParaRPr lang="en-US" sz="2400" b="1" dirty="0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 fontAlgn="base"/>
            <a:endParaRPr lang="en-US" sz="2400" b="1" dirty="0">
              <a:solidFill>
                <a:schemeClr val="accent5">
                  <a:lumMod val="50000"/>
                </a:schemeClr>
              </a:solidFill>
              <a:latin typeface="Montserrat"/>
            </a:endParaRPr>
          </a:p>
          <a:p>
            <a:pPr algn="l" fontAlgn="base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“Psychotherapy and Counselling are professional activities that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inherit"/>
              </a:rPr>
              <a:t>utilise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 an </a:t>
            </a:r>
            <a:r>
              <a:rPr lang="en-US" sz="2400" b="1" i="1" dirty="0">
                <a:solidFill>
                  <a:srgbClr val="C00000"/>
                </a:solidFill>
                <a:latin typeface="inherit"/>
              </a:rPr>
              <a:t>interpersonal relationship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to enable people to </a:t>
            </a:r>
            <a:r>
              <a:rPr lang="en-US" sz="2400" b="1" i="1" dirty="0">
                <a:solidFill>
                  <a:srgbClr val="C00000"/>
                </a:solidFill>
                <a:latin typeface="inherit"/>
              </a:rPr>
              <a:t>develop self understanding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and to make </a:t>
            </a:r>
            <a:r>
              <a:rPr lang="en-US" sz="2400" b="1" i="1" dirty="0">
                <a:solidFill>
                  <a:srgbClr val="FF0000"/>
                </a:solidFill>
                <a:latin typeface="inherit"/>
              </a:rPr>
              <a:t>changes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 in their lives.”</a:t>
            </a: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8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677</Words>
  <Application>Microsoft Office PowerPoint</Application>
  <PresentationFormat>On-screen Show (4:3)</PresentationFormat>
  <Paragraphs>180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inherit</vt:lpstr>
      <vt:lpstr>Lato</vt:lpstr>
      <vt:lpstr>Montserrat</vt:lpstr>
      <vt:lpstr>Open Sans</vt:lpstr>
      <vt:lpstr>Times New Roman</vt:lpstr>
      <vt:lpstr>Office Theme</vt:lpstr>
      <vt:lpstr>COUNSELLING IN FAMILY MEDICINE</vt:lpstr>
      <vt:lpstr>OBJECTIVES</vt:lpstr>
      <vt:lpstr>OVERVIEW</vt:lpstr>
      <vt:lpstr>WHAT IS COUNSELLING?</vt:lpstr>
      <vt:lpstr>IS 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“Counselling is a structured conversation aimed at facilitating a client’s quality of life in the face of adversity”.</vt:lpstr>
      <vt:lpstr>AIMS OF COUNELLING</vt:lpstr>
      <vt:lpstr>PowerPoint Presentation</vt:lpstr>
      <vt:lpstr>STAGES OF CHANGE</vt:lpstr>
      <vt:lpstr>PowerPoint Presentation</vt:lpstr>
      <vt:lpstr>APPROACHES/THEORIES</vt:lpstr>
      <vt:lpstr>DIFFERENT  APPROACHES / THEORIES </vt:lpstr>
      <vt:lpstr>HUMANISTIC</vt:lpstr>
      <vt:lpstr>BEHAVIORAL APRPROACH</vt:lpstr>
      <vt:lpstr>PowerPoint Presentation</vt:lpstr>
      <vt:lpstr>PHASES OF COUNSELLING</vt:lpstr>
      <vt:lpstr>DEFINING THE RELATIONSHIP </vt:lpstr>
      <vt:lpstr>PHASES OF COUNSELLING</vt:lpstr>
      <vt:lpstr>GATHERING INFORMATION </vt:lpstr>
      <vt:lpstr>PHASES OF COUNSELLING</vt:lpstr>
      <vt:lpstr>DESCRIBING THE PROBLEM DYNAMIC </vt:lpstr>
      <vt:lpstr>PHASES OF COUNSELLING</vt:lpstr>
      <vt:lpstr>MAKING INTERVENTION AND ACTION </vt:lpstr>
      <vt:lpstr>STYLES OF COUNSELLING</vt:lpstr>
      <vt:lpstr>DIRECTIVE</vt:lpstr>
      <vt:lpstr>NON-DIRECTIVE</vt:lpstr>
      <vt:lpstr>ECLETIC(SELECTIVE)/COMBINATION </vt:lpstr>
      <vt:lpstr>VALUES IN COUNSELLING</vt:lpstr>
      <vt:lpstr>PowerPoint Presentation</vt:lpstr>
      <vt:lpstr>PowerPoint Presentation</vt:lpstr>
      <vt:lpstr>COUNSELLIING IS NOT…</vt:lpstr>
      <vt:lpstr>COUNSELLING IN PRACTICE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COUNCELLING IN FAMILY MEDICINE</dc:title>
  <dc:creator>hdsgdjh</dc:creator>
  <cp:lastModifiedBy>Windows User</cp:lastModifiedBy>
  <cp:revision>70</cp:revision>
  <dcterms:created xsi:type="dcterms:W3CDTF">2016-09-21T05:14:30Z</dcterms:created>
  <dcterms:modified xsi:type="dcterms:W3CDTF">2019-09-05T06:10:49Z</dcterms:modified>
</cp:coreProperties>
</file>