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46"/>
  </p:notesMasterIdLst>
  <p:sldIdLst>
    <p:sldId id="310" r:id="rId2"/>
    <p:sldId id="311" r:id="rId3"/>
    <p:sldId id="269" r:id="rId4"/>
    <p:sldId id="270" r:id="rId5"/>
    <p:sldId id="271" r:id="rId6"/>
    <p:sldId id="274" r:id="rId7"/>
    <p:sldId id="272" r:id="rId8"/>
    <p:sldId id="260" r:id="rId9"/>
    <p:sldId id="275" r:id="rId10"/>
    <p:sldId id="276" r:id="rId11"/>
    <p:sldId id="277" r:id="rId12"/>
    <p:sldId id="278" r:id="rId13"/>
    <p:sldId id="292" r:id="rId14"/>
    <p:sldId id="280" r:id="rId15"/>
    <p:sldId id="279" r:id="rId16"/>
    <p:sldId id="281" r:id="rId17"/>
    <p:sldId id="282" r:id="rId18"/>
    <p:sldId id="283" r:id="rId19"/>
    <p:sldId id="262" r:id="rId20"/>
    <p:sldId id="266" r:id="rId21"/>
    <p:sldId id="320" r:id="rId22"/>
    <p:sldId id="321" r:id="rId23"/>
    <p:sldId id="312" r:id="rId24"/>
    <p:sldId id="313" r:id="rId25"/>
    <p:sldId id="316" r:id="rId26"/>
    <p:sldId id="317" r:id="rId27"/>
    <p:sldId id="288" r:id="rId28"/>
    <p:sldId id="289" r:id="rId29"/>
    <p:sldId id="297" r:id="rId30"/>
    <p:sldId id="296" r:id="rId31"/>
    <p:sldId id="318" r:id="rId32"/>
    <p:sldId id="319" r:id="rId33"/>
    <p:sldId id="322" r:id="rId34"/>
    <p:sldId id="304" r:id="rId35"/>
    <p:sldId id="305" r:id="rId36"/>
    <p:sldId id="306" r:id="rId37"/>
    <p:sldId id="302" r:id="rId38"/>
    <p:sldId id="303" r:id="rId39"/>
    <p:sldId id="307" r:id="rId40"/>
    <p:sldId id="308" r:id="rId41"/>
    <p:sldId id="309" r:id="rId42"/>
    <p:sldId id="323" r:id="rId43"/>
    <p:sldId id="324" r:id="rId44"/>
    <p:sldId id="32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EC3E-5C6F-46EA-A8D9-A1C15C115396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6193-ACE1-4074-8B9E-7481766D9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E8683C8-A6DB-4605-B361-BF30853E1220}" type="slidenum">
              <a:rPr lang="ar-SA" altLang="en-US" smtClean="0"/>
              <a:pPr algn="l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0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3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7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9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8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3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3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2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9EDB3B-07E1-4575-8AE9-F56381F12B2F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8BA3276-C369-407A-9FA9-59128A83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267" y="256451"/>
            <a:ext cx="10572000" cy="2971051"/>
          </a:xfrm>
        </p:spPr>
        <p:txBody>
          <a:bodyPr/>
          <a:lstStyle/>
          <a:p>
            <a:r>
              <a:rPr lang="en-US" dirty="0"/>
              <a:t>        Data interpretation </a:t>
            </a:r>
            <a:br>
              <a:rPr lang="en-US" dirty="0"/>
            </a:br>
            <a:r>
              <a:rPr lang="en-US" dirty="0"/>
              <a:t>              </a:t>
            </a:r>
            <a:r>
              <a:rPr lang="en-US" sz="4000" dirty="0"/>
              <a:t>(CBC and Urine)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147" y="3729163"/>
            <a:ext cx="10572000" cy="2296760"/>
          </a:xfrm>
        </p:spPr>
        <p:txBody>
          <a:bodyPr>
            <a:normAutofit fontScale="92500"/>
          </a:bodyPr>
          <a:lstStyle/>
          <a:p>
            <a:endParaRPr lang="en-US" sz="3600" dirty="0"/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Dr.Abdullah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Alrasheed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Consultant Family Medicine and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Diabetology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857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A 25 year- old lady, presented with 2 months H/O dizziness and fatigue.</a:t>
            </a:r>
            <a:br>
              <a:rPr lang="en-US" dirty="0"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041" y="2287539"/>
            <a:ext cx="7542229" cy="32177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  <a:buNone/>
            </a:pPr>
            <a:r>
              <a:rPr lang="en-US" altLang="en-US" sz="1100" dirty="0">
                <a:solidFill>
                  <a:srgbClr val="FFFF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WBC ......................... 	7. 0 	         4	–    11 	x10.e9/L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RBC ......................... 	3.7	L    4.2 	–    5.5	x10.e12/L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HGB ........................ 	90 	L   120  –    160  	g/L 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HCT ......................... 	28 	L     42   	–    52 	%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MCV ......................... 	73 	L     80   	–    94 	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fl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MCH .................. ....... 	23.6 L     27 	–    32 	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pg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MCHC ................. ..... 	320	      320 	–    360 	g/L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RDW .................. ....... 	15.8 H   11.5 	–    14.5  %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PLT .................. ....... 	330	   140 	–    450 	x10.e9/L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919" y="3135765"/>
            <a:ext cx="667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Hypochromic microcytic anemia</a:t>
            </a:r>
          </a:p>
          <a:p>
            <a:r>
              <a:rPr lang="en-US" dirty="0">
                <a:solidFill>
                  <a:srgbClr val="FF0000"/>
                </a:solidFill>
              </a:rPr>
              <a:t>Most likely : IDA</a:t>
            </a:r>
          </a:p>
        </p:txBody>
      </p:sp>
    </p:spTree>
    <p:extLst>
      <p:ext uri="{BB962C8B-B14F-4D97-AF65-F5344CB8AC3E}">
        <p14:creationId xmlns:p14="http://schemas.microsoft.com/office/powerpoint/2010/main" val="330564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-25000" dirty="0"/>
              <a:t>In the last patient (IDA) what do expect the following results?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Ferritin :</a:t>
            </a:r>
          </a:p>
          <a:p>
            <a:pPr marL="0" indent="0">
              <a:buNone/>
            </a:pPr>
            <a:r>
              <a:rPr lang="en-US" dirty="0"/>
              <a:t> Especially if &lt;15 </a:t>
            </a:r>
          </a:p>
          <a:p>
            <a:r>
              <a:rPr lang="en-US" dirty="0"/>
              <a:t>TIBC : </a:t>
            </a:r>
          </a:p>
          <a:p>
            <a:endParaRPr lang="en-US" dirty="0"/>
          </a:p>
          <a:p>
            <a:r>
              <a:rPr lang="en-US" dirty="0"/>
              <a:t>Fe: </a:t>
            </a:r>
          </a:p>
          <a:p>
            <a:r>
              <a:rPr lang="en-US" dirty="0"/>
              <a:t>Transferrin saturation : 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517735" y="2436749"/>
            <a:ext cx="308097" cy="5411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206650" y="3335752"/>
            <a:ext cx="311085" cy="485993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997331" y="4132729"/>
            <a:ext cx="261478" cy="5253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26066" y="4593199"/>
            <a:ext cx="314165" cy="4973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IDA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97" y="2982441"/>
            <a:ext cx="8825659" cy="34163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How much </a:t>
            </a:r>
            <a:r>
              <a:rPr lang="en-US" dirty="0" err="1">
                <a:solidFill>
                  <a:srgbClr val="00B050"/>
                </a:solidFill>
              </a:rPr>
              <a:t>Hb</a:t>
            </a:r>
            <a:r>
              <a:rPr lang="en-US" dirty="0">
                <a:solidFill>
                  <a:srgbClr val="00B050"/>
                </a:solidFill>
              </a:rPr>
              <a:t> increment is excepted with treatment?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Around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 g/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dL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every three weeks.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if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increased in slower rate &gt;&gt; check for ongoing bleeding??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How long the treatment course is expected?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Oral Fe TID (or less if not tolerated)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( around 6 </a:t>
            </a:r>
            <a:r>
              <a:rPr lang="en-US" dirty="0" err="1">
                <a:solidFill>
                  <a:schemeClr val="tx1"/>
                </a:solidFill>
              </a:rPr>
              <a:t>wk</a:t>
            </a:r>
            <a:r>
              <a:rPr lang="en-US" dirty="0">
                <a:solidFill>
                  <a:schemeClr val="tx1"/>
                </a:solidFill>
              </a:rPr>
              <a:t> to correct </a:t>
            </a:r>
            <a:r>
              <a:rPr lang="en-US" dirty="0" err="1">
                <a:solidFill>
                  <a:schemeClr val="tx1"/>
                </a:solidFill>
              </a:rPr>
              <a:t>anemia;and</a:t>
            </a:r>
            <a:r>
              <a:rPr lang="en-US" dirty="0">
                <a:solidFill>
                  <a:schemeClr val="tx1"/>
                </a:solidFill>
              </a:rPr>
              <a:t> 6 months to replete Fe stores).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327" y="2189206"/>
            <a:ext cx="955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rgbClr val="FF0000"/>
                </a:solidFill>
              </a:rPr>
              <a:t>NOTE: Consider upper and lower GI endoscopy for any males (esp. elderly) and  postmenopausal women to R/O GI malignancy</a:t>
            </a:r>
          </a:p>
        </p:txBody>
      </p:sp>
    </p:spTree>
    <p:extLst>
      <p:ext uri="{BB962C8B-B14F-4D97-AF65-F5344CB8AC3E}">
        <p14:creationId xmlns:p14="http://schemas.microsoft.com/office/powerpoint/2010/main" val="40982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65 years old gentleman presented with </a:t>
            </a:r>
            <a:r>
              <a:rPr lang="en-US" sz="3200" dirty="0" err="1"/>
              <a:t>Hx</a:t>
            </a:r>
            <a:r>
              <a:rPr lang="en-US" sz="3200" dirty="0"/>
              <a:t> of SOB and generalized  weakness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WBC ......................... 	7. 9 	             4	–    11 	x10.e9/L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</a:t>
            </a: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RBC ......................... 	3.1  	L            4.2 	–    5.5	x10.e12/L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HGB ........................ 	5.7 	       L           120  –    160  	g/L 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HCT ......................... 	24 	       L            42   	–    52 	%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MCV ......................... 	74 	       L           80   	–    94 	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fl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0070C0"/>
                </a:solidFill>
                <a:cs typeface="Arial" panose="020B0604020202020204" pitchFamily="34" charset="0"/>
              </a:rPr>
              <a:t>      MCH .................. ....... 	23.9	L            27 	–    32 	</a:t>
            </a:r>
            <a:r>
              <a:rPr lang="en-US" altLang="en-US" dirty="0" err="1">
                <a:solidFill>
                  <a:srgbClr val="0070C0"/>
                </a:solidFill>
                <a:cs typeface="Arial" panose="020B0604020202020204" pitchFamily="34" charset="0"/>
              </a:rPr>
              <a:t>pg</a:t>
            </a:r>
            <a:endParaRPr lang="en-US" alt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MCHC ................. ..... 	319	                    320 	–    360 	g/L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     RDW .................. ....... 	16.9 	H           11.5 	–    14.5  %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5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   PLT .................. ....... 	410  	              140 	–    450 	x10.e9/L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7421" y="3358201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Most likely IDA</a:t>
            </a:r>
          </a:p>
          <a:p>
            <a:r>
              <a:rPr lang="en-US" dirty="0">
                <a:solidFill>
                  <a:srgbClr val="FF0000"/>
                </a:solidFill>
              </a:rPr>
              <a:t>Need Urgent Blood transfusion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050" y="5953498"/>
            <a:ext cx="939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Generally The </a:t>
            </a:r>
            <a:r>
              <a:rPr lang="en-US" dirty="0" err="1">
                <a:solidFill>
                  <a:srgbClr val="FF0000"/>
                </a:solidFill>
              </a:rPr>
              <a:t>Hb</a:t>
            </a:r>
            <a:r>
              <a:rPr lang="en-US" dirty="0">
                <a:solidFill>
                  <a:srgbClr val="FF0000"/>
                </a:solidFill>
              </a:rPr>
              <a:t> threshold for blood transfusion for asymptomatic patient is &lt;7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g/L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138" y="3260035"/>
            <a:ext cx="2997642" cy="4055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031020" y="1955359"/>
            <a:ext cx="9144000" cy="5334000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FF66"/>
                </a:solidFill>
                <a:latin typeface="Times New Roman" pitchFamily="18" charset="0"/>
              </a:rPr>
              <a:t>  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FF66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WBC ................... ...... 8.5  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5.9  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................... ...... 122        L 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	HCT ................... ...... 39       L 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	MCV ................... ...... 63.5       L            80 – 94         fl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	MCH ................... ....  20.4       L            27 – 32         pg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	MCHC .................. ...  317         L    	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14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PLT ................... ......  177 	             140 -  450 x 10.e9/L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hypochromic microcytic anemia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   Most likely thalassemia </a:t>
            </a:r>
            <a:endParaRPr lang="en-US" sz="2400" dirty="0">
              <a:solidFill>
                <a:srgbClr val="000066"/>
              </a:solidFill>
            </a:endParaRPr>
          </a:p>
          <a:p>
            <a:pPr marL="365760" indent="-256032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FFFF66"/>
                </a:solidFill>
              </a:rPr>
              <a:t>    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0" y="7239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A 31 year old man came for pre-marital checkup </a:t>
            </a:r>
            <a:r>
              <a:rPr lang="en-US" altLang="en-US" sz="3200" b="1" dirty="0">
                <a:latin typeface="Arial" panose="020B0604020202020204" pitchFamily="34" charset="0"/>
              </a:rPr>
              <a:t>.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endParaRPr lang="en-US" altLang="en-US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4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Thalassemia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What you will order to confirm </a:t>
            </a:r>
            <a:r>
              <a:rPr lang="en-US" dirty="0" err="1">
                <a:solidFill>
                  <a:srgbClr val="00B050"/>
                </a:solidFill>
              </a:rPr>
              <a:t>Dx</a:t>
            </a:r>
            <a:r>
              <a:rPr lang="en-US" dirty="0">
                <a:solidFill>
                  <a:srgbClr val="00B050"/>
                </a:solidFill>
              </a:rPr>
              <a:t>?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Hemoglobin electrophoresis (HE).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What do you expect in HE?</a:t>
            </a:r>
          </a:p>
          <a:p>
            <a:pPr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HB A2 is </a:t>
            </a:r>
            <a:r>
              <a:rPr lang="en-US" altLang="en-US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3.5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&gt;&gt;&gt; B-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Thalassaemia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Minor</a:t>
            </a:r>
          </a:p>
          <a:p>
            <a:pPr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HB A2 is </a:t>
            </a:r>
            <a:r>
              <a:rPr lang="en-US" altLang="en-US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&gt;&gt;&gt; alpha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Thalassaemia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Minor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Normocytic anemia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DDx</a:t>
            </a:r>
            <a:r>
              <a:rPr lang="en-US" dirty="0"/>
              <a:t> of normocytic anemia:</a:t>
            </a:r>
          </a:p>
          <a:p>
            <a:pPr marL="0" indent="0">
              <a:buNone/>
            </a:pPr>
            <a:r>
              <a:rPr lang="en-US" dirty="0"/>
              <a:t>Anemia of chronic inflammation or disease like: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Chronic kidney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autoimmune disorders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chronic infection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malignancy.</a:t>
            </a:r>
          </a:p>
        </p:txBody>
      </p:sp>
    </p:spTree>
    <p:extLst>
      <p:ext uri="{BB962C8B-B14F-4D97-AF65-F5344CB8AC3E}">
        <p14:creationId xmlns:p14="http://schemas.microsoft.com/office/powerpoint/2010/main" val="29379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55 years old gentleman k/c of CKD</a:t>
            </a:r>
            <a:br>
              <a:rPr lang="en-US" dirty="0"/>
            </a:br>
            <a:r>
              <a:rPr lang="en-US" dirty="0"/>
              <a:t>come for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WBC ................... ...... 8.9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5.1  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................... ...... 111        L 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	HCT ................... ...... 41       L 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MCV ................... ...... 88                    80 – 94       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................... ....  30         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.................. ...  352              	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14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PLT ................... ......  199 	             </a:t>
            </a:r>
            <a:r>
              <a:rPr lang="en-US" sz="1600" dirty="0">
                <a:solidFill>
                  <a:schemeClr val="tx1"/>
                </a:solidFill>
              </a:rPr>
              <a:t>140 -  450 x 10.e9/L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9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Creatinine :     188 …………………………..(</a:t>
            </a:r>
            <a:r>
              <a:rPr lang="el-GR" dirty="0"/>
              <a:t> 53-106 μ</a:t>
            </a:r>
            <a:r>
              <a:rPr lang="en-US" dirty="0" err="1"/>
              <a:t>mol</a:t>
            </a:r>
            <a:r>
              <a:rPr lang="en-US" dirty="0"/>
              <a:t>/L)                              </a:t>
            </a:r>
          </a:p>
          <a:p>
            <a:r>
              <a:rPr lang="en-US" dirty="0"/>
              <a:t>Urea :      7           …………………………………(2.5 to 7.1 </a:t>
            </a:r>
            <a:r>
              <a:rPr lang="en-US" dirty="0" err="1"/>
              <a:t>mmol</a:t>
            </a:r>
            <a:r>
              <a:rPr lang="en-US" dirty="0"/>
              <a:t>/L)</a:t>
            </a:r>
          </a:p>
          <a:p>
            <a:r>
              <a:rPr lang="en-US" dirty="0" err="1"/>
              <a:t>eGFR</a:t>
            </a:r>
            <a:r>
              <a:rPr lang="en-US" dirty="0"/>
              <a:t>:     34   mL/min/1.73 </a:t>
            </a:r>
            <a:r>
              <a:rPr lang="en-US" b="1" dirty="0"/>
              <a:t>m</a:t>
            </a:r>
            <a:r>
              <a:rPr lang="en-US" b="1" baseline="30000" dirty="0"/>
              <a:t>2</a:t>
            </a:r>
          </a:p>
          <a:p>
            <a:pPr marL="0" indent="0">
              <a:buNone/>
            </a:pPr>
            <a:endParaRPr lang="en-US" b="1" baseline="30000" dirty="0"/>
          </a:p>
          <a:p>
            <a:r>
              <a:rPr lang="en-US" b="1" dirty="0">
                <a:solidFill>
                  <a:srgbClr val="00B050"/>
                </a:solidFill>
              </a:rPr>
              <a:t>what is the </a:t>
            </a:r>
            <a:r>
              <a:rPr lang="en-US" b="1" dirty="0" err="1">
                <a:solidFill>
                  <a:srgbClr val="00B050"/>
                </a:solidFill>
              </a:rPr>
              <a:t>Dx</a:t>
            </a:r>
            <a:r>
              <a:rPr lang="en-US" b="1" dirty="0">
                <a:solidFill>
                  <a:srgbClr val="00B050"/>
                </a:solidFill>
              </a:rPr>
              <a:t>: </a:t>
            </a:r>
          </a:p>
          <a:p>
            <a:pPr marL="0" indent="0">
              <a:buNone/>
            </a:pPr>
            <a:r>
              <a:rPr lang="en-US" b="1" dirty="0"/>
              <a:t>normocytic normochromic anemia most likely secondary to CKD.</a:t>
            </a:r>
          </a:p>
          <a:p>
            <a:r>
              <a:rPr lang="en-US" b="1" dirty="0">
                <a:solidFill>
                  <a:srgbClr val="00B050"/>
                </a:solidFill>
              </a:rPr>
              <a:t>what is the stage of CKD?</a:t>
            </a:r>
            <a:endParaRPr lang="en-US" b="1" baseline="300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MACROCYTIC ANEMIAS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Megaloblastic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Vitamin B12 deficiency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Folate deficiency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Non-megaloblastic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Liver disease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Myelodysplastic syndrome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Increased reticulocyte count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Alcoholism &gt;&gt;&gt; :BM suppression &amp; </a:t>
            </a:r>
            <a:r>
              <a:rPr lang="en-US" dirty="0" err="1"/>
              <a:t>macrocytosis</a:t>
            </a:r>
            <a:r>
              <a:rPr lang="en-US" dirty="0"/>
              <a:t> independent of folate/B12 </a:t>
            </a:r>
            <a:r>
              <a:rPr lang="en-US" dirty="0" err="1"/>
              <a:t>defic.or</a:t>
            </a:r>
            <a:r>
              <a:rPr lang="en-US" dirty="0"/>
              <a:t> cirrhosis  </a:t>
            </a:r>
          </a:p>
        </p:txBody>
      </p:sp>
    </p:spTree>
    <p:extLst>
      <p:ext uri="{BB962C8B-B14F-4D97-AF65-F5344CB8AC3E}">
        <p14:creationId xmlns:p14="http://schemas.microsoft.com/office/powerpoint/2010/main" val="27023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 interpretation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693933"/>
          </a:xfrm>
        </p:spPr>
        <p:txBody>
          <a:bodyPr/>
          <a:lstStyle/>
          <a:p>
            <a:r>
              <a:rPr lang="en-US" sz="2000" dirty="0"/>
              <a:t>Safe CBC interpretation</a:t>
            </a:r>
          </a:p>
          <a:p>
            <a:r>
              <a:rPr lang="en-US" sz="2000" dirty="0"/>
              <a:t>Approach to Anemia</a:t>
            </a:r>
          </a:p>
          <a:p>
            <a:r>
              <a:rPr lang="en-US" sz="2000" dirty="0"/>
              <a:t>Diagnosis and highlight about polycythemia</a:t>
            </a:r>
          </a:p>
          <a:p>
            <a:r>
              <a:rPr lang="en-US" sz="2000" dirty="0"/>
              <a:t>Diagnosis and highlight about thrombocytopenia</a:t>
            </a:r>
          </a:p>
          <a:p>
            <a:r>
              <a:rPr lang="en-US" sz="2000" dirty="0"/>
              <a:t>Diagnosis and highlight about Thrombocytosis</a:t>
            </a:r>
          </a:p>
          <a:p>
            <a:r>
              <a:rPr lang="en-US" sz="2000" dirty="0"/>
              <a:t>Diagnosis and highlight about neutropenia and leukopenia.</a:t>
            </a:r>
          </a:p>
          <a:p>
            <a:r>
              <a:rPr lang="en-US" sz="2000" dirty="0"/>
              <a:t>Diagnosis and highlight about Pancytopenia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41 years old alcoholism complain of fatigue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WBC ................... ...... 9.6  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</a:t>
            </a:r>
            <a:r>
              <a:rPr lang="en-US" b="1" dirty="0">
                <a:solidFill>
                  <a:schemeClr val="tx1"/>
                </a:solidFill>
              </a:rPr>
              <a:t>...... </a:t>
            </a:r>
            <a:r>
              <a:rPr lang="en-US" dirty="0">
                <a:solidFill>
                  <a:schemeClr val="tx1"/>
                </a:solidFill>
              </a:rPr>
              <a:t>5.5</a:t>
            </a:r>
            <a:r>
              <a:rPr lang="en-US" b="1" dirty="0">
                <a:solidFill>
                  <a:schemeClr val="tx1"/>
                </a:solidFill>
              </a:rPr>
              <a:t>                       </a:t>
            </a:r>
            <a:r>
              <a:rPr lang="en-US" dirty="0">
                <a:solidFill>
                  <a:schemeClr val="tx1"/>
                </a:solidFill>
              </a:rPr>
              <a:t>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................... ...... 121         L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HCT ................... ......  41           L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 	</a:t>
            </a:r>
            <a:r>
              <a:rPr lang="en-US" dirty="0">
                <a:solidFill>
                  <a:srgbClr val="FF0000"/>
                </a:solidFill>
              </a:rPr>
              <a:t>MCV ................... ...... </a:t>
            </a:r>
            <a:r>
              <a:rPr lang="en-US" b="1" dirty="0">
                <a:solidFill>
                  <a:srgbClr val="FF0000"/>
                </a:solidFill>
              </a:rPr>
              <a:t>99           H           </a:t>
            </a:r>
            <a:r>
              <a:rPr lang="en-US" dirty="0">
                <a:solidFill>
                  <a:srgbClr val="FF0000"/>
                </a:solidFill>
              </a:rPr>
              <a:t>80 – 94         </a:t>
            </a:r>
            <a:r>
              <a:rPr lang="en-US" dirty="0" err="1">
                <a:solidFill>
                  <a:srgbClr val="FF0000"/>
                </a:solidFill>
              </a:rPr>
              <a:t>fl</a:t>
            </a:r>
            <a:r>
              <a:rPr lang="en-US" dirty="0">
                <a:solidFill>
                  <a:srgbClr val="FF0000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MCH ................... ....    38           H           27 – 32         </a:t>
            </a:r>
            <a:r>
              <a:rPr lang="en-US" dirty="0" err="1">
                <a:solidFill>
                  <a:srgbClr val="FF0000"/>
                </a:solidFill>
              </a:rPr>
              <a:t>pg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A50021"/>
                </a:solidFill>
              </a:rPr>
              <a:t> 	</a:t>
            </a:r>
            <a:r>
              <a:rPr lang="en-US" dirty="0">
                <a:solidFill>
                  <a:schemeClr val="tx1"/>
                </a:solidFill>
              </a:rPr>
              <a:t>MCHC .................. ...    362              	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  13  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PLT ................... ......    320 	              </a:t>
            </a:r>
            <a:r>
              <a:rPr lang="en-US" sz="1600" dirty="0">
                <a:solidFill>
                  <a:schemeClr val="tx1"/>
                </a:solidFill>
              </a:rPr>
              <a:t>140 -  450 x 10.e9/L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5180" y="6019800"/>
            <a:ext cx="474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Macrocytic </a:t>
            </a:r>
            <a:r>
              <a:rPr lang="en-US" sz="2400" dirty="0" err="1">
                <a:solidFill>
                  <a:srgbClr val="FF0000"/>
                </a:solidFill>
              </a:rPr>
              <a:t>hyperchromic</a:t>
            </a:r>
            <a:r>
              <a:rPr lang="en-US" sz="2400" dirty="0">
                <a:solidFill>
                  <a:srgbClr val="FF0000"/>
                </a:solidFill>
              </a:rPr>
              <a:t> anemia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1500" y="3496961"/>
            <a:ext cx="4530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lab you will order for this patient?</a:t>
            </a:r>
          </a:p>
          <a:p>
            <a:r>
              <a:rPr lang="en-US" dirty="0">
                <a:solidFill>
                  <a:srgbClr val="C00000"/>
                </a:solidFill>
              </a:rPr>
              <a:t>1- </a:t>
            </a:r>
            <a:r>
              <a:rPr lang="en-US" dirty="0" err="1">
                <a:solidFill>
                  <a:srgbClr val="C00000"/>
                </a:solidFill>
              </a:rPr>
              <a:t>Vit</a:t>
            </a:r>
            <a:r>
              <a:rPr lang="en-US" dirty="0">
                <a:solidFill>
                  <a:srgbClr val="C00000"/>
                </a:solidFill>
              </a:rPr>
              <a:t> b12 </a:t>
            </a:r>
          </a:p>
          <a:p>
            <a:r>
              <a:rPr lang="en-US" dirty="0">
                <a:solidFill>
                  <a:srgbClr val="C00000"/>
                </a:solidFill>
              </a:rPr>
              <a:t>2- Folate</a:t>
            </a:r>
          </a:p>
        </p:txBody>
      </p:sp>
    </p:spTree>
    <p:extLst>
      <p:ext uri="{BB962C8B-B14F-4D97-AF65-F5344CB8AC3E}">
        <p14:creationId xmlns:p14="http://schemas.microsoft.com/office/powerpoint/2010/main" val="5512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 years old </a:t>
            </a:r>
            <a:r>
              <a:rPr lang="en-US" dirty="0" err="1"/>
              <a:t>c.o</a:t>
            </a:r>
            <a:r>
              <a:rPr lang="en-US" dirty="0"/>
              <a:t> generalized weakness and yellowish discoloration of skin for 2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24" y="2327566"/>
            <a:ext cx="4863387" cy="3823751"/>
          </a:xfrm>
        </p:spPr>
        <p:txBody>
          <a:bodyPr>
            <a:normAutofit/>
          </a:bodyPr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WBC ............   9.2          4 -  11x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 5.5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.............9.5   L     130 – 180    g/L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HCT .............41     L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MCV ............ 81           80 – 94       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   28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    322       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    14.4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PLT ..........    188 	       </a:t>
            </a:r>
            <a:r>
              <a:rPr lang="en-US" sz="1600" dirty="0">
                <a:solidFill>
                  <a:schemeClr val="tx1"/>
                </a:solidFill>
              </a:rPr>
              <a:t>140 -  450 x 10.e9/L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004" y="2408222"/>
            <a:ext cx="5683923" cy="268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1400" dirty="0">
                <a:solidFill>
                  <a:srgbClr val="A50021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400" b="1" dirty="0">
                <a:cs typeface="Arial" panose="020B0604020202020204" pitchFamily="34" charset="0"/>
              </a:rPr>
              <a:t>LFT</a:t>
            </a:r>
            <a:r>
              <a:rPr lang="en-US" altLang="en-US" sz="1400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altLang="en-US" sz="1400" dirty="0">
                <a:solidFill>
                  <a:srgbClr val="A50021"/>
                </a:solidFill>
                <a:cs typeface="Arial" panose="020B0604020202020204" pitchFamily="34" charset="0"/>
              </a:rPr>
              <a:t>        </a:t>
            </a:r>
            <a:r>
              <a:rPr lang="en-US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Total bilirubin ………...…..……  48   H     (3- 17 </a:t>
            </a:r>
            <a:r>
              <a:rPr lang="en-US" altLang="en-US" sz="1600" dirty="0" err="1">
                <a:solidFill>
                  <a:srgbClr val="FF0000"/>
                </a:solidFill>
                <a:cs typeface="Arial" panose="020B0604020202020204" pitchFamily="34" charset="0"/>
              </a:rPr>
              <a:t>umol</a:t>
            </a:r>
            <a:r>
              <a:rPr lang="en-US" alt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/L)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  <a:buClr>
                <a:srgbClr val="FFFF66"/>
              </a:buClr>
            </a:pPr>
            <a:r>
              <a:rPr lang="en-US" altLang="en-US" sz="1600" dirty="0">
                <a:cs typeface="Arial" panose="020B0604020202020204" pitchFamily="34" charset="0"/>
              </a:rPr>
              <a:t>Direct bilirubin…………..…....... </a:t>
            </a: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4          (0 </a:t>
            </a:r>
            <a:r>
              <a:rPr lang="en-US" altLang="en-US" sz="1600" dirty="0">
                <a:cs typeface="Arial" panose="020B0604020202020204" pitchFamily="34" charset="0"/>
              </a:rPr>
              <a:t>–</a:t>
            </a: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altLang="en-US" sz="1600" dirty="0" err="1">
                <a:latin typeface="Times New Roman" panose="02020603050405020304" pitchFamily="18" charset="0"/>
                <a:cs typeface="Arial" panose="020B0604020202020204" pitchFamily="34" charset="0"/>
              </a:rPr>
              <a:t>umol</a:t>
            </a:r>
            <a:r>
              <a:rPr lang="en-US" altLang="en-US" sz="1600" dirty="0">
                <a:latin typeface="Times New Roman" panose="02020603050405020304" pitchFamily="18" charset="0"/>
                <a:cs typeface="Arial" panose="020B0604020202020204" pitchFamily="34" charset="0"/>
              </a:rPr>
              <a:t>/L) </a:t>
            </a:r>
          </a:p>
          <a:p>
            <a:pPr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        Total protein ……………………73        (60-80 g/L)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Albumin ………………………….38       (35-50 g/L)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Alkaline phosphatase …………55      (50-136u/L)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Alanine aminotransferase ……40       (20-65 u/L)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Aspartate aminotransferase ...22       (10-31 u/L)</a:t>
            </a:r>
          </a:p>
          <a:p>
            <a:pPr lvl="1">
              <a:lnSpc>
                <a:spcPct val="11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G.G. Transferase ……………….40        (5-55 u/L)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3236" y="5098189"/>
            <a:ext cx="5311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you will order to confirm hemolysis?</a:t>
            </a:r>
          </a:p>
          <a:p>
            <a:r>
              <a:rPr lang="en-US" dirty="0">
                <a:solidFill>
                  <a:srgbClr val="C00000"/>
                </a:solidFill>
              </a:rPr>
              <a:t>Reticulocyte is the most important</a:t>
            </a:r>
          </a:p>
          <a:p>
            <a:r>
              <a:rPr lang="en-US" dirty="0">
                <a:solidFill>
                  <a:srgbClr val="C00000"/>
                </a:solidFill>
              </a:rPr>
              <a:t>(LDH will be high and </a:t>
            </a:r>
            <a:r>
              <a:rPr lang="en-US" dirty="0" err="1">
                <a:solidFill>
                  <a:srgbClr val="C00000"/>
                </a:solidFill>
              </a:rPr>
              <a:t>Haptoglobin</a:t>
            </a:r>
            <a:r>
              <a:rPr lang="en-US" dirty="0">
                <a:solidFill>
                  <a:srgbClr val="C00000"/>
                </a:solidFill>
              </a:rPr>
              <a:t> will be low)</a:t>
            </a:r>
          </a:p>
        </p:txBody>
      </p:sp>
    </p:spTree>
    <p:extLst>
      <p:ext uri="{BB962C8B-B14F-4D97-AF65-F5344CB8AC3E}">
        <p14:creationId xmlns:p14="http://schemas.microsoft.com/office/powerpoint/2010/main" val="29753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Hemolytic anemia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High reticulocyte (percentage &gt;4%) </a:t>
            </a:r>
          </a:p>
          <a:p>
            <a:r>
              <a:rPr lang="en-US" dirty="0"/>
              <a:t>High  </a:t>
            </a:r>
            <a:r>
              <a:rPr lang="en-US" dirty="0" err="1"/>
              <a:t>LDH,Low</a:t>
            </a:r>
            <a:r>
              <a:rPr lang="en-US" dirty="0"/>
              <a:t> </a:t>
            </a:r>
            <a:r>
              <a:rPr lang="en-US" dirty="0" err="1"/>
              <a:t>haptoglobin</a:t>
            </a:r>
            <a:r>
              <a:rPr lang="en-US" dirty="0"/>
              <a:t> and hemoglobinuria (if intravascular hemolysis)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04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A 51-year-old man presents with 2 month H/O of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     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WBC .................. .....  20.8	     H             4     –    11       x10.e9/L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	RBC .........................  8.33          H        4.7   –    6.1      x10.e12/L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	HGB .........................  201           H        130  –    180     g/L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	HCT .........................  62.6           H        42    –    52       %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MCV .........................  82 	                   80    –    94        </a:t>
            </a:r>
            <a:r>
              <a:rPr lang="en-US" altLang="en-US" dirty="0" err="1">
                <a:solidFill>
                  <a:schemeClr val="tx1"/>
                </a:solidFill>
                <a:cs typeface="Arial" panose="020B0604020202020204" pitchFamily="34" charset="0"/>
              </a:rPr>
              <a:t>fl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MCH ......................... 28.9	        27    –    32        </a:t>
            </a:r>
            <a:r>
              <a:rPr lang="en-US" altLang="en-US" dirty="0" err="1">
                <a:solidFill>
                  <a:schemeClr val="tx1"/>
                </a:solidFill>
                <a:cs typeface="Arial" panose="020B0604020202020204" pitchFamily="34" charset="0"/>
              </a:rPr>
              <a:t>pg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MCHC .......................329 	                   320  –    360      g/L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  RDW ........................  14.0	       11.5 –    14.5     %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PLT .........................  300                    140  –    450      x10.e9/L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9435" y="5672030"/>
            <a:ext cx="35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polycythemia</a:t>
            </a:r>
          </a:p>
        </p:txBody>
      </p:sp>
    </p:spTree>
    <p:extLst>
      <p:ext uri="{BB962C8B-B14F-4D97-AF65-F5344CB8AC3E}">
        <p14:creationId xmlns:p14="http://schemas.microsoft.com/office/powerpoint/2010/main" val="3713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Polycythemia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What is the most important test to approach polycythemia?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erythropoietin</a:t>
            </a:r>
            <a:endParaRPr lang="en-US" dirty="0"/>
          </a:p>
          <a:p>
            <a:r>
              <a:rPr lang="en-US" dirty="0"/>
              <a:t>Low erythropoietin &gt;&gt; most likely primary polycythemia (polycythemia Vera) </a:t>
            </a:r>
          </a:p>
          <a:p>
            <a:endParaRPr lang="en-US" dirty="0"/>
          </a:p>
          <a:p>
            <a:r>
              <a:rPr lang="en-US" dirty="0"/>
              <a:t> High erythropoietin &gt;&gt; most likely secondary polycythemia ( smoking , </a:t>
            </a:r>
            <a:r>
              <a:rPr lang="en-US" dirty="0" err="1"/>
              <a:t>COPD,hypoxia</a:t>
            </a:r>
            <a:r>
              <a:rPr lang="en-US" dirty="0"/>
              <a:t> ..)</a:t>
            </a:r>
          </a:p>
          <a:p>
            <a:r>
              <a:rPr lang="en-US" dirty="0"/>
              <a:t>Polycythemia Vera sometimes combined with high WBC and/or platelet.</a:t>
            </a:r>
          </a:p>
        </p:txBody>
      </p:sp>
    </p:spTree>
    <p:extLst>
      <p:ext uri="{BB962C8B-B14F-4D97-AF65-F5344CB8AC3E}">
        <p14:creationId xmlns:p14="http://schemas.microsoft.com/office/powerpoint/2010/main" val="18911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28272"/>
            <a:ext cx="8761413" cy="1069817"/>
          </a:xfrm>
        </p:spPr>
        <p:txBody>
          <a:bodyPr/>
          <a:lstStyle/>
          <a:p>
            <a:r>
              <a:rPr lang="en-US" dirty="0"/>
              <a:t>32 years old gentleman came for regular check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WBC ................... ...... 10.9  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6.0    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HGB ................... ...... 14.6         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HCT ................... ......  51            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MCV ................... ...... 81                        80 – 94       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................... ....    30          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.................. ...    340              	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  12.8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PLT ................... ......    86         L 	       </a:t>
            </a:r>
            <a:r>
              <a:rPr lang="en-US" sz="1600" dirty="0">
                <a:solidFill>
                  <a:srgbClr val="0070C0"/>
                </a:solidFill>
              </a:rPr>
              <a:t>140 -  450 x 10.e9/L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7987" y="3775240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Thrombocytopenia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9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Thrombocytopenia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40" y="2408048"/>
            <a:ext cx="8596668" cy="4237614"/>
          </a:xfrm>
        </p:spPr>
        <p:txBody>
          <a:bodyPr/>
          <a:lstStyle/>
          <a:p>
            <a:r>
              <a:rPr lang="en-US" dirty="0"/>
              <a:t>Thrombocytopenia (</a:t>
            </a:r>
            <a:r>
              <a:rPr lang="en-US" dirty="0" err="1"/>
              <a:t>ie</a:t>
            </a:r>
            <a:r>
              <a:rPr lang="en-US" dirty="0"/>
              <a:t>, platelet count &lt;150,000/</a:t>
            </a:r>
            <a:r>
              <a:rPr lang="en-US" dirty="0" err="1"/>
              <a:t>microL</a:t>
            </a:r>
            <a:r>
              <a:rPr lang="en-US" dirty="0"/>
              <a:t> [150 x 10</a:t>
            </a:r>
            <a:r>
              <a:rPr lang="en-US" baseline="30000" dirty="0"/>
              <a:t>9</a:t>
            </a:r>
            <a:r>
              <a:rPr lang="en-US" dirty="0"/>
              <a:t>/L]) </a:t>
            </a:r>
          </a:p>
          <a:p>
            <a:r>
              <a:rPr lang="en-US" dirty="0"/>
              <a:t>Severe spontaneous bleeding is most likely with platelet counts &lt;20,000 to 30,000/</a:t>
            </a:r>
            <a:r>
              <a:rPr lang="en-US" dirty="0" err="1"/>
              <a:t>microL</a:t>
            </a:r>
            <a:r>
              <a:rPr lang="en-US" dirty="0"/>
              <a:t>, especially below 10,000/</a:t>
            </a:r>
            <a:r>
              <a:rPr lang="en-US" dirty="0" err="1"/>
              <a:t>microL</a:t>
            </a:r>
            <a:r>
              <a:rPr lang="en-US" dirty="0"/>
              <a:t>.</a:t>
            </a:r>
          </a:p>
          <a:p>
            <a:r>
              <a:rPr lang="en-US" dirty="0"/>
              <a:t>Surgical bleeding generally may be a concern with platelet counts &lt;50,000/</a:t>
            </a:r>
            <a:r>
              <a:rPr lang="en-US" dirty="0" err="1"/>
              <a:t>microL</a:t>
            </a:r>
            <a:r>
              <a:rPr lang="en-US" dirty="0"/>
              <a:t> </a:t>
            </a:r>
          </a:p>
          <a:p>
            <a:r>
              <a:rPr lang="en-US" dirty="0" err="1"/>
              <a:t>DDx</a:t>
            </a:r>
            <a:r>
              <a:rPr lang="en-US" dirty="0"/>
              <a:t> is wide and including bone marrow malignancy.</a:t>
            </a:r>
          </a:p>
        </p:txBody>
      </p:sp>
    </p:spTree>
    <p:extLst>
      <p:ext uri="{BB962C8B-B14F-4D97-AF65-F5344CB8AC3E}">
        <p14:creationId xmlns:p14="http://schemas.microsoft.com/office/powerpoint/2010/main" val="21567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48 years old lady </a:t>
            </a:r>
            <a:r>
              <a:rPr lang="en-US" dirty="0" err="1"/>
              <a:t>c.o</a:t>
            </a:r>
            <a:r>
              <a:rPr lang="en-US" dirty="0"/>
              <a:t>  leg redness and hotness (cellulitis)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88" y="2266395"/>
            <a:ext cx="8596668" cy="3880773"/>
          </a:xfrm>
        </p:spPr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WBC ................... ...... 10.2          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5.7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HGB ................... ...... 15.6                    130 – 180    g/L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HCT ................... ......  50            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MCV ................... ...... 91                        80 – 94         </a:t>
            </a:r>
            <a:r>
              <a:rPr lang="en-US" dirty="0" err="1">
                <a:solidFill>
                  <a:schemeClr val="tx1"/>
                </a:solidFill>
              </a:rPr>
              <a:t>fl</a:t>
            </a: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................... ....    31          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.................. ...    360              	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  12.6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PLT ................... ......    665 	    H          </a:t>
            </a:r>
            <a:r>
              <a:rPr lang="en-US" sz="1600" dirty="0">
                <a:solidFill>
                  <a:srgbClr val="FF0000"/>
                </a:solidFill>
              </a:rPr>
              <a:t>140 -  450 x 10.e9/L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0315" y="3262266"/>
            <a:ext cx="4423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Thrombocytosis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Most likely reactive</a:t>
            </a:r>
          </a:p>
        </p:txBody>
      </p:sp>
    </p:spTree>
    <p:extLst>
      <p:ext uri="{BB962C8B-B14F-4D97-AF65-F5344CB8AC3E}">
        <p14:creationId xmlns:p14="http://schemas.microsoft.com/office/powerpoint/2010/main" val="4662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Thrombocytosis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elevated platelet counts, the initial diagnostic question is whether their thrombocytosis is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reactive phenomenon</a:t>
            </a:r>
            <a:r>
              <a:rPr lang="en-US" dirty="0">
                <a:solidFill>
                  <a:srgbClr val="0070C0"/>
                </a:solidFill>
              </a:rPr>
              <a:t> (infection, post surgery or Trauma..)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 marker for the presence of a </a:t>
            </a:r>
            <a:r>
              <a:rPr lang="en-US" dirty="0">
                <a:solidFill>
                  <a:srgbClr val="FF0000"/>
                </a:solidFill>
              </a:rPr>
              <a:t>hematologic disorder </a:t>
            </a:r>
            <a:r>
              <a:rPr lang="en-US" dirty="0">
                <a:solidFill>
                  <a:srgbClr val="0070C0"/>
                </a:solidFill>
              </a:rPr>
              <a:t>(chronic myeloproliferative neoplasms..).</a:t>
            </a:r>
          </a:p>
        </p:txBody>
      </p:sp>
    </p:spTree>
    <p:extLst>
      <p:ext uri="{BB962C8B-B14F-4D97-AF65-F5344CB8AC3E}">
        <p14:creationId xmlns:p14="http://schemas.microsoft.com/office/powerpoint/2010/main" val="35825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28 y old gentleman k/c of AML on chemotherapy </a:t>
            </a:r>
            <a:r>
              <a:rPr lang="en-US" dirty="0" err="1"/>
              <a:t>c.o</a:t>
            </a:r>
            <a:r>
              <a:rPr lang="en-US" dirty="0"/>
              <a:t> Fever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597" y="2146414"/>
            <a:ext cx="7132141" cy="38814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04910" y="4231990"/>
            <a:ext cx="2660508" cy="33395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41536" y="5028694"/>
            <a:ext cx="2660508" cy="33395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4472" y="4087133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Neutrophil percentage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33448" y="4952015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Absolute neutrophil count</a:t>
            </a:r>
          </a:p>
        </p:txBody>
      </p:sp>
      <p:sp>
        <p:nvSpPr>
          <p:cNvPr id="9" name="Multiply 8"/>
          <p:cNvSpPr/>
          <p:nvPr/>
        </p:nvSpPr>
        <p:spPr>
          <a:xfrm>
            <a:off x="6705726" y="3796911"/>
            <a:ext cx="699714" cy="914400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610337" y="5493422"/>
            <a:ext cx="262393" cy="3339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72730" y="4973012"/>
            <a:ext cx="469128" cy="8543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053177" y="4341979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Febrile Neutropenia </a:t>
            </a:r>
          </a:p>
        </p:txBody>
      </p:sp>
    </p:spTree>
    <p:extLst>
      <p:ext uri="{BB962C8B-B14F-4D97-AF65-F5344CB8AC3E}">
        <p14:creationId xmlns:p14="http://schemas.microsoft.com/office/powerpoint/2010/main" val="4845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CBC interpretation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major components of CBC are:</a:t>
            </a:r>
          </a:p>
          <a:p>
            <a:pPr marL="0" indent="0">
              <a:buNone/>
            </a:pPr>
            <a:r>
              <a:rPr lang="en-US" dirty="0"/>
              <a:t>1-Hb</a:t>
            </a:r>
          </a:p>
          <a:p>
            <a:pPr marL="0" indent="0">
              <a:buNone/>
            </a:pPr>
            <a:r>
              <a:rPr lang="en-US" dirty="0"/>
              <a:t>2-WBC</a:t>
            </a:r>
          </a:p>
          <a:p>
            <a:pPr marL="0" indent="0">
              <a:buNone/>
            </a:pPr>
            <a:r>
              <a:rPr lang="en-US" dirty="0"/>
              <a:t>3-plateltes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all major components are normal, then it is very less likely you miss a serious disease. </a:t>
            </a:r>
          </a:p>
        </p:txBody>
      </p:sp>
    </p:spTree>
    <p:extLst>
      <p:ext uri="{BB962C8B-B14F-4D97-AF65-F5344CB8AC3E}">
        <p14:creationId xmlns:p14="http://schemas.microsoft.com/office/powerpoint/2010/main" val="24327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Neutropenia Vs leukopenia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Leukopenia = low WBCs          </a:t>
            </a:r>
          </a:p>
          <a:p>
            <a:r>
              <a:rPr lang="en-US" dirty="0"/>
              <a:t>Neutropenia = low absolute neutrophils count (ANC)</a:t>
            </a:r>
          </a:p>
          <a:p>
            <a:r>
              <a:rPr lang="en-US" dirty="0"/>
              <a:t>Leukopenia         Neutropenia </a:t>
            </a:r>
          </a:p>
          <a:p>
            <a:r>
              <a:rPr lang="en-US" dirty="0"/>
              <a:t>Febrile Neutropenia is a medical emergency </a:t>
            </a:r>
          </a:p>
          <a:p>
            <a:r>
              <a:rPr lang="en-US" dirty="0"/>
              <a:t>Neutropenia classification is based on Absolute Neutrophil count (ANC)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Mild &lt; 1.5          K/</a:t>
            </a:r>
            <a:r>
              <a:rPr lang="en-US" dirty="0" err="1"/>
              <a:t>uL</a:t>
            </a:r>
            <a:r>
              <a:rPr lang="en-US" dirty="0"/>
              <a:t>           ( 1500 cells / </a:t>
            </a:r>
            <a:r>
              <a:rPr lang="en-US" dirty="0" err="1"/>
              <a:t>MicroL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Moderate &lt;1.0   K/</a:t>
            </a:r>
            <a:r>
              <a:rPr lang="en-US" dirty="0" err="1"/>
              <a:t>uL</a:t>
            </a:r>
            <a:r>
              <a:rPr lang="en-US" dirty="0"/>
              <a:t>           (1000 cells / </a:t>
            </a:r>
            <a:r>
              <a:rPr lang="en-US" dirty="0" err="1"/>
              <a:t>MicroL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Sever &lt; 0.5        K/</a:t>
            </a:r>
            <a:r>
              <a:rPr lang="en-US" dirty="0" err="1"/>
              <a:t>uL</a:t>
            </a:r>
            <a:r>
              <a:rPr lang="en-US" dirty="0"/>
              <a:t>           ( 500 cells / </a:t>
            </a:r>
            <a:r>
              <a:rPr lang="en-US" dirty="0" err="1"/>
              <a:t>MicroL</a:t>
            </a:r>
            <a:r>
              <a:rPr lang="en-US" dirty="0"/>
              <a:t>)</a:t>
            </a:r>
          </a:p>
        </p:txBody>
      </p:sp>
      <p:sp>
        <p:nvSpPr>
          <p:cNvPr id="4" name="Not Equal 3"/>
          <p:cNvSpPr/>
          <p:nvPr/>
        </p:nvSpPr>
        <p:spPr>
          <a:xfrm>
            <a:off x="2927634" y="3430436"/>
            <a:ext cx="562990" cy="365759"/>
          </a:xfrm>
          <a:prstGeom prst="mathNotEqual">
            <a:avLst>
              <a:gd name="adj1" fmla="val 23520"/>
              <a:gd name="adj2" fmla="val 6440701"/>
              <a:gd name="adj3" fmla="val 1176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19 years old lady </a:t>
            </a:r>
            <a:r>
              <a:rPr lang="en-US" dirty="0" err="1"/>
              <a:t>c.o</a:t>
            </a:r>
            <a:r>
              <a:rPr lang="en-US" dirty="0"/>
              <a:t> weakness.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 WBC ................... ...... 3.1          L             4 -  11     x 10.e 9/ 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RBC ................... ...... 5.7                       4.7 – 6.1  x 10 .e12/L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HGB ................... ...... 105         L           130 – 180    g/L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HCT ................... ......  40           L           42 - 52          %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</a:t>
            </a:r>
            <a:r>
              <a:rPr lang="en-US" dirty="0">
                <a:solidFill>
                  <a:srgbClr val="0070C0"/>
                </a:solidFill>
              </a:rPr>
              <a:t>MCV ................... ...... 90          L                80 – 94         </a:t>
            </a:r>
            <a:r>
              <a:rPr lang="en-US" dirty="0" err="1">
                <a:solidFill>
                  <a:srgbClr val="0070C0"/>
                </a:solidFill>
              </a:rPr>
              <a:t>fl</a:t>
            </a:r>
            <a:r>
              <a:rPr lang="en-US" dirty="0">
                <a:solidFill>
                  <a:srgbClr val="0070C0"/>
                </a:solidFill>
              </a:rPr>
              <a:t>    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MCH ................... ....    31                        27 – 32        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	MCHC .................. ...    362              	       320 – 360     g/L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RDW ................... ....    13.3                       11.5 – 14.5    % </a:t>
            </a:r>
          </a:p>
          <a:p>
            <a:pPr marL="365760" indent="-256032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</a:rPr>
              <a:t>PLT ................... ......    117     	L              </a:t>
            </a:r>
            <a:r>
              <a:rPr lang="en-US" sz="1600" dirty="0">
                <a:solidFill>
                  <a:srgbClr val="0070C0"/>
                </a:solidFill>
              </a:rPr>
              <a:t>140 -  450 x 10.e9/L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457" y="5654358"/>
            <a:ext cx="9324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Pancytopenia </a:t>
            </a:r>
            <a:r>
              <a:rPr lang="en-US" sz="2800" dirty="0">
                <a:solidFill>
                  <a:srgbClr val="FF0000"/>
                </a:solidFill>
              </a:rPr>
              <a:t>need a carful management</a:t>
            </a:r>
          </a:p>
        </p:txBody>
      </p:sp>
    </p:spTree>
    <p:extLst>
      <p:ext uri="{BB962C8B-B14F-4D97-AF65-F5344CB8AC3E}">
        <p14:creationId xmlns:p14="http://schemas.microsoft.com/office/powerpoint/2010/main" val="22737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Pancytopenia </a:t>
            </a:r>
            <a:r>
              <a:rPr lang="en-US" dirty="0" err="1">
                <a:solidFill>
                  <a:schemeClr val="bg1"/>
                </a:solidFill>
              </a:rPr>
              <a:t>DDx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 marrow malignancy</a:t>
            </a:r>
          </a:p>
          <a:p>
            <a:r>
              <a:rPr lang="en-US" dirty="0"/>
              <a:t>Viral infection</a:t>
            </a:r>
          </a:p>
          <a:p>
            <a:r>
              <a:rPr lang="en-US" dirty="0"/>
              <a:t>Drug induced</a:t>
            </a:r>
          </a:p>
        </p:txBody>
      </p:sp>
    </p:spTree>
    <p:extLst>
      <p:ext uri="{BB962C8B-B14F-4D97-AF65-F5344CB8AC3E}">
        <p14:creationId xmlns:p14="http://schemas.microsoft.com/office/powerpoint/2010/main" val="42371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37" y="1368213"/>
            <a:ext cx="8825658" cy="2677648"/>
          </a:xfrm>
        </p:spPr>
        <p:txBody>
          <a:bodyPr/>
          <a:lstStyle/>
          <a:p>
            <a:r>
              <a:rPr lang="en-US" dirty="0"/>
              <a:t>Urine data interpretation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1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function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Assessing kidney function is differ from screening for a kidney </a:t>
            </a:r>
            <a:r>
              <a:rPr lang="en-US" dirty="0" err="1"/>
              <a:t>diseas</a:t>
            </a:r>
            <a:r>
              <a:rPr lang="en-US" dirty="0"/>
              <a:t>.</a:t>
            </a:r>
          </a:p>
          <a:p>
            <a:r>
              <a:rPr lang="en-US" dirty="0"/>
              <a:t>Measured GFR is the best overall index of kidney function in health and disease.</a:t>
            </a:r>
          </a:p>
          <a:p>
            <a:r>
              <a:rPr lang="en-US" dirty="0" err="1"/>
              <a:t>eGFR</a:t>
            </a:r>
            <a:r>
              <a:rPr lang="en-US" dirty="0"/>
              <a:t> (estimated GFR) may be the best available way to assess kidney function despite having some limitations.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eGFR</a:t>
            </a:r>
            <a:r>
              <a:rPr lang="en-US" dirty="0"/>
              <a:t> staging when there is evidence of kidney pathology (lab, image or histology)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73" y="3388905"/>
            <a:ext cx="7595522" cy="19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1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Realtive</a:t>
            </a:r>
            <a:r>
              <a:rPr lang="en-US" dirty="0"/>
              <a:t> Risk Mortality with </a:t>
            </a:r>
            <a:r>
              <a:rPr lang="en-US" dirty="0" err="1"/>
              <a:t>eGFR</a:t>
            </a:r>
            <a:r>
              <a:rPr lang="en-US" dirty="0"/>
              <a:t> stage and albumin creatinine ration(ACR)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6302" y="2925795"/>
            <a:ext cx="4523386" cy="278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68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urine analysis finding could be seen in UTI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WBCs :a number of leukocytes (WBCs) &gt;10/</a:t>
            </a:r>
            <a:r>
              <a:rPr lang="en-US" dirty="0" err="1"/>
              <a:t>microL</a:t>
            </a:r>
            <a:r>
              <a:rPr lang="en-US" dirty="0"/>
              <a:t> indicate significant pyuria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Nitrite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Positive leukocyte esterase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? Positive RBCs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presence of WBCs Cast indicate upper urinary tract infection (pyelonephritis) </a:t>
            </a:r>
          </a:p>
          <a:p>
            <a:r>
              <a:rPr lang="en-US" dirty="0"/>
              <a:t>Urine culture: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&gt; 100.000 (CFU)/mL indicate a positive urine culture </a:t>
            </a:r>
          </a:p>
        </p:txBody>
      </p:sp>
    </p:spTree>
    <p:extLst>
      <p:ext uri="{BB962C8B-B14F-4D97-AF65-F5344CB8AC3E}">
        <p14:creationId xmlns:p14="http://schemas.microsoft.com/office/powerpoint/2010/main" val="318086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analysis Clinical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microscopic hematuria (which is defined as 3 RBCs or more per high-power field) </a:t>
            </a:r>
          </a:p>
          <a:p>
            <a:r>
              <a:rPr lang="en-US" dirty="0"/>
              <a:t>red blood cell (RBC) casts is suggestive of glomerular hematuria and an underlying glomerulonephritis</a:t>
            </a:r>
          </a:p>
          <a:p>
            <a:r>
              <a:rPr lang="en-US" dirty="0"/>
              <a:t>Protein in urine analysis can not detect microalbuminuria (early sign of kidney damage in some diseases like diabetic nephropathy).</a:t>
            </a:r>
          </a:p>
          <a:p>
            <a:r>
              <a:rPr lang="en-US" dirty="0"/>
              <a:t>To detect microalbuminuria we need to order urine Albumin/creatinine ratio (A/C ratio). </a:t>
            </a:r>
          </a:p>
          <a:p>
            <a:r>
              <a:rPr lang="en-US" dirty="0"/>
              <a:t>nephrotic pattern is characterized by proteinuria that is usually above 3.5 g/day usually by 24h urine collection. </a:t>
            </a:r>
          </a:p>
        </p:txBody>
      </p:sp>
    </p:spTree>
    <p:extLst>
      <p:ext uri="{BB962C8B-B14F-4D97-AF65-F5344CB8AC3E}">
        <p14:creationId xmlns:p14="http://schemas.microsoft.com/office/powerpoint/2010/main" val="32550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42 year old lady presented with 2 days H/O lower abdominal pain and vomiting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9975"/>
            <a:ext cx="8825659" cy="4349363"/>
          </a:xfrm>
        </p:spPr>
        <p:txBody>
          <a:bodyPr>
            <a:normAutofit fontScale="400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NITRITE …………………….  </a:t>
            </a:r>
            <a:r>
              <a:rPr lang="en-US" sz="3500" dirty="0">
                <a:solidFill>
                  <a:srgbClr val="C00000"/>
                </a:solidFill>
              </a:rPr>
              <a:t>POSITIVE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leukocyte esterase…….. </a:t>
            </a:r>
            <a:r>
              <a:rPr lang="en-US" sz="3500" dirty="0">
                <a:solidFill>
                  <a:srgbClr val="C00000"/>
                </a:solidFill>
              </a:rPr>
              <a:t> negative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PH ……………................... </a:t>
            </a:r>
            <a:r>
              <a:rPr lang="en-US" sz="3500" dirty="0">
                <a:solidFill>
                  <a:srgbClr val="C00000"/>
                </a:solidFill>
              </a:rPr>
              <a:t>8.3 </a:t>
            </a:r>
            <a:r>
              <a:rPr lang="en-US" sz="3500" dirty="0"/>
              <a:t>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PROTEIN …………………..   </a:t>
            </a:r>
            <a:r>
              <a:rPr lang="en-US" sz="3500" dirty="0">
                <a:solidFill>
                  <a:srgbClr val="C00000"/>
                </a:solidFill>
              </a:rPr>
              <a:t>1+ 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GLUCOSE  ………………..    </a:t>
            </a:r>
            <a:r>
              <a:rPr lang="en-US" sz="3500" dirty="0">
                <a:solidFill>
                  <a:srgbClr val="C00000"/>
                </a:solidFill>
              </a:rPr>
              <a:t>NIL </a:t>
            </a:r>
            <a:r>
              <a:rPr lang="en-US" sz="35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KETONE ……………………  </a:t>
            </a:r>
            <a:r>
              <a:rPr lang="en-US" sz="3500" dirty="0">
                <a:solidFill>
                  <a:srgbClr val="C00000"/>
                </a:solidFill>
              </a:rPr>
              <a:t>TRACE </a:t>
            </a:r>
            <a:r>
              <a:rPr lang="en-US" sz="35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BLOOD ……………………..  </a:t>
            </a:r>
            <a:r>
              <a:rPr lang="en-US" sz="3500" dirty="0">
                <a:solidFill>
                  <a:srgbClr val="C00000"/>
                </a:solidFill>
              </a:rPr>
              <a:t>3+</a:t>
            </a:r>
            <a:r>
              <a:rPr lang="en-US" sz="3500" dirty="0"/>
              <a:t> 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HEMOGLOBIN ……………   </a:t>
            </a:r>
            <a:r>
              <a:rPr lang="en-US" sz="3500" dirty="0">
                <a:solidFill>
                  <a:srgbClr val="C00000"/>
                </a:solidFill>
              </a:rPr>
              <a:t>3+ </a:t>
            </a:r>
            <a:r>
              <a:rPr lang="en-US" sz="35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WHITE BLOOD CELLS …..     </a:t>
            </a:r>
            <a:r>
              <a:rPr lang="en-US" sz="3500" dirty="0">
                <a:solidFill>
                  <a:srgbClr val="C00000"/>
                </a:solidFill>
              </a:rPr>
              <a:t>442          </a:t>
            </a:r>
            <a:r>
              <a:rPr lang="en-US" sz="3500" dirty="0" err="1">
                <a:solidFill>
                  <a:srgbClr val="C00000"/>
                </a:solidFill>
              </a:rPr>
              <a:t>cmm</a:t>
            </a:r>
            <a:r>
              <a:rPr lang="en-US" sz="3500" dirty="0">
                <a:solidFill>
                  <a:srgbClr val="C00000"/>
                </a:solidFill>
              </a:rPr>
              <a:t>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RED BLOOD CELLS   …….    </a:t>
            </a:r>
            <a:r>
              <a:rPr lang="en-US" sz="3500" dirty="0">
                <a:solidFill>
                  <a:srgbClr val="C00000"/>
                </a:solidFill>
              </a:rPr>
              <a:t>830          </a:t>
            </a:r>
            <a:r>
              <a:rPr lang="en-US" sz="3500" dirty="0" err="1">
                <a:solidFill>
                  <a:srgbClr val="C00000"/>
                </a:solidFill>
              </a:rPr>
              <a:t>cmm</a:t>
            </a:r>
            <a:r>
              <a:rPr lang="en-US" sz="3500" dirty="0">
                <a:solidFill>
                  <a:srgbClr val="C00000"/>
                </a:solidFill>
              </a:rPr>
              <a:t>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CAST  ………………………  </a:t>
            </a:r>
            <a:r>
              <a:rPr lang="en-US" sz="3500" dirty="0">
                <a:solidFill>
                  <a:srgbClr val="C00000"/>
                </a:solidFill>
              </a:rPr>
              <a:t>NIL  </a:t>
            </a:r>
            <a:r>
              <a:rPr lang="en-US" sz="3500" dirty="0"/>
              <a:t>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CRYSTAL …………………..</a:t>
            </a:r>
            <a:r>
              <a:rPr lang="en-US" sz="3500" dirty="0">
                <a:solidFill>
                  <a:srgbClr val="C00000"/>
                </a:solidFill>
              </a:rPr>
              <a:t> NIL</a:t>
            </a:r>
            <a:r>
              <a:rPr lang="en-US" sz="3500" dirty="0"/>
              <a:t> 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 OTHERS ……………………. </a:t>
            </a:r>
            <a:r>
              <a:rPr lang="en-US" sz="3500" dirty="0">
                <a:solidFill>
                  <a:srgbClr val="C00000"/>
                </a:solidFill>
              </a:rPr>
              <a:t>BACTERIA ++ </a:t>
            </a:r>
            <a:r>
              <a:rPr lang="en-US" sz="35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3500" dirty="0"/>
              <a:t> SPECIFICGRAVITY ………..  </a:t>
            </a:r>
            <a:r>
              <a:rPr lang="en-US" sz="3500" dirty="0">
                <a:solidFill>
                  <a:srgbClr val="C00000"/>
                </a:solidFill>
              </a:rPr>
              <a:t>1.025  </a:t>
            </a:r>
          </a:p>
          <a:p>
            <a:pPr marL="365760" indent="-256032"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9078" y="3808674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Lower Urinary tract infection </a:t>
            </a:r>
          </a:p>
        </p:txBody>
      </p:sp>
    </p:spTree>
    <p:extLst>
      <p:ext uri="{BB962C8B-B14F-4D97-AF65-F5344CB8AC3E}">
        <p14:creationId xmlns:p14="http://schemas.microsoft.com/office/powerpoint/2010/main" val="16145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CBC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look at </a:t>
            </a:r>
            <a:r>
              <a:rPr lang="en-US" dirty="0" err="1"/>
              <a:t>Hb</a:t>
            </a:r>
            <a:r>
              <a:rPr lang="en-US" dirty="0"/>
              <a:t> &gt;&gt;if low &gt;&gt; look at other major components ( WBCs and Platelets) to not miss  bone marrow disease. </a:t>
            </a:r>
          </a:p>
          <a:p>
            <a:pPr marL="0" indent="0">
              <a:buNone/>
            </a:pPr>
            <a:r>
              <a:rPr lang="en-US" dirty="0"/>
              <a:t>2- if there is no striking abnormality of WBC and platelet then check MCV to classify  the anemia into microcytic, normocytic or macrocytic.</a:t>
            </a:r>
          </a:p>
          <a:p>
            <a:pPr marL="0" indent="0">
              <a:buNone/>
            </a:pPr>
            <a:r>
              <a:rPr lang="en-US" dirty="0"/>
              <a:t>3- some references recommend to check reticulocyte before MCV to not miss hemolytic anemia but not practical. </a:t>
            </a:r>
          </a:p>
        </p:txBody>
      </p:sp>
    </p:spTree>
    <p:extLst>
      <p:ext uri="{BB962C8B-B14F-4D97-AF65-F5344CB8AC3E}">
        <p14:creationId xmlns:p14="http://schemas.microsoft.com/office/powerpoint/2010/main" val="11339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29 years old male </a:t>
            </a:r>
            <a:r>
              <a:rPr lang="en-US" dirty="0" err="1"/>
              <a:t>c.o</a:t>
            </a:r>
            <a:r>
              <a:rPr lang="en-US" dirty="0"/>
              <a:t> fever, chills, </a:t>
            </a:r>
            <a:br>
              <a:rPr lang="en-US" dirty="0"/>
            </a:br>
            <a:r>
              <a:rPr lang="en-US" dirty="0" err="1"/>
              <a:t>Rt</a:t>
            </a:r>
            <a:r>
              <a:rPr lang="en-US" dirty="0"/>
              <a:t> flank pain and dysuria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3371"/>
            <a:ext cx="8825659" cy="4119478"/>
          </a:xfrm>
        </p:spPr>
        <p:txBody>
          <a:bodyPr>
            <a:normAutofit fontScale="400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NITRITE …………………….  </a:t>
            </a:r>
            <a:r>
              <a:rPr lang="en-US" sz="2900" dirty="0">
                <a:solidFill>
                  <a:srgbClr val="C00000"/>
                </a:solidFill>
              </a:rPr>
              <a:t>negative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leukocyte esterase…….. </a:t>
            </a:r>
            <a:r>
              <a:rPr lang="en-US" sz="2900" dirty="0">
                <a:solidFill>
                  <a:srgbClr val="FF0000"/>
                </a:solidFill>
              </a:rPr>
              <a:t>Positive</a:t>
            </a:r>
            <a:r>
              <a:rPr lang="en-US" sz="2900" dirty="0">
                <a:solidFill>
                  <a:srgbClr val="C00000"/>
                </a:solidFill>
              </a:rPr>
              <a:t> </a:t>
            </a:r>
            <a:r>
              <a:rPr lang="en-US" sz="2900" dirty="0"/>
              <a:t>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PH ……………................... </a:t>
            </a:r>
            <a:r>
              <a:rPr lang="en-US" sz="2900" dirty="0">
                <a:solidFill>
                  <a:srgbClr val="C00000"/>
                </a:solidFill>
              </a:rPr>
              <a:t>8.1</a:t>
            </a:r>
            <a:r>
              <a:rPr lang="en-US" sz="2900" dirty="0"/>
              <a:t>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PROTEIN …………………..   </a:t>
            </a:r>
            <a:r>
              <a:rPr lang="en-US" sz="2900" dirty="0">
                <a:solidFill>
                  <a:srgbClr val="C00000"/>
                </a:solidFill>
              </a:rPr>
              <a:t>1+ 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GLUCOSE  ………………..    </a:t>
            </a:r>
            <a:r>
              <a:rPr lang="en-US" sz="2900" dirty="0">
                <a:solidFill>
                  <a:srgbClr val="C00000"/>
                </a:solidFill>
              </a:rPr>
              <a:t>NIL </a:t>
            </a:r>
            <a:r>
              <a:rPr lang="en-US" sz="29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KETONE ……………………  </a:t>
            </a:r>
            <a:r>
              <a:rPr lang="en-US" sz="2900" dirty="0">
                <a:solidFill>
                  <a:srgbClr val="C00000"/>
                </a:solidFill>
              </a:rPr>
              <a:t>TRACE </a:t>
            </a:r>
            <a:r>
              <a:rPr lang="en-US" sz="29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BLOOD ……………………..  </a:t>
            </a:r>
            <a:r>
              <a:rPr lang="en-US" sz="2900" dirty="0">
                <a:solidFill>
                  <a:srgbClr val="C00000"/>
                </a:solidFill>
              </a:rPr>
              <a:t>3+</a:t>
            </a:r>
            <a:r>
              <a:rPr lang="en-US" sz="2900" dirty="0"/>
              <a:t> 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HEMOGLOBIN ……………   </a:t>
            </a:r>
            <a:r>
              <a:rPr lang="en-US" sz="2900" dirty="0">
                <a:solidFill>
                  <a:srgbClr val="C00000"/>
                </a:solidFill>
              </a:rPr>
              <a:t>3+ </a:t>
            </a:r>
            <a:r>
              <a:rPr lang="en-US" sz="29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WHITE BLOOD CELLS …..     </a:t>
            </a:r>
            <a:r>
              <a:rPr lang="en-US" sz="2900" dirty="0">
                <a:solidFill>
                  <a:srgbClr val="C00000"/>
                </a:solidFill>
              </a:rPr>
              <a:t>512          </a:t>
            </a:r>
            <a:r>
              <a:rPr lang="en-US" sz="2900" dirty="0" err="1">
                <a:solidFill>
                  <a:srgbClr val="C00000"/>
                </a:solidFill>
              </a:rPr>
              <a:t>cmm</a:t>
            </a:r>
            <a:r>
              <a:rPr lang="en-US" sz="2900" dirty="0">
                <a:solidFill>
                  <a:srgbClr val="C00000"/>
                </a:solidFill>
              </a:rPr>
              <a:t>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RED BLOOD CELLS   …….    </a:t>
            </a:r>
            <a:r>
              <a:rPr lang="en-US" sz="2900" dirty="0">
                <a:solidFill>
                  <a:srgbClr val="C00000"/>
                </a:solidFill>
              </a:rPr>
              <a:t>671          </a:t>
            </a:r>
            <a:r>
              <a:rPr lang="en-US" sz="2900" dirty="0" err="1">
                <a:solidFill>
                  <a:srgbClr val="C00000"/>
                </a:solidFill>
              </a:rPr>
              <a:t>cmm</a:t>
            </a:r>
            <a:r>
              <a:rPr lang="en-US" sz="2900" dirty="0">
                <a:solidFill>
                  <a:srgbClr val="C00000"/>
                </a:solidFill>
              </a:rPr>
              <a:t>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RBC CAST  ………………………  </a:t>
            </a:r>
            <a:r>
              <a:rPr lang="en-US" sz="2900" dirty="0">
                <a:solidFill>
                  <a:srgbClr val="C00000"/>
                </a:solidFill>
              </a:rPr>
              <a:t>NIL  </a:t>
            </a:r>
            <a:r>
              <a:rPr lang="en-US" sz="2900" dirty="0"/>
              <a:t>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WBC CAST …………………..</a:t>
            </a:r>
            <a:r>
              <a:rPr lang="en-US" sz="2900" dirty="0">
                <a:solidFill>
                  <a:srgbClr val="C00000"/>
                </a:solidFill>
              </a:rPr>
              <a:t> Positive</a:t>
            </a:r>
            <a:r>
              <a:rPr lang="en-US" sz="2900" dirty="0"/>
              <a:t> 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 OTHERS ……………………. </a:t>
            </a:r>
            <a:r>
              <a:rPr lang="en-US" sz="2900" dirty="0">
                <a:solidFill>
                  <a:srgbClr val="C00000"/>
                </a:solidFill>
              </a:rPr>
              <a:t>BACTERIA ++ </a:t>
            </a:r>
            <a:r>
              <a:rPr lang="en-US" sz="2900" dirty="0"/>
              <a:t>      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900" dirty="0"/>
              <a:t> SPECIFICGRAVITY ………..  </a:t>
            </a:r>
            <a:r>
              <a:rPr lang="en-US" sz="2900" dirty="0">
                <a:solidFill>
                  <a:srgbClr val="C00000"/>
                </a:solidFill>
              </a:rPr>
              <a:t>1.025  </a:t>
            </a:r>
          </a:p>
          <a:p>
            <a:pPr marL="365760" indent="-256032"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     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82553" y="3787970"/>
            <a:ext cx="306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Acute pyelonephritis</a:t>
            </a:r>
          </a:p>
          <a:p>
            <a:r>
              <a:rPr lang="en-US" dirty="0">
                <a:solidFill>
                  <a:srgbClr val="FF0000"/>
                </a:solidFill>
              </a:rPr>
              <a:t> (upper urinary tract infection) </a:t>
            </a:r>
          </a:p>
        </p:txBody>
      </p:sp>
      <p:sp>
        <p:nvSpPr>
          <p:cNvPr id="6" name="Oval 5"/>
          <p:cNvSpPr/>
          <p:nvPr/>
        </p:nvSpPr>
        <p:spPr>
          <a:xfrm>
            <a:off x="1622066" y="1216550"/>
            <a:ext cx="2115047" cy="779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12073" y="5112689"/>
            <a:ext cx="2718021" cy="30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45 years old gentleman </a:t>
            </a:r>
            <a:r>
              <a:rPr lang="en-US" dirty="0" err="1"/>
              <a:t>c.o</a:t>
            </a:r>
            <a:r>
              <a:rPr lang="en-US" dirty="0"/>
              <a:t> facial swelling in the morning and lower limb swelling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17197"/>
            <a:ext cx="8825659" cy="3967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400" dirty="0">
                <a:solidFill>
                  <a:srgbClr val="000066"/>
                </a:solidFill>
                <a:cs typeface="Arial" panose="020B0604020202020204" pitchFamily="34" charset="0"/>
              </a:rPr>
              <a:t>The following urine analysis is shown below.</a:t>
            </a:r>
          </a:p>
          <a:p>
            <a:pPr lvl="1">
              <a:buNone/>
            </a:pPr>
            <a:r>
              <a:rPr lang="en-US" altLang="en-US" sz="2000" dirty="0">
                <a:solidFill>
                  <a:srgbClr val="FFFF66"/>
                </a:solidFill>
                <a:cs typeface="Arial" panose="020B0604020202020204" pitchFamily="34" charset="0"/>
              </a:rPr>
              <a:t>      </a:t>
            </a:r>
            <a:r>
              <a:rPr lang="en-US" altLang="en-US" sz="1400" dirty="0">
                <a:solidFill>
                  <a:srgbClr val="A50021"/>
                </a:solidFill>
                <a:cs typeface="Arial" panose="020B0604020202020204" pitchFamily="34" charset="0"/>
              </a:rPr>
              <a:t>NITRITE			        </a:t>
            </a:r>
            <a:r>
              <a:rPr lang="en-US" altLang="en-US" sz="1400" dirty="0">
                <a:cs typeface="Arial" panose="020B0604020202020204" pitchFamily="34" charset="0"/>
              </a:rPr>
              <a:t>negative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PH			                             </a:t>
            </a:r>
            <a:r>
              <a:rPr lang="en-US" altLang="en-US" dirty="0">
                <a:cs typeface="Arial" panose="020B0604020202020204" pitchFamily="34" charset="0"/>
              </a:rPr>
              <a:t>5.8</a:t>
            </a:r>
          </a:p>
          <a:p>
            <a:pPr lvl="2">
              <a:buNone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PROTEIN	</a:t>
            </a: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		           </a:t>
            </a:r>
            <a:r>
              <a:rPr lang="en-US" altLang="en-US" b="1" dirty="0">
                <a:solidFill>
                  <a:srgbClr val="C00000"/>
                </a:solidFill>
                <a:cs typeface="Arial" panose="020B0604020202020204" pitchFamily="34" charset="0"/>
              </a:rPr>
              <a:t>4+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WBC                                     </a:t>
            </a:r>
            <a:r>
              <a:rPr lang="en-US" altLang="en-US" dirty="0">
                <a:cs typeface="Arial" panose="020B0604020202020204" pitchFamily="34" charset="0"/>
              </a:rPr>
              <a:t>10     / CMM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RBC                                       </a:t>
            </a:r>
            <a:r>
              <a:rPr lang="en-US" altLang="en-US" dirty="0">
                <a:cs typeface="Arial" panose="020B0604020202020204" pitchFamily="34" charset="0"/>
              </a:rPr>
              <a:t>10    / CMM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CASTS                                   </a:t>
            </a:r>
            <a:r>
              <a:rPr lang="en-US" altLang="en-US" dirty="0">
                <a:cs typeface="Arial" panose="020B0604020202020204" pitchFamily="34" charset="0"/>
              </a:rPr>
              <a:t>NIL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ANTIBACTERIAL  ACTIVITY   </a:t>
            </a:r>
            <a:r>
              <a:rPr lang="en-US" altLang="en-US" dirty="0">
                <a:cs typeface="Arial" panose="020B0604020202020204" pitchFamily="34" charset="0"/>
              </a:rPr>
              <a:t>NIL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HEMOGLOBIN		         </a:t>
            </a:r>
            <a:r>
              <a:rPr lang="en-US" altLang="en-US" dirty="0">
                <a:cs typeface="Arial" panose="020B0604020202020204" pitchFamily="34" charset="0"/>
              </a:rPr>
              <a:t>NIL</a:t>
            </a:r>
          </a:p>
          <a:p>
            <a:pPr lvl="2">
              <a:buNone/>
            </a:pPr>
            <a:r>
              <a:rPr lang="en-US" altLang="en-US" dirty="0">
                <a:solidFill>
                  <a:srgbClr val="A50021"/>
                </a:solidFill>
                <a:cs typeface="Arial" panose="020B0604020202020204" pitchFamily="34" charset="0"/>
              </a:rPr>
              <a:t>CULTURE                                </a:t>
            </a:r>
            <a:r>
              <a:rPr lang="en-US" altLang="en-US" dirty="0">
                <a:cs typeface="Arial" panose="020B0604020202020204" pitchFamily="34" charset="0"/>
              </a:rPr>
              <a:t>NO GROWTH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6564" y="4221041"/>
            <a:ext cx="48990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Heavy Proteinuria</a:t>
            </a:r>
          </a:p>
          <a:p>
            <a:r>
              <a:rPr lang="en-US" dirty="0">
                <a:solidFill>
                  <a:srgbClr val="FF0000"/>
                </a:solidFill>
              </a:rPr>
              <a:t>most likely nephrotic syndrome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To </a:t>
            </a:r>
            <a:r>
              <a:rPr lang="en-US" dirty="0" err="1">
                <a:solidFill>
                  <a:srgbClr val="00B050"/>
                </a:solidFill>
              </a:rPr>
              <a:t>Confirme</a:t>
            </a:r>
            <a:r>
              <a:rPr lang="en-US" dirty="0">
                <a:solidFill>
                  <a:srgbClr val="00B050"/>
                </a:solidFill>
              </a:rPr>
              <a:t> it we need 24 urine collection</a:t>
            </a:r>
          </a:p>
          <a:p>
            <a:r>
              <a:rPr lang="en-US" dirty="0">
                <a:solidFill>
                  <a:srgbClr val="00B050"/>
                </a:solidFill>
              </a:rPr>
              <a:t>If &gt; 3.5 g/day. </a:t>
            </a:r>
          </a:p>
        </p:txBody>
      </p:sp>
    </p:spTree>
    <p:extLst>
      <p:ext uri="{BB962C8B-B14F-4D97-AF65-F5344CB8AC3E}">
        <p14:creationId xmlns:p14="http://schemas.microsoft.com/office/powerpoint/2010/main" val="19724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CBC (quick 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693933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Safe CBC interpretation</a:t>
            </a:r>
          </a:p>
          <a:p>
            <a:r>
              <a:rPr lang="en-US" sz="2000" dirty="0"/>
              <a:t>How to Approach to Anemia</a:t>
            </a:r>
          </a:p>
          <a:p>
            <a:r>
              <a:rPr lang="en-US" sz="2000" dirty="0"/>
              <a:t>What is the </a:t>
            </a:r>
            <a:r>
              <a:rPr lang="en-US" sz="2000" dirty="0" err="1"/>
              <a:t>Hb</a:t>
            </a:r>
            <a:r>
              <a:rPr lang="en-US" sz="2000" dirty="0"/>
              <a:t> level indicating blood transfusion?</a:t>
            </a:r>
          </a:p>
          <a:p>
            <a:r>
              <a:rPr lang="en-US" sz="2000" dirty="0"/>
              <a:t>How to distinguish IDA from Thalassemia?</a:t>
            </a:r>
          </a:p>
          <a:p>
            <a:r>
              <a:rPr lang="en-US" sz="2000" dirty="0"/>
              <a:t>what is DDX of normocytic and macrocytic anemia?</a:t>
            </a:r>
          </a:p>
          <a:p>
            <a:r>
              <a:rPr lang="en-US" sz="2000" dirty="0"/>
              <a:t>What finding suggest hemolytic anemia and what laboratory orders can confirm it?</a:t>
            </a:r>
          </a:p>
          <a:p>
            <a:r>
              <a:rPr lang="en-US" sz="2000" dirty="0"/>
              <a:t>How to distinguish primary Vs secondary polycythemia</a:t>
            </a:r>
          </a:p>
          <a:p>
            <a:r>
              <a:rPr lang="en-US" sz="2000" dirty="0"/>
              <a:t>At what level spontaneous bleeding risk is very high in thrombocytopenic patient?</a:t>
            </a:r>
          </a:p>
          <a:p>
            <a:r>
              <a:rPr lang="en-US" sz="2000" dirty="0"/>
              <a:t>What are the main two types Thrombocytosis?</a:t>
            </a:r>
          </a:p>
          <a:p>
            <a:r>
              <a:rPr lang="en-US" sz="2000" dirty="0"/>
              <a:t>what medical emergency can occur in Neutropenic patient?.</a:t>
            </a:r>
          </a:p>
          <a:p>
            <a:r>
              <a:rPr lang="en-US" sz="2000" dirty="0"/>
              <a:t>What is the main three </a:t>
            </a:r>
            <a:r>
              <a:rPr lang="en-US" sz="2000" dirty="0" err="1"/>
              <a:t>DDx</a:t>
            </a:r>
            <a:r>
              <a:rPr lang="en-US" sz="2000" dirty="0"/>
              <a:t> of Pancytopenia?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(quick 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assess kidney function?</a:t>
            </a:r>
          </a:p>
          <a:p>
            <a:r>
              <a:rPr lang="en-US" dirty="0"/>
              <a:t>What are the urine analysis findings in UTI?</a:t>
            </a:r>
          </a:p>
          <a:p>
            <a:r>
              <a:rPr lang="en-US" dirty="0"/>
              <a:t>What is the urine analysis finding indicating Pyelonephritis?</a:t>
            </a:r>
          </a:p>
          <a:p>
            <a:r>
              <a:rPr lang="en-US" dirty="0"/>
              <a:t>What is the lowest abnormal value for RBC in microscopic urine analysis?</a:t>
            </a:r>
          </a:p>
          <a:p>
            <a:r>
              <a:rPr lang="en-US" dirty="0"/>
              <a:t>At what level of protein nephrotic range start to be diagnosed?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  Thank you </a:t>
            </a:r>
          </a:p>
        </p:txBody>
      </p:sp>
    </p:spTree>
    <p:extLst>
      <p:ext uri="{BB962C8B-B14F-4D97-AF65-F5344CB8AC3E}">
        <p14:creationId xmlns:p14="http://schemas.microsoft.com/office/powerpoint/2010/main" val="407422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and approach to Anemia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: anemia is a symptom not a disease.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b="1" dirty="0">
                <a:solidFill>
                  <a:schemeClr val="accent5"/>
                </a:solidFill>
              </a:rPr>
              <a:t>So, look for underlying cause.</a:t>
            </a:r>
          </a:p>
          <a:p>
            <a:r>
              <a:rPr lang="en-US" dirty="0"/>
              <a:t>If other major component are normal and </a:t>
            </a:r>
            <a:r>
              <a:rPr lang="en-US" dirty="0" err="1"/>
              <a:t>Retics</a:t>
            </a:r>
            <a:r>
              <a:rPr lang="en-US" dirty="0"/>
              <a:t> are normal&gt;&gt;&gt; then look at MCV to classify the anemia into : Microcytic, Normocytic or Macrocytic.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977" y="4180932"/>
            <a:ext cx="3210373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parameters to diagnose the underlying cause of anemia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Size of red blood cells (MCV): (small/ normal/ big)</a:t>
            </a:r>
          </a:p>
          <a:p>
            <a:pPr marL="0" indent="0">
              <a:buNone/>
            </a:pPr>
            <a:r>
              <a:rPr lang="en-US" dirty="0"/>
              <a:t> • Abnormal cells on microscopic examination( like blast cells in leukemia)</a:t>
            </a:r>
          </a:p>
          <a:p>
            <a:pPr marL="0" indent="0">
              <a:buNone/>
            </a:pPr>
            <a:r>
              <a:rPr lang="en-US" dirty="0"/>
              <a:t> • Status of leukocytes and platelets ( bone marrow function)</a:t>
            </a:r>
          </a:p>
          <a:p>
            <a:pPr marL="0" indent="0">
              <a:buNone/>
            </a:pPr>
            <a:r>
              <a:rPr lang="en-US" dirty="0"/>
              <a:t> • Reticulocyte count (ability of marrow to respond to anemia)&gt;&gt; can help in hemolytic anemia (if high) and in marrow suppression (if low).</a:t>
            </a:r>
          </a:p>
          <a:p>
            <a:pPr marL="0" indent="0">
              <a:buNone/>
            </a:pPr>
            <a:r>
              <a:rPr lang="en-US" dirty="0"/>
              <a:t> • Evidence of destruction(hemolysis) &gt;&gt; (elevated LDH and indirect bilirubin)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Microcytic Anemia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111" y="2286781"/>
            <a:ext cx="7005080" cy="2917738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2088723" y="3303932"/>
            <a:ext cx="1474609" cy="205992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3768265" y="3303932"/>
            <a:ext cx="1404851" cy="205992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53006" y="5552388"/>
            <a:ext cx="212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most common</a:t>
            </a:r>
          </a:p>
        </p:txBody>
      </p:sp>
    </p:spTree>
    <p:extLst>
      <p:ext uri="{BB962C8B-B14F-4D97-AF65-F5344CB8AC3E}">
        <p14:creationId xmlns:p14="http://schemas.microsoft.com/office/powerpoint/2010/main" val="25485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Deficiency anemia (IDA)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studies – Low serum iron </a:t>
            </a:r>
          </a:p>
          <a:p>
            <a:r>
              <a:rPr lang="en-US" dirty="0"/>
              <a:t> High total iron binding capacity (TIBC, transferrin concentration) </a:t>
            </a:r>
          </a:p>
          <a:p>
            <a:r>
              <a:rPr lang="en-US" dirty="0"/>
              <a:t> Low % transferrin saturation  </a:t>
            </a:r>
          </a:p>
          <a:p>
            <a:r>
              <a:rPr lang="en-US" dirty="0"/>
              <a:t>Low ferritin (the most sensitive test </a:t>
            </a:r>
            <a:r>
              <a:rPr lang="en-US" dirty="0" err="1"/>
              <a:t>esp</a:t>
            </a:r>
            <a:r>
              <a:rPr lang="en-US" dirty="0"/>
              <a:t> if &lt; 15)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might help in distinguishing between IDA and Thalassemia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779282"/>
              </p:ext>
            </p:extLst>
          </p:nvPr>
        </p:nvGraphicFramePr>
        <p:xfrm>
          <a:off x="1965525" y="2430449"/>
          <a:ext cx="8116729" cy="356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166">
                  <a:extLst>
                    <a:ext uri="{9D8B030D-6E8A-4147-A177-3AD203B41FA5}">
                      <a16:colId xmlns:a16="http://schemas.microsoft.com/office/drawing/2014/main" val="173005716"/>
                    </a:ext>
                  </a:extLst>
                </a:gridCol>
                <a:gridCol w="2973875">
                  <a:extLst>
                    <a:ext uri="{9D8B030D-6E8A-4147-A177-3AD203B41FA5}">
                      <a16:colId xmlns:a16="http://schemas.microsoft.com/office/drawing/2014/main" val="555824407"/>
                    </a:ext>
                  </a:extLst>
                </a:gridCol>
                <a:gridCol w="2153688">
                  <a:extLst>
                    <a:ext uri="{9D8B030D-6E8A-4147-A177-3AD203B41FA5}">
                      <a16:colId xmlns:a16="http://schemas.microsoft.com/office/drawing/2014/main" val="3643572814"/>
                    </a:ext>
                  </a:extLst>
                </a:gridCol>
              </a:tblGrid>
              <a:tr h="463886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Feature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IDA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Thalassemia 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079947782"/>
                  </a:ext>
                </a:extLst>
              </a:tr>
              <a:tr h="845911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RBC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Low, Low normal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High, High normal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581778271"/>
                  </a:ext>
                </a:extLst>
              </a:tr>
              <a:tr h="945242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MCV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Mild to moderate low (most likely above 70)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Very low (&lt; 70)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730272892"/>
                  </a:ext>
                </a:extLst>
              </a:tr>
              <a:tr h="463886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RDW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Mostly High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Mostly normal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743025898"/>
                  </a:ext>
                </a:extLst>
              </a:tr>
              <a:tr h="845911">
                <a:tc>
                  <a:txBody>
                    <a:bodyPr/>
                    <a:lstStyle/>
                    <a:p>
                      <a:r>
                        <a:rPr lang="en-US" sz="1800" baseline="0" dirty="0" err="1"/>
                        <a:t>Mentzer</a:t>
                      </a:r>
                      <a:r>
                        <a:rPr lang="en-US" sz="1800" baseline="0" dirty="0"/>
                        <a:t> index: MCV/RBC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&gt; 13 </a:t>
                      </a:r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&lt; 13</a:t>
                      </a:r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54431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0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785</TotalTime>
  <Words>1779</Words>
  <Application>Microsoft Office PowerPoint</Application>
  <PresentationFormat>Widescreen</PresentationFormat>
  <Paragraphs>370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Times New Roman</vt:lpstr>
      <vt:lpstr>Wingdings</vt:lpstr>
      <vt:lpstr>Wingdings 3</vt:lpstr>
      <vt:lpstr>Ion Boardroom</vt:lpstr>
      <vt:lpstr>        Data interpretation                (CBC and Urine)</vt:lpstr>
      <vt:lpstr>CBC interpretation objectives</vt:lpstr>
      <vt:lpstr>Safe CBC interpretation </vt:lpstr>
      <vt:lpstr>Safe CBC interpretation</vt:lpstr>
      <vt:lpstr>Diagnosis and approach to Anemia </vt:lpstr>
      <vt:lpstr>Helpful parameters to diagnose the underlying cause of anemia </vt:lpstr>
      <vt:lpstr>Microcytic Anemia </vt:lpstr>
      <vt:lpstr>Iron Deficiency anemia (IDA) </vt:lpstr>
      <vt:lpstr>features might help in distinguishing between IDA and Thalassemia  </vt:lpstr>
      <vt:lpstr>A 25 year- old lady, presented with 2 months H/O dizziness and fatigue. </vt:lpstr>
      <vt:lpstr>In the last patient (IDA) what do expect the following results?</vt:lpstr>
      <vt:lpstr>IDA Treatment </vt:lpstr>
      <vt:lpstr>65 years old gentleman presented with Hx of SOB and generalized  weakness</vt:lpstr>
      <vt:lpstr>PowerPoint Presentation</vt:lpstr>
      <vt:lpstr>Thalassemia </vt:lpstr>
      <vt:lpstr>Normocytic anemia  </vt:lpstr>
      <vt:lpstr>A 55 years old gentleman k/c of CKD come for follow up</vt:lpstr>
      <vt:lpstr>Continue </vt:lpstr>
      <vt:lpstr>MACROCYTIC ANEMIAS </vt:lpstr>
      <vt:lpstr>A 41 years old alcoholism complain of fatigue </vt:lpstr>
      <vt:lpstr>14 years old c.o generalized weakness and yellowish discoloration of skin for 2 days</vt:lpstr>
      <vt:lpstr>Hemolytic anemia findings</vt:lpstr>
      <vt:lpstr>A 51-year-old man presents with 2 month H/O of headache</vt:lpstr>
      <vt:lpstr>Polycythemia approach</vt:lpstr>
      <vt:lpstr>32 years old gentleman came for regular check up</vt:lpstr>
      <vt:lpstr>Thrombocytopenia  </vt:lpstr>
      <vt:lpstr>A 48 years old lady c.o  leg redness and hotness (cellulitis)</vt:lpstr>
      <vt:lpstr>Thrombocytosis </vt:lpstr>
      <vt:lpstr>A 28 y old gentleman k/c of AML on chemotherapy c.o Fever </vt:lpstr>
      <vt:lpstr>Neutropenia Vs leukopenia </vt:lpstr>
      <vt:lpstr>19 years old lady c.o weakness.</vt:lpstr>
      <vt:lpstr>Pancytopenia DDx</vt:lpstr>
      <vt:lpstr>Urine data interpretation</vt:lpstr>
      <vt:lpstr>kidney function assessment</vt:lpstr>
      <vt:lpstr>eGFR staging when there is evidence of kidney pathology (lab, image or histology) </vt:lpstr>
      <vt:lpstr>Realtive Risk Mortality with eGFR stage and albumin creatinine ration(ACR)</vt:lpstr>
      <vt:lpstr>UTI</vt:lpstr>
      <vt:lpstr>Urine analysis Clinical tips </vt:lpstr>
      <vt:lpstr>A 42 year old lady presented with 2 days H/O lower abdominal pain and vomiting</vt:lpstr>
      <vt:lpstr>29 years old male c.o fever, chills,  Rt flank pain and dysuria</vt:lpstr>
      <vt:lpstr>45 years old gentleman c.o facial swelling in the morning and lower limb swelling </vt:lpstr>
      <vt:lpstr>CBC (quick review)</vt:lpstr>
      <vt:lpstr>Urine (quick review)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Alrashed</dc:creator>
  <cp:lastModifiedBy>Windows User</cp:lastModifiedBy>
  <cp:revision>70</cp:revision>
  <dcterms:created xsi:type="dcterms:W3CDTF">2017-09-21T11:21:12Z</dcterms:created>
  <dcterms:modified xsi:type="dcterms:W3CDTF">2019-09-23T10:12:26Z</dcterms:modified>
</cp:coreProperties>
</file>