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0.jpg" ContentType="image/jpg"/>
  <Override PartName="/ppt/media/image26.jpg" ContentType="image/jpg"/>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22" r:id="rId4"/>
    <p:sldMasterId id="2147483735" r:id="rId5"/>
  </p:sldMasterIdLst>
  <p:notesMasterIdLst>
    <p:notesMasterId r:id="rId83"/>
  </p:notesMasterIdLst>
  <p:sldIdLst>
    <p:sldId id="256" r:id="rId6"/>
    <p:sldId id="473" r:id="rId7"/>
    <p:sldId id="475" r:id="rId8"/>
    <p:sldId id="490" r:id="rId9"/>
    <p:sldId id="482" r:id="rId10"/>
    <p:sldId id="483" r:id="rId11"/>
    <p:sldId id="484" r:id="rId12"/>
    <p:sldId id="485" r:id="rId13"/>
    <p:sldId id="486" r:id="rId14"/>
    <p:sldId id="487" r:id="rId15"/>
    <p:sldId id="488" r:id="rId16"/>
    <p:sldId id="489" r:id="rId17"/>
    <p:sldId id="522" r:id="rId18"/>
    <p:sldId id="301" r:id="rId19"/>
    <p:sldId id="418" r:id="rId20"/>
    <p:sldId id="425" r:id="rId21"/>
    <p:sldId id="474" r:id="rId22"/>
    <p:sldId id="476" r:id="rId23"/>
    <p:sldId id="477" r:id="rId24"/>
    <p:sldId id="479" r:id="rId25"/>
    <p:sldId id="480" r:id="rId26"/>
    <p:sldId id="461" r:id="rId27"/>
    <p:sldId id="463" r:id="rId28"/>
    <p:sldId id="459" r:id="rId29"/>
    <p:sldId id="364" r:id="rId30"/>
    <p:sldId id="417" r:id="rId31"/>
    <p:sldId id="373" r:id="rId32"/>
    <p:sldId id="367" r:id="rId33"/>
    <p:sldId id="297" r:id="rId34"/>
    <p:sldId id="432" r:id="rId35"/>
    <p:sldId id="431" r:id="rId36"/>
    <p:sldId id="319" r:id="rId37"/>
    <p:sldId id="258" r:id="rId38"/>
    <p:sldId id="492" r:id="rId39"/>
    <p:sldId id="260" r:id="rId40"/>
    <p:sldId id="322" r:id="rId41"/>
    <p:sldId id="381" r:id="rId42"/>
    <p:sldId id="320" r:id="rId43"/>
    <p:sldId id="291" r:id="rId44"/>
    <p:sldId id="293" r:id="rId45"/>
    <p:sldId id="294" r:id="rId46"/>
    <p:sldId id="528" r:id="rId47"/>
    <p:sldId id="313" r:id="rId48"/>
    <p:sldId id="314" r:id="rId49"/>
    <p:sldId id="493" r:id="rId50"/>
    <p:sldId id="259" r:id="rId51"/>
    <p:sldId id="494" r:id="rId52"/>
    <p:sldId id="495" r:id="rId53"/>
    <p:sldId id="299" r:id="rId54"/>
    <p:sldId id="496" r:id="rId55"/>
    <p:sldId id="497" r:id="rId56"/>
    <p:sldId id="498" r:id="rId57"/>
    <p:sldId id="302" r:id="rId58"/>
    <p:sldId id="499" r:id="rId59"/>
    <p:sldId id="309" r:id="rId60"/>
    <p:sldId id="312" r:id="rId61"/>
    <p:sldId id="315" r:id="rId62"/>
    <p:sldId id="316" r:id="rId63"/>
    <p:sldId id="317" r:id="rId64"/>
    <p:sldId id="505" r:id="rId65"/>
    <p:sldId id="508" r:id="rId66"/>
    <p:sldId id="509" r:id="rId67"/>
    <p:sldId id="510" r:id="rId68"/>
    <p:sldId id="511" r:id="rId69"/>
    <p:sldId id="512" r:id="rId70"/>
    <p:sldId id="513" r:id="rId71"/>
    <p:sldId id="514" r:id="rId72"/>
    <p:sldId id="515" r:id="rId73"/>
    <p:sldId id="524" r:id="rId74"/>
    <p:sldId id="525" r:id="rId75"/>
    <p:sldId id="527" r:id="rId76"/>
    <p:sldId id="516" r:id="rId77"/>
    <p:sldId id="517" r:id="rId78"/>
    <p:sldId id="518" r:id="rId79"/>
    <p:sldId id="519" r:id="rId80"/>
    <p:sldId id="520" r:id="rId81"/>
    <p:sldId id="521"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94316" autoAdjust="0"/>
  </p:normalViewPr>
  <p:slideViewPr>
    <p:cSldViewPr>
      <p:cViewPr varScale="1">
        <p:scale>
          <a:sx n="63" d="100"/>
          <a:sy n="63" d="100"/>
        </p:scale>
        <p:origin x="157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ADD1B-DDDC-4437-AEA1-0E1F427059D7}"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E74F7AE2-68E0-4CF2-B338-11644AA5B33B}">
      <dgm:prSet phldrT="[Text]"/>
      <dgm:spPr/>
      <dgm:t>
        <a:bodyPr/>
        <a:lstStyle/>
        <a:p>
          <a:r>
            <a:rPr lang="en-US" dirty="0">
              <a:solidFill>
                <a:schemeClr val="bg1"/>
              </a:solidFill>
            </a:rPr>
            <a:t>International Atherosclerosis Society (</a:t>
          </a:r>
          <a:r>
            <a:rPr lang="en-US" dirty="0"/>
            <a:t>IAS)</a:t>
          </a:r>
        </a:p>
      </dgm:t>
    </dgm:pt>
    <dgm:pt modelId="{0412473D-26FA-4955-BF35-BC3864C8931A}" type="parTrans" cxnId="{24A110A6-5CB5-4163-9C46-C38020979E91}">
      <dgm:prSet/>
      <dgm:spPr/>
      <dgm:t>
        <a:bodyPr/>
        <a:lstStyle/>
        <a:p>
          <a:endParaRPr lang="en-US"/>
        </a:p>
      </dgm:t>
    </dgm:pt>
    <dgm:pt modelId="{4665C2CB-2FBE-4BB9-8D34-309ECCB3417D}" type="sibTrans" cxnId="{24A110A6-5CB5-4163-9C46-C38020979E91}">
      <dgm:prSet/>
      <dgm:spPr/>
      <dgm:t>
        <a:bodyPr/>
        <a:lstStyle/>
        <a:p>
          <a:endParaRPr lang="en-US"/>
        </a:p>
      </dgm:t>
    </dgm:pt>
    <dgm:pt modelId="{BB627A85-E0CB-4034-82F9-D7C922037A9B}">
      <dgm:prSet phldrT="[Text]"/>
      <dgm:spPr/>
      <dgm:t>
        <a:bodyPr/>
        <a:lstStyle/>
        <a:p>
          <a:r>
            <a:rPr lang="en-US" sz="2300" dirty="0"/>
            <a:t>Apo B-containing lipoproteins is causally associated with ASCVD risk and that lowering “</a:t>
          </a:r>
          <a:r>
            <a:rPr lang="en-US" sz="2300" dirty="0" err="1"/>
            <a:t>atherogenic</a:t>
          </a:r>
          <a:r>
            <a:rPr lang="en-US" sz="2300" dirty="0"/>
            <a:t> cholesterol” (LDL-C and non-HDL-C) will reduce risk</a:t>
          </a:r>
        </a:p>
      </dgm:t>
    </dgm:pt>
    <dgm:pt modelId="{9C918C68-5CE9-444B-9DFC-44649CA6C868}" type="parTrans" cxnId="{F46C5F05-4754-42D6-BC9D-39DB33408A7A}">
      <dgm:prSet/>
      <dgm:spPr/>
      <dgm:t>
        <a:bodyPr/>
        <a:lstStyle/>
        <a:p>
          <a:endParaRPr lang="en-US"/>
        </a:p>
      </dgm:t>
    </dgm:pt>
    <dgm:pt modelId="{125C0B3B-39FA-4EA3-9143-B0483894C085}" type="sibTrans" cxnId="{F46C5F05-4754-42D6-BC9D-39DB33408A7A}">
      <dgm:prSet/>
      <dgm:spPr/>
      <dgm:t>
        <a:bodyPr/>
        <a:lstStyle/>
        <a:p>
          <a:endParaRPr lang="en-US"/>
        </a:p>
      </dgm:t>
    </dgm:pt>
    <dgm:pt modelId="{24A1451E-F7FE-40C6-9368-9FAE4D3D8439}">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t>ACC/AHA 2013</a:t>
          </a:r>
        </a:p>
      </dgm:t>
    </dgm:pt>
    <dgm:pt modelId="{32F9FF2E-73B4-4B17-B4ED-26949B2073DE}" type="parTrans" cxnId="{74D8552B-CC1E-488D-9ADD-B897E7EAF819}">
      <dgm:prSet/>
      <dgm:spPr/>
      <dgm:t>
        <a:bodyPr/>
        <a:lstStyle/>
        <a:p>
          <a:endParaRPr lang="en-US"/>
        </a:p>
      </dgm:t>
    </dgm:pt>
    <dgm:pt modelId="{34A68AE4-73DF-475A-AAEC-7DF9DE3A6CDA}" type="sibTrans" cxnId="{74D8552B-CC1E-488D-9ADD-B897E7EAF819}">
      <dgm:prSet/>
      <dgm:spPr/>
      <dgm:t>
        <a:bodyPr/>
        <a:lstStyle/>
        <a:p>
          <a:endParaRPr lang="en-US"/>
        </a:p>
      </dgm:t>
    </dgm:pt>
    <dgm:pt modelId="{D5DFC2D9-2CD1-4847-93B3-92BEC4B6D5A7}">
      <dgm:prSet/>
      <dgm:spPr/>
      <dgm:t>
        <a:bodyPr/>
        <a:lstStyle/>
        <a:p>
          <a:r>
            <a:rPr lang="en-US" sz="2200" dirty="0">
              <a:solidFill>
                <a:schemeClr val="bg1"/>
              </a:solidFill>
            </a:rPr>
            <a:t>ACC/AHA (evolved from ATP IV/NHLBI efforts)</a:t>
          </a:r>
          <a:endParaRPr lang="en-US" sz="2200" dirty="0"/>
        </a:p>
      </dgm:t>
    </dgm:pt>
    <dgm:pt modelId="{53566F7A-59EB-46E5-9183-13543F96D58E}" type="parTrans" cxnId="{4E217F5E-E162-493E-A86D-17ED780D258E}">
      <dgm:prSet/>
      <dgm:spPr/>
      <dgm:t>
        <a:bodyPr/>
        <a:lstStyle/>
        <a:p>
          <a:endParaRPr lang="en-US"/>
        </a:p>
      </dgm:t>
    </dgm:pt>
    <dgm:pt modelId="{A7210D0B-1B03-4D82-A072-BB3FA863B900}" type="sibTrans" cxnId="{4E217F5E-E162-493E-A86D-17ED780D258E}">
      <dgm:prSet/>
      <dgm:spPr/>
      <dgm:t>
        <a:bodyPr/>
        <a:lstStyle/>
        <a:p>
          <a:endParaRPr lang="en-US"/>
        </a:p>
      </dgm:t>
    </dgm:pt>
    <dgm:pt modelId="{ED616D90-F4C9-486B-B0C4-A8DEF5FD9443}">
      <dgm:prSet/>
      <dgm:spPr/>
      <dgm:t>
        <a:bodyPr/>
        <a:lstStyle/>
        <a:p>
          <a:r>
            <a:rPr lang="en-US" sz="2200" dirty="0"/>
            <a:t>Many areas left to clinical judgment where RCT data were not available or limited </a:t>
          </a:r>
        </a:p>
      </dgm:t>
    </dgm:pt>
    <dgm:pt modelId="{12BD341F-AD26-4080-91D1-3D72B25DD8B9}" type="parTrans" cxnId="{FCE09121-16B6-4C38-B981-C33382653FCE}">
      <dgm:prSet/>
      <dgm:spPr/>
      <dgm:t>
        <a:bodyPr/>
        <a:lstStyle/>
        <a:p>
          <a:endParaRPr lang="en-US"/>
        </a:p>
      </dgm:t>
    </dgm:pt>
    <dgm:pt modelId="{3C7ED8B3-8AEF-4788-91DE-0FCFA561482C}" type="sibTrans" cxnId="{FCE09121-16B6-4C38-B981-C33382653FCE}">
      <dgm:prSet/>
      <dgm:spPr/>
      <dgm:t>
        <a:bodyPr/>
        <a:lstStyle/>
        <a:p>
          <a:endParaRPr lang="en-US"/>
        </a:p>
      </dgm:t>
    </dgm:pt>
    <dgm:pt modelId="{966EBE40-7BD1-4A4F-B570-990CCD0B8D30}">
      <dgm:prSet/>
      <dgm:spPr/>
      <dgm:t>
        <a:bodyPr/>
        <a:lstStyle/>
        <a:p>
          <a:r>
            <a:rPr lang="en-US" sz="2200" dirty="0"/>
            <a:t>Recommendations based on what has been shown to reduce risk in RCTs </a:t>
          </a:r>
        </a:p>
      </dgm:t>
    </dgm:pt>
    <dgm:pt modelId="{2A801CEE-A5ED-4FE7-B557-7527B1A5B448}" type="parTrans" cxnId="{084A0BA1-BBBA-4C50-930D-D85D647CE9C5}">
      <dgm:prSet/>
      <dgm:spPr/>
      <dgm:t>
        <a:bodyPr/>
        <a:lstStyle/>
        <a:p>
          <a:endParaRPr lang="en-US"/>
        </a:p>
      </dgm:t>
    </dgm:pt>
    <dgm:pt modelId="{79B5F3F6-AFAE-4568-9118-C75EDA54235B}" type="sibTrans" cxnId="{084A0BA1-BBBA-4C50-930D-D85D647CE9C5}">
      <dgm:prSet/>
      <dgm:spPr/>
      <dgm:t>
        <a:bodyPr/>
        <a:lstStyle/>
        <a:p>
          <a:endParaRPr lang="en-US"/>
        </a:p>
      </dgm:t>
    </dgm:pt>
    <dgm:pt modelId="{E944A878-D738-47B6-93D0-EB90783B2310}">
      <dgm:prSet phldrT="[Text]" custT="1"/>
      <dgm:spPr/>
      <dgm:t>
        <a:bodyPr/>
        <a:lstStyle/>
        <a:p>
          <a:r>
            <a:rPr lang="en-US" sz="2400" b="1" dirty="0">
              <a:solidFill>
                <a:srgbClr val="FF0000"/>
              </a:solidFill>
            </a:rPr>
            <a:t>Treat to target </a:t>
          </a:r>
        </a:p>
      </dgm:t>
    </dgm:pt>
    <dgm:pt modelId="{DA49BAD7-6F63-4A5C-846F-9251697B48E5}" type="parTrans" cxnId="{31EF3433-3E28-4578-ADC1-BA126707A789}">
      <dgm:prSet/>
      <dgm:spPr/>
      <dgm:t>
        <a:bodyPr/>
        <a:lstStyle/>
        <a:p>
          <a:endParaRPr lang="en-US"/>
        </a:p>
      </dgm:t>
    </dgm:pt>
    <dgm:pt modelId="{F04750CA-00F0-48C0-9FFF-6682420465AA}" type="sibTrans" cxnId="{31EF3433-3E28-4578-ADC1-BA126707A789}">
      <dgm:prSet/>
      <dgm:spPr/>
      <dgm:t>
        <a:bodyPr/>
        <a:lstStyle/>
        <a:p>
          <a:endParaRPr lang="en-US"/>
        </a:p>
      </dgm:t>
    </dgm:pt>
    <dgm:pt modelId="{0C0382DD-AD76-42E7-AB64-B8CCBE38F2D3}">
      <dgm:prSet custT="1"/>
      <dgm:spPr/>
      <dgm:t>
        <a:bodyPr/>
        <a:lstStyle/>
        <a:p>
          <a:r>
            <a:rPr lang="en-US" sz="2400" b="1" dirty="0">
              <a:solidFill>
                <a:srgbClr val="FF0000"/>
              </a:solidFill>
            </a:rPr>
            <a:t>Fire and forget </a:t>
          </a:r>
        </a:p>
      </dgm:t>
    </dgm:pt>
    <dgm:pt modelId="{95BC0745-28BD-4807-8303-AD2DFB50A9E6}" type="parTrans" cxnId="{59AE778E-4771-4143-8224-D3644417157A}">
      <dgm:prSet/>
      <dgm:spPr/>
      <dgm:t>
        <a:bodyPr/>
        <a:lstStyle/>
        <a:p>
          <a:endParaRPr lang="en-US"/>
        </a:p>
      </dgm:t>
    </dgm:pt>
    <dgm:pt modelId="{5630AE10-35E7-4C98-ACAF-B465007EF4DD}" type="sibTrans" cxnId="{59AE778E-4771-4143-8224-D3644417157A}">
      <dgm:prSet/>
      <dgm:spPr/>
      <dgm:t>
        <a:bodyPr/>
        <a:lstStyle/>
        <a:p>
          <a:endParaRPr lang="en-US"/>
        </a:p>
      </dgm:t>
    </dgm:pt>
    <dgm:pt modelId="{EFF26231-DB33-40FB-8F4E-2C5DA90C52E5}" type="pres">
      <dgm:prSet presAssocID="{FCFADD1B-DDDC-4437-AEA1-0E1F427059D7}" presName="Name0" presStyleCnt="0">
        <dgm:presLayoutVars>
          <dgm:dir/>
          <dgm:animLvl val="lvl"/>
          <dgm:resizeHandles val="exact"/>
        </dgm:presLayoutVars>
      </dgm:prSet>
      <dgm:spPr/>
    </dgm:pt>
    <dgm:pt modelId="{66C9B206-C213-4D27-BC63-797A1DBAD653}" type="pres">
      <dgm:prSet presAssocID="{24A1451E-F7FE-40C6-9368-9FAE4D3D8439}" presName="composite" presStyleCnt="0"/>
      <dgm:spPr/>
    </dgm:pt>
    <dgm:pt modelId="{31534E39-9DF1-48EA-8E6D-52D7D85846FD}" type="pres">
      <dgm:prSet presAssocID="{24A1451E-F7FE-40C6-9368-9FAE4D3D8439}" presName="parTx" presStyleLbl="alignNode1" presStyleIdx="0" presStyleCnt="2">
        <dgm:presLayoutVars>
          <dgm:chMax val="0"/>
          <dgm:chPref val="0"/>
          <dgm:bulletEnabled val="1"/>
        </dgm:presLayoutVars>
      </dgm:prSet>
      <dgm:spPr/>
    </dgm:pt>
    <dgm:pt modelId="{ED0AA679-7123-46D5-99C6-F311ADC603E7}" type="pres">
      <dgm:prSet presAssocID="{24A1451E-F7FE-40C6-9368-9FAE4D3D8439}" presName="desTx" presStyleLbl="alignAccFollowNode1" presStyleIdx="0" presStyleCnt="2">
        <dgm:presLayoutVars>
          <dgm:bulletEnabled val="1"/>
        </dgm:presLayoutVars>
      </dgm:prSet>
      <dgm:spPr/>
    </dgm:pt>
    <dgm:pt modelId="{F1A29064-450F-41C6-B2FE-D7C44D419680}" type="pres">
      <dgm:prSet presAssocID="{34A68AE4-73DF-475A-AAEC-7DF9DE3A6CDA}" presName="space" presStyleCnt="0"/>
      <dgm:spPr/>
    </dgm:pt>
    <dgm:pt modelId="{5A8189DC-6208-4B2D-ABE4-50D3C99F31C4}" type="pres">
      <dgm:prSet presAssocID="{E74F7AE2-68E0-4CF2-B338-11644AA5B33B}" presName="composite" presStyleCnt="0"/>
      <dgm:spPr/>
    </dgm:pt>
    <dgm:pt modelId="{B29B3D4B-6857-4812-A36F-6B1F6491491A}" type="pres">
      <dgm:prSet presAssocID="{E74F7AE2-68E0-4CF2-B338-11644AA5B33B}" presName="parTx" presStyleLbl="alignNode1" presStyleIdx="1" presStyleCnt="2">
        <dgm:presLayoutVars>
          <dgm:chMax val="0"/>
          <dgm:chPref val="0"/>
          <dgm:bulletEnabled val="1"/>
        </dgm:presLayoutVars>
      </dgm:prSet>
      <dgm:spPr/>
    </dgm:pt>
    <dgm:pt modelId="{DBB5FE35-5760-4461-BE28-ADD8376DE6CA}" type="pres">
      <dgm:prSet presAssocID="{E74F7AE2-68E0-4CF2-B338-11644AA5B33B}" presName="desTx" presStyleLbl="alignAccFollowNode1" presStyleIdx="1" presStyleCnt="2">
        <dgm:presLayoutVars>
          <dgm:bulletEnabled val="1"/>
        </dgm:presLayoutVars>
      </dgm:prSet>
      <dgm:spPr/>
    </dgm:pt>
  </dgm:ptLst>
  <dgm:cxnLst>
    <dgm:cxn modelId="{A1C59D04-A1FD-407C-BDAF-158ED8911DEA}" type="presOf" srcId="{FCFADD1B-DDDC-4437-AEA1-0E1F427059D7}" destId="{EFF26231-DB33-40FB-8F4E-2C5DA90C52E5}" srcOrd="0" destOrd="0" presId="urn:microsoft.com/office/officeart/2005/8/layout/hList1"/>
    <dgm:cxn modelId="{F46C5F05-4754-42D6-BC9D-39DB33408A7A}" srcId="{E74F7AE2-68E0-4CF2-B338-11644AA5B33B}" destId="{BB627A85-E0CB-4034-82F9-D7C922037A9B}" srcOrd="0" destOrd="0" parTransId="{9C918C68-5CE9-444B-9DFC-44649CA6C868}" sibTransId="{125C0B3B-39FA-4EA3-9143-B0483894C085}"/>
    <dgm:cxn modelId="{65EFED10-9208-4F3B-A183-42F675E4E899}" type="presOf" srcId="{E944A878-D738-47B6-93D0-EB90783B2310}" destId="{DBB5FE35-5760-4461-BE28-ADD8376DE6CA}" srcOrd="0" destOrd="1" presId="urn:microsoft.com/office/officeart/2005/8/layout/hList1"/>
    <dgm:cxn modelId="{FCE09121-16B6-4C38-B981-C33382653FCE}" srcId="{24A1451E-F7FE-40C6-9368-9FAE4D3D8439}" destId="{ED616D90-F4C9-486B-B0C4-A8DEF5FD9443}" srcOrd="2" destOrd="0" parTransId="{12BD341F-AD26-4080-91D1-3D72B25DD8B9}" sibTransId="{3C7ED8B3-8AEF-4788-91DE-0FCFA561482C}"/>
    <dgm:cxn modelId="{74D8552B-CC1E-488D-9ADD-B897E7EAF819}" srcId="{FCFADD1B-DDDC-4437-AEA1-0E1F427059D7}" destId="{24A1451E-F7FE-40C6-9368-9FAE4D3D8439}" srcOrd="0" destOrd="0" parTransId="{32F9FF2E-73B4-4B17-B4ED-26949B2073DE}" sibTransId="{34A68AE4-73DF-475A-AAEC-7DF9DE3A6CDA}"/>
    <dgm:cxn modelId="{31EF3433-3E28-4578-ADC1-BA126707A789}" srcId="{E74F7AE2-68E0-4CF2-B338-11644AA5B33B}" destId="{E944A878-D738-47B6-93D0-EB90783B2310}" srcOrd="1" destOrd="0" parTransId="{DA49BAD7-6F63-4A5C-846F-9251697B48E5}" sibTransId="{F04750CA-00F0-48C0-9FFF-6682420465AA}"/>
    <dgm:cxn modelId="{4E217F5E-E162-493E-A86D-17ED780D258E}" srcId="{24A1451E-F7FE-40C6-9368-9FAE4D3D8439}" destId="{D5DFC2D9-2CD1-4847-93B3-92BEC4B6D5A7}" srcOrd="0" destOrd="0" parTransId="{53566F7A-59EB-46E5-9183-13543F96D58E}" sibTransId="{A7210D0B-1B03-4D82-A072-BB3FA863B900}"/>
    <dgm:cxn modelId="{5E67D368-75BC-4FF3-9933-76575C178047}" type="presOf" srcId="{0C0382DD-AD76-42E7-AB64-B8CCBE38F2D3}" destId="{ED0AA679-7123-46D5-99C6-F311ADC603E7}" srcOrd="0" destOrd="3" presId="urn:microsoft.com/office/officeart/2005/8/layout/hList1"/>
    <dgm:cxn modelId="{51E34F55-F2B4-49B5-ACEA-7E8CD8531F06}" type="presOf" srcId="{D5DFC2D9-2CD1-4847-93B3-92BEC4B6D5A7}" destId="{ED0AA679-7123-46D5-99C6-F311ADC603E7}" srcOrd="0" destOrd="0" presId="urn:microsoft.com/office/officeart/2005/8/layout/hList1"/>
    <dgm:cxn modelId="{59AE778E-4771-4143-8224-D3644417157A}" srcId="{24A1451E-F7FE-40C6-9368-9FAE4D3D8439}" destId="{0C0382DD-AD76-42E7-AB64-B8CCBE38F2D3}" srcOrd="3" destOrd="0" parTransId="{95BC0745-28BD-4807-8303-AD2DFB50A9E6}" sibTransId="{5630AE10-35E7-4C98-ACAF-B465007EF4DD}"/>
    <dgm:cxn modelId="{72B3C392-F34F-4998-A9DE-250715C36F8A}" type="presOf" srcId="{E74F7AE2-68E0-4CF2-B338-11644AA5B33B}" destId="{B29B3D4B-6857-4812-A36F-6B1F6491491A}" srcOrd="0" destOrd="0" presId="urn:microsoft.com/office/officeart/2005/8/layout/hList1"/>
    <dgm:cxn modelId="{8EF15597-59B1-483E-A5F5-5DA1D1EFD1A5}" type="presOf" srcId="{24A1451E-F7FE-40C6-9368-9FAE4D3D8439}" destId="{31534E39-9DF1-48EA-8E6D-52D7D85846FD}" srcOrd="0" destOrd="0" presId="urn:microsoft.com/office/officeart/2005/8/layout/hList1"/>
    <dgm:cxn modelId="{084A0BA1-BBBA-4C50-930D-D85D647CE9C5}" srcId="{24A1451E-F7FE-40C6-9368-9FAE4D3D8439}" destId="{966EBE40-7BD1-4A4F-B570-990CCD0B8D30}" srcOrd="1" destOrd="0" parTransId="{2A801CEE-A5ED-4FE7-B557-7527B1A5B448}" sibTransId="{79B5F3F6-AFAE-4568-9118-C75EDA54235B}"/>
    <dgm:cxn modelId="{24A110A6-5CB5-4163-9C46-C38020979E91}" srcId="{FCFADD1B-DDDC-4437-AEA1-0E1F427059D7}" destId="{E74F7AE2-68E0-4CF2-B338-11644AA5B33B}" srcOrd="1" destOrd="0" parTransId="{0412473D-26FA-4955-BF35-BC3864C8931A}" sibTransId="{4665C2CB-2FBE-4BB9-8D34-309ECCB3417D}"/>
    <dgm:cxn modelId="{B177D3AF-8F86-4E8A-8A58-8A7F134DFDBE}" type="presOf" srcId="{ED616D90-F4C9-486B-B0C4-A8DEF5FD9443}" destId="{ED0AA679-7123-46D5-99C6-F311ADC603E7}" srcOrd="0" destOrd="2" presId="urn:microsoft.com/office/officeart/2005/8/layout/hList1"/>
    <dgm:cxn modelId="{71966EB0-8E99-47AE-9970-10B347DD2BF2}" type="presOf" srcId="{966EBE40-7BD1-4A4F-B570-990CCD0B8D30}" destId="{ED0AA679-7123-46D5-99C6-F311ADC603E7}" srcOrd="0" destOrd="1" presId="urn:microsoft.com/office/officeart/2005/8/layout/hList1"/>
    <dgm:cxn modelId="{EA3CE7F9-F3A8-4D15-BCC2-2A17E75A06E1}" type="presOf" srcId="{BB627A85-E0CB-4034-82F9-D7C922037A9B}" destId="{DBB5FE35-5760-4461-BE28-ADD8376DE6CA}" srcOrd="0" destOrd="0" presId="urn:microsoft.com/office/officeart/2005/8/layout/hList1"/>
    <dgm:cxn modelId="{27F5AB34-CC67-4A1A-9C61-9A27EA59791E}" type="presParOf" srcId="{EFF26231-DB33-40FB-8F4E-2C5DA90C52E5}" destId="{66C9B206-C213-4D27-BC63-797A1DBAD653}" srcOrd="0" destOrd="0" presId="urn:microsoft.com/office/officeart/2005/8/layout/hList1"/>
    <dgm:cxn modelId="{985CFE05-0443-48A9-AC3B-9A4D6B61F7B9}" type="presParOf" srcId="{66C9B206-C213-4D27-BC63-797A1DBAD653}" destId="{31534E39-9DF1-48EA-8E6D-52D7D85846FD}" srcOrd="0" destOrd="0" presId="urn:microsoft.com/office/officeart/2005/8/layout/hList1"/>
    <dgm:cxn modelId="{9928F931-58E8-49F0-A90C-E954AE0EEB3B}" type="presParOf" srcId="{66C9B206-C213-4D27-BC63-797A1DBAD653}" destId="{ED0AA679-7123-46D5-99C6-F311ADC603E7}" srcOrd="1" destOrd="0" presId="urn:microsoft.com/office/officeart/2005/8/layout/hList1"/>
    <dgm:cxn modelId="{22D45DBF-C55C-4110-AFF9-6D607FAB8006}" type="presParOf" srcId="{EFF26231-DB33-40FB-8F4E-2C5DA90C52E5}" destId="{F1A29064-450F-41C6-B2FE-D7C44D419680}" srcOrd="1" destOrd="0" presId="urn:microsoft.com/office/officeart/2005/8/layout/hList1"/>
    <dgm:cxn modelId="{E92CAF37-7D57-40DA-A955-05ED512948C1}" type="presParOf" srcId="{EFF26231-DB33-40FB-8F4E-2C5DA90C52E5}" destId="{5A8189DC-6208-4B2D-ABE4-50D3C99F31C4}" srcOrd="2" destOrd="0" presId="urn:microsoft.com/office/officeart/2005/8/layout/hList1"/>
    <dgm:cxn modelId="{C5B49F74-C715-4FDE-93A7-37156C621109}" type="presParOf" srcId="{5A8189DC-6208-4B2D-ABE4-50D3C99F31C4}" destId="{B29B3D4B-6857-4812-A36F-6B1F6491491A}" srcOrd="0" destOrd="0" presId="urn:microsoft.com/office/officeart/2005/8/layout/hList1"/>
    <dgm:cxn modelId="{05973045-9600-44E0-9634-3751A218DBC2}" type="presParOf" srcId="{5A8189DC-6208-4B2D-ABE4-50D3C99F31C4}" destId="{DBB5FE35-5760-4461-BE28-ADD8376DE6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010B7E-3668-4664-8854-4F84615EAB0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SA"/>
        </a:p>
      </dgm:t>
    </dgm:pt>
    <dgm:pt modelId="{0A4D5BF4-3453-488A-A236-5A5CC04B2D43}">
      <dgm:prSet phldrT="[نص]" phldr="1"/>
      <dgm:spPr>
        <a:blipFill rotWithShape="0">
          <a:blip xmlns:r="http://schemas.openxmlformats.org/officeDocument/2006/relationships" r:embed="rId1"/>
          <a:stretch>
            <a:fillRect/>
          </a:stretch>
        </a:blipFill>
      </dgm:spPr>
      <dgm:t>
        <a:bodyPr/>
        <a:lstStyle/>
        <a:p>
          <a:pPr rtl="1"/>
          <a:endParaRPr lang="ar-SA" dirty="0"/>
        </a:p>
      </dgm:t>
    </dgm:pt>
    <dgm:pt modelId="{E9DE2F70-A4F1-49DE-AC02-D70053EE71A8}" type="parTrans" cxnId="{9AC9E95D-C10E-41C5-9DBD-8331EBFDFF3B}">
      <dgm:prSet/>
      <dgm:spPr/>
      <dgm:t>
        <a:bodyPr/>
        <a:lstStyle/>
        <a:p>
          <a:pPr rtl="1"/>
          <a:endParaRPr lang="ar-SA"/>
        </a:p>
      </dgm:t>
    </dgm:pt>
    <dgm:pt modelId="{117FF023-F00F-4B44-82E5-2BD878ECC1E9}" type="sibTrans" cxnId="{9AC9E95D-C10E-41C5-9DBD-8331EBFDFF3B}">
      <dgm:prSet/>
      <dgm:spPr/>
      <dgm:t>
        <a:bodyPr/>
        <a:lstStyle/>
        <a:p>
          <a:pPr rtl="1"/>
          <a:endParaRPr lang="ar-SA"/>
        </a:p>
      </dgm:t>
    </dgm:pt>
    <dgm:pt modelId="{67D4EAA8-448D-4170-95BE-04B112122086}">
      <dgm:prSet phldrT="[نص]" phldr="1"/>
      <dgm:spPr>
        <a:blipFill rotWithShape="0">
          <a:blip xmlns:r="http://schemas.openxmlformats.org/officeDocument/2006/relationships" r:embed="rId2"/>
          <a:stretch>
            <a:fillRect/>
          </a:stretch>
        </a:blipFill>
      </dgm:spPr>
      <dgm:t>
        <a:bodyPr/>
        <a:lstStyle/>
        <a:p>
          <a:pPr rtl="1"/>
          <a:endParaRPr lang="ar-SA" dirty="0"/>
        </a:p>
      </dgm:t>
    </dgm:pt>
    <dgm:pt modelId="{4149B425-BD5F-4AA7-B8C3-B7E3D1318801}" type="parTrans" cxnId="{AEB7628B-DC62-476A-9B37-BE52B4009A02}">
      <dgm:prSet/>
      <dgm:spPr/>
      <dgm:t>
        <a:bodyPr/>
        <a:lstStyle/>
        <a:p>
          <a:pPr rtl="1"/>
          <a:endParaRPr lang="ar-SA"/>
        </a:p>
      </dgm:t>
    </dgm:pt>
    <dgm:pt modelId="{AE1FC328-8B68-4CC8-885F-AD730B3E1396}" type="sibTrans" cxnId="{AEB7628B-DC62-476A-9B37-BE52B4009A02}">
      <dgm:prSet/>
      <dgm:spPr/>
      <dgm:t>
        <a:bodyPr/>
        <a:lstStyle/>
        <a:p>
          <a:pPr rtl="1"/>
          <a:endParaRPr lang="ar-SA"/>
        </a:p>
      </dgm:t>
    </dgm:pt>
    <dgm:pt modelId="{5953FC55-7688-450B-B133-C7204B60BD35}">
      <dgm:prSet phldrT="[نص]" phldr="1"/>
      <dgm:spPr>
        <a:blipFill rotWithShape="0">
          <a:blip xmlns:r="http://schemas.openxmlformats.org/officeDocument/2006/relationships" r:embed="rId3"/>
          <a:stretch>
            <a:fillRect/>
          </a:stretch>
        </a:blipFill>
      </dgm:spPr>
      <dgm:t>
        <a:bodyPr/>
        <a:lstStyle/>
        <a:p>
          <a:pPr rtl="1"/>
          <a:endParaRPr lang="ar-SA" dirty="0"/>
        </a:p>
      </dgm:t>
    </dgm:pt>
    <dgm:pt modelId="{5D42801A-F649-4826-BB40-E6C476D59069}" type="sibTrans" cxnId="{2D20E70B-71AB-484D-8D72-F85E69EFDCDD}">
      <dgm:prSet/>
      <dgm:spPr/>
      <dgm:t>
        <a:bodyPr/>
        <a:lstStyle/>
        <a:p>
          <a:pPr rtl="1"/>
          <a:endParaRPr lang="ar-SA"/>
        </a:p>
      </dgm:t>
    </dgm:pt>
    <dgm:pt modelId="{C7F3C347-83AD-4322-A97C-1DCB24F94F99}" type="parTrans" cxnId="{2D20E70B-71AB-484D-8D72-F85E69EFDCDD}">
      <dgm:prSet/>
      <dgm:spPr/>
      <dgm:t>
        <a:bodyPr/>
        <a:lstStyle/>
        <a:p>
          <a:pPr rtl="1"/>
          <a:endParaRPr lang="ar-SA"/>
        </a:p>
      </dgm:t>
    </dgm:pt>
    <dgm:pt modelId="{FB5E73FC-D42C-4B64-AE7E-432F28803932}" type="pres">
      <dgm:prSet presAssocID="{ED010B7E-3668-4664-8854-4F84615EAB01}" presName="outerComposite" presStyleCnt="0">
        <dgm:presLayoutVars>
          <dgm:chMax val="5"/>
          <dgm:dir/>
          <dgm:resizeHandles val="exact"/>
        </dgm:presLayoutVars>
      </dgm:prSet>
      <dgm:spPr/>
    </dgm:pt>
    <dgm:pt modelId="{FD69730C-67C5-4A15-A88A-779BB4B6947F}" type="pres">
      <dgm:prSet presAssocID="{ED010B7E-3668-4664-8854-4F84615EAB01}" presName="dummyMaxCanvas" presStyleCnt="0">
        <dgm:presLayoutVars/>
      </dgm:prSet>
      <dgm:spPr/>
    </dgm:pt>
    <dgm:pt modelId="{1E6B061A-2543-4AAF-B5F8-071835708FED}" type="pres">
      <dgm:prSet presAssocID="{ED010B7E-3668-4664-8854-4F84615EAB01}" presName="ThreeNodes_1" presStyleLbl="node1" presStyleIdx="0" presStyleCnt="3" custScaleX="111935" custScaleY="116931" custLinFactNeighborX="553" custLinFactNeighborY="1058">
        <dgm:presLayoutVars>
          <dgm:bulletEnabled val="1"/>
        </dgm:presLayoutVars>
      </dgm:prSet>
      <dgm:spPr/>
    </dgm:pt>
    <dgm:pt modelId="{19DE0053-4941-47B6-ADBA-240BF694CC23}" type="pres">
      <dgm:prSet presAssocID="{ED010B7E-3668-4664-8854-4F84615EAB01}" presName="ThreeNodes_2" presStyleLbl="node1" presStyleIdx="1" presStyleCnt="3">
        <dgm:presLayoutVars>
          <dgm:bulletEnabled val="1"/>
        </dgm:presLayoutVars>
      </dgm:prSet>
      <dgm:spPr/>
    </dgm:pt>
    <dgm:pt modelId="{9F6B00E0-74EF-4994-80B7-02734A26770A}" type="pres">
      <dgm:prSet presAssocID="{ED010B7E-3668-4664-8854-4F84615EAB01}" presName="ThreeNodes_3" presStyleLbl="node1" presStyleIdx="2" presStyleCnt="3">
        <dgm:presLayoutVars>
          <dgm:bulletEnabled val="1"/>
        </dgm:presLayoutVars>
      </dgm:prSet>
      <dgm:spPr/>
    </dgm:pt>
    <dgm:pt modelId="{10AEF79B-AD57-4AF2-996B-31422A25ECEC}" type="pres">
      <dgm:prSet presAssocID="{ED010B7E-3668-4664-8854-4F84615EAB01}" presName="ThreeConn_1-2" presStyleLbl="fgAccFollowNode1" presStyleIdx="0" presStyleCnt="2">
        <dgm:presLayoutVars>
          <dgm:bulletEnabled val="1"/>
        </dgm:presLayoutVars>
      </dgm:prSet>
      <dgm:spPr/>
    </dgm:pt>
    <dgm:pt modelId="{E9F3EE0A-78B5-4C2E-91D1-A104200C21BE}" type="pres">
      <dgm:prSet presAssocID="{ED010B7E-3668-4664-8854-4F84615EAB01}" presName="ThreeConn_2-3" presStyleLbl="fgAccFollowNode1" presStyleIdx="1" presStyleCnt="2">
        <dgm:presLayoutVars>
          <dgm:bulletEnabled val="1"/>
        </dgm:presLayoutVars>
      </dgm:prSet>
      <dgm:spPr/>
    </dgm:pt>
    <dgm:pt modelId="{10669FF2-82F6-4759-A4C9-42E1C98619BD}" type="pres">
      <dgm:prSet presAssocID="{ED010B7E-3668-4664-8854-4F84615EAB01}" presName="ThreeNodes_1_text" presStyleLbl="node1" presStyleIdx="2" presStyleCnt="3">
        <dgm:presLayoutVars>
          <dgm:bulletEnabled val="1"/>
        </dgm:presLayoutVars>
      </dgm:prSet>
      <dgm:spPr/>
    </dgm:pt>
    <dgm:pt modelId="{7BE02043-2F9F-44D1-9B2B-8CC186D8B443}" type="pres">
      <dgm:prSet presAssocID="{ED010B7E-3668-4664-8854-4F84615EAB01}" presName="ThreeNodes_2_text" presStyleLbl="node1" presStyleIdx="2" presStyleCnt="3">
        <dgm:presLayoutVars>
          <dgm:bulletEnabled val="1"/>
        </dgm:presLayoutVars>
      </dgm:prSet>
      <dgm:spPr/>
    </dgm:pt>
    <dgm:pt modelId="{BE873E48-D65D-4E33-B137-439C59F9DF18}" type="pres">
      <dgm:prSet presAssocID="{ED010B7E-3668-4664-8854-4F84615EAB01}" presName="ThreeNodes_3_text" presStyleLbl="node1" presStyleIdx="2" presStyleCnt="3">
        <dgm:presLayoutVars>
          <dgm:bulletEnabled val="1"/>
        </dgm:presLayoutVars>
      </dgm:prSet>
      <dgm:spPr/>
    </dgm:pt>
  </dgm:ptLst>
  <dgm:cxnLst>
    <dgm:cxn modelId="{2D20E70B-71AB-484D-8D72-F85E69EFDCDD}" srcId="{ED010B7E-3668-4664-8854-4F84615EAB01}" destId="{5953FC55-7688-450B-B133-C7204B60BD35}" srcOrd="0" destOrd="0" parTransId="{C7F3C347-83AD-4322-A97C-1DCB24F94F99}" sibTransId="{5D42801A-F649-4826-BB40-E6C476D59069}"/>
    <dgm:cxn modelId="{DAFAD72D-AF67-4D59-BA3D-AE0FDA056595}" type="presOf" srcId="{5953FC55-7688-450B-B133-C7204B60BD35}" destId="{1E6B061A-2543-4AAF-B5F8-071835708FED}" srcOrd="0" destOrd="0" presId="urn:microsoft.com/office/officeart/2005/8/layout/vProcess5"/>
    <dgm:cxn modelId="{9AC9E95D-C10E-41C5-9DBD-8331EBFDFF3B}" srcId="{ED010B7E-3668-4664-8854-4F84615EAB01}" destId="{0A4D5BF4-3453-488A-A236-5A5CC04B2D43}" srcOrd="1" destOrd="0" parTransId="{E9DE2F70-A4F1-49DE-AC02-D70053EE71A8}" sibTransId="{117FF023-F00F-4B44-82E5-2BD878ECC1E9}"/>
    <dgm:cxn modelId="{C87B5570-0E37-40B7-A026-C2A099126245}" type="presOf" srcId="{67D4EAA8-448D-4170-95BE-04B112122086}" destId="{9F6B00E0-74EF-4994-80B7-02734A26770A}" srcOrd="0" destOrd="0" presId="urn:microsoft.com/office/officeart/2005/8/layout/vProcess5"/>
    <dgm:cxn modelId="{6AD1DB73-8B68-4E39-B688-365C3ACD190E}" type="presOf" srcId="{0A4D5BF4-3453-488A-A236-5A5CC04B2D43}" destId="{7BE02043-2F9F-44D1-9B2B-8CC186D8B443}" srcOrd="1" destOrd="0" presId="urn:microsoft.com/office/officeart/2005/8/layout/vProcess5"/>
    <dgm:cxn modelId="{CA584979-A095-469A-BB3D-2DF85C760AC5}" type="presOf" srcId="{5953FC55-7688-450B-B133-C7204B60BD35}" destId="{10669FF2-82F6-4759-A4C9-42E1C98619BD}" srcOrd="1" destOrd="0" presId="urn:microsoft.com/office/officeart/2005/8/layout/vProcess5"/>
    <dgm:cxn modelId="{AEB7628B-DC62-476A-9B37-BE52B4009A02}" srcId="{ED010B7E-3668-4664-8854-4F84615EAB01}" destId="{67D4EAA8-448D-4170-95BE-04B112122086}" srcOrd="2" destOrd="0" parTransId="{4149B425-BD5F-4AA7-B8C3-B7E3D1318801}" sibTransId="{AE1FC328-8B68-4CC8-885F-AD730B3E1396}"/>
    <dgm:cxn modelId="{3462FBB6-0912-49C3-B7C1-2EBC1913BD9C}" type="presOf" srcId="{117FF023-F00F-4B44-82E5-2BD878ECC1E9}" destId="{E9F3EE0A-78B5-4C2E-91D1-A104200C21BE}" srcOrd="0" destOrd="0" presId="urn:microsoft.com/office/officeart/2005/8/layout/vProcess5"/>
    <dgm:cxn modelId="{1A892DC4-924D-4699-ADD8-10F570891EAC}" type="presOf" srcId="{ED010B7E-3668-4664-8854-4F84615EAB01}" destId="{FB5E73FC-D42C-4B64-AE7E-432F28803932}" srcOrd="0" destOrd="0" presId="urn:microsoft.com/office/officeart/2005/8/layout/vProcess5"/>
    <dgm:cxn modelId="{3915D7D6-28F2-4D4A-BC7B-77B3B038540A}" type="presOf" srcId="{0A4D5BF4-3453-488A-A236-5A5CC04B2D43}" destId="{19DE0053-4941-47B6-ADBA-240BF694CC23}" srcOrd="0" destOrd="0" presId="urn:microsoft.com/office/officeart/2005/8/layout/vProcess5"/>
    <dgm:cxn modelId="{5AA991E1-DF7C-4DEE-ADAF-E53369479034}" type="presOf" srcId="{5D42801A-F649-4826-BB40-E6C476D59069}" destId="{10AEF79B-AD57-4AF2-996B-31422A25ECEC}" srcOrd="0" destOrd="0" presId="urn:microsoft.com/office/officeart/2005/8/layout/vProcess5"/>
    <dgm:cxn modelId="{BC4422EF-B10F-4F23-8747-B02508E396B2}" type="presOf" srcId="{67D4EAA8-448D-4170-95BE-04B112122086}" destId="{BE873E48-D65D-4E33-B137-439C59F9DF18}" srcOrd="1" destOrd="0" presId="urn:microsoft.com/office/officeart/2005/8/layout/vProcess5"/>
    <dgm:cxn modelId="{23CB6963-2982-45EC-8DE5-6EBC35A7B777}" type="presParOf" srcId="{FB5E73FC-D42C-4B64-AE7E-432F28803932}" destId="{FD69730C-67C5-4A15-A88A-779BB4B6947F}" srcOrd="0" destOrd="0" presId="urn:microsoft.com/office/officeart/2005/8/layout/vProcess5"/>
    <dgm:cxn modelId="{95E2B224-5281-4BDE-A917-5F09B00D354D}" type="presParOf" srcId="{FB5E73FC-D42C-4B64-AE7E-432F28803932}" destId="{1E6B061A-2543-4AAF-B5F8-071835708FED}" srcOrd="1" destOrd="0" presId="urn:microsoft.com/office/officeart/2005/8/layout/vProcess5"/>
    <dgm:cxn modelId="{B50BEF22-36EB-489B-A6D4-B4D418AE52F1}" type="presParOf" srcId="{FB5E73FC-D42C-4B64-AE7E-432F28803932}" destId="{19DE0053-4941-47B6-ADBA-240BF694CC23}" srcOrd="2" destOrd="0" presId="urn:microsoft.com/office/officeart/2005/8/layout/vProcess5"/>
    <dgm:cxn modelId="{2B879414-FEED-4955-B3E4-DD5A9019CB13}" type="presParOf" srcId="{FB5E73FC-D42C-4B64-AE7E-432F28803932}" destId="{9F6B00E0-74EF-4994-80B7-02734A26770A}" srcOrd="3" destOrd="0" presId="urn:microsoft.com/office/officeart/2005/8/layout/vProcess5"/>
    <dgm:cxn modelId="{DBA07F8F-7399-44E0-9A34-41F77224FAD4}" type="presParOf" srcId="{FB5E73FC-D42C-4B64-AE7E-432F28803932}" destId="{10AEF79B-AD57-4AF2-996B-31422A25ECEC}" srcOrd="4" destOrd="0" presId="urn:microsoft.com/office/officeart/2005/8/layout/vProcess5"/>
    <dgm:cxn modelId="{EBDE9A8B-ABEC-4037-B116-D75A167655DA}" type="presParOf" srcId="{FB5E73FC-D42C-4B64-AE7E-432F28803932}" destId="{E9F3EE0A-78B5-4C2E-91D1-A104200C21BE}" srcOrd="5" destOrd="0" presId="urn:microsoft.com/office/officeart/2005/8/layout/vProcess5"/>
    <dgm:cxn modelId="{2C8778E3-4B81-4D78-A972-A32E7311C39E}" type="presParOf" srcId="{FB5E73FC-D42C-4B64-AE7E-432F28803932}" destId="{10669FF2-82F6-4759-A4C9-42E1C98619BD}" srcOrd="6" destOrd="0" presId="urn:microsoft.com/office/officeart/2005/8/layout/vProcess5"/>
    <dgm:cxn modelId="{55338BC4-57F4-4C55-A7C9-5D7EA4A0C593}" type="presParOf" srcId="{FB5E73FC-D42C-4B64-AE7E-432F28803932}" destId="{7BE02043-2F9F-44D1-9B2B-8CC186D8B443}" srcOrd="7" destOrd="0" presId="urn:microsoft.com/office/officeart/2005/8/layout/vProcess5"/>
    <dgm:cxn modelId="{489C3625-A683-4195-BADC-DCAA94788D7D}" type="presParOf" srcId="{FB5E73FC-D42C-4B64-AE7E-432F28803932}" destId="{BE873E48-D65D-4E33-B137-439C59F9DF1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373967-B40E-4924-82AC-4ECF655FE85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79F47EC-9D00-4B9E-A097-90724FB3F7CA}">
      <dgm:prSet/>
      <dgm:spPr/>
      <dgm:t>
        <a:bodyPr/>
        <a:lstStyle/>
        <a:p>
          <a:r>
            <a:rPr lang="en-US" b="1" i="0" dirty="0">
              <a:solidFill>
                <a:schemeClr val="tx1"/>
              </a:solidFill>
              <a:latin typeface="+mj-lt"/>
            </a:rPr>
            <a:t>Physical Activity</a:t>
          </a:r>
          <a:endParaRPr lang="en-US" dirty="0">
            <a:solidFill>
              <a:schemeClr val="tx1"/>
            </a:solidFill>
            <a:latin typeface="+mj-lt"/>
          </a:endParaRPr>
        </a:p>
      </dgm:t>
    </dgm:pt>
    <dgm:pt modelId="{55B5545C-7D44-410B-98FA-5394B8CE69F0}" type="parTrans" cxnId="{F86FF4FD-E53E-49A5-B2F7-99B122D778A4}">
      <dgm:prSet/>
      <dgm:spPr/>
      <dgm:t>
        <a:bodyPr/>
        <a:lstStyle/>
        <a:p>
          <a:endParaRPr lang="en-US">
            <a:solidFill>
              <a:schemeClr val="tx1"/>
            </a:solidFill>
            <a:latin typeface="+mj-lt"/>
          </a:endParaRPr>
        </a:p>
      </dgm:t>
    </dgm:pt>
    <dgm:pt modelId="{FC858E35-ECCA-43DB-8906-101CB3E3C928}" type="sibTrans" cxnId="{F86FF4FD-E53E-49A5-B2F7-99B122D778A4}">
      <dgm:prSet/>
      <dgm:spPr/>
      <dgm:t>
        <a:bodyPr/>
        <a:lstStyle/>
        <a:p>
          <a:endParaRPr lang="en-US">
            <a:solidFill>
              <a:schemeClr val="tx1"/>
            </a:solidFill>
            <a:latin typeface="+mj-lt"/>
          </a:endParaRPr>
        </a:p>
      </dgm:t>
    </dgm:pt>
    <dgm:pt modelId="{74489D8E-0BFC-4671-9F5E-BCC425F401A1}">
      <dgm:prSet/>
      <dgm:spPr/>
      <dgm:t>
        <a:bodyPr/>
        <a:lstStyle/>
        <a:p>
          <a:r>
            <a:rPr lang="en-US" b="1" i="0" dirty="0">
              <a:solidFill>
                <a:schemeClr val="tx1"/>
              </a:solidFill>
              <a:latin typeface="+mj-lt"/>
            </a:rPr>
            <a:t>R48.</a:t>
          </a:r>
          <a:r>
            <a:rPr lang="en-US" b="0" i="0" dirty="0">
              <a:solidFill>
                <a:schemeClr val="tx1"/>
              </a:solidFill>
              <a:latin typeface="+mj-lt"/>
            </a:rPr>
            <a:t> A reasonable and feasible approach to fitness therapy (i.e., exercise programs that include at least 30 minutes of moderate-intensity physical activity [consuming 4-7 kcal/min] 4 to 6 times weekly, with an expenditure of at least 200 kcal/day) is recommended; suggested activities include brisk walking, riding a stationary bike, water aerobics, cleaning/scrubbing, mowing the lawn, and sporting activities </a:t>
          </a:r>
          <a:r>
            <a:rPr lang="en-US" b="1" i="0" dirty="0">
              <a:solidFill>
                <a:schemeClr val="tx1"/>
              </a:solidFill>
              <a:latin typeface="+mj-lt"/>
            </a:rPr>
            <a:t>(Grade A; BEL 1)</a:t>
          </a:r>
          <a:r>
            <a:rPr lang="en-US" b="0" i="0" dirty="0">
              <a:solidFill>
                <a:schemeClr val="tx1"/>
              </a:solidFill>
              <a:latin typeface="+mj-lt"/>
            </a:rPr>
            <a:t>. </a:t>
          </a:r>
          <a:endParaRPr lang="en-US" dirty="0">
            <a:solidFill>
              <a:schemeClr val="tx1"/>
            </a:solidFill>
            <a:latin typeface="+mj-lt"/>
          </a:endParaRPr>
        </a:p>
      </dgm:t>
    </dgm:pt>
    <dgm:pt modelId="{FF8CC7AE-C4B1-4642-97F7-400C9F31432B}" type="parTrans" cxnId="{C2BEF068-AF31-4091-A49D-15E49126D21A}">
      <dgm:prSet/>
      <dgm:spPr/>
      <dgm:t>
        <a:bodyPr/>
        <a:lstStyle/>
        <a:p>
          <a:endParaRPr lang="en-US">
            <a:solidFill>
              <a:schemeClr val="tx1"/>
            </a:solidFill>
            <a:latin typeface="+mj-lt"/>
          </a:endParaRPr>
        </a:p>
      </dgm:t>
    </dgm:pt>
    <dgm:pt modelId="{2F072B73-1C19-4D75-90AB-2EE0365059E0}" type="sibTrans" cxnId="{C2BEF068-AF31-4091-A49D-15E49126D21A}">
      <dgm:prSet/>
      <dgm:spPr/>
      <dgm:t>
        <a:bodyPr/>
        <a:lstStyle/>
        <a:p>
          <a:endParaRPr lang="en-US">
            <a:solidFill>
              <a:schemeClr val="tx1"/>
            </a:solidFill>
            <a:latin typeface="+mj-lt"/>
          </a:endParaRPr>
        </a:p>
      </dgm:t>
    </dgm:pt>
    <dgm:pt modelId="{79111E6E-BA32-4163-B6B5-94144EE3F033}">
      <dgm:prSet/>
      <dgm:spPr/>
      <dgm:t>
        <a:bodyPr/>
        <a:lstStyle/>
        <a:p>
          <a:r>
            <a:rPr lang="en-US" b="1" i="0" dirty="0">
              <a:solidFill>
                <a:schemeClr val="tx1"/>
              </a:solidFill>
              <a:latin typeface="+mj-lt"/>
            </a:rPr>
            <a:t>R49.</a:t>
          </a:r>
          <a:r>
            <a:rPr lang="en-US" b="0" i="0" dirty="0">
              <a:solidFill>
                <a:schemeClr val="tx1"/>
              </a:solidFill>
              <a:latin typeface="+mj-lt"/>
            </a:rPr>
            <a:t> Daily physical activity goals can be met in a single session or in multiple sessions throughout the course of a day (10 minutes minimum per session); for some individuals, breaking activity up throughout the day may help improve adherence with physical activity programs</a:t>
          </a:r>
          <a:r>
            <a:rPr lang="en-US" b="1" i="0" dirty="0">
              <a:solidFill>
                <a:schemeClr val="tx1"/>
              </a:solidFill>
              <a:latin typeface="+mj-lt"/>
            </a:rPr>
            <a:t> (Grade A; BEL 1)</a:t>
          </a:r>
          <a:r>
            <a:rPr lang="en-US" b="0" i="0" dirty="0">
              <a:solidFill>
                <a:schemeClr val="tx1"/>
              </a:solidFill>
              <a:latin typeface="+mj-lt"/>
            </a:rPr>
            <a:t>. </a:t>
          </a:r>
          <a:endParaRPr lang="en-US" dirty="0">
            <a:solidFill>
              <a:schemeClr val="tx1"/>
            </a:solidFill>
            <a:latin typeface="+mj-lt"/>
          </a:endParaRPr>
        </a:p>
      </dgm:t>
    </dgm:pt>
    <dgm:pt modelId="{EAA54AA9-34A9-4893-8F8B-F17EE12D17C3}" type="parTrans" cxnId="{0A0016C4-CA53-4A84-B20B-10173E649B4B}">
      <dgm:prSet/>
      <dgm:spPr/>
      <dgm:t>
        <a:bodyPr/>
        <a:lstStyle/>
        <a:p>
          <a:endParaRPr lang="en-US">
            <a:solidFill>
              <a:schemeClr val="tx1"/>
            </a:solidFill>
            <a:latin typeface="+mj-lt"/>
          </a:endParaRPr>
        </a:p>
      </dgm:t>
    </dgm:pt>
    <dgm:pt modelId="{38AC09B5-8F94-427C-9284-7E34925F158A}" type="sibTrans" cxnId="{0A0016C4-CA53-4A84-B20B-10173E649B4B}">
      <dgm:prSet/>
      <dgm:spPr/>
      <dgm:t>
        <a:bodyPr/>
        <a:lstStyle/>
        <a:p>
          <a:endParaRPr lang="en-US">
            <a:solidFill>
              <a:schemeClr val="tx1"/>
            </a:solidFill>
            <a:latin typeface="+mj-lt"/>
          </a:endParaRPr>
        </a:p>
      </dgm:t>
    </dgm:pt>
    <dgm:pt modelId="{087321B7-7FC6-4DA8-8BEA-BE6636A923F8}">
      <dgm:prSet/>
      <dgm:spPr/>
      <dgm:t>
        <a:bodyPr/>
        <a:lstStyle/>
        <a:p>
          <a:r>
            <a:rPr lang="en-US" b="1" i="0" dirty="0">
              <a:solidFill>
                <a:schemeClr val="tx1"/>
              </a:solidFill>
              <a:latin typeface="+mj-lt"/>
            </a:rPr>
            <a:t>R50.</a:t>
          </a:r>
          <a:r>
            <a:rPr lang="en-US" b="0" i="0" dirty="0">
              <a:solidFill>
                <a:schemeClr val="tx1"/>
              </a:solidFill>
              <a:latin typeface="+mj-lt"/>
            </a:rPr>
            <a:t> In addition to aerobic activity, muscle-strengthening activity is recommended at least 2 days a week </a:t>
          </a:r>
          <a:r>
            <a:rPr lang="en-US" b="1" i="0" dirty="0">
              <a:solidFill>
                <a:schemeClr val="tx1"/>
              </a:solidFill>
              <a:latin typeface="+mj-lt"/>
            </a:rPr>
            <a:t>(Grade A; BEL 1)</a:t>
          </a:r>
          <a:r>
            <a:rPr lang="en-US" b="0" i="0" dirty="0">
              <a:solidFill>
                <a:schemeClr val="tx1"/>
              </a:solidFill>
              <a:latin typeface="+mj-lt"/>
            </a:rPr>
            <a:t>. </a:t>
          </a:r>
          <a:endParaRPr lang="en-US" dirty="0">
            <a:solidFill>
              <a:schemeClr val="tx1"/>
            </a:solidFill>
            <a:latin typeface="+mj-lt"/>
          </a:endParaRPr>
        </a:p>
      </dgm:t>
    </dgm:pt>
    <dgm:pt modelId="{E2C32A99-8841-4ACF-AFA7-CC0D058380D3}" type="parTrans" cxnId="{7359503D-B30E-4E74-83B8-29ABFE259FDD}">
      <dgm:prSet/>
      <dgm:spPr/>
      <dgm:t>
        <a:bodyPr/>
        <a:lstStyle/>
        <a:p>
          <a:endParaRPr lang="en-US">
            <a:solidFill>
              <a:schemeClr val="tx1"/>
            </a:solidFill>
            <a:latin typeface="+mj-lt"/>
          </a:endParaRPr>
        </a:p>
      </dgm:t>
    </dgm:pt>
    <dgm:pt modelId="{9218BB08-BEF6-428E-8CE5-417675F9BF89}" type="sibTrans" cxnId="{7359503D-B30E-4E74-83B8-29ABFE259FDD}">
      <dgm:prSet/>
      <dgm:spPr/>
      <dgm:t>
        <a:bodyPr/>
        <a:lstStyle/>
        <a:p>
          <a:endParaRPr lang="en-US">
            <a:solidFill>
              <a:schemeClr val="tx1"/>
            </a:solidFill>
            <a:latin typeface="+mj-lt"/>
          </a:endParaRPr>
        </a:p>
      </dgm:t>
    </dgm:pt>
    <dgm:pt modelId="{553D542B-4FEF-4D70-B128-01D24DD1837F}">
      <dgm:prSet/>
      <dgm:spPr/>
      <dgm:t>
        <a:bodyPr/>
        <a:lstStyle/>
        <a:p>
          <a:r>
            <a:rPr lang="en-US" b="1" i="0" dirty="0">
              <a:solidFill>
                <a:schemeClr val="tx1"/>
              </a:solidFill>
              <a:latin typeface="+mj-lt"/>
            </a:rPr>
            <a:t>Medical Nutrition Therapy</a:t>
          </a:r>
          <a:endParaRPr lang="en-US" dirty="0">
            <a:solidFill>
              <a:schemeClr val="tx1"/>
            </a:solidFill>
            <a:latin typeface="+mj-lt"/>
          </a:endParaRPr>
        </a:p>
      </dgm:t>
    </dgm:pt>
    <dgm:pt modelId="{D04C47C2-DB11-4EF7-9B66-45264381574E}" type="parTrans" cxnId="{CC79EEFD-0229-4CF3-9C3E-FCC1725993F4}">
      <dgm:prSet/>
      <dgm:spPr/>
      <dgm:t>
        <a:bodyPr/>
        <a:lstStyle/>
        <a:p>
          <a:endParaRPr lang="en-US">
            <a:solidFill>
              <a:schemeClr val="tx1"/>
            </a:solidFill>
            <a:latin typeface="+mj-lt"/>
          </a:endParaRPr>
        </a:p>
      </dgm:t>
    </dgm:pt>
    <dgm:pt modelId="{89E0A211-0D3A-41B2-A756-6E80BB05F6CB}" type="sibTrans" cxnId="{CC79EEFD-0229-4CF3-9C3E-FCC1725993F4}">
      <dgm:prSet/>
      <dgm:spPr/>
      <dgm:t>
        <a:bodyPr/>
        <a:lstStyle/>
        <a:p>
          <a:endParaRPr lang="en-US">
            <a:solidFill>
              <a:schemeClr val="tx1"/>
            </a:solidFill>
            <a:latin typeface="+mj-lt"/>
          </a:endParaRPr>
        </a:p>
      </dgm:t>
    </dgm:pt>
    <dgm:pt modelId="{73778AD7-BFC4-4BCC-B8A5-4A8E9762DDFD}">
      <dgm:prSet/>
      <dgm:spPr/>
      <dgm:t>
        <a:bodyPr/>
        <a:lstStyle/>
        <a:p>
          <a:r>
            <a:rPr lang="en-US" b="1" i="0" dirty="0">
              <a:solidFill>
                <a:schemeClr val="tx1"/>
              </a:solidFill>
              <a:latin typeface="+mj-lt"/>
            </a:rPr>
            <a:t>R51.</a:t>
          </a:r>
          <a:r>
            <a:rPr lang="en-US" b="0" i="0" dirty="0">
              <a:solidFill>
                <a:schemeClr val="tx1"/>
              </a:solidFill>
              <a:latin typeface="+mj-lt"/>
            </a:rPr>
            <a:t> For adults, a reduced-calorie diet consisting of fruits and vegetables (combined ≥5 servings/day), grains (primarily whole grains), fish, and lean meats is recommended </a:t>
          </a:r>
          <a:r>
            <a:rPr lang="en-US" b="1" i="0" dirty="0">
              <a:solidFill>
                <a:schemeClr val="tx1"/>
              </a:solidFill>
              <a:latin typeface="+mj-lt"/>
            </a:rPr>
            <a:t>(Grade A; BEL 1)</a:t>
          </a:r>
          <a:r>
            <a:rPr lang="en-US" b="0" i="0" dirty="0">
              <a:solidFill>
                <a:schemeClr val="tx1"/>
              </a:solidFill>
              <a:latin typeface="+mj-lt"/>
            </a:rPr>
            <a:t>. </a:t>
          </a:r>
          <a:endParaRPr lang="en-US" dirty="0">
            <a:solidFill>
              <a:schemeClr val="tx1"/>
            </a:solidFill>
            <a:latin typeface="+mj-lt"/>
          </a:endParaRPr>
        </a:p>
      </dgm:t>
    </dgm:pt>
    <dgm:pt modelId="{D4E92FFB-AC5E-4D2C-96D1-EDA291F2447E}" type="parTrans" cxnId="{1E0D126C-9318-4178-B8C7-B90AD50B0640}">
      <dgm:prSet/>
      <dgm:spPr/>
      <dgm:t>
        <a:bodyPr/>
        <a:lstStyle/>
        <a:p>
          <a:endParaRPr lang="en-US">
            <a:solidFill>
              <a:schemeClr val="tx1"/>
            </a:solidFill>
            <a:latin typeface="+mj-lt"/>
          </a:endParaRPr>
        </a:p>
      </dgm:t>
    </dgm:pt>
    <dgm:pt modelId="{CC678EA5-757C-4CF7-9514-27B246B65BE2}" type="sibTrans" cxnId="{1E0D126C-9318-4178-B8C7-B90AD50B0640}">
      <dgm:prSet/>
      <dgm:spPr/>
      <dgm:t>
        <a:bodyPr/>
        <a:lstStyle/>
        <a:p>
          <a:endParaRPr lang="en-US">
            <a:solidFill>
              <a:schemeClr val="tx1"/>
            </a:solidFill>
            <a:latin typeface="+mj-lt"/>
          </a:endParaRPr>
        </a:p>
      </dgm:t>
    </dgm:pt>
    <dgm:pt modelId="{661E12CB-191B-4F3E-9115-AB279E542579}">
      <dgm:prSet/>
      <dgm:spPr/>
      <dgm:t>
        <a:bodyPr/>
        <a:lstStyle/>
        <a:p>
          <a:r>
            <a:rPr lang="en-US" b="1" i="0" dirty="0">
              <a:solidFill>
                <a:schemeClr val="tx1"/>
              </a:solidFill>
              <a:latin typeface="+mj-lt"/>
            </a:rPr>
            <a:t>R52. </a:t>
          </a:r>
          <a:r>
            <a:rPr lang="en-US" b="0" i="0" dirty="0">
              <a:solidFill>
                <a:schemeClr val="tx1"/>
              </a:solidFill>
              <a:latin typeface="+mj-lt"/>
            </a:rPr>
            <a:t>For adults, the intake of saturated fats, </a:t>
          </a:r>
          <a:r>
            <a:rPr lang="en-US" b="0" i="1" dirty="0">
              <a:solidFill>
                <a:schemeClr val="tx1"/>
              </a:solidFill>
              <a:latin typeface="+mj-lt"/>
            </a:rPr>
            <a:t>trans</a:t>
          </a:r>
          <a:r>
            <a:rPr lang="en-US" b="0" i="0" dirty="0">
              <a:solidFill>
                <a:schemeClr val="tx1"/>
              </a:solidFill>
              <a:latin typeface="+mj-lt"/>
            </a:rPr>
            <a:t>-fats, and cholesterol should be limited, while LDL-C-lowering macronutrient intake should include plant stanols/sterols (~2 g/ day) and soluble fiber (10-25 g/day) </a:t>
          </a:r>
          <a:r>
            <a:rPr lang="en-US" b="1" i="0" dirty="0">
              <a:solidFill>
                <a:schemeClr val="tx1"/>
              </a:solidFill>
              <a:latin typeface="+mj-lt"/>
            </a:rPr>
            <a:t>(Grade A; BEL 1)</a:t>
          </a:r>
          <a:r>
            <a:rPr lang="en-US" b="0" i="0" dirty="0">
              <a:solidFill>
                <a:schemeClr val="tx1"/>
              </a:solidFill>
              <a:latin typeface="+mj-lt"/>
            </a:rPr>
            <a:t>.</a:t>
          </a:r>
          <a:r>
            <a:rPr lang="en-US" b="1" i="0" dirty="0">
              <a:solidFill>
                <a:schemeClr val="tx1"/>
              </a:solidFill>
              <a:latin typeface="+mj-lt"/>
            </a:rPr>
            <a:t> </a:t>
          </a:r>
          <a:endParaRPr lang="en-US" dirty="0">
            <a:solidFill>
              <a:schemeClr val="tx1"/>
            </a:solidFill>
            <a:latin typeface="+mj-lt"/>
          </a:endParaRPr>
        </a:p>
      </dgm:t>
    </dgm:pt>
    <dgm:pt modelId="{0F9664B0-29F6-4FAB-BA32-CFDF29D9193A}" type="parTrans" cxnId="{9D8E2BE9-DE92-464E-A7BA-E76F9C21CA45}">
      <dgm:prSet/>
      <dgm:spPr/>
      <dgm:t>
        <a:bodyPr/>
        <a:lstStyle/>
        <a:p>
          <a:endParaRPr lang="en-US">
            <a:solidFill>
              <a:schemeClr val="tx1"/>
            </a:solidFill>
            <a:latin typeface="+mj-lt"/>
          </a:endParaRPr>
        </a:p>
      </dgm:t>
    </dgm:pt>
    <dgm:pt modelId="{458EA479-7330-4DBA-AD55-9B785A6DEE71}" type="sibTrans" cxnId="{9D8E2BE9-DE92-464E-A7BA-E76F9C21CA45}">
      <dgm:prSet/>
      <dgm:spPr/>
      <dgm:t>
        <a:bodyPr/>
        <a:lstStyle/>
        <a:p>
          <a:endParaRPr lang="en-US">
            <a:solidFill>
              <a:schemeClr val="tx1"/>
            </a:solidFill>
            <a:latin typeface="+mj-lt"/>
          </a:endParaRPr>
        </a:p>
      </dgm:t>
    </dgm:pt>
    <dgm:pt modelId="{FABD102B-6233-4AC2-8B67-F76706F92886}">
      <dgm:prSet/>
      <dgm:spPr/>
      <dgm:t>
        <a:bodyPr/>
        <a:lstStyle/>
        <a:p>
          <a:r>
            <a:rPr lang="en-US" b="1" i="0" dirty="0">
              <a:solidFill>
                <a:schemeClr val="tx1"/>
              </a:solidFill>
              <a:latin typeface="+mj-lt"/>
            </a:rPr>
            <a:t>R53.</a:t>
          </a:r>
          <a:r>
            <a:rPr lang="en-US" b="0" i="0" dirty="0">
              <a:solidFill>
                <a:schemeClr val="tx1"/>
              </a:solidFill>
              <a:latin typeface="+mj-lt"/>
            </a:rPr>
            <a:t> Primary preventive nutrition consisting of healthy lifestyle habits is recommended in all healthy children </a:t>
          </a:r>
          <a:r>
            <a:rPr lang="en-US" b="1" i="0" dirty="0">
              <a:solidFill>
                <a:schemeClr val="tx1"/>
              </a:solidFill>
              <a:latin typeface="+mj-lt"/>
            </a:rPr>
            <a:t>(Grade A; BEL 1)</a:t>
          </a:r>
          <a:r>
            <a:rPr lang="en-US" b="0" i="0" dirty="0">
              <a:solidFill>
                <a:schemeClr val="tx1"/>
              </a:solidFill>
              <a:latin typeface="+mj-lt"/>
            </a:rPr>
            <a:t>.</a:t>
          </a:r>
          <a:r>
            <a:rPr lang="en-US" b="1" i="0" dirty="0">
              <a:solidFill>
                <a:schemeClr val="tx1"/>
              </a:solidFill>
              <a:latin typeface="+mj-lt"/>
            </a:rPr>
            <a:t> </a:t>
          </a:r>
          <a:endParaRPr lang="en-US" dirty="0">
            <a:solidFill>
              <a:schemeClr val="tx1"/>
            </a:solidFill>
            <a:latin typeface="+mj-lt"/>
          </a:endParaRPr>
        </a:p>
      </dgm:t>
    </dgm:pt>
    <dgm:pt modelId="{B12DF5DE-5767-4A02-B225-F58C68ED1FEB}" type="parTrans" cxnId="{C2753144-54A9-4CF8-BD02-BCB09EB18C1B}">
      <dgm:prSet/>
      <dgm:spPr/>
      <dgm:t>
        <a:bodyPr/>
        <a:lstStyle/>
        <a:p>
          <a:endParaRPr lang="en-US">
            <a:solidFill>
              <a:schemeClr val="tx1"/>
            </a:solidFill>
            <a:latin typeface="+mj-lt"/>
          </a:endParaRPr>
        </a:p>
      </dgm:t>
    </dgm:pt>
    <dgm:pt modelId="{E7E7234C-4B96-4722-B4BA-37F3F0630DA8}" type="sibTrans" cxnId="{C2753144-54A9-4CF8-BD02-BCB09EB18C1B}">
      <dgm:prSet/>
      <dgm:spPr/>
      <dgm:t>
        <a:bodyPr/>
        <a:lstStyle/>
        <a:p>
          <a:endParaRPr lang="en-US">
            <a:solidFill>
              <a:schemeClr val="tx1"/>
            </a:solidFill>
            <a:latin typeface="+mj-lt"/>
          </a:endParaRPr>
        </a:p>
      </dgm:t>
    </dgm:pt>
    <dgm:pt modelId="{1348B94E-BC8C-4E73-8CC5-AD62CE0AE615}">
      <dgm:prSet/>
      <dgm:spPr>
        <a:solidFill>
          <a:schemeClr val="accent2">
            <a:hueOff val="1254112"/>
            <a:satOff val="-6827"/>
            <a:lumOff val="2549"/>
            <a:alpha val="50000"/>
          </a:schemeClr>
        </a:solidFill>
      </dgm:spPr>
      <dgm:t>
        <a:bodyPr/>
        <a:lstStyle/>
        <a:p>
          <a:r>
            <a:rPr lang="en-US" b="1" i="0" dirty="0">
              <a:solidFill>
                <a:schemeClr val="tx1"/>
              </a:solidFill>
              <a:latin typeface="+mj-lt"/>
            </a:rPr>
            <a:t>Smoking Cessation</a:t>
          </a:r>
          <a:endParaRPr lang="en-US" dirty="0">
            <a:solidFill>
              <a:schemeClr val="tx1"/>
            </a:solidFill>
            <a:latin typeface="+mj-lt"/>
          </a:endParaRPr>
        </a:p>
      </dgm:t>
    </dgm:pt>
    <dgm:pt modelId="{BDEB1667-283B-4D9D-9A79-BE94B4186E71}" type="parTrans" cxnId="{9049402E-6D86-4734-9B73-A68634121589}">
      <dgm:prSet/>
      <dgm:spPr/>
      <dgm:t>
        <a:bodyPr/>
        <a:lstStyle/>
        <a:p>
          <a:endParaRPr lang="en-US">
            <a:solidFill>
              <a:schemeClr val="tx1"/>
            </a:solidFill>
            <a:latin typeface="+mj-lt"/>
          </a:endParaRPr>
        </a:p>
      </dgm:t>
    </dgm:pt>
    <dgm:pt modelId="{3B92D9C2-3A75-4307-B430-158F7B6A6EE0}" type="sibTrans" cxnId="{9049402E-6D86-4734-9B73-A68634121589}">
      <dgm:prSet/>
      <dgm:spPr/>
      <dgm:t>
        <a:bodyPr/>
        <a:lstStyle/>
        <a:p>
          <a:endParaRPr lang="en-US">
            <a:solidFill>
              <a:schemeClr val="tx1"/>
            </a:solidFill>
            <a:latin typeface="+mj-lt"/>
          </a:endParaRPr>
        </a:p>
      </dgm:t>
    </dgm:pt>
    <dgm:pt modelId="{758FCC1E-5328-4596-8998-162BA201574C}">
      <dgm:prSet/>
      <dgm:spPr/>
      <dgm:t>
        <a:bodyPr/>
        <a:lstStyle/>
        <a:p>
          <a:r>
            <a:rPr lang="en-US" b="1" i="0" dirty="0">
              <a:solidFill>
                <a:schemeClr val="tx1"/>
              </a:solidFill>
              <a:latin typeface="+mj-lt"/>
            </a:rPr>
            <a:t>R54.</a:t>
          </a:r>
          <a:r>
            <a:rPr lang="en-US" b="0" i="0" dirty="0">
              <a:solidFill>
                <a:schemeClr val="tx1"/>
              </a:solidFill>
              <a:latin typeface="+mj-lt"/>
            </a:rPr>
            <a:t> Tobacco cessation should be strongly encouraged and facilitated </a:t>
          </a:r>
          <a:r>
            <a:rPr lang="en-US" b="1" i="0" dirty="0">
              <a:solidFill>
                <a:schemeClr val="tx1"/>
              </a:solidFill>
              <a:latin typeface="+mj-lt"/>
            </a:rPr>
            <a:t>(Grade A; BEL 2; upgraded due to potential benefit</a:t>
          </a:r>
          <a:r>
            <a:rPr lang="en-US" b="0" i="0" dirty="0">
              <a:solidFill>
                <a:schemeClr val="tx1"/>
              </a:solidFill>
              <a:latin typeface="+mj-lt"/>
            </a:rPr>
            <a:t>). </a:t>
          </a:r>
          <a:endParaRPr lang="en-US" dirty="0">
            <a:solidFill>
              <a:schemeClr val="tx1"/>
            </a:solidFill>
            <a:latin typeface="+mj-lt"/>
          </a:endParaRPr>
        </a:p>
      </dgm:t>
    </dgm:pt>
    <dgm:pt modelId="{C00EAE6D-FD4C-467E-B92B-6D84D471404E}" type="parTrans" cxnId="{212D9288-0F6D-469C-B1FE-1B3371259A10}">
      <dgm:prSet/>
      <dgm:spPr/>
      <dgm:t>
        <a:bodyPr/>
        <a:lstStyle/>
        <a:p>
          <a:endParaRPr lang="en-US">
            <a:solidFill>
              <a:schemeClr val="tx1"/>
            </a:solidFill>
            <a:latin typeface="+mj-lt"/>
          </a:endParaRPr>
        </a:p>
      </dgm:t>
    </dgm:pt>
    <dgm:pt modelId="{19D1F9A1-A3CB-4327-B74F-020496383A09}" type="sibTrans" cxnId="{212D9288-0F6D-469C-B1FE-1B3371259A10}">
      <dgm:prSet/>
      <dgm:spPr/>
      <dgm:t>
        <a:bodyPr/>
        <a:lstStyle/>
        <a:p>
          <a:endParaRPr lang="en-US">
            <a:solidFill>
              <a:schemeClr val="tx1"/>
            </a:solidFill>
            <a:latin typeface="+mj-lt"/>
          </a:endParaRPr>
        </a:p>
      </dgm:t>
    </dgm:pt>
    <dgm:pt modelId="{AE7B0B24-6113-4ED1-9B00-8B1D9087DDCC}" type="pres">
      <dgm:prSet presAssocID="{AE373967-B40E-4924-82AC-4ECF655FE850}" presName="linear" presStyleCnt="0">
        <dgm:presLayoutVars>
          <dgm:animLvl val="lvl"/>
          <dgm:resizeHandles val="exact"/>
        </dgm:presLayoutVars>
      </dgm:prSet>
      <dgm:spPr/>
    </dgm:pt>
    <dgm:pt modelId="{C8251D79-BABF-48C9-8376-A884F6ED7ED7}" type="pres">
      <dgm:prSet presAssocID="{B79F47EC-9D00-4B9E-A097-90724FB3F7CA}" presName="parentText" presStyleLbl="node1" presStyleIdx="0" presStyleCnt="3">
        <dgm:presLayoutVars>
          <dgm:chMax val="0"/>
          <dgm:bulletEnabled val="1"/>
        </dgm:presLayoutVars>
      </dgm:prSet>
      <dgm:spPr/>
    </dgm:pt>
    <dgm:pt modelId="{FEAAF4C8-5241-4737-A127-32327404C82C}" type="pres">
      <dgm:prSet presAssocID="{B79F47EC-9D00-4B9E-A097-90724FB3F7CA}" presName="childText" presStyleLbl="revTx" presStyleIdx="0" presStyleCnt="3">
        <dgm:presLayoutVars>
          <dgm:bulletEnabled val="1"/>
        </dgm:presLayoutVars>
      </dgm:prSet>
      <dgm:spPr/>
    </dgm:pt>
    <dgm:pt modelId="{3C3E0694-FAE1-495E-8AE8-5D82AA32251D}" type="pres">
      <dgm:prSet presAssocID="{553D542B-4FEF-4D70-B128-01D24DD1837F}" presName="parentText" presStyleLbl="node1" presStyleIdx="1" presStyleCnt="3">
        <dgm:presLayoutVars>
          <dgm:chMax val="0"/>
          <dgm:bulletEnabled val="1"/>
        </dgm:presLayoutVars>
      </dgm:prSet>
      <dgm:spPr/>
    </dgm:pt>
    <dgm:pt modelId="{EC965FA8-60A0-4496-B401-A3A397C62399}" type="pres">
      <dgm:prSet presAssocID="{553D542B-4FEF-4D70-B128-01D24DD1837F}" presName="childText" presStyleLbl="revTx" presStyleIdx="1" presStyleCnt="3">
        <dgm:presLayoutVars>
          <dgm:bulletEnabled val="1"/>
        </dgm:presLayoutVars>
      </dgm:prSet>
      <dgm:spPr/>
    </dgm:pt>
    <dgm:pt modelId="{4D4F66C0-0FB2-4B35-A569-92EA3C63E342}" type="pres">
      <dgm:prSet presAssocID="{1348B94E-BC8C-4E73-8CC5-AD62CE0AE615}" presName="parentText" presStyleLbl="node1" presStyleIdx="2" presStyleCnt="3">
        <dgm:presLayoutVars>
          <dgm:chMax val="0"/>
          <dgm:bulletEnabled val="1"/>
        </dgm:presLayoutVars>
      </dgm:prSet>
      <dgm:spPr/>
    </dgm:pt>
    <dgm:pt modelId="{83F47DAC-C271-4F26-AB91-FCA1116F8C80}" type="pres">
      <dgm:prSet presAssocID="{1348B94E-BC8C-4E73-8CC5-AD62CE0AE615}" presName="childText" presStyleLbl="revTx" presStyleIdx="2" presStyleCnt="3">
        <dgm:presLayoutVars>
          <dgm:bulletEnabled val="1"/>
        </dgm:presLayoutVars>
      </dgm:prSet>
      <dgm:spPr/>
    </dgm:pt>
  </dgm:ptLst>
  <dgm:cxnLst>
    <dgm:cxn modelId="{A5E0C718-2218-4D46-95F9-D86AF65B453E}" type="presOf" srcId="{AE373967-B40E-4924-82AC-4ECF655FE850}" destId="{AE7B0B24-6113-4ED1-9B00-8B1D9087DDCC}" srcOrd="0" destOrd="0" presId="urn:microsoft.com/office/officeart/2005/8/layout/vList2"/>
    <dgm:cxn modelId="{537D7A1B-81BA-4602-98FB-B8FD56534975}" type="presOf" srcId="{1348B94E-BC8C-4E73-8CC5-AD62CE0AE615}" destId="{4D4F66C0-0FB2-4B35-A569-92EA3C63E342}" srcOrd="0" destOrd="0" presId="urn:microsoft.com/office/officeart/2005/8/layout/vList2"/>
    <dgm:cxn modelId="{E65AC321-7ED5-4C1F-ACCB-C98C78165AF1}" type="presOf" srcId="{087321B7-7FC6-4DA8-8BEA-BE6636A923F8}" destId="{FEAAF4C8-5241-4737-A127-32327404C82C}" srcOrd="0" destOrd="2" presId="urn:microsoft.com/office/officeart/2005/8/layout/vList2"/>
    <dgm:cxn modelId="{9049402E-6D86-4734-9B73-A68634121589}" srcId="{AE373967-B40E-4924-82AC-4ECF655FE850}" destId="{1348B94E-BC8C-4E73-8CC5-AD62CE0AE615}" srcOrd="2" destOrd="0" parTransId="{BDEB1667-283B-4D9D-9A79-BE94B4186E71}" sibTransId="{3B92D9C2-3A75-4307-B430-158F7B6A6EE0}"/>
    <dgm:cxn modelId="{7359503D-B30E-4E74-83B8-29ABFE259FDD}" srcId="{B79F47EC-9D00-4B9E-A097-90724FB3F7CA}" destId="{087321B7-7FC6-4DA8-8BEA-BE6636A923F8}" srcOrd="2" destOrd="0" parTransId="{E2C32A99-8841-4ACF-AFA7-CC0D058380D3}" sibTransId="{9218BB08-BEF6-428E-8CE5-417675F9BF89}"/>
    <dgm:cxn modelId="{C2753144-54A9-4CF8-BD02-BCB09EB18C1B}" srcId="{553D542B-4FEF-4D70-B128-01D24DD1837F}" destId="{FABD102B-6233-4AC2-8B67-F76706F92886}" srcOrd="2" destOrd="0" parTransId="{B12DF5DE-5767-4A02-B225-F58C68ED1FEB}" sibTransId="{E7E7234C-4B96-4722-B4BA-37F3F0630DA8}"/>
    <dgm:cxn modelId="{C2BEF068-AF31-4091-A49D-15E49126D21A}" srcId="{B79F47EC-9D00-4B9E-A097-90724FB3F7CA}" destId="{74489D8E-0BFC-4671-9F5E-BCC425F401A1}" srcOrd="0" destOrd="0" parTransId="{FF8CC7AE-C4B1-4642-97F7-400C9F31432B}" sibTransId="{2F072B73-1C19-4D75-90AB-2EE0365059E0}"/>
    <dgm:cxn modelId="{1E0D126C-9318-4178-B8C7-B90AD50B0640}" srcId="{553D542B-4FEF-4D70-B128-01D24DD1837F}" destId="{73778AD7-BFC4-4BCC-B8A5-4A8E9762DDFD}" srcOrd="0" destOrd="0" parTransId="{D4E92FFB-AC5E-4D2C-96D1-EDA291F2447E}" sibTransId="{CC678EA5-757C-4CF7-9514-27B246B65BE2}"/>
    <dgm:cxn modelId="{212D9288-0F6D-469C-B1FE-1B3371259A10}" srcId="{1348B94E-BC8C-4E73-8CC5-AD62CE0AE615}" destId="{758FCC1E-5328-4596-8998-162BA201574C}" srcOrd="0" destOrd="0" parTransId="{C00EAE6D-FD4C-467E-B92B-6D84D471404E}" sibTransId="{19D1F9A1-A3CB-4327-B74F-020496383A09}"/>
    <dgm:cxn modelId="{9891DD88-5EA3-460B-90D8-61419BB2587E}" type="presOf" srcId="{FABD102B-6233-4AC2-8B67-F76706F92886}" destId="{EC965FA8-60A0-4496-B401-A3A397C62399}" srcOrd="0" destOrd="2" presId="urn:microsoft.com/office/officeart/2005/8/layout/vList2"/>
    <dgm:cxn modelId="{4404F09E-1E2E-4570-AF52-D59D8CD845A5}" type="presOf" srcId="{758FCC1E-5328-4596-8998-162BA201574C}" destId="{83F47DAC-C271-4F26-AB91-FCA1116F8C80}" srcOrd="0" destOrd="0" presId="urn:microsoft.com/office/officeart/2005/8/layout/vList2"/>
    <dgm:cxn modelId="{89E9FDA6-45DB-4A64-BF20-807A6D5A305A}" type="presOf" srcId="{74489D8E-0BFC-4671-9F5E-BCC425F401A1}" destId="{FEAAF4C8-5241-4737-A127-32327404C82C}" srcOrd="0" destOrd="0" presId="urn:microsoft.com/office/officeart/2005/8/layout/vList2"/>
    <dgm:cxn modelId="{1F814EAC-E2CC-4A24-BC71-BF6CAF811044}" type="presOf" srcId="{553D542B-4FEF-4D70-B128-01D24DD1837F}" destId="{3C3E0694-FAE1-495E-8AE8-5D82AA32251D}" srcOrd="0" destOrd="0" presId="urn:microsoft.com/office/officeart/2005/8/layout/vList2"/>
    <dgm:cxn modelId="{8467DBAD-08F1-4640-A787-84707AF51372}" type="presOf" srcId="{73778AD7-BFC4-4BCC-B8A5-4A8E9762DDFD}" destId="{EC965FA8-60A0-4496-B401-A3A397C62399}" srcOrd="0" destOrd="0" presId="urn:microsoft.com/office/officeart/2005/8/layout/vList2"/>
    <dgm:cxn modelId="{8E6E03B5-3FC4-492C-A853-BDB84EDE1CC5}" type="presOf" srcId="{B79F47EC-9D00-4B9E-A097-90724FB3F7CA}" destId="{C8251D79-BABF-48C9-8376-A884F6ED7ED7}" srcOrd="0" destOrd="0" presId="urn:microsoft.com/office/officeart/2005/8/layout/vList2"/>
    <dgm:cxn modelId="{0A0016C4-CA53-4A84-B20B-10173E649B4B}" srcId="{B79F47EC-9D00-4B9E-A097-90724FB3F7CA}" destId="{79111E6E-BA32-4163-B6B5-94144EE3F033}" srcOrd="1" destOrd="0" parTransId="{EAA54AA9-34A9-4893-8F8B-F17EE12D17C3}" sibTransId="{38AC09B5-8F94-427C-9284-7E34925F158A}"/>
    <dgm:cxn modelId="{9D8E2BE9-DE92-464E-A7BA-E76F9C21CA45}" srcId="{553D542B-4FEF-4D70-B128-01D24DD1837F}" destId="{661E12CB-191B-4F3E-9115-AB279E542579}" srcOrd="1" destOrd="0" parTransId="{0F9664B0-29F6-4FAB-BA32-CFDF29D9193A}" sibTransId="{458EA479-7330-4DBA-AD55-9B785A6DEE71}"/>
    <dgm:cxn modelId="{E1A967F7-6FDC-49F3-83B3-F2E92C222EB2}" type="presOf" srcId="{79111E6E-BA32-4163-B6B5-94144EE3F033}" destId="{FEAAF4C8-5241-4737-A127-32327404C82C}" srcOrd="0" destOrd="1" presId="urn:microsoft.com/office/officeart/2005/8/layout/vList2"/>
    <dgm:cxn modelId="{9501AFFA-9FEA-431B-A8BB-137F8B458743}" type="presOf" srcId="{661E12CB-191B-4F3E-9115-AB279E542579}" destId="{EC965FA8-60A0-4496-B401-A3A397C62399}" srcOrd="0" destOrd="1" presId="urn:microsoft.com/office/officeart/2005/8/layout/vList2"/>
    <dgm:cxn modelId="{CC79EEFD-0229-4CF3-9C3E-FCC1725993F4}" srcId="{AE373967-B40E-4924-82AC-4ECF655FE850}" destId="{553D542B-4FEF-4D70-B128-01D24DD1837F}" srcOrd="1" destOrd="0" parTransId="{D04C47C2-DB11-4EF7-9B66-45264381574E}" sibTransId="{89E0A211-0D3A-41B2-A756-6E80BB05F6CB}"/>
    <dgm:cxn modelId="{F86FF4FD-E53E-49A5-B2F7-99B122D778A4}" srcId="{AE373967-B40E-4924-82AC-4ECF655FE850}" destId="{B79F47EC-9D00-4B9E-A097-90724FB3F7CA}" srcOrd="0" destOrd="0" parTransId="{55B5545C-7D44-410B-98FA-5394B8CE69F0}" sibTransId="{FC858E35-ECCA-43DB-8906-101CB3E3C928}"/>
    <dgm:cxn modelId="{8F8BF1A4-2885-4C70-BB85-8A8FA5947793}" type="presParOf" srcId="{AE7B0B24-6113-4ED1-9B00-8B1D9087DDCC}" destId="{C8251D79-BABF-48C9-8376-A884F6ED7ED7}" srcOrd="0" destOrd="0" presId="urn:microsoft.com/office/officeart/2005/8/layout/vList2"/>
    <dgm:cxn modelId="{AB336512-7B7C-4B9E-AE27-0C599851CD02}" type="presParOf" srcId="{AE7B0B24-6113-4ED1-9B00-8B1D9087DDCC}" destId="{FEAAF4C8-5241-4737-A127-32327404C82C}" srcOrd="1" destOrd="0" presId="urn:microsoft.com/office/officeart/2005/8/layout/vList2"/>
    <dgm:cxn modelId="{F00977A2-3A3B-41AD-A5A1-9883301DA2AA}" type="presParOf" srcId="{AE7B0B24-6113-4ED1-9B00-8B1D9087DDCC}" destId="{3C3E0694-FAE1-495E-8AE8-5D82AA32251D}" srcOrd="2" destOrd="0" presId="urn:microsoft.com/office/officeart/2005/8/layout/vList2"/>
    <dgm:cxn modelId="{F85F5EEA-F181-4703-B9D0-C7AE7C345F42}" type="presParOf" srcId="{AE7B0B24-6113-4ED1-9B00-8B1D9087DDCC}" destId="{EC965FA8-60A0-4496-B401-A3A397C62399}" srcOrd="3" destOrd="0" presId="urn:microsoft.com/office/officeart/2005/8/layout/vList2"/>
    <dgm:cxn modelId="{DD6C8F3F-EB25-4D33-B3C9-B687C5BEC765}" type="presParOf" srcId="{AE7B0B24-6113-4ED1-9B00-8B1D9087DDCC}" destId="{4D4F66C0-0FB2-4B35-A569-92EA3C63E342}" srcOrd="4" destOrd="0" presId="urn:microsoft.com/office/officeart/2005/8/layout/vList2"/>
    <dgm:cxn modelId="{0EE10012-E07C-4355-8C19-34676C57AC3E}" type="presParOf" srcId="{AE7B0B24-6113-4ED1-9B00-8B1D9087DDCC}" destId="{83F47DAC-C271-4F26-AB91-FCA1116F8C8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34E39-9DF1-48EA-8E6D-52D7D85846FD}">
      <dsp:nvSpPr>
        <dsp:cNvPr id="0" name=""/>
        <dsp:cNvSpPr/>
      </dsp:nvSpPr>
      <dsp:spPr>
        <a:xfrm>
          <a:off x="40" y="72691"/>
          <a:ext cx="3845569" cy="803217"/>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b="1" kern="1200" dirty="0"/>
            <a:t>ACC/AHA 2013</a:t>
          </a:r>
        </a:p>
      </dsp:txBody>
      <dsp:txXfrm>
        <a:off x="40" y="72691"/>
        <a:ext cx="3845569" cy="803217"/>
      </dsp:txXfrm>
    </dsp:sp>
    <dsp:sp modelId="{ED0AA679-7123-46D5-99C6-F311ADC603E7}">
      <dsp:nvSpPr>
        <dsp:cNvPr id="0" name=""/>
        <dsp:cNvSpPr/>
      </dsp:nvSpPr>
      <dsp:spPr>
        <a:xfrm>
          <a:off x="40" y="875908"/>
          <a:ext cx="3845569" cy="3623400"/>
        </a:xfrm>
        <a:prstGeom prst="rect">
          <a:avLst/>
        </a:prstGeom>
        <a:solidFill>
          <a:schemeClr val="lt1">
            <a:alpha val="90000"/>
            <a:tint val="40000"/>
            <a:hueOff val="0"/>
            <a:satOff val="0"/>
            <a:lumOff val="0"/>
            <a:alphaOff val="0"/>
          </a:schemeClr>
        </a:solidFill>
        <a:ln w="381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rPr>
            <a:t>ACC/AHA (evolved from ATP IV/NHLBI efforts)</a:t>
          </a:r>
          <a:endParaRPr lang="en-US" sz="2200" kern="1200" dirty="0"/>
        </a:p>
        <a:p>
          <a:pPr marL="228600" lvl="1" indent="-228600" algn="l" defTabSz="977900">
            <a:lnSpc>
              <a:spcPct val="90000"/>
            </a:lnSpc>
            <a:spcBef>
              <a:spcPct val="0"/>
            </a:spcBef>
            <a:spcAft>
              <a:spcPct val="15000"/>
            </a:spcAft>
            <a:buChar char="•"/>
          </a:pPr>
          <a:r>
            <a:rPr lang="en-US" sz="2200" kern="1200" dirty="0"/>
            <a:t>Recommendations based on what has been shown to reduce risk in RCTs </a:t>
          </a:r>
        </a:p>
        <a:p>
          <a:pPr marL="228600" lvl="1" indent="-228600" algn="l" defTabSz="977900">
            <a:lnSpc>
              <a:spcPct val="90000"/>
            </a:lnSpc>
            <a:spcBef>
              <a:spcPct val="0"/>
            </a:spcBef>
            <a:spcAft>
              <a:spcPct val="15000"/>
            </a:spcAft>
            <a:buChar char="•"/>
          </a:pPr>
          <a:r>
            <a:rPr lang="en-US" sz="2200" kern="1200" dirty="0"/>
            <a:t>Many areas left to clinical judgment where RCT data were not available or limited </a:t>
          </a:r>
        </a:p>
        <a:p>
          <a:pPr marL="228600" lvl="1" indent="-228600" algn="l" defTabSz="1066800">
            <a:lnSpc>
              <a:spcPct val="90000"/>
            </a:lnSpc>
            <a:spcBef>
              <a:spcPct val="0"/>
            </a:spcBef>
            <a:spcAft>
              <a:spcPct val="15000"/>
            </a:spcAft>
            <a:buChar char="•"/>
          </a:pPr>
          <a:r>
            <a:rPr lang="en-US" sz="2400" b="1" kern="1200" dirty="0">
              <a:solidFill>
                <a:srgbClr val="FF0000"/>
              </a:solidFill>
            </a:rPr>
            <a:t>Fire and forget </a:t>
          </a:r>
        </a:p>
      </dsp:txBody>
      <dsp:txXfrm>
        <a:off x="40" y="875908"/>
        <a:ext cx="3845569" cy="3623400"/>
      </dsp:txXfrm>
    </dsp:sp>
    <dsp:sp modelId="{B29B3D4B-6857-4812-A36F-6B1F6491491A}">
      <dsp:nvSpPr>
        <dsp:cNvPr id="0" name=""/>
        <dsp:cNvSpPr/>
      </dsp:nvSpPr>
      <dsp:spPr>
        <a:xfrm>
          <a:off x="4383989" y="72691"/>
          <a:ext cx="3845569" cy="803217"/>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International Atherosclerosis Society (</a:t>
          </a:r>
          <a:r>
            <a:rPr lang="en-US" sz="2200" kern="1200" dirty="0"/>
            <a:t>IAS)</a:t>
          </a:r>
        </a:p>
      </dsp:txBody>
      <dsp:txXfrm>
        <a:off x="4383989" y="72691"/>
        <a:ext cx="3845569" cy="803217"/>
      </dsp:txXfrm>
    </dsp:sp>
    <dsp:sp modelId="{DBB5FE35-5760-4461-BE28-ADD8376DE6CA}">
      <dsp:nvSpPr>
        <dsp:cNvPr id="0" name=""/>
        <dsp:cNvSpPr/>
      </dsp:nvSpPr>
      <dsp:spPr>
        <a:xfrm>
          <a:off x="4383989" y="875908"/>
          <a:ext cx="3845569" cy="3623400"/>
        </a:xfrm>
        <a:prstGeom prst="rect">
          <a:avLst/>
        </a:prstGeom>
        <a:solidFill>
          <a:schemeClr val="lt1">
            <a:alpha val="90000"/>
            <a:tint val="40000"/>
            <a:hueOff val="0"/>
            <a:satOff val="0"/>
            <a:lumOff val="0"/>
            <a:alphaOff val="0"/>
          </a:schemeClr>
        </a:solidFill>
        <a:ln w="381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Apo B-containing lipoproteins is causally associated with ASCVD risk and that lowering “</a:t>
          </a:r>
          <a:r>
            <a:rPr lang="en-US" sz="2300" kern="1200" dirty="0" err="1"/>
            <a:t>atherogenic</a:t>
          </a:r>
          <a:r>
            <a:rPr lang="en-US" sz="2300" kern="1200" dirty="0"/>
            <a:t> cholesterol” (LDL-C and non-HDL-C) will reduce risk</a:t>
          </a:r>
        </a:p>
        <a:p>
          <a:pPr marL="228600" lvl="1" indent="-228600" algn="l" defTabSz="1066800">
            <a:lnSpc>
              <a:spcPct val="90000"/>
            </a:lnSpc>
            <a:spcBef>
              <a:spcPct val="0"/>
            </a:spcBef>
            <a:spcAft>
              <a:spcPct val="15000"/>
            </a:spcAft>
            <a:buChar char="•"/>
          </a:pPr>
          <a:r>
            <a:rPr lang="en-US" sz="2400" b="1" kern="1200" dirty="0">
              <a:solidFill>
                <a:srgbClr val="FF0000"/>
              </a:solidFill>
            </a:rPr>
            <a:t>Treat to target </a:t>
          </a:r>
        </a:p>
      </dsp:txBody>
      <dsp:txXfrm>
        <a:off x="4383989" y="875908"/>
        <a:ext cx="3845569" cy="3623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B061A-2543-4AAF-B5F8-071835708FED}">
      <dsp:nvSpPr>
        <dsp:cNvPr id="0" name=""/>
        <dsp:cNvSpPr/>
      </dsp:nvSpPr>
      <dsp:spPr>
        <a:xfrm>
          <a:off x="-170034" y="-38706"/>
          <a:ext cx="7830032" cy="1425622"/>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rtl="1">
            <a:lnSpc>
              <a:spcPct val="90000"/>
            </a:lnSpc>
            <a:spcBef>
              <a:spcPct val="0"/>
            </a:spcBef>
            <a:spcAft>
              <a:spcPct val="35000"/>
            </a:spcAft>
            <a:buNone/>
          </a:pPr>
          <a:endParaRPr lang="ar-SA" sz="6200" kern="1200" dirty="0"/>
        </a:p>
      </dsp:txBody>
      <dsp:txXfrm>
        <a:off x="-128279" y="3049"/>
        <a:ext cx="6353834" cy="1342112"/>
      </dsp:txXfrm>
    </dsp:sp>
    <dsp:sp modelId="{19DE0053-4941-47B6-ADBA-240BF694CC23}">
      <dsp:nvSpPr>
        <dsp:cNvPr id="0" name=""/>
        <dsp:cNvSpPr/>
      </dsp:nvSpPr>
      <dsp:spPr>
        <a:xfrm>
          <a:off x="825938" y="1474005"/>
          <a:ext cx="6995160" cy="1219200"/>
        </a:xfrm>
        <a:prstGeom prst="roundRect">
          <a:avLst>
            <a:gd name="adj" fmla="val 10000"/>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rtl="1">
            <a:lnSpc>
              <a:spcPct val="90000"/>
            </a:lnSpc>
            <a:spcBef>
              <a:spcPct val="0"/>
            </a:spcBef>
            <a:spcAft>
              <a:spcPct val="35000"/>
            </a:spcAft>
            <a:buNone/>
          </a:pPr>
          <a:endParaRPr lang="ar-SA" sz="5300" kern="1200" dirty="0"/>
        </a:p>
      </dsp:txBody>
      <dsp:txXfrm>
        <a:off x="861647" y="1509714"/>
        <a:ext cx="5514041" cy="1147782"/>
      </dsp:txXfrm>
    </dsp:sp>
    <dsp:sp modelId="{9F6B00E0-74EF-4994-80B7-02734A26770A}">
      <dsp:nvSpPr>
        <dsp:cNvPr id="0" name=""/>
        <dsp:cNvSpPr/>
      </dsp:nvSpPr>
      <dsp:spPr>
        <a:xfrm>
          <a:off x="1443158" y="2896405"/>
          <a:ext cx="6995160" cy="1219200"/>
        </a:xfrm>
        <a:prstGeom prst="roundRect">
          <a:avLst>
            <a:gd name="adj" fmla="val 10000"/>
          </a:avLst>
        </a:prstGeom>
        <a:blipFill rotWithShape="0">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rtl="1">
            <a:lnSpc>
              <a:spcPct val="90000"/>
            </a:lnSpc>
            <a:spcBef>
              <a:spcPct val="0"/>
            </a:spcBef>
            <a:spcAft>
              <a:spcPct val="35000"/>
            </a:spcAft>
            <a:buNone/>
          </a:pPr>
          <a:endParaRPr lang="ar-SA" sz="5300" kern="1200" dirty="0"/>
        </a:p>
      </dsp:txBody>
      <dsp:txXfrm>
        <a:off x="1478867" y="2932114"/>
        <a:ext cx="5514041" cy="1147782"/>
      </dsp:txXfrm>
    </dsp:sp>
    <dsp:sp modelId="{10AEF79B-AD57-4AF2-996B-31422A25ECEC}">
      <dsp:nvSpPr>
        <dsp:cNvPr id="0" name=""/>
        <dsp:cNvSpPr/>
      </dsp:nvSpPr>
      <dsp:spPr>
        <a:xfrm>
          <a:off x="6411398" y="976165"/>
          <a:ext cx="792480" cy="792480"/>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endParaRPr lang="ar-SA" sz="3600" kern="1200"/>
        </a:p>
      </dsp:txBody>
      <dsp:txXfrm>
        <a:off x="6589706" y="976165"/>
        <a:ext cx="435864" cy="596341"/>
      </dsp:txXfrm>
    </dsp:sp>
    <dsp:sp modelId="{E9F3EE0A-78B5-4C2E-91D1-A104200C21BE}">
      <dsp:nvSpPr>
        <dsp:cNvPr id="0" name=""/>
        <dsp:cNvSpPr/>
      </dsp:nvSpPr>
      <dsp:spPr>
        <a:xfrm>
          <a:off x="7028618" y="2390437"/>
          <a:ext cx="792480" cy="792480"/>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endParaRPr lang="ar-SA" sz="3600" kern="1200"/>
        </a:p>
      </dsp:txBody>
      <dsp:txXfrm>
        <a:off x="7206926" y="2390437"/>
        <a:ext cx="435864" cy="596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51D79-BABF-48C9-8376-A884F6ED7ED7}">
      <dsp:nvSpPr>
        <dsp:cNvPr id="0" name=""/>
        <dsp:cNvSpPr/>
      </dsp:nvSpPr>
      <dsp:spPr>
        <a:xfrm>
          <a:off x="0" y="150809"/>
          <a:ext cx="5651719" cy="280799"/>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dirty="0">
              <a:solidFill>
                <a:schemeClr val="tx1"/>
              </a:solidFill>
              <a:latin typeface="+mj-lt"/>
            </a:rPr>
            <a:t>Physical Activity</a:t>
          </a:r>
          <a:endParaRPr lang="en-US" sz="1200" kern="1200" dirty="0">
            <a:solidFill>
              <a:schemeClr val="tx1"/>
            </a:solidFill>
            <a:latin typeface="+mj-lt"/>
          </a:endParaRPr>
        </a:p>
      </dsp:txBody>
      <dsp:txXfrm>
        <a:off x="13707" y="164516"/>
        <a:ext cx="5624305" cy="253385"/>
      </dsp:txXfrm>
    </dsp:sp>
    <dsp:sp modelId="{FEAAF4C8-5241-4737-A127-32327404C82C}">
      <dsp:nvSpPr>
        <dsp:cNvPr id="0" name=""/>
        <dsp:cNvSpPr/>
      </dsp:nvSpPr>
      <dsp:spPr>
        <a:xfrm>
          <a:off x="0" y="431609"/>
          <a:ext cx="5651719" cy="116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442"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b="1" i="0" kern="1200" dirty="0">
              <a:solidFill>
                <a:schemeClr val="tx1"/>
              </a:solidFill>
              <a:latin typeface="+mj-lt"/>
            </a:rPr>
            <a:t>R48.</a:t>
          </a:r>
          <a:r>
            <a:rPr lang="en-US" sz="900" b="0" i="0" kern="1200" dirty="0">
              <a:solidFill>
                <a:schemeClr val="tx1"/>
              </a:solidFill>
              <a:latin typeface="+mj-lt"/>
            </a:rPr>
            <a:t> A reasonable and feasible approach to fitness therapy (i.e., exercise programs that include at least 30 minutes of moderate-intensity physical activity [consuming 4-7 kcal/min] 4 to 6 times weekly, with an expenditure of at least 200 kcal/day) is recommended; suggested activities include brisk walking, riding a stationary bike, water aerobics, cleaning/scrubbing, mowing the lawn, and sporting activities </a:t>
          </a:r>
          <a:r>
            <a:rPr lang="en-US" sz="900" b="1" i="0" kern="1200" dirty="0">
              <a:solidFill>
                <a:schemeClr val="tx1"/>
              </a:solidFill>
              <a:latin typeface="+mj-lt"/>
            </a:rPr>
            <a:t>(Grade A; BEL 1)</a:t>
          </a:r>
          <a:r>
            <a:rPr lang="en-US" sz="900" b="0" i="0" kern="1200" dirty="0">
              <a:solidFill>
                <a:schemeClr val="tx1"/>
              </a:solidFill>
              <a:latin typeface="+mj-lt"/>
            </a:rPr>
            <a:t>. </a:t>
          </a:r>
          <a:endParaRPr lang="en-US" sz="900" kern="1200" dirty="0">
            <a:solidFill>
              <a:schemeClr val="tx1"/>
            </a:solidFill>
            <a:latin typeface="+mj-lt"/>
          </a:endParaRPr>
        </a:p>
        <a:p>
          <a:pPr marL="57150" lvl="1" indent="-57150" algn="l" defTabSz="400050">
            <a:lnSpc>
              <a:spcPct val="90000"/>
            </a:lnSpc>
            <a:spcBef>
              <a:spcPct val="0"/>
            </a:spcBef>
            <a:spcAft>
              <a:spcPct val="20000"/>
            </a:spcAft>
            <a:buChar char="•"/>
          </a:pPr>
          <a:r>
            <a:rPr lang="en-US" sz="900" b="1" i="0" kern="1200" dirty="0">
              <a:solidFill>
                <a:schemeClr val="tx1"/>
              </a:solidFill>
              <a:latin typeface="+mj-lt"/>
            </a:rPr>
            <a:t>R49.</a:t>
          </a:r>
          <a:r>
            <a:rPr lang="en-US" sz="900" b="0" i="0" kern="1200" dirty="0">
              <a:solidFill>
                <a:schemeClr val="tx1"/>
              </a:solidFill>
              <a:latin typeface="+mj-lt"/>
            </a:rPr>
            <a:t> Daily physical activity goals can be met in a single session or in multiple sessions throughout the course of a day (10 minutes minimum per session); for some individuals, breaking activity up throughout the day may help improve adherence with physical activity programs</a:t>
          </a:r>
          <a:r>
            <a:rPr lang="en-US" sz="900" b="1" i="0" kern="1200" dirty="0">
              <a:solidFill>
                <a:schemeClr val="tx1"/>
              </a:solidFill>
              <a:latin typeface="+mj-lt"/>
            </a:rPr>
            <a:t> (Grade A; BEL 1)</a:t>
          </a:r>
          <a:r>
            <a:rPr lang="en-US" sz="900" b="0" i="0" kern="1200" dirty="0">
              <a:solidFill>
                <a:schemeClr val="tx1"/>
              </a:solidFill>
              <a:latin typeface="+mj-lt"/>
            </a:rPr>
            <a:t>. </a:t>
          </a:r>
          <a:endParaRPr lang="en-US" sz="900" kern="1200" dirty="0">
            <a:solidFill>
              <a:schemeClr val="tx1"/>
            </a:solidFill>
            <a:latin typeface="+mj-lt"/>
          </a:endParaRPr>
        </a:p>
        <a:p>
          <a:pPr marL="57150" lvl="1" indent="-57150" algn="l" defTabSz="400050">
            <a:lnSpc>
              <a:spcPct val="90000"/>
            </a:lnSpc>
            <a:spcBef>
              <a:spcPct val="0"/>
            </a:spcBef>
            <a:spcAft>
              <a:spcPct val="20000"/>
            </a:spcAft>
            <a:buChar char="•"/>
          </a:pPr>
          <a:r>
            <a:rPr lang="en-US" sz="900" b="1" i="0" kern="1200" dirty="0">
              <a:solidFill>
                <a:schemeClr val="tx1"/>
              </a:solidFill>
              <a:latin typeface="+mj-lt"/>
            </a:rPr>
            <a:t>R50.</a:t>
          </a:r>
          <a:r>
            <a:rPr lang="en-US" sz="900" b="0" i="0" kern="1200" dirty="0">
              <a:solidFill>
                <a:schemeClr val="tx1"/>
              </a:solidFill>
              <a:latin typeface="+mj-lt"/>
            </a:rPr>
            <a:t> In addition to aerobic activity, muscle-strengthening activity is recommended at least 2 days a week </a:t>
          </a:r>
          <a:r>
            <a:rPr lang="en-US" sz="900" b="1" i="0" kern="1200" dirty="0">
              <a:solidFill>
                <a:schemeClr val="tx1"/>
              </a:solidFill>
              <a:latin typeface="+mj-lt"/>
            </a:rPr>
            <a:t>(Grade A; BEL 1)</a:t>
          </a:r>
          <a:r>
            <a:rPr lang="en-US" sz="900" b="0" i="0" kern="1200" dirty="0">
              <a:solidFill>
                <a:schemeClr val="tx1"/>
              </a:solidFill>
              <a:latin typeface="+mj-lt"/>
            </a:rPr>
            <a:t>. </a:t>
          </a:r>
          <a:endParaRPr lang="en-US" sz="900" kern="1200" dirty="0">
            <a:solidFill>
              <a:schemeClr val="tx1"/>
            </a:solidFill>
            <a:latin typeface="+mj-lt"/>
          </a:endParaRPr>
        </a:p>
      </dsp:txBody>
      <dsp:txXfrm>
        <a:off x="0" y="431609"/>
        <a:ext cx="5651719" cy="1167480"/>
      </dsp:txXfrm>
    </dsp:sp>
    <dsp:sp modelId="{3C3E0694-FAE1-495E-8AE8-5D82AA32251D}">
      <dsp:nvSpPr>
        <dsp:cNvPr id="0" name=""/>
        <dsp:cNvSpPr/>
      </dsp:nvSpPr>
      <dsp:spPr>
        <a:xfrm>
          <a:off x="0" y="1599090"/>
          <a:ext cx="5651719" cy="280799"/>
        </a:xfrm>
        <a:prstGeom prst="roundRect">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dirty="0">
              <a:solidFill>
                <a:schemeClr val="tx1"/>
              </a:solidFill>
              <a:latin typeface="+mj-lt"/>
            </a:rPr>
            <a:t>Medical Nutrition Therapy</a:t>
          </a:r>
          <a:endParaRPr lang="en-US" sz="1200" kern="1200" dirty="0">
            <a:solidFill>
              <a:schemeClr val="tx1"/>
            </a:solidFill>
            <a:latin typeface="+mj-lt"/>
          </a:endParaRPr>
        </a:p>
      </dsp:txBody>
      <dsp:txXfrm>
        <a:off x="13707" y="1612797"/>
        <a:ext cx="5624305" cy="253385"/>
      </dsp:txXfrm>
    </dsp:sp>
    <dsp:sp modelId="{EC965FA8-60A0-4496-B401-A3A397C62399}">
      <dsp:nvSpPr>
        <dsp:cNvPr id="0" name=""/>
        <dsp:cNvSpPr/>
      </dsp:nvSpPr>
      <dsp:spPr>
        <a:xfrm>
          <a:off x="0" y="1879890"/>
          <a:ext cx="5651719"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442"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b="1" i="0" kern="1200" dirty="0">
              <a:solidFill>
                <a:schemeClr val="tx1"/>
              </a:solidFill>
              <a:latin typeface="+mj-lt"/>
            </a:rPr>
            <a:t>R51.</a:t>
          </a:r>
          <a:r>
            <a:rPr lang="en-US" sz="900" b="0" i="0" kern="1200" dirty="0">
              <a:solidFill>
                <a:schemeClr val="tx1"/>
              </a:solidFill>
              <a:latin typeface="+mj-lt"/>
            </a:rPr>
            <a:t> For adults, a reduced-calorie diet consisting of fruits and vegetables (combined ≥5 servings/day), grains (primarily whole grains), fish, and lean meats is recommended </a:t>
          </a:r>
          <a:r>
            <a:rPr lang="en-US" sz="900" b="1" i="0" kern="1200" dirty="0">
              <a:solidFill>
                <a:schemeClr val="tx1"/>
              </a:solidFill>
              <a:latin typeface="+mj-lt"/>
            </a:rPr>
            <a:t>(Grade A; BEL 1)</a:t>
          </a:r>
          <a:r>
            <a:rPr lang="en-US" sz="900" b="0" i="0" kern="1200" dirty="0">
              <a:solidFill>
                <a:schemeClr val="tx1"/>
              </a:solidFill>
              <a:latin typeface="+mj-lt"/>
            </a:rPr>
            <a:t>. </a:t>
          </a:r>
          <a:endParaRPr lang="en-US" sz="900" kern="1200" dirty="0">
            <a:solidFill>
              <a:schemeClr val="tx1"/>
            </a:solidFill>
            <a:latin typeface="+mj-lt"/>
          </a:endParaRPr>
        </a:p>
        <a:p>
          <a:pPr marL="57150" lvl="1" indent="-57150" algn="l" defTabSz="400050">
            <a:lnSpc>
              <a:spcPct val="90000"/>
            </a:lnSpc>
            <a:spcBef>
              <a:spcPct val="0"/>
            </a:spcBef>
            <a:spcAft>
              <a:spcPct val="20000"/>
            </a:spcAft>
            <a:buChar char="•"/>
          </a:pPr>
          <a:r>
            <a:rPr lang="en-US" sz="900" b="1" i="0" kern="1200" dirty="0">
              <a:solidFill>
                <a:schemeClr val="tx1"/>
              </a:solidFill>
              <a:latin typeface="+mj-lt"/>
            </a:rPr>
            <a:t>R52. </a:t>
          </a:r>
          <a:r>
            <a:rPr lang="en-US" sz="900" b="0" i="0" kern="1200" dirty="0">
              <a:solidFill>
                <a:schemeClr val="tx1"/>
              </a:solidFill>
              <a:latin typeface="+mj-lt"/>
            </a:rPr>
            <a:t>For adults, the intake of saturated fats, </a:t>
          </a:r>
          <a:r>
            <a:rPr lang="en-US" sz="900" b="0" i="1" kern="1200" dirty="0">
              <a:solidFill>
                <a:schemeClr val="tx1"/>
              </a:solidFill>
              <a:latin typeface="+mj-lt"/>
            </a:rPr>
            <a:t>trans</a:t>
          </a:r>
          <a:r>
            <a:rPr lang="en-US" sz="900" b="0" i="0" kern="1200" dirty="0">
              <a:solidFill>
                <a:schemeClr val="tx1"/>
              </a:solidFill>
              <a:latin typeface="+mj-lt"/>
            </a:rPr>
            <a:t>-fats, and cholesterol should be limited, while LDL-C-lowering macronutrient intake should include plant stanols/sterols (~2 g/ day) and soluble fiber (10-25 g/day) </a:t>
          </a:r>
          <a:r>
            <a:rPr lang="en-US" sz="900" b="1" i="0" kern="1200" dirty="0">
              <a:solidFill>
                <a:schemeClr val="tx1"/>
              </a:solidFill>
              <a:latin typeface="+mj-lt"/>
            </a:rPr>
            <a:t>(Grade A; BEL 1)</a:t>
          </a:r>
          <a:r>
            <a:rPr lang="en-US" sz="900" b="0" i="0" kern="1200" dirty="0">
              <a:solidFill>
                <a:schemeClr val="tx1"/>
              </a:solidFill>
              <a:latin typeface="+mj-lt"/>
            </a:rPr>
            <a:t>.</a:t>
          </a:r>
          <a:r>
            <a:rPr lang="en-US" sz="900" b="1" i="0" kern="1200" dirty="0">
              <a:solidFill>
                <a:schemeClr val="tx1"/>
              </a:solidFill>
              <a:latin typeface="+mj-lt"/>
            </a:rPr>
            <a:t> </a:t>
          </a:r>
          <a:endParaRPr lang="en-US" sz="900" kern="1200" dirty="0">
            <a:solidFill>
              <a:schemeClr val="tx1"/>
            </a:solidFill>
            <a:latin typeface="+mj-lt"/>
          </a:endParaRPr>
        </a:p>
        <a:p>
          <a:pPr marL="57150" lvl="1" indent="-57150" algn="l" defTabSz="400050">
            <a:lnSpc>
              <a:spcPct val="90000"/>
            </a:lnSpc>
            <a:spcBef>
              <a:spcPct val="0"/>
            </a:spcBef>
            <a:spcAft>
              <a:spcPct val="20000"/>
            </a:spcAft>
            <a:buChar char="•"/>
          </a:pPr>
          <a:r>
            <a:rPr lang="en-US" sz="900" b="1" i="0" kern="1200" dirty="0">
              <a:solidFill>
                <a:schemeClr val="tx1"/>
              </a:solidFill>
              <a:latin typeface="+mj-lt"/>
            </a:rPr>
            <a:t>R53.</a:t>
          </a:r>
          <a:r>
            <a:rPr lang="en-US" sz="900" b="0" i="0" kern="1200" dirty="0">
              <a:solidFill>
                <a:schemeClr val="tx1"/>
              </a:solidFill>
              <a:latin typeface="+mj-lt"/>
            </a:rPr>
            <a:t> Primary preventive nutrition consisting of healthy lifestyle habits is recommended in all healthy children </a:t>
          </a:r>
          <a:r>
            <a:rPr lang="en-US" sz="900" b="1" i="0" kern="1200" dirty="0">
              <a:solidFill>
                <a:schemeClr val="tx1"/>
              </a:solidFill>
              <a:latin typeface="+mj-lt"/>
            </a:rPr>
            <a:t>(Grade A; BEL 1)</a:t>
          </a:r>
          <a:r>
            <a:rPr lang="en-US" sz="900" b="0" i="0" kern="1200" dirty="0">
              <a:solidFill>
                <a:schemeClr val="tx1"/>
              </a:solidFill>
              <a:latin typeface="+mj-lt"/>
            </a:rPr>
            <a:t>.</a:t>
          </a:r>
          <a:r>
            <a:rPr lang="en-US" sz="900" b="1" i="0" kern="1200" dirty="0">
              <a:solidFill>
                <a:schemeClr val="tx1"/>
              </a:solidFill>
              <a:latin typeface="+mj-lt"/>
            </a:rPr>
            <a:t> </a:t>
          </a:r>
          <a:endParaRPr lang="en-US" sz="900" kern="1200" dirty="0">
            <a:solidFill>
              <a:schemeClr val="tx1"/>
            </a:solidFill>
            <a:latin typeface="+mj-lt"/>
          </a:endParaRPr>
        </a:p>
      </dsp:txBody>
      <dsp:txXfrm>
        <a:off x="0" y="1879890"/>
        <a:ext cx="5651719" cy="919080"/>
      </dsp:txXfrm>
    </dsp:sp>
    <dsp:sp modelId="{4D4F66C0-0FB2-4B35-A569-92EA3C63E342}">
      <dsp:nvSpPr>
        <dsp:cNvPr id="0" name=""/>
        <dsp:cNvSpPr/>
      </dsp:nvSpPr>
      <dsp:spPr>
        <a:xfrm>
          <a:off x="0" y="2798970"/>
          <a:ext cx="5651719" cy="280799"/>
        </a:xfrm>
        <a:prstGeom prst="roundRect">
          <a:avLst/>
        </a:prstGeom>
        <a:solidFill>
          <a:schemeClr val="accent2">
            <a:hueOff val="1254112"/>
            <a:satOff val="-6827"/>
            <a:lumOff val="2549"/>
            <a:alpha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dirty="0">
              <a:solidFill>
                <a:schemeClr val="tx1"/>
              </a:solidFill>
              <a:latin typeface="+mj-lt"/>
            </a:rPr>
            <a:t>Smoking Cessation</a:t>
          </a:r>
          <a:endParaRPr lang="en-US" sz="1200" kern="1200" dirty="0">
            <a:solidFill>
              <a:schemeClr val="tx1"/>
            </a:solidFill>
            <a:latin typeface="+mj-lt"/>
          </a:endParaRPr>
        </a:p>
      </dsp:txBody>
      <dsp:txXfrm>
        <a:off x="13707" y="2812677"/>
        <a:ext cx="5624305" cy="253385"/>
      </dsp:txXfrm>
    </dsp:sp>
    <dsp:sp modelId="{83F47DAC-C271-4F26-AB91-FCA1116F8C80}">
      <dsp:nvSpPr>
        <dsp:cNvPr id="0" name=""/>
        <dsp:cNvSpPr/>
      </dsp:nvSpPr>
      <dsp:spPr>
        <a:xfrm>
          <a:off x="0" y="3079770"/>
          <a:ext cx="5651719" cy="27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442"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b="1" i="0" kern="1200" dirty="0">
              <a:solidFill>
                <a:schemeClr val="tx1"/>
              </a:solidFill>
              <a:latin typeface="+mj-lt"/>
            </a:rPr>
            <a:t>R54.</a:t>
          </a:r>
          <a:r>
            <a:rPr lang="en-US" sz="900" b="0" i="0" kern="1200" dirty="0">
              <a:solidFill>
                <a:schemeClr val="tx1"/>
              </a:solidFill>
              <a:latin typeface="+mj-lt"/>
            </a:rPr>
            <a:t> Tobacco cessation should be strongly encouraged and facilitated </a:t>
          </a:r>
          <a:r>
            <a:rPr lang="en-US" sz="900" b="1" i="0" kern="1200" dirty="0">
              <a:solidFill>
                <a:schemeClr val="tx1"/>
              </a:solidFill>
              <a:latin typeface="+mj-lt"/>
            </a:rPr>
            <a:t>(Grade A; BEL 2; upgraded due to potential benefit</a:t>
          </a:r>
          <a:r>
            <a:rPr lang="en-US" sz="900" b="0" i="0" kern="1200" dirty="0">
              <a:solidFill>
                <a:schemeClr val="tx1"/>
              </a:solidFill>
              <a:latin typeface="+mj-lt"/>
            </a:rPr>
            <a:t>). </a:t>
          </a:r>
          <a:endParaRPr lang="en-US" sz="900" kern="1200" dirty="0">
            <a:solidFill>
              <a:schemeClr val="tx1"/>
            </a:solidFill>
            <a:latin typeface="+mj-lt"/>
          </a:endParaRPr>
        </a:p>
      </dsp:txBody>
      <dsp:txXfrm>
        <a:off x="0" y="3079770"/>
        <a:ext cx="5651719" cy="2732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D67C4-00DA-4B6F-98CC-7FF849032F9E}" type="datetimeFigureOut">
              <a:rPr lang="en-US" smtClean="0"/>
              <a:t>8/8/2019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93FFE-CD81-48E5-B6BF-F459CBC2EE73}" type="slidenum">
              <a:rPr lang="en-US" smtClean="0"/>
              <a:t>‹#›</a:t>
            </a:fld>
            <a:endParaRPr lang="en-US"/>
          </a:p>
        </p:txBody>
      </p:sp>
    </p:spTree>
    <p:extLst>
      <p:ext uri="{BB962C8B-B14F-4D97-AF65-F5344CB8AC3E}">
        <p14:creationId xmlns:p14="http://schemas.microsoft.com/office/powerpoint/2010/main" val="206375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5E993FFE-CD81-48E5-B6BF-F459CBC2EE73}" type="slidenum">
              <a:rPr lang="en-US" smtClean="0"/>
              <a:t>1</a:t>
            </a:fld>
            <a:endParaRPr lang="en-US"/>
          </a:p>
        </p:txBody>
      </p:sp>
    </p:spTree>
    <p:extLst>
      <p:ext uri="{BB962C8B-B14F-4D97-AF65-F5344CB8AC3E}">
        <p14:creationId xmlns:p14="http://schemas.microsoft.com/office/powerpoint/2010/main" val="109089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DAAD7D-5915-4C6D-B728-FD3C6B1D4CAB}" type="slidenum">
              <a:rPr kumimoji="0" lang="en-US" sz="1200" b="0" i="0" u="none" strike="noStrike" kern="1200" cap="none" spc="0" normalizeH="0" baseline="0" noProof="0" smtClean="0">
                <a:ln>
                  <a:noFill/>
                </a:ln>
                <a:solidFill>
                  <a:srgbClr val="000000"/>
                </a:solidFill>
                <a:effectLst/>
                <a:uLnTx/>
                <a:uFillTx/>
                <a:latin typeface="Calibr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696964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1A8629-1071-46D9-9700-3766B17F25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87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1A8629-1071-46D9-9700-3766B17F25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689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378C722-29FD-4A35-8379-A66EF14CB12C}" type="slidenum">
              <a:rPr lang="ko-KR" altLang="en-US" smtClean="0"/>
              <a:t>61</a:t>
            </a:fld>
            <a:endParaRPr lang="ko-KR" altLang="en-US"/>
          </a:p>
        </p:txBody>
      </p:sp>
    </p:spTree>
    <p:extLst>
      <p:ext uri="{BB962C8B-B14F-4D97-AF65-F5344CB8AC3E}">
        <p14:creationId xmlns:p14="http://schemas.microsoft.com/office/powerpoint/2010/main" val="3961070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378C722-29FD-4A35-8379-A66EF14CB12C}" type="slidenum">
              <a:rPr lang="ko-KR" altLang="en-US" smtClean="0"/>
              <a:t>62</a:t>
            </a:fld>
            <a:endParaRPr lang="ko-KR" altLang="en-US"/>
          </a:p>
        </p:txBody>
      </p:sp>
    </p:spTree>
    <p:extLst>
      <p:ext uri="{BB962C8B-B14F-4D97-AF65-F5344CB8AC3E}">
        <p14:creationId xmlns:p14="http://schemas.microsoft.com/office/powerpoint/2010/main" val="1214679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378C722-29FD-4A35-8379-A66EF14CB12C}" type="slidenum">
              <a:rPr lang="ko-KR" altLang="en-US" smtClean="0"/>
              <a:t>63</a:t>
            </a:fld>
            <a:endParaRPr lang="ko-KR" altLang="en-US"/>
          </a:p>
        </p:txBody>
      </p:sp>
    </p:spTree>
    <p:extLst>
      <p:ext uri="{BB962C8B-B14F-4D97-AF65-F5344CB8AC3E}">
        <p14:creationId xmlns:p14="http://schemas.microsoft.com/office/powerpoint/2010/main" val="3062188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378C722-29FD-4A35-8379-A66EF14CB12C}" type="slidenum">
              <a:rPr lang="ko-KR" altLang="en-US" smtClean="0"/>
              <a:t>64</a:t>
            </a:fld>
            <a:endParaRPr lang="ko-KR" altLang="en-US"/>
          </a:p>
        </p:txBody>
      </p:sp>
    </p:spTree>
    <p:extLst>
      <p:ext uri="{BB962C8B-B14F-4D97-AF65-F5344CB8AC3E}">
        <p14:creationId xmlns:p14="http://schemas.microsoft.com/office/powerpoint/2010/main" val="2064973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378C722-29FD-4A35-8379-A66EF14CB12C}" type="slidenum">
              <a:rPr lang="ko-KR" altLang="en-US" smtClean="0"/>
              <a:t>65</a:t>
            </a:fld>
            <a:endParaRPr lang="ko-KR" altLang="en-US"/>
          </a:p>
        </p:txBody>
      </p:sp>
    </p:spTree>
    <p:extLst>
      <p:ext uri="{BB962C8B-B14F-4D97-AF65-F5344CB8AC3E}">
        <p14:creationId xmlns:p14="http://schemas.microsoft.com/office/powerpoint/2010/main" val="3543687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378C722-29FD-4A35-8379-A66EF14CB12C}" type="slidenum">
              <a:rPr lang="ko-KR" altLang="en-US" smtClean="0"/>
              <a:t>66</a:t>
            </a:fld>
            <a:endParaRPr lang="ko-KR" altLang="en-US"/>
          </a:p>
        </p:txBody>
      </p:sp>
    </p:spTree>
    <p:extLst>
      <p:ext uri="{BB962C8B-B14F-4D97-AF65-F5344CB8AC3E}">
        <p14:creationId xmlns:p14="http://schemas.microsoft.com/office/powerpoint/2010/main" val="1285237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378C722-29FD-4A35-8379-A66EF14CB12C}" type="slidenum">
              <a:rPr lang="ko-KR" altLang="en-US" smtClean="0"/>
              <a:t>67</a:t>
            </a:fld>
            <a:endParaRPr lang="ko-KR" altLang="en-US"/>
          </a:p>
        </p:txBody>
      </p:sp>
    </p:spTree>
    <p:extLst>
      <p:ext uri="{BB962C8B-B14F-4D97-AF65-F5344CB8AC3E}">
        <p14:creationId xmlns:p14="http://schemas.microsoft.com/office/powerpoint/2010/main" val="338264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ar-EG">
              <a:latin typeface="Arial" charset="0"/>
              <a:cs typeface="Arial"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07C84AD-F14F-6742-BAB4-B827F7CC1FCF}" type="slidenum">
              <a:rPr lang="x-none"/>
              <a:pPr eaLnBrk="1" hangingPunct="1"/>
              <a:t>10</a:t>
            </a:fld>
            <a:endParaRPr lang="en-US"/>
          </a:p>
        </p:txBody>
      </p:sp>
    </p:spTree>
    <p:extLst>
      <p:ext uri="{BB962C8B-B14F-4D97-AF65-F5344CB8AC3E}">
        <p14:creationId xmlns:p14="http://schemas.microsoft.com/office/powerpoint/2010/main" val="1193731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378C722-29FD-4A35-8379-A66EF14CB12C}" type="slidenum">
              <a:rPr lang="ko-KR" altLang="en-US" smtClean="0"/>
              <a:t>68</a:t>
            </a:fld>
            <a:endParaRPr lang="ko-KR" altLang="en-US"/>
          </a:p>
        </p:txBody>
      </p:sp>
    </p:spTree>
    <p:extLst>
      <p:ext uri="{BB962C8B-B14F-4D97-AF65-F5344CB8AC3E}">
        <p14:creationId xmlns:p14="http://schemas.microsoft.com/office/powerpoint/2010/main" val="133887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93FFE-CD81-48E5-B6BF-F459CBC2EE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8050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3CF274-A1EB-4B63-A198-C10828CFDDF2}"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728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44132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378C722-29FD-4A35-8379-A66EF14CB12C}" type="slidenum">
              <a:rPr lang="ko-KR" altLang="en-US" smtClean="0"/>
              <a:t>72</a:t>
            </a:fld>
            <a:endParaRPr lang="ko-KR" altLang="en-US"/>
          </a:p>
        </p:txBody>
      </p:sp>
    </p:spTree>
    <p:extLst>
      <p:ext uri="{BB962C8B-B14F-4D97-AF65-F5344CB8AC3E}">
        <p14:creationId xmlns:p14="http://schemas.microsoft.com/office/powerpoint/2010/main" val="2814845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378C722-29FD-4A35-8379-A66EF14CB12C}" type="slidenum">
              <a:rPr lang="ko-KR" altLang="en-US" smtClean="0"/>
              <a:t>73</a:t>
            </a:fld>
            <a:endParaRPr lang="ko-KR" altLang="en-US"/>
          </a:p>
        </p:txBody>
      </p:sp>
    </p:spTree>
    <p:extLst>
      <p:ext uri="{BB962C8B-B14F-4D97-AF65-F5344CB8AC3E}">
        <p14:creationId xmlns:p14="http://schemas.microsoft.com/office/powerpoint/2010/main" val="2413410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378C722-29FD-4A35-8379-A66EF14CB12C}" type="slidenum">
              <a:rPr lang="ko-KR" altLang="en-US" smtClean="0"/>
              <a:t>74</a:t>
            </a:fld>
            <a:endParaRPr lang="ko-KR" altLang="en-US"/>
          </a:p>
        </p:txBody>
      </p:sp>
    </p:spTree>
    <p:extLst>
      <p:ext uri="{BB962C8B-B14F-4D97-AF65-F5344CB8AC3E}">
        <p14:creationId xmlns:p14="http://schemas.microsoft.com/office/powerpoint/2010/main" val="1017054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378C722-29FD-4A35-8379-A66EF14CB12C}" type="slidenum">
              <a:rPr lang="ko-KR" altLang="en-US" smtClean="0"/>
              <a:t>75</a:t>
            </a:fld>
            <a:endParaRPr lang="ko-KR" altLang="en-US"/>
          </a:p>
        </p:txBody>
      </p:sp>
    </p:spTree>
    <p:extLst>
      <p:ext uri="{BB962C8B-B14F-4D97-AF65-F5344CB8AC3E}">
        <p14:creationId xmlns:p14="http://schemas.microsoft.com/office/powerpoint/2010/main" val="332772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This is the new equation, the pooled cohort risk assessment equation</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As you can see, there are different parameters that you need to plug in to the equation to calculate the risk: gender, age, race, total cholesterol, HDL, systolic BP, whether or not you are on any anti-HTN meds, any history of DM or being a smoker</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41F4D660-7153-4954-8507-96583125974D}" type="slidenum">
              <a:rPr lang="en-US" smtClean="0">
                <a:latin typeface="Calibri" pitchFamily="34" charset="0"/>
              </a:rPr>
              <a:pPr eaLnBrk="1" fontAlgn="base" hangingPunct="1">
                <a:spcBef>
                  <a:spcPct val="0"/>
                </a:spcBef>
                <a:spcAft>
                  <a:spcPct val="0"/>
                </a:spcAft>
              </a:pPr>
              <a:t>14</a:t>
            </a:fld>
            <a:endParaRPr lang="en-US">
              <a:latin typeface="Calibri" pitchFamily="34" charset="0"/>
            </a:endParaRPr>
          </a:p>
        </p:txBody>
      </p:sp>
    </p:spTree>
    <p:extLst>
      <p:ext uri="{BB962C8B-B14F-4D97-AF65-F5344CB8AC3E}">
        <p14:creationId xmlns:p14="http://schemas.microsoft.com/office/powerpoint/2010/main" val="143645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D959B-4909-BA46-AD61-FA002317CD18}" type="slidenum">
              <a:rPr lang="en-US" smtClean="0"/>
              <a:t>18</a:t>
            </a:fld>
            <a:endParaRPr lang="en-US"/>
          </a:p>
        </p:txBody>
      </p:sp>
    </p:spTree>
    <p:extLst>
      <p:ext uri="{BB962C8B-B14F-4D97-AF65-F5344CB8AC3E}">
        <p14:creationId xmlns:p14="http://schemas.microsoft.com/office/powerpoint/2010/main" val="214800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solidFill>
                  <a:prstClr val="black"/>
                </a:solidFill>
                <a:latin typeface="Calibri"/>
              </a:rPr>
              <a:pPr/>
              <a:t>19</a:t>
            </a:fld>
            <a:endParaRPr lang="x-none">
              <a:solidFill>
                <a:prstClr val="black"/>
              </a:solidFill>
              <a:latin typeface="Calibri"/>
            </a:endParaRPr>
          </a:p>
        </p:txBody>
      </p:sp>
    </p:spTree>
    <p:extLst>
      <p:ext uri="{BB962C8B-B14F-4D97-AF65-F5344CB8AC3E}">
        <p14:creationId xmlns:p14="http://schemas.microsoft.com/office/powerpoint/2010/main" val="16738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x-none" dirty="0"/>
          </a:p>
        </p:txBody>
      </p:sp>
      <p:sp>
        <p:nvSpPr>
          <p:cNvPr id="4" name="Slide Number Placeholder 3"/>
          <p:cNvSpPr>
            <a:spLocks noGrp="1"/>
          </p:cNvSpPr>
          <p:nvPr>
            <p:ph type="sldNum" sz="quarter" idx="10"/>
          </p:nvPr>
        </p:nvSpPr>
        <p:spPr/>
        <p:txBody>
          <a:bodyPr/>
          <a:lstStyle/>
          <a:p>
            <a:fld id="{735837AF-B014-4595-9A0D-CDB53FBD8860}" type="slidenum">
              <a:rPr lang="x-none" smtClean="0">
                <a:solidFill>
                  <a:prstClr val="black"/>
                </a:solidFill>
                <a:latin typeface="Calibri"/>
              </a:rPr>
              <a:pPr/>
              <a:t>21</a:t>
            </a:fld>
            <a:endParaRPr lang="x-none">
              <a:solidFill>
                <a:prstClr val="black"/>
              </a:solidFill>
              <a:latin typeface="Calibri"/>
            </a:endParaRPr>
          </a:p>
        </p:txBody>
      </p:sp>
    </p:spTree>
    <p:extLst>
      <p:ext uri="{BB962C8B-B14F-4D97-AF65-F5344CB8AC3E}">
        <p14:creationId xmlns:p14="http://schemas.microsoft.com/office/powerpoint/2010/main" val="282107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D7141-DEF0-48F4-8D8C-629BC8AFD040}" type="slidenum">
              <a:rPr lang="en-US" smtClean="0"/>
              <a:pPr/>
              <a:t>23</a:t>
            </a:fld>
            <a:endParaRPr lang="en-US"/>
          </a:p>
        </p:txBody>
      </p:sp>
    </p:spTree>
    <p:extLst>
      <p:ext uri="{BB962C8B-B14F-4D97-AF65-F5344CB8AC3E}">
        <p14:creationId xmlns:p14="http://schemas.microsoft.com/office/powerpoint/2010/main" val="144759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93FFE-CD81-48E5-B6BF-F459CBC2EE73}" type="slidenum">
              <a:rPr lang="en-US" smtClean="0"/>
              <a:t>27</a:t>
            </a:fld>
            <a:endParaRPr lang="en-US"/>
          </a:p>
        </p:txBody>
      </p:sp>
    </p:spTree>
    <p:extLst>
      <p:ext uri="{BB962C8B-B14F-4D97-AF65-F5344CB8AC3E}">
        <p14:creationId xmlns:p14="http://schemas.microsoft.com/office/powerpoint/2010/main" val="218428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t>This algorithim summarizes the major guidelines in one page</a:t>
            </a:r>
          </a:p>
          <a:p>
            <a:pPr marL="171450" indent="-171450" eaLnBrk="1" hangingPunct="1">
              <a:spcBef>
                <a:spcPct val="0"/>
              </a:spcBef>
              <a:buFontTx/>
              <a:buChar char="•"/>
            </a:pPr>
            <a:r>
              <a:rPr lang="en-US"/>
              <a:t>You see the 4 statin benefit groups in the middle: on top, you see the patient’s group with clinical ASCVD, below that you see the group with LDL &gt;190, below that you see the patient’s with history of DM 40-75 years old, and in the bottom, you see patients who don’t have the characteristics of the first 3 groups but their 10 year ASCD risk is greater than 7.5%</a:t>
            </a:r>
          </a:p>
          <a:p>
            <a:pPr marL="171450" indent="-171450" eaLnBrk="1" hangingPunct="1">
              <a:spcBef>
                <a:spcPct val="0"/>
              </a:spcBef>
              <a:buFontTx/>
              <a:buChar char="•"/>
            </a:pPr>
            <a:r>
              <a:rPr lang="en-US"/>
              <a:t>For the first group: based on the guidline, if you have clinical ASCD, are younger than 75 and don’t have any history of intolerance to statin, you should be started on high intensity statin. On the other hand, if you are older than 75, or not a candidate for high intensity statin due to lets say intolerance to statins, you are a candidate for moderate-intensity statin</a:t>
            </a:r>
          </a:p>
          <a:p>
            <a:pPr marL="171450" indent="-171450" eaLnBrk="1" hangingPunct="1">
              <a:spcBef>
                <a:spcPct val="0"/>
              </a:spcBef>
              <a:buFontTx/>
              <a:buChar char="•"/>
            </a:pPr>
            <a:r>
              <a:rPr lang="en-US"/>
              <a:t>For the second group, if your LDL is greater than 190, you need to be started on high-intensity statin, unless you have contra-indication to high dose </a:t>
            </a:r>
            <a:r>
              <a:rPr lang="en-US">
                <a:sym typeface="Wingdings" pitchFamily="2" charset="2"/>
              </a:rPr>
              <a:t>start on moderate dose</a:t>
            </a:r>
          </a:p>
          <a:p>
            <a:pPr marL="171450" indent="-171450" eaLnBrk="1" hangingPunct="1">
              <a:spcBef>
                <a:spcPct val="0"/>
              </a:spcBef>
              <a:buFontTx/>
              <a:buChar char="•"/>
            </a:pPr>
            <a:r>
              <a:rPr lang="en-US">
                <a:sym typeface="Wingdings" pitchFamily="2" charset="2"/>
              </a:rPr>
              <a:t>For the third group, individuals with diabetes with above mentioned group age, you need to calculate the 10 year ASCVD risk using a new equation/calculater called “pooled Cohort Equations” if the 10 year risk is greater than 7.5%, start them on high-intensity, otherwise, you can start them on moderate-intensity statin</a:t>
            </a:r>
          </a:p>
          <a:p>
            <a:pPr marL="171450" indent="-171450" eaLnBrk="1" hangingPunct="1">
              <a:spcBef>
                <a:spcPct val="0"/>
              </a:spcBef>
              <a:buFontTx/>
              <a:buChar char="•"/>
            </a:pPr>
            <a:r>
              <a:rPr lang="en-US">
                <a:sym typeface="Wingdings" pitchFamily="2" charset="2"/>
              </a:rPr>
              <a:t>For the last group, you need to calculate patient’s risk factor and start them on moderate-to-high intensity statin if their estimated 10-y ASCVD risk is greater than 7.5%</a:t>
            </a:r>
          </a:p>
          <a:p>
            <a:pPr marL="171450" indent="-171450" eaLnBrk="1" hangingPunct="1">
              <a:spcBef>
                <a:spcPct val="0"/>
              </a:spcBef>
              <a:buFontTx/>
              <a:buChar char="•"/>
            </a:pPr>
            <a:r>
              <a:rPr lang="en-US">
                <a:sym typeface="Wingdings" pitchFamily="2" charset="2"/>
              </a:rPr>
              <a:t>Keep that in mind that what we mean by “high intensity” statin, is the daily dose of statin that lowers the LDL by appox greater than 50%, and what we mean by moderate intensity statin, is the daily dose of statin that lowers the LDL by appox 30-50%. </a:t>
            </a:r>
            <a:endParaRPr 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3770E0-1ED8-4A5D-80EB-2D1AFC1AB6ED}"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81319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66E1355-3B2A-48FD-9858-A911AD013082}" type="datetimeFigureOut">
              <a:rPr lang="en-US" smtClean="0"/>
              <a:t>8/8/2019</a:t>
            </a:fld>
            <a:endParaRPr lang="en-US"/>
          </a:p>
        </p:txBody>
      </p:sp>
      <p:sp>
        <p:nvSpPr>
          <p:cNvPr id="16" name="Slide Number Placeholder 15"/>
          <p:cNvSpPr>
            <a:spLocks noGrp="1"/>
          </p:cNvSpPr>
          <p:nvPr>
            <p:ph type="sldNum" sz="quarter" idx="11"/>
          </p:nvPr>
        </p:nvSpPr>
        <p:spPr/>
        <p:txBody>
          <a:bodyPr/>
          <a:lstStyle/>
          <a:p>
            <a:fld id="{3C3273EB-B5AD-4855-8C36-42C9A2A71C6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4AD10277-5BA8-4160-A11B-C15EB0D64113}" type="datetimeFigureOut">
              <a:rPr lang="en-US" smtClean="0"/>
              <a:t>8/8/2019</a:t>
            </a:fld>
            <a:endParaRPr lang="en-US"/>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C0011D3D-916D-440F-B28D-C8BC970D34A2}" type="slidenum">
              <a:rPr lang="en-US" smtClean="0"/>
              <a:t>‹#›</a:t>
            </a:fld>
            <a:endParaRPr lang="en-US"/>
          </a:p>
        </p:txBody>
      </p:sp>
    </p:spTree>
    <p:extLst>
      <p:ext uri="{BB962C8B-B14F-4D97-AF65-F5344CB8AC3E}">
        <p14:creationId xmlns:p14="http://schemas.microsoft.com/office/powerpoint/2010/main" val="1181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10277-5BA8-4160-A11B-C15EB0D64113}"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18725" y="5956138"/>
            <a:ext cx="789381" cy="365125"/>
          </a:xfrm>
        </p:spPr>
        <p:txBody>
          <a:bodyPr/>
          <a:lstStyle/>
          <a:p>
            <a:fld id="{C0011D3D-916D-440F-B28D-C8BC970D34A2}" type="slidenum">
              <a:rPr lang="en-US" smtClean="0"/>
              <a:t>‹#›</a:t>
            </a:fld>
            <a:endParaRPr lang="en-US"/>
          </a:p>
        </p:txBody>
      </p:sp>
    </p:spTree>
    <p:extLst>
      <p:ext uri="{BB962C8B-B14F-4D97-AF65-F5344CB8AC3E}">
        <p14:creationId xmlns:p14="http://schemas.microsoft.com/office/powerpoint/2010/main" val="966948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AD10277-5BA8-4160-A11B-C15EB0D64113}" type="datetimeFigureOut">
              <a:rPr lang="en-US" smtClean="0"/>
              <a:t>8/8/2019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0011D3D-916D-440F-B28D-C8BC970D34A2}" type="slidenum">
              <a:rPr lang="en-US" smtClean="0"/>
              <a:t>‹#›</a:t>
            </a:fld>
            <a:endParaRPr lang="en-US"/>
          </a:p>
        </p:txBody>
      </p:sp>
    </p:spTree>
    <p:extLst>
      <p:ext uri="{BB962C8B-B14F-4D97-AF65-F5344CB8AC3E}">
        <p14:creationId xmlns:p14="http://schemas.microsoft.com/office/powerpoint/2010/main" val="137455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D10277-5BA8-4160-A11B-C15EB0D64113}"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11D3D-916D-440F-B28D-C8BC970D34A2}" type="slidenum">
              <a:rPr lang="en-US" smtClean="0"/>
              <a:t>‹#›</a:t>
            </a:fld>
            <a:endParaRPr lang="en-US"/>
          </a:p>
        </p:txBody>
      </p:sp>
    </p:spTree>
    <p:extLst>
      <p:ext uri="{BB962C8B-B14F-4D97-AF65-F5344CB8AC3E}">
        <p14:creationId xmlns:p14="http://schemas.microsoft.com/office/powerpoint/2010/main" val="72928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D10277-5BA8-4160-A11B-C15EB0D64113}" type="datetimeFigureOut">
              <a:rPr lang="en-US" smtClean="0"/>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011D3D-916D-440F-B28D-C8BC970D34A2}" type="slidenum">
              <a:rPr lang="en-US" smtClean="0"/>
              <a:t>‹#›</a:t>
            </a:fld>
            <a:endParaRPr lang="en-US"/>
          </a:p>
        </p:txBody>
      </p:sp>
    </p:spTree>
    <p:extLst>
      <p:ext uri="{BB962C8B-B14F-4D97-AF65-F5344CB8AC3E}">
        <p14:creationId xmlns:p14="http://schemas.microsoft.com/office/powerpoint/2010/main" val="22596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D10277-5BA8-4160-A11B-C15EB0D64113}" type="datetimeFigureOut">
              <a:rPr lang="en-US" smtClean="0"/>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011D3D-916D-440F-B28D-C8BC970D34A2}" type="slidenum">
              <a:rPr lang="en-US" smtClean="0"/>
              <a:t>‹#›</a:t>
            </a:fld>
            <a:endParaRPr lang="en-US"/>
          </a:p>
        </p:txBody>
      </p:sp>
    </p:spTree>
    <p:extLst>
      <p:ext uri="{BB962C8B-B14F-4D97-AF65-F5344CB8AC3E}">
        <p14:creationId xmlns:p14="http://schemas.microsoft.com/office/powerpoint/2010/main" val="1809738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10277-5BA8-4160-A11B-C15EB0D64113}" type="datetimeFigureOut">
              <a:rPr lang="en-US" smtClean="0"/>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011D3D-916D-440F-B28D-C8BC970D34A2}" type="slidenum">
              <a:rPr lang="en-US" smtClean="0"/>
              <a:t>‹#›</a:t>
            </a:fld>
            <a:endParaRPr lang="en-US"/>
          </a:p>
        </p:txBody>
      </p:sp>
    </p:spTree>
    <p:extLst>
      <p:ext uri="{BB962C8B-B14F-4D97-AF65-F5344CB8AC3E}">
        <p14:creationId xmlns:p14="http://schemas.microsoft.com/office/powerpoint/2010/main" val="1294165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AD10277-5BA8-4160-A11B-C15EB0D64113}" type="datetimeFigureOut">
              <a:rPr lang="en-US" smtClean="0"/>
              <a:t>8/8/2019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0011D3D-916D-440F-B28D-C8BC970D34A2}" type="slidenum">
              <a:rPr lang="en-US" smtClean="0"/>
              <a:t>‹#›</a:t>
            </a:fld>
            <a:endParaRPr lang="en-US"/>
          </a:p>
        </p:txBody>
      </p:sp>
    </p:spTree>
    <p:extLst>
      <p:ext uri="{BB962C8B-B14F-4D97-AF65-F5344CB8AC3E}">
        <p14:creationId xmlns:p14="http://schemas.microsoft.com/office/powerpoint/2010/main" val="220745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E66E1355-3B2A-48FD-9858-A911AD013082}" type="datetimeFigureOut">
              <a:rPr lang="en-US" smtClean="0"/>
              <a:t>8/8/2019</a:t>
            </a:fld>
            <a:endParaRPr lang="en-US"/>
          </a:p>
        </p:txBody>
      </p:sp>
      <p:sp>
        <p:nvSpPr>
          <p:cNvPr id="15" name="Slide Number Placeholder 14"/>
          <p:cNvSpPr>
            <a:spLocks noGrp="1"/>
          </p:cNvSpPr>
          <p:nvPr>
            <p:ph type="sldNum" sz="quarter" idx="15"/>
          </p:nvPr>
        </p:nvSpPr>
        <p:spPr/>
        <p:txBody>
          <a:bodyPr/>
          <a:lstStyle>
            <a:lvl1pPr algn="ctr">
              <a:defRPr/>
            </a:lvl1pPr>
          </a:lstStyle>
          <a:p>
            <a:fld id="{3C3273EB-B5AD-4855-8C36-42C9A2A71C6F}"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AD10277-5BA8-4160-A11B-C15EB0D64113}"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011D3D-916D-440F-B28D-C8BC970D34A2}" type="slidenum">
              <a:rPr lang="en-US" smtClean="0"/>
              <a:t>‹#›</a:t>
            </a:fld>
            <a:endParaRPr lang="en-US"/>
          </a:p>
        </p:txBody>
      </p:sp>
    </p:spTree>
    <p:extLst>
      <p:ext uri="{BB962C8B-B14F-4D97-AF65-F5344CB8AC3E}">
        <p14:creationId xmlns:p14="http://schemas.microsoft.com/office/powerpoint/2010/main" val="976624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10277-5BA8-4160-A11B-C15EB0D64113}"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11D3D-916D-440F-B28D-C8BC970D34A2}" type="slidenum">
              <a:rPr lang="en-US" smtClean="0"/>
              <a:t>‹#›</a:t>
            </a:fld>
            <a:endParaRPr lang="en-US"/>
          </a:p>
        </p:txBody>
      </p:sp>
    </p:spTree>
    <p:extLst>
      <p:ext uri="{BB962C8B-B14F-4D97-AF65-F5344CB8AC3E}">
        <p14:creationId xmlns:p14="http://schemas.microsoft.com/office/powerpoint/2010/main" val="123645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4AD10277-5BA8-4160-A11B-C15EB0D64113}" type="datetimeFigureOut">
              <a:rPr lang="en-US" smtClean="0"/>
              <a:t>8/8/2019</a:t>
            </a:fld>
            <a:endParaRPr lang="en-US"/>
          </a:p>
        </p:txBody>
      </p:sp>
      <p:sp>
        <p:nvSpPr>
          <p:cNvPr id="5" name="Footer Placeholder 4"/>
          <p:cNvSpPr>
            <a:spLocks noGrp="1"/>
          </p:cNvSpPr>
          <p:nvPr>
            <p:ph type="ftr" sz="quarter" idx="11"/>
          </p:nvPr>
        </p:nvSpPr>
        <p:spPr>
          <a:xfrm>
            <a:off x="581193" y="5951812"/>
            <a:ext cx="5922209" cy="365125"/>
          </a:xfrm>
        </p:spPr>
        <p:txBody>
          <a:bodyPr/>
          <a:lstStyle/>
          <a:p>
            <a:endParaRPr lang="en-US"/>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C0011D3D-916D-440F-B28D-C8BC970D34A2}" type="slidenum">
              <a:rPr lang="en-US" smtClean="0"/>
              <a:t>‹#›</a:t>
            </a:fld>
            <a:endParaRPr lang="en-US"/>
          </a:p>
        </p:txBody>
      </p:sp>
    </p:spTree>
    <p:extLst>
      <p:ext uri="{BB962C8B-B14F-4D97-AF65-F5344CB8AC3E}">
        <p14:creationId xmlns:p14="http://schemas.microsoft.com/office/powerpoint/2010/main" val="871903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441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6BA95570-ABCA-4EAA-A150-DE9A778788FF}"/>
              </a:ext>
            </a:extLst>
          </p:cNvPr>
          <p:cNvGrpSpPr/>
          <p:nvPr userDrawn="1"/>
        </p:nvGrpSpPr>
        <p:grpSpPr>
          <a:xfrm rot="10800000" flipH="1" flipV="1">
            <a:off x="4714875" y="5899288"/>
            <a:ext cx="4179095" cy="862288"/>
            <a:chOff x="477110" y="4905446"/>
            <a:chExt cx="11078677" cy="1714429"/>
          </a:xfrm>
        </p:grpSpPr>
        <p:sp>
          <p:nvSpPr>
            <p:cNvPr id="6" name="Freeform: Shape 5">
              <a:extLst>
                <a:ext uri="{FF2B5EF4-FFF2-40B4-BE49-F238E27FC236}">
                  <a16:creationId xmlns:a16="http://schemas.microsoft.com/office/drawing/2014/main" id="{46A78A61-879F-457D-9A77-D666DFE521FF}"/>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w="6804" cap="flat">
              <a:noFill/>
              <a:prstDash val="solid"/>
              <a:miter/>
            </a:ln>
          </p:spPr>
          <p:txBody>
            <a:bodyPr rtlCol="0" anchor="ctr"/>
            <a:lstStyle/>
            <a:p>
              <a:endParaRPr lang="en-US" sz="1350"/>
            </a:p>
          </p:txBody>
        </p:sp>
        <p:grpSp>
          <p:nvGrpSpPr>
            <p:cNvPr id="7" name="Group 6">
              <a:extLst>
                <a:ext uri="{FF2B5EF4-FFF2-40B4-BE49-F238E27FC236}">
                  <a16:creationId xmlns:a16="http://schemas.microsoft.com/office/drawing/2014/main" id="{C36593EB-5869-4A8C-80A1-C05AA0B24BF0}"/>
                </a:ext>
              </a:extLst>
            </p:cNvPr>
            <p:cNvGrpSpPr/>
            <p:nvPr/>
          </p:nvGrpSpPr>
          <p:grpSpPr>
            <a:xfrm>
              <a:off x="477110" y="5658084"/>
              <a:ext cx="655351" cy="517912"/>
              <a:chOff x="6456816" y="5667609"/>
              <a:chExt cx="655351" cy="517912"/>
            </a:xfrm>
          </p:grpSpPr>
          <p:sp>
            <p:nvSpPr>
              <p:cNvPr id="9" name="Freeform: Shape 8">
                <a:extLst>
                  <a:ext uri="{FF2B5EF4-FFF2-40B4-BE49-F238E27FC236}">
                    <a16:creationId xmlns:a16="http://schemas.microsoft.com/office/drawing/2014/main" id="{063A0A4C-2BF4-47D2-AFFF-A22E96B3C12D}"/>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a:ln>
            </p:spPr>
            <p:txBody>
              <a:bodyPr rtlCol="0" anchor="ctr"/>
              <a:lstStyle/>
              <a:p>
                <a:endParaRPr lang="en-US" sz="1350"/>
              </a:p>
            </p:txBody>
          </p:sp>
          <p:sp>
            <p:nvSpPr>
              <p:cNvPr id="10" name="Rectangle: Rounded Corners 9">
                <a:extLst>
                  <a:ext uri="{FF2B5EF4-FFF2-40B4-BE49-F238E27FC236}">
                    <a16:creationId xmlns:a16="http://schemas.microsoft.com/office/drawing/2014/main" id="{C3DAC375-EEBC-4131-8F69-CD653EE61E82}"/>
                  </a:ext>
                </a:extLst>
              </p:cNvPr>
              <p:cNvSpPr/>
              <p:nvPr/>
            </p:nvSpPr>
            <p:spPr>
              <a:xfrm>
                <a:off x="6913640" y="5874290"/>
                <a:ext cx="198527" cy="12946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Rectangle 7">
              <a:extLst>
                <a:ext uri="{FF2B5EF4-FFF2-40B4-BE49-F238E27FC236}">
                  <a16:creationId xmlns:a16="http://schemas.microsoft.com/office/drawing/2014/main" id="{C9A4658B-18D9-47F9-8999-4B217D15FD5B}"/>
                </a:ext>
              </a:extLst>
            </p:cNvPr>
            <p:cNvSpPr/>
            <p:nvPr/>
          </p:nvSpPr>
          <p:spPr>
            <a:xfrm>
              <a:off x="995023" y="5898145"/>
              <a:ext cx="6479203" cy="653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 name="Group 10">
            <a:extLst>
              <a:ext uri="{FF2B5EF4-FFF2-40B4-BE49-F238E27FC236}">
                <a16:creationId xmlns:a16="http://schemas.microsoft.com/office/drawing/2014/main" id="{0959607F-C050-4355-908E-D24DD45D9D08}"/>
              </a:ext>
            </a:extLst>
          </p:cNvPr>
          <p:cNvGrpSpPr/>
          <p:nvPr userDrawn="1"/>
        </p:nvGrpSpPr>
        <p:grpSpPr>
          <a:xfrm rot="10800000" flipV="1">
            <a:off x="260626" y="5899288"/>
            <a:ext cx="4179095" cy="862288"/>
            <a:chOff x="477110" y="4905446"/>
            <a:chExt cx="11078677" cy="1714429"/>
          </a:xfrm>
        </p:grpSpPr>
        <p:sp>
          <p:nvSpPr>
            <p:cNvPr id="12" name="Freeform: Shape 11">
              <a:extLst>
                <a:ext uri="{FF2B5EF4-FFF2-40B4-BE49-F238E27FC236}">
                  <a16:creationId xmlns:a16="http://schemas.microsoft.com/office/drawing/2014/main" id="{0EA74116-9898-4A6A-84F3-F61BBB7993C6}"/>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w="6804" cap="flat">
              <a:noFill/>
              <a:prstDash val="solid"/>
              <a:miter/>
            </a:ln>
          </p:spPr>
          <p:txBody>
            <a:bodyPr rtlCol="0" anchor="ctr"/>
            <a:lstStyle/>
            <a:p>
              <a:endParaRPr lang="en-US" sz="1350"/>
            </a:p>
          </p:txBody>
        </p:sp>
        <p:grpSp>
          <p:nvGrpSpPr>
            <p:cNvPr id="13" name="Group 12">
              <a:extLst>
                <a:ext uri="{FF2B5EF4-FFF2-40B4-BE49-F238E27FC236}">
                  <a16:creationId xmlns:a16="http://schemas.microsoft.com/office/drawing/2014/main" id="{954DC28B-DA5D-40A5-BF5E-A8C07B13D6FD}"/>
                </a:ext>
              </a:extLst>
            </p:cNvPr>
            <p:cNvGrpSpPr/>
            <p:nvPr/>
          </p:nvGrpSpPr>
          <p:grpSpPr>
            <a:xfrm>
              <a:off x="477110" y="5658084"/>
              <a:ext cx="655351" cy="517912"/>
              <a:chOff x="6456816" y="5667609"/>
              <a:chExt cx="655351" cy="517912"/>
            </a:xfrm>
          </p:grpSpPr>
          <p:sp>
            <p:nvSpPr>
              <p:cNvPr id="15" name="Freeform: Shape 14">
                <a:extLst>
                  <a:ext uri="{FF2B5EF4-FFF2-40B4-BE49-F238E27FC236}">
                    <a16:creationId xmlns:a16="http://schemas.microsoft.com/office/drawing/2014/main" id="{EC1A92E0-BAD3-4804-8CFB-2F36973DF453}"/>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a:ln>
            </p:spPr>
            <p:txBody>
              <a:bodyPr rtlCol="0" anchor="ctr"/>
              <a:lstStyle/>
              <a:p>
                <a:endParaRPr lang="en-US" sz="1350"/>
              </a:p>
            </p:txBody>
          </p:sp>
          <p:sp>
            <p:nvSpPr>
              <p:cNvPr id="16" name="Rectangle: Rounded Corners 15">
                <a:extLst>
                  <a:ext uri="{FF2B5EF4-FFF2-40B4-BE49-F238E27FC236}">
                    <a16:creationId xmlns:a16="http://schemas.microsoft.com/office/drawing/2014/main" id="{4F7FFD43-6FA1-417C-AF01-3A54B1EB3288}"/>
                  </a:ext>
                </a:extLst>
              </p:cNvPr>
              <p:cNvSpPr/>
              <p:nvPr/>
            </p:nvSpPr>
            <p:spPr>
              <a:xfrm>
                <a:off x="6913640" y="5874290"/>
                <a:ext cx="198527" cy="12946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Rectangle 13">
              <a:extLst>
                <a:ext uri="{FF2B5EF4-FFF2-40B4-BE49-F238E27FC236}">
                  <a16:creationId xmlns:a16="http://schemas.microsoft.com/office/drawing/2014/main" id="{96DB8CE4-378A-4F7B-8401-E84CD0360554}"/>
                </a:ext>
              </a:extLst>
            </p:cNvPr>
            <p:cNvSpPr/>
            <p:nvPr/>
          </p:nvSpPr>
          <p:spPr>
            <a:xfrm>
              <a:off x="995023" y="5898145"/>
              <a:ext cx="6479203" cy="653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75629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72920181-2924-4E1F-891D-E75A99509C25}"/>
              </a:ext>
            </a:extLst>
          </p:cNvPr>
          <p:cNvSpPr/>
          <p:nvPr userDrawn="1"/>
        </p:nvSpPr>
        <p:spPr>
          <a:xfrm>
            <a:off x="-1" y="0"/>
            <a:ext cx="32154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 name="Picture Placeholder 5"/>
          <p:cNvSpPr>
            <a:spLocks noGrp="1"/>
          </p:cNvSpPr>
          <p:nvPr>
            <p:ph type="pic" sz="quarter" idx="10" hasCustomPrompt="1"/>
          </p:nvPr>
        </p:nvSpPr>
        <p:spPr>
          <a:xfrm>
            <a:off x="2403987" y="535022"/>
            <a:ext cx="2917435" cy="3542051"/>
          </a:xfrm>
          <a:prstGeom prst="rect">
            <a:avLst/>
          </a:prstGeom>
          <a:solidFill>
            <a:schemeClr val="bg1">
              <a:lumMod val="95000"/>
            </a:schemeClr>
          </a:solidFill>
        </p:spPr>
        <p:txBody>
          <a:bodyPr tIns="540000"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5"/>
          <p:cNvSpPr>
            <a:spLocks noGrp="1"/>
          </p:cNvSpPr>
          <p:nvPr>
            <p:ph type="pic" sz="quarter" idx="12" hasCustomPrompt="1"/>
          </p:nvPr>
        </p:nvSpPr>
        <p:spPr>
          <a:xfrm>
            <a:off x="5433426" y="2025072"/>
            <a:ext cx="1971000" cy="2052000"/>
          </a:xfrm>
          <a:prstGeom prst="rect">
            <a:avLst/>
          </a:prstGeom>
          <a:solidFill>
            <a:schemeClr val="bg1">
              <a:lumMod val="95000"/>
            </a:schemeClr>
          </a:solidFill>
        </p:spPr>
        <p:txBody>
          <a:bodyPr tIns="360000"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1" hasCustomPrompt="1"/>
          </p:nvPr>
        </p:nvSpPr>
        <p:spPr>
          <a:xfrm>
            <a:off x="3350421" y="4260714"/>
            <a:ext cx="1971000" cy="2052000"/>
          </a:xfrm>
          <a:prstGeom prst="rect">
            <a:avLst/>
          </a:prstGeom>
          <a:solidFill>
            <a:schemeClr val="bg1">
              <a:lumMod val="95000"/>
            </a:schemeClr>
          </a:solidFill>
        </p:spPr>
        <p:txBody>
          <a:bodyPr tIns="360000"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619184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캡션 있는 콘텐츠">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2ADD304-27A2-4440-9E8E-8F11D3F9CA18}"/>
              </a:ext>
            </a:extLst>
          </p:cNvPr>
          <p:cNvSpPr>
            <a:spLocks noGrp="1"/>
          </p:cNvSpPr>
          <p:nvPr>
            <p:ph type="pic" idx="16" hasCustomPrompt="1"/>
          </p:nvPr>
        </p:nvSpPr>
        <p:spPr>
          <a:xfrm>
            <a:off x="0" y="0"/>
            <a:ext cx="6199127" cy="6858000"/>
          </a:xfrm>
          <a:custGeom>
            <a:avLst/>
            <a:gdLst>
              <a:gd name="connsiteX0" fmla="*/ 5195456 w 8265502"/>
              <a:gd name="connsiteY0" fmla="*/ 6338077 h 6858000"/>
              <a:gd name="connsiteX1" fmla="*/ 5918072 w 8265502"/>
              <a:gd name="connsiteY1" fmla="*/ 6338077 h 6858000"/>
              <a:gd name="connsiteX2" fmla="*/ 6178034 w 8265502"/>
              <a:gd name="connsiteY2" fmla="*/ 6858000 h 6858000"/>
              <a:gd name="connsiteX3" fmla="*/ 4935495 w 8265502"/>
              <a:gd name="connsiteY3" fmla="*/ 6858000 h 6858000"/>
              <a:gd name="connsiteX4" fmla="*/ 3119745 w 8265502"/>
              <a:gd name="connsiteY4" fmla="*/ 6338077 h 6858000"/>
              <a:gd name="connsiteX5" fmla="*/ 3842362 w 8265502"/>
              <a:gd name="connsiteY5" fmla="*/ 6338077 h 6858000"/>
              <a:gd name="connsiteX6" fmla="*/ 4102323 w 8265502"/>
              <a:gd name="connsiteY6" fmla="*/ 6858000 h 6858000"/>
              <a:gd name="connsiteX7" fmla="*/ 2859785 w 8265502"/>
              <a:gd name="connsiteY7" fmla="*/ 6858000 h 6858000"/>
              <a:gd name="connsiteX8" fmla="*/ 1044037 w 8265502"/>
              <a:gd name="connsiteY8" fmla="*/ 6338077 h 6858000"/>
              <a:gd name="connsiteX9" fmla="*/ 1766653 w 8265502"/>
              <a:gd name="connsiteY9" fmla="*/ 6338077 h 6858000"/>
              <a:gd name="connsiteX10" fmla="*/ 2026615 w 8265502"/>
              <a:gd name="connsiteY10" fmla="*/ 6858000 h 6858000"/>
              <a:gd name="connsiteX11" fmla="*/ 784076 w 8265502"/>
              <a:gd name="connsiteY11" fmla="*/ 6858000 h 6858000"/>
              <a:gd name="connsiteX12" fmla="*/ 3179 w 8265502"/>
              <a:gd name="connsiteY12" fmla="*/ 5766324 h 6858000"/>
              <a:gd name="connsiteX13" fmla="*/ 725796 w 8265502"/>
              <a:gd name="connsiteY13" fmla="*/ 5766324 h 6858000"/>
              <a:gd name="connsiteX14" fmla="*/ 999515 w 8265502"/>
              <a:gd name="connsiteY14" fmla="*/ 6313762 h 6858000"/>
              <a:gd name="connsiteX15" fmla="*/ 727396 w 8265502"/>
              <a:gd name="connsiteY15" fmla="*/ 6858000 h 6858000"/>
              <a:gd name="connsiteX16" fmla="*/ 1580 w 8265502"/>
              <a:gd name="connsiteY16" fmla="*/ 6858000 h 6858000"/>
              <a:gd name="connsiteX17" fmla="*/ 0 w 8265502"/>
              <a:gd name="connsiteY17" fmla="*/ 6854841 h 6858000"/>
              <a:gd name="connsiteX18" fmla="*/ 0 w 8265502"/>
              <a:gd name="connsiteY18" fmla="*/ 5772682 h 6858000"/>
              <a:gd name="connsiteX19" fmla="*/ 6243369 w 8265502"/>
              <a:gd name="connsiteY19" fmla="*/ 5763125 h 6858000"/>
              <a:gd name="connsiteX20" fmla="*/ 6965986 w 8265502"/>
              <a:gd name="connsiteY20" fmla="*/ 5763125 h 6858000"/>
              <a:gd name="connsiteX21" fmla="*/ 7239705 w 8265502"/>
              <a:gd name="connsiteY21" fmla="*/ 6310563 h 6858000"/>
              <a:gd name="connsiteX22" fmla="*/ 6965986 w 8265502"/>
              <a:gd name="connsiteY22" fmla="*/ 6858000 h 6858000"/>
              <a:gd name="connsiteX23" fmla="*/ 6243369 w 8265502"/>
              <a:gd name="connsiteY23" fmla="*/ 6858000 h 6858000"/>
              <a:gd name="connsiteX24" fmla="*/ 5969650 w 8265502"/>
              <a:gd name="connsiteY24" fmla="*/ 6310563 h 6858000"/>
              <a:gd name="connsiteX25" fmla="*/ 4154596 w 8265502"/>
              <a:gd name="connsiteY25" fmla="*/ 5763125 h 6858000"/>
              <a:gd name="connsiteX26" fmla="*/ 4877213 w 8265502"/>
              <a:gd name="connsiteY26" fmla="*/ 5763125 h 6858000"/>
              <a:gd name="connsiteX27" fmla="*/ 5150931 w 8265502"/>
              <a:gd name="connsiteY27" fmla="*/ 6310563 h 6858000"/>
              <a:gd name="connsiteX28" fmla="*/ 4877213 w 8265502"/>
              <a:gd name="connsiteY28" fmla="*/ 6858000 h 6858000"/>
              <a:gd name="connsiteX29" fmla="*/ 4154596 w 8265502"/>
              <a:gd name="connsiteY29" fmla="*/ 6858000 h 6858000"/>
              <a:gd name="connsiteX30" fmla="*/ 3880878 w 8265502"/>
              <a:gd name="connsiteY30" fmla="*/ 6310563 h 6858000"/>
              <a:gd name="connsiteX31" fmla="*/ 2078889 w 8265502"/>
              <a:gd name="connsiteY31" fmla="*/ 5763125 h 6858000"/>
              <a:gd name="connsiteX32" fmla="*/ 2801506 w 8265502"/>
              <a:gd name="connsiteY32" fmla="*/ 5763125 h 6858000"/>
              <a:gd name="connsiteX33" fmla="*/ 3075225 w 8265502"/>
              <a:gd name="connsiteY33" fmla="*/ 6310563 h 6858000"/>
              <a:gd name="connsiteX34" fmla="*/ 2801506 w 8265502"/>
              <a:gd name="connsiteY34" fmla="*/ 6858000 h 6858000"/>
              <a:gd name="connsiteX35" fmla="*/ 2078889 w 8265502"/>
              <a:gd name="connsiteY35" fmla="*/ 6858000 h 6858000"/>
              <a:gd name="connsiteX36" fmla="*/ 1805170 w 8265502"/>
              <a:gd name="connsiteY36" fmla="*/ 6310563 h 6858000"/>
              <a:gd name="connsiteX37" fmla="*/ 3119748 w 8265502"/>
              <a:gd name="connsiteY37" fmla="*/ 5187603 h 6858000"/>
              <a:gd name="connsiteX38" fmla="*/ 3842364 w 8265502"/>
              <a:gd name="connsiteY38" fmla="*/ 5187603 h 6858000"/>
              <a:gd name="connsiteX39" fmla="*/ 4116083 w 8265502"/>
              <a:gd name="connsiteY39" fmla="*/ 5735041 h 6858000"/>
              <a:gd name="connsiteX40" fmla="*/ 3842364 w 8265502"/>
              <a:gd name="connsiteY40" fmla="*/ 6282478 h 6858000"/>
              <a:gd name="connsiteX41" fmla="*/ 3119748 w 8265502"/>
              <a:gd name="connsiteY41" fmla="*/ 6282478 h 6858000"/>
              <a:gd name="connsiteX42" fmla="*/ 2846030 w 8265502"/>
              <a:gd name="connsiteY42" fmla="*/ 5735041 h 6858000"/>
              <a:gd name="connsiteX43" fmla="*/ 1044038 w 8265502"/>
              <a:gd name="connsiteY43" fmla="*/ 5187603 h 6858000"/>
              <a:gd name="connsiteX44" fmla="*/ 1766654 w 8265502"/>
              <a:gd name="connsiteY44" fmla="*/ 5187603 h 6858000"/>
              <a:gd name="connsiteX45" fmla="*/ 2040373 w 8265502"/>
              <a:gd name="connsiteY45" fmla="*/ 5735041 h 6858000"/>
              <a:gd name="connsiteX46" fmla="*/ 1766654 w 8265502"/>
              <a:gd name="connsiteY46" fmla="*/ 6282478 h 6858000"/>
              <a:gd name="connsiteX47" fmla="*/ 1044038 w 8265502"/>
              <a:gd name="connsiteY47" fmla="*/ 6282478 h 6858000"/>
              <a:gd name="connsiteX48" fmla="*/ 770319 w 8265502"/>
              <a:gd name="connsiteY48" fmla="*/ 5735041 h 6858000"/>
              <a:gd name="connsiteX49" fmla="*/ 4159388 w 8265502"/>
              <a:gd name="connsiteY49" fmla="*/ 4628392 h 6858000"/>
              <a:gd name="connsiteX50" fmla="*/ 4877791 w 8265502"/>
              <a:gd name="connsiteY50" fmla="*/ 4628392 h 6858000"/>
              <a:gd name="connsiteX51" fmla="*/ 5149913 w 8265502"/>
              <a:gd name="connsiteY51" fmla="*/ 5172637 h 6858000"/>
              <a:gd name="connsiteX52" fmla="*/ 4877791 w 8265502"/>
              <a:gd name="connsiteY52" fmla="*/ 5716881 h 6858000"/>
              <a:gd name="connsiteX53" fmla="*/ 4159388 w 8265502"/>
              <a:gd name="connsiteY53" fmla="*/ 5716881 h 6858000"/>
              <a:gd name="connsiteX54" fmla="*/ 3887266 w 8265502"/>
              <a:gd name="connsiteY54" fmla="*/ 5172637 h 6858000"/>
              <a:gd name="connsiteX55" fmla="*/ 2078891 w 8265502"/>
              <a:gd name="connsiteY55" fmla="*/ 4612651 h 6858000"/>
              <a:gd name="connsiteX56" fmla="*/ 2801507 w 8265502"/>
              <a:gd name="connsiteY56" fmla="*/ 4612651 h 6858000"/>
              <a:gd name="connsiteX57" fmla="*/ 3075227 w 8265502"/>
              <a:gd name="connsiteY57" fmla="*/ 5160089 h 6858000"/>
              <a:gd name="connsiteX58" fmla="*/ 2801507 w 8265502"/>
              <a:gd name="connsiteY58" fmla="*/ 5707526 h 6858000"/>
              <a:gd name="connsiteX59" fmla="*/ 2078891 w 8265502"/>
              <a:gd name="connsiteY59" fmla="*/ 5707526 h 6858000"/>
              <a:gd name="connsiteX60" fmla="*/ 1805171 w 8265502"/>
              <a:gd name="connsiteY60" fmla="*/ 5160089 h 6858000"/>
              <a:gd name="connsiteX61" fmla="*/ 3182 w 8265502"/>
              <a:gd name="connsiteY61" fmla="*/ 4612651 h 6858000"/>
              <a:gd name="connsiteX62" fmla="*/ 725798 w 8265502"/>
              <a:gd name="connsiteY62" fmla="*/ 4612651 h 6858000"/>
              <a:gd name="connsiteX63" fmla="*/ 999517 w 8265502"/>
              <a:gd name="connsiteY63" fmla="*/ 5160089 h 6858000"/>
              <a:gd name="connsiteX64" fmla="*/ 725798 w 8265502"/>
              <a:gd name="connsiteY64" fmla="*/ 5707526 h 6858000"/>
              <a:gd name="connsiteX65" fmla="*/ 3182 w 8265502"/>
              <a:gd name="connsiteY65" fmla="*/ 5707526 h 6858000"/>
              <a:gd name="connsiteX66" fmla="*/ 0 w 8265502"/>
              <a:gd name="connsiteY66" fmla="*/ 5701162 h 6858000"/>
              <a:gd name="connsiteX67" fmla="*/ 0 w 8265502"/>
              <a:gd name="connsiteY67" fmla="*/ 4619015 h 6858000"/>
              <a:gd name="connsiteX68" fmla="*/ 5195456 w 8265502"/>
              <a:gd name="connsiteY68" fmla="*/ 4037129 h 6858000"/>
              <a:gd name="connsiteX69" fmla="*/ 5918073 w 8265502"/>
              <a:gd name="connsiteY69" fmla="*/ 4037129 h 6858000"/>
              <a:gd name="connsiteX70" fmla="*/ 6191792 w 8265502"/>
              <a:gd name="connsiteY70" fmla="*/ 4584567 h 6858000"/>
              <a:gd name="connsiteX71" fmla="*/ 5918073 w 8265502"/>
              <a:gd name="connsiteY71" fmla="*/ 5132004 h 6858000"/>
              <a:gd name="connsiteX72" fmla="*/ 5195456 w 8265502"/>
              <a:gd name="connsiteY72" fmla="*/ 5132004 h 6858000"/>
              <a:gd name="connsiteX73" fmla="*/ 4921737 w 8265502"/>
              <a:gd name="connsiteY73" fmla="*/ 4584567 h 6858000"/>
              <a:gd name="connsiteX74" fmla="*/ 3119750 w 8265502"/>
              <a:gd name="connsiteY74" fmla="*/ 4037129 h 6858000"/>
              <a:gd name="connsiteX75" fmla="*/ 3842365 w 8265502"/>
              <a:gd name="connsiteY75" fmla="*/ 4037129 h 6858000"/>
              <a:gd name="connsiteX76" fmla="*/ 4116084 w 8265502"/>
              <a:gd name="connsiteY76" fmla="*/ 4584567 h 6858000"/>
              <a:gd name="connsiteX77" fmla="*/ 3842365 w 8265502"/>
              <a:gd name="connsiteY77" fmla="*/ 5132004 h 6858000"/>
              <a:gd name="connsiteX78" fmla="*/ 3119750 w 8265502"/>
              <a:gd name="connsiteY78" fmla="*/ 5132004 h 6858000"/>
              <a:gd name="connsiteX79" fmla="*/ 2846030 w 8265502"/>
              <a:gd name="connsiteY79" fmla="*/ 4584567 h 6858000"/>
              <a:gd name="connsiteX80" fmla="*/ 1044040 w 8265502"/>
              <a:gd name="connsiteY80" fmla="*/ 4037129 h 6858000"/>
              <a:gd name="connsiteX81" fmla="*/ 1766657 w 8265502"/>
              <a:gd name="connsiteY81" fmla="*/ 4037129 h 6858000"/>
              <a:gd name="connsiteX82" fmla="*/ 2040376 w 8265502"/>
              <a:gd name="connsiteY82" fmla="*/ 4584567 h 6858000"/>
              <a:gd name="connsiteX83" fmla="*/ 1766657 w 8265502"/>
              <a:gd name="connsiteY83" fmla="*/ 5132004 h 6858000"/>
              <a:gd name="connsiteX84" fmla="*/ 1044040 w 8265502"/>
              <a:gd name="connsiteY84" fmla="*/ 5132004 h 6858000"/>
              <a:gd name="connsiteX85" fmla="*/ 770321 w 8265502"/>
              <a:gd name="connsiteY85" fmla="*/ 4584567 h 6858000"/>
              <a:gd name="connsiteX86" fmla="*/ 4159387 w 8265502"/>
              <a:gd name="connsiteY86" fmla="*/ 3463221 h 6858000"/>
              <a:gd name="connsiteX87" fmla="*/ 4877790 w 8265502"/>
              <a:gd name="connsiteY87" fmla="*/ 3463221 h 6858000"/>
              <a:gd name="connsiteX88" fmla="*/ 5149912 w 8265502"/>
              <a:gd name="connsiteY88" fmla="*/ 4007466 h 6858000"/>
              <a:gd name="connsiteX89" fmla="*/ 4877790 w 8265502"/>
              <a:gd name="connsiteY89" fmla="*/ 4551710 h 6858000"/>
              <a:gd name="connsiteX90" fmla="*/ 4159387 w 8265502"/>
              <a:gd name="connsiteY90" fmla="*/ 4551710 h 6858000"/>
              <a:gd name="connsiteX91" fmla="*/ 3887265 w 8265502"/>
              <a:gd name="connsiteY91" fmla="*/ 4007466 h 6858000"/>
              <a:gd name="connsiteX92" fmla="*/ 2078891 w 8265502"/>
              <a:gd name="connsiteY92" fmla="*/ 3458978 h 6858000"/>
              <a:gd name="connsiteX93" fmla="*/ 2801507 w 8265502"/>
              <a:gd name="connsiteY93" fmla="*/ 3458978 h 6858000"/>
              <a:gd name="connsiteX94" fmla="*/ 3075227 w 8265502"/>
              <a:gd name="connsiteY94" fmla="*/ 4006416 h 6858000"/>
              <a:gd name="connsiteX95" fmla="*/ 2801507 w 8265502"/>
              <a:gd name="connsiteY95" fmla="*/ 4553853 h 6858000"/>
              <a:gd name="connsiteX96" fmla="*/ 2078891 w 8265502"/>
              <a:gd name="connsiteY96" fmla="*/ 4553853 h 6858000"/>
              <a:gd name="connsiteX97" fmla="*/ 1805171 w 8265502"/>
              <a:gd name="connsiteY97" fmla="*/ 4006416 h 6858000"/>
              <a:gd name="connsiteX98" fmla="*/ 3182 w 8265502"/>
              <a:gd name="connsiteY98" fmla="*/ 3458978 h 6858000"/>
              <a:gd name="connsiteX99" fmla="*/ 725798 w 8265502"/>
              <a:gd name="connsiteY99" fmla="*/ 3458978 h 6858000"/>
              <a:gd name="connsiteX100" fmla="*/ 999517 w 8265502"/>
              <a:gd name="connsiteY100" fmla="*/ 4006416 h 6858000"/>
              <a:gd name="connsiteX101" fmla="*/ 725798 w 8265502"/>
              <a:gd name="connsiteY101" fmla="*/ 4553853 h 6858000"/>
              <a:gd name="connsiteX102" fmla="*/ 3182 w 8265502"/>
              <a:gd name="connsiteY102" fmla="*/ 4553853 h 6858000"/>
              <a:gd name="connsiteX103" fmla="*/ 0 w 8265502"/>
              <a:gd name="connsiteY103" fmla="*/ 4547489 h 6858000"/>
              <a:gd name="connsiteX104" fmla="*/ 0 w 8265502"/>
              <a:gd name="connsiteY104" fmla="*/ 3465342 h 6858000"/>
              <a:gd name="connsiteX105" fmla="*/ 1044040 w 8265502"/>
              <a:gd name="connsiteY105" fmla="*/ 2883459 h 6858000"/>
              <a:gd name="connsiteX106" fmla="*/ 1766657 w 8265502"/>
              <a:gd name="connsiteY106" fmla="*/ 2883459 h 6858000"/>
              <a:gd name="connsiteX107" fmla="*/ 2040376 w 8265502"/>
              <a:gd name="connsiteY107" fmla="*/ 3430894 h 6858000"/>
              <a:gd name="connsiteX108" fmla="*/ 1766657 w 8265502"/>
              <a:gd name="connsiteY108" fmla="*/ 3978331 h 6858000"/>
              <a:gd name="connsiteX109" fmla="*/ 1044040 w 8265502"/>
              <a:gd name="connsiteY109" fmla="*/ 3978331 h 6858000"/>
              <a:gd name="connsiteX110" fmla="*/ 770321 w 8265502"/>
              <a:gd name="connsiteY110" fmla="*/ 3430894 h 6858000"/>
              <a:gd name="connsiteX111" fmla="*/ 3119750 w 8265502"/>
              <a:gd name="connsiteY111" fmla="*/ 2883459 h 6858000"/>
              <a:gd name="connsiteX112" fmla="*/ 3842365 w 8265502"/>
              <a:gd name="connsiteY112" fmla="*/ 2883459 h 6858000"/>
              <a:gd name="connsiteX113" fmla="*/ 4116084 w 8265502"/>
              <a:gd name="connsiteY113" fmla="*/ 3430894 h 6858000"/>
              <a:gd name="connsiteX114" fmla="*/ 3842365 w 8265502"/>
              <a:gd name="connsiteY114" fmla="*/ 3978331 h 6858000"/>
              <a:gd name="connsiteX115" fmla="*/ 3119750 w 8265502"/>
              <a:gd name="connsiteY115" fmla="*/ 3978331 h 6858000"/>
              <a:gd name="connsiteX116" fmla="*/ 2846030 w 8265502"/>
              <a:gd name="connsiteY116" fmla="*/ 3430894 h 6858000"/>
              <a:gd name="connsiteX117" fmla="*/ 3182 w 8265502"/>
              <a:gd name="connsiteY117" fmla="*/ 2305308 h 6858000"/>
              <a:gd name="connsiteX118" fmla="*/ 725799 w 8265502"/>
              <a:gd name="connsiteY118" fmla="*/ 2305308 h 6858000"/>
              <a:gd name="connsiteX119" fmla="*/ 999517 w 8265502"/>
              <a:gd name="connsiteY119" fmla="*/ 2852746 h 6858000"/>
              <a:gd name="connsiteX120" fmla="*/ 725799 w 8265502"/>
              <a:gd name="connsiteY120" fmla="*/ 3400180 h 6858000"/>
              <a:gd name="connsiteX121" fmla="*/ 3182 w 8265502"/>
              <a:gd name="connsiteY121" fmla="*/ 3400180 h 6858000"/>
              <a:gd name="connsiteX122" fmla="*/ 0 w 8265502"/>
              <a:gd name="connsiteY122" fmla="*/ 3393816 h 6858000"/>
              <a:gd name="connsiteX123" fmla="*/ 0 w 8265502"/>
              <a:gd name="connsiteY123" fmla="*/ 2311672 h 6858000"/>
              <a:gd name="connsiteX124" fmla="*/ 2078891 w 8265502"/>
              <a:gd name="connsiteY124" fmla="*/ 2305306 h 6858000"/>
              <a:gd name="connsiteX125" fmla="*/ 2801507 w 8265502"/>
              <a:gd name="connsiteY125" fmla="*/ 2305306 h 6858000"/>
              <a:gd name="connsiteX126" fmla="*/ 3075227 w 8265502"/>
              <a:gd name="connsiteY126" fmla="*/ 2852744 h 6858000"/>
              <a:gd name="connsiteX127" fmla="*/ 2801507 w 8265502"/>
              <a:gd name="connsiteY127" fmla="*/ 3400179 h 6858000"/>
              <a:gd name="connsiteX128" fmla="*/ 2078891 w 8265502"/>
              <a:gd name="connsiteY128" fmla="*/ 3400179 h 6858000"/>
              <a:gd name="connsiteX129" fmla="*/ 1805171 w 8265502"/>
              <a:gd name="connsiteY129" fmla="*/ 2852744 h 6858000"/>
              <a:gd name="connsiteX130" fmla="*/ 4154597 w 8265502"/>
              <a:gd name="connsiteY130" fmla="*/ 2305305 h 6858000"/>
              <a:gd name="connsiteX131" fmla="*/ 4877214 w 8265502"/>
              <a:gd name="connsiteY131" fmla="*/ 2305305 h 6858000"/>
              <a:gd name="connsiteX132" fmla="*/ 5150933 w 8265502"/>
              <a:gd name="connsiteY132" fmla="*/ 2852744 h 6858000"/>
              <a:gd name="connsiteX133" fmla="*/ 4877214 w 8265502"/>
              <a:gd name="connsiteY133" fmla="*/ 3400179 h 6858000"/>
              <a:gd name="connsiteX134" fmla="*/ 4154597 w 8265502"/>
              <a:gd name="connsiteY134" fmla="*/ 3400179 h 6858000"/>
              <a:gd name="connsiteX135" fmla="*/ 3880879 w 8265502"/>
              <a:gd name="connsiteY135" fmla="*/ 2852744 h 6858000"/>
              <a:gd name="connsiteX136" fmla="*/ 5202046 w 8265502"/>
              <a:gd name="connsiteY136" fmla="*/ 1738266 h 6858000"/>
              <a:gd name="connsiteX137" fmla="*/ 5920449 w 8265502"/>
              <a:gd name="connsiteY137" fmla="*/ 1738266 h 6858000"/>
              <a:gd name="connsiteX138" fmla="*/ 6192571 w 8265502"/>
              <a:gd name="connsiteY138" fmla="*/ 2282511 h 6858000"/>
              <a:gd name="connsiteX139" fmla="*/ 5920449 w 8265502"/>
              <a:gd name="connsiteY139" fmla="*/ 2826755 h 6858000"/>
              <a:gd name="connsiteX140" fmla="*/ 5202046 w 8265502"/>
              <a:gd name="connsiteY140" fmla="*/ 2826755 h 6858000"/>
              <a:gd name="connsiteX141" fmla="*/ 4929924 w 8265502"/>
              <a:gd name="connsiteY141" fmla="*/ 2282511 h 6858000"/>
              <a:gd name="connsiteX142" fmla="*/ 1044040 w 8265502"/>
              <a:gd name="connsiteY142" fmla="*/ 1729785 h 6858000"/>
              <a:gd name="connsiteX143" fmla="*/ 1766657 w 8265502"/>
              <a:gd name="connsiteY143" fmla="*/ 1729785 h 6858000"/>
              <a:gd name="connsiteX144" fmla="*/ 2040376 w 8265502"/>
              <a:gd name="connsiteY144" fmla="*/ 2277224 h 6858000"/>
              <a:gd name="connsiteX145" fmla="*/ 1766657 w 8265502"/>
              <a:gd name="connsiteY145" fmla="*/ 2824659 h 6858000"/>
              <a:gd name="connsiteX146" fmla="*/ 1044040 w 8265502"/>
              <a:gd name="connsiteY146" fmla="*/ 2824659 h 6858000"/>
              <a:gd name="connsiteX147" fmla="*/ 770321 w 8265502"/>
              <a:gd name="connsiteY147" fmla="*/ 2277224 h 6858000"/>
              <a:gd name="connsiteX148" fmla="*/ 3119750 w 8265502"/>
              <a:gd name="connsiteY148" fmla="*/ 1729784 h 6858000"/>
              <a:gd name="connsiteX149" fmla="*/ 3842365 w 8265502"/>
              <a:gd name="connsiteY149" fmla="*/ 1729784 h 6858000"/>
              <a:gd name="connsiteX150" fmla="*/ 4116084 w 8265502"/>
              <a:gd name="connsiteY150" fmla="*/ 2277222 h 6858000"/>
              <a:gd name="connsiteX151" fmla="*/ 3842365 w 8265502"/>
              <a:gd name="connsiteY151" fmla="*/ 2824659 h 6858000"/>
              <a:gd name="connsiteX152" fmla="*/ 3119750 w 8265502"/>
              <a:gd name="connsiteY152" fmla="*/ 2824659 h 6858000"/>
              <a:gd name="connsiteX153" fmla="*/ 2846030 w 8265502"/>
              <a:gd name="connsiteY153" fmla="*/ 2277222 h 6858000"/>
              <a:gd name="connsiteX154" fmla="*/ 3182 w 8265502"/>
              <a:gd name="connsiteY154" fmla="*/ 1151633 h 6858000"/>
              <a:gd name="connsiteX155" fmla="*/ 725799 w 8265502"/>
              <a:gd name="connsiteY155" fmla="*/ 1151633 h 6858000"/>
              <a:gd name="connsiteX156" fmla="*/ 999517 w 8265502"/>
              <a:gd name="connsiteY156" fmla="*/ 1699071 h 6858000"/>
              <a:gd name="connsiteX157" fmla="*/ 725799 w 8265502"/>
              <a:gd name="connsiteY157" fmla="*/ 2246508 h 6858000"/>
              <a:gd name="connsiteX158" fmla="*/ 3182 w 8265502"/>
              <a:gd name="connsiteY158" fmla="*/ 2246508 h 6858000"/>
              <a:gd name="connsiteX159" fmla="*/ 0 w 8265502"/>
              <a:gd name="connsiteY159" fmla="*/ 2240144 h 6858000"/>
              <a:gd name="connsiteX160" fmla="*/ 0 w 8265502"/>
              <a:gd name="connsiteY160" fmla="*/ 1157997 h 6858000"/>
              <a:gd name="connsiteX161" fmla="*/ 2078891 w 8265502"/>
              <a:gd name="connsiteY161" fmla="*/ 1151632 h 6858000"/>
              <a:gd name="connsiteX162" fmla="*/ 2801507 w 8265502"/>
              <a:gd name="connsiteY162" fmla="*/ 1151632 h 6858000"/>
              <a:gd name="connsiteX163" fmla="*/ 3075227 w 8265502"/>
              <a:gd name="connsiteY163" fmla="*/ 1699069 h 6858000"/>
              <a:gd name="connsiteX164" fmla="*/ 2801507 w 8265502"/>
              <a:gd name="connsiteY164" fmla="*/ 2246507 h 6858000"/>
              <a:gd name="connsiteX165" fmla="*/ 2078891 w 8265502"/>
              <a:gd name="connsiteY165" fmla="*/ 2246507 h 6858000"/>
              <a:gd name="connsiteX166" fmla="*/ 1805172 w 8265502"/>
              <a:gd name="connsiteY166" fmla="*/ 1699069 h 6858000"/>
              <a:gd name="connsiteX167" fmla="*/ 4154597 w 8265502"/>
              <a:gd name="connsiteY167" fmla="*/ 1151631 h 6858000"/>
              <a:gd name="connsiteX168" fmla="*/ 4877214 w 8265502"/>
              <a:gd name="connsiteY168" fmla="*/ 1151631 h 6858000"/>
              <a:gd name="connsiteX169" fmla="*/ 5150933 w 8265502"/>
              <a:gd name="connsiteY169" fmla="*/ 1699069 h 6858000"/>
              <a:gd name="connsiteX170" fmla="*/ 4877214 w 8265502"/>
              <a:gd name="connsiteY170" fmla="*/ 2246506 h 6858000"/>
              <a:gd name="connsiteX171" fmla="*/ 4154597 w 8265502"/>
              <a:gd name="connsiteY171" fmla="*/ 2246506 h 6858000"/>
              <a:gd name="connsiteX172" fmla="*/ 3880879 w 8265502"/>
              <a:gd name="connsiteY172" fmla="*/ 1699069 h 6858000"/>
              <a:gd name="connsiteX173" fmla="*/ 1044040 w 8265502"/>
              <a:gd name="connsiteY173" fmla="*/ 576110 h 6858000"/>
              <a:gd name="connsiteX174" fmla="*/ 1766657 w 8265502"/>
              <a:gd name="connsiteY174" fmla="*/ 576110 h 6858000"/>
              <a:gd name="connsiteX175" fmla="*/ 2040377 w 8265502"/>
              <a:gd name="connsiteY175" fmla="*/ 1123549 h 6858000"/>
              <a:gd name="connsiteX176" fmla="*/ 1766657 w 8265502"/>
              <a:gd name="connsiteY176" fmla="*/ 1670985 h 6858000"/>
              <a:gd name="connsiteX177" fmla="*/ 1044040 w 8265502"/>
              <a:gd name="connsiteY177" fmla="*/ 1670985 h 6858000"/>
              <a:gd name="connsiteX178" fmla="*/ 770321 w 8265502"/>
              <a:gd name="connsiteY178" fmla="*/ 1123549 h 6858000"/>
              <a:gd name="connsiteX179" fmla="*/ 3119750 w 8265502"/>
              <a:gd name="connsiteY179" fmla="*/ 576109 h 6858000"/>
              <a:gd name="connsiteX180" fmla="*/ 3842365 w 8265502"/>
              <a:gd name="connsiteY180" fmla="*/ 576109 h 6858000"/>
              <a:gd name="connsiteX181" fmla="*/ 4116084 w 8265502"/>
              <a:gd name="connsiteY181" fmla="*/ 1123547 h 6858000"/>
              <a:gd name="connsiteX182" fmla="*/ 3842365 w 8265502"/>
              <a:gd name="connsiteY182" fmla="*/ 1670984 h 6858000"/>
              <a:gd name="connsiteX183" fmla="*/ 3119750 w 8265502"/>
              <a:gd name="connsiteY183" fmla="*/ 1670984 h 6858000"/>
              <a:gd name="connsiteX184" fmla="*/ 2846030 w 8265502"/>
              <a:gd name="connsiteY184" fmla="*/ 1123547 h 6858000"/>
              <a:gd name="connsiteX185" fmla="*/ 5195456 w 8265502"/>
              <a:gd name="connsiteY185" fmla="*/ 576108 h 6858000"/>
              <a:gd name="connsiteX186" fmla="*/ 5918073 w 8265502"/>
              <a:gd name="connsiteY186" fmla="*/ 576108 h 6858000"/>
              <a:gd name="connsiteX187" fmla="*/ 6191792 w 8265502"/>
              <a:gd name="connsiteY187" fmla="*/ 1123546 h 6858000"/>
              <a:gd name="connsiteX188" fmla="*/ 5918073 w 8265502"/>
              <a:gd name="connsiteY188" fmla="*/ 1670983 h 6858000"/>
              <a:gd name="connsiteX189" fmla="*/ 5195456 w 8265502"/>
              <a:gd name="connsiteY189" fmla="*/ 1670983 h 6858000"/>
              <a:gd name="connsiteX190" fmla="*/ 4921737 w 8265502"/>
              <a:gd name="connsiteY190" fmla="*/ 1123546 h 6858000"/>
              <a:gd name="connsiteX191" fmla="*/ 7025576 w 8265502"/>
              <a:gd name="connsiteY191" fmla="*/ 0 h 6858000"/>
              <a:gd name="connsiteX192" fmla="*/ 8265502 w 8265502"/>
              <a:gd name="connsiteY192" fmla="*/ 0 h 6858000"/>
              <a:gd name="connsiteX193" fmla="*/ 8006847 w 8265502"/>
              <a:gd name="connsiteY193" fmla="*/ 517308 h 6858000"/>
              <a:gd name="connsiteX194" fmla="*/ 7284230 w 8265502"/>
              <a:gd name="connsiteY194" fmla="*/ 517308 h 6858000"/>
              <a:gd name="connsiteX195" fmla="*/ 6242345 w 8265502"/>
              <a:gd name="connsiteY195" fmla="*/ 0 h 6858000"/>
              <a:gd name="connsiteX196" fmla="*/ 6967007 w 8265502"/>
              <a:gd name="connsiteY196" fmla="*/ 0 h 6858000"/>
              <a:gd name="connsiteX197" fmla="*/ 7239703 w 8265502"/>
              <a:gd name="connsiteY197" fmla="*/ 545393 h 6858000"/>
              <a:gd name="connsiteX198" fmla="*/ 6965984 w 8265502"/>
              <a:gd name="connsiteY198" fmla="*/ 1092830 h 6858000"/>
              <a:gd name="connsiteX199" fmla="*/ 6243367 w 8265502"/>
              <a:gd name="connsiteY199" fmla="*/ 1092830 h 6858000"/>
              <a:gd name="connsiteX200" fmla="*/ 5969648 w 8265502"/>
              <a:gd name="connsiteY200" fmla="*/ 545393 h 6858000"/>
              <a:gd name="connsiteX201" fmla="*/ 4936801 w 8265502"/>
              <a:gd name="connsiteY201" fmla="*/ 0 h 6858000"/>
              <a:gd name="connsiteX202" fmla="*/ 6176728 w 8265502"/>
              <a:gd name="connsiteY202" fmla="*/ 0 h 6858000"/>
              <a:gd name="connsiteX203" fmla="*/ 5918073 w 8265502"/>
              <a:gd name="connsiteY203" fmla="*/ 517309 h 6858000"/>
              <a:gd name="connsiteX204" fmla="*/ 5195456 w 8265502"/>
              <a:gd name="connsiteY204" fmla="*/ 517309 h 6858000"/>
              <a:gd name="connsiteX205" fmla="*/ 4153576 w 8265502"/>
              <a:gd name="connsiteY205" fmla="*/ 0 h 6858000"/>
              <a:gd name="connsiteX206" fmla="*/ 4878236 w 8265502"/>
              <a:gd name="connsiteY206" fmla="*/ 0 h 6858000"/>
              <a:gd name="connsiteX207" fmla="*/ 5150933 w 8265502"/>
              <a:gd name="connsiteY207" fmla="*/ 545395 h 6858000"/>
              <a:gd name="connsiteX208" fmla="*/ 4877214 w 8265502"/>
              <a:gd name="connsiteY208" fmla="*/ 1092832 h 6858000"/>
              <a:gd name="connsiteX209" fmla="*/ 4154597 w 8265502"/>
              <a:gd name="connsiteY209" fmla="*/ 1092832 h 6858000"/>
              <a:gd name="connsiteX210" fmla="*/ 3880879 w 8265502"/>
              <a:gd name="connsiteY210" fmla="*/ 545395 h 6858000"/>
              <a:gd name="connsiteX211" fmla="*/ 2861095 w 8265502"/>
              <a:gd name="connsiteY211" fmla="*/ 0 h 6858000"/>
              <a:gd name="connsiteX212" fmla="*/ 4101020 w 8265502"/>
              <a:gd name="connsiteY212" fmla="*/ 0 h 6858000"/>
              <a:gd name="connsiteX213" fmla="*/ 3842365 w 8265502"/>
              <a:gd name="connsiteY213" fmla="*/ 517310 h 6858000"/>
              <a:gd name="connsiteX214" fmla="*/ 3119750 w 8265502"/>
              <a:gd name="connsiteY214" fmla="*/ 517310 h 6858000"/>
              <a:gd name="connsiteX215" fmla="*/ 2077870 w 8265502"/>
              <a:gd name="connsiteY215" fmla="*/ 0 h 6858000"/>
              <a:gd name="connsiteX216" fmla="*/ 2802528 w 8265502"/>
              <a:gd name="connsiteY216" fmla="*/ 0 h 6858000"/>
              <a:gd name="connsiteX217" fmla="*/ 3075227 w 8265502"/>
              <a:gd name="connsiteY217" fmla="*/ 545396 h 6858000"/>
              <a:gd name="connsiteX218" fmla="*/ 2801507 w 8265502"/>
              <a:gd name="connsiteY218" fmla="*/ 1092833 h 6858000"/>
              <a:gd name="connsiteX219" fmla="*/ 2078891 w 8265502"/>
              <a:gd name="connsiteY219" fmla="*/ 1092833 h 6858000"/>
              <a:gd name="connsiteX220" fmla="*/ 1805172 w 8265502"/>
              <a:gd name="connsiteY220" fmla="*/ 545396 h 6858000"/>
              <a:gd name="connsiteX221" fmla="*/ 785384 w 8265502"/>
              <a:gd name="connsiteY221" fmla="*/ 0 h 6858000"/>
              <a:gd name="connsiteX222" fmla="*/ 2025315 w 8265502"/>
              <a:gd name="connsiteY222" fmla="*/ 0 h 6858000"/>
              <a:gd name="connsiteX223" fmla="*/ 1766657 w 8265502"/>
              <a:gd name="connsiteY223" fmla="*/ 517311 h 6858000"/>
              <a:gd name="connsiteX224" fmla="*/ 1044040 w 8265502"/>
              <a:gd name="connsiteY224" fmla="*/ 517311 h 6858000"/>
              <a:gd name="connsiteX225" fmla="*/ 2162 w 8265502"/>
              <a:gd name="connsiteY225" fmla="*/ 0 h 6858000"/>
              <a:gd name="connsiteX226" fmla="*/ 726820 w 8265502"/>
              <a:gd name="connsiteY226" fmla="*/ 0 h 6858000"/>
              <a:gd name="connsiteX227" fmla="*/ 999517 w 8265502"/>
              <a:gd name="connsiteY227" fmla="*/ 545397 h 6858000"/>
              <a:gd name="connsiteX228" fmla="*/ 725799 w 8265502"/>
              <a:gd name="connsiteY228" fmla="*/ 1092834 h 6858000"/>
              <a:gd name="connsiteX229" fmla="*/ 3182 w 8265502"/>
              <a:gd name="connsiteY229" fmla="*/ 1092834 h 6858000"/>
              <a:gd name="connsiteX230" fmla="*/ 0 w 8265502"/>
              <a:gd name="connsiteY230" fmla="*/ 1086470 h 6858000"/>
              <a:gd name="connsiteX231" fmla="*/ 0 w 8265502"/>
              <a:gd name="connsiteY231" fmla="*/ 43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8265502" h="6858000">
                <a:moveTo>
                  <a:pt x="5195456" y="6338077"/>
                </a:moveTo>
                <a:lnTo>
                  <a:pt x="5918072" y="6338077"/>
                </a:lnTo>
                <a:lnTo>
                  <a:pt x="6178034" y="6858000"/>
                </a:lnTo>
                <a:lnTo>
                  <a:pt x="4935495" y="6858000"/>
                </a:lnTo>
                <a:close/>
                <a:moveTo>
                  <a:pt x="3119745" y="6338077"/>
                </a:moveTo>
                <a:lnTo>
                  <a:pt x="3842362" y="6338077"/>
                </a:lnTo>
                <a:lnTo>
                  <a:pt x="4102323" y="6858000"/>
                </a:lnTo>
                <a:lnTo>
                  <a:pt x="2859785" y="6858000"/>
                </a:lnTo>
                <a:close/>
                <a:moveTo>
                  <a:pt x="1044037" y="6338077"/>
                </a:moveTo>
                <a:lnTo>
                  <a:pt x="1766653" y="6338077"/>
                </a:lnTo>
                <a:lnTo>
                  <a:pt x="2026615" y="6858000"/>
                </a:lnTo>
                <a:lnTo>
                  <a:pt x="784076" y="6858000"/>
                </a:lnTo>
                <a:close/>
                <a:moveTo>
                  <a:pt x="3179" y="5766324"/>
                </a:moveTo>
                <a:lnTo>
                  <a:pt x="725796" y="5766324"/>
                </a:lnTo>
                <a:lnTo>
                  <a:pt x="999515" y="6313762"/>
                </a:lnTo>
                <a:lnTo>
                  <a:pt x="727396" y="6858000"/>
                </a:lnTo>
                <a:lnTo>
                  <a:pt x="1580" y="6858000"/>
                </a:lnTo>
                <a:lnTo>
                  <a:pt x="0" y="6854841"/>
                </a:lnTo>
                <a:lnTo>
                  <a:pt x="0" y="5772682"/>
                </a:lnTo>
                <a:close/>
                <a:moveTo>
                  <a:pt x="6243369" y="5763125"/>
                </a:moveTo>
                <a:lnTo>
                  <a:pt x="6965986" y="5763125"/>
                </a:lnTo>
                <a:lnTo>
                  <a:pt x="7239705" y="6310563"/>
                </a:lnTo>
                <a:lnTo>
                  <a:pt x="6965986" y="6858000"/>
                </a:lnTo>
                <a:lnTo>
                  <a:pt x="6243369" y="6858000"/>
                </a:lnTo>
                <a:lnTo>
                  <a:pt x="5969650" y="6310563"/>
                </a:lnTo>
                <a:close/>
                <a:moveTo>
                  <a:pt x="4154596" y="5763125"/>
                </a:moveTo>
                <a:lnTo>
                  <a:pt x="4877213" y="5763125"/>
                </a:lnTo>
                <a:lnTo>
                  <a:pt x="5150931" y="6310563"/>
                </a:lnTo>
                <a:lnTo>
                  <a:pt x="4877213" y="6858000"/>
                </a:lnTo>
                <a:lnTo>
                  <a:pt x="4154596" y="6858000"/>
                </a:lnTo>
                <a:lnTo>
                  <a:pt x="3880878" y="6310563"/>
                </a:lnTo>
                <a:close/>
                <a:moveTo>
                  <a:pt x="2078889" y="5763125"/>
                </a:moveTo>
                <a:lnTo>
                  <a:pt x="2801506" y="5763125"/>
                </a:lnTo>
                <a:lnTo>
                  <a:pt x="3075225" y="6310563"/>
                </a:lnTo>
                <a:lnTo>
                  <a:pt x="2801506" y="6858000"/>
                </a:lnTo>
                <a:lnTo>
                  <a:pt x="2078889" y="6858000"/>
                </a:lnTo>
                <a:lnTo>
                  <a:pt x="1805170" y="6310563"/>
                </a:lnTo>
                <a:close/>
                <a:moveTo>
                  <a:pt x="3119748" y="5187603"/>
                </a:moveTo>
                <a:lnTo>
                  <a:pt x="3842364" y="5187603"/>
                </a:lnTo>
                <a:lnTo>
                  <a:pt x="4116083" y="5735041"/>
                </a:lnTo>
                <a:lnTo>
                  <a:pt x="3842364" y="6282478"/>
                </a:lnTo>
                <a:lnTo>
                  <a:pt x="3119748" y="6282478"/>
                </a:lnTo>
                <a:lnTo>
                  <a:pt x="2846030" y="5735041"/>
                </a:lnTo>
                <a:close/>
                <a:moveTo>
                  <a:pt x="1044038" y="5187603"/>
                </a:moveTo>
                <a:lnTo>
                  <a:pt x="1766654" y="5187603"/>
                </a:lnTo>
                <a:lnTo>
                  <a:pt x="2040373" y="5735041"/>
                </a:lnTo>
                <a:lnTo>
                  <a:pt x="1766654" y="6282478"/>
                </a:lnTo>
                <a:lnTo>
                  <a:pt x="1044038" y="6282478"/>
                </a:lnTo>
                <a:lnTo>
                  <a:pt x="770319" y="5735041"/>
                </a:lnTo>
                <a:close/>
                <a:moveTo>
                  <a:pt x="4159388" y="4628392"/>
                </a:moveTo>
                <a:lnTo>
                  <a:pt x="4877791" y="4628392"/>
                </a:lnTo>
                <a:lnTo>
                  <a:pt x="5149913" y="5172637"/>
                </a:lnTo>
                <a:lnTo>
                  <a:pt x="4877791" y="5716881"/>
                </a:lnTo>
                <a:lnTo>
                  <a:pt x="4159388" y="5716881"/>
                </a:lnTo>
                <a:lnTo>
                  <a:pt x="3887266" y="5172637"/>
                </a:lnTo>
                <a:close/>
                <a:moveTo>
                  <a:pt x="2078891" y="4612651"/>
                </a:moveTo>
                <a:lnTo>
                  <a:pt x="2801507" y="4612651"/>
                </a:lnTo>
                <a:lnTo>
                  <a:pt x="3075227" y="5160089"/>
                </a:lnTo>
                <a:lnTo>
                  <a:pt x="2801507" y="5707526"/>
                </a:lnTo>
                <a:lnTo>
                  <a:pt x="2078891" y="5707526"/>
                </a:lnTo>
                <a:lnTo>
                  <a:pt x="1805171" y="5160089"/>
                </a:lnTo>
                <a:close/>
                <a:moveTo>
                  <a:pt x="3182" y="4612651"/>
                </a:moveTo>
                <a:lnTo>
                  <a:pt x="725798" y="4612651"/>
                </a:lnTo>
                <a:lnTo>
                  <a:pt x="999517" y="5160089"/>
                </a:lnTo>
                <a:lnTo>
                  <a:pt x="725798" y="5707526"/>
                </a:lnTo>
                <a:lnTo>
                  <a:pt x="3182" y="5707526"/>
                </a:lnTo>
                <a:lnTo>
                  <a:pt x="0" y="5701162"/>
                </a:lnTo>
                <a:lnTo>
                  <a:pt x="0" y="4619015"/>
                </a:lnTo>
                <a:close/>
                <a:moveTo>
                  <a:pt x="5195456" y="4037129"/>
                </a:moveTo>
                <a:lnTo>
                  <a:pt x="5918073" y="4037129"/>
                </a:lnTo>
                <a:lnTo>
                  <a:pt x="6191792" y="4584567"/>
                </a:lnTo>
                <a:lnTo>
                  <a:pt x="5918073" y="5132004"/>
                </a:lnTo>
                <a:lnTo>
                  <a:pt x="5195456" y="5132004"/>
                </a:lnTo>
                <a:lnTo>
                  <a:pt x="4921737" y="4584567"/>
                </a:lnTo>
                <a:close/>
                <a:moveTo>
                  <a:pt x="3119750" y="4037129"/>
                </a:moveTo>
                <a:lnTo>
                  <a:pt x="3842365" y="4037129"/>
                </a:lnTo>
                <a:lnTo>
                  <a:pt x="4116084" y="4584567"/>
                </a:lnTo>
                <a:lnTo>
                  <a:pt x="3842365" y="5132004"/>
                </a:lnTo>
                <a:lnTo>
                  <a:pt x="3119750" y="5132004"/>
                </a:lnTo>
                <a:lnTo>
                  <a:pt x="2846030" y="4584567"/>
                </a:lnTo>
                <a:close/>
                <a:moveTo>
                  <a:pt x="1044040" y="4037129"/>
                </a:moveTo>
                <a:lnTo>
                  <a:pt x="1766657" y="4037129"/>
                </a:lnTo>
                <a:lnTo>
                  <a:pt x="2040376" y="4584567"/>
                </a:lnTo>
                <a:lnTo>
                  <a:pt x="1766657" y="5132004"/>
                </a:lnTo>
                <a:lnTo>
                  <a:pt x="1044040" y="5132004"/>
                </a:lnTo>
                <a:lnTo>
                  <a:pt x="770321" y="4584567"/>
                </a:lnTo>
                <a:close/>
                <a:moveTo>
                  <a:pt x="4159387" y="3463221"/>
                </a:moveTo>
                <a:lnTo>
                  <a:pt x="4877790" y="3463221"/>
                </a:lnTo>
                <a:lnTo>
                  <a:pt x="5149912" y="4007466"/>
                </a:lnTo>
                <a:lnTo>
                  <a:pt x="4877790" y="4551710"/>
                </a:lnTo>
                <a:lnTo>
                  <a:pt x="4159387" y="4551710"/>
                </a:lnTo>
                <a:lnTo>
                  <a:pt x="3887265" y="4007466"/>
                </a:lnTo>
                <a:close/>
                <a:moveTo>
                  <a:pt x="2078891" y="3458978"/>
                </a:moveTo>
                <a:lnTo>
                  <a:pt x="2801507" y="3458978"/>
                </a:lnTo>
                <a:lnTo>
                  <a:pt x="3075227" y="4006416"/>
                </a:lnTo>
                <a:lnTo>
                  <a:pt x="2801507" y="4553853"/>
                </a:lnTo>
                <a:lnTo>
                  <a:pt x="2078891" y="4553853"/>
                </a:lnTo>
                <a:lnTo>
                  <a:pt x="1805171" y="4006416"/>
                </a:lnTo>
                <a:close/>
                <a:moveTo>
                  <a:pt x="3182" y="3458978"/>
                </a:moveTo>
                <a:lnTo>
                  <a:pt x="725798" y="3458978"/>
                </a:lnTo>
                <a:lnTo>
                  <a:pt x="999517" y="4006416"/>
                </a:lnTo>
                <a:lnTo>
                  <a:pt x="725798" y="4553853"/>
                </a:lnTo>
                <a:lnTo>
                  <a:pt x="3182" y="4553853"/>
                </a:lnTo>
                <a:lnTo>
                  <a:pt x="0" y="4547489"/>
                </a:lnTo>
                <a:lnTo>
                  <a:pt x="0" y="3465342"/>
                </a:lnTo>
                <a:close/>
                <a:moveTo>
                  <a:pt x="1044040" y="2883459"/>
                </a:moveTo>
                <a:lnTo>
                  <a:pt x="1766657" y="2883459"/>
                </a:lnTo>
                <a:lnTo>
                  <a:pt x="2040376" y="3430894"/>
                </a:lnTo>
                <a:lnTo>
                  <a:pt x="1766657" y="3978331"/>
                </a:lnTo>
                <a:lnTo>
                  <a:pt x="1044040" y="3978331"/>
                </a:lnTo>
                <a:lnTo>
                  <a:pt x="770321" y="3430894"/>
                </a:lnTo>
                <a:close/>
                <a:moveTo>
                  <a:pt x="3119750" y="2883459"/>
                </a:moveTo>
                <a:lnTo>
                  <a:pt x="3842365" y="2883459"/>
                </a:lnTo>
                <a:lnTo>
                  <a:pt x="4116084" y="3430894"/>
                </a:lnTo>
                <a:lnTo>
                  <a:pt x="3842365" y="3978331"/>
                </a:lnTo>
                <a:lnTo>
                  <a:pt x="3119750" y="3978331"/>
                </a:lnTo>
                <a:lnTo>
                  <a:pt x="2846030" y="3430894"/>
                </a:lnTo>
                <a:close/>
                <a:moveTo>
                  <a:pt x="3182" y="2305308"/>
                </a:moveTo>
                <a:lnTo>
                  <a:pt x="725799" y="2305308"/>
                </a:lnTo>
                <a:lnTo>
                  <a:pt x="999517" y="2852746"/>
                </a:lnTo>
                <a:lnTo>
                  <a:pt x="725799" y="3400180"/>
                </a:lnTo>
                <a:lnTo>
                  <a:pt x="3182" y="3400180"/>
                </a:lnTo>
                <a:lnTo>
                  <a:pt x="0" y="3393816"/>
                </a:lnTo>
                <a:lnTo>
                  <a:pt x="0" y="2311672"/>
                </a:lnTo>
                <a:close/>
                <a:moveTo>
                  <a:pt x="2078891" y="2305306"/>
                </a:moveTo>
                <a:lnTo>
                  <a:pt x="2801507" y="2305306"/>
                </a:lnTo>
                <a:lnTo>
                  <a:pt x="3075227" y="2852744"/>
                </a:lnTo>
                <a:lnTo>
                  <a:pt x="2801507" y="3400179"/>
                </a:lnTo>
                <a:lnTo>
                  <a:pt x="2078891" y="3400179"/>
                </a:lnTo>
                <a:lnTo>
                  <a:pt x="1805171" y="2852744"/>
                </a:lnTo>
                <a:close/>
                <a:moveTo>
                  <a:pt x="4154597" y="2305305"/>
                </a:moveTo>
                <a:lnTo>
                  <a:pt x="4877214" y="2305305"/>
                </a:lnTo>
                <a:lnTo>
                  <a:pt x="5150933" y="2852744"/>
                </a:lnTo>
                <a:lnTo>
                  <a:pt x="4877214" y="3400179"/>
                </a:lnTo>
                <a:lnTo>
                  <a:pt x="4154597" y="3400179"/>
                </a:lnTo>
                <a:lnTo>
                  <a:pt x="3880879" y="2852744"/>
                </a:lnTo>
                <a:close/>
                <a:moveTo>
                  <a:pt x="5202046" y="1738266"/>
                </a:moveTo>
                <a:lnTo>
                  <a:pt x="5920449" y="1738266"/>
                </a:lnTo>
                <a:lnTo>
                  <a:pt x="6192571" y="2282511"/>
                </a:lnTo>
                <a:lnTo>
                  <a:pt x="5920449" y="2826755"/>
                </a:lnTo>
                <a:lnTo>
                  <a:pt x="5202046" y="2826755"/>
                </a:lnTo>
                <a:lnTo>
                  <a:pt x="4929924" y="2282511"/>
                </a:lnTo>
                <a:close/>
                <a:moveTo>
                  <a:pt x="1044040" y="1729785"/>
                </a:moveTo>
                <a:lnTo>
                  <a:pt x="1766657" y="1729785"/>
                </a:lnTo>
                <a:lnTo>
                  <a:pt x="2040376" y="2277224"/>
                </a:lnTo>
                <a:lnTo>
                  <a:pt x="1766657" y="2824659"/>
                </a:lnTo>
                <a:lnTo>
                  <a:pt x="1044040" y="2824659"/>
                </a:lnTo>
                <a:lnTo>
                  <a:pt x="770321" y="2277224"/>
                </a:lnTo>
                <a:close/>
                <a:moveTo>
                  <a:pt x="3119750" y="1729784"/>
                </a:moveTo>
                <a:lnTo>
                  <a:pt x="3842365" y="1729784"/>
                </a:lnTo>
                <a:lnTo>
                  <a:pt x="4116084" y="2277222"/>
                </a:lnTo>
                <a:lnTo>
                  <a:pt x="3842365" y="2824659"/>
                </a:lnTo>
                <a:lnTo>
                  <a:pt x="3119750" y="2824659"/>
                </a:lnTo>
                <a:lnTo>
                  <a:pt x="2846030" y="2277222"/>
                </a:lnTo>
                <a:close/>
                <a:moveTo>
                  <a:pt x="3182" y="1151633"/>
                </a:moveTo>
                <a:lnTo>
                  <a:pt x="725799" y="1151633"/>
                </a:lnTo>
                <a:lnTo>
                  <a:pt x="999517" y="1699071"/>
                </a:lnTo>
                <a:lnTo>
                  <a:pt x="725799" y="2246508"/>
                </a:lnTo>
                <a:lnTo>
                  <a:pt x="3182" y="2246508"/>
                </a:lnTo>
                <a:lnTo>
                  <a:pt x="0" y="2240144"/>
                </a:lnTo>
                <a:lnTo>
                  <a:pt x="0" y="1157997"/>
                </a:lnTo>
                <a:close/>
                <a:moveTo>
                  <a:pt x="2078891" y="1151632"/>
                </a:moveTo>
                <a:lnTo>
                  <a:pt x="2801507" y="1151632"/>
                </a:lnTo>
                <a:lnTo>
                  <a:pt x="3075227" y="1699069"/>
                </a:lnTo>
                <a:lnTo>
                  <a:pt x="2801507" y="2246507"/>
                </a:lnTo>
                <a:lnTo>
                  <a:pt x="2078891" y="2246507"/>
                </a:lnTo>
                <a:lnTo>
                  <a:pt x="1805172" y="1699069"/>
                </a:lnTo>
                <a:close/>
                <a:moveTo>
                  <a:pt x="4154597" y="1151631"/>
                </a:moveTo>
                <a:lnTo>
                  <a:pt x="4877214" y="1151631"/>
                </a:lnTo>
                <a:lnTo>
                  <a:pt x="5150933" y="1699069"/>
                </a:lnTo>
                <a:lnTo>
                  <a:pt x="4877214" y="2246506"/>
                </a:lnTo>
                <a:lnTo>
                  <a:pt x="4154597" y="2246506"/>
                </a:lnTo>
                <a:lnTo>
                  <a:pt x="3880879" y="1699069"/>
                </a:lnTo>
                <a:close/>
                <a:moveTo>
                  <a:pt x="1044040" y="576110"/>
                </a:moveTo>
                <a:lnTo>
                  <a:pt x="1766657" y="576110"/>
                </a:lnTo>
                <a:lnTo>
                  <a:pt x="2040377" y="1123549"/>
                </a:lnTo>
                <a:lnTo>
                  <a:pt x="1766657" y="1670985"/>
                </a:lnTo>
                <a:lnTo>
                  <a:pt x="1044040" y="1670985"/>
                </a:lnTo>
                <a:lnTo>
                  <a:pt x="770321" y="1123549"/>
                </a:lnTo>
                <a:close/>
                <a:moveTo>
                  <a:pt x="3119750" y="576109"/>
                </a:moveTo>
                <a:lnTo>
                  <a:pt x="3842365" y="576109"/>
                </a:lnTo>
                <a:lnTo>
                  <a:pt x="4116084" y="1123547"/>
                </a:lnTo>
                <a:lnTo>
                  <a:pt x="3842365" y="1670984"/>
                </a:lnTo>
                <a:lnTo>
                  <a:pt x="3119750" y="1670984"/>
                </a:lnTo>
                <a:lnTo>
                  <a:pt x="2846030" y="1123547"/>
                </a:lnTo>
                <a:close/>
                <a:moveTo>
                  <a:pt x="5195456" y="576108"/>
                </a:moveTo>
                <a:lnTo>
                  <a:pt x="5918073" y="576108"/>
                </a:lnTo>
                <a:lnTo>
                  <a:pt x="6191792" y="1123546"/>
                </a:lnTo>
                <a:lnTo>
                  <a:pt x="5918073" y="1670983"/>
                </a:lnTo>
                <a:lnTo>
                  <a:pt x="5195456" y="1670983"/>
                </a:lnTo>
                <a:lnTo>
                  <a:pt x="4921737" y="1123546"/>
                </a:lnTo>
                <a:close/>
                <a:moveTo>
                  <a:pt x="7025576" y="0"/>
                </a:moveTo>
                <a:lnTo>
                  <a:pt x="8265502" y="0"/>
                </a:lnTo>
                <a:lnTo>
                  <a:pt x="8006847" y="517308"/>
                </a:lnTo>
                <a:lnTo>
                  <a:pt x="7284230" y="517308"/>
                </a:lnTo>
                <a:close/>
                <a:moveTo>
                  <a:pt x="6242345" y="0"/>
                </a:moveTo>
                <a:lnTo>
                  <a:pt x="6967007" y="0"/>
                </a:lnTo>
                <a:lnTo>
                  <a:pt x="7239703" y="545393"/>
                </a:lnTo>
                <a:lnTo>
                  <a:pt x="6965984" y="1092830"/>
                </a:lnTo>
                <a:lnTo>
                  <a:pt x="6243367" y="1092830"/>
                </a:lnTo>
                <a:lnTo>
                  <a:pt x="5969648" y="545393"/>
                </a:lnTo>
                <a:close/>
                <a:moveTo>
                  <a:pt x="4936801" y="0"/>
                </a:moveTo>
                <a:lnTo>
                  <a:pt x="6176728" y="0"/>
                </a:lnTo>
                <a:lnTo>
                  <a:pt x="5918073" y="517309"/>
                </a:lnTo>
                <a:lnTo>
                  <a:pt x="5195456" y="517309"/>
                </a:lnTo>
                <a:close/>
                <a:moveTo>
                  <a:pt x="4153576" y="0"/>
                </a:moveTo>
                <a:lnTo>
                  <a:pt x="4878236" y="0"/>
                </a:lnTo>
                <a:lnTo>
                  <a:pt x="5150933" y="545395"/>
                </a:lnTo>
                <a:lnTo>
                  <a:pt x="4877214" y="1092832"/>
                </a:lnTo>
                <a:lnTo>
                  <a:pt x="4154597" y="1092832"/>
                </a:lnTo>
                <a:lnTo>
                  <a:pt x="3880879" y="545395"/>
                </a:lnTo>
                <a:close/>
                <a:moveTo>
                  <a:pt x="2861095" y="0"/>
                </a:moveTo>
                <a:lnTo>
                  <a:pt x="4101020" y="0"/>
                </a:lnTo>
                <a:lnTo>
                  <a:pt x="3842365" y="517310"/>
                </a:lnTo>
                <a:lnTo>
                  <a:pt x="3119750" y="517310"/>
                </a:lnTo>
                <a:close/>
                <a:moveTo>
                  <a:pt x="2077870" y="0"/>
                </a:moveTo>
                <a:lnTo>
                  <a:pt x="2802528" y="0"/>
                </a:lnTo>
                <a:lnTo>
                  <a:pt x="3075227" y="545396"/>
                </a:lnTo>
                <a:lnTo>
                  <a:pt x="2801507" y="1092833"/>
                </a:lnTo>
                <a:lnTo>
                  <a:pt x="2078891" y="1092833"/>
                </a:lnTo>
                <a:lnTo>
                  <a:pt x="1805172" y="545396"/>
                </a:lnTo>
                <a:close/>
                <a:moveTo>
                  <a:pt x="785384" y="0"/>
                </a:moveTo>
                <a:lnTo>
                  <a:pt x="2025315" y="0"/>
                </a:lnTo>
                <a:lnTo>
                  <a:pt x="1766657" y="517311"/>
                </a:lnTo>
                <a:lnTo>
                  <a:pt x="1044040" y="517311"/>
                </a:lnTo>
                <a:close/>
                <a:moveTo>
                  <a:pt x="2162" y="0"/>
                </a:moveTo>
                <a:lnTo>
                  <a:pt x="726820" y="0"/>
                </a:lnTo>
                <a:lnTo>
                  <a:pt x="999517" y="545397"/>
                </a:lnTo>
                <a:lnTo>
                  <a:pt x="725799" y="1092834"/>
                </a:lnTo>
                <a:lnTo>
                  <a:pt x="3182" y="1092834"/>
                </a:lnTo>
                <a:lnTo>
                  <a:pt x="0" y="1086470"/>
                </a:lnTo>
                <a:lnTo>
                  <a:pt x="0" y="4323"/>
                </a:lnTo>
                <a:close/>
              </a:path>
            </a:pathLst>
          </a:custGeom>
          <a:solidFill>
            <a:schemeClr val="bg1">
              <a:lumMod val="95000"/>
            </a:schemeClr>
          </a:solidFill>
        </p:spPr>
        <p:txBody>
          <a:bodyPr wrap="square" anchor="ctr">
            <a:noAutofit/>
          </a:bodyPr>
          <a:lstStyle>
            <a:lvl1pPr marL="0" indent="0" algn="ctr">
              <a:buNone/>
              <a:defRPr sz="900">
                <a:latin typeface="Arial" pitchFamily="34" charset="0"/>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725915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103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6BA95570-ABCA-4EAA-A150-DE9A778788FF}"/>
              </a:ext>
            </a:extLst>
          </p:cNvPr>
          <p:cNvGrpSpPr/>
          <p:nvPr userDrawn="1"/>
        </p:nvGrpSpPr>
        <p:grpSpPr>
          <a:xfrm rot="10800000" flipH="1" flipV="1">
            <a:off x="4714875" y="5899288"/>
            <a:ext cx="4179095" cy="862288"/>
            <a:chOff x="477110" y="4905446"/>
            <a:chExt cx="11078677" cy="1714429"/>
          </a:xfrm>
        </p:grpSpPr>
        <p:sp>
          <p:nvSpPr>
            <p:cNvPr id="6" name="Freeform: Shape 5">
              <a:extLst>
                <a:ext uri="{FF2B5EF4-FFF2-40B4-BE49-F238E27FC236}">
                  <a16:creationId xmlns:a16="http://schemas.microsoft.com/office/drawing/2014/main" id="{46A78A61-879F-457D-9A77-D666DFE521FF}"/>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w="6804" cap="flat">
              <a:noFill/>
              <a:prstDash val="solid"/>
              <a:miter/>
            </a:ln>
          </p:spPr>
          <p:txBody>
            <a:bodyPr rtlCol="0" anchor="ctr"/>
            <a:lstStyle/>
            <a:p>
              <a:endParaRPr lang="en-US" sz="1350"/>
            </a:p>
          </p:txBody>
        </p:sp>
        <p:grpSp>
          <p:nvGrpSpPr>
            <p:cNvPr id="7" name="Group 6">
              <a:extLst>
                <a:ext uri="{FF2B5EF4-FFF2-40B4-BE49-F238E27FC236}">
                  <a16:creationId xmlns:a16="http://schemas.microsoft.com/office/drawing/2014/main" id="{C36593EB-5869-4A8C-80A1-C05AA0B24BF0}"/>
                </a:ext>
              </a:extLst>
            </p:cNvPr>
            <p:cNvGrpSpPr/>
            <p:nvPr/>
          </p:nvGrpSpPr>
          <p:grpSpPr>
            <a:xfrm>
              <a:off x="477110" y="5658084"/>
              <a:ext cx="655351" cy="517912"/>
              <a:chOff x="6456816" y="5667609"/>
              <a:chExt cx="655351" cy="517912"/>
            </a:xfrm>
          </p:grpSpPr>
          <p:sp>
            <p:nvSpPr>
              <p:cNvPr id="9" name="Freeform: Shape 8">
                <a:extLst>
                  <a:ext uri="{FF2B5EF4-FFF2-40B4-BE49-F238E27FC236}">
                    <a16:creationId xmlns:a16="http://schemas.microsoft.com/office/drawing/2014/main" id="{063A0A4C-2BF4-47D2-AFFF-A22E96B3C12D}"/>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a:ln>
            </p:spPr>
            <p:txBody>
              <a:bodyPr rtlCol="0" anchor="ctr"/>
              <a:lstStyle/>
              <a:p>
                <a:endParaRPr lang="en-US" sz="1350"/>
              </a:p>
            </p:txBody>
          </p:sp>
          <p:sp>
            <p:nvSpPr>
              <p:cNvPr id="10" name="Rectangle: Rounded Corners 9">
                <a:extLst>
                  <a:ext uri="{FF2B5EF4-FFF2-40B4-BE49-F238E27FC236}">
                    <a16:creationId xmlns:a16="http://schemas.microsoft.com/office/drawing/2014/main" id="{C3DAC375-EEBC-4131-8F69-CD653EE61E82}"/>
                  </a:ext>
                </a:extLst>
              </p:cNvPr>
              <p:cNvSpPr/>
              <p:nvPr/>
            </p:nvSpPr>
            <p:spPr>
              <a:xfrm>
                <a:off x="6913640" y="5874290"/>
                <a:ext cx="198527" cy="12946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Rectangle 7">
              <a:extLst>
                <a:ext uri="{FF2B5EF4-FFF2-40B4-BE49-F238E27FC236}">
                  <a16:creationId xmlns:a16="http://schemas.microsoft.com/office/drawing/2014/main" id="{C9A4658B-18D9-47F9-8999-4B217D15FD5B}"/>
                </a:ext>
              </a:extLst>
            </p:cNvPr>
            <p:cNvSpPr/>
            <p:nvPr/>
          </p:nvSpPr>
          <p:spPr>
            <a:xfrm>
              <a:off x="995023" y="5898145"/>
              <a:ext cx="6479203" cy="653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 name="Group 10">
            <a:extLst>
              <a:ext uri="{FF2B5EF4-FFF2-40B4-BE49-F238E27FC236}">
                <a16:creationId xmlns:a16="http://schemas.microsoft.com/office/drawing/2014/main" id="{0959607F-C050-4355-908E-D24DD45D9D08}"/>
              </a:ext>
            </a:extLst>
          </p:cNvPr>
          <p:cNvGrpSpPr/>
          <p:nvPr userDrawn="1"/>
        </p:nvGrpSpPr>
        <p:grpSpPr>
          <a:xfrm rot="10800000" flipV="1">
            <a:off x="260626" y="5899288"/>
            <a:ext cx="4179095" cy="862288"/>
            <a:chOff x="477110" y="4905446"/>
            <a:chExt cx="11078677" cy="1714429"/>
          </a:xfrm>
        </p:grpSpPr>
        <p:sp>
          <p:nvSpPr>
            <p:cNvPr id="12" name="Freeform: Shape 11">
              <a:extLst>
                <a:ext uri="{FF2B5EF4-FFF2-40B4-BE49-F238E27FC236}">
                  <a16:creationId xmlns:a16="http://schemas.microsoft.com/office/drawing/2014/main" id="{0EA74116-9898-4A6A-84F3-F61BBB7993C6}"/>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w="6804" cap="flat">
              <a:noFill/>
              <a:prstDash val="solid"/>
              <a:miter/>
            </a:ln>
          </p:spPr>
          <p:txBody>
            <a:bodyPr rtlCol="0" anchor="ctr"/>
            <a:lstStyle/>
            <a:p>
              <a:endParaRPr lang="en-US" sz="1350"/>
            </a:p>
          </p:txBody>
        </p:sp>
        <p:grpSp>
          <p:nvGrpSpPr>
            <p:cNvPr id="13" name="Group 12">
              <a:extLst>
                <a:ext uri="{FF2B5EF4-FFF2-40B4-BE49-F238E27FC236}">
                  <a16:creationId xmlns:a16="http://schemas.microsoft.com/office/drawing/2014/main" id="{954DC28B-DA5D-40A5-BF5E-A8C07B13D6FD}"/>
                </a:ext>
              </a:extLst>
            </p:cNvPr>
            <p:cNvGrpSpPr/>
            <p:nvPr/>
          </p:nvGrpSpPr>
          <p:grpSpPr>
            <a:xfrm>
              <a:off x="477110" y="5658084"/>
              <a:ext cx="655351" cy="517912"/>
              <a:chOff x="6456816" y="5667609"/>
              <a:chExt cx="655351" cy="517912"/>
            </a:xfrm>
          </p:grpSpPr>
          <p:sp>
            <p:nvSpPr>
              <p:cNvPr id="15" name="Freeform: Shape 14">
                <a:extLst>
                  <a:ext uri="{FF2B5EF4-FFF2-40B4-BE49-F238E27FC236}">
                    <a16:creationId xmlns:a16="http://schemas.microsoft.com/office/drawing/2014/main" id="{EC1A92E0-BAD3-4804-8CFB-2F36973DF453}"/>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a:ln>
            </p:spPr>
            <p:txBody>
              <a:bodyPr rtlCol="0" anchor="ctr"/>
              <a:lstStyle/>
              <a:p>
                <a:endParaRPr lang="en-US" sz="1350"/>
              </a:p>
            </p:txBody>
          </p:sp>
          <p:sp>
            <p:nvSpPr>
              <p:cNvPr id="16" name="Rectangle: Rounded Corners 15">
                <a:extLst>
                  <a:ext uri="{FF2B5EF4-FFF2-40B4-BE49-F238E27FC236}">
                    <a16:creationId xmlns:a16="http://schemas.microsoft.com/office/drawing/2014/main" id="{4F7FFD43-6FA1-417C-AF01-3A54B1EB3288}"/>
                  </a:ext>
                </a:extLst>
              </p:cNvPr>
              <p:cNvSpPr/>
              <p:nvPr/>
            </p:nvSpPr>
            <p:spPr>
              <a:xfrm>
                <a:off x="6913640" y="5874290"/>
                <a:ext cx="198527" cy="12946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Rectangle 13">
              <a:extLst>
                <a:ext uri="{FF2B5EF4-FFF2-40B4-BE49-F238E27FC236}">
                  <a16:creationId xmlns:a16="http://schemas.microsoft.com/office/drawing/2014/main" id="{96DB8CE4-378A-4F7B-8401-E84CD0360554}"/>
                </a:ext>
              </a:extLst>
            </p:cNvPr>
            <p:cNvSpPr/>
            <p:nvPr/>
          </p:nvSpPr>
          <p:spPr>
            <a:xfrm>
              <a:off x="995023" y="5898145"/>
              <a:ext cx="6479203" cy="653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787607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68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6E1355-3B2A-48FD-9858-A911AD013082}"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699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A62946D-F2ED-4A3A-AFF2-114E504B5745}"/>
              </a:ext>
            </a:extLst>
          </p:cNvPr>
          <p:cNvSpPr/>
          <p:nvPr userDrawn="1"/>
        </p:nvSpPr>
        <p:spPr>
          <a:xfrm>
            <a:off x="2169994" y="0"/>
            <a:ext cx="6730053" cy="68580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Shape 6">
            <a:extLst>
              <a:ext uri="{FF2B5EF4-FFF2-40B4-BE49-F238E27FC236}">
                <a16:creationId xmlns:a16="http://schemas.microsoft.com/office/drawing/2014/main" id="{2B98542A-477C-4DE9-BE76-734F0C55D2E2}"/>
              </a:ext>
            </a:extLst>
          </p:cNvPr>
          <p:cNvSpPr/>
          <p:nvPr userDrawn="1"/>
        </p:nvSpPr>
        <p:spPr>
          <a:xfrm>
            <a:off x="2413947" y="0"/>
            <a:ext cx="6730053" cy="68580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72698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087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20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749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9724905C-0466-437C-B401-0D9138D8404B}"/>
              </a:ext>
            </a:extLst>
          </p:cNvPr>
          <p:cNvSpPr>
            <a:spLocks noGrp="1"/>
          </p:cNvSpPr>
          <p:nvPr>
            <p:ph type="pic" sz="quarter" idx="11" hasCustomPrompt="1"/>
          </p:nvPr>
        </p:nvSpPr>
        <p:spPr>
          <a:xfrm>
            <a:off x="4055257" y="2578730"/>
            <a:ext cx="1339703" cy="1786270"/>
          </a:xfrm>
          <a:prstGeom prst="ellipse">
            <a:avLst/>
          </a:prstGeom>
          <a:solidFill>
            <a:schemeClr val="bg1">
              <a:lumMod val="95000"/>
            </a:schemeClr>
          </a:solidFill>
        </p:spPr>
        <p:txBody>
          <a:bodyPr lIns="144000" tIns="0" anchor="ctr"/>
          <a:lstStyle>
            <a:lvl1pPr marL="0" indent="0" algn="ctr">
              <a:buNone/>
              <a:defRPr sz="9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 name="Picture Placeholder 13">
            <a:extLst>
              <a:ext uri="{FF2B5EF4-FFF2-40B4-BE49-F238E27FC236}">
                <a16:creationId xmlns:a16="http://schemas.microsoft.com/office/drawing/2014/main" id="{07F0600E-0EC8-4BFF-B37B-C982DE03E9B0}"/>
              </a:ext>
            </a:extLst>
          </p:cNvPr>
          <p:cNvSpPr>
            <a:spLocks noGrp="1"/>
          </p:cNvSpPr>
          <p:nvPr>
            <p:ph type="pic" sz="quarter" idx="12" hasCustomPrompt="1"/>
          </p:nvPr>
        </p:nvSpPr>
        <p:spPr>
          <a:xfrm>
            <a:off x="5688495" y="2578730"/>
            <a:ext cx="1339703" cy="1786270"/>
          </a:xfrm>
          <a:prstGeom prst="ellipse">
            <a:avLst/>
          </a:prstGeom>
          <a:solidFill>
            <a:schemeClr val="bg1">
              <a:lumMod val="95000"/>
            </a:schemeClr>
          </a:solidFill>
        </p:spPr>
        <p:txBody>
          <a:bodyPr lIns="144000" tIns="0" anchor="ctr"/>
          <a:lstStyle>
            <a:lvl1pPr marL="0" indent="0" algn="ctr">
              <a:buNone/>
              <a:defRPr sz="9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4" name="Picture Placeholder 13">
            <a:extLst>
              <a:ext uri="{FF2B5EF4-FFF2-40B4-BE49-F238E27FC236}">
                <a16:creationId xmlns:a16="http://schemas.microsoft.com/office/drawing/2014/main" id="{D49170B7-DADE-4D0A-8BF8-230A982B746F}"/>
              </a:ext>
            </a:extLst>
          </p:cNvPr>
          <p:cNvSpPr>
            <a:spLocks noGrp="1"/>
          </p:cNvSpPr>
          <p:nvPr>
            <p:ph type="pic" sz="quarter" idx="13" hasCustomPrompt="1"/>
          </p:nvPr>
        </p:nvSpPr>
        <p:spPr>
          <a:xfrm>
            <a:off x="7321732" y="2578730"/>
            <a:ext cx="1339703" cy="1786270"/>
          </a:xfrm>
          <a:prstGeom prst="ellipse">
            <a:avLst/>
          </a:prstGeom>
          <a:solidFill>
            <a:schemeClr val="bg1">
              <a:lumMod val="95000"/>
            </a:schemeClr>
          </a:solidFill>
        </p:spPr>
        <p:txBody>
          <a:bodyPr lIns="144000" tIns="0" anchor="ctr"/>
          <a:lstStyle>
            <a:lvl1pPr marL="0" indent="0" algn="ctr">
              <a:buNone/>
              <a:defRPr sz="9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1448046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12B6C6-12D5-49A1-B688-91C869139E0E}"/>
              </a:ext>
            </a:extLst>
          </p:cNvPr>
          <p:cNvSpPr/>
          <p:nvPr userDrawn="1"/>
        </p:nvSpPr>
        <p:spPr>
          <a:xfrm>
            <a:off x="0" y="0"/>
            <a:ext cx="91440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3" descr="D:\KBM-정애\014-Fullppt\PNG이미지\탭.png">
            <a:extLst>
              <a:ext uri="{FF2B5EF4-FFF2-40B4-BE49-F238E27FC236}">
                <a16:creationId xmlns:a16="http://schemas.microsoft.com/office/drawing/2014/main" id="{71CF212A-1782-49B4-8B17-581DC5D7B3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64915" y="1709312"/>
            <a:ext cx="2648012" cy="4348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KBM-정애\014-Fullppt\PNG이미지\핸드폰.png">
            <a:extLst>
              <a:ext uri="{FF2B5EF4-FFF2-40B4-BE49-F238E27FC236}">
                <a16:creationId xmlns:a16="http://schemas.microsoft.com/office/drawing/2014/main" id="{F6F9CC28-F54D-4BAA-BF10-18180D05E3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57732" y="3259539"/>
            <a:ext cx="1995680" cy="3223724"/>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a:extLst>
              <a:ext uri="{FF2B5EF4-FFF2-40B4-BE49-F238E27FC236}">
                <a16:creationId xmlns:a16="http://schemas.microsoft.com/office/drawing/2014/main" id="{510637AE-6F5C-4D3F-9611-7DA2098A8029}"/>
              </a:ext>
            </a:extLst>
          </p:cNvPr>
          <p:cNvSpPr>
            <a:spLocks noGrp="1"/>
          </p:cNvSpPr>
          <p:nvPr>
            <p:ph type="pic" idx="12" hasCustomPrompt="1"/>
          </p:nvPr>
        </p:nvSpPr>
        <p:spPr>
          <a:xfrm>
            <a:off x="6495649" y="2158177"/>
            <a:ext cx="1836866" cy="3125523"/>
          </a:xfrm>
          <a:prstGeom prst="rect">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Insert Your Image</a:t>
            </a:r>
            <a:endParaRPr lang="ko-KR" altLang="en-US" dirty="0"/>
          </a:p>
        </p:txBody>
      </p:sp>
      <p:sp>
        <p:nvSpPr>
          <p:cNvPr id="6" name="Picture Placeholder 2">
            <a:extLst>
              <a:ext uri="{FF2B5EF4-FFF2-40B4-BE49-F238E27FC236}">
                <a16:creationId xmlns:a16="http://schemas.microsoft.com/office/drawing/2014/main" id="{296F8098-C31E-4554-BACD-2C26FE4D24E9}"/>
              </a:ext>
            </a:extLst>
          </p:cNvPr>
          <p:cNvSpPr>
            <a:spLocks noGrp="1"/>
          </p:cNvSpPr>
          <p:nvPr>
            <p:ph type="pic" idx="13" hasCustomPrompt="1"/>
          </p:nvPr>
        </p:nvSpPr>
        <p:spPr>
          <a:xfrm>
            <a:off x="5164932" y="3403406"/>
            <a:ext cx="1113343" cy="2330645"/>
          </a:xfrm>
          <a:prstGeom prst="rect">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Insert Your Image</a:t>
            </a:r>
            <a:endParaRPr lang="ko-KR" altLang="en-US" dirty="0"/>
          </a:p>
        </p:txBody>
      </p:sp>
    </p:spTree>
    <p:extLst>
      <p:ext uri="{BB962C8B-B14F-4D97-AF65-F5344CB8AC3E}">
        <p14:creationId xmlns:p14="http://schemas.microsoft.com/office/powerpoint/2010/main" val="1145811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10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6E1355-3B2A-48FD-9858-A911AD013082}"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C3273EB-B5AD-4855-8C36-42C9A2A71C6F}"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66E1355-3B2A-48FD-9858-A911AD013082}" type="datetimeFigureOut">
              <a:rPr lang="en-US" smtClean="0"/>
              <a:t>8/8/2019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6E1355-3B2A-48FD-9858-A911AD013082}" type="datetimeFigureOut">
              <a:rPr lang="en-US" smtClean="0"/>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E1355-3B2A-48FD-9858-A911AD013082}" type="datetimeFigureOut">
              <a:rPr lang="en-US" smtClean="0"/>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E66E1355-3B2A-48FD-9858-A911AD013082}" type="datetimeFigureOut">
              <a:rPr lang="en-US" smtClean="0"/>
              <a:t>8/8/2019</a:t>
            </a:fld>
            <a:endParaRPr lang="en-US"/>
          </a:p>
        </p:txBody>
      </p:sp>
      <p:sp>
        <p:nvSpPr>
          <p:cNvPr id="9" name="Slide Number Placeholder 8"/>
          <p:cNvSpPr>
            <a:spLocks noGrp="1"/>
          </p:cNvSpPr>
          <p:nvPr>
            <p:ph type="sldNum" sz="quarter" idx="15"/>
          </p:nvPr>
        </p:nvSpPr>
        <p:spPr/>
        <p:txBody>
          <a:bodyPr/>
          <a:lstStyle/>
          <a:p>
            <a:fld id="{3C3273EB-B5AD-4855-8C36-42C9A2A71C6F}"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E66E1355-3B2A-48FD-9858-A911AD013082}" type="datetimeFigureOut">
              <a:rPr lang="en-US" smtClean="0"/>
              <a:t>8/8/2019</a:t>
            </a:fld>
            <a:endParaRPr lang="en-US"/>
          </a:p>
        </p:txBody>
      </p:sp>
      <p:sp>
        <p:nvSpPr>
          <p:cNvPr id="9" name="Slide Number Placeholder 8"/>
          <p:cNvSpPr>
            <a:spLocks noGrp="1"/>
          </p:cNvSpPr>
          <p:nvPr>
            <p:ph type="sldNum" sz="quarter" idx="11"/>
          </p:nvPr>
        </p:nvSpPr>
        <p:spPr/>
        <p:txBody>
          <a:bodyPr/>
          <a:lstStyle/>
          <a:p>
            <a:fld id="{3C3273EB-B5AD-4855-8C36-42C9A2A71C6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66E1355-3B2A-48FD-9858-A911AD013082}" type="datetimeFigureOut">
              <a:rPr lang="en-US" smtClean="0"/>
              <a:t>8/8/2019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C3273EB-B5AD-4855-8C36-42C9A2A71C6F}"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4AD10277-5BA8-4160-A11B-C15EB0D64113}" type="datetimeFigureOut">
              <a:rPr lang="en-US" smtClean="0"/>
              <a:t>8/8/2019</a:t>
            </a:fld>
            <a:endParaRPr lang="en-US"/>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C0011D3D-916D-440F-B28D-C8BC970D34A2}" type="slidenum">
              <a:rPr lang="en-US" smtClean="0"/>
              <a:t>‹#›</a:t>
            </a:fld>
            <a:endParaRPr lang="en-US"/>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02030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37" r:id="rId12"/>
    <p:sldLayoutId id="2147483739" r:id="rId13"/>
    <p:sldLayoutId id="2147483740" r:id="rId14"/>
    <p:sldLayoutId id="2147483741" r:id="rId15"/>
  </p:sldLayoutIdLst>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628015"/>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84572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7" r:id="rId4"/>
    <p:sldLayoutId id="2147483728" r:id="rId5"/>
    <p:sldLayoutId id="2147483729" r:id="rId6"/>
    <p:sldLayoutId id="2147483730" r:id="rId7"/>
    <p:sldLayoutId id="2147483731" r:id="rId8"/>
    <p:sldLayoutId id="2147483732" r:id="rId9"/>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69126"/>
      </p:ext>
    </p:extLst>
  </p:cSld>
  <p:clrMap bg1="lt1" tx1="dk1" bg2="lt2" tx2="dk2" accent1="accent1" accent2="accent2" accent3="accent3" accent4="accent4" accent5="accent5" accent6="accent6" hlink="hlink" folHlink="folHlink"/>
  <p:sldLayoutIdLst>
    <p:sldLayoutId id="2147483736" r:id="rId1"/>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lincalc.com/Cardiology/ASCVD/PooledCohort.asp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jpg"/><Relationship Id="rId19" Type="http://schemas.openxmlformats.org/officeDocument/2006/relationships/image" Target="../media/image35.png"/><Relationship Id="rId4" Type="http://schemas.openxmlformats.org/officeDocument/2006/relationships/image" Target="../media/image20.jpg"/><Relationship Id="rId9" Type="http://schemas.openxmlformats.org/officeDocument/2006/relationships/image" Target="../media/image25.png"/><Relationship Id="rId1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66.pn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66.png"/></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25.xml"/><Relationship Id="rId5" Type="http://schemas.openxmlformats.org/officeDocument/2006/relationships/image" Target="../media/image68.emf"/><Relationship Id="rId4" Type="http://schemas.openxmlformats.org/officeDocument/2006/relationships/image" Target="../media/image66.png"/></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image" Target="../media/image69.emf"/><Relationship Id="rId4" Type="http://schemas.openxmlformats.org/officeDocument/2006/relationships/image" Target="../media/image66.png"/></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25.xml"/><Relationship Id="rId5" Type="http://schemas.openxmlformats.org/officeDocument/2006/relationships/image" Target="../media/image70.emf"/><Relationship Id="rId4" Type="http://schemas.openxmlformats.org/officeDocument/2006/relationships/image" Target="../media/image66.png"/></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66.png"/></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1.emf"/><Relationship Id="rId1" Type="http://schemas.openxmlformats.org/officeDocument/2006/relationships/slideLayout" Target="../slideLayouts/slideLayout24.xml"/><Relationship Id="rId4" Type="http://schemas.openxmlformats.org/officeDocument/2006/relationships/image" Target="../media/image66.png"/></Relationships>
</file>

<file path=ppt/slides/_rels/slide7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772400" cy="1752600"/>
          </a:xfrm>
        </p:spPr>
        <p:txBody>
          <a:bodyPr>
            <a:normAutofit/>
          </a:bodyPr>
          <a:lstStyle/>
          <a:p>
            <a:pPr algn="l"/>
            <a:r>
              <a:rPr lang="en-US" dirty="0" err="1">
                <a:solidFill>
                  <a:schemeClr val="bg1"/>
                </a:solidFill>
              </a:rPr>
              <a:t>Dr</a:t>
            </a:r>
            <a:r>
              <a:rPr lang="en-US" dirty="0">
                <a:solidFill>
                  <a:schemeClr val="bg1"/>
                </a:solidFill>
              </a:rPr>
              <a:t> Mohammed </a:t>
            </a:r>
            <a:r>
              <a:rPr lang="en-US" dirty="0" err="1">
                <a:solidFill>
                  <a:schemeClr val="bg1"/>
                </a:solidFill>
              </a:rPr>
              <a:t>Batais</a:t>
            </a:r>
            <a:r>
              <a:rPr lang="en-US" dirty="0">
                <a:solidFill>
                  <a:schemeClr val="bg1"/>
                </a:solidFill>
              </a:rPr>
              <a:t> </a:t>
            </a:r>
          </a:p>
          <a:p>
            <a:pPr algn="l"/>
            <a:r>
              <a:rPr lang="en-US" dirty="0">
                <a:solidFill>
                  <a:schemeClr val="bg1"/>
                </a:solidFill>
              </a:rPr>
              <a:t>Associate Professor &amp; Consultant , Family Medicine, Diabetes and Chronic Disease Management</a:t>
            </a:r>
          </a:p>
          <a:p>
            <a:pPr algn="l"/>
            <a:r>
              <a:rPr lang="en-US" dirty="0">
                <a:solidFill>
                  <a:schemeClr val="bg1"/>
                </a:solidFill>
              </a:rPr>
              <a:t>King Saud University </a:t>
            </a:r>
          </a:p>
        </p:txBody>
      </p:sp>
      <p:sp>
        <p:nvSpPr>
          <p:cNvPr id="2" name="Title 1"/>
          <p:cNvSpPr>
            <a:spLocks noGrp="1"/>
          </p:cNvSpPr>
          <p:nvPr>
            <p:ph type="ctrTitle"/>
          </p:nvPr>
        </p:nvSpPr>
        <p:spPr/>
        <p:txBody>
          <a:bodyPr>
            <a:noAutofit/>
          </a:bodyPr>
          <a:lstStyle/>
          <a:p>
            <a:r>
              <a:rPr lang="en-US" sz="3600" dirty="0">
                <a:solidFill>
                  <a:schemeClr val="bg1"/>
                </a:solidFill>
              </a:rPr>
              <a:t>IHD, Dyslipidemia, and CVD risk assessment </a:t>
            </a: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78153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sz="quarter" idx="1"/>
          </p:nvPr>
        </p:nvSpPr>
        <p:spPr>
          <a:xfrm>
            <a:off x="250825" y="44624"/>
            <a:ext cx="8642350" cy="6597650"/>
          </a:xfrm>
        </p:spPr>
        <p:txBody>
          <a:bodyPr/>
          <a:lstStyle/>
          <a:p>
            <a:pPr algn="ctr" rtl="0" eaLnBrk="1" hangingPunct="1">
              <a:buFont typeface="Wingdings" charset="0"/>
              <a:buNone/>
            </a:pPr>
            <a:r>
              <a:rPr lang="en-US" sz="1800" b="1" dirty="0">
                <a:latin typeface="Arial" charset="0"/>
                <a:cs typeface="Arial" charset="0"/>
              </a:rPr>
              <a:t>Calculating 10-Year Risk in </a:t>
            </a:r>
            <a:r>
              <a:rPr lang="en-US" sz="2400" b="1" dirty="0">
                <a:solidFill>
                  <a:srgbClr val="FF0000"/>
                </a:solidFill>
                <a:latin typeface="Arial" charset="0"/>
                <a:cs typeface="Arial" charset="0"/>
              </a:rPr>
              <a:t>Women</a:t>
            </a:r>
            <a:endParaRPr lang="en-US" sz="1800" b="1" dirty="0">
              <a:solidFill>
                <a:srgbClr val="FF0000"/>
              </a:solidFill>
              <a:latin typeface="Arial" charset="0"/>
              <a:cs typeface="Arial" charset="0"/>
            </a:endParaRPr>
          </a:p>
          <a:p>
            <a:pPr algn="ctr" rtl="0" eaLnBrk="1" hangingPunct="1">
              <a:buFont typeface="Wingdings" charset="0"/>
              <a:buNone/>
            </a:pPr>
            <a:endParaRPr lang="en-US" sz="1800" b="1" dirty="0">
              <a:latin typeface="Arial" charset="0"/>
              <a:cs typeface="Arial" charset="0"/>
            </a:endParaRPr>
          </a:p>
        </p:txBody>
      </p:sp>
      <p:sp>
        <p:nvSpPr>
          <p:cNvPr id="40963" name="Rectangle 4"/>
          <p:cNvSpPr>
            <a:spLocks noChangeArrowheads="1"/>
          </p:cNvSpPr>
          <p:nvPr/>
        </p:nvSpPr>
        <p:spPr bwMode="auto">
          <a:xfrm>
            <a:off x="0" y="620688"/>
            <a:ext cx="8820472" cy="431825"/>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a:r>
              <a:rPr lang="en-US" sz="1400" dirty="0">
                <a:solidFill>
                  <a:srgbClr val="000066"/>
                </a:solidFill>
              </a:rPr>
              <a:t>Age (years)    </a:t>
            </a:r>
            <a:r>
              <a:rPr lang="en-US" sz="1400" b="1" dirty="0">
                <a:solidFill>
                  <a:srgbClr val="000066"/>
                </a:solidFill>
              </a:rPr>
              <a:t>20-34     35-39      40-44       45-49      50-54      55-59       60-64      65-69      70-74      75-79</a:t>
            </a:r>
            <a:r>
              <a:rPr lang="en-US" sz="1400" dirty="0"/>
              <a:t>   </a:t>
            </a:r>
          </a:p>
        </p:txBody>
      </p:sp>
      <p:sp>
        <p:nvSpPr>
          <p:cNvPr id="40964" name="Rectangle 5"/>
          <p:cNvSpPr>
            <a:spLocks noChangeArrowheads="1"/>
          </p:cNvSpPr>
          <p:nvPr/>
        </p:nvSpPr>
        <p:spPr bwMode="auto">
          <a:xfrm>
            <a:off x="0" y="980728"/>
            <a:ext cx="9144000" cy="1800225"/>
          </a:xfrm>
          <a:prstGeom prst="rect">
            <a:avLst/>
          </a:prstGeom>
          <a:noFill/>
          <a:ln>
            <a:noFill/>
          </a:ln>
        </p:spPr>
        <p:txBody>
          <a:bodyPr wrap="none" anchor="ctr"/>
          <a:lstStyle/>
          <a:p>
            <a:pPr algn="l" rtl="0"/>
            <a:r>
              <a:rPr lang="en-US" sz="2000" dirty="0"/>
              <a:t> </a:t>
            </a:r>
            <a:r>
              <a:rPr lang="en-US" sz="1600" b="1" dirty="0"/>
              <a:t>Points </a:t>
            </a:r>
            <a:r>
              <a:rPr lang="en-US" sz="1600" dirty="0"/>
              <a:t> </a:t>
            </a:r>
            <a:r>
              <a:rPr lang="en-US" sz="2000" dirty="0"/>
              <a:t>     </a:t>
            </a:r>
            <a:r>
              <a:rPr lang="en-US" sz="1600" b="1" dirty="0"/>
              <a:t>-7          -3           0             3          6            8          10          12         14         16</a:t>
            </a:r>
          </a:p>
          <a:p>
            <a:pPr algn="l" rtl="0"/>
            <a:endParaRPr lang="en-US" sz="1400" dirty="0"/>
          </a:p>
          <a:p>
            <a:pPr algn="l" rtl="0"/>
            <a:endParaRPr lang="en-US" sz="1400" dirty="0"/>
          </a:p>
          <a:p>
            <a:pPr algn="l" rtl="0"/>
            <a:endParaRPr lang="en-US" sz="1400" dirty="0"/>
          </a:p>
          <a:p>
            <a:pPr algn="l" rtl="0"/>
            <a:endParaRPr lang="en-US" sz="1400" dirty="0"/>
          </a:p>
          <a:p>
            <a:pPr algn="l" rtl="0"/>
            <a:endParaRPr lang="en-US" sz="1400" dirty="0"/>
          </a:p>
          <a:p>
            <a:pPr algn="l" rtl="0"/>
            <a:r>
              <a:rPr lang="en-US" sz="1400" dirty="0"/>
              <a:t> </a:t>
            </a:r>
          </a:p>
        </p:txBody>
      </p:sp>
      <p:sp>
        <p:nvSpPr>
          <p:cNvPr id="40965" name="Rectangle 6"/>
          <p:cNvSpPr>
            <a:spLocks noChangeArrowheads="1"/>
          </p:cNvSpPr>
          <p:nvPr/>
        </p:nvSpPr>
        <p:spPr bwMode="auto">
          <a:xfrm>
            <a:off x="1763688" y="1772494"/>
            <a:ext cx="12969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a:r>
              <a:rPr lang="en-US" sz="1400" b="1" dirty="0">
                <a:solidFill>
                  <a:srgbClr val="000066"/>
                </a:solidFill>
              </a:rPr>
              <a:t>Points</a:t>
            </a:r>
          </a:p>
        </p:txBody>
      </p:sp>
      <p:sp>
        <p:nvSpPr>
          <p:cNvPr id="40966" name="Rectangle 7"/>
          <p:cNvSpPr>
            <a:spLocks noChangeArrowheads="1"/>
          </p:cNvSpPr>
          <p:nvPr/>
        </p:nvSpPr>
        <p:spPr bwMode="auto">
          <a:xfrm>
            <a:off x="0" y="2060848"/>
            <a:ext cx="5148063" cy="576262"/>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Tota</a:t>
            </a:r>
            <a:r>
              <a:rPr lang="en-US" sz="1400" dirty="0">
                <a:solidFill>
                  <a:srgbClr val="000066"/>
                </a:solidFill>
              </a:rPr>
              <a:t>l                 </a:t>
            </a:r>
            <a:r>
              <a:rPr lang="en-US" sz="1400" b="1" dirty="0">
                <a:solidFill>
                  <a:srgbClr val="000066"/>
                </a:solidFill>
              </a:rPr>
              <a:t>Age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endParaRPr lang="en-US" sz="1400" b="1" dirty="0">
              <a:solidFill>
                <a:srgbClr val="000066"/>
              </a:solidFill>
            </a:endParaRPr>
          </a:p>
          <a:p>
            <a:pPr algn="l" rtl="0"/>
            <a:r>
              <a:rPr lang="en-US" sz="1400" b="1" dirty="0">
                <a:solidFill>
                  <a:srgbClr val="000066"/>
                </a:solidFill>
              </a:rPr>
              <a:t>Cholesterol   20-39      40-49      50-59       60-69      70-79 </a:t>
            </a:r>
          </a:p>
        </p:txBody>
      </p:sp>
      <p:sp>
        <p:nvSpPr>
          <p:cNvPr id="40967" name="Rectangle 8"/>
          <p:cNvSpPr>
            <a:spLocks noChangeArrowheads="1"/>
          </p:cNvSpPr>
          <p:nvPr/>
        </p:nvSpPr>
        <p:spPr bwMode="auto">
          <a:xfrm>
            <a:off x="5715000" y="2060848"/>
            <a:ext cx="2808039" cy="576262"/>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HDL</a:t>
            </a:r>
          </a:p>
          <a:p>
            <a:pPr algn="l" rtl="0"/>
            <a:r>
              <a:rPr lang="en-US" sz="1400" b="1" dirty="0">
                <a:solidFill>
                  <a:srgbClr val="000066"/>
                </a:solidFill>
              </a:rPr>
              <a:t>CHOLESTEROL</a:t>
            </a:r>
            <a:r>
              <a:rPr lang="en-US" sz="1400" dirty="0">
                <a:solidFill>
                  <a:srgbClr val="000066"/>
                </a:solidFill>
              </a:rPr>
              <a:t>           Points</a:t>
            </a:r>
          </a:p>
        </p:txBody>
      </p:sp>
      <p:sp>
        <p:nvSpPr>
          <p:cNvPr id="40968" name="Rectangle 9"/>
          <p:cNvSpPr>
            <a:spLocks noChangeArrowheads="1"/>
          </p:cNvSpPr>
          <p:nvPr/>
        </p:nvSpPr>
        <p:spPr bwMode="auto">
          <a:xfrm>
            <a:off x="76200" y="2708920"/>
            <a:ext cx="8382001" cy="1656184"/>
          </a:xfrm>
          <a:prstGeom prst="rect">
            <a:avLst/>
          </a:prstGeom>
          <a:solidFill>
            <a:srgbClr val="FFFFFF"/>
          </a:solidFill>
          <a:ln>
            <a:noFill/>
          </a:ln>
        </p:spPr>
        <p:txBody>
          <a:bodyPr wrap="none" anchor="ctr"/>
          <a:lstStyle/>
          <a:p>
            <a:pPr algn="l"/>
            <a:r>
              <a:rPr lang="en-US" sz="1400" b="1" dirty="0"/>
              <a:t>&lt;</a:t>
            </a:r>
            <a:r>
              <a:rPr lang="en-US" sz="1400" b="1" dirty="0">
                <a:solidFill>
                  <a:srgbClr val="000066"/>
                </a:solidFill>
              </a:rPr>
              <a:t>160</a:t>
            </a:r>
            <a:r>
              <a:rPr lang="en-US" sz="1400" dirty="0">
                <a:solidFill>
                  <a:srgbClr val="000066"/>
                </a:solidFill>
              </a:rPr>
              <a:t> (mg/</a:t>
            </a:r>
            <a:r>
              <a:rPr lang="en-US" sz="1400" dirty="0" err="1">
                <a:solidFill>
                  <a:srgbClr val="000066"/>
                </a:solidFill>
              </a:rPr>
              <a:t>dL</a:t>
            </a:r>
            <a:r>
              <a:rPr lang="en-US" sz="1400" dirty="0">
                <a:solidFill>
                  <a:srgbClr val="000066"/>
                </a:solidFill>
              </a:rPr>
              <a:t>)     </a:t>
            </a:r>
            <a:r>
              <a:rPr lang="en-US" sz="1400" b="1" dirty="0">
                <a:solidFill>
                  <a:srgbClr val="000066"/>
                </a:solidFill>
              </a:rPr>
              <a:t>0               0             0               0              0</a:t>
            </a:r>
            <a:r>
              <a:rPr lang="en-US" sz="1400" dirty="0">
                <a:solidFill>
                  <a:srgbClr val="000066"/>
                </a:solidFill>
              </a:rPr>
              <a:t>                       </a:t>
            </a:r>
            <a:r>
              <a:rPr lang="en-US" sz="1400" b="1" dirty="0">
                <a:solidFill>
                  <a:srgbClr val="000066"/>
                </a:solidFill>
              </a:rPr>
              <a:t>≥ 60</a:t>
            </a:r>
            <a:r>
              <a:rPr lang="en-US" sz="1400" dirty="0">
                <a:solidFill>
                  <a:srgbClr val="000066"/>
                </a:solidFill>
              </a:rPr>
              <a:t> </a:t>
            </a:r>
            <a:r>
              <a:rPr lang="en-US" sz="1400" b="1" dirty="0">
                <a:solidFill>
                  <a:srgbClr val="000066"/>
                </a:solidFill>
              </a:rPr>
              <a:t>(mg/</a:t>
            </a:r>
            <a:r>
              <a:rPr lang="en-US" sz="1400" b="1" dirty="0" err="1">
                <a:solidFill>
                  <a:srgbClr val="000066"/>
                </a:solidFill>
              </a:rPr>
              <a:t>dL</a:t>
            </a:r>
            <a:r>
              <a:rPr lang="en-US" sz="1400" b="1" dirty="0">
                <a:solidFill>
                  <a:srgbClr val="000066"/>
                </a:solidFill>
              </a:rPr>
              <a:t>)                    -1</a:t>
            </a:r>
          </a:p>
          <a:p>
            <a:pPr algn="l" rtl="0"/>
            <a:r>
              <a:rPr lang="en-US" sz="1400" b="1" dirty="0">
                <a:solidFill>
                  <a:srgbClr val="000066"/>
                </a:solidFill>
              </a:rPr>
              <a:t>160-199</a:t>
            </a:r>
            <a:r>
              <a:rPr lang="en-US" sz="1400" dirty="0">
                <a:solidFill>
                  <a:srgbClr val="000066"/>
                </a:solidFill>
              </a:rPr>
              <a:t>              </a:t>
            </a:r>
            <a:r>
              <a:rPr lang="en-US" sz="1400" b="1" dirty="0">
                <a:solidFill>
                  <a:srgbClr val="000066"/>
                </a:solidFill>
              </a:rPr>
              <a:t>4               3             2               1              1</a:t>
            </a:r>
            <a:r>
              <a:rPr lang="en-US" sz="1400" dirty="0">
                <a:solidFill>
                  <a:srgbClr val="000066"/>
                </a:solidFill>
              </a:rPr>
              <a:t>                          </a:t>
            </a:r>
            <a:r>
              <a:rPr lang="en-US" sz="1400" b="1" dirty="0">
                <a:solidFill>
                  <a:srgbClr val="000066"/>
                </a:solidFill>
              </a:rPr>
              <a:t>50-59                               0</a:t>
            </a:r>
          </a:p>
          <a:p>
            <a:pPr algn="l" rtl="0"/>
            <a:r>
              <a:rPr lang="en-US" sz="1400" b="1" dirty="0">
                <a:solidFill>
                  <a:srgbClr val="000066"/>
                </a:solidFill>
              </a:rPr>
              <a:t>200-239 </a:t>
            </a:r>
            <a:r>
              <a:rPr lang="en-US" sz="1400" dirty="0">
                <a:solidFill>
                  <a:srgbClr val="000066"/>
                </a:solidFill>
              </a:rPr>
              <a:t>             </a:t>
            </a:r>
            <a:r>
              <a:rPr lang="en-US" sz="1400" b="1" dirty="0">
                <a:solidFill>
                  <a:srgbClr val="000066"/>
                </a:solidFill>
              </a:rPr>
              <a:t>8               6             4               2              1</a:t>
            </a:r>
            <a:r>
              <a:rPr lang="en-US" sz="1400" dirty="0">
                <a:solidFill>
                  <a:srgbClr val="000066"/>
                </a:solidFill>
              </a:rPr>
              <a:t>                          </a:t>
            </a:r>
            <a:r>
              <a:rPr lang="en-US" sz="1400" b="1" dirty="0">
                <a:solidFill>
                  <a:srgbClr val="000066"/>
                </a:solidFill>
              </a:rPr>
              <a:t>40-49                               1</a:t>
            </a:r>
          </a:p>
          <a:p>
            <a:pPr algn="l" rtl="0"/>
            <a:r>
              <a:rPr lang="en-US" sz="1400" b="1" dirty="0">
                <a:solidFill>
                  <a:srgbClr val="000066"/>
                </a:solidFill>
              </a:rPr>
              <a:t>240-279 </a:t>
            </a:r>
            <a:r>
              <a:rPr lang="en-US" sz="1400" dirty="0">
                <a:solidFill>
                  <a:srgbClr val="000066"/>
                </a:solidFill>
              </a:rPr>
              <a:t>            </a:t>
            </a:r>
            <a:r>
              <a:rPr lang="en-US" sz="1400" b="1" dirty="0">
                <a:solidFill>
                  <a:srgbClr val="000066"/>
                </a:solidFill>
              </a:rPr>
              <a:t>11              8             5               3              2</a:t>
            </a:r>
            <a:r>
              <a:rPr lang="en-US" sz="1400" dirty="0">
                <a:solidFill>
                  <a:srgbClr val="000066"/>
                </a:solidFill>
              </a:rPr>
              <a:t>                       </a:t>
            </a:r>
            <a:r>
              <a:rPr lang="en-US" sz="1400" b="1" dirty="0">
                <a:solidFill>
                  <a:srgbClr val="000066"/>
                </a:solidFill>
              </a:rPr>
              <a:t>&lt; 40                                    2</a:t>
            </a:r>
          </a:p>
          <a:p>
            <a:pPr algn="l" rtl="0"/>
            <a:r>
              <a:rPr lang="en-US" sz="1400" b="1" dirty="0">
                <a:solidFill>
                  <a:srgbClr val="000066"/>
                </a:solidFill>
              </a:rPr>
              <a:t>≥</a:t>
            </a:r>
            <a:r>
              <a:rPr lang="en-US" b="1" dirty="0">
                <a:solidFill>
                  <a:srgbClr val="000066"/>
                </a:solidFill>
              </a:rPr>
              <a:t> </a:t>
            </a:r>
            <a:r>
              <a:rPr lang="en-US" sz="1400" b="1" dirty="0">
                <a:solidFill>
                  <a:srgbClr val="000066"/>
                </a:solidFill>
              </a:rPr>
              <a:t>280</a:t>
            </a:r>
            <a:r>
              <a:rPr lang="en-US" sz="1400" dirty="0">
                <a:solidFill>
                  <a:srgbClr val="000066"/>
                </a:solidFill>
              </a:rPr>
              <a:t>                 </a:t>
            </a:r>
            <a:r>
              <a:rPr lang="en-US" sz="1400" b="1" dirty="0">
                <a:solidFill>
                  <a:srgbClr val="000066"/>
                </a:solidFill>
              </a:rPr>
              <a:t>13             10            7               4              2 </a:t>
            </a:r>
          </a:p>
          <a:p>
            <a:pPr algn="l" rtl="0"/>
            <a:r>
              <a:rPr lang="en-US" sz="1400" dirty="0">
                <a:solidFill>
                  <a:srgbClr val="000066"/>
                </a:solidFill>
              </a:rPr>
              <a:t>                                      </a:t>
            </a:r>
          </a:p>
          <a:p>
            <a:pPr algn="l"/>
            <a:endParaRPr lang="en-US" dirty="0">
              <a:solidFill>
                <a:srgbClr val="000066"/>
              </a:solidFill>
            </a:endParaRPr>
          </a:p>
        </p:txBody>
      </p:sp>
      <p:sp>
        <p:nvSpPr>
          <p:cNvPr id="40969" name="Rectangle 10"/>
          <p:cNvSpPr>
            <a:spLocks noChangeArrowheads="1"/>
          </p:cNvSpPr>
          <p:nvPr/>
        </p:nvSpPr>
        <p:spPr bwMode="auto">
          <a:xfrm>
            <a:off x="0" y="4221163"/>
            <a:ext cx="5220071" cy="503237"/>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dirty="0">
                <a:solidFill>
                  <a:srgbClr val="000066"/>
                </a:solidFill>
              </a:rPr>
              <a:t>                       </a:t>
            </a:r>
          </a:p>
          <a:p>
            <a:pPr algn="l" rtl="0"/>
            <a:r>
              <a:rPr lang="en-US" sz="1400" dirty="0">
                <a:solidFill>
                  <a:srgbClr val="000066"/>
                </a:solidFill>
              </a:rPr>
              <a:t>                            </a:t>
            </a:r>
            <a:r>
              <a:rPr lang="en-US" sz="1400" b="1" dirty="0">
                <a:solidFill>
                  <a:srgbClr val="000066"/>
                </a:solidFill>
              </a:rPr>
              <a:t>Age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r>
              <a:rPr lang="en-US" sz="1400" b="1" dirty="0">
                <a:solidFill>
                  <a:srgbClr val="000066"/>
                </a:solidFill>
              </a:rPr>
              <a:t> </a:t>
            </a:r>
          </a:p>
          <a:p>
            <a:pPr algn="l"/>
            <a:r>
              <a:rPr lang="en-US" sz="1400" b="1" dirty="0">
                <a:solidFill>
                  <a:srgbClr val="000066"/>
                </a:solidFill>
              </a:rPr>
              <a:t>                          20-39     40-49      50-59       60-69     70-79</a:t>
            </a:r>
            <a:r>
              <a:rPr lang="en-US" sz="1400" dirty="0">
                <a:solidFill>
                  <a:srgbClr val="000066"/>
                </a:solidFill>
              </a:rPr>
              <a:t> </a:t>
            </a:r>
          </a:p>
          <a:p>
            <a:pPr algn="l"/>
            <a:endParaRPr lang="en-US" sz="1400" dirty="0"/>
          </a:p>
        </p:txBody>
      </p:sp>
      <p:sp>
        <p:nvSpPr>
          <p:cNvPr id="40970" name="Rectangle 11"/>
          <p:cNvSpPr>
            <a:spLocks noChangeArrowheads="1"/>
          </p:cNvSpPr>
          <p:nvPr/>
        </p:nvSpPr>
        <p:spPr bwMode="auto">
          <a:xfrm>
            <a:off x="5638800" y="3733800"/>
            <a:ext cx="3051424" cy="415925"/>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Systolic BP</a:t>
            </a:r>
            <a:r>
              <a:rPr lang="en-US" sz="1400" dirty="0">
                <a:solidFill>
                  <a:srgbClr val="000066"/>
                </a:solidFill>
              </a:rPr>
              <a:t>   </a:t>
            </a:r>
            <a:r>
              <a:rPr lang="en-US" sz="1400" b="1" dirty="0" err="1">
                <a:solidFill>
                  <a:srgbClr val="000066"/>
                </a:solidFill>
              </a:rPr>
              <a:t>Untx”ed</a:t>
            </a:r>
            <a:r>
              <a:rPr lang="en-US" sz="1400" b="1" dirty="0">
                <a:solidFill>
                  <a:srgbClr val="000066"/>
                </a:solidFill>
              </a:rPr>
              <a:t>       </a:t>
            </a:r>
            <a:r>
              <a:rPr lang="en-US" sz="1400" b="1" dirty="0" err="1">
                <a:solidFill>
                  <a:srgbClr val="000066"/>
                </a:solidFill>
              </a:rPr>
              <a:t>Tx”ed</a:t>
            </a:r>
            <a:endParaRPr lang="en-US" sz="1400" b="1" dirty="0">
              <a:solidFill>
                <a:srgbClr val="000066"/>
              </a:solidFill>
            </a:endParaRPr>
          </a:p>
        </p:txBody>
      </p:sp>
      <p:sp>
        <p:nvSpPr>
          <p:cNvPr id="40971" name="Rectangle 12"/>
          <p:cNvSpPr>
            <a:spLocks noChangeArrowheads="1"/>
          </p:cNvSpPr>
          <p:nvPr/>
        </p:nvSpPr>
        <p:spPr bwMode="auto">
          <a:xfrm>
            <a:off x="5867400" y="4221163"/>
            <a:ext cx="2819400" cy="1223962"/>
          </a:xfrm>
          <a:prstGeom prst="rect">
            <a:avLst/>
          </a:prstGeom>
          <a:solidFill>
            <a:srgbClr val="FFFFFF"/>
          </a:solidFill>
          <a:ln>
            <a:noFill/>
          </a:ln>
        </p:spPr>
        <p:txBody>
          <a:bodyPr wrap="none" anchor="ctr"/>
          <a:lstStyle/>
          <a:p>
            <a:pPr algn="l" rtl="0"/>
            <a:r>
              <a:rPr lang="en-US" sz="1400" b="1" dirty="0">
                <a:solidFill>
                  <a:srgbClr val="000066"/>
                </a:solidFill>
              </a:rPr>
              <a:t>&lt;120                 0                   0</a:t>
            </a:r>
          </a:p>
          <a:p>
            <a:pPr algn="l" rtl="0"/>
            <a:r>
              <a:rPr lang="en-US" sz="1400" b="1" dirty="0">
                <a:solidFill>
                  <a:srgbClr val="000066"/>
                </a:solidFill>
              </a:rPr>
              <a:t>120-129            3                   1</a:t>
            </a:r>
          </a:p>
          <a:p>
            <a:pPr algn="l" rtl="0"/>
            <a:r>
              <a:rPr lang="en-US" sz="1400" b="1" dirty="0">
                <a:solidFill>
                  <a:srgbClr val="000066"/>
                </a:solidFill>
              </a:rPr>
              <a:t>130-139            4                   4 </a:t>
            </a:r>
          </a:p>
          <a:p>
            <a:pPr algn="l" rtl="0"/>
            <a:r>
              <a:rPr lang="en-US" sz="1400" b="1" dirty="0">
                <a:solidFill>
                  <a:srgbClr val="000066"/>
                </a:solidFill>
              </a:rPr>
              <a:t>140-149            5                   3</a:t>
            </a:r>
          </a:p>
          <a:p>
            <a:pPr algn="l" rtl="0"/>
            <a:r>
              <a:rPr lang="en-US" sz="1400" b="1" dirty="0">
                <a:solidFill>
                  <a:srgbClr val="000066"/>
                </a:solidFill>
              </a:rPr>
              <a:t>≥ 160                 6                  4</a:t>
            </a:r>
          </a:p>
          <a:p>
            <a:pPr algn="l" rtl="0"/>
            <a:r>
              <a:rPr lang="en-US" sz="1400" dirty="0">
                <a:solidFill>
                  <a:srgbClr val="000066"/>
                </a:solidFill>
              </a:rPr>
              <a:t>  </a:t>
            </a:r>
          </a:p>
        </p:txBody>
      </p:sp>
      <p:sp>
        <p:nvSpPr>
          <p:cNvPr id="40972" name="Rectangle 13"/>
          <p:cNvSpPr>
            <a:spLocks noChangeArrowheads="1"/>
          </p:cNvSpPr>
          <p:nvPr/>
        </p:nvSpPr>
        <p:spPr bwMode="auto">
          <a:xfrm>
            <a:off x="0" y="4724400"/>
            <a:ext cx="5220071" cy="649288"/>
          </a:xfrm>
          <a:prstGeom prst="rect">
            <a:avLst/>
          </a:prstGeom>
          <a:noFill/>
          <a:ln>
            <a:noFill/>
          </a:ln>
        </p:spPr>
        <p:txBody>
          <a:bodyPr wrap="none" anchor="ctr"/>
          <a:lstStyle/>
          <a:p>
            <a:pPr algn="l" rtl="0"/>
            <a:endParaRPr lang="en-US" sz="1400" dirty="0"/>
          </a:p>
          <a:p>
            <a:pPr algn="l" rtl="0"/>
            <a:r>
              <a:rPr lang="en-US" sz="1400" b="1" dirty="0">
                <a:solidFill>
                  <a:srgbClr val="000066"/>
                </a:solidFill>
              </a:rPr>
              <a:t>Nonsmoker  </a:t>
            </a:r>
            <a:r>
              <a:rPr lang="en-US" sz="1400" dirty="0">
                <a:solidFill>
                  <a:srgbClr val="000066"/>
                </a:solidFill>
              </a:rPr>
              <a:t>     </a:t>
            </a:r>
            <a:r>
              <a:rPr lang="en-US" sz="1400" b="1" dirty="0">
                <a:solidFill>
                  <a:srgbClr val="000066"/>
                </a:solidFill>
              </a:rPr>
              <a:t>0              0             0              0             0</a:t>
            </a:r>
          </a:p>
          <a:p>
            <a:pPr algn="l" rtl="0"/>
            <a:r>
              <a:rPr lang="en-US" sz="1400" b="1" dirty="0">
                <a:solidFill>
                  <a:srgbClr val="000066"/>
                </a:solidFill>
              </a:rPr>
              <a:t>Smoker              9              7             4              2             1    </a:t>
            </a:r>
          </a:p>
          <a:p>
            <a:pPr algn="l" rtl="0"/>
            <a:endParaRPr lang="en-US" sz="1400" b="1" dirty="0">
              <a:solidFill>
                <a:srgbClr val="000066"/>
              </a:solidFill>
            </a:endParaRPr>
          </a:p>
        </p:txBody>
      </p:sp>
      <p:sp>
        <p:nvSpPr>
          <p:cNvPr id="40973" name="Rectangle 14"/>
          <p:cNvSpPr>
            <a:spLocks noChangeArrowheads="1"/>
          </p:cNvSpPr>
          <p:nvPr/>
        </p:nvSpPr>
        <p:spPr bwMode="auto">
          <a:xfrm>
            <a:off x="0" y="5517480"/>
            <a:ext cx="8892480" cy="431800"/>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Points total:</a:t>
            </a:r>
            <a:r>
              <a:rPr lang="en-US" sz="1400" dirty="0">
                <a:solidFill>
                  <a:srgbClr val="000066"/>
                </a:solidFill>
              </a:rPr>
              <a:t>        </a:t>
            </a:r>
            <a:r>
              <a:rPr lang="en-US" sz="1400" b="1" dirty="0">
                <a:solidFill>
                  <a:srgbClr val="000066"/>
                </a:solidFill>
              </a:rPr>
              <a:t>&lt;9    9     10   11    12    13    14    15   16    17    18    19    20     21    22   23    24    ≥25 </a:t>
            </a:r>
          </a:p>
        </p:txBody>
      </p:sp>
      <p:sp>
        <p:nvSpPr>
          <p:cNvPr id="40974" name="Rectangle 15"/>
          <p:cNvSpPr>
            <a:spLocks noChangeArrowheads="1"/>
          </p:cNvSpPr>
          <p:nvPr/>
        </p:nvSpPr>
        <p:spPr bwMode="auto">
          <a:xfrm>
            <a:off x="0" y="5949280"/>
            <a:ext cx="9143999" cy="431800"/>
          </a:xfrm>
          <a:prstGeom prst="rect">
            <a:avLst/>
          </a:prstGeom>
          <a:noFill/>
          <a:ln w="12700" cap="sq">
            <a:noFill/>
            <a:miter lim="800000"/>
            <a:headEnd type="none" w="sm" len="sm"/>
            <a:tailEnd type="none" w="sm" len="sm"/>
          </a:ln>
        </p:spPr>
        <p:txBody>
          <a:bodyPr wrap="none" anchor="ctr"/>
          <a:lstStyle/>
          <a:p>
            <a:pPr algn="l" rtl="0"/>
            <a:r>
              <a:rPr lang="en-US" sz="1400" b="1" dirty="0"/>
              <a:t>10 year Risk (%)</a:t>
            </a:r>
            <a:r>
              <a:rPr lang="en-US" sz="1400" dirty="0"/>
              <a:t>  </a:t>
            </a:r>
            <a:r>
              <a:rPr lang="en-US" sz="1400" b="1" dirty="0"/>
              <a:t>&lt;1   1      1     1       1     2      2       3     4      5      6      8     11    14    17    22   27    </a:t>
            </a:r>
            <a:r>
              <a:rPr lang="en-US" sz="1400" b="1" dirty="0">
                <a:solidFill>
                  <a:srgbClr val="000066"/>
                </a:solidFill>
              </a:rPr>
              <a:t>≥30</a:t>
            </a:r>
            <a:r>
              <a:rPr lang="en-US" sz="1400" dirty="0"/>
              <a:t> </a:t>
            </a:r>
          </a:p>
        </p:txBody>
      </p:sp>
      <p:sp>
        <p:nvSpPr>
          <p:cNvPr id="40975" name="Rectangle 16"/>
          <p:cNvSpPr>
            <a:spLocks noChangeArrowheads="1"/>
          </p:cNvSpPr>
          <p:nvPr/>
        </p:nvSpPr>
        <p:spPr bwMode="auto">
          <a:xfrm>
            <a:off x="2700338" y="6453188"/>
            <a:ext cx="37433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l" rtl="0"/>
            <a:endParaRPr lang="en-US" sz="1400">
              <a:solidFill>
                <a:srgbClr val="000066"/>
              </a:solidFill>
            </a:endParaRPr>
          </a:p>
          <a:p>
            <a:pPr algn="l" rtl="0"/>
            <a:endParaRPr lang="en-US" sz="1400"/>
          </a:p>
        </p:txBody>
      </p:sp>
      <p:sp>
        <p:nvSpPr>
          <p:cNvPr id="40976" name="Rectangle 17"/>
          <p:cNvSpPr>
            <a:spLocks noChangeArrowheads="1"/>
          </p:cNvSpPr>
          <p:nvPr/>
        </p:nvSpPr>
        <p:spPr bwMode="auto">
          <a:xfrm>
            <a:off x="6732588" y="1773238"/>
            <a:ext cx="1008062" cy="360362"/>
          </a:xfrm>
          <a:prstGeom prst="rect">
            <a:avLst/>
          </a:prstGeom>
          <a:noFill/>
          <a:ln>
            <a:noFill/>
          </a:ln>
        </p:spPr>
        <p:txBody>
          <a:bodyPr wrap="none" anchor="ctr"/>
          <a:lstStyle/>
          <a:p>
            <a:pPr algn="ctr"/>
            <a:r>
              <a:rPr lang="en-US" sz="1400" b="1" dirty="0"/>
              <a:t>Points</a:t>
            </a:r>
          </a:p>
        </p:txBody>
      </p:sp>
      <p:sp>
        <p:nvSpPr>
          <p:cNvPr id="40979" name="Rectangle 21"/>
          <p:cNvSpPr>
            <a:spLocks noChangeArrowheads="1"/>
          </p:cNvSpPr>
          <p:nvPr/>
        </p:nvSpPr>
        <p:spPr bwMode="auto">
          <a:xfrm>
            <a:off x="250825" y="6237288"/>
            <a:ext cx="8208963" cy="620712"/>
          </a:xfrm>
          <a:prstGeom prst="rect">
            <a:avLst/>
          </a:prstGeom>
          <a:noFill/>
          <a:ln>
            <a:noFill/>
          </a:ln>
        </p:spPr>
        <p:txBody>
          <a:bodyPr wrap="none" anchor="ctr"/>
          <a:lstStyle/>
          <a:p>
            <a:pPr algn="ctr" rtl="0"/>
            <a:endParaRPr lang="en-US" sz="1600">
              <a:solidFill>
                <a:srgbClr val="000066"/>
              </a:solidFill>
            </a:endParaRPr>
          </a:p>
          <a:p>
            <a:pPr algn="ctr" rtl="0"/>
            <a:r>
              <a:rPr lang="en-US" sz="1600">
                <a:solidFill>
                  <a:srgbClr val="000066"/>
                </a:solidFill>
              </a:rPr>
              <a:t>Untx”ed = Untreated       Tx”ed =Treated</a:t>
            </a:r>
          </a:p>
          <a:p>
            <a:pPr algn="ctr"/>
            <a:endParaRPr lang="en-US" sz="1600"/>
          </a:p>
        </p:txBody>
      </p:sp>
    </p:spTree>
    <p:extLst>
      <p:ext uri="{BB962C8B-B14F-4D97-AF65-F5344CB8AC3E}">
        <p14:creationId xmlns:p14="http://schemas.microsoft.com/office/powerpoint/2010/main" val="87155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algn="l"/>
            <a:r>
              <a:rPr lang="en-US" sz="2400" dirty="0">
                <a:solidFill>
                  <a:schemeClr val="bg1"/>
                </a:solidFill>
              </a:rPr>
              <a:t>Cases in which you don’t need FRS ?</a:t>
            </a:r>
            <a:br>
              <a:rPr lang="en-US" sz="2400" dirty="0">
                <a:solidFill>
                  <a:schemeClr val="bg1"/>
                </a:solidFill>
              </a:rPr>
            </a:br>
            <a:r>
              <a:rPr lang="en-US" sz="2400" dirty="0">
                <a:solidFill>
                  <a:schemeClr val="bg1"/>
                </a:solidFill>
              </a:rPr>
              <a:t>Patients who already have a high risk due to other diseases:</a:t>
            </a:r>
            <a:br>
              <a:rPr lang="en-US" sz="2400" dirty="0">
                <a:solidFill>
                  <a:schemeClr val="bg1"/>
                </a:solidFill>
              </a:rPr>
            </a:br>
            <a:endParaRPr lang="en-US" sz="2400" b="1" dirty="0">
              <a:solidFill>
                <a:schemeClr val="bg1"/>
              </a:solidFill>
            </a:endParaRPr>
          </a:p>
        </p:txBody>
      </p:sp>
      <p:sp>
        <p:nvSpPr>
          <p:cNvPr id="3" name="Content Placeholder 2"/>
          <p:cNvSpPr>
            <a:spLocks noGrp="1"/>
          </p:cNvSpPr>
          <p:nvPr>
            <p:ph sz="quarter" idx="1"/>
          </p:nvPr>
        </p:nvSpPr>
        <p:spPr>
          <a:xfrm>
            <a:off x="914400" y="1600200"/>
            <a:ext cx="7499176" cy="5015970"/>
          </a:xfrm>
        </p:spPr>
        <p:txBody>
          <a:bodyPr>
            <a:normAutofit fontScale="40000" lnSpcReduction="20000"/>
          </a:bodyPr>
          <a:lstStyle/>
          <a:p>
            <a:pPr marL="0" indent="0">
              <a:buNone/>
            </a:pPr>
            <a:r>
              <a:rPr lang="en-US" sz="7200" b="1" dirty="0">
                <a:solidFill>
                  <a:schemeClr val="accent2"/>
                </a:solidFill>
              </a:rPr>
              <a:t>We don’t need FRS if:</a:t>
            </a:r>
            <a:endParaRPr lang="en-US" sz="7000" dirty="0"/>
          </a:p>
          <a:p>
            <a:pPr rtl="0"/>
            <a:r>
              <a:rPr lang="en-US" sz="7000" dirty="0">
                <a:solidFill>
                  <a:schemeClr val="bg1"/>
                </a:solidFill>
              </a:rPr>
              <a:t>Stroke or TIA</a:t>
            </a:r>
          </a:p>
          <a:p>
            <a:pPr rtl="0"/>
            <a:r>
              <a:rPr lang="en-US" sz="7000" dirty="0">
                <a:solidFill>
                  <a:schemeClr val="bg1"/>
                </a:solidFill>
              </a:rPr>
              <a:t>Bypass surgery or balloon angioplasty</a:t>
            </a:r>
          </a:p>
          <a:p>
            <a:pPr rtl="0"/>
            <a:r>
              <a:rPr lang="en-US" sz="7000" dirty="0">
                <a:solidFill>
                  <a:schemeClr val="bg1"/>
                </a:solidFill>
              </a:rPr>
              <a:t>Type 2 diabetes</a:t>
            </a:r>
          </a:p>
          <a:p>
            <a:pPr rtl="0"/>
            <a:r>
              <a:rPr lang="en-US" sz="7000" dirty="0">
                <a:solidFill>
                  <a:schemeClr val="bg1"/>
                </a:solidFill>
              </a:rPr>
              <a:t>Kidney disease</a:t>
            </a:r>
          </a:p>
          <a:p>
            <a:pPr rtl="0"/>
            <a:r>
              <a:rPr lang="en-US" sz="7000" dirty="0">
                <a:solidFill>
                  <a:schemeClr val="bg1"/>
                </a:solidFill>
              </a:rPr>
              <a:t>Abdominal aortic aneurysm</a:t>
            </a:r>
          </a:p>
          <a:p>
            <a:pPr rtl="0"/>
            <a:r>
              <a:rPr lang="en-US" sz="7000" dirty="0">
                <a:solidFill>
                  <a:schemeClr val="bg1"/>
                </a:solidFill>
              </a:rPr>
              <a:t>Familial hypercholesterolemia </a:t>
            </a:r>
          </a:p>
          <a:p>
            <a:pPr rtl="0"/>
            <a:r>
              <a:rPr lang="en-US" sz="7000" dirty="0">
                <a:solidFill>
                  <a:schemeClr val="bg1"/>
                </a:solidFill>
              </a:rPr>
              <a:t>Peripheral artery disease</a:t>
            </a:r>
          </a:p>
          <a:p>
            <a:pPr rtl="0"/>
            <a:r>
              <a:rPr lang="en-US" sz="7000" dirty="0">
                <a:solidFill>
                  <a:schemeClr val="bg1"/>
                </a:solidFill>
              </a:rPr>
              <a:t>Carotid artery disease</a:t>
            </a:r>
          </a:p>
          <a:p>
            <a:pPr marL="0" indent="0" rtl="0">
              <a:buNone/>
            </a:pPr>
            <a:r>
              <a:rPr lang="en-US" sz="7200" dirty="0">
                <a:solidFill>
                  <a:schemeClr val="tx2"/>
                </a:solidFill>
              </a:rPr>
              <a:t>They already have </a:t>
            </a:r>
            <a:r>
              <a:rPr lang="en-US" sz="7200" u="sng" dirty="0">
                <a:solidFill>
                  <a:schemeClr val="tx2"/>
                </a:solidFill>
              </a:rPr>
              <a:t>HIGH RISK </a:t>
            </a:r>
            <a:r>
              <a:rPr lang="en-US" sz="7200" dirty="0">
                <a:solidFill>
                  <a:schemeClr val="tx2"/>
                </a:solidFill>
              </a:rPr>
              <a:t>to develop CHD</a:t>
            </a:r>
          </a:p>
        </p:txBody>
      </p:sp>
    </p:spTree>
    <p:extLst>
      <p:ext uri="{BB962C8B-B14F-4D97-AF65-F5344CB8AC3E}">
        <p14:creationId xmlns:p14="http://schemas.microsoft.com/office/powerpoint/2010/main" val="260168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FRS</a:t>
            </a:r>
            <a:endParaRPr lang="x-none" dirty="0"/>
          </a:p>
        </p:txBody>
      </p:sp>
      <p:graphicFrame>
        <p:nvGraphicFramePr>
          <p:cNvPr id="5" name="Table 4"/>
          <p:cNvGraphicFramePr>
            <a:graphicFrameLocks noGrp="1"/>
          </p:cNvGraphicFramePr>
          <p:nvPr/>
        </p:nvGraphicFramePr>
        <p:xfrm>
          <a:off x="1547664" y="1772817"/>
          <a:ext cx="6096000" cy="4031351"/>
        </p:xfrm>
        <a:graphic>
          <a:graphicData uri="http://schemas.openxmlformats.org/drawingml/2006/table">
            <a:tbl>
              <a:tblPr firstRow="1" bandRow="1">
                <a:tableStyleId>{EB344D84-9AFB-497E-A393-DC336BA19D2E}</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762689">
                <a:tc gridSpan="2">
                  <a:txBody>
                    <a:bodyPr/>
                    <a:lstStyle/>
                    <a:p>
                      <a:pPr algn="l" rtl="0"/>
                      <a:r>
                        <a:rPr lang="en-US" sz="1800" dirty="0"/>
                        <a:t>Table 3. </a:t>
                      </a:r>
                      <a:r>
                        <a:rPr lang="en-US" sz="1800" i="1" dirty="0"/>
                        <a:t>Classification of</a:t>
                      </a:r>
                      <a:r>
                        <a:rPr lang="en-US" sz="1800" i="1" baseline="0" dirty="0"/>
                        <a:t> Patients based on The Framingham Risk Score</a:t>
                      </a:r>
                      <a:endParaRPr lang="en-US" sz="1800" i="1" dirty="0"/>
                    </a:p>
                  </a:txBody>
                  <a:tcPr/>
                </a:tc>
                <a:tc hMerge="1">
                  <a:txBody>
                    <a:bodyPr/>
                    <a:lstStyle/>
                    <a:p>
                      <a:endParaRPr lang="en-US"/>
                    </a:p>
                  </a:txBody>
                  <a:tcPr/>
                </a:tc>
                <a:extLst>
                  <a:ext uri="{0D108BD9-81ED-4DB2-BD59-A6C34878D82A}">
                    <a16:rowId xmlns:a16="http://schemas.microsoft.com/office/drawing/2014/main" val="10000"/>
                  </a:ext>
                </a:extLst>
              </a:tr>
              <a:tr h="1089554">
                <a:tc>
                  <a:txBody>
                    <a:bodyPr/>
                    <a:lstStyle/>
                    <a:p>
                      <a:pPr algn="l" rtl="0"/>
                      <a:r>
                        <a:rPr lang="en-US" sz="1800" dirty="0"/>
                        <a:t>Low risk</a:t>
                      </a:r>
                    </a:p>
                  </a:txBody>
                  <a:tcPr/>
                </a:tc>
                <a:tc>
                  <a:txBody>
                    <a:bodyPr/>
                    <a:lstStyle/>
                    <a:p>
                      <a:pPr algn="l" rtl="0"/>
                      <a:r>
                        <a:rPr lang="en-US" sz="1800" dirty="0"/>
                        <a:t>&lt;10% coronary heart disease risk at 10 years</a:t>
                      </a:r>
                    </a:p>
                  </a:txBody>
                  <a:tcPr/>
                </a:tc>
                <a:extLst>
                  <a:ext uri="{0D108BD9-81ED-4DB2-BD59-A6C34878D82A}">
                    <a16:rowId xmlns:a16="http://schemas.microsoft.com/office/drawing/2014/main" val="10001"/>
                  </a:ext>
                </a:extLst>
              </a:tr>
              <a:tr h="1089554">
                <a:tc>
                  <a:txBody>
                    <a:bodyPr/>
                    <a:lstStyle/>
                    <a:p>
                      <a:pPr algn="l" rtl="0"/>
                      <a:r>
                        <a:rPr lang="en-US" sz="1800" dirty="0"/>
                        <a:t>Intermediate risk</a:t>
                      </a:r>
                    </a:p>
                  </a:txBody>
                  <a:tcPr/>
                </a:tc>
                <a:tc>
                  <a:txBody>
                    <a:bodyPr/>
                    <a:lstStyle/>
                    <a:p>
                      <a:pPr algn="l" rtl="0"/>
                      <a:r>
                        <a:rPr lang="en-US" sz="1800" dirty="0"/>
                        <a:t>10-20% risk of coronary event at</a:t>
                      </a:r>
                      <a:r>
                        <a:rPr lang="en-US" sz="1800" baseline="0" dirty="0"/>
                        <a:t> 10 years</a:t>
                      </a:r>
                      <a:endParaRPr lang="en-US" sz="1800" dirty="0"/>
                    </a:p>
                  </a:txBody>
                  <a:tcPr/>
                </a:tc>
                <a:extLst>
                  <a:ext uri="{0D108BD9-81ED-4DB2-BD59-A6C34878D82A}">
                    <a16:rowId xmlns:a16="http://schemas.microsoft.com/office/drawing/2014/main" val="10002"/>
                  </a:ext>
                </a:extLst>
              </a:tr>
              <a:tr h="1089554">
                <a:tc>
                  <a:txBody>
                    <a:bodyPr/>
                    <a:lstStyle/>
                    <a:p>
                      <a:pPr algn="l" rtl="0"/>
                      <a:r>
                        <a:rPr lang="en-US" sz="1800" dirty="0"/>
                        <a:t>High risk</a:t>
                      </a:r>
                    </a:p>
                  </a:txBody>
                  <a:tcPr/>
                </a:tc>
                <a:tc>
                  <a:txBody>
                    <a:bodyPr/>
                    <a:lstStyle/>
                    <a:p>
                      <a:pPr algn="l" rtl="0"/>
                      <a:r>
                        <a:rPr lang="en-US" sz="1800" dirty="0"/>
                        <a:t>&gt;20% risk of coronary event</a:t>
                      </a:r>
                      <a:r>
                        <a:rPr lang="en-US" sz="1800" baseline="0" dirty="0"/>
                        <a:t> at 10 years</a:t>
                      </a:r>
                      <a:endParaRPr lang="en-US"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2752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0685D6-C6C9-4AB7-8032-398C393D4259}"/>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EC4609DF-5118-47A2-8C6A-0D681009A54B}"/>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EEAAF43C-869B-4956-9A24-FDF4D0BBE3BD}"/>
              </a:ext>
            </a:extLst>
          </p:cNvPr>
          <p:cNvSpPr/>
          <p:nvPr/>
        </p:nvSpPr>
        <p:spPr>
          <a:xfrm>
            <a:off x="533400" y="1905000"/>
            <a:ext cx="7696200" cy="3429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Other CVD risk assessment tools </a:t>
            </a:r>
          </a:p>
        </p:txBody>
      </p:sp>
    </p:spTree>
    <p:extLst>
      <p:ext uri="{BB962C8B-B14F-4D97-AF65-F5344CB8AC3E}">
        <p14:creationId xmlns:p14="http://schemas.microsoft.com/office/powerpoint/2010/main" val="3768247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p:cNvPicPr>
            <a:picLocks noGrp="1"/>
          </p:cNvPicPr>
          <p:nvPr>
            <p:ph sz="quarter" idx="4294967295"/>
          </p:nvPr>
        </p:nvPicPr>
        <p:blipFill>
          <a:blip r:embed="rId3">
            <a:extLst>
              <a:ext uri="{28A0092B-C50C-407E-A947-70E740481C1C}">
                <a14:useLocalDpi xmlns:a14="http://schemas.microsoft.com/office/drawing/2010/main" val="0"/>
              </a:ext>
            </a:extLst>
          </a:blip>
          <a:srcRect l="16154" t="10262" r="40128" b="13341"/>
          <a:stretch>
            <a:fillRect/>
          </a:stretch>
        </p:blipFill>
        <p:spPr>
          <a:xfrm>
            <a:off x="2466975" y="619126"/>
            <a:ext cx="4266010" cy="5432425"/>
          </a:xfrm>
        </p:spPr>
      </p:pic>
      <p:sp>
        <p:nvSpPr>
          <p:cNvPr id="41987" name="TextBox 4"/>
          <p:cNvSpPr txBox="1">
            <a:spLocks noChangeArrowheads="1"/>
          </p:cNvSpPr>
          <p:nvPr/>
        </p:nvSpPr>
        <p:spPr bwMode="auto">
          <a:xfrm>
            <a:off x="2693194" y="6251575"/>
            <a:ext cx="60708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hlinkClick r:id="rId4"/>
              </a:rPr>
              <a:t>http://clincalc.com/Cardiology/ASCVD/PooledCohort.aspx</a:t>
            </a:r>
            <a:endParaRPr lang="en-US"/>
          </a:p>
        </p:txBody>
      </p:sp>
    </p:spTree>
    <p:extLst>
      <p:ext uri="{BB962C8B-B14F-4D97-AF65-F5344CB8AC3E}">
        <p14:creationId xmlns:p14="http://schemas.microsoft.com/office/powerpoint/2010/main" val="1071558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777240" lvl="2" indent="0">
              <a:buNone/>
            </a:pPr>
            <a:r>
              <a:rPr lang="en-US" b="1" dirty="0">
                <a:solidFill>
                  <a:schemeClr val="bg1"/>
                </a:solidFill>
                <a:latin typeface="Times New Roman" panose="02020603050405020304" pitchFamily="18" charset="0"/>
                <a:cs typeface="Times New Roman" panose="02020603050405020304" pitchFamily="18" charset="0"/>
              </a:rPr>
              <a:t>Estimates of 12 million to 45 million additional candidates for statin therapy based on CV risk estimates</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3"/>
            <a:r>
              <a:rPr lang="en-US" b="1" dirty="0" err="1">
                <a:solidFill>
                  <a:schemeClr val="bg1"/>
                </a:solidFill>
                <a:latin typeface="Times New Roman" panose="02020603050405020304" pitchFamily="18" charset="0"/>
                <a:cs typeface="Times New Roman" panose="02020603050405020304" pitchFamily="18" charset="0"/>
              </a:rPr>
              <a:t>Pencina</a:t>
            </a:r>
            <a:r>
              <a:rPr lang="en-US" b="1" baseline="30000"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et al. estimated 87.4% of men and 53.6% of women ages 60-75 would now be eligible for statins</a:t>
            </a:r>
          </a:p>
          <a:p>
            <a:pPr lvl="3"/>
            <a:endParaRPr lang="en-US" b="1" dirty="0">
              <a:solidFill>
                <a:schemeClr val="bg1"/>
              </a:solidFill>
              <a:latin typeface="Times New Roman" panose="02020603050405020304" pitchFamily="18" charset="0"/>
              <a:cs typeface="Times New Roman" panose="02020603050405020304" pitchFamily="18" charset="0"/>
            </a:endParaRPr>
          </a:p>
          <a:p>
            <a:pPr marL="777240" lvl="2" indent="0">
              <a:buNone/>
            </a:pPr>
            <a:r>
              <a:rPr lang="en-US" b="1" dirty="0">
                <a:solidFill>
                  <a:schemeClr val="bg1"/>
                </a:solidFill>
                <a:latin typeface="Times New Roman" panose="02020603050405020304" pitchFamily="18" charset="0"/>
                <a:cs typeface="Times New Roman" panose="02020603050405020304" pitchFamily="18" charset="0"/>
              </a:rPr>
              <a:t>Validation attempts have yielded conflicting results:</a:t>
            </a:r>
          </a:p>
          <a:p>
            <a:pPr lvl="3"/>
            <a:r>
              <a:rPr lang="en-US" b="1" dirty="0">
                <a:solidFill>
                  <a:schemeClr val="bg1"/>
                </a:solidFill>
                <a:latin typeface="Times New Roman" panose="02020603050405020304" pitchFamily="18" charset="0"/>
                <a:cs typeface="Times New Roman" panose="02020603050405020304" pitchFamily="18" charset="0"/>
              </a:rPr>
              <a:t>75%-150% when applied to data from the Women’s Health Study and the Physician’s Health Study</a:t>
            </a:r>
          </a:p>
          <a:p>
            <a:pPr marL="1051560" lvl="3" indent="0">
              <a:buNone/>
            </a:pPr>
            <a:endParaRPr lang="en-US" b="1" dirty="0">
              <a:solidFill>
                <a:schemeClr val="bg1"/>
              </a:solidFill>
              <a:latin typeface="Times New Roman" panose="02020603050405020304" pitchFamily="18" charset="0"/>
              <a:cs typeface="Times New Roman" panose="02020603050405020304" pitchFamily="18" charset="0"/>
            </a:endParaRPr>
          </a:p>
          <a:p>
            <a:pPr lvl="3"/>
            <a:r>
              <a:rPr lang="en-US" b="1" dirty="0" err="1">
                <a:solidFill>
                  <a:schemeClr val="bg1"/>
                </a:solidFill>
                <a:latin typeface="Times New Roman" panose="02020603050405020304" pitchFamily="18" charset="0"/>
                <a:cs typeface="Times New Roman" panose="02020603050405020304" pitchFamily="18" charset="0"/>
              </a:rPr>
              <a:t>Muntner</a:t>
            </a:r>
            <a:r>
              <a:rPr lang="en-US" b="1" baseline="30000"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et al. reported good results in actual vs. predicted 5-year risks in a contemporary cohort of the REGARDS study</a:t>
            </a:r>
          </a:p>
          <a:p>
            <a:endParaRPr lang="en-US" dirty="0"/>
          </a:p>
        </p:txBody>
      </p:sp>
      <p:sp>
        <p:nvSpPr>
          <p:cNvPr id="3" name="Title 2"/>
          <p:cNvSpPr>
            <a:spLocks noGrp="1"/>
          </p:cNvSpPr>
          <p:nvPr>
            <p:ph type="title"/>
          </p:nvPr>
        </p:nvSpPr>
        <p:spPr/>
        <p:txBody>
          <a:bodyPr/>
          <a:lstStyle/>
          <a:p>
            <a:r>
              <a:rPr lang="en-US" altLang="en-US" dirty="0">
                <a:solidFill>
                  <a:schemeClr val="accent3"/>
                </a:solidFill>
              </a:rPr>
              <a:t>Pooled Cohort Equations: Criticism </a:t>
            </a:r>
            <a:endParaRPr lang="en-US" dirty="0">
              <a:solidFill>
                <a:schemeClr val="accent3"/>
              </a:solidFill>
            </a:endParaRPr>
          </a:p>
        </p:txBody>
      </p:sp>
    </p:spTree>
    <p:extLst>
      <p:ext uri="{BB962C8B-B14F-4D97-AF65-F5344CB8AC3E}">
        <p14:creationId xmlns:p14="http://schemas.microsoft.com/office/powerpoint/2010/main" val="2936871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447800"/>
          </a:xfrm>
        </p:spPr>
        <p:txBody>
          <a:bodyPr>
            <a:noAutofit/>
          </a:bodyPr>
          <a:lstStyle/>
          <a:p>
            <a:br>
              <a:rPr lang="en-US" sz="1800" dirty="0">
                <a:effectLst/>
              </a:rPr>
            </a:br>
            <a:br>
              <a:rPr lang="en-US" sz="1800" dirty="0">
                <a:effectLst/>
              </a:rPr>
            </a:br>
            <a:br>
              <a:rPr lang="en-US" sz="1800" dirty="0">
                <a:effectLst/>
              </a:rPr>
            </a:br>
            <a:br>
              <a:rPr lang="en-US" sz="1800" dirty="0">
                <a:effectLst/>
              </a:rPr>
            </a:br>
            <a:r>
              <a:rPr lang="en-US" sz="2800" dirty="0">
                <a:solidFill>
                  <a:schemeClr val="bg1"/>
                </a:solidFill>
                <a:effectLst/>
              </a:rPr>
              <a:t>Observed and expected events for different scores were compared in MESA after a 10.2- year follow-up</a:t>
            </a:r>
            <a:br>
              <a:rPr lang="en-US" sz="4000" dirty="0">
                <a:effectLst/>
              </a:rPr>
            </a:br>
            <a:endParaRPr lang="en-US"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693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solidFill>
                  <a:schemeClr val="accent2"/>
                </a:solidFill>
              </a:rPr>
              <a:t>CAD</a:t>
            </a:r>
            <a:endParaRPr lang="x-none" dirty="0">
              <a:solidFill>
                <a:schemeClr val="accent2"/>
              </a:solidFill>
            </a:endParaRPr>
          </a:p>
        </p:txBody>
      </p:sp>
      <p:sp>
        <p:nvSpPr>
          <p:cNvPr id="3" name="Content Placeholder 2"/>
          <p:cNvSpPr>
            <a:spLocks noGrp="1"/>
          </p:cNvSpPr>
          <p:nvPr>
            <p:ph idx="1"/>
          </p:nvPr>
        </p:nvSpPr>
        <p:spPr/>
        <p:txBody>
          <a:bodyPr>
            <a:normAutofit/>
          </a:bodyPr>
          <a:lstStyle/>
          <a:p>
            <a:pPr marL="0" indent="0" algn="l" rtl="0">
              <a:buNone/>
            </a:pPr>
            <a:r>
              <a:rPr lang="en-US" sz="3600" b="1" dirty="0">
                <a:solidFill>
                  <a:schemeClr val="bg1"/>
                </a:solidFill>
              </a:rPr>
              <a:t>Pathogenesis:</a:t>
            </a:r>
            <a:endParaRPr lang="en-US" sz="3600" dirty="0">
              <a:solidFill>
                <a:schemeClr val="bg1"/>
              </a:solidFill>
            </a:endParaRPr>
          </a:p>
          <a:p>
            <a:pPr algn="l" rtl="0"/>
            <a:r>
              <a:rPr lang="en-US" dirty="0">
                <a:solidFill>
                  <a:schemeClr val="bg1"/>
                </a:solidFill>
              </a:rPr>
              <a:t>CAD is the narrowing of the coronary artery, decreasing the blood supply to the heart, leading to ischemia of the heart muscle cells</a:t>
            </a:r>
          </a:p>
          <a:p>
            <a:pPr marL="0" indent="0">
              <a:buNone/>
            </a:pPr>
            <a:r>
              <a:rPr lang="en-US" sz="3600" b="1" dirty="0">
                <a:solidFill>
                  <a:schemeClr val="bg1"/>
                </a:solidFill>
              </a:rPr>
              <a:t>Etiology:</a:t>
            </a:r>
            <a:endParaRPr lang="en-US" dirty="0">
              <a:solidFill>
                <a:schemeClr val="bg1"/>
              </a:solidFill>
            </a:endParaRPr>
          </a:p>
          <a:p>
            <a:r>
              <a:rPr lang="en-US" dirty="0">
                <a:solidFill>
                  <a:schemeClr val="bg1"/>
                </a:solidFill>
              </a:rPr>
              <a:t>CAD is mostly due to Atherosclerosis</a:t>
            </a:r>
          </a:p>
          <a:p>
            <a:r>
              <a:rPr lang="en-US" dirty="0">
                <a:solidFill>
                  <a:schemeClr val="bg1"/>
                </a:solidFill>
              </a:rPr>
              <a:t>Atherosclerosis and thrombosis are the most important pathogenic mechanisms</a:t>
            </a:r>
          </a:p>
          <a:p>
            <a:pPr marL="0" indent="0">
              <a:buNone/>
            </a:pPr>
            <a:endParaRPr lang="en-US" dirty="0">
              <a:solidFill>
                <a:schemeClr val="bg1"/>
              </a:solidFill>
            </a:endParaRPr>
          </a:p>
          <a:p>
            <a:pPr algn="l" rtl="0"/>
            <a:endParaRPr lang="en-US" dirty="0">
              <a:solidFill>
                <a:schemeClr val="bg1"/>
              </a:solidFill>
            </a:endParaRPr>
          </a:p>
        </p:txBody>
      </p:sp>
    </p:spTree>
    <p:extLst>
      <p:ext uri="{BB962C8B-B14F-4D97-AF65-F5344CB8AC3E}">
        <p14:creationId xmlns:p14="http://schemas.microsoft.com/office/powerpoint/2010/main" val="2262754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solidFill>
                  <a:schemeClr val="accent2"/>
                </a:solidFill>
              </a:rPr>
              <a:t>Major CAD types</a:t>
            </a:r>
            <a:endParaRPr lang="x-none" dirty="0">
              <a:solidFill>
                <a:schemeClr val="accent2"/>
              </a:solidFill>
            </a:endParaRPr>
          </a:p>
        </p:txBody>
      </p:sp>
      <p:sp>
        <p:nvSpPr>
          <p:cNvPr id="3" name="Content Placeholder 2"/>
          <p:cNvSpPr>
            <a:spLocks noGrp="1"/>
          </p:cNvSpPr>
          <p:nvPr>
            <p:ph idx="1"/>
          </p:nvPr>
        </p:nvSpPr>
        <p:spPr>
          <a:xfrm>
            <a:off x="549275" y="1444532"/>
            <a:ext cx="8042276" cy="4343400"/>
          </a:xfrm>
        </p:spPr>
        <p:txBody>
          <a:bodyPr/>
          <a:lstStyle/>
          <a:p>
            <a:pPr algn="l" rtl="0"/>
            <a:r>
              <a:rPr lang="en-US" dirty="0">
                <a:solidFill>
                  <a:schemeClr val="bg1"/>
                </a:solidFill>
              </a:rPr>
              <a:t>Stable Angina; due to atheroma</a:t>
            </a:r>
          </a:p>
          <a:p>
            <a:pPr algn="l" rtl="0"/>
            <a:r>
              <a:rPr lang="en-US" dirty="0">
                <a:solidFill>
                  <a:schemeClr val="bg1"/>
                </a:solidFill>
              </a:rPr>
              <a:t>Acute Coronary Syndrome:</a:t>
            </a:r>
          </a:p>
          <a:p>
            <a:pPr marL="982663" algn="l" rtl="0">
              <a:buFont typeface="Arial"/>
              <a:buChar char="•"/>
              <a:tabLst>
                <a:tab pos="979488" algn="l"/>
              </a:tabLst>
            </a:pPr>
            <a:r>
              <a:rPr lang="en-US" dirty="0">
                <a:solidFill>
                  <a:schemeClr val="bg1"/>
                </a:solidFill>
              </a:rPr>
              <a:t>Unstable Angina</a:t>
            </a:r>
          </a:p>
          <a:p>
            <a:pPr marL="982663" algn="l" rtl="0">
              <a:buFont typeface="Arial"/>
              <a:buChar char="•"/>
              <a:tabLst>
                <a:tab pos="979488" algn="l"/>
              </a:tabLst>
            </a:pPr>
            <a:r>
              <a:rPr lang="en-US" dirty="0">
                <a:solidFill>
                  <a:schemeClr val="bg1"/>
                </a:solidFill>
              </a:rPr>
              <a:t>Myocardial Infarction (STEMI OR NSTEMI)</a:t>
            </a:r>
          </a:p>
        </p:txBody>
      </p:sp>
      <p:graphicFrame>
        <p:nvGraphicFramePr>
          <p:cNvPr id="4" name="Content Placeholder 12"/>
          <p:cNvGraphicFramePr>
            <a:graphicFrameLocks/>
          </p:cNvGraphicFramePr>
          <p:nvPr>
            <p:extLst>
              <p:ext uri="{D42A27DB-BD31-4B8C-83A1-F6EECF244321}">
                <p14:modId xmlns:p14="http://schemas.microsoft.com/office/powerpoint/2010/main" val="2042460985"/>
              </p:ext>
            </p:extLst>
          </p:nvPr>
        </p:nvGraphicFramePr>
        <p:xfrm>
          <a:off x="436386" y="3505198"/>
          <a:ext cx="8042276" cy="2743204"/>
        </p:xfrm>
        <a:graphic>
          <a:graphicData uri="http://schemas.openxmlformats.org/drawingml/2006/table">
            <a:tbl>
              <a:tblPr firstRow="1" bandRow="1">
                <a:tableStyleId>{5C22544A-7EE6-4342-B048-85BDC9FD1C3A}</a:tableStyleId>
              </a:tblPr>
              <a:tblGrid>
                <a:gridCol w="2010569">
                  <a:extLst>
                    <a:ext uri="{9D8B030D-6E8A-4147-A177-3AD203B41FA5}">
                      <a16:colId xmlns:a16="http://schemas.microsoft.com/office/drawing/2014/main" val="20000"/>
                    </a:ext>
                  </a:extLst>
                </a:gridCol>
                <a:gridCol w="2010569">
                  <a:extLst>
                    <a:ext uri="{9D8B030D-6E8A-4147-A177-3AD203B41FA5}">
                      <a16:colId xmlns:a16="http://schemas.microsoft.com/office/drawing/2014/main" val="20001"/>
                    </a:ext>
                  </a:extLst>
                </a:gridCol>
                <a:gridCol w="2010569">
                  <a:extLst>
                    <a:ext uri="{9D8B030D-6E8A-4147-A177-3AD203B41FA5}">
                      <a16:colId xmlns:a16="http://schemas.microsoft.com/office/drawing/2014/main" val="20002"/>
                    </a:ext>
                  </a:extLst>
                </a:gridCol>
                <a:gridCol w="2010569">
                  <a:extLst>
                    <a:ext uri="{9D8B030D-6E8A-4147-A177-3AD203B41FA5}">
                      <a16:colId xmlns:a16="http://schemas.microsoft.com/office/drawing/2014/main" val="20003"/>
                    </a:ext>
                  </a:extLst>
                </a:gridCol>
              </a:tblGrid>
              <a:tr h="685801">
                <a:tc>
                  <a:txBody>
                    <a:bodyPr/>
                    <a:lstStyle/>
                    <a:p>
                      <a:endParaRPr lang="en-US" dirty="0"/>
                    </a:p>
                  </a:txBody>
                  <a:tcPr/>
                </a:tc>
                <a:tc>
                  <a:txBody>
                    <a:bodyPr/>
                    <a:lstStyle/>
                    <a:p>
                      <a:pPr algn="ctr"/>
                      <a:r>
                        <a:rPr lang="en-US" dirty="0"/>
                        <a:t>STEMI</a:t>
                      </a:r>
                    </a:p>
                  </a:txBody>
                  <a:tcPr/>
                </a:tc>
                <a:tc>
                  <a:txBody>
                    <a:bodyPr/>
                    <a:lstStyle/>
                    <a:p>
                      <a:pPr algn="ctr"/>
                      <a:r>
                        <a:rPr lang="en-US" dirty="0"/>
                        <a:t>NSTEMI</a:t>
                      </a:r>
                    </a:p>
                  </a:txBody>
                  <a:tcPr/>
                </a:tc>
                <a:tc>
                  <a:txBody>
                    <a:bodyPr/>
                    <a:lstStyle/>
                    <a:p>
                      <a:pPr algn="ctr"/>
                      <a:r>
                        <a:rPr lang="en-US" dirty="0"/>
                        <a:t>Unstable</a:t>
                      </a:r>
                      <a:r>
                        <a:rPr lang="en-US" baseline="0" dirty="0"/>
                        <a:t> angina</a:t>
                      </a:r>
                      <a:endParaRPr lang="en-US" dirty="0"/>
                    </a:p>
                  </a:txBody>
                  <a:tcPr/>
                </a:tc>
                <a:extLst>
                  <a:ext uri="{0D108BD9-81ED-4DB2-BD59-A6C34878D82A}">
                    <a16:rowId xmlns:a16="http://schemas.microsoft.com/office/drawing/2014/main" val="10000"/>
                  </a:ext>
                </a:extLst>
              </a:tr>
              <a:tr h="685801">
                <a:tc>
                  <a:txBody>
                    <a:bodyPr/>
                    <a:lstStyle/>
                    <a:p>
                      <a:r>
                        <a:rPr lang="en-US" dirty="0"/>
                        <a:t>ST</a:t>
                      </a:r>
                    </a:p>
                  </a:txBody>
                  <a:tcPr/>
                </a:tc>
                <a:tc>
                  <a:txBody>
                    <a:bodyPr/>
                    <a:lstStyle/>
                    <a:p>
                      <a:pPr algn="ctr"/>
                      <a:r>
                        <a:rPr lang="en-US" sz="1800" kern="1200" dirty="0">
                          <a:solidFill>
                            <a:schemeClr val="dk1"/>
                          </a:solidFill>
                          <a:latin typeface="+mn-lt"/>
                          <a:ea typeface="+mn-ea"/>
                          <a:cs typeface="+mn-cs"/>
                        </a:rPr>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a:t>
                      </a:r>
                    </a:p>
                  </a:txBody>
                  <a:tcPr/>
                </a:tc>
                <a:extLst>
                  <a:ext uri="{0D108BD9-81ED-4DB2-BD59-A6C34878D82A}">
                    <a16:rowId xmlns:a16="http://schemas.microsoft.com/office/drawing/2014/main" val="10001"/>
                  </a:ext>
                </a:extLst>
              </a:tr>
              <a:tr h="685801">
                <a:tc>
                  <a:txBody>
                    <a:bodyPr/>
                    <a:lstStyle/>
                    <a:p>
                      <a:r>
                        <a:rPr lang="en-US" dirty="0"/>
                        <a:t>Troponin I,</a:t>
                      </a:r>
                      <a:r>
                        <a:rPr lang="en-US" baseline="0" dirty="0"/>
                        <a:t>T</a:t>
                      </a:r>
                      <a:endParaRPr lang="en-US" dirty="0"/>
                    </a:p>
                  </a:txBody>
                  <a:tcPr/>
                </a:tc>
                <a:tc>
                  <a:txBody>
                    <a:bodyPr/>
                    <a:lstStyle/>
                    <a:p>
                      <a:pPr algn="ctr"/>
                      <a:r>
                        <a:rPr lang="en-US" sz="1800" kern="1200" dirty="0">
                          <a:solidFill>
                            <a:schemeClr val="dk1"/>
                          </a:solidFill>
                          <a:latin typeface="+mn-lt"/>
                          <a:ea typeface="+mn-ea"/>
                          <a:cs typeface="+mn-cs"/>
                        </a:rPr>
                        <a:t>↑        </a:t>
                      </a:r>
                      <a:r>
                        <a:rPr lang="en-US" sz="1400" kern="1200" dirty="0">
                          <a:solidFill>
                            <a:schemeClr val="dk1"/>
                          </a:solidFill>
                          <a:latin typeface="+mn-lt"/>
                          <a:ea typeface="+mn-ea"/>
                          <a:cs typeface="+mn-cs"/>
                        </a:rPr>
                        <a:t>2 weeks</a:t>
                      </a:r>
                      <a:endParaRPr lang="en-US" sz="1400" dirty="0"/>
                    </a:p>
                  </a:txBody>
                  <a:tcPr/>
                </a:tc>
                <a:tc>
                  <a:txBody>
                    <a:bodyPr/>
                    <a:lstStyle/>
                    <a:p>
                      <a:pPr algn="ctr"/>
                      <a:r>
                        <a:rPr lang="en-US" sz="1800" kern="1200" dirty="0">
                          <a:solidFill>
                            <a:schemeClr val="dk1"/>
                          </a:solidFill>
                          <a:latin typeface="+mn-lt"/>
                          <a:ea typeface="+mn-ea"/>
                          <a:cs typeface="+mn-cs"/>
                        </a:rPr>
                        <a:t>↑</a:t>
                      </a:r>
                      <a:endParaRPr lang="en-US" dirty="0"/>
                    </a:p>
                  </a:txBody>
                  <a:tcPr/>
                </a:tc>
                <a:tc>
                  <a:txBody>
                    <a:bodyPr/>
                    <a:lstStyle/>
                    <a:p>
                      <a:pPr algn="ctr"/>
                      <a:r>
                        <a:rPr lang="en-US" dirty="0"/>
                        <a:t>Normal</a:t>
                      </a:r>
                    </a:p>
                  </a:txBody>
                  <a:tcPr/>
                </a:tc>
                <a:extLst>
                  <a:ext uri="{0D108BD9-81ED-4DB2-BD59-A6C34878D82A}">
                    <a16:rowId xmlns:a16="http://schemas.microsoft.com/office/drawing/2014/main" val="10002"/>
                  </a:ext>
                </a:extLst>
              </a:tr>
              <a:tr h="685801">
                <a:tc>
                  <a:txBody>
                    <a:bodyPr/>
                    <a:lstStyle/>
                    <a:p>
                      <a:r>
                        <a:rPr lang="en-US" dirty="0"/>
                        <a:t>CK-MB</a:t>
                      </a:r>
                    </a:p>
                  </a:txBody>
                  <a:tcPr/>
                </a:tc>
                <a:tc>
                  <a:txBody>
                    <a:bodyPr/>
                    <a:lstStyle/>
                    <a:p>
                      <a:pPr algn="ctr"/>
                      <a:r>
                        <a:rPr lang="en-US" sz="1800" kern="1200" dirty="0">
                          <a:solidFill>
                            <a:schemeClr val="dk1"/>
                          </a:solidFill>
                          <a:latin typeface="+mn-lt"/>
                          <a:ea typeface="+mn-ea"/>
                          <a:cs typeface="+mn-cs"/>
                        </a:rPr>
                        <a:t>↑        </a:t>
                      </a:r>
                      <a:r>
                        <a:rPr lang="en-US" sz="1400" kern="1200" dirty="0">
                          <a:solidFill>
                            <a:schemeClr val="dk1"/>
                          </a:solidFill>
                          <a:latin typeface="+mn-lt"/>
                          <a:ea typeface="+mn-ea"/>
                          <a:cs typeface="+mn-cs"/>
                        </a:rPr>
                        <a:t>3days</a:t>
                      </a:r>
                      <a:endParaRPr lang="en-US" sz="1400" dirty="0"/>
                    </a:p>
                  </a:txBody>
                  <a:tcPr/>
                </a:tc>
                <a:tc>
                  <a:txBody>
                    <a:bodyPr/>
                    <a:lstStyle/>
                    <a:p>
                      <a:pPr algn="ctr"/>
                      <a:r>
                        <a:rPr lang="en-US" sz="1800" kern="1200" dirty="0">
                          <a:solidFill>
                            <a:schemeClr val="dk1"/>
                          </a:solidFill>
                          <a:latin typeface="+mn-lt"/>
                          <a:ea typeface="+mn-ea"/>
                          <a:cs typeface="+mn-cs"/>
                        </a:rPr>
                        <a:t>↑</a:t>
                      </a:r>
                      <a:endParaRPr lang="en-US" dirty="0"/>
                    </a:p>
                  </a:txBody>
                  <a:tcPr/>
                </a:tc>
                <a:tc>
                  <a:txBody>
                    <a:bodyPr/>
                    <a:lstStyle/>
                    <a:p>
                      <a:pPr algn="ctr"/>
                      <a:r>
                        <a:rPr lang="en-US" dirty="0"/>
                        <a:t>Normal</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7083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solidFill>
                  <a:schemeClr val="accent2"/>
                </a:solidFill>
              </a:rPr>
              <a:t>Myocardial infarction</a:t>
            </a:r>
            <a:endParaRPr lang="x-none" dirty="0">
              <a:solidFill>
                <a:schemeClr val="accent2"/>
              </a:solidFill>
            </a:endParaRPr>
          </a:p>
        </p:txBody>
      </p:sp>
      <p:sp>
        <p:nvSpPr>
          <p:cNvPr id="3" name="Content Placeholder 2"/>
          <p:cNvSpPr>
            <a:spLocks noGrp="1"/>
          </p:cNvSpPr>
          <p:nvPr>
            <p:ph idx="1"/>
          </p:nvPr>
        </p:nvSpPr>
        <p:spPr>
          <a:xfrm>
            <a:off x="457200" y="1600201"/>
            <a:ext cx="8229600" cy="532656"/>
          </a:xfrm>
        </p:spPr>
        <p:txBody>
          <a:bodyPr>
            <a:normAutofit/>
          </a:bodyPr>
          <a:lstStyle/>
          <a:p>
            <a:pPr algn="l" rtl="0"/>
            <a:r>
              <a:rPr lang="en-US" dirty="0">
                <a:solidFill>
                  <a:schemeClr val="bg1"/>
                </a:solidFill>
              </a:rPr>
              <a:t>Signs &amp; findings:</a:t>
            </a:r>
            <a:endParaRPr lang="x-none" dirty="0">
              <a:solidFill>
                <a:schemeClr val="bg1"/>
              </a:solidFill>
            </a:endParaRPr>
          </a:p>
        </p:txBody>
      </p:sp>
      <p:graphicFrame>
        <p:nvGraphicFramePr>
          <p:cNvPr id="4" name="Table 3"/>
          <p:cNvGraphicFramePr>
            <a:graphicFrameLocks noGrp="1"/>
          </p:cNvGraphicFramePr>
          <p:nvPr/>
        </p:nvGraphicFramePr>
        <p:xfrm>
          <a:off x="685798" y="2498756"/>
          <a:ext cx="7770814" cy="3908332"/>
        </p:xfrm>
        <a:graphic>
          <a:graphicData uri="http://schemas.openxmlformats.org/drawingml/2006/table">
            <a:tbl>
              <a:tblPr firstRow="1" bandRow="1">
                <a:tableStyleId>{EB344D84-9AFB-497E-A393-DC336BA19D2E}</a:tableStyleId>
              </a:tblPr>
              <a:tblGrid>
                <a:gridCol w="3885407">
                  <a:extLst>
                    <a:ext uri="{9D8B030D-6E8A-4147-A177-3AD203B41FA5}">
                      <a16:colId xmlns:a16="http://schemas.microsoft.com/office/drawing/2014/main" val="20000"/>
                    </a:ext>
                  </a:extLst>
                </a:gridCol>
                <a:gridCol w="3885407">
                  <a:extLst>
                    <a:ext uri="{9D8B030D-6E8A-4147-A177-3AD203B41FA5}">
                      <a16:colId xmlns:a16="http://schemas.microsoft.com/office/drawing/2014/main" val="20001"/>
                    </a:ext>
                  </a:extLst>
                </a:gridCol>
              </a:tblGrid>
              <a:tr h="870492">
                <a:tc gridSpan="2">
                  <a:txBody>
                    <a:bodyPr/>
                    <a:lstStyle/>
                    <a:p>
                      <a:pPr algn="l" rtl="0"/>
                      <a:r>
                        <a:rPr lang="en-US" sz="1800" dirty="0"/>
                        <a:t>Table 4.</a:t>
                      </a:r>
                      <a:r>
                        <a:rPr lang="en-US" sz="1800" baseline="0" dirty="0"/>
                        <a:t> </a:t>
                      </a:r>
                      <a:r>
                        <a:rPr lang="en-US" sz="1800" i="1" baseline="0" dirty="0"/>
                        <a:t>Findings Indicating Myocardial Infarction According to JAMA 1998; 280: 1256-63 (N=200)</a:t>
                      </a:r>
                      <a:endParaRPr lang="en-US" sz="1800" i="1"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l" rtl="0"/>
                      <a:r>
                        <a:rPr lang="en-US" sz="1800" dirty="0"/>
                        <a:t>Positive Signs</a:t>
                      </a:r>
                    </a:p>
                  </a:txBody>
                  <a:tcPr/>
                </a:tc>
                <a:tc>
                  <a:txBody>
                    <a:bodyPr/>
                    <a:lstStyle/>
                    <a:p>
                      <a:pPr algn="l" rtl="0"/>
                      <a:r>
                        <a:rPr lang="en-US" sz="1800" dirty="0"/>
                        <a:t>Negative Signs</a:t>
                      </a:r>
                    </a:p>
                  </a:txBody>
                  <a:tcPr/>
                </a:tc>
                <a:extLst>
                  <a:ext uri="{0D108BD9-81ED-4DB2-BD59-A6C34878D82A}">
                    <a16:rowId xmlns:a16="http://schemas.microsoft.com/office/drawing/2014/main" val="10001"/>
                  </a:ext>
                </a:extLst>
              </a:tr>
              <a:tr h="370840">
                <a:tc>
                  <a:txBody>
                    <a:bodyPr/>
                    <a:lstStyle/>
                    <a:p>
                      <a:pPr algn="l" rtl="0"/>
                      <a:r>
                        <a:rPr lang="en-US" sz="1800" dirty="0"/>
                        <a:t>ST-segment</a:t>
                      </a:r>
                      <a:r>
                        <a:rPr lang="en-US" sz="1800" baseline="0" dirty="0"/>
                        <a:t> elevation</a:t>
                      </a:r>
                      <a:endParaRPr lang="en-US" sz="1800" dirty="0"/>
                    </a:p>
                  </a:txBody>
                  <a:tcPr/>
                </a:tc>
                <a:tc>
                  <a:txBody>
                    <a:bodyPr/>
                    <a:lstStyle/>
                    <a:p>
                      <a:pPr algn="l" rtl="0"/>
                      <a:r>
                        <a:rPr lang="en-US" sz="1800" dirty="0"/>
                        <a:t>Normal ECG</a:t>
                      </a:r>
                    </a:p>
                  </a:txBody>
                  <a:tcPr/>
                </a:tc>
                <a:extLst>
                  <a:ext uri="{0D108BD9-81ED-4DB2-BD59-A6C34878D82A}">
                    <a16:rowId xmlns:a16="http://schemas.microsoft.com/office/drawing/2014/main" val="10002"/>
                  </a:ext>
                </a:extLst>
              </a:tr>
              <a:tr h="640080">
                <a:tc>
                  <a:txBody>
                    <a:bodyPr/>
                    <a:lstStyle/>
                    <a:p>
                      <a:pPr algn="l" rtl="0"/>
                      <a:r>
                        <a:rPr lang="en-US" sz="1800" dirty="0"/>
                        <a:t>New Q-wave</a:t>
                      </a:r>
                    </a:p>
                  </a:txBody>
                  <a:tcPr/>
                </a:tc>
                <a:tc>
                  <a:txBody>
                    <a:bodyPr/>
                    <a:lstStyle/>
                    <a:p>
                      <a:pPr algn="l" rtl="0"/>
                      <a:r>
                        <a:rPr lang="en-US" sz="1800" dirty="0"/>
                        <a:t>Pleuritic,</a:t>
                      </a:r>
                      <a:r>
                        <a:rPr lang="en-US" sz="1800" baseline="0" dirty="0"/>
                        <a:t> sharp or stabbing chest pain</a:t>
                      </a:r>
                      <a:endParaRPr lang="en-US" sz="1800" dirty="0"/>
                    </a:p>
                  </a:txBody>
                  <a:tcPr/>
                </a:tc>
                <a:extLst>
                  <a:ext uri="{0D108BD9-81ED-4DB2-BD59-A6C34878D82A}">
                    <a16:rowId xmlns:a16="http://schemas.microsoft.com/office/drawing/2014/main" val="10003"/>
                  </a:ext>
                </a:extLst>
              </a:tr>
              <a:tr h="914400">
                <a:tc>
                  <a:txBody>
                    <a:bodyPr/>
                    <a:lstStyle/>
                    <a:p>
                      <a:pPr algn="l" rtl="0"/>
                      <a:r>
                        <a:rPr lang="en-US" sz="1800" dirty="0"/>
                        <a:t>Chest pain</a:t>
                      </a:r>
                      <a:r>
                        <a:rPr lang="en-US" sz="1800" baseline="0" dirty="0"/>
                        <a:t> radiating to both the right and left arm simultaneously</a:t>
                      </a:r>
                      <a:endParaRPr lang="en-US" sz="1800" dirty="0"/>
                    </a:p>
                  </a:txBody>
                  <a:tcPr/>
                </a:tc>
                <a:tc>
                  <a:txBody>
                    <a:bodyPr/>
                    <a:lstStyle/>
                    <a:p>
                      <a:pPr algn="l" rtl="0"/>
                      <a:r>
                        <a:rPr lang="en-US" sz="1800" dirty="0"/>
                        <a:t>Pain reproduced on palpation</a:t>
                      </a:r>
                    </a:p>
                  </a:txBody>
                  <a:tcPr/>
                </a:tc>
                <a:extLst>
                  <a:ext uri="{0D108BD9-81ED-4DB2-BD59-A6C34878D82A}">
                    <a16:rowId xmlns:a16="http://schemas.microsoft.com/office/drawing/2014/main" val="10004"/>
                  </a:ext>
                </a:extLst>
              </a:tr>
              <a:tr h="370840">
                <a:tc>
                  <a:txBody>
                    <a:bodyPr/>
                    <a:lstStyle/>
                    <a:p>
                      <a:pPr algn="l" rtl="0"/>
                      <a:r>
                        <a:rPr lang="en-US" sz="1800" dirty="0"/>
                        <a:t>Added heart sound “S3”</a:t>
                      </a:r>
                    </a:p>
                  </a:txBody>
                  <a:tcPr/>
                </a:tc>
                <a:tc rowSpan="2">
                  <a:txBody>
                    <a:bodyPr/>
                    <a:lstStyle/>
                    <a:p>
                      <a:pPr algn="l" rtl="0"/>
                      <a:r>
                        <a:rPr lang="en-US" sz="1800" dirty="0"/>
                        <a:t>Positional</a:t>
                      </a:r>
                      <a:r>
                        <a:rPr lang="en-US" sz="1800" baseline="0" dirty="0"/>
                        <a:t> chest pain</a:t>
                      </a:r>
                      <a:endParaRPr lang="en-US" sz="1800" dirty="0"/>
                    </a:p>
                  </a:txBody>
                  <a:tcPr/>
                </a:tc>
                <a:extLst>
                  <a:ext uri="{0D108BD9-81ED-4DB2-BD59-A6C34878D82A}">
                    <a16:rowId xmlns:a16="http://schemas.microsoft.com/office/drawing/2014/main" val="10005"/>
                  </a:ext>
                </a:extLst>
              </a:tr>
              <a:tr h="370840">
                <a:tc>
                  <a:txBody>
                    <a:bodyPr/>
                    <a:lstStyle/>
                    <a:p>
                      <a:pPr algn="l" rtl="0"/>
                      <a:r>
                        <a:rPr lang="en-US" sz="1800" dirty="0"/>
                        <a:t>Hypotension</a:t>
                      </a:r>
                    </a:p>
                  </a:txBody>
                  <a:tcPr/>
                </a:tc>
                <a:tc vMerge="1">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0117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Ø"/>
            </a:pPr>
            <a:r>
              <a:rPr lang="en-US" dirty="0">
                <a:solidFill>
                  <a:schemeClr val="bg1"/>
                </a:solidFill>
              </a:rPr>
              <a:t>CVD risk factors and assessment tools</a:t>
            </a:r>
          </a:p>
          <a:p>
            <a:pPr>
              <a:buFont typeface="Wingdings" pitchFamily="2" charset="2"/>
              <a:buChar char="Ø"/>
            </a:pPr>
            <a:r>
              <a:rPr lang="en-US" dirty="0">
                <a:solidFill>
                  <a:schemeClr val="bg1"/>
                </a:solidFill>
              </a:rPr>
              <a:t>Cardiovascular disease </a:t>
            </a:r>
          </a:p>
          <a:p>
            <a:pPr lvl="0">
              <a:buFont typeface="Wingdings" pitchFamily="2" charset="2"/>
              <a:buChar char="Ø"/>
            </a:pPr>
            <a:r>
              <a:rPr lang="en-US" dirty="0">
                <a:solidFill>
                  <a:schemeClr val="bg1"/>
                </a:solidFill>
              </a:rPr>
              <a:t>Dyslipidemia and Introduction to new guidelines on lipid management </a:t>
            </a:r>
          </a:p>
          <a:p>
            <a:pPr marL="0" lvl="0" indent="0">
              <a:buNone/>
            </a:pPr>
            <a:endParaRPr lang="en-US" dirty="0">
              <a:solidFill>
                <a:schemeClr val="bg1"/>
              </a:solidFill>
            </a:endParaRPr>
          </a:p>
          <a:p>
            <a:pPr marL="0" lvl="0" indent="0">
              <a:buNone/>
            </a:pPr>
            <a:endParaRPr lang="en-US" dirty="0">
              <a:solidFill>
                <a:schemeClr val="bg1"/>
              </a:solidFill>
            </a:endParaRPr>
          </a:p>
          <a:p>
            <a:pPr marL="0" lvl="0" indent="0">
              <a:buNone/>
            </a:pPr>
            <a:endParaRPr lang="en-US" dirty="0">
              <a:solidFill>
                <a:schemeClr val="bg1"/>
              </a:solidFill>
            </a:endParaRPr>
          </a:p>
          <a:p>
            <a:pPr marL="0" indent="0">
              <a:buNone/>
            </a:pPr>
            <a:endParaRPr lang="en-US" dirty="0">
              <a:solidFill>
                <a:schemeClr val="bg1"/>
              </a:solidFill>
            </a:endParaRPr>
          </a:p>
        </p:txBody>
      </p:sp>
      <p:sp>
        <p:nvSpPr>
          <p:cNvPr id="2" name="Title 1"/>
          <p:cNvSpPr>
            <a:spLocks noGrp="1"/>
          </p:cNvSpPr>
          <p:nvPr>
            <p:ph type="title"/>
          </p:nvPr>
        </p:nvSpPr>
        <p:spPr/>
        <p:txBody>
          <a:bodyPr/>
          <a:lstStyle/>
          <a:p>
            <a:r>
              <a:rPr lang="en-US" sz="4000" dirty="0">
                <a:solidFill>
                  <a:schemeClr val="accent3"/>
                </a:solidFill>
              </a:rPr>
              <a:t>Objectives </a:t>
            </a:r>
          </a:p>
        </p:txBody>
      </p:sp>
    </p:spTree>
    <p:extLst>
      <p:ext uri="{BB962C8B-B14F-4D97-AF65-F5344CB8AC3E}">
        <p14:creationId xmlns:p14="http://schemas.microsoft.com/office/powerpoint/2010/main" val="469985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solidFill>
                  <a:schemeClr val="accent2"/>
                </a:solidFill>
              </a:rPr>
              <a:t>Treatment of Acute Coronary Syndrome</a:t>
            </a:r>
            <a:endParaRPr lang="x-none" dirty="0">
              <a:solidFill>
                <a:schemeClr val="accent2"/>
              </a:solidFill>
            </a:endParaRPr>
          </a:p>
        </p:txBody>
      </p:sp>
      <p:sp>
        <p:nvSpPr>
          <p:cNvPr id="3" name="Content Placeholder 2"/>
          <p:cNvSpPr>
            <a:spLocks noGrp="1"/>
          </p:cNvSpPr>
          <p:nvPr>
            <p:ph idx="1"/>
          </p:nvPr>
        </p:nvSpPr>
        <p:spPr>
          <a:xfrm>
            <a:off x="107504" y="1628800"/>
            <a:ext cx="8712968" cy="4257022"/>
          </a:xfrm>
        </p:spPr>
        <p:txBody>
          <a:bodyPr>
            <a:noAutofit/>
          </a:bodyPr>
          <a:lstStyle/>
          <a:p>
            <a:pPr marL="982663" algn="l" rtl="0">
              <a:buFont typeface="Arial"/>
              <a:buChar char="•"/>
            </a:pPr>
            <a:r>
              <a:rPr lang="en-US" sz="2000" dirty="0">
                <a:solidFill>
                  <a:schemeClr val="bg1"/>
                </a:solidFill>
              </a:rPr>
              <a:t>Aspirin (proven to prevent recurrent infarction and decreases mortality)</a:t>
            </a:r>
          </a:p>
          <a:p>
            <a:pPr marL="982663" algn="l" rtl="0">
              <a:buFont typeface="Arial"/>
              <a:buChar char="•"/>
            </a:pPr>
            <a:r>
              <a:rPr lang="en-US" sz="2000" dirty="0">
                <a:solidFill>
                  <a:schemeClr val="bg1"/>
                </a:solidFill>
              </a:rPr>
              <a:t>Clopidogrel</a:t>
            </a:r>
          </a:p>
          <a:p>
            <a:pPr marL="982663" algn="l" rtl="0">
              <a:buFont typeface="Arial"/>
              <a:buChar char="•"/>
            </a:pPr>
            <a:r>
              <a:rPr lang="en-US" sz="2000" dirty="0">
                <a:solidFill>
                  <a:schemeClr val="bg1"/>
                </a:solidFill>
              </a:rPr>
              <a:t>β- blockers</a:t>
            </a:r>
          </a:p>
          <a:p>
            <a:pPr marL="982663" algn="l" rtl="0">
              <a:buFont typeface="Arial"/>
              <a:buChar char="•"/>
            </a:pPr>
            <a:r>
              <a:rPr lang="en-US" sz="2000" dirty="0">
                <a:solidFill>
                  <a:schemeClr val="bg1"/>
                </a:solidFill>
              </a:rPr>
              <a:t>ACE inhibitors &amp; ARBs (should be used if there is intolerance of ACE inhibitors)</a:t>
            </a:r>
          </a:p>
          <a:p>
            <a:pPr marL="982663" algn="l" rtl="0">
              <a:buFont typeface="Arial"/>
              <a:buChar char="•"/>
            </a:pPr>
            <a:r>
              <a:rPr lang="en-US" sz="2000" dirty="0">
                <a:solidFill>
                  <a:schemeClr val="bg1"/>
                </a:solidFill>
              </a:rPr>
              <a:t>Nitroglycerin</a:t>
            </a:r>
          </a:p>
          <a:p>
            <a:pPr marL="982663" algn="l" rtl="0">
              <a:buFont typeface="Arial"/>
              <a:buChar char="•"/>
            </a:pPr>
            <a:r>
              <a:rPr lang="en-US" sz="2000" dirty="0">
                <a:solidFill>
                  <a:schemeClr val="bg1"/>
                </a:solidFill>
              </a:rPr>
              <a:t>Heparin</a:t>
            </a:r>
          </a:p>
          <a:p>
            <a:pPr marL="982663" algn="l" rtl="0">
              <a:buFont typeface="Arial"/>
              <a:buChar char="•"/>
            </a:pPr>
            <a:r>
              <a:rPr lang="en-US" sz="2000" dirty="0">
                <a:solidFill>
                  <a:schemeClr val="bg1"/>
                </a:solidFill>
              </a:rPr>
              <a:t>Statins</a:t>
            </a:r>
          </a:p>
        </p:txBody>
      </p:sp>
    </p:spTree>
    <p:extLst>
      <p:ext uri="{BB962C8B-B14F-4D97-AF65-F5344CB8AC3E}">
        <p14:creationId xmlns:p14="http://schemas.microsoft.com/office/powerpoint/2010/main" val="1187540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423"/>
            <a:ext cx="8042276" cy="1336956"/>
          </a:xfrm>
        </p:spPr>
        <p:txBody>
          <a:bodyPr/>
          <a:lstStyle/>
          <a:p>
            <a:pPr rtl="0"/>
            <a:r>
              <a:rPr lang="en-US" dirty="0">
                <a:solidFill>
                  <a:schemeClr val="accent2"/>
                </a:solidFill>
              </a:rPr>
              <a:t>Care following MI</a:t>
            </a:r>
            <a:endParaRPr lang="x-none" dirty="0">
              <a:solidFill>
                <a:schemeClr val="accent2"/>
              </a:solidFill>
            </a:endParaRPr>
          </a:p>
        </p:txBody>
      </p:sp>
      <p:sp>
        <p:nvSpPr>
          <p:cNvPr id="3" name="Content Placeholder 2"/>
          <p:cNvSpPr>
            <a:spLocks noGrp="1"/>
          </p:cNvSpPr>
          <p:nvPr>
            <p:ph idx="1"/>
          </p:nvPr>
        </p:nvSpPr>
        <p:spPr>
          <a:xfrm>
            <a:off x="549275" y="1600201"/>
            <a:ext cx="8042276" cy="5058176"/>
          </a:xfrm>
        </p:spPr>
        <p:txBody>
          <a:bodyPr>
            <a:normAutofit lnSpcReduction="10000"/>
          </a:bodyPr>
          <a:lstStyle/>
          <a:p>
            <a:pPr algn="l" rtl="0"/>
            <a:r>
              <a:rPr lang="en-US" dirty="0">
                <a:solidFill>
                  <a:schemeClr val="bg1"/>
                </a:solidFill>
              </a:rPr>
              <a:t>Risk factor modification</a:t>
            </a:r>
          </a:p>
          <a:p>
            <a:r>
              <a:rPr lang="en-US" sz="2300" dirty="0">
                <a:solidFill>
                  <a:schemeClr val="bg1"/>
                </a:solidFill>
              </a:rPr>
              <a:t>Cessation of smoking.</a:t>
            </a:r>
          </a:p>
          <a:p>
            <a:r>
              <a:rPr lang="en-US" sz="2300" dirty="0">
                <a:solidFill>
                  <a:schemeClr val="bg1"/>
                </a:solidFill>
              </a:rPr>
              <a:t>Control blood sugar and blood pressure. </a:t>
            </a:r>
          </a:p>
          <a:p>
            <a:pPr algn="l" rtl="0"/>
            <a:r>
              <a:rPr lang="en-US" sz="2300" dirty="0">
                <a:solidFill>
                  <a:schemeClr val="bg1"/>
                </a:solidFill>
              </a:rPr>
              <a:t>Physical Rehabilitation and exercise</a:t>
            </a:r>
          </a:p>
          <a:p>
            <a:pPr algn="l" rtl="0"/>
            <a:r>
              <a:rPr lang="en-US" sz="2300" dirty="0">
                <a:solidFill>
                  <a:schemeClr val="bg1"/>
                </a:solidFill>
              </a:rPr>
              <a:t>Long-term medications</a:t>
            </a:r>
            <a:r>
              <a:rPr lang="en-US" dirty="0">
                <a:solidFill>
                  <a:schemeClr val="bg1"/>
                </a:solidFill>
              </a:rPr>
              <a:t>:</a:t>
            </a:r>
          </a:p>
          <a:p>
            <a:pPr marL="982663" algn="l" rtl="0">
              <a:buFont typeface="Arial"/>
              <a:buChar char="•"/>
            </a:pPr>
            <a:r>
              <a:rPr lang="en-US" dirty="0">
                <a:solidFill>
                  <a:schemeClr val="bg1"/>
                </a:solidFill>
              </a:rPr>
              <a:t>Aspirin </a:t>
            </a:r>
          </a:p>
          <a:p>
            <a:pPr marL="982663" algn="l" rtl="0">
              <a:buFont typeface="Arial"/>
              <a:buChar char="•"/>
            </a:pPr>
            <a:r>
              <a:rPr lang="en-US" dirty="0">
                <a:solidFill>
                  <a:schemeClr val="bg1"/>
                </a:solidFill>
              </a:rPr>
              <a:t>Clopidogrel</a:t>
            </a:r>
          </a:p>
          <a:p>
            <a:pPr marL="982663" algn="l" rtl="0">
              <a:buFont typeface="Arial"/>
              <a:buChar char="•"/>
            </a:pPr>
            <a:r>
              <a:rPr lang="en-US" dirty="0">
                <a:solidFill>
                  <a:schemeClr val="bg1"/>
                </a:solidFill>
              </a:rPr>
              <a:t>β- blockers</a:t>
            </a:r>
          </a:p>
          <a:p>
            <a:pPr marL="982663" algn="l" rtl="0">
              <a:buFont typeface="Arial"/>
              <a:buChar char="•"/>
            </a:pPr>
            <a:r>
              <a:rPr lang="en-US" dirty="0">
                <a:solidFill>
                  <a:schemeClr val="bg1"/>
                </a:solidFill>
              </a:rPr>
              <a:t>ACE inhibitors</a:t>
            </a:r>
          </a:p>
          <a:p>
            <a:pPr marL="982663" algn="l" rtl="0">
              <a:buFont typeface="Arial"/>
              <a:buChar char="•"/>
            </a:pPr>
            <a:r>
              <a:rPr lang="en-US" dirty="0">
                <a:solidFill>
                  <a:schemeClr val="bg1"/>
                </a:solidFill>
              </a:rPr>
              <a:t>Aldosterone blockers</a:t>
            </a:r>
          </a:p>
          <a:p>
            <a:pPr marL="982663" algn="l" rtl="0">
              <a:buFont typeface="Arial"/>
              <a:buChar char="•"/>
            </a:pPr>
            <a:r>
              <a:rPr lang="en-US" dirty="0">
                <a:solidFill>
                  <a:schemeClr val="bg1"/>
                </a:solidFill>
              </a:rPr>
              <a:t>Statins</a:t>
            </a:r>
          </a:p>
        </p:txBody>
      </p:sp>
      <p:pic>
        <p:nvPicPr>
          <p:cNvPr id="4" name="Picture 2" descr="http://us.123rf.com/400wm/400/400/cteconsulting/cteconsulting1112/cteconsulting111200010/11386768-an-image-of-a-heart-attack-cartoon-character.jpg"/>
          <p:cNvPicPr>
            <a:picLocks noChangeAspect="1" noChangeArrowheads="1"/>
          </p:cNvPicPr>
          <p:nvPr/>
        </p:nvPicPr>
        <p:blipFill>
          <a:blip r:embed="rId3" cstate="print"/>
          <a:srcRect/>
          <a:stretch>
            <a:fillRect/>
          </a:stretch>
        </p:blipFill>
        <p:spPr bwMode="auto">
          <a:xfrm>
            <a:off x="6096000" y="1447800"/>
            <a:ext cx="2143125" cy="2143125"/>
          </a:xfrm>
          <a:prstGeom prst="rect">
            <a:avLst/>
          </a:prstGeom>
          <a:noFill/>
        </p:spPr>
      </p:pic>
    </p:spTree>
    <p:extLst>
      <p:ext uri="{BB962C8B-B14F-4D97-AF65-F5344CB8AC3E}">
        <p14:creationId xmlns:p14="http://schemas.microsoft.com/office/powerpoint/2010/main" val="520503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defTabSz="711200">
              <a:lnSpc>
                <a:spcPct val="90000"/>
              </a:lnSpc>
              <a:spcBef>
                <a:spcPct val="0"/>
              </a:spcBef>
              <a:spcAft>
                <a:spcPct val="15000"/>
              </a:spcAft>
              <a:buFont typeface="Wingdings" pitchFamily="2" charset="2"/>
              <a:buChar char="q"/>
            </a:pPr>
            <a:r>
              <a:rPr lang="en-US" b="1" dirty="0">
                <a:solidFill>
                  <a:schemeClr val="bg1"/>
                </a:solidFill>
              </a:rPr>
              <a:t>A disorder of lipoprotein metabolism, including lipoprotein </a:t>
            </a:r>
            <a:r>
              <a:rPr lang="en-US" b="1" u="sng" dirty="0">
                <a:solidFill>
                  <a:schemeClr val="bg1"/>
                </a:solidFill>
              </a:rPr>
              <a:t>overproduction</a:t>
            </a:r>
            <a:r>
              <a:rPr lang="en-US" b="1" dirty="0">
                <a:solidFill>
                  <a:schemeClr val="bg1"/>
                </a:solidFill>
              </a:rPr>
              <a:t> or deficiency.</a:t>
            </a:r>
          </a:p>
          <a:p>
            <a:pPr marL="0" lvl="1" indent="0" defTabSz="711200">
              <a:lnSpc>
                <a:spcPct val="90000"/>
              </a:lnSpc>
              <a:spcBef>
                <a:spcPct val="0"/>
              </a:spcBef>
              <a:spcAft>
                <a:spcPct val="15000"/>
              </a:spcAft>
              <a:buNone/>
            </a:pPr>
            <a:endParaRPr lang="en-US" b="1" dirty="0">
              <a:solidFill>
                <a:schemeClr val="bg1"/>
              </a:solidFill>
            </a:endParaRPr>
          </a:p>
          <a:p>
            <a:pPr marL="342900" lvl="1" indent="-342900" defTabSz="711200">
              <a:lnSpc>
                <a:spcPct val="90000"/>
              </a:lnSpc>
              <a:spcBef>
                <a:spcPct val="0"/>
              </a:spcBef>
              <a:spcAft>
                <a:spcPct val="15000"/>
              </a:spcAft>
              <a:buFont typeface="Wingdings" pitchFamily="2" charset="2"/>
              <a:buChar char="q"/>
            </a:pPr>
            <a:r>
              <a:rPr lang="en-US" b="1" dirty="0">
                <a:solidFill>
                  <a:schemeClr val="bg1"/>
                </a:solidFill>
              </a:rPr>
              <a:t>May be manifested by elevation of the total cholesterol , (LDL) and the triglyceride concentrations, and a decrease in the (HDL) concentration in the blood</a:t>
            </a:r>
          </a:p>
          <a:p>
            <a:endParaRPr lang="en-US" dirty="0"/>
          </a:p>
        </p:txBody>
      </p:sp>
      <p:sp>
        <p:nvSpPr>
          <p:cNvPr id="3" name="Title 2"/>
          <p:cNvSpPr>
            <a:spLocks noGrp="1"/>
          </p:cNvSpPr>
          <p:nvPr>
            <p:ph type="title"/>
          </p:nvPr>
        </p:nvSpPr>
        <p:spPr/>
        <p:txBody>
          <a:bodyPr/>
          <a:lstStyle/>
          <a:p>
            <a:r>
              <a:rPr lang="en-US" dirty="0">
                <a:solidFill>
                  <a:schemeClr val="accent2"/>
                </a:solidFill>
              </a:rPr>
              <a:t>Dyslipidemia </a:t>
            </a:r>
          </a:p>
        </p:txBody>
      </p:sp>
    </p:spTree>
    <p:extLst>
      <p:ext uri="{BB962C8B-B14F-4D97-AF65-F5344CB8AC3E}">
        <p14:creationId xmlns:p14="http://schemas.microsoft.com/office/powerpoint/2010/main" val="1214246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020376826"/>
              </p:ext>
            </p:extLst>
          </p:nvPr>
        </p:nvGraphicFramePr>
        <p:xfrm>
          <a:off x="418563" y="385293"/>
          <a:ext cx="8229600" cy="5405120"/>
        </p:xfrm>
        <a:graphic>
          <a:graphicData uri="http://schemas.openxmlformats.org/drawingml/2006/table">
            <a:tbl>
              <a:tblPr firstRow="1" bandRow="1">
                <a:tableStyleId>{74C1A8A3-306A-4EB7-A6B1-4F7E0EB9C5D6}</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dirty="0"/>
                        <a:t>Types</a:t>
                      </a:r>
                    </a:p>
                  </a:txBody>
                  <a:tcPr/>
                </a:tc>
                <a:tc>
                  <a:txBody>
                    <a:bodyPr/>
                    <a:lstStyle/>
                    <a:p>
                      <a:r>
                        <a:rPr lang="en-US" dirty="0" err="1"/>
                        <a:t>Chylomicron</a:t>
                      </a:r>
                      <a:endParaRPr lang="en-US" dirty="0"/>
                    </a:p>
                  </a:txBody>
                  <a:tcPr/>
                </a:tc>
                <a:tc>
                  <a:txBody>
                    <a:bodyPr/>
                    <a:lstStyle/>
                    <a:p>
                      <a:r>
                        <a:rPr lang="en-US" dirty="0"/>
                        <a:t>VLDL</a:t>
                      </a:r>
                    </a:p>
                  </a:txBody>
                  <a:tcPr/>
                </a:tc>
                <a:tc>
                  <a:txBody>
                    <a:bodyPr/>
                    <a:lstStyle/>
                    <a:p>
                      <a:r>
                        <a:rPr lang="en-US" dirty="0"/>
                        <a:t>LDL</a:t>
                      </a:r>
                    </a:p>
                  </a:txBody>
                  <a:tcPr/>
                </a:tc>
                <a:tc>
                  <a:txBody>
                    <a:bodyPr/>
                    <a:lstStyle/>
                    <a:p>
                      <a:r>
                        <a:rPr lang="en-US" dirty="0"/>
                        <a:t>HDL</a:t>
                      </a:r>
                    </a:p>
                  </a:txBody>
                  <a:tcPr/>
                </a:tc>
                <a:extLst>
                  <a:ext uri="{0D108BD9-81ED-4DB2-BD59-A6C34878D82A}">
                    <a16:rowId xmlns:a16="http://schemas.microsoft.com/office/drawing/2014/main" val="10000"/>
                  </a:ext>
                </a:extLst>
              </a:tr>
              <a:tr h="370840">
                <a:tc>
                  <a:txBody>
                    <a:bodyPr/>
                    <a:lstStyle/>
                    <a:p>
                      <a:r>
                        <a:rPr lang="en-US" dirty="0"/>
                        <a:t>Made by: </a:t>
                      </a:r>
                    </a:p>
                  </a:txBody>
                  <a:tcPr/>
                </a:tc>
                <a:tc>
                  <a:txBody>
                    <a:bodyPr/>
                    <a:lstStyle/>
                    <a:p>
                      <a:r>
                        <a:rPr lang="en-US" dirty="0"/>
                        <a:t>small intestines in the fed stat </a:t>
                      </a:r>
                    </a:p>
                  </a:txBody>
                  <a:tcPr/>
                </a:tc>
                <a:tc>
                  <a:txBody>
                    <a:bodyPr/>
                    <a:lstStyle/>
                    <a:p>
                      <a:r>
                        <a:rPr lang="en-US" sz="1800" dirty="0"/>
                        <a:t>the liver from excess dietary carbohydrate and protein along with the </a:t>
                      </a:r>
                      <a:r>
                        <a:rPr lang="en-US" sz="1800" dirty="0" err="1"/>
                        <a:t>Chylomicron</a:t>
                      </a:r>
                      <a:r>
                        <a:rPr lang="en-US" sz="1800" dirty="0"/>
                        <a:t> remnant</a:t>
                      </a:r>
                      <a:endParaRPr lang="en-US" dirty="0"/>
                    </a:p>
                  </a:txBody>
                  <a:tcPr/>
                </a:tc>
                <a:tc>
                  <a:txBody>
                    <a:bodyPr/>
                    <a:lstStyle/>
                    <a:p>
                      <a:r>
                        <a:rPr lang="en-US" sz="1800" dirty="0"/>
                        <a:t>The Liver</a:t>
                      </a:r>
                    </a:p>
                    <a:p>
                      <a:r>
                        <a:rPr lang="en-US" sz="1800" dirty="0"/>
                        <a:t>“VLDL once it has lost a lot of its TG’s” </a:t>
                      </a:r>
                      <a:endParaRPr lang="en-US" dirty="0"/>
                    </a:p>
                  </a:txBody>
                  <a:tcPr/>
                </a:tc>
                <a:tc>
                  <a:txBody>
                    <a:bodyPr/>
                    <a:lstStyle/>
                    <a:p>
                      <a:r>
                        <a:rPr lang="en-US" dirty="0"/>
                        <a:t>the Liver and Small Intestine</a:t>
                      </a:r>
                    </a:p>
                  </a:txBody>
                  <a:tcPr/>
                </a:tc>
                <a:extLst>
                  <a:ext uri="{0D108BD9-81ED-4DB2-BD59-A6C34878D82A}">
                    <a16:rowId xmlns:a16="http://schemas.microsoft.com/office/drawing/2014/main" val="10001"/>
                  </a:ext>
                </a:extLst>
              </a:tr>
              <a:tr h="370840">
                <a:tc>
                  <a:txBody>
                    <a:bodyPr/>
                    <a:lstStyle/>
                    <a:p>
                      <a:r>
                        <a:rPr lang="en-US" dirty="0"/>
                        <a:t>Absorbed into</a:t>
                      </a:r>
                    </a:p>
                  </a:txBody>
                  <a:tcPr/>
                </a:tc>
                <a:tc>
                  <a:txBody>
                    <a:bodyPr/>
                    <a:lstStyle/>
                    <a:p>
                      <a:r>
                        <a:rPr lang="en-US" dirty="0"/>
                        <a:t>the lymph vessels, then</a:t>
                      </a:r>
                      <a:r>
                        <a:rPr lang="en-US" baseline="0" dirty="0"/>
                        <a:t> </a:t>
                      </a:r>
                      <a:r>
                        <a:rPr lang="en-US" dirty="0"/>
                        <a:t>into the blood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Rich in</a:t>
                      </a:r>
                    </a:p>
                  </a:txBody>
                  <a:tcPr/>
                </a:tc>
                <a:tc>
                  <a:txBody>
                    <a:bodyPr/>
                    <a:lstStyle/>
                    <a:p>
                      <a:r>
                        <a:rPr lang="en-US" dirty="0"/>
                        <a:t>TGs</a:t>
                      </a:r>
                    </a:p>
                  </a:txBody>
                  <a:tcPr/>
                </a:tc>
                <a:tc>
                  <a:txBody>
                    <a:bodyPr/>
                    <a:lstStyle/>
                    <a:p>
                      <a:r>
                        <a:rPr lang="en-US" sz="1800" dirty="0"/>
                        <a:t>TGs</a:t>
                      </a:r>
                      <a:endParaRPr lang="en-US" dirty="0"/>
                    </a:p>
                  </a:txBody>
                  <a:tcPr/>
                </a:tc>
                <a:tc>
                  <a:txBody>
                    <a:bodyPr/>
                    <a:lstStyle/>
                    <a:p>
                      <a:r>
                        <a:rPr lang="en-US" sz="1800" dirty="0"/>
                        <a:t>Cholesterol</a:t>
                      </a:r>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Function</a:t>
                      </a:r>
                    </a:p>
                  </a:txBody>
                  <a:tcPr/>
                </a:tc>
                <a:tc>
                  <a:txBody>
                    <a:bodyPr/>
                    <a:lstStyle/>
                    <a:p>
                      <a:r>
                        <a:rPr lang="en-US" sz="1800" dirty="0"/>
                        <a:t>transport fats from the intestinal mucosa to the liver</a:t>
                      </a:r>
                      <a:endParaRPr lang="en-US" dirty="0"/>
                    </a:p>
                  </a:txBody>
                  <a:tcPr/>
                </a:tc>
                <a:tc>
                  <a:txBody>
                    <a:bodyPr/>
                    <a:lstStyle/>
                    <a:p>
                      <a:r>
                        <a:rPr lang="en-US" sz="1800" dirty="0"/>
                        <a:t>Deliver TGs to body cells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Deliver cholesterol to all body cells</a:t>
                      </a:r>
                    </a:p>
                    <a:p>
                      <a:endParaRPr lang="en-US" dirty="0"/>
                    </a:p>
                  </a:txBody>
                  <a:tcPr/>
                </a:tc>
                <a:tc>
                  <a:txBody>
                    <a:bodyPr/>
                    <a:lstStyle/>
                    <a:p>
                      <a:r>
                        <a:rPr lang="en-US" dirty="0"/>
                        <a:t>Pick up cholesterol from body cells and take it back to the liver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24488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185863"/>
            <a:ext cx="764857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850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59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5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26785" y="1720240"/>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3" name="object 3"/>
          <p:cNvSpPr/>
          <p:nvPr/>
        </p:nvSpPr>
        <p:spPr>
          <a:xfrm>
            <a:off x="1298517" y="1725079"/>
            <a:ext cx="1905" cy="4137660"/>
          </a:xfrm>
          <a:custGeom>
            <a:avLst/>
            <a:gdLst/>
            <a:ahLst/>
            <a:cxnLst/>
            <a:rect l="l" t="t" r="r" b="b"/>
            <a:pathLst>
              <a:path w="1905" h="4137660">
                <a:moveTo>
                  <a:pt x="1568" y="0"/>
                </a:moveTo>
                <a:lnTo>
                  <a:pt x="0" y="4137136"/>
                </a:lnTo>
              </a:path>
            </a:pathLst>
          </a:custGeom>
          <a:ln w="19049">
            <a:solidFill>
              <a:srgbClr val="B5B5B5"/>
            </a:solidFill>
          </a:ln>
        </p:spPr>
        <p:txBody>
          <a:bodyPr wrap="square" lIns="0" tIns="0" rIns="0" bIns="0" rtlCol="0"/>
          <a:lstStyle/>
          <a:p>
            <a:endParaRPr/>
          </a:p>
        </p:txBody>
      </p:sp>
      <p:sp>
        <p:nvSpPr>
          <p:cNvPr id="4" name="object 4"/>
          <p:cNvSpPr/>
          <p:nvPr/>
        </p:nvSpPr>
        <p:spPr>
          <a:xfrm>
            <a:off x="1842928" y="1720227"/>
            <a:ext cx="1905" cy="4137660"/>
          </a:xfrm>
          <a:custGeom>
            <a:avLst/>
            <a:gdLst/>
            <a:ahLst/>
            <a:cxnLst/>
            <a:rect l="l" t="t" r="r" b="b"/>
            <a:pathLst>
              <a:path w="1905" h="4137660">
                <a:moveTo>
                  <a:pt x="1569" y="0"/>
                </a:moveTo>
                <a:lnTo>
                  <a:pt x="0" y="4137137"/>
                </a:lnTo>
              </a:path>
            </a:pathLst>
          </a:custGeom>
          <a:ln w="19049">
            <a:solidFill>
              <a:srgbClr val="B5B5B5"/>
            </a:solidFill>
          </a:ln>
        </p:spPr>
        <p:txBody>
          <a:bodyPr wrap="square" lIns="0" tIns="0" rIns="0" bIns="0" rtlCol="0"/>
          <a:lstStyle/>
          <a:p>
            <a:endParaRPr/>
          </a:p>
        </p:txBody>
      </p:sp>
      <p:sp>
        <p:nvSpPr>
          <p:cNvPr id="5" name="object 5"/>
          <p:cNvSpPr/>
          <p:nvPr/>
        </p:nvSpPr>
        <p:spPr>
          <a:xfrm>
            <a:off x="6646563" y="1704441"/>
            <a:ext cx="1905" cy="4137660"/>
          </a:xfrm>
          <a:custGeom>
            <a:avLst/>
            <a:gdLst/>
            <a:ahLst/>
            <a:cxnLst/>
            <a:rect l="l" t="t" r="r" b="b"/>
            <a:pathLst>
              <a:path w="1904" h="4137660">
                <a:moveTo>
                  <a:pt x="1568" y="0"/>
                </a:moveTo>
                <a:lnTo>
                  <a:pt x="0" y="4137137"/>
                </a:lnTo>
              </a:path>
            </a:pathLst>
          </a:custGeom>
          <a:ln w="19049">
            <a:solidFill>
              <a:srgbClr val="B5B5B5"/>
            </a:solidFill>
          </a:ln>
        </p:spPr>
        <p:txBody>
          <a:bodyPr wrap="square" lIns="0" tIns="0" rIns="0" bIns="0" rtlCol="0"/>
          <a:lstStyle/>
          <a:p>
            <a:endParaRPr/>
          </a:p>
        </p:txBody>
      </p:sp>
      <p:sp>
        <p:nvSpPr>
          <p:cNvPr id="6" name="object 6"/>
          <p:cNvSpPr/>
          <p:nvPr/>
        </p:nvSpPr>
        <p:spPr>
          <a:xfrm>
            <a:off x="7261193" y="1712341"/>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7" name="object 7"/>
          <p:cNvSpPr/>
          <p:nvPr/>
        </p:nvSpPr>
        <p:spPr>
          <a:xfrm>
            <a:off x="7897983" y="1728127"/>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8" name="object 8"/>
          <p:cNvSpPr/>
          <p:nvPr/>
        </p:nvSpPr>
        <p:spPr>
          <a:xfrm>
            <a:off x="8494629" y="1712341"/>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9" name="object 9"/>
          <p:cNvSpPr/>
          <p:nvPr/>
        </p:nvSpPr>
        <p:spPr>
          <a:xfrm>
            <a:off x="4208163" y="1697393"/>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10" name="object 10"/>
          <p:cNvSpPr/>
          <p:nvPr/>
        </p:nvSpPr>
        <p:spPr>
          <a:xfrm>
            <a:off x="4822792" y="1705292"/>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11" name="object 11"/>
          <p:cNvSpPr/>
          <p:nvPr/>
        </p:nvSpPr>
        <p:spPr>
          <a:xfrm>
            <a:off x="5459583" y="1704149"/>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12" name="object 12"/>
          <p:cNvSpPr/>
          <p:nvPr/>
        </p:nvSpPr>
        <p:spPr>
          <a:xfrm>
            <a:off x="6056229" y="1688363"/>
            <a:ext cx="1905" cy="4137660"/>
          </a:xfrm>
          <a:custGeom>
            <a:avLst/>
            <a:gdLst/>
            <a:ahLst/>
            <a:cxnLst/>
            <a:rect l="l" t="t" r="r" b="b"/>
            <a:pathLst>
              <a:path w="1904" h="4137660">
                <a:moveTo>
                  <a:pt x="1568" y="0"/>
                </a:moveTo>
                <a:lnTo>
                  <a:pt x="0" y="4137137"/>
                </a:lnTo>
              </a:path>
            </a:pathLst>
          </a:custGeom>
          <a:ln w="19049">
            <a:solidFill>
              <a:srgbClr val="B5B5B5"/>
            </a:solidFill>
          </a:ln>
        </p:spPr>
        <p:txBody>
          <a:bodyPr wrap="square" lIns="0" tIns="0" rIns="0" bIns="0" rtlCol="0"/>
          <a:lstStyle/>
          <a:p>
            <a:endParaRPr/>
          </a:p>
        </p:txBody>
      </p:sp>
      <p:sp>
        <p:nvSpPr>
          <p:cNvPr id="13" name="object 13"/>
          <p:cNvSpPr/>
          <p:nvPr/>
        </p:nvSpPr>
        <p:spPr>
          <a:xfrm>
            <a:off x="2443650" y="1696351"/>
            <a:ext cx="1905" cy="4137660"/>
          </a:xfrm>
          <a:custGeom>
            <a:avLst/>
            <a:gdLst/>
            <a:ahLst/>
            <a:cxnLst/>
            <a:rect l="l" t="t" r="r" b="b"/>
            <a:pathLst>
              <a:path w="1905" h="4137660">
                <a:moveTo>
                  <a:pt x="1569" y="0"/>
                </a:moveTo>
                <a:lnTo>
                  <a:pt x="0" y="4137137"/>
                </a:lnTo>
              </a:path>
            </a:pathLst>
          </a:custGeom>
          <a:ln w="19049">
            <a:solidFill>
              <a:srgbClr val="B5B5B5"/>
            </a:solidFill>
          </a:ln>
        </p:spPr>
        <p:txBody>
          <a:bodyPr wrap="square" lIns="0" tIns="0" rIns="0" bIns="0" rtlCol="0"/>
          <a:lstStyle/>
          <a:p>
            <a:endParaRPr/>
          </a:p>
        </p:txBody>
      </p:sp>
      <p:sp>
        <p:nvSpPr>
          <p:cNvPr id="14" name="object 14"/>
          <p:cNvSpPr/>
          <p:nvPr/>
        </p:nvSpPr>
        <p:spPr>
          <a:xfrm>
            <a:off x="3080441" y="1712150"/>
            <a:ext cx="1905" cy="4137660"/>
          </a:xfrm>
          <a:custGeom>
            <a:avLst/>
            <a:gdLst/>
            <a:ahLst/>
            <a:cxnLst/>
            <a:rect l="l" t="t" r="r" b="b"/>
            <a:pathLst>
              <a:path w="1905" h="4137660">
                <a:moveTo>
                  <a:pt x="1569" y="0"/>
                </a:moveTo>
                <a:lnTo>
                  <a:pt x="0" y="4137136"/>
                </a:lnTo>
              </a:path>
            </a:pathLst>
          </a:custGeom>
          <a:ln w="19049">
            <a:solidFill>
              <a:srgbClr val="B5B5B5"/>
            </a:solidFill>
          </a:ln>
        </p:spPr>
        <p:txBody>
          <a:bodyPr wrap="square" lIns="0" tIns="0" rIns="0" bIns="0" rtlCol="0"/>
          <a:lstStyle/>
          <a:p>
            <a:endParaRPr/>
          </a:p>
        </p:txBody>
      </p:sp>
      <p:sp>
        <p:nvSpPr>
          <p:cNvPr id="15" name="object 15"/>
          <p:cNvSpPr/>
          <p:nvPr/>
        </p:nvSpPr>
        <p:spPr>
          <a:xfrm>
            <a:off x="3677100" y="1713280"/>
            <a:ext cx="1905" cy="4137660"/>
          </a:xfrm>
          <a:custGeom>
            <a:avLst/>
            <a:gdLst/>
            <a:ahLst/>
            <a:cxnLst/>
            <a:rect l="l" t="t" r="r" b="b"/>
            <a:pathLst>
              <a:path w="1904" h="4137660">
                <a:moveTo>
                  <a:pt x="1568" y="0"/>
                </a:moveTo>
                <a:lnTo>
                  <a:pt x="0" y="4137136"/>
                </a:lnTo>
              </a:path>
            </a:pathLst>
          </a:custGeom>
          <a:ln w="19049">
            <a:solidFill>
              <a:srgbClr val="B5B5B5"/>
            </a:solidFill>
          </a:ln>
        </p:spPr>
        <p:txBody>
          <a:bodyPr wrap="square" lIns="0" tIns="0" rIns="0" bIns="0" rtlCol="0"/>
          <a:lstStyle/>
          <a:p>
            <a:endParaRPr/>
          </a:p>
        </p:txBody>
      </p:sp>
      <p:sp>
        <p:nvSpPr>
          <p:cNvPr id="16" name="object 16"/>
          <p:cNvSpPr txBox="1">
            <a:spLocks noGrp="1"/>
          </p:cNvSpPr>
          <p:nvPr>
            <p:ph type="title"/>
          </p:nvPr>
        </p:nvSpPr>
        <p:spPr>
          <a:xfrm>
            <a:off x="457200" y="1012527"/>
            <a:ext cx="8229600" cy="359073"/>
          </a:xfrm>
          <a:prstGeom prst="rect">
            <a:avLst/>
          </a:prstGeom>
        </p:spPr>
        <p:txBody>
          <a:bodyPr vert="horz" wrap="square" lIns="0" tIns="0" rIns="0" bIns="0" rtlCol="0">
            <a:spAutoFit/>
          </a:bodyPr>
          <a:lstStyle/>
          <a:p>
            <a:pPr marL="1492250" marR="5080" indent="-757555">
              <a:lnSpc>
                <a:spcPts val="2800"/>
              </a:lnSpc>
            </a:pPr>
            <a:r>
              <a:rPr sz="2400" spc="-5" dirty="0">
                <a:solidFill>
                  <a:schemeClr val="bg1"/>
                </a:solidFill>
                <a:latin typeface="Calibri"/>
                <a:cs typeface="Calibri"/>
              </a:rPr>
              <a:t>Changes in Lipid Guidelines and Cholesterol Targets</a:t>
            </a:r>
            <a:endParaRPr sz="2400" dirty="0">
              <a:solidFill>
                <a:schemeClr val="bg1"/>
              </a:solidFill>
              <a:latin typeface="Calibri"/>
              <a:cs typeface="Calibri"/>
            </a:endParaRPr>
          </a:p>
        </p:txBody>
      </p:sp>
      <p:sp>
        <p:nvSpPr>
          <p:cNvPr id="17" name="object 17"/>
          <p:cNvSpPr/>
          <p:nvPr/>
        </p:nvSpPr>
        <p:spPr>
          <a:xfrm>
            <a:off x="2431715" y="1337729"/>
            <a:ext cx="0" cy="355600"/>
          </a:xfrm>
          <a:custGeom>
            <a:avLst/>
            <a:gdLst/>
            <a:ahLst/>
            <a:cxnLst/>
            <a:rect l="l" t="t" r="r" b="b"/>
            <a:pathLst>
              <a:path h="355600">
                <a:moveTo>
                  <a:pt x="0" y="0"/>
                </a:moveTo>
                <a:lnTo>
                  <a:pt x="0" y="355601"/>
                </a:lnTo>
              </a:path>
            </a:pathLst>
          </a:custGeom>
          <a:ln w="12700">
            <a:solidFill>
              <a:srgbClr val="FFFFFF"/>
            </a:solidFill>
          </a:ln>
        </p:spPr>
        <p:txBody>
          <a:bodyPr wrap="square" lIns="0" tIns="0" rIns="0" bIns="0" rtlCol="0"/>
          <a:lstStyle/>
          <a:p>
            <a:endParaRPr/>
          </a:p>
        </p:txBody>
      </p:sp>
      <p:sp>
        <p:nvSpPr>
          <p:cNvPr id="18" name="object 18"/>
          <p:cNvSpPr/>
          <p:nvPr/>
        </p:nvSpPr>
        <p:spPr>
          <a:xfrm>
            <a:off x="1223425" y="1344079"/>
            <a:ext cx="7825740" cy="0"/>
          </a:xfrm>
          <a:custGeom>
            <a:avLst/>
            <a:gdLst/>
            <a:ahLst/>
            <a:cxnLst/>
            <a:rect l="l" t="t" r="r" b="b"/>
            <a:pathLst>
              <a:path w="7825740">
                <a:moveTo>
                  <a:pt x="0" y="0"/>
                </a:moveTo>
                <a:lnTo>
                  <a:pt x="7825324" y="0"/>
                </a:lnTo>
              </a:path>
            </a:pathLst>
          </a:custGeom>
          <a:ln w="12700">
            <a:solidFill>
              <a:srgbClr val="FFFFFF"/>
            </a:solidFill>
          </a:ln>
        </p:spPr>
        <p:txBody>
          <a:bodyPr wrap="square" lIns="0" tIns="0" rIns="0" bIns="0" rtlCol="0"/>
          <a:lstStyle/>
          <a:p>
            <a:endParaRPr/>
          </a:p>
        </p:txBody>
      </p:sp>
      <p:sp>
        <p:nvSpPr>
          <p:cNvPr id="19" name="object 19"/>
          <p:cNvSpPr/>
          <p:nvPr/>
        </p:nvSpPr>
        <p:spPr>
          <a:xfrm>
            <a:off x="1223425" y="1674280"/>
            <a:ext cx="7825740" cy="0"/>
          </a:xfrm>
          <a:custGeom>
            <a:avLst/>
            <a:gdLst/>
            <a:ahLst/>
            <a:cxnLst/>
            <a:rect l="l" t="t" r="r" b="b"/>
            <a:pathLst>
              <a:path w="7825740">
                <a:moveTo>
                  <a:pt x="0" y="0"/>
                </a:moveTo>
                <a:lnTo>
                  <a:pt x="7825324" y="0"/>
                </a:lnTo>
              </a:path>
            </a:pathLst>
          </a:custGeom>
          <a:ln w="38100">
            <a:solidFill>
              <a:srgbClr val="FFFFFF"/>
            </a:solidFill>
          </a:ln>
        </p:spPr>
        <p:txBody>
          <a:bodyPr wrap="square" lIns="0" tIns="0" rIns="0" bIns="0" rtlCol="0"/>
          <a:lstStyle/>
          <a:p>
            <a:endParaRPr/>
          </a:p>
        </p:txBody>
      </p:sp>
      <p:sp>
        <p:nvSpPr>
          <p:cNvPr id="20" name="object 20"/>
          <p:cNvSpPr txBox="1"/>
          <p:nvPr/>
        </p:nvSpPr>
        <p:spPr>
          <a:xfrm>
            <a:off x="1353092"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2001</a:t>
            </a:r>
          </a:p>
        </p:txBody>
      </p:sp>
      <p:sp>
        <p:nvSpPr>
          <p:cNvPr id="21" name="object 21"/>
          <p:cNvSpPr txBox="1"/>
          <p:nvPr/>
        </p:nvSpPr>
        <p:spPr>
          <a:xfrm>
            <a:off x="1954056"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2002</a:t>
            </a:r>
          </a:p>
        </p:txBody>
      </p:sp>
      <p:sp>
        <p:nvSpPr>
          <p:cNvPr id="22" name="object 22"/>
          <p:cNvSpPr txBox="1"/>
          <p:nvPr/>
        </p:nvSpPr>
        <p:spPr>
          <a:xfrm>
            <a:off x="2555033"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2003</a:t>
            </a:r>
          </a:p>
        </p:txBody>
      </p:sp>
      <p:sp>
        <p:nvSpPr>
          <p:cNvPr id="23" name="object 23"/>
          <p:cNvSpPr txBox="1"/>
          <p:nvPr/>
        </p:nvSpPr>
        <p:spPr>
          <a:xfrm>
            <a:off x="3155997"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2004</a:t>
            </a:r>
          </a:p>
        </p:txBody>
      </p:sp>
      <p:sp>
        <p:nvSpPr>
          <p:cNvPr id="24" name="object 24"/>
          <p:cNvSpPr txBox="1"/>
          <p:nvPr/>
        </p:nvSpPr>
        <p:spPr>
          <a:xfrm>
            <a:off x="3756974"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2005</a:t>
            </a:r>
          </a:p>
        </p:txBody>
      </p:sp>
      <p:sp>
        <p:nvSpPr>
          <p:cNvPr id="25" name="object 25"/>
          <p:cNvSpPr txBox="1"/>
          <p:nvPr/>
        </p:nvSpPr>
        <p:spPr>
          <a:xfrm>
            <a:off x="4357938"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2006</a:t>
            </a:r>
          </a:p>
        </p:txBody>
      </p:sp>
      <p:sp>
        <p:nvSpPr>
          <p:cNvPr id="26" name="object 26"/>
          <p:cNvSpPr txBox="1"/>
          <p:nvPr/>
        </p:nvSpPr>
        <p:spPr>
          <a:xfrm>
            <a:off x="4958915"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2007</a:t>
            </a:r>
          </a:p>
        </p:txBody>
      </p:sp>
      <p:sp>
        <p:nvSpPr>
          <p:cNvPr id="27" name="object 27"/>
          <p:cNvSpPr txBox="1"/>
          <p:nvPr/>
        </p:nvSpPr>
        <p:spPr>
          <a:xfrm>
            <a:off x="5559891"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2008</a:t>
            </a:r>
          </a:p>
        </p:txBody>
      </p:sp>
      <p:sp>
        <p:nvSpPr>
          <p:cNvPr id="28" name="object 28"/>
          <p:cNvSpPr txBox="1"/>
          <p:nvPr/>
        </p:nvSpPr>
        <p:spPr>
          <a:xfrm>
            <a:off x="6160855"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2009</a:t>
            </a:r>
          </a:p>
        </p:txBody>
      </p:sp>
      <p:sp>
        <p:nvSpPr>
          <p:cNvPr id="29" name="object 29"/>
          <p:cNvSpPr txBox="1"/>
          <p:nvPr/>
        </p:nvSpPr>
        <p:spPr>
          <a:xfrm>
            <a:off x="6761832"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2010</a:t>
            </a:r>
            <a:endParaRPr sz="1300">
              <a:solidFill>
                <a:schemeClr val="bg1"/>
              </a:solidFill>
              <a:latin typeface="Calibri"/>
              <a:cs typeface="Calibri"/>
            </a:endParaRPr>
          </a:p>
        </p:txBody>
      </p:sp>
      <p:sp>
        <p:nvSpPr>
          <p:cNvPr id="30" name="object 30"/>
          <p:cNvSpPr txBox="1"/>
          <p:nvPr/>
        </p:nvSpPr>
        <p:spPr>
          <a:xfrm>
            <a:off x="7362796"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2011</a:t>
            </a:r>
          </a:p>
        </p:txBody>
      </p:sp>
      <p:sp>
        <p:nvSpPr>
          <p:cNvPr id="31" name="object 31"/>
          <p:cNvSpPr txBox="1"/>
          <p:nvPr/>
        </p:nvSpPr>
        <p:spPr>
          <a:xfrm>
            <a:off x="7963772"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2012</a:t>
            </a:r>
          </a:p>
        </p:txBody>
      </p:sp>
      <p:sp>
        <p:nvSpPr>
          <p:cNvPr id="32" name="object 32"/>
          <p:cNvSpPr txBox="1"/>
          <p:nvPr/>
        </p:nvSpPr>
        <p:spPr>
          <a:xfrm>
            <a:off x="8564736" y="1389799"/>
            <a:ext cx="360680" cy="200055"/>
          </a:xfrm>
          <a:prstGeom prst="rect">
            <a:avLst/>
          </a:prstGeom>
        </p:spPr>
        <p:txBody>
          <a:bodyPr vert="horz" wrap="square" lIns="0" tIns="0" rIns="0" bIns="0" rtlCol="0">
            <a:spAutoFit/>
          </a:bodyPr>
          <a:lstStyle/>
          <a:p>
            <a:pPr marL="12700">
              <a:lnSpc>
                <a:spcPct val="100000"/>
              </a:lnSpc>
            </a:pPr>
            <a:r>
              <a:rPr sz="1300" dirty="0">
                <a:solidFill>
                  <a:schemeClr val="bg1"/>
                </a:solidFill>
                <a:latin typeface="Calibri"/>
                <a:cs typeface="Calibri"/>
              </a:rPr>
              <a:t>2013</a:t>
            </a:r>
            <a:endParaRPr sz="1300">
              <a:solidFill>
                <a:schemeClr val="bg1"/>
              </a:solidFill>
              <a:latin typeface="Calibri"/>
              <a:cs typeface="Calibri"/>
            </a:endParaRPr>
          </a:p>
        </p:txBody>
      </p:sp>
      <p:sp>
        <p:nvSpPr>
          <p:cNvPr id="33" name="object 33"/>
          <p:cNvSpPr/>
          <p:nvPr/>
        </p:nvSpPr>
        <p:spPr>
          <a:xfrm>
            <a:off x="1049867" y="1638795"/>
            <a:ext cx="8094345" cy="1905"/>
          </a:xfrm>
          <a:custGeom>
            <a:avLst/>
            <a:gdLst/>
            <a:ahLst/>
            <a:cxnLst/>
            <a:rect l="l" t="t" r="r" b="b"/>
            <a:pathLst>
              <a:path w="8094345" h="1905">
                <a:moveTo>
                  <a:pt x="0" y="0"/>
                </a:moveTo>
                <a:lnTo>
                  <a:pt x="8094124" y="1587"/>
                </a:lnTo>
              </a:path>
            </a:pathLst>
          </a:custGeom>
          <a:ln w="19049">
            <a:solidFill>
              <a:srgbClr val="919191"/>
            </a:solidFill>
          </a:ln>
        </p:spPr>
        <p:txBody>
          <a:bodyPr wrap="square" lIns="0" tIns="0" rIns="0" bIns="0" rtlCol="0"/>
          <a:lstStyle/>
          <a:p>
            <a:endParaRPr/>
          </a:p>
        </p:txBody>
      </p:sp>
      <p:sp>
        <p:nvSpPr>
          <p:cNvPr id="34" name="object 34"/>
          <p:cNvSpPr/>
          <p:nvPr/>
        </p:nvSpPr>
        <p:spPr>
          <a:xfrm>
            <a:off x="0" y="3732420"/>
            <a:ext cx="1429791" cy="665017"/>
          </a:xfrm>
          <a:prstGeom prst="rect">
            <a:avLst/>
          </a:prstGeom>
          <a:blipFill>
            <a:blip r:embed="rId2" cstate="print"/>
            <a:stretch>
              <a:fillRect/>
            </a:stretch>
          </a:blipFill>
        </p:spPr>
        <p:txBody>
          <a:bodyPr wrap="square" lIns="0" tIns="0" rIns="0" bIns="0" rtlCol="0"/>
          <a:lstStyle/>
          <a:p>
            <a:endParaRPr/>
          </a:p>
        </p:txBody>
      </p:sp>
      <p:sp>
        <p:nvSpPr>
          <p:cNvPr id="35" name="object 35"/>
          <p:cNvSpPr/>
          <p:nvPr/>
        </p:nvSpPr>
        <p:spPr>
          <a:xfrm>
            <a:off x="0" y="3756152"/>
            <a:ext cx="1386205" cy="572770"/>
          </a:xfrm>
          <a:custGeom>
            <a:avLst/>
            <a:gdLst/>
            <a:ahLst/>
            <a:cxnLst/>
            <a:rect l="l" t="t" r="r" b="b"/>
            <a:pathLst>
              <a:path w="1386205" h="572770">
                <a:moveTo>
                  <a:pt x="1099790" y="0"/>
                </a:moveTo>
                <a:lnTo>
                  <a:pt x="0" y="0"/>
                </a:lnTo>
                <a:lnTo>
                  <a:pt x="0" y="572236"/>
                </a:lnTo>
                <a:lnTo>
                  <a:pt x="1099790" y="572236"/>
                </a:lnTo>
                <a:lnTo>
                  <a:pt x="1385900" y="286118"/>
                </a:lnTo>
                <a:lnTo>
                  <a:pt x="1099790" y="0"/>
                </a:lnTo>
                <a:close/>
              </a:path>
            </a:pathLst>
          </a:custGeom>
          <a:solidFill>
            <a:srgbClr val="00BCEE"/>
          </a:solidFill>
        </p:spPr>
        <p:txBody>
          <a:bodyPr wrap="square" lIns="0" tIns="0" rIns="0" bIns="0" rtlCol="0"/>
          <a:lstStyle/>
          <a:p>
            <a:endParaRPr/>
          </a:p>
        </p:txBody>
      </p:sp>
      <p:sp>
        <p:nvSpPr>
          <p:cNvPr id="36" name="object 36"/>
          <p:cNvSpPr txBox="1"/>
          <p:nvPr/>
        </p:nvSpPr>
        <p:spPr>
          <a:xfrm>
            <a:off x="201023" y="3820541"/>
            <a:ext cx="848360" cy="392430"/>
          </a:xfrm>
          <a:prstGeom prst="rect">
            <a:avLst/>
          </a:prstGeom>
        </p:spPr>
        <p:txBody>
          <a:bodyPr vert="horz" wrap="square" lIns="0" tIns="0" rIns="0" bIns="0" rtlCol="0">
            <a:spAutoFit/>
          </a:bodyPr>
          <a:lstStyle/>
          <a:p>
            <a:pPr marL="12700" marR="5080" indent="318135">
              <a:lnSpc>
                <a:spcPts val="1500"/>
              </a:lnSpc>
            </a:pPr>
            <a:r>
              <a:rPr sz="1300" b="1" dirty="0">
                <a:solidFill>
                  <a:schemeClr val="bg1"/>
                </a:solidFill>
                <a:latin typeface="Calibri"/>
                <a:cs typeface="Calibri"/>
              </a:rPr>
              <a:t>US  GUI</a:t>
            </a:r>
            <a:r>
              <a:rPr sz="1300" b="1" spc="-5" dirty="0">
                <a:solidFill>
                  <a:schemeClr val="bg1"/>
                </a:solidFill>
                <a:latin typeface="Calibri"/>
                <a:cs typeface="Calibri"/>
              </a:rPr>
              <a:t>DEL</a:t>
            </a:r>
            <a:r>
              <a:rPr sz="1300" b="1" dirty="0">
                <a:solidFill>
                  <a:schemeClr val="bg1"/>
                </a:solidFill>
                <a:latin typeface="Calibri"/>
                <a:cs typeface="Calibri"/>
              </a:rPr>
              <a:t>I</a:t>
            </a:r>
            <a:r>
              <a:rPr sz="1300" b="1" spc="-5" dirty="0">
                <a:solidFill>
                  <a:schemeClr val="bg1"/>
                </a:solidFill>
                <a:latin typeface="Calibri"/>
                <a:cs typeface="Calibri"/>
              </a:rPr>
              <a:t>N</a:t>
            </a:r>
            <a:r>
              <a:rPr sz="1300" b="1" dirty="0">
                <a:solidFill>
                  <a:schemeClr val="bg1"/>
                </a:solidFill>
                <a:latin typeface="Calibri"/>
                <a:cs typeface="Calibri"/>
              </a:rPr>
              <a:t>ES</a:t>
            </a:r>
            <a:endParaRPr sz="1300" dirty="0">
              <a:solidFill>
                <a:schemeClr val="bg1"/>
              </a:solidFill>
              <a:latin typeface="Calibri"/>
              <a:cs typeface="Calibri"/>
            </a:endParaRPr>
          </a:p>
        </p:txBody>
      </p:sp>
      <p:sp>
        <p:nvSpPr>
          <p:cNvPr id="37" name="object 37"/>
          <p:cNvSpPr/>
          <p:nvPr/>
        </p:nvSpPr>
        <p:spPr>
          <a:xfrm>
            <a:off x="1438097" y="3981798"/>
            <a:ext cx="7656017" cy="145473"/>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1483779" y="4032404"/>
            <a:ext cx="7565390" cy="4445"/>
          </a:xfrm>
          <a:custGeom>
            <a:avLst/>
            <a:gdLst/>
            <a:ahLst/>
            <a:cxnLst/>
            <a:rect l="l" t="t" r="r" b="b"/>
            <a:pathLst>
              <a:path w="7565390" h="4445">
                <a:moveTo>
                  <a:pt x="0" y="3884"/>
                </a:moveTo>
                <a:lnTo>
                  <a:pt x="7564964" y="0"/>
                </a:lnTo>
              </a:path>
            </a:pathLst>
          </a:custGeom>
          <a:ln w="50799">
            <a:solidFill>
              <a:srgbClr val="00BCEE"/>
            </a:solidFill>
          </a:ln>
        </p:spPr>
        <p:txBody>
          <a:bodyPr wrap="square" lIns="0" tIns="0" rIns="0" bIns="0" rtlCol="0"/>
          <a:lstStyle/>
          <a:p>
            <a:endParaRPr/>
          </a:p>
        </p:txBody>
      </p:sp>
      <p:sp>
        <p:nvSpPr>
          <p:cNvPr id="39" name="object 39"/>
          <p:cNvSpPr/>
          <p:nvPr/>
        </p:nvSpPr>
        <p:spPr>
          <a:xfrm>
            <a:off x="1411630" y="3883888"/>
            <a:ext cx="421068" cy="279400"/>
          </a:xfrm>
          <a:prstGeom prst="rect">
            <a:avLst/>
          </a:prstGeom>
          <a:blipFill>
            <a:blip r:embed="rId4" cstate="print"/>
            <a:stretch>
              <a:fillRect/>
            </a:stretch>
          </a:blipFill>
        </p:spPr>
        <p:txBody>
          <a:bodyPr wrap="square" lIns="0" tIns="0" rIns="0" bIns="0" rtlCol="0"/>
          <a:lstStyle/>
          <a:p>
            <a:endParaRPr/>
          </a:p>
        </p:txBody>
      </p:sp>
      <p:sp>
        <p:nvSpPr>
          <p:cNvPr id="40" name="object 40"/>
          <p:cNvSpPr txBox="1"/>
          <p:nvPr/>
        </p:nvSpPr>
        <p:spPr>
          <a:xfrm>
            <a:off x="1311783" y="4206544"/>
            <a:ext cx="688975" cy="472440"/>
          </a:xfrm>
          <a:prstGeom prst="rect">
            <a:avLst/>
          </a:prstGeom>
        </p:spPr>
        <p:txBody>
          <a:bodyPr vert="horz" wrap="square" lIns="0" tIns="0" rIns="0" bIns="0" rtlCol="0">
            <a:spAutoFit/>
          </a:bodyPr>
          <a:lstStyle/>
          <a:p>
            <a:pPr marL="102235" marR="5080" indent="-90170">
              <a:lnSpc>
                <a:spcPct val="100000"/>
              </a:lnSpc>
            </a:pPr>
            <a:r>
              <a:rPr sz="1000" dirty="0">
                <a:solidFill>
                  <a:schemeClr val="bg1"/>
                </a:solidFill>
                <a:latin typeface="Calibri"/>
                <a:cs typeface="Calibri"/>
              </a:rPr>
              <a:t>NCEP ATP</a:t>
            </a:r>
            <a:r>
              <a:rPr sz="1000" spc="-100" dirty="0">
                <a:solidFill>
                  <a:schemeClr val="bg1"/>
                </a:solidFill>
                <a:latin typeface="Calibri"/>
                <a:cs typeface="Calibri"/>
              </a:rPr>
              <a:t> </a:t>
            </a:r>
            <a:r>
              <a:rPr sz="1000" dirty="0">
                <a:solidFill>
                  <a:schemeClr val="bg1"/>
                </a:solidFill>
                <a:latin typeface="Calibri"/>
                <a:cs typeface="Calibri"/>
              </a:rPr>
              <a:t>III,  AHA/ACC</a:t>
            </a:r>
          </a:p>
          <a:p>
            <a:pPr marL="41275">
              <a:lnSpc>
                <a:spcPct val="100000"/>
              </a:lnSpc>
            </a:pPr>
            <a:r>
              <a:rPr sz="1000" b="1" dirty="0">
                <a:solidFill>
                  <a:schemeClr val="bg1"/>
                </a:solidFill>
                <a:latin typeface="Calibri"/>
                <a:cs typeface="Calibri"/>
              </a:rPr>
              <a:t>2.6</a:t>
            </a:r>
            <a:r>
              <a:rPr sz="1000" b="1" spc="-105" dirty="0">
                <a:solidFill>
                  <a:schemeClr val="bg1"/>
                </a:solidFill>
                <a:latin typeface="Calibri"/>
                <a:cs typeface="Calibri"/>
              </a:rPr>
              <a:t> </a:t>
            </a:r>
            <a:r>
              <a:rPr sz="1000" b="1" dirty="0">
                <a:solidFill>
                  <a:schemeClr val="bg1"/>
                </a:solidFill>
                <a:latin typeface="Calibri"/>
                <a:cs typeface="Calibri"/>
              </a:rPr>
              <a:t>mmol/L</a:t>
            </a:r>
            <a:endParaRPr sz="1000" dirty="0">
              <a:solidFill>
                <a:schemeClr val="bg1"/>
              </a:solidFill>
              <a:latin typeface="Calibri"/>
              <a:cs typeface="Calibri"/>
            </a:endParaRPr>
          </a:p>
        </p:txBody>
      </p:sp>
      <p:sp>
        <p:nvSpPr>
          <p:cNvPr id="41" name="object 41"/>
          <p:cNvSpPr/>
          <p:nvPr/>
        </p:nvSpPr>
        <p:spPr>
          <a:xfrm>
            <a:off x="3107080" y="3883888"/>
            <a:ext cx="421068" cy="279400"/>
          </a:xfrm>
          <a:prstGeom prst="rect">
            <a:avLst/>
          </a:prstGeom>
          <a:blipFill>
            <a:blip r:embed="rId4" cstate="print"/>
            <a:stretch>
              <a:fillRect/>
            </a:stretch>
          </a:blipFill>
        </p:spPr>
        <p:txBody>
          <a:bodyPr wrap="square" lIns="0" tIns="0" rIns="0" bIns="0" rtlCol="0"/>
          <a:lstStyle/>
          <a:p>
            <a:endParaRPr/>
          </a:p>
        </p:txBody>
      </p:sp>
      <p:sp>
        <p:nvSpPr>
          <p:cNvPr id="42" name="object 42"/>
          <p:cNvSpPr txBox="1"/>
          <p:nvPr/>
        </p:nvSpPr>
        <p:spPr>
          <a:xfrm>
            <a:off x="2795324" y="4206544"/>
            <a:ext cx="1084580" cy="624840"/>
          </a:xfrm>
          <a:prstGeom prst="rect">
            <a:avLst/>
          </a:prstGeom>
        </p:spPr>
        <p:txBody>
          <a:bodyPr vert="horz" wrap="square" lIns="0" tIns="0" rIns="0" bIns="0" rtlCol="0">
            <a:spAutoFit/>
          </a:bodyPr>
          <a:lstStyle/>
          <a:p>
            <a:pPr marL="12065" marR="5080" algn="ctr">
              <a:lnSpc>
                <a:spcPct val="100000"/>
              </a:lnSpc>
            </a:pPr>
            <a:r>
              <a:rPr sz="1000" dirty="0">
                <a:solidFill>
                  <a:schemeClr val="bg1"/>
                </a:solidFill>
                <a:latin typeface="Calibri"/>
                <a:cs typeface="Calibri"/>
              </a:rPr>
              <a:t>NCEP ATP</a:t>
            </a:r>
            <a:r>
              <a:rPr sz="1000" spc="-70" dirty="0">
                <a:solidFill>
                  <a:schemeClr val="bg1"/>
                </a:solidFill>
                <a:latin typeface="Calibri"/>
                <a:cs typeface="Calibri"/>
              </a:rPr>
              <a:t> </a:t>
            </a:r>
            <a:r>
              <a:rPr sz="1000" dirty="0">
                <a:solidFill>
                  <a:schemeClr val="bg1"/>
                </a:solidFill>
                <a:latin typeface="Calibri"/>
                <a:cs typeface="Calibri"/>
              </a:rPr>
              <a:t>III</a:t>
            </a:r>
            <a:r>
              <a:rPr sz="1000" spc="-35" dirty="0">
                <a:solidFill>
                  <a:schemeClr val="bg1"/>
                </a:solidFill>
                <a:latin typeface="Calibri"/>
                <a:cs typeface="Calibri"/>
              </a:rPr>
              <a:t> </a:t>
            </a:r>
            <a:r>
              <a:rPr sz="1000" dirty="0">
                <a:solidFill>
                  <a:schemeClr val="bg1"/>
                </a:solidFill>
                <a:latin typeface="Calibri"/>
                <a:cs typeface="Calibri"/>
              </a:rPr>
              <a:t>Revised  </a:t>
            </a:r>
            <a:r>
              <a:rPr sz="1000" b="1" dirty="0">
                <a:solidFill>
                  <a:schemeClr val="bg1"/>
                </a:solidFill>
                <a:latin typeface="Calibri"/>
                <a:cs typeface="Calibri"/>
              </a:rPr>
              <a:t>2.6mmol/L  1.8mmol/L  </a:t>
            </a:r>
            <a:r>
              <a:rPr sz="1000" b="1" spc="-5" dirty="0">
                <a:solidFill>
                  <a:schemeClr val="bg1"/>
                </a:solidFill>
                <a:latin typeface="Calibri"/>
                <a:cs typeface="Calibri"/>
              </a:rPr>
              <a:t>Optional</a:t>
            </a:r>
            <a:endParaRPr sz="1000" dirty="0">
              <a:solidFill>
                <a:schemeClr val="bg1"/>
              </a:solidFill>
              <a:latin typeface="Calibri"/>
              <a:cs typeface="Calibri"/>
            </a:endParaRPr>
          </a:p>
        </p:txBody>
      </p:sp>
      <p:sp>
        <p:nvSpPr>
          <p:cNvPr id="43" name="object 43"/>
          <p:cNvSpPr/>
          <p:nvPr/>
        </p:nvSpPr>
        <p:spPr>
          <a:xfrm>
            <a:off x="4277918" y="3877538"/>
            <a:ext cx="421078" cy="279400"/>
          </a:xfrm>
          <a:prstGeom prst="rect">
            <a:avLst/>
          </a:prstGeom>
          <a:blipFill>
            <a:blip r:embed="rId4" cstate="print"/>
            <a:stretch>
              <a:fillRect/>
            </a:stretch>
          </a:blipFill>
        </p:spPr>
        <p:txBody>
          <a:bodyPr wrap="square" lIns="0" tIns="0" rIns="0" bIns="0" rtlCol="0"/>
          <a:lstStyle/>
          <a:p>
            <a:endParaRPr/>
          </a:p>
        </p:txBody>
      </p:sp>
      <p:sp>
        <p:nvSpPr>
          <p:cNvPr id="44" name="object 44"/>
          <p:cNvSpPr txBox="1"/>
          <p:nvPr/>
        </p:nvSpPr>
        <p:spPr>
          <a:xfrm>
            <a:off x="3945817" y="4200194"/>
            <a:ext cx="1090930" cy="472440"/>
          </a:xfrm>
          <a:prstGeom prst="rect">
            <a:avLst/>
          </a:prstGeom>
        </p:spPr>
        <p:txBody>
          <a:bodyPr vert="horz" wrap="square" lIns="0" tIns="0" rIns="0" bIns="0" rtlCol="0">
            <a:spAutoFit/>
          </a:bodyPr>
          <a:lstStyle/>
          <a:p>
            <a:pPr marL="302260">
              <a:lnSpc>
                <a:spcPct val="100000"/>
              </a:lnSpc>
            </a:pPr>
            <a:r>
              <a:rPr sz="1000" dirty="0">
                <a:solidFill>
                  <a:schemeClr val="bg1"/>
                </a:solidFill>
                <a:latin typeface="Calibri"/>
                <a:cs typeface="Calibri"/>
              </a:rPr>
              <a:t>AHA/ACC</a:t>
            </a:r>
          </a:p>
          <a:p>
            <a:pPr marL="12700" marR="5080" indent="243204">
              <a:lnSpc>
                <a:spcPct val="100000"/>
              </a:lnSpc>
            </a:pPr>
            <a:r>
              <a:rPr sz="1000" b="1" spc="-5" dirty="0">
                <a:solidFill>
                  <a:schemeClr val="bg1"/>
                </a:solidFill>
                <a:latin typeface="Calibri"/>
                <a:cs typeface="Calibri"/>
              </a:rPr>
              <a:t>2.6mmol/L  </a:t>
            </a:r>
            <a:r>
              <a:rPr sz="1000" b="1" dirty="0">
                <a:solidFill>
                  <a:schemeClr val="bg1"/>
                </a:solidFill>
                <a:latin typeface="Calibri"/>
                <a:cs typeface="Calibri"/>
              </a:rPr>
              <a:t>1.8mmol/L</a:t>
            </a:r>
            <a:r>
              <a:rPr sz="1000" b="1" spc="-75" dirty="0">
                <a:solidFill>
                  <a:schemeClr val="bg1"/>
                </a:solidFill>
                <a:latin typeface="Calibri"/>
                <a:cs typeface="Calibri"/>
              </a:rPr>
              <a:t> </a:t>
            </a:r>
            <a:r>
              <a:rPr sz="1000" b="1" spc="-5" dirty="0">
                <a:solidFill>
                  <a:schemeClr val="bg1"/>
                </a:solidFill>
                <a:latin typeface="Calibri"/>
                <a:cs typeface="Calibri"/>
              </a:rPr>
              <a:t>Optional</a:t>
            </a:r>
            <a:endParaRPr sz="1000" dirty="0">
              <a:solidFill>
                <a:schemeClr val="bg1"/>
              </a:solidFill>
              <a:latin typeface="Calibri"/>
              <a:cs typeface="Calibri"/>
            </a:endParaRPr>
          </a:p>
        </p:txBody>
      </p:sp>
      <p:sp>
        <p:nvSpPr>
          <p:cNvPr id="45" name="object 45"/>
          <p:cNvSpPr/>
          <p:nvPr/>
        </p:nvSpPr>
        <p:spPr>
          <a:xfrm>
            <a:off x="8513368" y="3883888"/>
            <a:ext cx="421078" cy="279400"/>
          </a:xfrm>
          <a:prstGeom prst="rect">
            <a:avLst/>
          </a:prstGeom>
          <a:blipFill>
            <a:blip r:embed="rId4" cstate="print"/>
            <a:stretch>
              <a:fillRect/>
            </a:stretch>
          </a:blipFill>
        </p:spPr>
        <p:txBody>
          <a:bodyPr wrap="square" lIns="0" tIns="0" rIns="0" bIns="0" rtlCol="0"/>
          <a:lstStyle/>
          <a:p>
            <a:endParaRPr/>
          </a:p>
        </p:txBody>
      </p:sp>
      <p:sp>
        <p:nvSpPr>
          <p:cNvPr id="46" name="object 46"/>
          <p:cNvSpPr txBox="1"/>
          <p:nvPr/>
        </p:nvSpPr>
        <p:spPr>
          <a:xfrm>
            <a:off x="8471451" y="4206544"/>
            <a:ext cx="509905" cy="153888"/>
          </a:xfrm>
          <a:prstGeom prst="rect">
            <a:avLst/>
          </a:prstGeom>
        </p:spPr>
        <p:txBody>
          <a:bodyPr vert="horz" wrap="square" lIns="0" tIns="0" rIns="0" bIns="0" rtlCol="0">
            <a:spAutoFit/>
          </a:bodyPr>
          <a:lstStyle/>
          <a:p>
            <a:pPr marL="12700">
              <a:lnSpc>
                <a:spcPct val="100000"/>
              </a:lnSpc>
            </a:pPr>
            <a:r>
              <a:rPr sz="1000" dirty="0">
                <a:solidFill>
                  <a:schemeClr val="bg1"/>
                </a:solidFill>
                <a:latin typeface="Calibri"/>
                <a:cs typeface="Calibri"/>
              </a:rPr>
              <a:t>AHA/ACC</a:t>
            </a:r>
          </a:p>
        </p:txBody>
      </p:sp>
      <p:sp>
        <p:nvSpPr>
          <p:cNvPr id="47" name="object 47"/>
          <p:cNvSpPr/>
          <p:nvPr/>
        </p:nvSpPr>
        <p:spPr>
          <a:xfrm>
            <a:off x="0" y="2664226"/>
            <a:ext cx="1429791" cy="660862"/>
          </a:xfrm>
          <a:prstGeom prst="rect">
            <a:avLst/>
          </a:prstGeom>
          <a:blipFill>
            <a:blip r:embed="rId5" cstate="print"/>
            <a:stretch>
              <a:fillRect/>
            </a:stretch>
          </a:blipFill>
        </p:spPr>
        <p:txBody>
          <a:bodyPr wrap="square" lIns="0" tIns="0" rIns="0" bIns="0" rtlCol="0"/>
          <a:lstStyle/>
          <a:p>
            <a:endParaRPr/>
          </a:p>
        </p:txBody>
      </p:sp>
      <p:sp>
        <p:nvSpPr>
          <p:cNvPr id="48" name="object 48"/>
          <p:cNvSpPr/>
          <p:nvPr/>
        </p:nvSpPr>
        <p:spPr>
          <a:xfrm>
            <a:off x="0" y="2685135"/>
            <a:ext cx="1386205" cy="572770"/>
          </a:xfrm>
          <a:custGeom>
            <a:avLst/>
            <a:gdLst/>
            <a:ahLst/>
            <a:cxnLst/>
            <a:rect l="l" t="t" r="r" b="b"/>
            <a:pathLst>
              <a:path w="1386205" h="572770">
                <a:moveTo>
                  <a:pt x="1099790" y="0"/>
                </a:moveTo>
                <a:lnTo>
                  <a:pt x="0" y="0"/>
                </a:lnTo>
                <a:lnTo>
                  <a:pt x="0" y="572223"/>
                </a:lnTo>
                <a:lnTo>
                  <a:pt x="1099790" y="572223"/>
                </a:lnTo>
                <a:lnTo>
                  <a:pt x="1385900" y="286118"/>
                </a:lnTo>
                <a:lnTo>
                  <a:pt x="1099790" y="0"/>
                </a:lnTo>
                <a:close/>
              </a:path>
            </a:pathLst>
          </a:custGeom>
          <a:solidFill>
            <a:srgbClr val="F55945"/>
          </a:solidFill>
        </p:spPr>
        <p:txBody>
          <a:bodyPr wrap="square" lIns="0" tIns="0" rIns="0" bIns="0" rtlCol="0"/>
          <a:lstStyle/>
          <a:p>
            <a:endParaRPr/>
          </a:p>
        </p:txBody>
      </p:sp>
      <p:sp>
        <p:nvSpPr>
          <p:cNvPr id="49" name="object 49"/>
          <p:cNvSpPr txBox="1"/>
          <p:nvPr/>
        </p:nvSpPr>
        <p:spPr>
          <a:xfrm>
            <a:off x="201023" y="2774924"/>
            <a:ext cx="848360" cy="392430"/>
          </a:xfrm>
          <a:prstGeom prst="rect">
            <a:avLst/>
          </a:prstGeom>
        </p:spPr>
        <p:txBody>
          <a:bodyPr vert="horz" wrap="square" lIns="0" tIns="0" rIns="0" bIns="0" rtlCol="0">
            <a:spAutoFit/>
          </a:bodyPr>
          <a:lstStyle/>
          <a:p>
            <a:pPr marL="12700" marR="5080" indent="34290">
              <a:lnSpc>
                <a:spcPts val="1500"/>
              </a:lnSpc>
            </a:pPr>
            <a:r>
              <a:rPr sz="1300" b="1" dirty="0">
                <a:solidFill>
                  <a:schemeClr val="bg1"/>
                </a:solidFill>
                <a:latin typeface="Calibri"/>
                <a:cs typeface="Calibri"/>
              </a:rPr>
              <a:t>CANADIAN  GUI</a:t>
            </a:r>
            <a:r>
              <a:rPr sz="1300" b="1" spc="-5" dirty="0">
                <a:solidFill>
                  <a:schemeClr val="bg1"/>
                </a:solidFill>
                <a:latin typeface="Calibri"/>
                <a:cs typeface="Calibri"/>
              </a:rPr>
              <a:t>DEL</a:t>
            </a:r>
            <a:r>
              <a:rPr sz="1300" b="1" dirty="0">
                <a:solidFill>
                  <a:schemeClr val="bg1"/>
                </a:solidFill>
                <a:latin typeface="Calibri"/>
                <a:cs typeface="Calibri"/>
              </a:rPr>
              <a:t>I</a:t>
            </a:r>
            <a:r>
              <a:rPr sz="1300" b="1" spc="-5" dirty="0">
                <a:solidFill>
                  <a:schemeClr val="bg1"/>
                </a:solidFill>
                <a:latin typeface="Calibri"/>
                <a:cs typeface="Calibri"/>
              </a:rPr>
              <a:t>N</a:t>
            </a:r>
            <a:r>
              <a:rPr sz="1300" b="1" dirty="0">
                <a:solidFill>
                  <a:schemeClr val="bg1"/>
                </a:solidFill>
                <a:latin typeface="Calibri"/>
                <a:cs typeface="Calibri"/>
              </a:rPr>
              <a:t>ES</a:t>
            </a:r>
            <a:endParaRPr sz="1300" dirty="0">
              <a:solidFill>
                <a:schemeClr val="bg1"/>
              </a:solidFill>
              <a:latin typeface="Calibri"/>
              <a:cs typeface="Calibri"/>
            </a:endParaRPr>
          </a:p>
        </p:txBody>
      </p:sp>
      <p:sp>
        <p:nvSpPr>
          <p:cNvPr id="50" name="object 50"/>
          <p:cNvSpPr/>
          <p:nvPr/>
        </p:nvSpPr>
        <p:spPr>
          <a:xfrm>
            <a:off x="1438097" y="2896989"/>
            <a:ext cx="7639392" cy="145473"/>
          </a:xfrm>
          <a:prstGeom prst="rect">
            <a:avLst/>
          </a:prstGeom>
          <a:blipFill>
            <a:blip r:embed="rId6" cstate="print"/>
            <a:stretch>
              <a:fillRect/>
            </a:stretch>
          </a:blipFill>
        </p:spPr>
        <p:txBody>
          <a:bodyPr wrap="square" lIns="0" tIns="0" rIns="0" bIns="0" rtlCol="0"/>
          <a:lstStyle/>
          <a:p>
            <a:endParaRPr/>
          </a:p>
        </p:txBody>
      </p:sp>
      <p:sp>
        <p:nvSpPr>
          <p:cNvPr id="51" name="object 51"/>
          <p:cNvSpPr/>
          <p:nvPr/>
        </p:nvSpPr>
        <p:spPr>
          <a:xfrm>
            <a:off x="1483779" y="2948330"/>
            <a:ext cx="7546340" cy="1905"/>
          </a:xfrm>
          <a:custGeom>
            <a:avLst/>
            <a:gdLst/>
            <a:ahLst/>
            <a:cxnLst/>
            <a:rect l="l" t="t" r="r" b="b"/>
            <a:pathLst>
              <a:path w="7546340" h="1905">
                <a:moveTo>
                  <a:pt x="0" y="0"/>
                </a:moveTo>
                <a:lnTo>
                  <a:pt x="7545914" y="1587"/>
                </a:lnTo>
              </a:path>
            </a:pathLst>
          </a:custGeom>
          <a:ln w="50799">
            <a:solidFill>
              <a:srgbClr val="F55945"/>
            </a:solidFill>
          </a:ln>
        </p:spPr>
        <p:txBody>
          <a:bodyPr wrap="square" lIns="0" tIns="0" rIns="0" bIns="0" rtlCol="0"/>
          <a:lstStyle/>
          <a:p>
            <a:endParaRPr/>
          </a:p>
        </p:txBody>
      </p:sp>
      <p:sp>
        <p:nvSpPr>
          <p:cNvPr id="52" name="object 52"/>
          <p:cNvSpPr/>
          <p:nvPr/>
        </p:nvSpPr>
        <p:spPr>
          <a:xfrm>
            <a:off x="6108700" y="2814662"/>
            <a:ext cx="419100" cy="278726"/>
          </a:xfrm>
          <a:prstGeom prst="rect">
            <a:avLst/>
          </a:prstGeom>
          <a:blipFill>
            <a:blip r:embed="rId7" cstate="print"/>
            <a:stretch>
              <a:fillRect/>
            </a:stretch>
          </a:blipFill>
        </p:spPr>
        <p:txBody>
          <a:bodyPr wrap="square" lIns="0" tIns="0" rIns="0" bIns="0" rtlCol="0"/>
          <a:lstStyle/>
          <a:p>
            <a:endParaRPr/>
          </a:p>
        </p:txBody>
      </p:sp>
      <p:sp>
        <p:nvSpPr>
          <p:cNvPr id="53" name="object 53"/>
          <p:cNvSpPr txBox="1"/>
          <p:nvPr/>
        </p:nvSpPr>
        <p:spPr>
          <a:xfrm>
            <a:off x="5853172" y="3135185"/>
            <a:ext cx="953769" cy="472440"/>
          </a:xfrm>
          <a:prstGeom prst="rect">
            <a:avLst/>
          </a:prstGeom>
        </p:spPr>
        <p:txBody>
          <a:bodyPr vert="horz" wrap="square" lIns="0" tIns="0" rIns="0" bIns="0" rtlCol="0">
            <a:spAutoFit/>
          </a:bodyPr>
          <a:lstStyle/>
          <a:p>
            <a:pPr algn="ctr">
              <a:lnSpc>
                <a:spcPct val="100000"/>
              </a:lnSpc>
            </a:pPr>
            <a:r>
              <a:rPr sz="1000" spc="-5" dirty="0">
                <a:latin typeface="Calibri"/>
                <a:cs typeface="Calibri"/>
              </a:rPr>
              <a:t>CCS</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&lt; 2</a:t>
            </a:r>
            <a:r>
              <a:rPr sz="1000" b="1" spc="-100" dirty="0">
                <a:solidFill>
                  <a:schemeClr val="bg1"/>
                </a:solidFill>
                <a:latin typeface="Calibri"/>
                <a:cs typeface="Calibri"/>
              </a:rPr>
              <a:t> </a:t>
            </a:r>
            <a:r>
              <a:rPr sz="1000" b="1" dirty="0">
                <a:solidFill>
                  <a:schemeClr val="bg1"/>
                </a:solidFill>
                <a:latin typeface="Calibri"/>
                <a:cs typeface="Calibri"/>
              </a:rPr>
              <a:t>mmol/L</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or 50%</a:t>
            </a:r>
            <a:r>
              <a:rPr sz="1000" b="1" spc="-65" dirty="0">
                <a:solidFill>
                  <a:schemeClr val="bg1"/>
                </a:solidFill>
                <a:latin typeface="Calibri"/>
                <a:cs typeface="Calibri"/>
              </a:rPr>
              <a:t> </a:t>
            </a:r>
            <a:r>
              <a:rPr sz="1000" b="1" spc="-5" dirty="0">
                <a:solidFill>
                  <a:schemeClr val="bg1"/>
                </a:solidFill>
                <a:latin typeface="Calibri"/>
                <a:cs typeface="Calibri"/>
              </a:rPr>
              <a:t>Reduction</a:t>
            </a:r>
            <a:endParaRPr sz="1000" dirty="0">
              <a:solidFill>
                <a:schemeClr val="bg1"/>
              </a:solidFill>
              <a:latin typeface="Calibri"/>
              <a:cs typeface="Calibri"/>
            </a:endParaRPr>
          </a:p>
        </p:txBody>
      </p:sp>
      <p:sp>
        <p:nvSpPr>
          <p:cNvPr id="54" name="object 54"/>
          <p:cNvSpPr/>
          <p:nvPr/>
        </p:nvSpPr>
        <p:spPr>
          <a:xfrm>
            <a:off x="7994650" y="2827362"/>
            <a:ext cx="419100" cy="278726"/>
          </a:xfrm>
          <a:prstGeom prst="rect">
            <a:avLst/>
          </a:prstGeom>
          <a:blipFill>
            <a:blip r:embed="rId7" cstate="print"/>
            <a:stretch>
              <a:fillRect/>
            </a:stretch>
          </a:blipFill>
        </p:spPr>
        <p:txBody>
          <a:bodyPr wrap="square" lIns="0" tIns="0" rIns="0" bIns="0" rtlCol="0"/>
          <a:lstStyle/>
          <a:p>
            <a:endParaRPr/>
          </a:p>
        </p:txBody>
      </p:sp>
      <p:sp>
        <p:nvSpPr>
          <p:cNvPr id="55" name="object 55"/>
          <p:cNvSpPr txBox="1"/>
          <p:nvPr/>
        </p:nvSpPr>
        <p:spPr>
          <a:xfrm>
            <a:off x="7739122" y="3147885"/>
            <a:ext cx="953769" cy="472440"/>
          </a:xfrm>
          <a:prstGeom prst="rect">
            <a:avLst/>
          </a:prstGeom>
        </p:spPr>
        <p:txBody>
          <a:bodyPr vert="horz" wrap="square" lIns="0" tIns="0" rIns="0" bIns="0" rtlCol="0">
            <a:spAutoFit/>
          </a:bodyPr>
          <a:lstStyle/>
          <a:p>
            <a:pPr algn="ctr">
              <a:lnSpc>
                <a:spcPct val="100000"/>
              </a:lnSpc>
            </a:pPr>
            <a:r>
              <a:rPr sz="1000" spc="-5" dirty="0">
                <a:latin typeface="Calibri"/>
                <a:cs typeface="Calibri"/>
              </a:rPr>
              <a:t>CCS</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&lt; 2</a:t>
            </a:r>
            <a:r>
              <a:rPr sz="1000" b="1" spc="-100" dirty="0">
                <a:solidFill>
                  <a:schemeClr val="bg1"/>
                </a:solidFill>
                <a:latin typeface="Calibri"/>
                <a:cs typeface="Calibri"/>
              </a:rPr>
              <a:t> </a:t>
            </a:r>
            <a:r>
              <a:rPr sz="1000" b="1" dirty="0">
                <a:solidFill>
                  <a:schemeClr val="bg1"/>
                </a:solidFill>
                <a:latin typeface="Calibri"/>
                <a:cs typeface="Calibri"/>
              </a:rPr>
              <a:t>mmol/L</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or 50%</a:t>
            </a:r>
            <a:r>
              <a:rPr sz="1000" b="1" spc="-65" dirty="0">
                <a:solidFill>
                  <a:schemeClr val="bg1"/>
                </a:solidFill>
                <a:latin typeface="Calibri"/>
                <a:cs typeface="Calibri"/>
              </a:rPr>
              <a:t> </a:t>
            </a:r>
            <a:r>
              <a:rPr sz="1000" b="1" spc="-5" dirty="0">
                <a:solidFill>
                  <a:schemeClr val="bg1"/>
                </a:solidFill>
                <a:latin typeface="Calibri"/>
                <a:cs typeface="Calibri"/>
              </a:rPr>
              <a:t>Reduction</a:t>
            </a:r>
            <a:endParaRPr sz="1000" dirty="0">
              <a:solidFill>
                <a:schemeClr val="bg1"/>
              </a:solidFill>
              <a:latin typeface="Calibri"/>
              <a:cs typeface="Calibri"/>
            </a:endParaRPr>
          </a:p>
        </p:txBody>
      </p:sp>
      <p:sp>
        <p:nvSpPr>
          <p:cNvPr id="56" name="object 56"/>
          <p:cNvSpPr/>
          <p:nvPr/>
        </p:nvSpPr>
        <p:spPr>
          <a:xfrm>
            <a:off x="0" y="4759040"/>
            <a:ext cx="1429791" cy="660862"/>
          </a:xfrm>
          <a:prstGeom prst="rect">
            <a:avLst/>
          </a:prstGeom>
          <a:blipFill>
            <a:blip r:embed="rId8" cstate="print"/>
            <a:stretch>
              <a:fillRect/>
            </a:stretch>
          </a:blipFill>
        </p:spPr>
        <p:txBody>
          <a:bodyPr wrap="square" lIns="0" tIns="0" rIns="0" bIns="0" rtlCol="0"/>
          <a:lstStyle/>
          <a:p>
            <a:endParaRPr/>
          </a:p>
        </p:txBody>
      </p:sp>
      <p:sp>
        <p:nvSpPr>
          <p:cNvPr id="57" name="object 57"/>
          <p:cNvSpPr/>
          <p:nvPr/>
        </p:nvSpPr>
        <p:spPr>
          <a:xfrm>
            <a:off x="0" y="4780953"/>
            <a:ext cx="1386205" cy="572770"/>
          </a:xfrm>
          <a:custGeom>
            <a:avLst/>
            <a:gdLst/>
            <a:ahLst/>
            <a:cxnLst/>
            <a:rect l="l" t="t" r="r" b="b"/>
            <a:pathLst>
              <a:path w="1386205" h="572770">
                <a:moveTo>
                  <a:pt x="1099790" y="0"/>
                </a:moveTo>
                <a:lnTo>
                  <a:pt x="0" y="0"/>
                </a:lnTo>
                <a:lnTo>
                  <a:pt x="0" y="572236"/>
                </a:lnTo>
                <a:lnTo>
                  <a:pt x="1099790" y="572236"/>
                </a:lnTo>
                <a:lnTo>
                  <a:pt x="1385900" y="286118"/>
                </a:lnTo>
                <a:lnTo>
                  <a:pt x="1099790" y="0"/>
                </a:lnTo>
                <a:close/>
              </a:path>
            </a:pathLst>
          </a:custGeom>
          <a:solidFill>
            <a:srgbClr val="9DCD50"/>
          </a:solidFill>
        </p:spPr>
        <p:txBody>
          <a:bodyPr wrap="square" lIns="0" tIns="0" rIns="0" bIns="0" rtlCol="0"/>
          <a:lstStyle/>
          <a:p>
            <a:endParaRPr/>
          </a:p>
        </p:txBody>
      </p:sp>
      <p:sp>
        <p:nvSpPr>
          <p:cNvPr id="58" name="object 58"/>
          <p:cNvSpPr txBox="1"/>
          <p:nvPr/>
        </p:nvSpPr>
        <p:spPr>
          <a:xfrm>
            <a:off x="209491" y="4845342"/>
            <a:ext cx="848360" cy="392430"/>
          </a:xfrm>
          <a:prstGeom prst="rect">
            <a:avLst/>
          </a:prstGeom>
        </p:spPr>
        <p:txBody>
          <a:bodyPr vert="horz" wrap="square" lIns="0" tIns="0" rIns="0" bIns="0" rtlCol="0">
            <a:spAutoFit/>
          </a:bodyPr>
          <a:lstStyle/>
          <a:p>
            <a:pPr marL="12700" marR="5080" indent="316865">
              <a:lnSpc>
                <a:spcPts val="1500"/>
              </a:lnSpc>
            </a:pPr>
            <a:r>
              <a:rPr sz="1300" b="1" dirty="0">
                <a:solidFill>
                  <a:schemeClr val="bg1"/>
                </a:solidFill>
                <a:latin typeface="Calibri"/>
                <a:cs typeface="Calibri"/>
              </a:rPr>
              <a:t>EU  GUI</a:t>
            </a:r>
            <a:r>
              <a:rPr sz="1300" b="1" spc="-5" dirty="0">
                <a:solidFill>
                  <a:schemeClr val="bg1"/>
                </a:solidFill>
                <a:latin typeface="Calibri"/>
                <a:cs typeface="Calibri"/>
              </a:rPr>
              <a:t>DEL</a:t>
            </a:r>
            <a:r>
              <a:rPr sz="1300" b="1" dirty="0">
                <a:solidFill>
                  <a:schemeClr val="bg1"/>
                </a:solidFill>
                <a:latin typeface="Calibri"/>
                <a:cs typeface="Calibri"/>
              </a:rPr>
              <a:t>I</a:t>
            </a:r>
            <a:r>
              <a:rPr sz="1300" b="1" spc="-5" dirty="0">
                <a:solidFill>
                  <a:schemeClr val="bg1"/>
                </a:solidFill>
                <a:latin typeface="Calibri"/>
                <a:cs typeface="Calibri"/>
              </a:rPr>
              <a:t>N</a:t>
            </a:r>
            <a:r>
              <a:rPr sz="1300" b="1" dirty="0">
                <a:solidFill>
                  <a:schemeClr val="bg1"/>
                </a:solidFill>
                <a:latin typeface="Calibri"/>
                <a:cs typeface="Calibri"/>
              </a:rPr>
              <a:t>ES</a:t>
            </a:r>
            <a:endParaRPr sz="1300" dirty="0">
              <a:solidFill>
                <a:schemeClr val="bg1"/>
              </a:solidFill>
              <a:latin typeface="Calibri"/>
              <a:cs typeface="Calibri"/>
            </a:endParaRPr>
          </a:p>
        </p:txBody>
      </p:sp>
      <p:sp>
        <p:nvSpPr>
          <p:cNvPr id="59" name="object 59"/>
          <p:cNvSpPr/>
          <p:nvPr/>
        </p:nvSpPr>
        <p:spPr>
          <a:xfrm>
            <a:off x="1392377" y="5029205"/>
            <a:ext cx="7664335" cy="145473"/>
          </a:xfrm>
          <a:prstGeom prst="rect">
            <a:avLst/>
          </a:prstGeom>
          <a:blipFill>
            <a:blip r:embed="rId9" cstate="print"/>
            <a:stretch>
              <a:fillRect/>
            </a:stretch>
          </a:blipFill>
        </p:spPr>
        <p:txBody>
          <a:bodyPr wrap="square" lIns="0" tIns="0" rIns="0" bIns="0" rtlCol="0"/>
          <a:lstStyle/>
          <a:p>
            <a:endParaRPr/>
          </a:p>
        </p:txBody>
      </p:sp>
      <p:sp>
        <p:nvSpPr>
          <p:cNvPr id="60" name="object 60"/>
          <p:cNvSpPr/>
          <p:nvPr/>
        </p:nvSpPr>
        <p:spPr>
          <a:xfrm>
            <a:off x="1439329" y="5080139"/>
            <a:ext cx="7571740" cy="1905"/>
          </a:xfrm>
          <a:custGeom>
            <a:avLst/>
            <a:gdLst/>
            <a:ahLst/>
            <a:cxnLst/>
            <a:rect l="l" t="t" r="r" b="b"/>
            <a:pathLst>
              <a:path w="7571740" h="1904">
                <a:moveTo>
                  <a:pt x="0" y="0"/>
                </a:moveTo>
                <a:lnTo>
                  <a:pt x="7571314" y="1588"/>
                </a:lnTo>
              </a:path>
            </a:pathLst>
          </a:custGeom>
          <a:ln w="50799">
            <a:solidFill>
              <a:srgbClr val="9DCD50"/>
            </a:solidFill>
          </a:ln>
        </p:spPr>
        <p:txBody>
          <a:bodyPr wrap="square" lIns="0" tIns="0" rIns="0" bIns="0" rtlCol="0"/>
          <a:lstStyle/>
          <a:p>
            <a:endParaRPr/>
          </a:p>
        </p:txBody>
      </p:sp>
      <p:sp>
        <p:nvSpPr>
          <p:cNvPr id="61" name="object 61"/>
          <p:cNvSpPr/>
          <p:nvPr/>
        </p:nvSpPr>
        <p:spPr>
          <a:xfrm>
            <a:off x="7340600" y="4915047"/>
            <a:ext cx="425450" cy="302341"/>
          </a:xfrm>
          <a:prstGeom prst="rect">
            <a:avLst/>
          </a:prstGeom>
          <a:blipFill>
            <a:blip r:embed="rId10" cstate="print"/>
            <a:stretch>
              <a:fillRect/>
            </a:stretch>
          </a:blipFill>
        </p:spPr>
        <p:txBody>
          <a:bodyPr wrap="square" lIns="0" tIns="0" rIns="0" bIns="0" rtlCol="0"/>
          <a:lstStyle/>
          <a:p>
            <a:endParaRPr/>
          </a:p>
        </p:txBody>
      </p:sp>
      <p:sp>
        <p:nvSpPr>
          <p:cNvPr id="62" name="object 62"/>
          <p:cNvSpPr txBox="1"/>
          <p:nvPr/>
        </p:nvSpPr>
        <p:spPr>
          <a:xfrm>
            <a:off x="7044457" y="5266994"/>
            <a:ext cx="953769" cy="624840"/>
          </a:xfrm>
          <a:prstGeom prst="rect">
            <a:avLst/>
          </a:prstGeom>
        </p:spPr>
        <p:txBody>
          <a:bodyPr vert="horz" wrap="square" lIns="0" tIns="0" rIns="0" bIns="0" rtlCol="0">
            <a:spAutoFit/>
          </a:bodyPr>
          <a:lstStyle/>
          <a:p>
            <a:pPr algn="ctr">
              <a:lnSpc>
                <a:spcPct val="100000"/>
              </a:lnSpc>
            </a:pPr>
            <a:r>
              <a:rPr sz="1000" spc="-5" dirty="0">
                <a:solidFill>
                  <a:schemeClr val="bg1"/>
                </a:solidFill>
                <a:latin typeface="Calibri"/>
                <a:cs typeface="Calibri"/>
              </a:rPr>
              <a:t>ESC</a:t>
            </a:r>
            <a:endParaRPr sz="1000" dirty="0">
              <a:solidFill>
                <a:schemeClr val="bg1"/>
              </a:solidFill>
              <a:latin typeface="Calibri"/>
              <a:cs typeface="Calibri"/>
            </a:endParaRPr>
          </a:p>
          <a:p>
            <a:pPr algn="ctr">
              <a:lnSpc>
                <a:spcPct val="100000"/>
              </a:lnSpc>
            </a:pPr>
            <a:r>
              <a:rPr sz="1000" i="1" dirty="0">
                <a:solidFill>
                  <a:schemeClr val="bg1"/>
                </a:solidFill>
                <a:latin typeface="Calibri"/>
                <a:cs typeface="Calibri"/>
              </a:rPr>
              <a:t>4</a:t>
            </a:r>
            <a:r>
              <a:rPr sz="975" i="1" baseline="25641" dirty="0">
                <a:solidFill>
                  <a:schemeClr val="bg1"/>
                </a:solidFill>
                <a:latin typeface="Calibri"/>
                <a:cs typeface="Calibri"/>
              </a:rPr>
              <a:t>th </a:t>
            </a:r>
            <a:r>
              <a:rPr sz="1000" i="1" dirty="0">
                <a:solidFill>
                  <a:schemeClr val="bg1"/>
                </a:solidFill>
                <a:latin typeface="Calibri"/>
                <a:cs typeface="Calibri"/>
              </a:rPr>
              <a:t>Task</a:t>
            </a:r>
            <a:r>
              <a:rPr sz="1000" i="1" spc="-10" dirty="0">
                <a:solidFill>
                  <a:schemeClr val="bg1"/>
                </a:solidFill>
                <a:latin typeface="Calibri"/>
                <a:cs typeface="Calibri"/>
              </a:rPr>
              <a:t> </a:t>
            </a:r>
            <a:r>
              <a:rPr sz="1000" i="1" dirty="0">
                <a:solidFill>
                  <a:schemeClr val="bg1"/>
                </a:solidFill>
                <a:latin typeface="Calibri"/>
                <a:cs typeface="Calibri"/>
              </a:rPr>
              <a:t>Force</a:t>
            </a:r>
            <a:endParaRPr sz="1000" dirty="0">
              <a:solidFill>
                <a:schemeClr val="bg1"/>
              </a:solidFill>
              <a:latin typeface="Calibri"/>
              <a:cs typeface="Calibri"/>
            </a:endParaRPr>
          </a:p>
          <a:p>
            <a:pPr algn="ctr">
              <a:lnSpc>
                <a:spcPct val="100000"/>
              </a:lnSpc>
            </a:pPr>
            <a:r>
              <a:rPr sz="1000" b="1" spc="-5" dirty="0">
                <a:solidFill>
                  <a:schemeClr val="bg1"/>
                </a:solidFill>
                <a:latin typeface="Calibri"/>
                <a:cs typeface="Calibri"/>
              </a:rPr>
              <a:t>1.8mmol/L</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or 50%</a:t>
            </a:r>
            <a:r>
              <a:rPr sz="1000" b="1" spc="-65" dirty="0">
                <a:solidFill>
                  <a:schemeClr val="bg1"/>
                </a:solidFill>
                <a:latin typeface="Calibri"/>
                <a:cs typeface="Calibri"/>
              </a:rPr>
              <a:t> </a:t>
            </a:r>
            <a:r>
              <a:rPr sz="1000" b="1" spc="-5" dirty="0">
                <a:solidFill>
                  <a:schemeClr val="bg1"/>
                </a:solidFill>
                <a:latin typeface="Calibri"/>
                <a:cs typeface="Calibri"/>
              </a:rPr>
              <a:t>Reduction</a:t>
            </a:r>
            <a:endParaRPr sz="1000" dirty="0">
              <a:solidFill>
                <a:schemeClr val="bg1"/>
              </a:solidFill>
              <a:latin typeface="Calibri"/>
              <a:cs typeface="Calibri"/>
            </a:endParaRPr>
          </a:p>
        </p:txBody>
      </p:sp>
      <p:sp>
        <p:nvSpPr>
          <p:cNvPr id="63" name="object 63"/>
          <p:cNvSpPr/>
          <p:nvPr/>
        </p:nvSpPr>
        <p:spPr>
          <a:xfrm>
            <a:off x="4851400" y="4915047"/>
            <a:ext cx="425450" cy="302341"/>
          </a:xfrm>
          <a:prstGeom prst="rect">
            <a:avLst/>
          </a:prstGeom>
          <a:blipFill>
            <a:blip r:embed="rId10" cstate="print"/>
            <a:stretch>
              <a:fillRect/>
            </a:stretch>
          </a:blipFill>
        </p:spPr>
        <p:txBody>
          <a:bodyPr wrap="square" lIns="0" tIns="0" rIns="0" bIns="0" rtlCol="0"/>
          <a:lstStyle/>
          <a:p>
            <a:endParaRPr/>
          </a:p>
        </p:txBody>
      </p:sp>
      <p:sp>
        <p:nvSpPr>
          <p:cNvPr id="64" name="object 64"/>
          <p:cNvSpPr txBox="1"/>
          <p:nvPr/>
        </p:nvSpPr>
        <p:spPr>
          <a:xfrm>
            <a:off x="4428897" y="5266994"/>
            <a:ext cx="1251585" cy="624840"/>
          </a:xfrm>
          <a:prstGeom prst="rect">
            <a:avLst/>
          </a:prstGeom>
        </p:spPr>
        <p:txBody>
          <a:bodyPr vert="horz" wrap="square" lIns="0" tIns="0" rIns="0" bIns="0" rtlCol="0">
            <a:spAutoFit/>
          </a:bodyPr>
          <a:lstStyle/>
          <a:p>
            <a:pPr algn="ctr">
              <a:lnSpc>
                <a:spcPct val="100000"/>
              </a:lnSpc>
            </a:pPr>
            <a:r>
              <a:rPr sz="1000" spc="-5" dirty="0">
                <a:solidFill>
                  <a:schemeClr val="bg1"/>
                </a:solidFill>
                <a:latin typeface="Calibri"/>
                <a:cs typeface="Calibri"/>
              </a:rPr>
              <a:t>ESC</a:t>
            </a:r>
            <a:endParaRPr sz="1000" dirty="0">
              <a:solidFill>
                <a:schemeClr val="bg1"/>
              </a:solidFill>
              <a:latin typeface="Calibri"/>
              <a:cs typeface="Calibri"/>
            </a:endParaRPr>
          </a:p>
          <a:p>
            <a:pPr algn="ctr">
              <a:lnSpc>
                <a:spcPct val="100000"/>
              </a:lnSpc>
            </a:pPr>
            <a:r>
              <a:rPr sz="1000" i="1" dirty="0">
                <a:solidFill>
                  <a:schemeClr val="bg1"/>
                </a:solidFill>
                <a:latin typeface="Calibri"/>
                <a:cs typeface="Calibri"/>
              </a:rPr>
              <a:t>3</a:t>
            </a:r>
            <a:r>
              <a:rPr sz="975" i="1" baseline="25641" dirty="0">
                <a:solidFill>
                  <a:schemeClr val="bg1"/>
                </a:solidFill>
                <a:latin typeface="Calibri"/>
                <a:cs typeface="Calibri"/>
              </a:rPr>
              <a:t>rd </a:t>
            </a:r>
            <a:r>
              <a:rPr sz="1000" i="1" dirty="0">
                <a:solidFill>
                  <a:schemeClr val="bg1"/>
                </a:solidFill>
                <a:latin typeface="Calibri"/>
                <a:cs typeface="Calibri"/>
              </a:rPr>
              <a:t>Task</a:t>
            </a:r>
            <a:r>
              <a:rPr sz="1000" i="1" spc="-10" dirty="0">
                <a:solidFill>
                  <a:schemeClr val="bg1"/>
                </a:solidFill>
                <a:latin typeface="Calibri"/>
                <a:cs typeface="Calibri"/>
              </a:rPr>
              <a:t> </a:t>
            </a:r>
            <a:r>
              <a:rPr sz="1000" i="1" dirty="0">
                <a:solidFill>
                  <a:schemeClr val="bg1"/>
                </a:solidFill>
                <a:latin typeface="Calibri"/>
                <a:cs typeface="Calibri"/>
              </a:rPr>
              <a:t>Force</a:t>
            </a:r>
            <a:endParaRPr sz="1000" dirty="0">
              <a:solidFill>
                <a:schemeClr val="bg1"/>
              </a:solidFill>
              <a:latin typeface="Calibri"/>
              <a:cs typeface="Calibri"/>
            </a:endParaRPr>
          </a:p>
          <a:p>
            <a:pPr algn="ctr">
              <a:lnSpc>
                <a:spcPct val="100000"/>
              </a:lnSpc>
            </a:pPr>
            <a:r>
              <a:rPr sz="1000" b="1" spc="-5" dirty="0">
                <a:solidFill>
                  <a:schemeClr val="bg1"/>
                </a:solidFill>
                <a:latin typeface="Calibri"/>
                <a:cs typeface="Calibri"/>
              </a:rPr>
              <a:t>2.6mmol/L</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(2.1 mmol/L if</a:t>
            </a:r>
            <a:r>
              <a:rPr sz="1000" b="1" spc="-105" dirty="0">
                <a:solidFill>
                  <a:schemeClr val="bg1"/>
                </a:solidFill>
                <a:latin typeface="Calibri"/>
                <a:cs typeface="Calibri"/>
              </a:rPr>
              <a:t> </a:t>
            </a:r>
            <a:r>
              <a:rPr sz="1000" b="1" dirty="0">
                <a:solidFill>
                  <a:schemeClr val="bg1"/>
                </a:solidFill>
                <a:latin typeface="Calibri"/>
                <a:cs typeface="Calibri"/>
              </a:rPr>
              <a:t>feasible</a:t>
            </a:r>
            <a:r>
              <a:rPr sz="1000" b="1" dirty="0">
                <a:latin typeface="Calibri"/>
                <a:cs typeface="Calibri"/>
              </a:rPr>
              <a:t>)</a:t>
            </a:r>
            <a:endParaRPr sz="1000" dirty="0">
              <a:latin typeface="Calibri"/>
              <a:cs typeface="Calibri"/>
            </a:endParaRPr>
          </a:p>
        </p:txBody>
      </p:sp>
      <p:sp>
        <p:nvSpPr>
          <p:cNvPr id="65" name="object 65"/>
          <p:cNvSpPr/>
          <p:nvPr/>
        </p:nvSpPr>
        <p:spPr>
          <a:xfrm>
            <a:off x="1409700" y="4946797"/>
            <a:ext cx="425450" cy="302341"/>
          </a:xfrm>
          <a:prstGeom prst="rect">
            <a:avLst/>
          </a:prstGeom>
          <a:blipFill>
            <a:blip r:embed="rId10" cstate="print"/>
            <a:stretch>
              <a:fillRect/>
            </a:stretch>
          </a:blipFill>
        </p:spPr>
        <p:txBody>
          <a:bodyPr wrap="square" lIns="0" tIns="0" rIns="0" bIns="0" rtlCol="0"/>
          <a:lstStyle/>
          <a:p>
            <a:endParaRPr/>
          </a:p>
        </p:txBody>
      </p:sp>
      <p:sp>
        <p:nvSpPr>
          <p:cNvPr id="66" name="object 66"/>
          <p:cNvSpPr txBox="1"/>
          <p:nvPr/>
        </p:nvSpPr>
        <p:spPr>
          <a:xfrm>
            <a:off x="1265740" y="5298744"/>
            <a:ext cx="749300" cy="472440"/>
          </a:xfrm>
          <a:prstGeom prst="rect">
            <a:avLst/>
          </a:prstGeom>
        </p:spPr>
        <p:txBody>
          <a:bodyPr vert="horz" wrap="square" lIns="0" tIns="0" rIns="0" bIns="0" rtlCol="0">
            <a:spAutoFit/>
          </a:bodyPr>
          <a:lstStyle/>
          <a:p>
            <a:pPr algn="ctr">
              <a:lnSpc>
                <a:spcPct val="100000"/>
              </a:lnSpc>
            </a:pPr>
            <a:r>
              <a:rPr sz="1000" spc="-5" dirty="0">
                <a:solidFill>
                  <a:schemeClr val="bg1"/>
                </a:solidFill>
                <a:latin typeface="Calibri"/>
                <a:cs typeface="Calibri"/>
              </a:rPr>
              <a:t>ESC</a:t>
            </a:r>
            <a:endParaRPr sz="1000" dirty="0">
              <a:solidFill>
                <a:schemeClr val="bg1"/>
              </a:solidFill>
              <a:latin typeface="Calibri"/>
              <a:cs typeface="Calibri"/>
            </a:endParaRPr>
          </a:p>
          <a:p>
            <a:pPr algn="ctr">
              <a:lnSpc>
                <a:spcPct val="100000"/>
              </a:lnSpc>
            </a:pPr>
            <a:r>
              <a:rPr sz="1000" i="1" spc="5" dirty="0">
                <a:solidFill>
                  <a:schemeClr val="bg1"/>
                </a:solidFill>
                <a:latin typeface="Calibri"/>
                <a:cs typeface="Calibri"/>
              </a:rPr>
              <a:t>2</a:t>
            </a:r>
            <a:r>
              <a:rPr sz="975" i="1" spc="7" baseline="25641" dirty="0">
                <a:solidFill>
                  <a:schemeClr val="bg1"/>
                </a:solidFill>
                <a:latin typeface="Calibri"/>
                <a:cs typeface="Calibri"/>
              </a:rPr>
              <a:t>nd </a:t>
            </a:r>
            <a:r>
              <a:rPr sz="1000" i="1" dirty="0">
                <a:solidFill>
                  <a:schemeClr val="bg1"/>
                </a:solidFill>
                <a:latin typeface="Calibri"/>
                <a:cs typeface="Calibri"/>
              </a:rPr>
              <a:t>Task</a:t>
            </a:r>
            <a:r>
              <a:rPr sz="1000" i="1" spc="-30" dirty="0">
                <a:solidFill>
                  <a:schemeClr val="bg1"/>
                </a:solidFill>
                <a:latin typeface="Calibri"/>
                <a:cs typeface="Calibri"/>
              </a:rPr>
              <a:t> </a:t>
            </a:r>
            <a:r>
              <a:rPr sz="1000" i="1" dirty="0">
                <a:solidFill>
                  <a:schemeClr val="bg1"/>
                </a:solidFill>
                <a:latin typeface="Calibri"/>
                <a:cs typeface="Calibri"/>
              </a:rPr>
              <a:t>Force</a:t>
            </a:r>
            <a:endParaRPr sz="1000" dirty="0">
              <a:solidFill>
                <a:schemeClr val="bg1"/>
              </a:solidFill>
              <a:latin typeface="Calibri"/>
              <a:cs typeface="Calibri"/>
            </a:endParaRPr>
          </a:p>
          <a:p>
            <a:pPr marL="71120">
              <a:lnSpc>
                <a:spcPct val="100000"/>
              </a:lnSpc>
            </a:pPr>
            <a:r>
              <a:rPr sz="1000" b="1" dirty="0">
                <a:solidFill>
                  <a:schemeClr val="bg1"/>
                </a:solidFill>
                <a:latin typeface="Calibri"/>
                <a:cs typeface="Calibri"/>
              </a:rPr>
              <a:t>2.6</a:t>
            </a:r>
            <a:r>
              <a:rPr sz="1000" b="1" spc="-105" dirty="0">
                <a:solidFill>
                  <a:schemeClr val="bg1"/>
                </a:solidFill>
                <a:latin typeface="Calibri"/>
                <a:cs typeface="Calibri"/>
              </a:rPr>
              <a:t> </a:t>
            </a:r>
            <a:r>
              <a:rPr sz="1000" b="1" dirty="0">
                <a:solidFill>
                  <a:schemeClr val="bg1"/>
                </a:solidFill>
                <a:latin typeface="Calibri"/>
                <a:cs typeface="Calibri"/>
              </a:rPr>
              <a:t>mmol/L</a:t>
            </a:r>
            <a:endParaRPr sz="1000" dirty="0">
              <a:solidFill>
                <a:schemeClr val="bg1"/>
              </a:solidFill>
              <a:latin typeface="Calibri"/>
              <a:cs typeface="Calibri"/>
            </a:endParaRPr>
          </a:p>
        </p:txBody>
      </p:sp>
      <p:sp>
        <p:nvSpPr>
          <p:cNvPr id="67" name="object 67"/>
          <p:cNvSpPr/>
          <p:nvPr/>
        </p:nvSpPr>
        <p:spPr>
          <a:xfrm>
            <a:off x="0" y="1857890"/>
            <a:ext cx="1429791" cy="660862"/>
          </a:xfrm>
          <a:prstGeom prst="rect">
            <a:avLst/>
          </a:prstGeom>
          <a:blipFill>
            <a:blip r:embed="rId11" cstate="print"/>
            <a:stretch>
              <a:fillRect/>
            </a:stretch>
          </a:blipFill>
        </p:spPr>
        <p:txBody>
          <a:bodyPr wrap="square" lIns="0" tIns="0" rIns="0" bIns="0" rtlCol="0"/>
          <a:lstStyle/>
          <a:p>
            <a:endParaRPr/>
          </a:p>
        </p:txBody>
      </p:sp>
      <p:sp>
        <p:nvSpPr>
          <p:cNvPr id="68" name="object 68"/>
          <p:cNvSpPr/>
          <p:nvPr/>
        </p:nvSpPr>
        <p:spPr>
          <a:xfrm>
            <a:off x="0" y="1878863"/>
            <a:ext cx="1386205" cy="572770"/>
          </a:xfrm>
          <a:custGeom>
            <a:avLst/>
            <a:gdLst/>
            <a:ahLst/>
            <a:cxnLst/>
            <a:rect l="l" t="t" r="r" b="b"/>
            <a:pathLst>
              <a:path w="1386205" h="572769">
                <a:moveTo>
                  <a:pt x="1099790" y="0"/>
                </a:moveTo>
                <a:lnTo>
                  <a:pt x="0" y="0"/>
                </a:lnTo>
                <a:lnTo>
                  <a:pt x="0" y="572236"/>
                </a:lnTo>
                <a:lnTo>
                  <a:pt x="1099790" y="572236"/>
                </a:lnTo>
                <a:lnTo>
                  <a:pt x="1385900" y="286118"/>
                </a:lnTo>
                <a:lnTo>
                  <a:pt x="1099790" y="0"/>
                </a:lnTo>
                <a:close/>
              </a:path>
            </a:pathLst>
          </a:custGeom>
          <a:solidFill>
            <a:srgbClr val="FAA526"/>
          </a:solidFill>
        </p:spPr>
        <p:txBody>
          <a:bodyPr wrap="square" lIns="0" tIns="0" rIns="0" bIns="0" rtlCol="0"/>
          <a:lstStyle/>
          <a:p>
            <a:endParaRPr/>
          </a:p>
        </p:txBody>
      </p:sp>
      <p:sp>
        <p:nvSpPr>
          <p:cNvPr id="69" name="object 69"/>
          <p:cNvSpPr txBox="1"/>
          <p:nvPr/>
        </p:nvSpPr>
        <p:spPr>
          <a:xfrm>
            <a:off x="307402" y="1974240"/>
            <a:ext cx="492125" cy="392430"/>
          </a:xfrm>
          <a:prstGeom prst="rect">
            <a:avLst/>
          </a:prstGeom>
        </p:spPr>
        <p:txBody>
          <a:bodyPr vert="horz" wrap="square" lIns="0" tIns="0" rIns="0" bIns="0" rtlCol="0">
            <a:spAutoFit/>
          </a:bodyPr>
          <a:lstStyle/>
          <a:p>
            <a:pPr marL="12700" marR="5080" indent="104775">
              <a:lnSpc>
                <a:spcPts val="1500"/>
              </a:lnSpc>
            </a:pPr>
            <a:r>
              <a:rPr sz="1300" b="1" dirty="0">
                <a:solidFill>
                  <a:schemeClr val="bg1"/>
                </a:solidFill>
                <a:latin typeface="Calibri"/>
                <a:cs typeface="Calibri"/>
              </a:rPr>
              <a:t>KEY  TRIALS</a:t>
            </a:r>
            <a:endParaRPr sz="1300" dirty="0">
              <a:solidFill>
                <a:schemeClr val="bg1"/>
              </a:solidFill>
              <a:latin typeface="Calibri"/>
              <a:cs typeface="Calibri"/>
            </a:endParaRPr>
          </a:p>
        </p:txBody>
      </p:sp>
      <p:sp>
        <p:nvSpPr>
          <p:cNvPr id="70" name="object 70"/>
          <p:cNvSpPr/>
          <p:nvPr/>
        </p:nvSpPr>
        <p:spPr>
          <a:xfrm>
            <a:off x="1392377" y="2119746"/>
            <a:ext cx="7664335" cy="149628"/>
          </a:xfrm>
          <a:prstGeom prst="rect">
            <a:avLst/>
          </a:prstGeom>
          <a:blipFill>
            <a:blip r:embed="rId12" cstate="print"/>
            <a:stretch>
              <a:fillRect/>
            </a:stretch>
          </a:blipFill>
        </p:spPr>
        <p:txBody>
          <a:bodyPr wrap="square" lIns="0" tIns="0" rIns="0" bIns="0" rtlCol="0"/>
          <a:lstStyle/>
          <a:p>
            <a:endParaRPr/>
          </a:p>
        </p:txBody>
      </p:sp>
      <p:sp>
        <p:nvSpPr>
          <p:cNvPr id="71" name="object 71"/>
          <p:cNvSpPr/>
          <p:nvPr/>
        </p:nvSpPr>
        <p:spPr>
          <a:xfrm>
            <a:off x="1439329" y="2171699"/>
            <a:ext cx="7571740" cy="8890"/>
          </a:xfrm>
          <a:custGeom>
            <a:avLst/>
            <a:gdLst/>
            <a:ahLst/>
            <a:cxnLst/>
            <a:rect l="l" t="t" r="r" b="b"/>
            <a:pathLst>
              <a:path w="7571740" h="8889">
                <a:moveTo>
                  <a:pt x="0" y="0"/>
                </a:moveTo>
                <a:lnTo>
                  <a:pt x="7571314" y="8464"/>
                </a:lnTo>
              </a:path>
            </a:pathLst>
          </a:custGeom>
          <a:ln w="50799">
            <a:solidFill>
              <a:srgbClr val="FAA526"/>
            </a:solidFill>
          </a:ln>
        </p:spPr>
        <p:txBody>
          <a:bodyPr wrap="square" lIns="0" tIns="0" rIns="0" bIns="0" rtlCol="0"/>
          <a:lstStyle/>
          <a:p>
            <a:endParaRPr/>
          </a:p>
        </p:txBody>
      </p:sp>
      <p:sp>
        <p:nvSpPr>
          <p:cNvPr id="72" name="object 72"/>
          <p:cNvSpPr/>
          <p:nvPr/>
        </p:nvSpPr>
        <p:spPr>
          <a:xfrm>
            <a:off x="1932711" y="1995051"/>
            <a:ext cx="369916" cy="415636"/>
          </a:xfrm>
          <a:prstGeom prst="rect">
            <a:avLst/>
          </a:prstGeom>
          <a:blipFill>
            <a:blip r:embed="rId13" cstate="print"/>
            <a:stretch>
              <a:fillRect/>
            </a:stretch>
          </a:blipFill>
        </p:spPr>
        <p:txBody>
          <a:bodyPr wrap="square" lIns="0" tIns="0" rIns="0" bIns="0" rtlCol="0"/>
          <a:lstStyle/>
          <a:p>
            <a:endParaRPr/>
          </a:p>
        </p:txBody>
      </p:sp>
      <p:sp>
        <p:nvSpPr>
          <p:cNvPr id="73" name="object 73"/>
          <p:cNvSpPr/>
          <p:nvPr/>
        </p:nvSpPr>
        <p:spPr>
          <a:xfrm>
            <a:off x="1990940" y="2032838"/>
            <a:ext cx="254000" cy="294640"/>
          </a:xfrm>
          <a:custGeom>
            <a:avLst/>
            <a:gdLst/>
            <a:ahLst/>
            <a:cxnLst/>
            <a:rect l="l" t="t" r="r" b="b"/>
            <a:pathLst>
              <a:path w="254000" h="294639">
                <a:moveTo>
                  <a:pt x="127000" y="0"/>
                </a:moveTo>
                <a:lnTo>
                  <a:pt x="0" y="63500"/>
                </a:lnTo>
                <a:lnTo>
                  <a:pt x="0" y="231140"/>
                </a:lnTo>
                <a:lnTo>
                  <a:pt x="127000" y="294640"/>
                </a:lnTo>
                <a:lnTo>
                  <a:pt x="254000" y="231140"/>
                </a:lnTo>
                <a:lnTo>
                  <a:pt x="254000" y="63500"/>
                </a:lnTo>
                <a:lnTo>
                  <a:pt x="127000" y="0"/>
                </a:lnTo>
                <a:close/>
              </a:path>
            </a:pathLst>
          </a:custGeom>
          <a:solidFill>
            <a:srgbClr val="FAA526"/>
          </a:solidFill>
        </p:spPr>
        <p:txBody>
          <a:bodyPr wrap="square" lIns="0" tIns="0" rIns="0" bIns="0" rtlCol="0"/>
          <a:lstStyle/>
          <a:p>
            <a:endParaRPr/>
          </a:p>
        </p:txBody>
      </p:sp>
      <p:sp>
        <p:nvSpPr>
          <p:cNvPr id="74" name="object 74"/>
          <p:cNvSpPr/>
          <p:nvPr/>
        </p:nvSpPr>
        <p:spPr>
          <a:xfrm>
            <a:off x="1990940" y="2032838"/>
            <a:ext cx="254000" cy="294640"/>
          </a:xfrm>
          <a:custGeom>
            <a:avLst/>
            <a:gdLst/>
            <a:ahLst/>
            <a:cxnLst/>
            <a:rect l="l" t="t" r="r" b="b"/>
            <a:pathLst>
              <a:path w="254000" h="294639">
                <a:moveTo>
                  <a:pt x="126999" y="294640"/>
                </a:moveTo>
                <a:lnTo>
                  <a:pt x="0" y="231140"/>
                </a:lnTo>
                <a:lnTo>
                  <a:pt x="0" y="63499"/>
                </a:lnTo>
                <a:lnTo>
                  <a:pt x="126999" y="0"/>
                </a:lnTo>
                <a:lnTo>
                  <a:pt x="253999" y="63499"/>
                </a:lnTo>
                <a:lnTo>
                  <a:pt x="253999" y="231140"/>
                </a:lnTo>
                <a:lnTo>
                  <a:pt x="126999" y="294640"/>
                </a:lnTo>
                <a:close/>
              </a:path>
            </a:pathLst>
          </a:custGeom>
          <a:ln w="25399">
            <a:solidFill>
              <a:srgbClr val="FFFFFF"/>
            </a:solidFill>
          </a:ln>
        </p:spPr>
        <p:txBody>
          <a:bodyPr wrap="square" lIns="0" tIns="0" rIns="0" bIns="0" rtlCol="0"/>
          <a:lstStyle/>
          <a:p>
            <a:endParaRPr/>
          </a:p>
        </p:txBody>
      </p:sp>
      <p:sp>
        <p:nvSpPr>
          <p:cNvPr id="75" name="object 75"/>
          <p:cNvSpPr txBox="1"/>
          <p:nvPr/>
        </p:nvSpPr>
        <p:spPr>
          <a:xfrm>
            <a:off x="2009456" y="2401570"/>
            <a:ext cx="228600" cy="167640"/>
          </a:xfrm>
          <a:prstGeom prst="rect">
            <a:avLst/>
          </a:prstGeom>
        </p:spPr>
        <p:txBody>
          <a:bodyPr vert="horz" wrap="square" lIns="0" tIns="0" rIns="0" bIns="0" rtlCol="0">
            <a:spAutoFit/>
          </a:bodyPr>
          <a:lstStyle/>
          <a:p>
            <a:pPr marL="12700">
              <a:lnSpc>
                <a:spcPct val="100000"/>
              </a:lnSpc>
            </a:pPr>
            <a:r>
              <a:rPr sz="1000" dirty="0">
                <a:latin typeface="Calibri"/>
                <a:cs typeface="Calibri"/>
              </a:rPr>
              <a:t>HPS</a:t>
            </a:r>
            <a:endParaRPr sz="1000">
              <a:latin typeface="Calibri"/>
              <a:cs typeface="Calibri"/>
            </a:endParaRPr>
          </a:p>
        </p:txBody>
      </p:sp>
      <p:sp>
        <p:nvSpPr>
          <p:cNvPr id="76" name="object 76"/>
          <p:cNvSpPr/>
          <p:nvPr/>
        </p:nvSpPr>
        <p:spPr>
          <a:xfrm>
            <a:off x="2543695" y="1995051"/>
            <a:ext cx="369916" cy="415636"/>
          </a:xfrm>
          <a:prstGeom prst="rect">
            <a:avLst/>
          </a:prstGeom>
          <a:blipFill>
            <a:blip r:embed="rId14" cstate="print"/>
            <a:stretch>
              <a:fillRect/>
            </a:stretch>
          </a:blipFill>
        </p:spPr>
        <p:txBody>
          <a:bodyPr wrap="square" lIns="0" tIns="0" rIns="0" bIns="0" rtlCol="0"/>
          <a:lstStyle/>
          <a:p>
            <a:endParaRPr/>
          </a:p>
        </p:txBody>
      </p:sp>
      <p:sp>
        <p:nvSpPr>
          <p:cNvPr id="77" name="object 77"/>
          <p:cNvSpPr/>
          <p:nvPr/>
        </p:nvSpPr>
        <p:spPr>
          <a:xfrm>
            <a:off x="2600540" y="2032838"/>
            <a:ext cx="254000" cy="294640"/>
          </a:xfrm>
          <a:custGeom>
            <a:avLst/>
            <a:gdLst/>
            <a:ahLst/>
            <a:cxnLst/>
            <a:rect l="l" t="t" r="r" b="b"/>
            <a:pathLst>
              <a:path w="254000" h="294639">
                <a:moveTo>
                  <a:pt x="127000" y="0"/>
                </a:moveTo>
                <a:lnTo>
                  <a:pt x="0" y="63500"/>
                </a:lnTo>
                <a:lnTo>
                  <a:pt x="0" y="231140"/>
                </a:lnTo>
                <a:lnTo>
                  <a:pt x="127000" y="294640"/>
                </a:lnTo>
                <a:lnTo>
                  <a:pt x="254000" y="231140"/>
                </a:lnTo>
                <a:lnTo>
                  <a:pt x="254000" y="63500"/>
                </a:lnTo>
                <a:lnTo>
                  <a:pt x="127000" y="0"/>
                </a:lnTo>
                <a:close/>
              </a:path>
            </a:pathLst>
          </a:custGeom>
          <a:solidFill>
            <a:srgbClr val="FAA526"/>
          </a:solidFill>
        </p:spPr>
        <p:txBody>
          <a:bodyPr wrap="square" lIns="0" tIns="0" rIns="0" bIns="0" rtlCol="0"/>
          <a:lstStyle/>
          <a:p>
            <a:endParaRPr/>
          </a:p>
        </p:txBody>
      </p:sp>
      <p:sp>
        <p:nvSpPr>
          <p:cNvPr id="78" name="object 78"/>
          <p:cNvSpPr/>
          <p:nvPr/>
        </p:nvSpPr>
        <p:spPr>
          <a:xfrm>
            <a:off x="2600540" y="2032838"/>
            <a:ext cx="254000" cy="294640"/>
          </a:xfrm>
          <a:custGeom>
            <a:avLst/>
            <a:gdLst/>
            <a:ahLst/>
            <a:cxnLst/>
            <a:rect l="l" t="t" r="r" b="b"/>
            <a:pathLst>
              <a:path w="254000" h="294639">
                <a:moveTo>
                  <a:pt x="126999" y="294640"/>
                </a:moveTo>
                <a:lnTo>
                  <a:pt x="0" y="231140"/>
                </a:lnTo>
                <a:lnTo>
                  <a:pt x="0" y="63499"/>
                </a:lnTo>
                <a:lnTo>
                  <a:pt x="126999" y="0"/>
                </a:lnTo>
                <a:lnTo>
                  <a:pt x="253999" y="63499"/>
                </a:lnTo>
                <a:lnTo>
                  <a:pt x="253999" y="231140"/>
                </a:lnTo>
                <a:lnTo>
                  <a:pt x="126999" y="294640"/>
                </a:lnTo>
                <a:close/>
              </a:path>
            </a:pathLst>
          </a:custGeom>
          <a:ln w="25399">
            <a:solidFill>
              <a:srgbClr val="FFFFFF"/>
            </a:solidFill>
          </a:ln>
        </p:spPr>
        <p:txBody>
          <a:bodyPr wrap="square" lIns="0" tIns="0" rIns="0" bIns="0" rtlCol="0"/>
          <a:lstStyle/>
          <a:p>
            <a:endParaRPr/>
          </a:p>
        </p:txBody>
      </p:sp>
      <p:sp>
        <p:nvSpPr>
          <p:cNvPr id="79" name="object 79"/>
          <p:cNvSpPr txBox="1"/>
          <p:nvPr/>
        </p:nvSpPr>
        <p:spPr>
          <a:xfrm>
            <a:off x="2540691" y="2401570"/>
            <a:ext cx="371475" cy="167640"/>
          </a:xfrm>
          <a:prstGeom prst="rect">
            <a:avLst/>
          </a:prstGeom>
        </p:spPr>
        <p:txBody>
          <a:bodyPr vert="horz" wrap="square" lIns="0" tIns="0" rIns="0" bIns="0" rtlCol="0">
            <a:spAutoFit/>
          </a:bodyPr>
          <a:lstStyle/>
          <a:p>
            <a:pPr marL="12700">
              <a:lnSpc>
                <a:spcPct val="100000"/>
              </a:lnSpc>
            </a:pPr>
            <a:r>
              <a:rPr sz="1000" dirty="0">
                <a:latin typeface="Calibri"/>
                <a:cs typeface="Calibri"/>
              </a:rPr>
              <a:t>ASCOT</a:t>
            </a:r>
            <a:endParaRPr sz="1000">
              <a:latin typeface="Calibri"/>
              <a:cs typeface="Calibri"/>
            </a:endParaRPr>
          </a:p>
        </p:txBody>
      </p:sp>
      <p:sp>
        <p:nvSpPr>
          <p:cNvPr id="80" name="object 80"/>
          <p:cNvSpPr/>
          <p:nvPr/>
        </p:nvSpPr>
        <p:spPr>
          <a:xfrm>
            <a:off x="3162985" y="1995051"/>
            <a:ext cx="374072" cy="415636"/>
          </a:xfrm>
          <a:prstGeom prst="rect">
            <a:avLst/>
          </a:prstGeom>
          <a:blipFill>
            <a:blip r:embed="rId15" cstate="print"/>
            <a:stretch>
              <a:fillRect/>
            </a:stretch>
          </a:blipFill>
        </p:spPr>
        <p:txBody>
          <a:bodyPr wrap="square" lIns="0" tIns="0" rIns="0" bIns="0" rtlCol="0"/>
          <a:lstStyle/>
          <a:p>
            <a:endParaRPr/>
          </a:p>
        </p:txBody>
      </p:sp>
      <p:sp>
        <p:nvSpPr>
          <p:cNvPr id="81" name="object 81"/>
          <p:cNvSpPr/>
          <p:nvPr/>
        </p:nvSpPr>
        <p:spPr>
          <a:xfrm>
            <a:off x="3222840" y="2032838"/>
            <a:ext cx="254000" cy="294640"/>
          </a:xfrm>
          <a:custGeom>
            <a:avLst/>
            <a:gdLst/>
            <a:ahLst/>
            <a:cxnLst/>
            <a:rect l="l" t="t" r="r" b="b"/>
            <a:pathLst>
              <a:path w="254000" h="294639">
                <a:moveTo>
                  <a:pt x="127000" y="0"/>
                </a:moveTo>
                <a:lnTo>
                  <a:pt x="0" y="63500"/>
                </a:lnTo>
                <a:lnTo>
                  <a:pt x="0" y="231140"/>
                </a:lnTo>
                <a:lnTo>
                  <a:pt x="127000" y="294640"/>
                </a:lnTo>
                <a:lnTo>
                  <a:pt x="254000" y="231140"/>
                </a:lnTo>
                <a:lnTo>
                  <a:pt x="254000" y="63500"/>
                </a:lnTo>
                <a:lnTo>
                  <a:pt x="127000" y="0"/>
                </a:lnTo>
                <a:close/>
              </a:path>
            </a:pathLst>
          </a:custGeom>
          <a:solidFill>
            <a:srgbClr val="FAA526"/>
          </a:solidFill>
        </p:spPr>
        <p:txBody>
          <a:bodyPr wrap="square" lIns="0" tIns="0" rIns="0" bIns="0" rtlCol="0"/>
          <a:lstStyle/>
          <a:p>
            <a:endParaRPr/>
          </a:p>
        </p:txBody>
      </p:sp>
      <p:sp>
        <p:nvSpPr>
          <p:cNvPr id="82" name="object 82"/>
          <p:cNvSpPr/>
          <p:nvPr/>
        </p:nvSpPr>
        <p:spPr>
          <a:xfrm>
            <a:off x="3222840" y="2032838"/>
            <a:ext cx="254000" cy="294640"/>
          </a:xfrm>
          <a:custGeom>
            <a:avLst/>
            <a:gdLst/>
            <a:ahLst/>
            <a:cxnLst/>
            <a:rect l="l" t="t" r="r" b="b"/>
            <a:pathLst>
              <a:path w="254000" h="294639">
                <a:moveTo>
                  <a:pt x="127000" y="294640"/>
                </a:moveTo>
                <a:lnTo>
                  <a:pt x="0" y="231140"/>
                </a:lnTo>
                <a:lnTo>
                  <a:pt x="0" y="63499"/>
                </a:lnTo>
                <a:lnTo>
                  <a:pt x="127000" y="0"/>
                </a:lnTo>
                <a:lnTo>
                  <a:pt x="253999" y="63499"/>
                </a:lnTo>
                <a:lnTo>
                  <a:pt x="253999" y="231140"/>
                </a:lnTo>
                <a:lnTo>
                  <a:pt x="127000" y="294640"/>
                </a:lnTo>
                <a:close/>
              </a:path>
            </a:pathLst>
          </a:custGeom>
          <a:ln w="25399">
            <a:solidFill>
              <a:srgbClr val="FFFFFF"/>
            </a:solidFill>
          </a:ln>
        </p:spPr>
        <p:txBody>
          <a:bodyPr wrap="square" lIns="0" tIns="0" rIns="0" bIns="0" rtlCol="0"/>
          <a:lstStyle/>
          <a:p>
            <a:endParaRPr/>
          </a:p>
        </p:txBody>
      </p:sp>
      <p:sp>
        <p:nvSpPr>
          <p:cNvPr id="83" name="object 83"/>
          <p:cNvSpPr txBox="1"/>
          <p:nvPr/>
        </p:nvSpPr>
        <p:spPr>
          <a:xfrm>
            <a:off x="3098307" y="2401570"/>
            <a:ext cx="511175" cy="320040"/>
          </a:xfrm>
          <a:prstGeom prst="rect">
            <a:avLst/>
          </a:prstGeom>
        </p:spPr>
        <p:txBody>
          <a:bodyPr vert="horz" wrap="square" lIns="0" tIns="0" rIns="0" bIns="0" rtlCol="0">
            <a:spAutoFit/>
          </a:bodyPr>
          <a:lstStyle/>
          <a:p>
            <a:pPr marL="59055" marR="5080" indent="-46990">
              <a:lnSpc>
                <a:spcPct val="100000"/>
              </a:lnSpc>
            </a:pPr>
            <a:r>
              <a:rPr sz="1000" dirty="0">
                <a:latin typeface="Calibri"/>
                <a:cs typeface="Calibri"/>
              </a:rPr>
              <a:t>PROVE</a:t>
            </a:r>
            <a:r>
              <a:rPr sz="1000" spc="-204" dirty="0">
                <a:latin typeface="Calibri"/>
                <a:cs typeface="Calibri"/>
              </a:rPr>
              <a:t>-­‐IT  TIMI</a:t>
            </a:r>
            <a:r>
              <a:rPr sz="1000" spc="-100" dirty="0">
                <a:latin typeface="Calibri"/>
                <a:cs typeface="Calibri"/>
              </a:rPr>
              <a:t> </a:t>
            </a:r>
            <a:r>
              <a:rPr sz="1000" dirty="0">
                <a:latin typeface="Calibri"/>
                <a:cs typeface="Calibri"/>
              </a:rPr>
              <a:t>22</a:t>
            </a:r>
            <a:endParaRPr sz="1000">
              <a:latin typeface="Calibri"/>
              <a:cs typeface="Calibri"/>
            </a:endParaRPr>
          </a:p>
        </p:txBody>
      </p:sp>
      <p:sp>
        <p:nvSpPr>
          <p:cNvPr id="84" name="object 84"/>
          <p:cNvSpPr/>
          <p:nvPr/>
        </p:nvSpPr>
        <p:spPr>
          <a:xfrm>
            <a:off x="3695001" y="1995051"/>
            <a:ext cx="369916" cy="415636"/>
          </a:xfrm>
          <a:prstGeom prst="rect">
            <a:avLst/>
          </a:prstGeom>
          <a:blipFill>
            <a:blip r:embed="rId16" cstate="print"/>
            <a:stretch>
              <a:fillRect/>
            </a:stretch>
          </a:blipFill>
        </p:spPr>
        <p:txBody>
          <a:bodyPr wrap="square" lIns="0" tIns="0" rIns="0" bIns="0" rtlCol="0"/>
          <a:lstStyle/>
          <a:p>
            <a:endParaRPr/>
          </a:p>
        </p:txBody>
      </p:sp>
      <p:sp>
        <p:nvSpPr>
          <p:cNvPr id="85" name="object 85"/>
          <p:cNvSpPr/>
          <p:nvPr/>
        </p:nvSpPr>
        <p:spPr>
          <a:xfrm>
            <a:off x="3753180" y="2032838"/>
            <a:ext cx="254000" cy="294640"/>
          </a:xfrm>
          <a:custGeom>
            <a:avLst/>
            <a:gdLst/>
            <a:ahLst/>
            <a:cxnLst/>
            <a:rect l="l" t="t" r="r" b="b"/>
            <a:pathLst>
              <a:path w="254000" h="294639">
                <a:moveTo>
                  <a:pt x="127000" y="0"/>
                </a:moveTo>
                <a:lnTo>
                  <a:pt x="0" y="63500"/>
                </a:lnTo>
                <a:lnTo>
                  <a:pt x="0" y="231140"/>
                </a:lnTo>
                <a:lnTo>
                  <a:pt x="127000" y="294640"/>
                </a:lnTo>
                <a:lnTo>
                  <a:pt x="254000" y="231140"/>
                </a:lnTo>
                <a:lnTo>
                  <a:pt x="254000" y="63500"/>
                </a:lnTo>
                <a:lnTo>
                  <a:pt x="127000" y="0"/>
                </a:lnTo>
                <a:close/>
              </a:path>
            </a:pathLst>
          </a:custGeom>
          <a:solidFill>
            <a:srgbClr val="FAA526"/>
          </a:solidFill>
        </p:spPr>
        <p:txBody>
          <a:bodyPr wrap="square" lIns="0" tIns="0" rIns="0" bIns="0" rtlCol="0"/>
          <a:lstStyle/>
          <a:p>
            <a:endParaRPr/>
          </a:p>
        </p:txBody>
      </p:sp>
      <p:sp>
        <p:nvSpPr>
          <p:cNvPr id="86" name="object 86"/>
          <p:cNvSpPr/>
          <p:nvPr/>
        </p:nvSpPr>
        <p:spPr>
          <a:xfrm>
            <a:off x="3753180" y="2032838"/>
            <a:ext cx="254000" cy="294640"/>
          </a:xfrm>
          <a:custGeom>
            <a:avLst/>
            <a:gdLst/>
            <a:ahLst/>
            <a:cxnLst/>
            <a:rect l="l" t="t" r="r" b="b"/>
            <a:pathLst>
              <a:path w="254000" h="294639">
                <a:moveTo>
                  <a:pt x="127000" y="294640"/>
                </a:moveTo>
                <a:lnTo>
                  <a:pt x="0" y="231140"/>
                </a:lnTo>
                <a:lnTo>
                  <a:pt x="0" y="63499"/>
                </a:lnTo>
                <a:lnTo>
                  <a:pt x="127000" y="0"/>
                </a:lnTo>
                <a:lnTo>
                  <a:pt x="253999" y="63499"/>
                </a:lnTo>
                <a:lnTo>
                  <a:pt x="253999" y="231140"/>
                </a:lnTo>
                <a:lnTo>
                  <a:pt x="127000" y="294640"/>
                </a:lnTo>
                <a:close/>
              </a:path>
            </a:pathLst>
          </a:custGeom>
          <a:ln w="25399">
            <a:solidFill>
              <a:srgbClr val="FFFFFF"/>
            </a:solidFill>
          </a:ln>
        </p:spPr>
        <p:txBody>
          <a:bodyPr wrap="square" lIns="0" tIns="0" rIns="0" bIns="0" rtlCol="0"/>
          <a:lstStyle/>
          <a:p>
            <a:endParaRPr/>
          </a:p>
        </p:txBody>
      </p:sp>
      <p:sp>
        <p:nvSpPr>
          <p:cNvPr id="87" name="object 87"/>
          <p:cNvSpPr/>
          <p:nvPr/>
        </p:nvSpPr>
        <p:spPr>
          <a:xfrm>
            <a:off x="6724992" y="1995051"/>
            <a:ext cx="374072" cy="415636"/>
          </a:xfrm>
          <a:prstGeom prst="rect">
            <a:avLst/>
          </a:prstGeom>
          <a:blipFill>
            <a:blip r:embed="rId17" cstate="print"/>
            <a:stretch>
              <a:fillRect/>
            </a:stretch>
          </a:blipFill>
        </p:spPr>
        <p:txBody>
          <a:bodyPr wrap="square" lIns="0" tIns="0" rIns="0" bIns="0" rtlCol="0"/>
          <a:lstStyle/>
          <a:p>
            <a:endParaRPr/>
          </a:p>
        </p:txBody>
      </p:sp>
      <p:sp>
        <p:nvSpPr>
          <p:cNvPr id="88" name="object 88"/>
          <p:cNvSpPr/>
          <p:nvPr/>
        </p:nvSpPr>
        <p:spPr>
          <a:xfrm>
            <a:off x="6785191" y="2032838"/>
            <a:ext cx="254000" cy="294640"/>
          </a:xfrm>
          <a:custGeom>
            <a:avLst/>
            <a:gdLst/>
            <a:ahLst/>
            <a:cxnLst/>
            <a:rect l="l" t="t" r="r" b="b"/>
            <a:pathLst>
              <a:path w="254000" h="294639">
                <a:moveTo>
                  <a:pt x="127000" y="0"/>
                </a:moveTo>
                <a:lnTo>
                  <a:pt x="0" y="63500"/>
                </a:lnTo>
                <a:lnTo>
                  <a:pt x="0" y="231140"/>
                </a:lnTo>
                <a:lnTo>
                  <a:pt x="127000" y="294640"/>
                </a:lnTo>
                <a:lnTo>
                  <a:pt x="254000" y="231140"/>
                </a:lnTo>
                <a:lnTo>
                  <a:pt x="254000" y="63500"/>
                </a:lnTo>
                <a:lnTo>
                  <a:pt x="127000" y="0"/>
                </a:lnTo>
                <a:close/>
              </a:path>
            </a:pathLst>
          </a:custGeom>
          <a:solidFill>
            <a:srgbClr val="FAA526"/>
          </a:solidFill>
        </p:spPr>
        <p:txBody>
          <a:bodyPr wrap="square" lIns="0" tIns="0" rIns="0" bIns="0" rtlCol="0"/>
          <a:lstStyle/>
          <a:p>
            <a:endParaRPr/>
          </a:p>
        </p:txBody>
      </p:sp>
      <p:sp>
        <p:nvSpPr>
          <p:cNvPr id="89" name="object 89"/>
          <p:cNvSpPr/>
          <p:nvPr/>
        </p:nvSpPr>
        <p:spPr>
          <a:xfrm>
            <a:off x="6785190" y="2032838"/>
            <a:ext cx="254000" cy="294640"/>
          </a:xfrm>
          <a:custGeom>
            <a:avLst/>
            <a:gdLst/>
            <a:ahLst/>
            <a:cxnLst/>
            <a:rect l="l" t="t" r="r" b="b"/>
            <a:pathLst>
              <a:path w="254000" h="294639">
                <a:moveTo>
                  <a:pt x="127000" y="294640"/>
                </a:moveTo>
                <a:lnTo>
                  <a:pt x="0" y="231140"/>
                </a:lnTo>
                <a:lnTo>
                  <a:pt x="0" y="63499"/>
                </a:lnTo>
                <a:lnTo>
                  <a:pt x="127000" y="0"/>
                </a:lnTo>
                <a:lnTo>
                  <a:pt x="253999" y="63499"/>
                </a:lnTo>
                <a:lnTo>
                  <a:pt x="253999" y="231140"/>
                </a:lnTo>
                <a:lnTo>
                  <a:pt x="127000" y="294640"/>
                </a:lnTo>
                <a:close/>
              </a:path>
            </a:pathLst>
          </a:custGeom>
          <a:ln w="25399">
            <a:solidFill>
              <a:srgbClr val="FFFFFF"/>
            </a:solidFill>
          </a:ln>
        </p:spPr>
        <p:txBody>
          <a:bodyPr wrap="square" lIns="0" tIns="0" rIns="0" bIns="0" rtlCol="0"/>
          <a:lstStyle/>
          <a:p>
            <a:endParaRPr/>
          </a:p>
        </p:txBody>
      </p:sp>
      <p:sp>
        <p:nvSpPr>
          <p:cNvPr id="90" name="object 90"/>
          <p:cNvSpPr txBox="1"/>
          <p:nvPr/>
        </p:nvSpPr>
        <p:spPr>
          <a:xfrm>
            <a:off x="6680905" y="2401570"/>
            <a:ext cx="515620" cy="320040"/>
          </a:xfrm>
          <a:prstGeom prst="rect">
            <a:avLst/>
          </a:prstGeom>
        </p:spPr>
        <p:txBody>
          <a:bodyPr vert="horz" wrap="square" lIns="0" tIns="0" rIns="0" bIns="0" rtlCol="0">
            <a:spAutoFit/>
          </a:bodyPr>
          <a:lstStyle/>
          <a:p>
            <a:pPr algn="ctr">
              <a:lnSpc>
                <a:spcPct val="100000"/>
              </a:lnSpc>
            </a:pPr>
            <a:r>
              <a:rPr sz="1000" spc="-5" dirty="0">
                <a:latin typeface="Calibri"/>
                <a:cs typeface="Calibri"/>
              </a:rPr>
              <a:t>CTTC</a:t>
            </a:r>
            <a:endParaRPr sz="1000">
              <a:latin typeface="Calibri"/>
              <a:cs typeface="Calibri"/>
            </a:endParaRPr>
          </a:p>
          <a:p>
            <a:pPr algn="ctr">
              <a:lnSpc>
                <a:spcPct val="100000"/>
              </a:lnSpc>
            </a:pPr>
            <a:r>
              <a:rPr sz="1000" dirty="0">
                <a:latin typeface="Calibri"/>
                <a:cs typeface="Calibri"/>
              </a:rPr>
              <a:t>(27</a:t>
            </a:r>
            <a:r>
              <a:rPr sz="1000" spc="-100" dirty="0">
                <a:latin typeface="Calibri"/>
                <a:cs typeface="Calibri"/>
              </a:rPr>
              <a:t> </a:t>
            </a:r>
            <a:r>
              <a:rPr sz="1000" dirty="0">
                <a:latin typeface="Calibri"/>
                <a:cs typeface="Calibri"/>
              </a:rPr>
              <a:t>trials)</a:t>
            </a:r>
            <a:endParaRPr sz="1000">
              <a:latin typeface="Calibri"/>
              <a:cs typeface="Calibri"/>
            </a:endParaRPr>
          </a:p>
        </p:txBody>
      </p:sp>
      <p:sp>
        <p:nvSpPr>
          <p:cNvPr id="91" name="object 91"/>
          <p:cNvSpPr/>
          <p:nvPr/>
        </p:nvSpPr>
        <p:spPr>
          <a:xfrm>
            <a:off x="7240384" y="1986746"/>
            <a:ext cx="369916" cy="415636"/>
          </a:xfrm>
          <a:prstGeom prst="rect">
            <a:avLst/>
          </a:prstGeom>
          <a:blipFill>
            <a:blip r:embed="rId18" cstate="print"/>
            <a:stretch>
              <a:fillRect/>
            </a:stretch>
          </a:blipFill>
        </p:spPr>
        <p:txBody>
          <a:bodyPr wrap="square" lIns="0" tIns="0" rIns="0" bIns="0" rtlCol="0"/>
          <a:lstStyle/>
          <a:p>
            <a:endParaRPr/>
          </a:p>
        </p:txBody>
      </p:sp>
      <p:sp>
        <p:nvSpPr>
          <p:cNvPr id="92" name="object 92"/>
          <p:cNvSpPr/>
          <p:nvPr/>
        </p:nvSpPr>
        <p:spPr>
          <a:xfrm>
            <a:off x="7299325" y="2024379"/>
            <a:ext cx="254000" cy="294640"/>
          </a:xfrm>
          <a:custGeom>
            <a:avLst/>
            <a:gdLst/>
            <a:ahLst/>
            <a:cxnLst/>
            <a:rect l="l" t="t" r="r" b="b"/>
            <a:pathLst>
              <a:path w="254000" h="294639">
                <a:moveTo>
                  <a:pt x="127000" y="0"/>
                </a:moveTo>
                <a:lnTo>
                  <a:pt x="0" y="63500"/>
                </a:lnTo>
                <a:lnTo>
                  <a:pt x="0" y="231140"/>
                </a:lnTo>
                <a:lnTo>
                  <a:pt x="127000" y="294640"/>
                </a:lnTo>
                <a:lnTo>
                  <a:pt x="254000" y="231140"/>
                </a:lnTo>
                <a:lnTo>
                  <a:pt x="254000" y="63500"/>
                </a:lnTo>
                <a:lnTo>
                  <a:pt x="127000" y="0"/>
                </a:lnTo>
                <a:close/>
              </a:path>
            </a:pathLst>
          </a:custGeom>
          <a:solidFill>
            <a:srgbClr val="FAA526"/>
          </a:solidFill>
        </p:spPr>
        <p:txBody>
          <a:bodyPr wrap="square" lIns="0" tIns="0" rIns="0" bIns="0" rtlCol="0"/>
          <a:lstStyle/>
          <a:p>
            <a:endParaRPr/>
          </a:p>
        </p:txBody>
      </p:sp>
      <p:sp>
        <p:nvSpPr>
          <p:cNvPr id="93" name="object 93"/>
          <p:cNvSpPr/>
          <p:nvPr/>
        </p:nvSpPr>
        <p:spPr>
          <a:xfrm>
            <a:off x="7299325" y="2024380"/>
            <a:ext cx="254000" cy="294640"/>
          </a:xfrm>
          <a:custGeom>
            <a:avLst/>
            <a:gdLst/>
            <a:ahLst/>
            <a:cxnLst/>
            <a:rect l="l" t="t" r="r" b="b"/>
            <a:pathLst>
              <a:path w="254000" h="294639">
                <a:moveTo>
                  <a:pt x="126999" y="294639"/>
                </a:moveTo>
                <a:lnTo>
                  <a:pt x="0" y="231139"/>
                </a:lnTo>
                <a:lnTo>
                  <a:pt x="0" y="63499"/>
                </a:lnTo>
                <a:lnTo>
                  <a:pt x="126999" y="0"/>
                </a:lnTo>
                <a:lnTo>
                  <a:pt x="253999" y="63499"/>
                </a:lnTo>
                <a:lnTo>
                  <a:pt x="253999" y="231139"/>
                </a:lnTo>
                <a:lnTo>
                  <a:pt x="126999" y="294639"/>
                </a:lnTo>
                <a:close/>
              </a:path>
            </a:pathLst>
          </a:custGeom>
          <a:ln w="25399">
            <a:solidFill>
              <a:srgbClr val="FFFFFF"/>
            </a:solidFill>
          </a:ln>
        </p:spPr>
        <p:txBody>
          <a:bodyPr wrap="square" lIns="0" tIns="0" rIns="0" bIns="0" rtlCol="0"/>
          <a:lstStyle/>
          <a:p>
            <a:endParaRPr/>
          </a:p>
        </p:txBody>
      </p:sp>
      <p:sp>
        <p:nvSpPr>
          <p:cNvPr id="94" name="object 94"/>
          <p:cNvSpPr txBox="1"/>
          <p:nvPr/>
        </p:nvSpPr>
        <p:spPr>
          <a:xfrm>
            <a:off x="7330760" y="2412060"/>
            <a:ext cx="438150" cy="167640"/>
          </a:xfrm>
          <a:prstGeom prst="rect">
            <a:avLst/>
          </a:prstGeom>
        </p:spPr>
        <p:txBody>
          <a:bodyPr vert="horz" wrap="square" lIns="0" tIns="0" rIns="0" bIns="0" rtlCol="0">
            <a:spAutoFit/>
          </a:bodyPr>
          <a:lstStyle/>
          <a:p>
            <a:pPr marL="12700">
              <a:lnSpc>
                <a:spcPct val="100000"/>
              </a:lnSpc>
            </a:pPr>
            <a:r>
              <a:rPr sz="1000" dirty="0">
                <a:latin typeface="Calibri"/>
                <a:cs typeface="Calibri"/>
              </a:rPr>
              <a:t>JUPITER</a:t>
            </a:r>
            <a:endParaRPr sz="1000">
              <a:latin typeface="Calibri"/>
              <a:cs typeface="Calibri"/>
            </a:endParaRPr>
          </a:p>
        </p:txBody>
      </p:sp>
      <p:sp>
        <p:nvSpPr>
          <p:cNvPr id="95" name="object 95"/>
          <p:cNvSpPr/>
          <p:nvPr/>
        </p:nvSpPr>
        <p:spPr>
          <a:xfrm>
            <a:off x="3985945" y="1995051"/>
            <a:ext cx="374072" cy="415636"/>
          </a:xfrm>
          <a:prstGeom prst="rect">
            <a:avLst/>
          </a:prstGeom>
          <a:blipFill>
            <a:blip r:embed="rId19" cstate="print"/>
            <a:stretch>
              <a:fillRect/>
            </a:stretch>
          </a:blipFill>
        </p:spPr>
        <p:txBody>
          <a:bodyPr wrap="square" lIns="0" tIns="0" rIns="0" bIns="0" rtlCol="0"/>
          <a:lstStyle/>
          <a:p>
            <a:endParaRPr/>
          </a:p>
        </p:txBody>
      </p:sp>
      <p:sp>
        <p:nvSpPr>
          <p:cNvPr id="96" name="object 96"/>
          <p:cNvSpPr/>
          <p:nvPr/>
        </p:nvSpPr>
        <p:spPr>
          <a:xfrm>
            <a:off x="4046029" y="2032647"/>
            <a:ext cx="254000" cy="294640"/>
          </a:xfrm>
          <a:custGeom>
            <a:avLst/>
            <a:gdLst/>
            <a:ahLst/>
            <a:cxnLst/>
            <a:rect l="l" t="t" r="r" b="b"/>
            <a:pathLst>
              <a:path w="254000" h="294639">
                <a:moveTo>
                  <a:pt x="127000" y="0"/>
                </a:moveTo>
                <a:lnTo>
                  <a:pt x="0" y="63500"/>
                </a:lnTo>
                <a:lnTo>
                  <a:pt x="0" y="231139"/>
                </a:lnTo>
                <a:lnTo>
                  <a:pt x="127000" y="294639"/>
                </a:lnTo>
                <a:lnTo>
                  <a:pt x="254000" y="231139"/>
                </a:lnTo>
                <a:lnTo>
                  <a:pt x="254000" y="63500"/>
                </a:lnTo>
                <a:lnTo>
                  <a:pt x="127000" y="0"/>
                </a:lnTo>
                <a:close/>
              </a:path>
            </a:pathLst>
          </a:custGeom>
          <a:solidFill>
            <a:srgbClr val="FAA526"/>
          </a:solidFill>
        </p:spPr>
        <p:txBody>
          <a:bodyPr wrap="square" lIns="0" tIns="0" rIns="0" bIns="0" rtlCol="0"/>
          <a:lstStyle/>
          <a:p>
            <a:endParaRPr/>
          </a:p>
        </p:txBody>
      </p:sp>
      <p:sp>
        <p:nvSpPr>
          <p:cNvPr id="97" name="object 97"/>
          <p:cNvSpPr/>
          <p:nvPr/>
        </p:nvSpPr>
        <p:spPr>
          <a:xfrm>
            <a:off x="4046029" y="2032647"/>
            <a:ext cx="254000" cy="294640"/>
          </a:xfrm>
          <a:custGeom>
            <a:avLst/>
            <a:gdLst/>
            <a:ahLst/>
            <a:cxnLst/>
            <a:rect l="l" t="t" r="r" b="b"/>
            <a:pathLst>
              <a:path w="254000" h="294639">
                <a:moveTo>
                  <a:pt x="126999" y="294639"/>
                </a:moveTo>
                <a:lnTo>
                  <a:pt x="0" y="231140"/>
                </a:lnTo>
                <a:lnTo>
                  <a:pt x="0" y="63499"/>
                </a:lnTo>
                <a:lnTo>
                  <a:pt x="126999" y="0"/>
                </a:lnTo>
                <a:lnTo>
                  <a:pt x="253999" y="63499"/>
                </a:lnTo>
                <a:lnTo>
                  <a:pt x="253999" y="231140"/>
                </a:lnTo>
                <a:lnTo>
                  <a:pt x="126999" y="294639"/>
                </a:lnTo>
                <a:close/>
              </a:path>
            </a:pathLst>
          </a:custGeom>
          <a:ln w="25399">
            <a:solidFill>
              <a:srgbClr val="FFFFFF"/>
            </a:solidFill>
          </a:ln>
        </p:spPr>
        <p:txBody>
          <a:bodyPr wrap="square" lIns="0" tIns="0" rIns="0" bIns="0" rtlCol="0"/>
          <a:lstStyle/>
          <a:p>
            <a:endParaRPr/>
          </a:p>
        </p:txBody>
      </p:sp>
      <p:sp>
        <p:nvSpPr>
          <p:cNvPr id="98" name="object 98"/>
          <p:cNvSpPr txBox="1"/>
          <p:nvPr/>
        </p:nvSpPr>
        <p:spPr>
          <a:xfrm>
            <a:off x="3759681" y="2401963"/>
            <a:ext cx="634365" cy="167640"/>
          </a:xfrm>
          <a:prstGeom prst="rect">
            <a:avLst/>
          </a:prstGeom>
        </p:spPr>
        <p:txBody>
          <a:bodyPr vert="horz" wrap="square" lIns="0" tIns="0" rIns="0" bIns="0" rtlCol="0">
            <a:spAutoFit/>
          </a:bodyPr>
          <a:lstStyle/>
          <a:p>
            <a:pPr marL="12700">
              <a:lnSpc>
                <a:spcPct val="100000"/>
              </a:lnSpc>
              <a:tabLst>
                <a:tab pos="361950" algn="l"/>
              </a:tabLst>
            </a:pPr>
            <a:r>
              <a:rPr sz="1000" dirty="0">
                <a:latin typeface="Calibri"/>
                <a:cs typeface="Calibri"/>
              </a:rPr>
              <a:t>T</a:t>
            </a:r>
            <a:r>
              <a:rPr sz="1000" spc="-5" dirty="0">
                <a:latin typeface="Calibri"/>
                <a:cs typeface="Calibri"/>
              </a:rPr>
              <a:t>N</a:t>
            </a:r>
            <a:r>
              <a:rPr sz="1000" dirty="0">
                <a:latin typeface="Calibri"/>
                <a:cs typeface="Calibri"/>
              </a:rPr>
              <a:t>T	</a:t>
            </a:r>
            <a:r>
              <a:rPr sz="1000" spc="-5" dirty="0">
                <a:latin typeface="Calibri"/>
                <a:cs typeface="Calibri"/>
              </a:rPr>
              <a:t>CTTC</a:t>
            </a:r>
            <a:endParaRPr sz="1000">
              <a:latin typeface="Calibri"/>
              <a:cs typeface="Calibri"/>
            </a:endParaRPr>
          </a:p>
        </p:txBody>
      </p:sp>
      <p:sp>
        <p:nvSpPr>
          <p:cNvPr id="99" name="object 99"/>
          <p:cNvSpPr/>
          <p:nvPr/>
        </p:nvSpPr>
        <p:spPr>
          <a:xfrm>
            <a:off x="5615241" y="1974274"/>
            <a:ext cx="369916" cy="415636"/>
          </a:xfrm>
          <a:prstGeom prst="rect">
            <a:avLst/>
          </a:prstGeom>
          <a:blipFill>
            <a:blip r:embed="rId20" cstate="print"/>
            <a:stretch>
              <a:fillRect/>
            </a:stretch>
          </a:blipFill>
        </p:spPr>
        <p:txBody>
          <a:bodyPr wrap="square" lIns="0" tIns="0" rIns="0" bIns="0" rtlCol="0"/>
          <a:lstStyle/>
          <a:p>
            <a:endParaRPr/>
          </a:p>
        </p:txBody>
      </p:sp>
      <p:sp>
        <p:nvSpPr>
          <p:cNvPr id="100" name="object 100"/>
          <p:cNvSpPr/>
          <p:nvPr/>
        </p:nvSpPr>
        <p:spPr>
          <a:xfrm>
            <a:off x="5673166" y="2012200"/>
            <a:ext cx="254000" cy="294640"/>
          </a:xfrm>
          <a:custGeom>
            <a:avLst/>
            <a:gdLst/>
            <a:ahLst/>
            <a:cxnLst/>
            <a:rect l="l" t="t" r="r" b="b"/>
            <a:pathLst>
              <a:path w="254000" h="294639">
                <a:moveTo>
                  <a:pt x="127000" y="0"/>
                </a:moveTo>
                <a:lnTo>
                  <a:pt x="0" y="63487"/>
                </a:lnTo>
                <a:lnTo>
                  <a:pt x="0" y="231127"/>
                </a:lnTo>
                <a:lnTo>
                  <a:pt x="127000" y="294627"/>
                </a:lnTo>
                <a:lnTo>
                  <a:pt x="254000" y="231127"/>
                </a:lnTo>
                <a:lnTo>
                  <a:pt x="254000" y="63487"/>
                </a:lnTo>
                <a:lnTo>
                  <a:pt x="127000" y="0"/>
                </a:lnTo>
                <a:close/>
              </a:path>
            </a:pathLst>
          </a:custGeom>
          <a:solidFill>
            <a:srgbClr val="FAA526"/>
          </a:solidFill>
        </p:spPr>
        <p:txBody>
          <a:bodyPr wrap="square" lIns="0" tIns="0" rIns="0" bIns="0" rtlCol="0"/>
          <a:lstStyle/>
          <a:p>
            <a:endParaRPr/>
          </a:p>
        </p:txBody>
      </p:sp>
      <p:sp>
        <p:nvSpPr>
          <p:cNvPr id="101" name="object 101"/>
          <p:cNvSpPr/>
          <p:nvPr/>
        </p:nvSpPr>
        <p:spPr>
          <a:xfrm>
            <a:off x="5673165" y="2012188"/>
            <a:ext cx="254000" cy="294640"/>
          </a:xfrm>
          <a:custGeom>
            <a:avLst/>
            <a:gdLst/>
            <a:ahLst/>
            <a:cxnLst/>
            <a:rect l="l" t="t" r="r" b="b"/>
            <a:pathLst>
              <a:path w="254000" h="294639">
                <a:moveTo>
                  <a:pt x="127000" y="294639"/>
                </a:moveTo>
                <a:lnTo>
                  <a:pt x="0" y="231139"/>
                </a:lnTo>
                <a:lnTo>
                  <a:pt x="0" y="63499"/>
                </a:lnTo>
                <a:lnTo>
                  <a:pt x="127000" y="0"/>
                </a:lnTo>
                <a:lnTo>
                  <a:pt x="254000" y="63499"/>
                </a:lnTo>
                <a:lnTo>
                  <a:pt x="254000" y="231139"/>
                </a:lnTo>
                <a:lnTo>
                  <a:pt x="127000" y="294639"/>
                </a:lnTo>
                <a:close/>
              </a:path>
            </a:pathLst>
          </a:custGeom>
          <a:ln w="25399">
            <a:solidFill>
              <a:srgbClr val="FFFFFF"/>
            </a:solidFill>
          </a:ln>
        </p:spPr>
        <p:txBody>
          <a:bodyPr wrap="square" lIns="0" tIns="0" rIns="0" bIns="0" rtlCol="0"/>
          <a:lstStyle/>
          <a:p>
            <a:endParaRPr/>
          </a:p>
        </p:txBody>
      </p:sp>
      <p:sp>
        <p:nvSpPr>
          <p:cNvPr id="102" name="object 102"/>
          <p:cNvSpPr txBox="1"/>
          <p:nvPr/>
        </p:nvSpPr>
        <p:spPr>
          <a:xfrm>
            <a:off x="5580400" y="2380919"/>
            <a:ext cx="515620" cy="320040"/>
          </a:xfrm>
          <a:prstGeom prst="rect">
            <a:avLst/>
          </a:prstGeom>
        </p:spPr>
        <p:txBody>
          <a:bodyPr vert="horz" wrap="square" lIns="0" tIns="0" rIns="0" bIns="0" rtlCol="0">
            <a:spAutoFit/>
          </a:bodyPr>
          <a:lstStyle/>
          <a:p>
            <a:pPr algn="ctr">
              <a:lnSpc>
                <a:spcPct val="100000"/>
              </a:lnSpc>
            </a:pPr>
            <a:r>
              <a:rPr sz="1000" spc="-5" dirty="0">
                <a:latin typeface="Calibri"/>
                <a:cs typeface="Calibri"/>
              </a:rPr>
              <a:t>CTTC</a:t>
            </a:r>
            <a:endParaRPr sz="1000">
              <a:latin typeface="Calibri"/>
              <a:cs typeface="Calibri"/>
            </a:endParaRPr>
          </a:p>
          <a:p>
            <a:pPr algn="ctr">
              <a:lnSpc>
                <a:spcPct val="100000"/>
              </a:lnSpc>
            </a:pPr>
            <a:r>
              <a:rPr sz="1000" dirty="0">
                <a:latin typeface="Calibri"/>
                <a:cs typeface="Calibri"/>
              </a:rPr>
              <a:t>(14</a:t>
            </a:r>
            <a:r>
              <a:rPr sz="1000" spc="-100" dirty="0">
                <a:latin typeface="Calibri"/>
                <a:cs typeface="Calibri"/>
              </a:rPr>
              <a:t> </a:t>
            </a:r>
            <a:r>
              <a:rPr sz="1000" dirty="0">
                <a:latin typeface="Calibri"/>
                <a:cs typeface="Calibri"/>
              </a:rPr>
              <a:t>trials)</a:t>
            </a:r>
            <a:endParaRPr sz="1000">
              <a:latin typeface="Calibri"/>
              <a:cs typeface="Calibri"/>
            </a:endParaRPr>
          </a:p>
        </p:txBody>
      </p:sp>
      <p:sp>
        <p:nvSpPr>
          <p:cNvPr id="103" name="object 103"/>
          <p:cNvSpPr/>
          <p:nvPr/>
        </p:nvSpPr>
        <p:spPr>
          <a:xfrm>
            <a:off x="4325353" y="2803893"/>
            <a:ext cx="419100" cy="278726"/>
          </a:xfrm>
          <a:prstGeom prst="rect">
            <a:avLst/>
          </a:prstGeom>
          <a:blipFill>
            <a:blip r:embed="rId7" cstate="print"/>
            <a:stretch>
              <a:fillRect/>
            </a:stretch>
          </a:blipFill>
        </p:spPr>
        <p:txBody>
          <a:bodyPr wrap="square" lIns="0" tIns="0" rIns="0" bIns="0" rtlCol="0"/>
          <a:lstStyle/>
          <a:p>
            <a:endParaRPr/>
          </a:p>
        </p:txBody>
      </p:sp>
      <p:sp>
        <p:nvSpPr>
          <p:cNvPr id="104" name="object 104"/>
          <p:cNvSpPr txBox="1"/>
          <p:nvPr/>
        </p:nvSpPr>
        <p:spPr>
          <a:xfrm>
            <a:off x="4069825" y="3124415"/>
            <a:ext cx="953769" cy="472440"/>
          </a:xfrm>
          <a:prstGeom prst="rect">
            <a:avLst/>
          </a:prstGeom>
        </p:spPr>
        <p:txBody>
          <a:bodyPr vert="horz" wrap="square" lIns="0" tIns="0" rIns="0" bIns="0" rtlCol="0">
            <a:spAutoFit/>
          </a:bodyPr>
          <a:lstStyle/>
          <a:p>
            <a:pPr algn="ctr">
              <a:lnSpc>
                <a:spcPct val="100000"/>
              </a:lnSpc>
            </a:pPr>
            <a:r>
              <a:rPr sz="1000" spc="-5" dirty="0">
                <a:latin typeface="Calibri"/>
                <a:cs typeface="Calibri"/>
              </a:rPr>
              <a:t>CCS</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&lt; 2</a:t>
            </a:r>
            <a:r>
              <a:rPr sz="1000" b="1" spc="-100" dirty="0">
                <a:solidFill>
                  <a:schemeClr val="bg1"/>
                </a:solidFill>
                <a:latin typeface="Calibri"/>
                <a:cs typeface="Calibri"/>
              </a:rPr>
              <a:t> </a:t>
            </a:r>
            <a:r>
              <a:rPr sz="1000" b="1" dirty="0">
                <a:solidFill>
                  <a:schemeClr val="bg1"/>
                </a:solidFill>
                <a:latin typeface="Calibri"/>
                <a:cs typeface="Calibri"/>
              </a:rPr>
              <a:t>mmol/L</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or 50%</a:t>
            </a:r>
            <a:r>
              <a:rPr sz="1000" b="1" spc="-65" dirty="0">
                <a:solidFill>
                  <a:schemeClr val="bg1"/>
                </a:solidFill>
                <a:latin typeface="Calibri"/>
                <a:cs typeface="Calibri"/>
              </a:rPr>
              <a:t> </a:t>
            </a:r>
            <a:r>
              <a:rPr sz="1000" b="1" spc="-5" dirty="0">
                <a:solidFill>
                  <a:schemeClr val="bg1"/>
                </a:solidFill>
                <a:latin typeface="Calibri"/>
                <a:cs typeface="Calibri"/>
              </a:rPr>
              <a:t>Reduction</a:t>
            </a:r>
            <a:endParaRPr sz="1000" dirty="0">
              <a:solidFill>
                <a:schemeClr val="bg1"/>
              </a:solidFill>
              <a:latin typeface="Calibri"/>
              <a:cs typeface="Calibri"/>
            </a:endParaRPr>
          </a:p>
        </p:txBody>
      </p:sp>
      <p:sp>
        <p:nvSpPr>
          <p:cNvPr id="105" name="object 105"/>
          <p:cNvSpPr/>
          <p:nvPr/>
        </p:nvSpPr>
        <p:spPr>
          <a:xfrm>
            <a:off x="2563291" y="2803893"/>
            <a:ext cx="419100" cy="278726"/>
          </a:xfrm>
          <a:prstGeom prst="rect">
            <a:avLst/>
          </a:prstGeom>
          <a:blipFill>
            <a:blip r:embed="rId7" cstate="print"/>
            <a:stretch>
              <a:fillRect/>
            </a:stretch>
          </a:blipFill>
        </p:spPr>
        <p:txBody>
          <a:bodyPr wrap="square" lIns="0" tIns="0" rIns="0" bIns="0" rtlCol="0"/>
          <a:lstStyle/>
          <a:p>
            <a:endParaRPr/>
          </a:p>
        </p:txBody>
      </p:sp>
      <p:sp>
        <p:nvSpPr>
          <p:cNvPr id="106" name="object 106"/>
          <p:cNvSpPr txBox="1"/>
          <p:nvPr/>
        </p:nvSpPr>
        <p:spPr>
          <a:xfrm>
            <a:off x="2287951" y="3124415"/>
            <a:ext cx="993140" cy="472440"/>
          </a:xfrm>
          <a:prstGeom prst="rect">
            <a:avLst/>
          </a:prstGeom>
        </p:spPr>
        <p:txBody>
          <a:bodyPr vert="horz" wrap="square" lIns="0" tIns="0" rIns="0" bIns="0" rtlCol="0">
            <a:spAutoFit/>
          </a:bodyPr>
          <a:lstStyle/>
          <a:p>
            <a:pPr algn="ctr">
              <a:lnSpc>
                <a:spcPct val="100000"/>
              </a:lnSpc>
            </a:pPr>
            <a:r>
              <a:rPr sz="1000" spc="-5" dirty="0">
                <a:latin typeface="Calibri"/>
                <a:cs typeface="Calibri"/>
              </a:rPr>
              <a:t>CCS</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&lt; 2.5</a:t>
            </a:r>
            <a:r>
              <a:rPr sz="1000" b="1" spc="-100" dirty="0">
                <a:solidFill>
                  <a:schemeClr val="bg1"/>
                </a:solidFill>
                <a:latin typeface="Calibri"/>
                <a:cs typeface="Calibri"/>
              </a:rPr>
              <a:t> </a:t>
            </a:r>
            <a:r>
              <a:rPr sz="1000" b="1" dirty="0" err="1">
                <a:solidFill>
                  <a:schemeClr val="bg1"/>
                </a:solidFill>
                <a:latin typeface="Calibri"/>
                <a:cs typeface="Calibri"/>
              </a:rPr>
              <a:t>mmol</a:t>
            </a:r>
            <a:r>
              <a:rPr sz="1000" b="1" dirty="0">
                <a:solidFill>
                  <a:schemeClr val="bg1"/>
                </a:solidFill>
                <a:latin typeface="Calibri"/>
                <a:cs typeface="Calibri"/>
              </a:rPr>
              <a:t>/L</a:t>
            </a:r>
            <a:endParaRPr sz="1000" dirty="0">
              <a:solidFill>
                <a:schemeClr val="bg1"/>
              </a:solidFill>
              <a:latin typeface="Calibri"/>
              <a:cs typeface="Calibri"/>
            </a:endParaRPr>
          </a:p>
          <a:p>
            <a:pPr algn="ctr">
              <a:lnSpc>
                <a:spcPct val="100000"/>
              </a:lnSpc>
            </a:pPr>
            <a:r>
              <a:rPr sz="1000" b="1" dirty="0">
                <a:solidFill>
                  <a:schemeClr val="bg1"/>
                </a:solidFill>
                <a:latin typeface="Calibri"/>
                <a:cs typeface="Calibri"/>
              </a:rPr>
              <a:t>and </a:t>
            </a:r>
            <a:r>
              <a:rPr sz="1000" b="1" spc="-65" dirty="0">
                <a:solidFill>
                  <a:schemeClr val="bg1"/>
                </a:solidFill>
                <a:latin typeface="Calibri"/>
                <a:cs typeface="Calibri"/>
              </a:rPr>
              <a:t>TC:HDL-­‐C </a:t>
            </a:r>
            <a:r>
              <a:rPr sz="1000" b="1" dirty="0">
                <a:solidFill>
                  <a:schemeClr val="bg1"/>
                </a:solidFill>
                <a:latin typeface="Calibri"/>
                <a:cs typeface="Calibri"/>
              </a:rPr>
              <a:t>&lt;4.0</a:t>
            </a:r>
            <a:endParaRPr sz="1000" dirty="0">
              <a:solidFill>
                <a:schemeClr val="bg1"/>
              </a:solidFill>
              <a:latin typeface="Calibri"/>
              <a:cs typeface="Calibri"/>
            </a:endParaRPr>
          </a:p>
        </p:txBody>
      </p:sp>
    </p:spTree>
    <p:extLst>
      <p:ext uri="{BB962C8B-B14F-4D97-AF65-F5344CB8AC3E}">
        <p14:creationId xmlns:p14="http://schemas.microsoft.com/office/powerpoint/2010/main" val="445340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4086141"/>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a:solidFill>
                  <a:schemeClr val="accent3"/>
                </a:solidFill>
              </a:rPr>
              <a:t>AHA/ACC </a:t>
            </a:r>
            <a:r>
              <a:rPr lang="en-US" dirty="0" err="1">
                <a:solidFill>
                  <a:schemeClr val="accent3"/>
                </a:solidFill>
              </a:rPr>
              <a:t>vs</a:t>
            </a:r>
            <a:r>
              <a:rPr lang="en-US" dirty="0">
                <a:solidFill>
                  <a:schemeClr val="accent3"/>
                </a:solidFill>
              </a:rPr>
              <a:t> IAS</a:t>
            </a:r>
          </a:p>
        </p:txBody>
      </p:sp>
    </p:spTree>
    <p:extLst>
      <p:ext uri="{BB962C8B-B14F-4D97-AF65-F5344CB8AC3E}">
        <p14:creationId xmlns:p14="http://schemas.microsoft.com/office/powerpoint/2010/main" val="2331381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p:cNvPicPr>
            <a:picLocks noGrp="1"/>
          </p:cNvPicPr>
          <p:nvPr>
            <p:ph sz="quarter" idx="4294967295"/>
          </p:nvPr>
        </p:nvPicPr>
        <p:blipFill>
          <a:blip r:embed="rId3">
            <a:extLst>
              <a:ext uri="{28A0092B-C50C-407E-A947-70E740481C1C}">
                <a14:useLocalDpi xmlns:a14="http://schemas.microsoft.com/office/drawing/2010/main" val="0"/>
              </a:ext>
            </a:extLst>
          </a:blip>
          <a:srcRect l="33498" t="24684" r="34438" b="24529"/>
          <a:stretch>
            <a:fillRect/>
          </a:stretch>
        </p:blipFill>
        <p:spPr>
          <a:xfrm>
            <a:off x="1007269" y="358775"/>
            <a:ext cx="7315200" cy="6126163"/>
          </a:xfrm>
        </p:spPr>
      </p:pic>
    </p:spTree>
    <p:extLst>
      <p:ext uri="{BB962C8B-B14F-4D97-AF65-F5344CB8AC3E}">
        <p14:creationId xmlns:p14="http://schemas.microsoft.com/office/powerpoint/2010/main" val="1830648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1"/>
            <a:ext cx="805696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p:txBody>
          <a:bodyPr/>
          <a:lstStyle/>
          <a:p>
            <a:r>
              <a:rPr lang="en-US" dirty="0">
                <a:solidFill>
                  <a:schemeClr val="accent3"/>
                </a:solidFill>
              </a:rPr>
              <a:t>Dosing Statins</a:t>
            </a:r>
          </a:p>
        </p:txBody>
      </p:sp>
    </p:spTree>
    <p:extLst>
      <p:ext uri="{BB962C8B-B14F-4D97-AF65-F5344CB8AC3E}">
        <p14:creationId xmlns:p14="http://schemas.microsoft.com/office/powerpoint/2010/main" val="3705465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dirty="0">
                <a:solidFill>
                  <a:schemeClr val="accent2"/>
                </a:solidFill>
              </a:rPr>
            </a:br>
            <a:br>
              <a:rPr lang="en-US" sz="4000" dirty="0">
                <a:solidFill>
                  <a:schemeClr val="accent2"/>
                </a:solidFill>
              </a:rPr>
            </a:br>
            <a:r>
              <a:rPr lang="en-US" sz="4000" dirty="0">
                <a:solidFill>
                  <a:schemeClr val="accent2"/>
                </a:solidFill>
              </a:rPr>
              <a:t>Primary prevention of CVD</a:t>
            </a:r>
            <a:br>
              <a:rPr lang="en-US" sz="4000" dirty="0">
                <a:solidFill>
                  <a:schemeClr val="accent2"/>
                </a:solidFill>
              </a:rPr>
            </a:br>
            <a:endParaRPr lang="en-US" sz="4000" dirty="0">
              <a:solidFill>
                <a:schemeClr val="accent2"/>
              </a:solidFill>
            </a:endParaRPr>
          </a:p>
        </p:txBody>
      </p:sp>
      <p:sp>
        <p:nvSpPr>
          <p:cNvPr id="3" name="Content Placeholder 2"/>
          <p:cNvSpPr>
            <a:spLocks noGrp="1"/>
          </p:cNvSpPr>
          <p:nvPr>
            <p:ph idx="1"/>
          </p:nvPr>
        </p:nvSpPr>
        <p:spPr>
          <a:xfrm>
            <a:off x="549275" y="1072444"/>
            <a:ext cx="8042276" cy="5249333"/>
          </a:xfrm>
        </p:spPr>
        <p:txBody>
          <a:bodyPr>
            <a:normAutofit fontScale="62500" lnSpcReduction="20000"/>
          </a:bodyPr>
          <a:lstStyle/>
          <a:p>
            <a:pPr marL="0" indent="0">
              <a:buNone/>
            </a:pPr>
            <a:r>
              <a:rPr lang="en-US" sz="3800" dirty="0">
                <a:solidFill>
                  <a:schemeClr val="bg1"/>
                </a:solidFill>
              </a:rPr>
              <a:t>The achievement and maintenance of good health is being emphasized in programs from The American Heart Association that promote seven ideal cardiovascular health metrics, including :</a:t>
            </a:r>
          </a:p>
          <a:p>
            <a:pPr marL="0" indent="0">
              <a:buNone/>
            </a:pPr>
            <a:endParaRPr lang="en-US" sz="3800" dirty="0">
              <a:solidFill>
                <a:schemeClr val="bg1"/>
              </a:solidFill>
            </a:endParaRPr>
          </a:p>
          <a:p>
            <a:pPr lvl="0"/>
            <a:r>
              <a:rPr lang="en-US" sz="3800" dirty="0">
                <a:solidFill>
                  <a:schemeClr val="bg1"/>
                </a:solidFill>
              </a:rPr>
              <a:t>Not smoking</a:t>
            </a:r>
          </a:p>
          <a:p>
            <a:pPr lvl="0"/>
            <a:r>
              <a:rPr lang="en-US" sz="3800" dirty="0">
                <a:solidFill>
                  <a:schemeClr val="bg1"/>
                </a:solidFill>
              </a:rPr>
              <a:t>Being physically active</a:t>
            </a:r>
          </a:p>
          <a:p>
            <a:pPr lvl="0"/>
            <a:r>
              <a:rPr lang="en-US" sz="3800" dirty="0">
                <a:solidFill>
                  <a:schemeClr val="bg1"/>
                </a:solidFill>
              </a:rPr>
              <a:t>Having a normal blood pressure</a:t>
            </a:r>
          </a:p>
          <a:p>
            <a:pPr lvl="0"/>
            <a:r>
              <a:rPr lang="en-US" sz="3800" dirty="0">
                <a:solidFill>
                  <a:schemeClr val="bg1"/>
                </a:solidFill>
              </a:rPr>
              <a:t>Having a normal blood glucose level</a:t>
            </a:r>
          </a:p>
          <a:p>
            <a:pPr lvl="0"/>
            <a:r>
              <a:rPr lang="en-US" sz="3800" dirty="0">
                <a:solidFill>
                  <a:schemeClr val="bg1"/>
                </a:solidFill>
              </a:rPr>
              <a:t>Having a normal total cholesterol level</a:t>
            </a:r>
          </a:p>
          <a:p>
            <a:pPr lvl="0"/>
            <a:r>
              <a:rPr lang="en-US" sz="3800" dirty="0">
                <a:solidFill>
                  <a:schemeClr val="bg1"/>
                </a:solidFill>
              </a:rPr>
              <a:t>Being normal weight</a:t>
            </a:r>
          </a:p>
          <a:p>
            <a:pPr lvl="0"/>
            <a:r>
              <a:rPr lang="en-US" sz="3800" dirty="0">
                <a:solidFill>
                  <a:schemeClr val="bg1"/>
                </a:solidFill>
              </a:rPr>
              <a:t>Eating a healthy diet</a:t>
            </a:r>
          </a:p>
          <a:p>
            <a:pPr marL="0" indent="0">
              <a:buNone/>
            </a:pPr>
            <a:r>
              <a:rPr lang="en-US" dirty="0">
                <a:solidFill>
                  <a:schemeClr val="bg1"/>
                </a:solidFill>
              </a:rPr>
              <a:t>-</a:t>
            </a:r>
          </a:p>
          <a:p>
            <a:pPr marL="0" indent="0">
              <a:buNone/>
            </a:pPr>
            <a:endParaRPr lang="en-US" sz="1800" dirty="0">
              <a:solidFill>
                <a:schemeClr val="bg1"/>
              </a:solidFill>
            </a:endParaRPr>
          </a:p>
          <a:p>
            <a:pPr marL="0" indent="0">
              <a:buNone/>
            </a:pPr>
            <a:r>
              <a:rPr lang="en-US" sz="1800" dirty="0">
                <a:solidFill>
                  <a:schemeClr val="bg1"/>
                </a:solidFill>
              </a:rPr>
              <a:t>Lloyd-Jones DM, Hong Y, </a:t>
            </a:r>
            <a:r>
              <a:rPr lang="en-US" sz="1800" dirty="0" err="1">
                <a:solidFill>
                  <a:schemeClr val="bg1"/>
                </a:solidFill>
              </a:rPr>
              <a:t>Labarthe</a:t>
            </a:r>
            <a:r>
              <a:rPr lang="en-US" sz="1800" dirty="0">
                <a:solidFill>
                  <a:schemeClr val="bg1"/>
                </a:solidFill>
              </a:rPr>
              <a:t> D, et al. Defining and setting national goals for cardiovascular health promotion and disease reduction: the American Heart Association's strategic Impact Goal through 2020 and beyond. Circulation 2010; 121:586.</a:t>
            </a:r>
          </a:p>
          <a:p>
            <a:pPr lvl="0"/>
            <a:endParaRPr lang="en-US" sz="40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946218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defRPr/>
            </a:pPr>
            <a:endParaRPr lang="ar-SA"/>
          </a:p>
        </p:txBody>
      </p:sp>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8723" y="599722"/>
            <a:ext cx="8722077" cy="5676900"/>
          </a:xfrm>
          <a:noFill/>
        </p:spPr>
      </p:pic>
    </p:spTree>
    <p:extLst>
      <p:ext uri="{BB962C8B-B14F-4D97-AF65-F5344CB8AC3E}">
        <p14:creationId xmlns:p14="http://schemas.microsoft.com/office/powerpoint/2010/main" val="816693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1735667"/>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p:txBody>
          <a:bodyPr/>
          <a:lstStyle/>
          <a:p>
            <a:pPr>
              <a:defRPr/>
            </a:pPr>
            <a:endParaRPr lang="ar-SA"/>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456" y="742245"/>
            <a:ext cx="8654344" cy="535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938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7C020AE-C688-481D-851F-517578A39318}"/>
              </a:ext>
            </a:extLst>
          </p:cNvPr>
          <p:cNvSpPr>
            <a:spLocks noGrp="1"/>
          </p:cNvSpPr>
          <p:nvPr>
            <p:ph idx="1"/>
          </p:nvPr>
        </p:nvSpPr>
        <p:spPr/>
        <p:txBody>
          <a:bodyPr/>
          <a:lstStyle/>
          <a:p>
            <a:pPr marL="0" indent="0" algn="ctr">
              <a:buNone/>
            </a:pPr>
            <a:r>
              <a:rPr lang="en-US" sz="4050" b="1" dirty="0">
                <a:solidFill>
                  <a:schemeClr val="accent1">
                    <a:lumMod val="90000"/>
                    <a:lumOff val="10000"/>
                  </a:schemeClr>
                </a:solidFill>
              </a:rPr>
              <a:t>ETIOLOGY</a:t>
            </a:r>
          </a:p>
          <a:p>
            <a:endParaRPr lang="en-US" dirty="0"/>
          </a:p>
        </p:txBody>
      </p:sp>
    </p:spTree>
    <p:extLst>
      <p:ext uri="{BB962C8B-B14F-4D97-AF65-F5344CB8AC3E}">
        <p14:creationId xmlns:p14="http://schemas.microsoft.com/office/powerpoint/2010/main" val="1876699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AC19-98C0-4568-BFD7-D22185D95E1D}"/>
              </a:ext>
            </a:extLst>
          </p:cNvPr>
          <p:cNvSpPr>
            <a:spLocks noGrp="1"/>
          </p:cNvSpPr>
          <p:nvPr>
            <p:ph type="title"/>
          </p:nvPr>
        </p:nvSpPr>
        <p:spPr/>
        <p:txBody>
          <a:bodyPr>
            <a:normAutofit/>
          </a:bodyPr>
          <a:lstStyle/>
          <a:p>
            <a:r>
              <a:rPr lang="en-US" sz="2700" b="1" dirty="0"/>
              <a:t>Primary causes </a:t>
            </a:r>
          </a:p>
        </p:txBody>
      </p:sp>
      <p:sp>
        <p:nvSpPr>
          <p:cNvPr id="3" name="Content Placeholder 2">
            <a:extLst>
              <a:ext uri="{FF2B5EF4-FFF2-40B4-BE49-F238E27FC236}">
                <a16:creationId xmlns:a16="http://schemas.microsoft.com/office/drawing/2014/main" id="{21FBB8D9-C418-4D8B-ADC8-7BC70055CD6F}"/>
              </a:ext>
            </a:extLst>
          </p:cNvPr>
          <p:cNvSpPr>
            <a:spLocks noGrp="1"/>
          </p:cNvSpPr>
          <p:nvPr>
            <p:ph sz="half" idx="1"/>
          </p:nvPr>
        </p:nvSpPr>
        <p:spPr>
          <a:xfrm>
            <a:off x="435895" y="2299653"/>
            <a:ext cx="4066793" cy="2724785"/>
          </a:xfrm>
        </p:spPr>
        <p:txBody>
          <a:bodyPr/>
          <a:lstStyle/>
          <a:p>
            <a:r>
              <a:rPr lang="en-US" sz="2100" dirty="0">
                <a:solidFill>
                  <a:srgbClr val="404040"/>
                </a:solidFill>
              </a:rPr>
              <a:t>Primary causes are </a:t>
            </a:r>
            <a:r>
              <a:rPr lang="en-US" sz="2100" b="1" dirty="0">
                <a:solidFill>
                  <a:srgbClr val="002060"/>
                </a:solidFill>
              </a:rPr>
              <a:t>single or multiple gene mutations</a:t>
            </a:r>
            <a:r>
              <a:rPr lang="en-US" sz="2100" dirty="0">
                <a:solidFill>
                  <a:srgbClr val="404040"/>
                </a:solidFill>
              </a:rPr>
              <a:t> that result in either overproduction or defective clearance of TG and LDL cholesterol, or in underproduction  or excessive clearance of HDL .</a:t>
            </a:r>
          </a:p>
          <a:p>
            <a:endParaRPr lang="en-US" dirty="0"/>
          </a:p>
        </p:txBody>
      </p:sp>
      <p:sp>
        <p:nvSpPr>
          <p:cNvPr id="4" name="Content Placeholder 3">
            <a:extLst>
              <a:ext uri="{FF2B5EF4-FFF2-40B4-BE49-F238E27FC236}">
                <a16:creationId xmlns:a16="http://schemas.microsoft.com/office/drawing/2014/main" id="{5B15391C-EB3B-4D46-B9C1-9E8FFAA4FED8}"/>
              </a:ext>
            </a:extLst>
          </p:cNvPr>
          <p:cNvSpPr>
            <a:spLocks noGrp="1"/>
          </p:cNvSpPr>
          <p:nvPr>
            <p:ph sz="half" idx="2"/>
          </p:nvPr>
        </p:nvSpPr>
        <p:spPr>
          <a:xfrm>
            <a:off x="4898302" y="3426516"/>
            <a:ext cx="4066794" cy="2724785"/>
          </a:xfrm>
        </p:spPr>
        <p:txBody>
          <a:bodyPr/>
          <a:lstStyle/>
          <a:p>
            <a:pPr marL="0" indent="0">
              <a:buNone/>
            </a:pPr>
            <a:r>
              <a:rPr lang="en-US" sz="2100" b="1" dirty="0">
                <a:solidFill>
                  <a:schemeClr val="accent1">
                    <a:lumMod val="90000"/>
                    <a:lumOff val="10000"/>
                  </a:schemeClr>
                </a:solidFill>
              </a:rPr>
              <a:t>Examples:</a:t>
            </a:r>
          </a:p>
          <a:p>
            <a:pPr lvl="0">
              <a:buFont typeface="Wingdings" panose="05000000000000000000" pitchFamily="2" charset="2"/>
              <a:buChar char="Ø"/>
              <a:defRPr>
                <a:solidFill>
                  <a:srgbClr val="000000"/>
                </a:solidFill>
              </a:defRPr>
            </a:pPr>
            <a:r>
              <a:rPr lang="en-US" sz="1800" dirty="0">
                <a:solidFill>
                  <a:srgbClr val="404040"/>
                </a:solidFill>
              </a:rPr>
              <a:t>Familial hypertriglyceridemia .</a:t>
            </a:r>
          </a:p>
          <a:p>
            <a:pPr lvl="0">
              <a:buFont typeface="Wingdings" panose="05000000000000000000" pitchFamily="2" charset="2"/>
              <a:buChar char="Ø"/>
              <a:defRPr>
                <a:solidFill>
                  <a:srgbClr val="000000"/>
                </a:solidFill>
              </a:defRPr>
            </a:pPr>
            <a:r>
              <a:rPr lang="en-US" sz="1800" dirty="0">
                <a:solidFill>
                  <a:srgbClr val="404040"/>
                </a:solidFill>
              </a:rPr>
              <a:t>Familial hypercholesterolemia .</a:t>
            </a:r>
          </a:p>
          <a:p>
            <a:pPr lvl="0">
              <a:buFont typeface="Wingdings" panose="05000000000000000000" pitchFamily="2" charset="2"/>
              <a:buChar char="Ø"/>
              <a:defRPr>
                <a:solidFill>
                  <a:srgbClr val="000000"/>
                </a:solidFill>
              </a:defRPr>
            </a:pPr>
            <a:r>
              <a:rPr lang="en-US" sz="1800" dirty="0">
                <a:solidFill>
                  <a:srgbClr val="404040"/>
                </a:solidFill>
              </a:rPr>
              <a:t>Familial combined hyperlipidemia .</a:t>
            </a:r>
          </a:p>
          <a:p>
            <a:pPr lvl="0">
              <a:buFont typeface="Wingdings" panose="05000000000000000000" pitchFamily="2" charset="2"/>
              <a:buChar char="Ø"/>
              <a:defRPr>
                <a:solidFill>
                  <a:srgbClr val="000000"/>
                </a:solidFill>
              </a:defRPr>
            </a:pPr>
            <a:r>
              <a:rPr lang="en-US" sz="1800" dirty="0">
                <a:solidFill>
                  <a:srgbClr val="404040"/>
                </a:solidFill>
              </a:rPr>
              <a:t>Polygenic hypercholesterolemia .</a:t>
            </a:r>
          </a:p>
          <a:p>
            <a:pPr marL="0" indent="0">
              <a:buNone/>
            </a:pPr>
            <a:endParaRPr lang="en-US" dirty="0"/>
          </a:p>
        </p:txBody>
      </p:sp>
    </p:spTree>
    <p:extLst>
      <p:ext uri="{BB962C8B-B14F-4D97-AF65-F5344CB8AC3E}">
        <p14:creationId xmlns:p14="http://schemas.microsoft.com/office/powerpoint/2010/main" val="1622329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8AAD-0B3C-4574-B0CD-9DA275765FDF}"/>
              </a:ext>
            </a:extLst>
          </p:cNvPr>
          <p:cNvSpPr>
            <a:spLocks noGrp="1"/>
          </p:cNvSpPr>
          <p:nvPr>
            <p:ph type="title"/>
          </p:nvPr>
        </p:nvSpPr>
        <p:spPr/>
        <p:txBody>
          <a:bodyPr>
            <a:normAutofit/>
          </a:bodyPr>
          <a:lstStyle/>
          <a:p>
            <a:r>
              <a:rPr lang="en-US" sz="2700" b="1" dirty="0"/>
              <a:t>Secondary causes</a:t>
            </a:r>
          </a:p>
        </p:txBody>
      </p:sp>
      <p:sp>
        <p:nvSpPr>
          <p:cNvPr id="3" name="Content Placeholder 2">
            <a:extLst>
              <a:ext uri="{FF2B5EF4-FFF2-40B4-BE49-F238E27FC236}">
                <a16:creationId xmlns:a16="http://schemas.microsoft.com/office/drawing/2014/main" id="{D4F7F642-DE46-4FA1-9BF6-6AC176B05E1C}"/>
              </a:ext>
            </a:extLst>
          </p:cNvPr>
          <p:cNvSpPr>
            <a:spLocks noGrp="1"/>
          </p:cNvSpPr>
          <p:nvPr>
            <p:ph idx="1"/>
          </p:nvPr>
        </p:nvSpPr>
        <p:spPr/>
        <p:txBody>
          <a:bodyPr/>
          <a:lstStyle/>
          <a:p>
            <a:r>
              <a:rPr lang="en-US" sz="2400" dirty="0"/>
              <a:t>Contribute to most cases of dyslipidemia in adults. </a:t>
            </a:r>
          </a:p>
          <a:p>
            <a:r>
              <a:rPr lang="en-US" sz="2400" dirty="0"/>
              <a:t>The most important secondary cause in developed countries is a </a:t>
            </a:r>
            <a:r>
              <a:rPr lang="en-US" sz="2400" dirty="0">
                <a:solidFill>
                  <a:srgbClr val="002060"/>
                </a:solidFill>
              </a:rPr>
              <a:t>sedentary lifestyle</a:t>
            </a:r>
            <a:r>
              <a:rPr lang="en-US" sz="2400" dirty="0"/>
              <a:t> with </a:t>
            </a:r>
            <a:r>
              <a:rPr lang="en-US" sz="2400" dirty="0">
                <a:solidFill>
                  <a:srgbClr val="002060"/>
                </a:solidFill>
              </a:rPr>
              <a:t>excessive dietary intake</a:t>
            </a:r>
            <a:r>
              <a:rPr lang="en-US" sz="2400" dirty="0"/>
              <a:t> of saturated fat, cholesterol, and trans fats.</a:t>
            </a:r>
          </a:p>
          <a:p>
            <a:endParaRPr lang="en-US" dirty="0"/>
          </a:p>
        </p:txBody>
      </p:sp>
    </p:spTree>
    <p:extLst>
      <p:ext uri="{BB962C8B-B14F-4D97-AF65-F5344CB8AC3E}">
        <p14:creationId xmlns:p14="http://schemas.microsoft.com/office/powerpoint/2010/main" val="1874591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E915-7E92-4BB8-A7F5-502B47D0AAEE}"/>
              </a:ext>
            </a:extLst>
          </p:cNvPr>
          <p:cNvSpPr>
            <a:spLocks noGrp="1"/>
          </p:cNvSpPr>
          <p:nvPr>
            <p:ph type="title"/>
          </p:nvPr>
        </p:nvSpPr>
        <p:spPr/>
        <p:txBody>
          <a:bodyPr>
            <a:normAutofit/>
          </a:bodyPr>
          <a:lstStyle/>
          <a:p>
            <a:r>
              <a:rPr lang="en-US" sz="2400" dirty="0"/>
              <a:t>Other common secondary causes</a:t>
            </a:r>
          </a:p>
        </p:txBody>
      </p:sp>
      <p:sp>
        <p:nvSpPr>
          <p:cNvPr id="3" name="Content Placeholder 2">
            <a:extLst>
              <a:ext uri="{FF2B5EF4-FFF2-40B4-BE49-F238E27FC236}">
                <a16:creationId xmlns:a16="http://schemas.microsoft.com/office/drawing/2014/main" id="{6808F53C-87D1-4D66-9D21-89EB46BDF42C}"/>
              </a:ext>
            </a:extLst>
          </p:cNvPr>
          <p:cNvSpPr>
            <a:spLocks noGrp="1"/>
          </p:cNvSpPr>
          <p:nvPr>
            <p:ph idx="1"/>
          </p:nvPr>
        </p:nvSpPr>
        <p:spPr>
          <a:xfrm>
            <a:off x="435895" y="2492623"/>
            <a:ext cx="8272211" cy="2758727"/>
          </a:xfrm>
        </p:spPr>
        <p:txBody>
          <a:bodyPr>
            <a:normAutofit fontScale="85000" lnSpcReduction="20000"/>
          </a:bodyPr>
          <a:lstStyle/>
          <a:p>
            <a:pPr lvl="0">
              <a:lnSpc>
                <a:spcPct val="80000"/>
              </a:lnSpc>
              <a:buSzTx/>
              <a:buNone/>
              <a:defRPr>
                <a:solidFill>
                  <a:srgbClr val="000000"/>
                </a:solidFill>
              </a:defRPr>
            </a:pPr>
            <a:endParaRPr lang="en-US" dirty="0"/>
          </a:p>
          <a:p>
            <a:pPr marL="694371" indent="-694371">
              <a:lnSpc>
                <a:spcPct val="80000"/>
              </a:lnSpc>
              <a:defRPr>
                <a:solidFill>
                  <a:srgbClr val="000000"/>
                </a:solidFill>
              </a:defRPr>
            </a:pPr>
            <a:r>
              <a:rPr lang="en-US" sz="2400" dirty="0">
                <a:solidFill>
                  <a:srgbClr val="404040"/>
                </a:solidFill>
              </a:rPr>
              <a:t>Diabetes mellitus,</a:t>
            </a:r>
            <a:endParaRPr lang="en-US" dirty="0"/>
          </a:p>
          <a:p>
            <a:pPr marL="694371" indent="-694371">
              <a:lnSpc>
                <a:spcPct val="80000"/>
              </a:lnSpc>
              <a:defRPr>
                <a:solidFill>
                  <a:srgbClr val="000000"/>
                </a:solidFill>
              </a:defRPr>
            </a:pPr>
            <a:r>
              <a:rPr lang="en-US" sz="2400" dirty="0">
                <a:solidFill>
                  <a:srgbClr val="404040"/>
                </a:solidFill>
              </a:rPr>
              <a:t>Alcohol overuse,</a:t>
            </a:r>
            <a:endParaRPr lang="en-US" dirty="0"/>
          </a:p>
          <a:p>
            <a:pPr marL="694371" indent="-694371">
              <a:lnSpc>
                <a:spcPct val="80000"/>
              </a:lnSpc>
              <a:defRPr>
                <a:solidFill>
                  <a:srgbClr val="000000"/>
                </a:solidFill>
              </a:defRPr>
            </a:pPr>
            <a:r>
              <a:rPr lang="en-US" sz="2400" dirty="0">
                <a:solidFill>
                  <a:srgbClr val="404040"/>
                </a:solidFill>
              </a:rPr>
              <a:t>Chronic kidney disease,</a:t>
            </a:r>
            <a:endParaRPr lang="en-US" dirty="0"/>
          </a:p>
          <a:p>
            <a:pPr marL="694371" indent="-694371">
              <a:lnSpc>
                <a:spcPct val="80000"/>
              </a:lnSpc>
              <a:defRPr>
                <a:solidFill>
                  <a:srgbClr val="000000"/>
                </a:solidFill>
              </a:defRPr>
            </a:pPr>
            <a:r>
              <a:rPr lang="en-US" sz="2400" dirty="0">
                <a:solidFill>
                  <a:srgbClr val="404040"/>
                </a:solidFill>
              </a:rPr>
              <a:t>Hypothyroidism,</a:t>
            </a:r>
            <a:endParaRPr lang="en-US" dirty="0"/>
          </a:p>
          <a:p>
            <a:pPr marL="694371" indent="-694371">
              <a:lnSpc>
                <a:spcPct val="80000"/>
              </a:lnSpc>
              <a:defRPr>
                <a:solidFill>
                  <a:srgbClr val="000000"/>
                </a:solidFill>
              </a:defRPr>
            </a:pPr>
            <a:r>
              <a:rPr lang="en-US" sz="2400" dirty="0">
                <a:solidFill>
                  <a:srgbClr val="404040"/>
                </a:solidFill>
              </a:rPr>
              <a:t>Primary biliary cirrhosis and other cholestatic liver diseases,</a:t>
            </a:r>
            <a:endParaRPr lang="en-US" dirty="0"/>
          </a:p>
          <a:p>
            <a:pPr marL="694371" indent="-694371">
              <a:lnSpc>
                <a:spcPct val="80000"/>
              </a:lnSpc>
              <a:defRPr>
                <a:solidFill>
                  <a:srgbClr val="000000"/>
                </a:solidFill>
              </a:defRPr>
            </a:pPr>
            <a:r>
              <a:rPr lang="en-US" sz="2400" dirty="0">
                <a:solidFill>
                  <a:srgbClr val="404040"/>
                </a:solidFill>
              </a:rPr>
              <a:t>Drugs, such as thiazides , </a:t>
            </a:r>
            <a:r>
              <a:rPr lang="el-GR" sz="2400" dirty="0">
                <a:solidFill>
                  <a:srgbClr val="404040"/>
                </a:solidFill>
              </a:rPr>
              <a:t>β-</a:t>
            </a:r>
            <a:r>
              <a:rPr lang="en-US" sz="2400" dirty="0">
                <a:solidFill>
                  <a:srgbClr val="404040"/>
                </a:solidFill>
              </a:rPr>
              <a:t>blockers, retinoids , highly active antiretroviral agents, estrogen and progestins , and glucocorticoids .</a:t>
            </a:r>
          </a:p>
          <a:p>
            <a:pPr marL="694371" indent="-694371">
              <a:lnSpc>
                <a:spcPct val="80000"/>
              </a:lnSpc>
              <a:defRPr>
                <a:solidFill>
                  <a:srgbClr val="000000"/>
                </a:solidFill>
              </a:defRPr>
            </a:pPr>
            <a:r>
              <a:rPr lang="en-US" sz="2400" dirty="0">
                <a:solidFill>
                  <a:srgbClr val="404040"/>
                </a:solidFill>
              </a:rPr>
              <a:t>Smoking.</a:t>
            </a:r>
          </a:p>
          <a:p>
            <a:endParaRPr lang="en-US" dirty="0"/>
          </a:p>
        </p:txBody>
      </p:sp>
    </p:spTree>
    <p:extLst>
      <p:ext uri="{BB962C8B-B14F-4D97-AF65-F5344CB8AC3E}">
        <p14:creationId xmlns:p14="http://schemas.microsoft.com/office/powerpoint/2010/main" val="1581981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26E08BC-BBC2-4508-B7EF-8BC174304AD3}"/>
              </a:ext>
            </a:extLst>
          </p:cNvPr>
          <p:cNvPicPr>
            <a:picLocks noGrp="1" noChangeAspect="1"/>
          </p:cNvPicPr>
          <p:nvPr>
            <p:ph idx="4294967295"/>
          </p:nvPr>
        </p:nvPicPr>
        <p:blipFill rotWithShape="1">
          <a:blip r:embed="rId2"/>
          <a:srcRect l="23858" t="23551" r="17876" b="22170"/>
          <a:stretch/>
        </p:blipFill>
        <p:spPr>
          <a:xfrm>
            <a:off x="378730" y="1518091"/>
            <a:ext cx="8765270" cy="4589816"/>
          </a:xfrm>
          <a:prstGeom prst="rect">
            <a:avLst/>
          </a:prstGeom>
        </p:spPr>
      </p:pic>
      <p:pic>
        <p:nvPicPr>
          <p:cNvPr id="1028" name="Picture 4" descr="Image result for aace">
            <a:extLst>
              <a:ext uri="{FF2B5EF4-FFF2-40B4-BE49-F238E27FC236}">
                <a16:creationId xmlns:a16="http://schemas.microsoft.com/office/drawing/2014/main" id="{37A562D0-766A-4C07-A19E-F0B5BFE97F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6231" y="1016267"/>
            <a:ext cx="789336" cy="78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38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086600" cy="55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83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7C020AE-C688-481D-851F-517578A39318}"/>
              </a:ext>
            </a:extLst>
          </p:cNvPr>
          <p:cNvSpPr>
            <a:spLocks noGrp="1"/>
          </p:cNvSpPr>
          <p:nvPr>
            <p:ph idx="1"/>
          </p:nvPr>
        </p:nvSpPr>
        <p:spPr/>
        <p:txBody>
          <a:bodyPr/>
          <a:lstStyle/>
          <a:p>
            <a:pPr marL="0" indent="0" algn="ctr">
              <a:buNone/>
            </a:pPr>
            <a:r>
              <a:rPr lang="en-US" sz="4050" b="1" dirty="0">
                <a:solidFill>
                  <a:schemeClr val="accent1">
                    <a:lumMod val="90000"/>
                    <a:lumOff val="10000"/>
                  </a:schemeClr>
                </a:solidFill>
              </a:rPr>
              <a:t>Symptoms and Signs</a:t>
            </a:r>
            <a:endParaRPr lang="en-US" dirty="0">
              <a:solidFill>
                <a:schemeClr val="accent1">
                  <a:lumMod val="90000"/>
                  <a:lumOff val="10000"/>
                </a:schemeClr>
              </a:solidFill>
            </a:endParaRPr>
          </a:p>
        </p:txBody>
      </p:sp>
    </p:spTree>
    <p:extLst>
      <p:ext uri="{BB962C8B-B14F-4D97-AF65-F5344CB8AC3E}">
        <p14:creationId xmlns:p14="http://schemas.microsoft.com/office/powerpoint/2010/main" val="3194245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54953-C8A6-4EB9-BB7E-0F604D284975}"/>
              </a:ext>
            </a:extLst>
          </p:cNvPr>
          <p:cNvSpPr>
            <a:spLocks noGrp="1"/>
          </p:cNvSpPr>
          <p:nvPr>
            <p:ph type="title"/>
          </p:nvPr>
        </p:nvSpPr>
        <p:spPr/>
        <p:txBody>
          <a:bodyPr>
            <a:normAutofit/>
          </a:bodyPr>
          <a:lstStyle/>
          <a:p>
            <a:r>
              <a:rPr lang="en-US" sz="3300" b="1" cap="none" dirty="0"/>
              <a:t>Symptoms and Signs </a:t>
            </a:r>
            <a:br>
              <a:rPr lang="en-US" dirty="0"/>
            </a:br>
            <a:endParaRPr lang="en-US" dirty="0"/>
          </a:p>
        </p:txBody>
      </p:sp>
      <p:sp>
        <p:nvSpPr>
          <p:cNvPr id="3" name="Content Placeholder 2">
            <a:extLst>
              <a:ext uri="{FF2B5EF4-FFF2-40B4-BE49-F238E27FC236}">
                <a16:creationId xmlns:a16="http://schemas.microsoft.com/office/drawing/2014/main" id="{3DB426C4-05A5-4E59-9B43-B2C49F132B2D}"/>
              </a:ext>
            </a:extLst>
          </p:cNvPr>
          <p:cNvSpPr>
            <a:spLocks noGrp="1"/>
          </p:cNvSpPr>
          <p:nvPr>
            <p:ph idx="1"/>
          </p:nvPr>
        </p:nvSpPr>
        <p:spPr/>
        <p:txBody>
          <a:bodyPr>
            <a:normAutofit/>
          </a:bodyPr>
          <a:lstStyle/>
          <a:p>
            <a:pPr lvl="0">
              <a:buSzTx/>
              <a:buNone/>
              <a:defRPr>
                <a:solidFill>
                  <a:srgbClr val="000000"/>
                </a:solidFill>
              </a:defRPr>
            </a:pPr>
            <a:r>
              <a:rPr lang="en-US" sz="2400" dirty="0">
                <a:solidFill>
                  <a:schemeClr val="tx1"/>
                </a:solidFill>
              </a:rPr>
              <a:t>Dyslipidemia itself usually  asymptomatic but can lead to symptomatic vascular disease, including :</a:t>
            </a:r>
          </a:p>
          <a:p>
            <a:pPr marL="622300" indent="-622300">
              <a:defRPr>
                <a:solidFill>
                  <a:srgbClr val="000000"/>
                </a:solidFill>
              </a:defRPr>
            </a:pPr>
            <a:r>
              <a:rPr lang="en-US" sz="2400" dirty="0">
                <a:solidFill>
                  <a:srgbClr val="002060"/>
                </a:solidFill>
              </a:rPr>
              <a:t>coronary artery disease (CAD) </a:t>
            </a:r>
          </a:p>
          <a:p>
            <a:pPr marL="622300" indent="-622300">
              <a:defRPr>
                <a:solidFill>
                  <a:srgbClr val="000000"/>
                </a:solidFill>
              </a:defRPr>
            </a:pPr>
            <a:r>
              <a:rPr lang="en-US" sz="2400" dirty="0">
                <a:solidFill>
                  <a:srgbClr val="002060"/>
                </a:solidFill>
              </a:rPr>
              <a:t>peripheral arterial disease. </a:t>
            </a:r>
          </a:p>
          <a:p>
            <a:pPr marL="0" indent="0">
              <a:buSzTx/>
              <a:buNone/>
              <a:defRPr>
                <a:solidFill>
                  <a:srgbClr val="000000"/>
                </a:solidFill>
              </a:defRPr>
            </a:pPr>
            <a:endParaRPr lang="en-US" sz="2400" dirty="0">
              <a:solidFill>
                <a:srgbClr val="002060"/>
              </a:solidFill>
            </a:endParaRPr>
          </a:p>
          <a:p>
            <a:pPr marL="0" indent="0">
              <a:buSzTx/>
              <a:buNone/>
              <a:defRPr>
                <a:solidFill>
                  <a:srgbClr val="000000"/>
                </a:solidFill>
              </a:defRPr>
            </a:pPr>
            <a:r>
              <a:rPr lang="en-US" sz="2400" dirty="0">
                <a:solidFill>
                  <a:schemeClr val="tx1"/>
                </a:solidFill>
              </a:rPr>
              <a:t>High levels of TGs (&gt; 1000 mg/dL  [&gt; 11.3 mmol/L]) can cause acute pancreatitis. </a:t>
            </a:r>
          </a:p>
          <a:p>
            <a:endParaRPr lang="en-US" dirty="0"/>
          </a:p>
        </p:txBody>
      </p:sp>
    </p:spTree>
    <p:extLst>
      <p:ext uri="{BB962C8B-B14F-4D97-AF65-F5344CB8AC3E}">
        <p14:creationId xmlns:p14="http://schemas.microsoft.com/office/powerpoint/2010/main" val="313325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4800" dirty="0">
              <a:solidFill>
                <a:schemeClr val="bg1"/>
              </a:solidFill>
            </a:endParaRPr>
          </a:p>
          <a:p>
            <a:pPr marL="0" indent="0">
              <a:buNone/>
            </a:pPr>
            <a:endParaRPr lang="en-US" sz="4800" dirty="0">
              <a:solidFill>
                <a:schemeClr val="bg1"/>
              </a:solidFill>
            </a:endParaRPr>
          </a:p>
          <a:p>
            <a:pPr marL="0" indent="0">
              <a:buNone/>
            </a:pPr>
            <a:r>
              <a:rPr lang="en-US" sz="5400" dirty="0">
                <a:solidFill>
                  <a:schemeClr val="accent2"/>
                </a:solidFill>
              </a:rPr>
              <a:t>  CVD risk factors &amp; FRS </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08446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23D303-DE7D-4D59-A1A6-590B0313B92A}"/>
              </a:ext>
            </a:extLst>
          </p:cNvPr>
          <p:cNvSpPr>
            <a:spLocks noGrp="1"/>
          </p:cNvSpPr>
          <p:nvPr>
            <p:ph idx="1"/>
          </p:nvPr>
        </p:nvSpPr>
        <p:spPr/>
        <p:txBody>
          <a:bodyPr>
            <a:normAutofit/>
          </a:bodyPr>
          <a:lstStyle/>
          <a:p>
            <a:pPr>
              <a:lnSpc>
                <a:spcPct val="90000"/>
              </a:lnSpc>
              <a:buSzTx/>
              <a:buNone/>
              <a:defRPr>
                <a:solidFill>
                  <a:srgbClr val="000000"/>
                </a:solidFill>
              </a:defRPr>
            </a:pPr>
            <a:r>
              <a:rPr lang="en-US" sz="2475" dirty="0">
                <a:solidFill>
                  <a:srgbClr val="404040"/>
                </a:solidFill>
                <a:latin typeface="+mj-lt"/>
              </a:rPr>
              <a:t>High levels of LDL can cause:</a:t>
            </a:r>
          </a:p>
          <a:p>
            <a:pPr>
              <a:lnSpc>
                <a:spcPct val="90000"/>
              </a:lnSpc>
              <a:buSzTx/>
              <a:defRPr>
                <a:solidFill>
                  <a:srgbClr val="000000"/>
                </a:solidFill>
              </a:defRPr>
            </a:pPr>
            <a:r>
              <a:rPr lang="en-US" sz="2475" dirty="0">
                <a:solidFill>
                  <a:srgbClr val="002060"/>
                </a:solidFill>
                <a:latin typeface="+mj-lt"/>
              </a:rPr>
              <a:t>Eyelid xanthelasmas</a:t>
            </a:r>
            <a:r>
              <a:rPr lang="en-US" sz="2475" dirty="0">
                <a:solidFill>
                  <a:srgbClr val="404040"/>
                </a:solidFill>
                <a:latin typeface="+mj-lt"/>
              </a:rPr>
              <a:t>; </a:t>
            </a:r>
            <a:endParaRPr lang="en-US" sz="2475" dirty="0">
              <a:solidFill>
                <a:srgbClr val="000000"/>
              </a:solidFill>
              <a:latin typeface="+mj-lt"/>
            </a:endParaRPr>
          </a:p>
          <a:p>
            <a:pPr>
              <a:lnSpc>
                <a:spcPct val="90000"/>
              </a:lnSpc>
              <a:buSzTx/>
              <a:defRPr>
                <a:solidFill>
                  <a:srgbClr val="000000"/>
                </a:solidFill>
              </a:defRPr>
            </a:pPr>
            <a:r>
              <a:rPr lang="en-US" sz="2475" dirty="0">
                <a:solidFill>
                  <a:srgbClr val="002060"/>
                </a:solidFill>
                <a:latin typeface="+mj-lt"/>
              </a:rPr>
              <a:t>Arcus </a:t>
            </a:r>
            <a:r>
              <a:rPr lang="en-US" sz="2475" dirty="0" err="1">
                <a:solidFill>
                  <a:srgbClr val="002060"/>
                </a:solidFill>
                <a:latin typeface="+mj-lt"/>
              </a:rPr>
              <a:t>corneae</a:t>
            </a:r>
            <a:endParaRPr lang="en-US" sz="2475" dirty="0">
              <a:solidFill>
                <a:srgbClr val="000000"/>
              </a:solidFill>
              <a:latin typeface="+mj-lt"/>
            </a:endParaRPr>
          </a:p>
          <a:p>
            <a:pPr>
              <a:lnSpc>
                <a:spcPct val="90000"/>
              </a:lnSpc>
              <a:buSzTx/>
              <a:defRPr>
                <a:solidFill>
                  <a:srgbClr val="000000"/>
                </a:solidFill>
              </a:defRPr>
            </a:pPr>
            <a:r>
              <a:rPr lang="en-US" sz="2475" dirty="0">
                <a:solidFill>
                  <a:srgbClr val="002060"/>
                </a:solidFill>
                <a:latin typeface="+mj-lt"/>
              </a:rPr>
              <a:t>Tendinous xanthomas </a:t>
            </a:r>
            <a:r>
              <a:rPr lang="en-US" sz="2475" dirty="0">
                <a:solidFill>
                  <a:srgbClr val="404040"/>
                </a:solidFill>
                <a:latin typeface="+mj-lt"/>
              </a:rPr>
              <a:t>at the Achilles, elbow, and knee tendons and over metacarpophalangeal joints.</a:t>
            </a:r>
          </a:p>
          <a:p>
            <a:endParaRPr lang="en-US" dirty="0"/>
          </a:p>
        </p:txBody>
      </p:sp>
      <p:pic>
        <p:nvPicPr>
          <p:cNvPr id="5" name="image1.jpeg">
            <a:extLst>
              <a:ext uri="{FF2B5EF4-FFF2-40B4-BE49-F238E27FC236}">
                <a16:creationId xmlns:a16="http://schemas.microsoft.com/office/drawing/2014/main" id="{975B2330-A5C7-4FB5-911E-A2910942450F}"/>
              </a:ext>
            </a:extLst>
          </p:cNvPr>
          <p:cNvPicPr/>
          <p:nvPr/>
        </p:nvPicPr>
        <p:blipFill>
          <a:blip r:embed="rId2"/>
          <a:stretch>
            <a:fillRect/>
          </a:stretch>
        </p:blipFill>
        <p:spPr>
          <a:xfrm>
            <a:off x="4874718" y="2376890"/>
            <a:ext cx="1345373" cy="882650"/>
          </a:xfrm>
          <a:prstGeom prst="rect">
            <a:avLst/>
          </a:prstGeom>
          <a:ln w="12700">
            <a:miter lim="400000"/>
          </a:ln>
        </p:spPr>
      </p:pic>
      <p:pic>
        <p:nvPicPr>
          <p:cNvPr id="6" name="image2.jpeg">
            <a:extLst>
              <a:ext uri="{FF2B5EF4-FFF2-40B4-BE49-F238E27FC236}">
                <a16:creationId xmlns:a16="http://schemas.microsoft.com/office/drawing/2014/main" id="{8F9FEDB5-4416-4BA6-939E-A7DEA11D9067}"/>
              </a:ext>
            </a:extLst>
          </p:cNvPr>
          <p:cNvPicPr/>
          <p:nvPr/>
        </p:nvPicPr>
        <p:blipFill>
          <a:blip r:embed="rId3"/>
          <a:stretch>
            <a:fillRect/>
          </a:stretch>
        </p:blipFill>
        <p:spPr>
          <a:xfrm>
            <a:off x="6589367" y="3019748"/>
            <a:ext cx="1345374" cy="896696"/>
          </a:xfrm>
          <a:prstGeom prst="rect">
            <a:avLst/>
          </a:prstGeom>
          <a:ln w="12700">
            <a:miter lim="400000"/>
          </a:ln>
        </p:spPr>
      </p:pic>
      <p:pic>
        <p:nvPicPr>
          <p:cNvPr id="7" name="image1.png">
            <a:extLst>
              <a:ext uri="{FF2B5EF4-FFF2-40B4-BE49-F238E27FC236}">
                <a16:creationId xmlns:a16="http://schemas.microsoft.com/office/drawing/2014/main" id="{497CDC46-3376-48E4-9036-5F77CF399086}"/>
              </a:ext>
            </a:extLst>
          </p:cNvPr>
          <p:cNvPicPr/>
          <p:nvPr/>
        </p:nvPicPr>
        <p:blipFill>
          <a:blip r:embed="rId4"/>
          <a:stretch>
            <a:fillRect/>
          </a:stretch>
        </p:blipFill>
        <p:spPr>
          <a:xfrm>
            <a:off x="6363935" y="4586944"/>
            <a:ext cx="1464470" cy="1151344"/>
          </a:xfrm>
          <a:prstGeom prst="rect">
            <a:avLst/>
          </a:prstGeom>
          <a:ln w="12700">
            <a:miter lim="400000"/>
          </a:ln>
        </p:spPr>
      </p:pic>
    </p:spTree>
    <p:extLst>
      <p:ext uri="{BB962C8B-B14F-4D97-AF65-F5344CB8AC3E}">
        <p14:creationId xmlns:p14="http://schemas.microsoft.com/office/powerpoint/2010/main" val="4042162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E6FD80D-8780-4E00-8BD9-25F5FEF990C7}"/>
              </a:ext>
            </a:extLst>
          </p:cNvPr>
          <p:cNvSpPr>
            <a:spLocks noGrp="1"/>
          </p:cNvSpPr>
          <p:nvPr>
            <p:ph type="subTitle" idx="1"/>
          </p:nvPr>
        </p:nvSpPr>
        <p:spPr>
          <a:xfrm>
            <a:off x="449420" y="3907797"/>
            <a:ext cx="8245160" cy="442741"/>
          </a:xfrm>
        </p:spPr>
        <p:txBody>
          <a:bodyPr>
            <a:noAutofit/>
          </a:bodyPr>
          <a:lstStyle/>
          <a:p>
            <a:pPr algn="ctr"/>
            <a:r>
              <a:rPr lang="en-US" sz="4050" cap="none" dirty="0">
                <a:solidFill>
                  <a:schemeClr val="bg1"/>
                </a:solidFill>
              </a:rPr>
              <a:t>Overview of Primary and Secondary ASCVD Prevention</a:t>
            </a:r>
            <a:endParaRPr lang="en-US" sz="4050" b="1" cap="none" dirty="0">
              <a:solidFill>
                <a:schemeClr val="bg1"/>
              </a:solidFill>
            </a:endParaRPr>
          </a:p>
        </p:txBody>
      </p:sp>
      <p:pic>
        <p:nvPicPr>
          <p:cNvPr id="7" name="Picture 2" descr="Image result for ACC AHA 2018">
            <a:extLst>
              <a:ext uri="{FF2B5EF4-FFF2-40B4-BE49-F238E27FC236}">
                <a16:creationId xmlns:a16="http://schemas.microsoft.com/office/drawing/2014/main" id="{DCEACFA8-AE77-424A-9FF2-7487ED74D6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23" t="3057" r="3639" b="52534"/>
          <a:stretch/>
        </p:blipFill>
        <p:spPr bwMode="auto">
          <a:xfrm>
            <a:off x="1507002" y="1364859"/>
            <a:ext cx="6129997" cy="158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275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DAC218-4264-43AB-A83A-65246126CCC4}"/>
              </a:ext>
            </a:extLst>
          </p:cNvPr>
          <p:cNvPicPr>
            <a:picLocks noChangeAspect="1"/>
          </p:cNvPicPr>
          <p:nvPr/>
        </p:nvPicPr>
        <p:blipFill>
          <a:blip r:embed="rId2"/>
          <a:stretch>
            <a:fillRect/>
          </a:stretch>
        </p:blipFill>
        <p:spPr>
          <a:xfrm>
            <a:off x="685800" y="1848555"/>
            <a:ext cx="7543800" cy="3678303"/>
          </a:xfrm>
          <a:prstGeom prst="rect">
            <a:avLst/>
          </a:prstGeom>
        </p:spPr>
      </p:pic>
    </p:spTree>
    <p:extLst>
      <p:ext uri="{BB962C8B-B14F-4D97-AF65-F5344CB8AC3E}">
        <p14:creationId xmlns:p14="http://schemas.microsoft.com/office/powerpoint/2010/main" val="1431811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83B1-9F6B-4705-AB13-D8E018F0164A}"/>
              </a:ext>
            </a:extLst>
          </p:cNvPr>
          <p:cNvSpPr>
            <a:spLocks noGrp="1"/>
          </p:cNvSpPr>
          <p:nvPr>
            <p:ph type="title"/>
          </p:nvPr>
        </p:nvSpPr>
        <p:spPr/>
        <p:txBody>
          <a:bodyPr>
            <a:normAutofit/>
          </a:bodyPr>
          <a:lstStyle/>
          <a:p>
            <a:pPr algn="ctr"/>
            <a:r>
              <a:rPr lang="en-US" sz="2700" b="1" dirty="0"/>
              <a:t>Measurements of LDL-C and Non–HDL-C </a:t>
            </a:r>
          </a:p>
        </p:txBody>
      </p:sp>
      <p:pic>
        <p:nvPicPr>
          <p:cNvPr id="5" name="Picture 4">
            <a:extLst>
              <a:ext uri="{FF2B5EF4-FFF2-40B4-BE49-F238E27FC236}">
                <a16:creationId xmlns:a16="http://schemas.microsoft.com/office/drawing/2014/main" id="{8985F95A-62C7-491F-BA1D-3E75557E77FC}"/>
              </a:ext>
            </a:extLst>
          </p:cNvPr>
          <p:cNvPicPr>
            <a:picLocks noChangeAspect="1"/>
          </p:cNvPicPr>
          <p:nvPr/>
        </p:nvPicPr>
        <p:blipFill rotWithShape="1">
          <a:blip r:embed="rId2"/>
          <a:srcRect l="25755" t="35968" r="26557" b="34584"/>
          <a:stretch/>
        </p:blipFill>
        <p:spPr>
          <a:xfrm>
            <a:off x="162996" y="2726151"/>
            <a:ext cx="8818009" cy="3061445"/>
          </a:xfrm>
          <a:prstGeom prst="rect">
            <a:avLst/>
          </a:prstGeom>
        </p:spPr>
      </p:pic>
    </p:spTree>
    <p:extLst>
      <p:ext uri="{BB962C8B-B14F-4D97-AF65-F5344CB8AC3E}">
        <p14:creationId xmlns:p14="http://schemas.microsoft.com/office/powerpoint/2010/main" val="947850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F6D9D-5EDE-4DE8-9D21-479A3041014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81B486A-7EA8-44B4-8573-6A2DEDABEFC8}"/>
              </a:ext>
            </a:extLst>
          </p:cNvPr>
          <p:cNvPicPr>
            <a:picLocks noGrp="1" noChangeAspect="1"/>
          </p:cNvPicPr>
          <p:nvPr>
            <p:ph idx="1"/>
          </p:nvPr>
        </p:nvPicPr>
        <p:blipFill rotWithShape="1">
          <a:blip r:embed="rId2"/>
          <a:srcRect l="25650" t="71753" r="26957" b="15770"/>
          <a:stretch/>
        </p:blipFill>
        <p:spPr>
          <a:xfrm>
            <a:off x="203887" y="3390487"/>
            <a:ext cx="8940113" cy="1323297"/>
          </a:xfrm>
          <a:prstGeom prst="rect">
            <a:avLst/>
          </a:prstGeom>
        </p:spPr>
      </p:pic>
    </p:spTree>
    <p:extLst>
      <p:ext uri="{BB962C8B-B14F-4D97-AF65-F5344CB8AC3E}">
        <p14:creationId xmlns:p14="http://schemas.microsoft.com/office/powerpoint/2010/main" val="3064135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635372-DEBF-4D91-B618-9327DAF149C1}"/>
              </a:ext>
            </a:extLst>
          </p:cNvPr>
          <p:cNvPicPr>
            <a:picLocks noChangeAspect="1"/>
          </p:cNvPicPr>
          <p:nvPr/>
        </p:nvPicPr>
        <p:blipFill rotWithShape="1">
          <a:blip r:embed="rId2"/>
          <a:srcRect l="19891" t="9062" r="15761" b="11673"/>
          <a:stretch/>
        </p:blipFill>
        <p:spPr>
          <a:xfrm>
            <a:off x="993914" y="934144"/>
            <a:ext cx="7315685" cy="5066606"/>
          </a:xfrm>
          <a:prstGeom prst="rect">
            <a:avLst/>
          </a:prstGeom>
        </p:spPr>
      </p:pic>
    </p:spTree>
    <p:extLst>
      <p:ext uri="{BB962C8B-B14F-4D97-AF65-F5344CB8AC3E}">
        <p14:creationId xmlns:p14="http://schemas.microsoft.com/office/powerpoint/2010/main" val="84260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521B-6CEE-E748-B4E9-A1736EC3EE6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34182AE-0166-4A41-A316-CB211D061C43}"/>
              </a:ext>
            </a:extLst>
          </p:cNvPr>
          <p:cNvPicPr>
            <a:picLocks noGrp="1" noChangeAspect="1"/>
          </p:cNvPicPr>
          <p:nvPr>
            <p:ph idx="1"/>
          </p:nvPr>
        </p:nvPicPr>
        <p:blipFill>
          <a:blip r:embed="rId2"/>
          <a:stretch>
            <a:fillRect/>
          </a:stretch>
        </p:blipFill>
        <p:spPr>
          <a:xfrm>
            <a:off x="457200" y="864018"/>
            <a:ext cx="7886700" cy="5081430"/>
          </a:xfrm>
        </p:spPr>
      </p:pic>
    </p:spTree>
    <p:extLst>
      <p:ext uri="{BB962C8B-B14F-4D97-AF65-F5344CB8AC3E}">
        <p14:creationId xmlns:p14="http://schemas.microsoft.com/office/powerpoint/2010/main" val="2109845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9EF506-A72B-4EFB-B4C8-F7F84C2D5559}"/>
              </a:ext>
            </a:extLst>
          </p:cNvPr>
          <p:cNvSpPr/>
          <p:nvPr/>
        </p:nvSpPr>
        <p:spPr>
          <a:xfrm>
            <a:off x="2345636" y="3290500"/>
            <a:ext cx="3195741" cy="646331"/>
          </a:xfrm>
          <a:prstGeom prst="rect">
            <a:avLst/>
          </a:prstGeom>
        </p:spPr>
        <p:txBody>
          <a:bodyPr wrap="square">
            <a:spAutoFit/>
          </a:bodyPr>
          <a:lstStyle/>
          <a:p>
            <a:pPr defTabSz="342900"/>
            <a:endParaRPr lang="en-US" sz="3600" dirty="0">
              <a:solidFill>
                <a:prstClr val="black"/>
              </a:solidFill>
              <a:latin typeface="Gill Sans MT" panose="020B0502020104020203"/>
            </a:endParaRPr>
          </a:p>
        </p:txBody>
      </p:sp>
      <p:sp>
        <p:nvSpPr>
          <p:cNvPr id="6" name="Title 5">
            <a:extLst>
              <a:ext uri="{FF2B5EF4-FFF2-40B4-BE49-F238E27FC236}">
                <a16:creationId xmlns:a16="http://schemas.microsoft.com/office/drawing/2014/main" id="{3B7EECC8-EC82-4160-BBA3-83C01480C7FE}"/>
              </a:ext>
            </a:extLst>
          </p:cNvPr>
          <p:cNvSpPr>
            <a:spLocks noGrp="1"/>
          </p:cNvSpPr>
          <p:nvPr>
            <p:ph type="title"/>
          </p:nvPr>
        </p:nvSpPr>
        <p:spPr/>
        <p:txBody>
          <a:bodyPr>
            <a:normAutofit/>
          </a:bodyPr>
          <a:lstStyle/>
          <a:p>
            <a:pPr algn="ctr"/>
            <a:r>
              <a:rPr lang="en-US" sz="2700" b="1" dirty="0"/>
              <a:t>First Group</a:t>
            </a:r>
            <a:endParaRPr lang="en-US" sz="2700" dirty="0"/>
          </a:p>
        </p:txBody>
      </p:sp>
      <p:sp>
        <p:nvSpPr>
          <p:cNvPr id="7" name="Content Placeholder 6">
            <a:extLst>
              <a:ext uri="{FF2B5EF4-FFF2-40B4-BE49-F238E27FC236}">
                <a16:creationId xmlns:a16="http://schemas.microsoft.com/office/drawing/2014/main" id="{405DAC67-EFA4-44D5-A4BD-6A8BD82985CC}"/>
              </a:ext>
            </a:extLst>
          </p:cNvPr>
          <p:cNvSpPr>
            <a:spLocks noGrp="1"/>
          </p:cNvSpPr>
          <p:nvPr>
            <p:ph idx="1"/>
          </p:nvPr>
        </p:nvSpPr>
        <p:spPr/>
        <p:txBody>
          <a:bodyPr/>
          <a:lstStyle/>
          <a:p>
            <a:pPr marL="0" indent="0" algn="ctr">
              <a:buNone/>
            </a:pPr>
            <a:br>
              <a:rPr lang="en-US" sz="3300" b="1" dirty="0"/>
            </a:br>
            <a:r>
              <a:rPr lang="en-US" sz="3300" b="1" dirty="0"/>
              <a:t>Secondary Prevention in Patients with Clinical ASCVD</a:t>
            </a:r>
          </a:p>
          <a:p>
            <a:endParaRPr lang="en-US" dirty="0"/>
          </a:p>
        </p:txBody>
      </p:sp>
    </p:spTree>
    <p:extLst>
      <p:ext uri="{BB962C8B-B14F-4D97-AF65-F5344CB8AC3E}">
        <p14:creationId xmlns:p14="http://schemas.microsoft.com/office/powerpoint/2010/main" val="218926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567E1F-AA1D-4F1D-80A5-26B13947E2CA}"/>
              </a:ext>
            </a:extLst>
          </p:cNvPr>
          <p:cNvPicPr>
            <a:picLocks noGrp="1" noChangeAspect="1"/>
          </p:cNvPicPr>
          <p:nvPr>
            <p:ph idx="4294967295"/>
          </p:nvPr>
        </p:nvPicPr>
        <p:blipFill rotWithShape="1">
          <a:blip r:embed="rId2"/>
          <a:srcRect l="15564" t="47344" r="17096" b="18244"/>
          <a:stretch/>
        </p:blipFill>
        <p:spPr>
          <a:xfrm>
            <a:off x="55708" y="2092807"/>
            <a:ext cx="9088292" cy="2611781"/>
          </a:xfrm>
          <a:prstGeom prst="rect">
            <a:avLst/>
          </a:prstGeom>
        </p:spPr>
      </p:pic>
    </p:spTree>
    <p:extLst>
      <p:ext uri="{BB962C8B-B14F-4D97-AF65-F5344CB8AC3E}">
        <p14:creationId xmlns:p14="http://schemas.microsoft.com/office/powerpoint/2010/main" val="1600272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7B913A-5F41-4671-AC68-EE32952220C5}"/>
              </a:ext>
            </a:extLst>
          </p:cNvPr>
          <p:cNvPicPr>
            <a:picLocks noGrp="1" noChangeAspect="1"/>
          </p:cNvPicPr>
          <p:nvPr>
            <p:ph idx="4294967295"/>
          </p:nvPr>
        </p:nvPicPr>
        <p:blipFill rotWithShape="1">
          <a:blip r:embed="rId2"/>
          <a:srcRect l="16577" t="16359" r="16577" b="15187"/>
          <a:stretch/>
        </p:blipFill>
        <p:spPr>
          <a:xfrm>
            <a:off x="300810" y="857250"/>
            <a:ext cx="8715664" cy="5019261"/>
          </a:xfrm>
          <a:prstGeom prst="rect">
            <a:avLst/>
          </a:prstGeom>
        </p:spPr>
      </p:pic>
    </p:spTree>
    <p:extLst>
      <p:ext uri="{BB962C8B-B14F-4D97-AF65-F5344CB8AC3E}">
        <p14:creationId xmlns:p14="http://schemas.microsoft.com/office/powerpoint/2010/main" val="270049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solidFill>
                  <a:schemeClr val="accent2"/>
                </a:solidFill>
              </a:rPr>
              <a:t>CAD risk factors</a:t>
            </a:r>
            <a:endParaRPr lang="x-none" dirty="0">
              <a:solidFill>
                <a:schemeClr val="accent2"/>
              </a:solidFill>
            </a:endParaRPr>
          </a:p>
        </p:txBody>
      </p:sp>
      <p:sp>
        <p:nvSpPr>
          <p:cNvPr id="3" name="Text Placeholder 2"/>
          <p:cNvSpPr>
            <a:spLocks noGrp="1"/>
          </p:cNvSpPr>
          <p:nvPr>
            <p:ph type="body" idx="1"/>
          </p:nvPr>
        </p:nvSpPr>
        <p:spPr/>
        <p:txBody>
          <a:bodyPr/>
          <a:lstStyle/>
          <a:p>
            <a:pPr algn="l" rtl="0"/>
            <a:r>
              <a:rPr lang="en-US" dirty="0"/>
              <a:t>Modifiable</a:t>
            </a:r>
            <a:endParaRPr lang="x-none" dirty="0"/>
          </a:p>
        </p:txBody>
      </p:sp>
      <p:sp>
        <p:nvSpPr>
          <p:cNvPr id="4" name="Content Placeholder 3"/>
          <p:cNvSpPr>
            <a:spLocks noGrp="1"/>
          </p:cNvSpPr>
          <p:nvPr>
            <p:ph sz="half" idx="2"/>
          </p:nvPr>
        </p:nvSpPr>
        <p:spPr/>
        <p:txBody>
          <a:bodyPr>
            <a:normAutofit/>
          </a:bodyPr>
          <a:lstStyle/>
          <a:p>
            <a:pPr algn="l" rtl="0"/>
            <a:r>
              <a:rPr lang="en-US" dirty="0">
                <a:solidFill>
                  <a:schemeClr val="bg1"/>
                </a:solidFill>
              </a:rPr>
              <a:t>Cigarette and tobacco smoke</a:t>
            </a:r>
          </a:p>
          <a:p>
            <a:pPr algn="l" rtl="0"/>
            <a:r>
              <a:rPr lang="en-US" dirty="0">
                <a:solidFill>
                  <a:schemeClr val="bg1"/>
                </a:solidFill>
              </a:rPr>
              <a:t>High blood cholesterol</a:t>
            </a:r>
          </a:p>
          <a:p>
            <a:pPr algn="l" rtl="0"/>
            <a:r>
              <a:rPr lang="en-US" dirty="0">
                <a:solidFill>
                  <a:schemeClr val="bg1"/>
                </a:solidFill>
              </a:rPr>
              <a:t>High blood pressure</a:t>
            </a:r>
          </a:p>
          <a:p>
            <a:pPr algn="l" rtl="0"/>
            <a:r>
              <a:rPr lang="en-US" dirty="0">
                <a:solidFill>
                  <a:schemeClr val="bg1"/>
                </a:solidFill>
              </a:rPr>
              <a:t>Physical inactivity</a:t>
            </a:r>
          </a:p>
          <a:p>
            <a:pPr algn="l" rtl="0"/>
            <a:r>
              <a:rPr lang="en-US" dirty="0">
                <a:solidFill>
                  <a:schemeClr val="bg1"/>
                </a:solidFill>
              </a:rPr>
              <a:t>Obesity </a:t>
            </a:r>
          </a:p>
          <a:p>
            <a:pPr algn="l" rtl="0"/>
            <a:r>
              <a:rPr lang="en-US" dirty="0">
                <a:solidFill>
                  <a:schemeClr val="bg1"/>
                </a:solidFill>
              </a:rPr>
              <a:t>Diabetes</a:t>
            </a:r>
            <a:endParaRPr lang="x-none" dirty="0">
              <a:solidFill>
                <a:schemeClr val="bg1"/>
              </a:solidFill>
            </a:endParaRPr>
          </a:p>
        </p:txBody>
      </p:sp>
      <p:sp>
        <p:nvSpPr>
          <p:cNvPr id="5" name="Text Placeholder 4"/>
          <p:cNvSpPr>
            <a:spLocks noGrp="1"/>
          </p:cNvSpPr>
          <p:nvPr>
            <p:ph type="body" sz="quarter" idx="3"/>
          </p:nvPr>
        </p:nvSpPr>
        <p:spPr/>
        <p:txBody>
          <a:bodyPr/>
          <a:lstStyle/>
          <a:p>
            <a:pPr algn="l" rtl="0"/>
            <a:r>
              <a:rPr lang="en-US" dirty="0"/>
              <a:t>Non-Modifiable</a:t>
            </a:r>
            <a:endParaRPr lang="x-none" dirty="0"/>
          </a:p>
        </p:txBody>
      </p:sp>
      <p:sp>
        <p:nvSpPr>
          <p:cNvPr id="6" name="Content Placeholder 5"/>
          <p:cNvSpPr>
            <a:spLocks noGrp="1"/>
          </p:cNvSpPr>
          <p:nvPr>
            <p:ph sz="quarter" idx="4"/>
          </p:nvPr>
        </p:nvSpPr>
        <p:spPr/>
        <p:txBody>
          <a:bodyPr/>
          <a:lstStyle/>
          <a:p>
            <a:pPr algn="l" rtl="0"/>
            <a:r>
              <a:rPr lang="en-GB" dirty="0">
                <a:solidFill>
                  <a:schemeClr val="bg1"/>
                </a:solidFill>
              </a:rPr>
              <a:t>Age </a:t>
            </a:r>
          </a:p>
          <a:p>
            <a:pPr algn="l" rtl="0"/>
            <a:r>
              <a:rPr lang="en-GB" dirty="0">
                <a:solidFill>
                  <a:schemeClr val="bg1"/>
                </a:solidFill>
              </a:rPr>
              <a:t>Gender</a:t>
            </a:r>
          </a:p>
          <a:p>
            <a:pPr algn="l" rtl="0"/>
            <a:r>
              <a:rPr lang="en-GB" dirty="0">
                <a:solidFill>
                  <a:schemeClr val="bg1"/>
                </a:solidFill>
              </a:rPr>
              <a:t>Family history of CVD </a:t>
            </a:r>
          </a:p>
        </p:txBody>
      </p:sp>
    </p:spTree>
    <p:extLst>
      <p:ext uri="{BB962C8B-B14F-4D97-AF65-F5344CB8AC3E}">
        <p14:creationId xmlns:p14="http://schemas.microsoft.com/office/powerpoint/2010/main" val="117911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883E-6844-4786-A9AC-A12D2392E0EB}"/>
              </a:ext>
            </a:extLst>
          </p:cNvPr>
          <p:cNvSpPr>
            <a:spLocks noGrp="1"/>
          </p:cNvSpPr>
          <p:nvPr>
            <p:ph type="title"/>
          </p:nvPr>
        </p:nvSpPr>
        <p:spPr/>
        <p:txBody>
          <a:bodyPr>
            <a:normAutofit/>
          </a:bodyPr>
          <a:lstStyle/>
          <a:p>
            <a:pPr algn="ctr"/>
            <a:r>
              <a:rPr lang="en-US" sz="3000" b="1" dirty="0"/>
              <a:t>Second group</a:t>
            </a:r>
          </a:p>
        </p:txBody>
      </p:sp>
      <p:sp>
        <p:nvSpPr>
          <p:cNvPr id="3" name="Content Placeholder 2">
            <a:extLst>
              <a:ext uri="{FF2B5EF4-FFF2-40B4-BE49-F238E27FC236}">
                <a16:creationId xmlns:a16="http://schemas.microsoft.com/office/drawing/2014/main" id="{E1D7A26D-E35D-4A45-AD9E-B5F8E003AAD2}"/>
              </a:ext>
            </a:extLst>
          </p:cNvPr>
          <p:cNvSpPr>
            <a:spLocks noGrp="1"/>
          </p:cNvSpPr>
          <p:nvPr>
            <p:ph idx="1"/>
          </p:nvPr>
        </p:nvSpPr>
        <p:spPr/>
        <p:txBody>
          <a:bodyPr>
            <a:normAutofit/>
          </a:bodyPr>
          <a:lstStyle/>
          <a:p>
            <a:pPr marL="0" indent="0" algn="ctr">
              <a:buNone/>
            </a:pPr>
            <a:r>
              <a:rPr lang="en-US" sz="2700" dirty="0"/>
              <a:t>Severe Hypercholesterolemia [LDL-C ≥190 mg/dL (≥4.9 mmol/L)]</a:t>
            </a:r>
          </a:p>
        </p:txBody>
      </p:sp>
    </p:spTree>
    <p:extLst>
      <p:ext uri="{BB962C8B-B14F-4D97-AF65-F5344CB8AC3E}">
        <p14:creationId xmlns:p14="http://schemas.microsoft.com/office/powerpoint/2010/main" val="152508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DBA2-A9E4-4D84-8A07-37664C5C8F8F}"/>
              </a:ext>
            </a:extLst>
          </p:cNvPr>
          <p:cNvSpPr>
            <a:spLocks noGrp="1"/>
          </p:cNvSpPr>
          <p:nvPr>
            <p:ph type="title"/>
          </p:nvPr>
        </p:nvSpPr>
        <p:spPr/>
        <p:txBody>
          <a:bodyPr>
            <a:normAutofit/>
          </a:bodyPr>
          <a:lstStyle/>
          <a:p>
            <a:pPr algn="ctr"/>
            <a:r>
              <a:rPr lang="en-US" sz="3000" b="1" dirty="0"/>
              <a:t>THIRD GROUP</a:t>
            </a:r>
          </a:p>
        </p:txBody>
      </p:sp>
      <p:sp>
        <p:nvSpPr>
          <p:cNvPr id="3" name="Content Placeholder 2">
            <a:extLst>
              <a:ext uri="{FF2B5EF4-FFF2-40B4-BE49-F238E27FC236}">
                <a16:creationId xmlns:a16="http://schemas.microsoft.com/office/drawing/2014/main" id="{F2D24685-CCB1-48EC-BA0E-8CB8575ECB8A}"/>
              </a:ext>
            </a:extLst>
          </p:cNvPr>
          <p:cNvSpPr>
            <a:spLocks noGrp="1"/>
          </p:cNvSpPr>
          <p:nvPr>
            <p:ph idx="1"/>
          </p:nvPr>
        </p:nvSpPr>
        <p:spPr/>
        <p:txBody>
          <a:bodyPr>
            <a:normAutofit/>
          </a:bodyPr>
          <a:lstStyle/>
          <a:p>
            <a:pPr marL="0" indent="0" algn="ctr">
              <a:buNone/>
            </a:pPr>
            <a:r>
              <a:rPr lang="en-US" sz="2700" b="1" dirty="0"/>
              <a:t>Diabetes Mellitus in Adults</a:t>
            </a:r>
          </a:p>
        </p:txBody>
      </p:sp>
    </p:spTree>
    <p:extLst>
      <p:ext uri="{BB962C8B-B14F-4D97-AF65-F5344CB8AC3E}">
        <p14:creationId xmlns:p14="http://schemas.microsoft.com/office/powerpoint/2010/main" val="4264573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84043E-37D5-4B6F-9E74-F16527F83968}"/>
              </a:ext>
            </a:extLst>
          </p:cNvPr>
          <p:cNvPicPr>
            <a:picLocks noGrp="1" noChangeAspect="1"/>
          </p:cNvPicPr>
          <p:nvPr>
            <p:ph idx="4294967295"/>
          </p:nvPr>
        </p:nvPicPr>
        <p:blipFill rotWithShape="1">
          <a:blip r:embed="rId2"/>
          <a:srcRect l="10096" t="13477" r="12121" b="9782"/>
          <a:stretch/>
        </p:blipFill>
        <p:spPr>
          <a:xfrm>
            <a:off x="812880" y="1612624"/>
            <a:ext cx="7518241" cy="4170604"/>
          </a:xfrm>
          <a:prstGeom prst="rect">
            <a:avLst/>
          </a:prstGeom>
        </p:spPr>
      </p:pic>
    </p:spTree>
    <p:extLst>
      <p:ext uri="{BB962C8B-B14F-4D97-AF65-F5344CB8AC3E}">
        <p14:creationId xmlns:p14="http://schemas.microsoft.com/office/powerpoint/2010/main" val="1467487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30A9-EE05-4A8A-A06F-2DBFEA6154DE}"/>
              </a:ext>
            </a:extLst>
          </p:cNvPr>
          <p:cNvSpPr>
            <a:spLocks noGrp="1"/>
          </p:cNvSpPr>
          <p:nvPr>
            <p:ph type="title"/>
          </p:nvPr>
        </p:nvSpPr>
        <p:spPr/>
        <p:txBody>
          <a:bodyPr>
            <a:normAutofit/>
          </a:bodyPr>
          <a:lstStyle/>
          <a:p>
            <a:pPr algn="ctr"/>
            <a:r>
              <a:rPr lang="en-US" sz="3000" b="1" dirty="0"/>
              <a:t>Fourth group </a:t>
            </a:r>
          </a:p>
        </p:txBody>
      </p:sp>
      <p:sp>
        <p:nvSpPr>
          <p:cNvPr id="3" name="Content Placeholder 2">
            <a:extLst>
              <a:ext uri="{FF2B5EF4-FFF2-40B4-BE49-F238E27FC236}">
                <a16:creationId xmlns:a16="http://schemas.microsoft.com/office/drawing/2014/main" id="{0BB04080-6ED1-4251-A850-6C35C79334D3}"/>
              </a:ext>
            </a:extLst>
          </p:cNvPr>
          <p:cNvSpPr>
            <a:spLocks noGrp="1"/>
          </p:cNvSpPr>
          <p:nvPr>
            <p:ph idx="1"/>
          </p:nvPr>
        </p:nvSpPr>
        <p:spPr/>
        <p:txBody>
          <a:bodyPr>
            <a:normAutofit/>
          </a:bodyPr>
          <a:lstStyle/>
          <a:p>
            <a:pPr marL="0" indent="0" algn="ctr">
              <a:buNone/>
            </a:pPr>
            <a:r>
              <a:rPr lang="en-US" sz="2700" b="1" dirty="0"/>
              <a:t>Primary Prevention Over The Life Span</a:t>
            </a:r>
          </a:p>
        </p:txBody>
      </p:sp>
    </p:spTree>
    <p:extLst>
      <p:ext uri="{BB962C8B-B14F-4D97-AF65-F5344CB8AC3E}">
        <p14:creationId xmlns:p14="http://schemas.microsoft.com/office/powerpoint/2010/main" val="37274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E23B63-AA0D-4958-9FD7-7A5789F8CE8B}"/>
              </a:ext>
            </a:extLst>
          </p:cNvPr>
          <p:cNvPicPr>
            <a:picLocks noChangeAspect="1"/>
          </p:cNvPicPr>
          <p:nvPr/>
        </p:nvPicPr>
        <p:blipFill rotWithShape="1">
          <a:blip r:embed="rId3"/>
          <a:srcRect l="19456" t="20082" r="21413" b="19986"/>
          <a:stretch/>
        </p:blipFill>
        <p:spPr>
          <a:xfrm>
            <a:off x="709909" y="1279663"/>
            <a:ext cx="7927195" cy="4517335"/>
          </a:xfrm>
          <a:prstGeom prst="rect">
            <a:avLst/>
          </a:prstGeom>
        </p:spPr>
      </p:pic>
      <p:sp>
        <p:nvSpPr>
          <p:cNvPr id="5" name="Arrow: Right 4">
            <a:extLst>
              <a:ext uri="{FF2B5EF4-FFF2-40B4-BE49-F238E27FC236}">
                <a16:creationId xmlns:a16="http://schemas.microsoft.com/office/drawing/2014/main" id="{539D9904-3A81-4D66-9D50-5EDB1E38370B}"/>
              </a:ext>
            </a:extLst>
          </p:cNvPr>
          <p:cNvSpPr/>
          <p:nvPr/>
        </p:nvSpPr>
        <p:spPr>
          <a:xfrm rot="1377337">
            <a:off x="290351" y="2877195"/>
            <a:ext cx="675861" cy="4373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Gill Sans MT" panose="020B0502020104020203"/>
            </a:endParaRPr>
          </a:p>
        </p:txBody>
      </p:sp>
      <p:sp>
        <p:nvSpPr>
          <p:cNvPr id="6" name="Arrow: Right 5">
            <a:extLst>
              <a:ext uri="{FF2B5EF4-FFF2-40B4-BE49-F238E27FC236}">
                <a16:creationId xmlns:a16="http://schemas.microsoft.com/office/drawing/2014/main" id="{1086552E-4B19-41D5-9BD0-6205FBB46957}"/>
              </a:ext>
            </a:extLst>
          </p:cNvPr>
          <p:cNvSpPr/>
          <p:nvPr/>
        </p:nvSpPr>
        <p:spPr>
          <a:xfrm rot="1377337">
            <a:off x="2124120" y="2877194"/>
            <a:ext cx="675861" cy="4373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Gill Sans MT" panose="020B0502020104020203"/>
            </a:endParaRPr>
          </a:p>
        </p:txBody>
      </p:sp>
    </p:spTree>
    <p:extLst>
      <p:ext uri="{BB962C8B-B14F-4D97-AF65-F5344CB8AC3E}">
        <p14:creationId xmlns:p14="http://schemas.microsoft.com/office/powerpoint/2010/main" val="3948934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34272-75B1-4367-8D86-C3A5E2F66AA2}"/>
              </a:ext>
            </a:extLst>
          </p:cNvPr>
          <p:cNvPicPr>
            <a:picLocks noChangeAspect="1"/>
          </p:cNvPicPr>
          <p:nvPr/>
        </p:nvPicPr>
        <p:blipFill rotWithShape="1">
          <a:blip r:embed="rId3"/>
          <a:srcRect l="26831" t="11304" r="27243" b="45208"/>
          <a:stretch/>
        </p:blipFill>
        <p:spPr>
          <a:xfrm>
            <a:off x="475346" y="1345209"/>
            <a:ext cx="8569451" cy="4562134"/>
          </a:xfrm>
          <a:prstGeom prst="rect">
            <a:avLst/>
          </a:prstGeom>
        </p:spPr>
      </p:pic>
    </p:spTree>
    <p:extLst>
      <p:ext uri="{BB962C8B-B14F-4D97-AF65-F5344CB8AC3E}">
        <p14:creationId xmlns:p14="http://schemas.microsoft.com/office/powerpoint/2010/main" val="3076812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C04E20-05A8-404E-933C-106394A75B5F}"/>
              </a:ext>
            </a:extLst>
          </p:cNvPr>
          <p:cNvPicPr>
            <a:picLocks noChangeAspect="1"/>
          </p:cNvPicPr>
          <p:nvPr/>
        </p:nvPicPr>
        <p:blipFill rotWithShape="1">
          <a:blip r:embed="rId2"/>
          <a:srcRect l="26975" t="54793" r="27497" b="11328"/>
          <a:stretch/>
        </p:blipFill>
        <p:spPr>
          <a:xfrm>
            <a:off x="234254" y="2008877"/>
            <a:ext cx="8953850" cy="3746022"/>
          </a:xfrm>
          <a:prstGeom prst="rect">
            <a:avLst/>
          </a:prstGeom>
        </p:spPr>
      </p:pic>
    </p:spTree>
    <p:extLst>
      <p:ext uri="{BB962C8B-B14F-4D97-AF65-F5344CB8AC3E}">
        <p14:creationId xmlns:p14="http://schemas.microsoft.com/office/powerpoint/2010/main" val="260629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F1C3AC-D5DD-4FEF-8C44-E0682B3E5C05}"/>
              </a:ext>
            </a:extLst>
          </p:cNvPr>
          <p:cNvSpPr>
            <a:spLocks noGrp="1"/>
          </p:cNvSpPr>
          <p:nvPr>
            <p:ph type="title"/>
          </p:nvPr>
        </p:nvSpPr>
        <p:spPr/>
        <p:txBody>
          <a:bodyPr/>
          <a:lstStyle/>
          <a:p>
            <a:r>
              <a:rPr lang="en-US" b="1" i="1" dirty="0"/>
              <a:t>USPSTF  </a:t>
            </a:r>
            <a:r>
              <a:rPr lang="en-US" b="1" i="1" cap="none" dirty="0"/>
              <a:t>S</a:t>
            </a:r>
            <a:r>
              <a:rPr lang="en-US" b="1" cap="none" dirty="0"/>
              <a:t>creening for Lipid Disorders in Adults</a:t>
            </a:r>
            <a:br>
              <a:rPr lang="en-US" b="1" dirty="0"/>
            </a:br>
            <a:endParaRPr lang="en-US" dirty="0"/>
          </a:p>
        </p:txBody>
      </p:sp>
      <p:pic>
        <p:nvPicPr>
          <p:cNvPr id="6" name="Content Placeholder 5">
            <a:extLst>
              <a:ext uri="{FF2B5EF4-FFF2-40B4-BE49-F238E27FC236}">
                <a16:creationId xmlns:a16="http://schemas.microsoft.com/office/drawing/2014/main" id="{1907BF69-92D6-4C86-A1E2-321D30C8F8CE}"/>
              </a:ext>
            </a:extLst>
          </p:cNvPr>
          <p:cNvPicPr>
            <a:picLocks noGrp="1" noChangeAspect="1"/>
          </p:cNvPicPr>
          <p:nvPr>
            <p:ph idx="1"/>
          </p:nvPr>
        </p:nvPicPr>
        <p:blipFill rotWithShape="1">
          <a:blip r:embed="rId2"/>
          <a:srcRect l="23588" t="21629" r="28368" b="43378"/>
          <a:stretch/>
        </p:blipFill>
        <p:spPr>
          <a:xfrm>
            <a:off x="435894" y="2427633"/>
            <a:ext cx="8495011" cy="3478696"/>
          </a:xfrm>
          <a:prstGeom prst="rect">
            <a:avLst/>
          </a:prstGeom>
        </p:spPr>
      </p:pic>
    </p:spTree>
    <p:extLst>
      <p:ext uri="{BB962C8B-B14F-4D97-AF65-F5344CB8AC3E}">
        <p14:creationId xmlns:p14="http://schemas.microsoft.com/office/powerpoint/2010/main" val="206610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2EE4C7-36C8-49C5-963D-233C43E5D98F}"/>
              </a:ext>
            </a:extLst>
          </p:cNvPr>
          <p:cNvPicPr>
            <a:picLocks noGrp="1" noChangeAspect="1"/>
          </p:cNvPicPr>
          <p:nvPr>
            <p:ph idx="4294967295"/>
          </p:nvPr>
        </p:nvPicPr>
        <p:blipFill rotWithShape="1">
          <a:blip r:embed="rId2"/>
          <a:srcRect l="23087" t="29690" r="28713" b="32480"/>
          <a:stretch/>
        </p:blipFill>
        <p:spPr>
          <a:xfrm>
            <a:off x="145778" y="1632503"/>
            <a:ext cx="8831243" cy="3896139"/>
          </a:xfrm>
          <a:prstGeom prst="rect">
            <a:avLst/>
          </a:prstGeom>
        </p:spPr>
      </p:pic>
    </p:spTree>
    <p:extLst>
      <p:ext uri="{BB962C8B-B14F-4D97-AF65-F5344CB8AC3E}">
        <p14:creationId xmlns:p14="http://schemas.microsoft.com/office/powerpoint/2010/main" val="326067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5F5858-F60A-4225-9541-D9C790413114}"/>
              </a:ext>
            </a:extLst>
          </p:cNvPr>
          <p:cNvPicPr>
            <a:picLocks noChangeAspect="1"/>
          </p:cNvPicPr>
          <p:nvPr/>
        </p:nvPicPr>
        <p:blipFill rotWithShape="1">
          <a:blip r:embed="rId2"/>
          <a:srcRect l="23913" t="31682" r="28913" b="36999"/>
          <a:stretch/>
        </p:blipFill>
        <p:spPr>
          <a:xfrm>
            <a:off x="165223" y="1910799"/>
            <a:ext cx="8999942" cy="3359425"/>
          </a:xfrm>
          <a:prstGeom prst="rect">
            <a:avLst/>
          </a:prstGeom>
        </p:spPr>
      </p:pic>
    </p:spTree>
    <p:extLst>
      <p:ext uri="{BB962C8B-B14F-4D97-AF65-F5344CB8AC3E}">
        <p14:creationId xmlns:p14="http://schemas.microsoft.com/office/powerpoint/2010/main" val="339370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solidFill>
                  <a:schemeClr val="accent2"/>
                </a:solidFill>
              </a:rPr>
              <a:t>Emerging risk factors for CAD</a:t>
            </a:r>
            <a:endParaRPr lang="x-none"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5400855"/>
              </p:ext>
            </p:extLst>
          </p:nvPr>
        </p:nvGraphicFramePr>
        <p:xfrm>
          <a:off x="683568" y="2564904"/>
          <a:ext cx="7770813" cy="2494280"/>
        </p:xfrm>
        <a:graphic>
          <a:graphicData uri="http://schemas.openxmlformats.org/drawingml/2006/table">
            <a:tbl>
              <a:tblPr firstRow="1" bandRow="1">
                <a:tableStyleId>{EB344D84-9AFB-497E-A393-DC336BA19D2E}</a:tableStyleId>
              </a:tblPr>
              <a:tblGrid>
                <a:gridCol w="7770813">
                  <a:extLst>
                    <a:ext uri="{9D8B030D-6E8A-4147-A177-3AD203B41FA5}">
                      <a16:colId xmlns:a16="http://schemas.microsoft.com/office/drawing/2014/main" val="20000"/>
                    </a:ext>
                  </a:extLst>
                </a:gridCol>
              </a:tblGrid>
              <a:tr h="640080">
                <a:tc>
                  <a:txBody>
                    <a:bodyPr/>
                    <a:lstStyle/>
                    <a:p>
                      <a:pPr algn="l" rtl="0"/>
                      <a:r>
                        <a:rPr lang="en-US" sz="1800" dirty="0"/>
                        <a:t>Table 2. </a:t>
                      </a:r>
                      <a:r>
                        <a:rPr lang="en-US" sz="1800" i="1" dirty="0"/>
                        <a:t>Emerging</a:t>
                      </a:r>
                      <a:r>
                        <a:rPr lang="en-US" sz="1800" i="1" baseline="0" dirty="0"/>
                        <a:t> Risk Factors According to ATP III Final Report Update 2004</a:t>
                      </a:r>
                      <a:endParaRPr lang="en-US" sz="1800" i="1" dirty="0"/>
                    </a:p>
                  </a:txBody>
                  <a:tcPr/>
                </a:tc>
                <a:extLst>
                  <a:ext uri="{0D108BD9-81ED-4DB2-BD59-A6C34878D82A}">
                    <a16:rowId xmlns:a16="http://schemas.microsoft.com/office/drawing/2014/main" val="10000"/>
                  </a:ext>
                </a:extLst>
              </a:tr>
              <a:tr h="370840">
                <a:tc>
                  <a:txBody>
                    <a:bodyPr/>
                    <a:lstStyle/>
                    <a:p>
                      <a:pPr algn="l" rtl="0"/>
                      <a:r>
                        <a:rPr lang="en-US" sz="1800" dirty="0"/>
                        <a:t>1. Elevated high-sensitivity</a:t>
                      </a:r>
                      <a:r>
                        <a:rPr lang="en-US" sz="1800" baseline="0" dirty="0"/>
                        <a:t> C-reactive protein</a:t>
                      </a:r>
                      <a:endParaRPr lang="en-US" sz="1800" dirty="0"/>
                    </a:p>
                  </a:txBody>
                  <a:tcPr/>
                </a:tc>
                <a:extLst>
                  <a:ext uri="{0D108BD9-81ED-4DB2-BD59-A6C34878D82A}">
                    <a16:rowId xmlns:a16="http://schemas.microsoft.com/office/drawing/2014/main" val="10001"/>
                  </a:ext>
                </a:extLst>
              </a:tr>
              <a:tr h="370840">
                <a:tc>
                  <a:txBody>
                    <a:bodyPr/>
                    <a:lstStyle/>
                    <a:p>
                      <a:pPr algn="l" rtl="0"/>
                      <a:r>
                        <a:rPr lang="en-US" sz="1800" dirty="0"/>
                        <a:t>2. Coronary artery calcification</a:t>
                      </a:r>
                    </a:p>
                  </a:txBody>
                  <a:tcPr/>
                </a:tc>
                <a:extLst>
                  <a:ext uri="{0D108BD9-81ED-4DB2-BD59-A6C34878D82A}">
                    <a16:rowId xmlns:a16="http://schemas.microsoft.com/office/drawing/2014/main" val="10002"/>
                  </a:ext>
                </a:extLst>
              </a:tr>
              <a:tr h="370840">
                <a:tc>
                  <a:txBody>
                    <a:bodyPr/>
                    <a:lstStyle/>
                    <a:p>
                      <a:pPr algn="l" rtl="0"/>
                      <a:r>
                        <a:rPr lang="en-US" sz="1800" dirty="0"/>
                        <a:t>3. Elevated lipoprotein</a:t>
                      </a:r>
                      <a:r>
                        <a:rPr lang="en-US" sz="1800" baseline="0" dirty="0"/>
                        <a:t> (a)</a:t>
                      </a:r>
                      <a:endParaRPr lang="en-US" sz="1800" dirty="0"/>
                    </a:p>
                  </a:txBody>
                  <a:tcPr/>
                </a:tc>
                <a:extLst>
                  <a:ext uri="{0D108BD9-81ED-4DB2-BD59-A6C34878D82A}">
                    <a16:rowId xmlns:a16="http://schemas.microsoft.com/office/drawing/2014/main" val="10003"/>
                  </a:ext>
                </a:extLst>
              </a:tr>
              <a:tr h="370840">
                <a:tc>
                  <a:txBody>
                    <a:bodyPr/>
                    <a:lstStyle/>
                    <a:p>
                      <a:pPr algn="l" rtl="0"/>
                      <a:r>
                        <a:rPr lang="en-US" sz="1800" dirty="0"/>
                        <a:t>4. Homocysteine</a:t>
                      </a:r>
                    </a:p>
                  </a:txBody>
                  <a:tcPr/>
                </a:tc>
                <a:extLst>
                  <a:ext uri="{0D108BD9-81ED-4DB2-BD59-A6C34878D82A}">
                    <a16:rowId xmlns:a16="http://schemas.microsoft.com/office/drawing/2014/main" val="10004"/>
                  </a:ext>
                </a:extLst>
              </a:tr>
              <a:tr h="370840">
                <a:tc>
                  <a:txBody>
                    <a:bodyPr/>
                    <a:lstStyle/>
                    <a:p>
                      <a:pPr algn="l" rtl="0"/>
                      <a:r>
                        <a:rPr lang="en-US" sz="1800" dirty="0"/>
                        <a:t>5. Fibrinogin</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5196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123E52-B7DA-4000-BE04-51A09999B833}"/>
              </a:ext>
            </a:extLst>
          </p:cNvPr>
          <p:cNvSpPr/>
          <p:nvPr/>
        </p:nvSpPr>
        <p:spPr>
          <a:xfrm>
            <a:off x="124" y="864394"/>
            <a:ext cx="9143876" cy="23363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8AFB129-9C79-4DF1-B622-A14CE8519B6A}"/>
              </a:ext>
            </a:extLst>
          </p:cNvPr>
          <p:cNvSpPr/>
          <p:nvPr/>
        </p:nvSpPr>
        <p:spPr>
          <a:xfrm>
            <a:off x="1" y="3193574"/>
            <a:ext cx="9143876" cy="2807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948A2979-A456-4286-B8FC-8FF4C0C58EFD}"/>
              </a:ext>
            </a:extLst>
          </p:cNvPr>
          <p:cNvSpPr txBox="1"/>
          <p:nvPr/>
        </p:nvSpPr>
        <p:spPr>
          <a:xfrm>
            <a:off x="-1" y="3808627"/>
            <a:ext cx="9144001" cy="1131079"/>
          </a:xfrm>
          <a:prstGeom prst="rect">
            <a:avLst/>
          </a:prstGeom>
          <a:noFill/>
        </p:spPr>
        <p:txBody>
          <a:bodyPr wrap="square" rtlCol="0" anchor="ctr">
            <a:spAutoFit/>
          </a:bodyPr>
          <a:lstStyle/>
          <a:p>
            <a:pPr algn="ctr"/>
            <a:r>
              <a:rPr lang="en-US" altLang="ko-KR" sz="4050" dirty="0">
                <a:solidFill>
                  <a:schemeClr val="bg1"/>
                </a:solidFill>
                <a:cs typeface="Arial" pitchFamily="34" charset="0"/>
              </a:rPr>
              <a:t>Dyslipidemia</a:t>
            </a:r>
          </a:p>
          <a:p>
            <a:pPr algn="ctr"/>
            <a:r>
              <a:rPr lang="en-US" altLang="ko-KR" sz="2700" dirty="0">
                <a:solidFill>
                  <a:schemeClr val="bg1"/>
                </a:solidFill>
                <a:cs typeface="Arial" pitchFamily="34" charset="0"/>
              </a:rPr>
              <a:t>Medical Therapy and Adjustment</a:t>
            </a:r>
            <a:endParaRPr lang="ko-KR" altLang="en-US" sz="1500" dirty="0">
              <a:solidFill>
                <a:schemeClr val="bg1"/>
              </a:solidFill>
              <a:cs typeface="Arial" pitchFamily="34" charset="0"/>
            </a:endParaRPr>
          </a:p>
        </p:txBody>
      </p:sp>
      <p:pic>
        <p:nvPicPr>
          <p:cNvPr id="2" name="Graphic 1">
            <a:extLst>
              <a:ext uri="{FF2B5EF4-FFF2-40B4-BE49-F238E27FC236}">
                <a16:creationId xmlns:a16="http://schemas.microsoft.com/office/drawing/2014/main" id="{905C69D5-98AF-4D8D-8470-32495F93C7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9372" y="2473338"/>
            <a:ext cx="3087250" cy="1137408"/>
          </a:xfrm>
          <a:prstGeom prst="rect">
            <a:avLst/>
          </a:prstGeom>
        </p:spPr>
      </p:pic>
    </p:spTree>
    <p:extLst>
      <p:ext uri="{BB962C8B-B14F-4D97-AF65-F5344CB8AC3E}">
        <p14:creationId xmlns:p14="http://schemas.microsoft.com/office/powerpoint/2010/main" val="3087083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D5E083-B461-41E8-B148-ED4995F4C945}"/>
              </a:ext>
            </a:extLst>
          </p:cNvPr>
          <p:cNvSpPr/>
          <p:nvPr/>
        </p:nvSpPr>
        <p:spPr>
          <a:xfrm>
            <a:off x="3192010" y="1997839"/>
            <a:ext cx="5773897" cy="3785652"/>
          </a:xfrm>
          <a:prstGeom prst="rect">
            <a:avLst/>
          </a:prstGeom>
        </p:spPr>
        <p:txBody>
          <a:bodyPr wrap="square">
            <a:spAutoFit/>
          </a:bodyPr>
          <a:lstStyle/>
          <a:p>
            <a:pPr marL="557171" lvl="1" indent="-214313">
              <a:buFont typeface="Arial" panose="020B0604020202020204" pitchFamily="34" charset="0"/>
              <a:buChar char="•"/>
            </a:pPr>
            <a:r>
              <a:rPr lang="en-US" sz="1500" b="1" dirty="0">
                <a:solidFill>
                  <a:schemeClr val="tx1">
                    <a:lumMod val="75000"/>
                    <a:lumOff val="25000"/>
                  </a:schemeClr>
                </a:solidFill>
              </a:rPr>
              <a:t>Lifestyle changes</a:t>
            </a:r>
          </a:p>
          <a:p>
            <a:pPr marL="900027" lvl="2" indent="-214313">
              <a:buFont typeface="Arial" panose="020B0604020202020204" pitchFamily="34" charset="0"/>
              <a:buChar char="•"/>
            </a:pPr>
            <a:r>
              <a:rPr lang="en-US" sz="1500" dirty="0">
                <a:solidFill>
                  <a:schemeClr val="tx1">
                    <a:lumMod val="75000"/>
                    <a:lumOff val="25000"/>
                  </a:schemeClr>
                </a:solidFill>
              </a:rPr>
              <a:t>Physical activity</a:t>
            </a:r>
          </a:p>
          <a:p>
            <a:pPr marL="900027" lvl="2" indent="-214313">
              <a:buFont typeface="Arial" panose="020B0604020202020204" pitchFamily="34" charset="0"/>
              <a:buChar char="•"/>
            </a:pPr>
            <a:r>
              <a:rPr lang="en-US" sz="1500" dirty="0">
                <a:solidFill>
                  <a:schemeClr val="tx1">
                    <a:lumMod val="75000"/>
                    <a:lumOff val="25000"/>
                  </a:schemeClr>
                </a:solidFill>
              </a:rPr>
              <a:t>Medical nutrition therapy</a:t>
            </a:r>
          </a:p>
          <a:p>
            <a:pPr marL="900027" lvl="2" indent="-214313">
              <a:buFont typeface="Arial" panose="020B0604020202020204" pitchFamily="34" charset="0"/>
              <a:buChar char="•"/>
            </a:pPr>
            <a:r>
              <a:rPr lang="en-US" sz="1500" dirty="0">
                <a:solidFill>
                  <a:schemeClr val="tx1">
                    <a:lumMod val="75000"/>
                    <a:lumOff val="25000"/>
                  </a:schemeClr>
                </a:solidFill>
              </a:rPr>
              <a:t>Smoking cessation</a:t>
            </a:r>
          </a:p>
          <a:p>
            <a:pPr marL="900027" lvl="2" indent="-214313">
              <a:buFont typeface="Arial" panose="020B0604020202020204" pitchFamily="34" charset="0"/>
              <a:buChar char="•"/>
            </a:pPr>
            <a:endParaRPr lang="en-US" sz="1500" dirty="0">
              <a:solidFill>
                <a:schemeClr val="tx1">
                  <a:lumMod val="75000"/>
                  <a:lumOff val="25000"/>
                </a:schemeClr>
              </a:solidFill>
            </a:endParaRPr>
          </a:p>
          <a:p>
            <a:pPr marL="557171" lvl="1" indent="-214313">
              <a:buFont typeface="Arial" panose="020B0604020202020204" pitchFamily="34" charset="0"/>
              <a:buChar char="•"/>
            </a:pPr>
            <a:r>
              <a:rPr lang="en-US" sz="1500" b="1" dirty="0">
                <a:solidFill>
                  <a:schemeClr val="tx1">
                    <a:lumMod val="75000"/>
                    <a:lumOff val="25000"/>
                  </a:schemeClr>
                </a:solidFill>
              </a:rPr>
              <a:t>Pharmacologic therapy</a:t>
            </a:r>
          </a:p>
          <a:p>
            <a:pPr marL="900027" lvl="2" indent="-214313">
              <a:buFont typeface="Arial" panose="020B0604020202020204" pitchFamily="34" charset="0"/>
              <a:buChar char="•"/>
            </a:pPr>
            <a:r>
              <a:rPr lang="en-US" sz="1500" i="1" dirty="0">
                <a:solidFill>
                  <a:schemeClr val="tx1">
                    <a:lumMod val="75000"/>
                    <a:lumOff val="25000"/>
                  </a:schemeClr>
                </a:solidFill>
              </a:rPr>
              <a:t>Statins</a:t>
            </a:r>
          </a:p>
          <a:p>
            <a:pPr marL="900027" lvl="2" indent="-214313">
              <a:buFont typeface="Arial" panose="020B0604020202020204" pitchFamily="34" charset="0"/>
              <a:buChar char="•"/>
            </a:pPr>
            <a:r>
              <a:rPr lang="en-US" sz="1500" i="1" dirty="0">
                <a:solidFill>
                  <a:schemeClr val="tx1">
                    <a:lumMod val="75000"/>
                    <a:lumOff val="25000"/>
                  </a:schemeClr>
                </a:solidFill>
              </a:rPr>
              <a:t>Cholesterol absorption inhibitors</a:t>
            </a:r>
          </a:p>
          <a:p>
            <a:pPr marL="900027" lvl="2" indent="-214313">
              <a:buFont typeface="Arial" panose="020B0604020202020204" pitchFamily="34" charset="0"/>
              <a:buChar char="•"/>
            </a:pPr>
            <a:r>
              <a:rPr lang="en-US" sz="1500" i="1" dirty="0">
                <a:solidFill>
                  <a:schemeClr val="tx1">
                    <a:lumMod val="75000"/>
                    <a:lumOff val="25000"/>
                  </a:schemeClr>
                </a:solidFill>
              </a:rPr>
              <a:t>PCSK9 inhibitors</a:t>
            </a:r>
          </a:p>
          <a:p>
            <a:pPr marL="900027" lvl="2" indent="-214313">
              <a:buFont typeface="Arial" panose="020B0604020202020204" pitchFamily="34" charset="0"/>
              <a:buChar char="•"/>
            </a:pPr>
            <a:r>
              <a:rPr lang="en-US" sz="1500" dirty="0">
                <a:solidFill>
                  <a:schemeClr val="tx1">
                    <a:lumMod val="75000"/>
                    <a:lumOff val="25000"/>
                  </a:schemeClr>
                </a:solidFill>
              </a:rPr>
              <a:t>Fibrates</a:t>
            </a:r>
          </a:p>
          <a:p>
            <a:pPr marL="900027" lvl="2" indent="-214313">
              <a:buFont typeface="Arial" panose="020B0604020202020204" pitchFamily="34" charset="0"/>
              <a:buChar char="•"/>
            </a:pPr>
            <a:r>
              <a:rPr lang="en-US" sz="1500" dirty="0">
                <a:solidFill>
                  <a:schemeClr val="tx1">
                    <a:lumMod val="75000"/>
                    <a:lumOff val="25000"/>
                  </a:schemeClr>
                </a:solidFill>
              </a:rPr>
              <a:t>Omega-3 fish oil</a:t>
            </a:r>
          </a:p>
          <a:p>
            <a:pPr marL="900027" lvl="2" indent="-214313">
              <a:buFont typeface="Arial" panose="020B0604020202020204" pitchFamily="34" charset="0"/>
              <a:buChar char="•"/>
            </a:pPr>
            <a:r>
              <a:rPr lang="en-US" sz="1500" dirty="0">
                <a:solidFill>
                  <a:schemeClr val="tx1">
                    <a:lumMod val="75000"/>
                    <a:lumOff val="25000"/>
                  </a:schemeClr>
                </a:solidFill>
              </a:rPr>
              <a:t>Niacin</a:t>
            </a:r>
          </a:p>
          <a:p>
            <a:pPr marL="900027" lvl="2" indent="-214313">
              <a:buFont typeface="Arial" panose="020B0604020202020204" pitchFamily="34" charset="0"/>
              <a:buChar char="•"/>
            </a:pPr>
            <a:r>
              <a:rPr lang="en-US" sz="1500" dirty="0">
                <a:solidFill>
                  <a:schemeClr val="tx1">
                    <a:lumMod val="75000"/>
                    <a:lumOff val="25000"/>
                  </a:schemeClr>
                </a:solidFill>
              </a:rPr>
              <a:t>Bile acid sequestrants</a:t>
            </a:r>
          </a:p>
          <a:p>
            <a:pPr marL="900027" lvl="2" indent="-214313">
              <a:buFont typeface="Arial" panose="020B0604020202020204" pitchFamily="34" charset="0"/>
              <a:buChar char="•"/>
            </a:pPr>
            <a:r>
              <a:rPr lang="en-US" sz="1500" dirty="0">
                <a:solidFill>
                  <a:schemeClr val="tx1">
                    <a:lumMod val="75000"/>
                    <a:lumOff val="25000"/>
                  </a:schemeClr>
                </a:solidFill>
              </a:rPr>
              <a:t>MTP inhibitor </a:t>
            </a:r>
          </a:p>
          <a:p>
            <a:pPr marL="900027" lvl="2" indent="-214313">
              <a:buFont typeface="Arial" panose="020B0604020202020204" pitchFamily="34" charset="0"/>
              <a:buChar char="•"/>
            </a:pPr>
            <a:r>
              <a:rPr lang="en-US" sz="1500" dirty="0">
                <a:solidFill>
                  <a:schemeClr val="tx1">
                    <a:lumMod val="75000"/>
                    <a:lumOff val="25000"/>
                  </a:schemeClr>
                </a:solidFill>
              </a:rPr>
              <a:t>Antisense apo B oligonucleotide </a:t>
            </a:r>
          </a:p>
          <a:p>
            <a:pPr marL="900027" lvl="2" indent="-214313">
              <a:buFont typeface="Arial" panose="020B0604020202020204" pitchFamily="34" charset="0"/>
              <a:buChar char="•"/>
            </a:pPr>
            <a:r>
              <a:rPr lang="en-US" sz="1500" dirty="0">
                <a:solidFill>
                  <a:schemeClr val="tx1">
                    <a:lumMod val="75000"/>
                    <a:lumOff val="25000"/>
                  </a:schemeClr>
                </a:solidFill>
              </a:rPr>
              <a:t>Combination therapies</a:t>
            </a:r>
          </a:p>
        </p:txBody>
      </p:sp>
      <p:sp>
        <p:nvSpPr>
          <p:cNvPr id="15" name="TextBox 14">
            <a:extLst>
              <a:ext uri="{FF2B5EF4-FFF2-40B4-BE49-F238E27FC236}">
                <a16:creationId xmlns:a16="http://schemas.microsoft.com/office/drawing/2014/main" id="{17B06E44-49A4-45A4-9009-0697D16470DC}"/>
              </a:ext>
            </a:extLst>
          </p:cNvPr>
          <p:cNvSpPr txBox="1"/>
          <p:nvPr/>
        </p:nvSpPr>
        <p:spPr>
          <a:xfrm>
            <a:off x="178094" y="1582341"/>
            <a:ext cx="3013916" cy="830997"/>
          </a:xfrm>
          <a:prstGeom prst="rect">
            <a:avLst/>
          </a:prstGeom>
          <a:noFill/>
        </p:spPr>
        <p:txBody>
          <a:bodyPr wrap="square" rtlCol="0" anchor="ctr">
            <a:spAutoFit/>
          </a:bodyPr>
          <a:lstStyle/>
          <a:p>
            <a:r>
              <a:rPr lang="en-US" altLang="ko-KR" sz="2400" dirty="0">
                <a:solidFill>
                  <a:schemeClr val="bg1"/>
                </a:solidFill>
                <a:cs typeface="Arial" pitchFamily="34" charset="0"/>
              </a:rPr>
              <a:t>Treatment Options for Dyslipidemia</a:t>
            </a:r>
          </a:p>
        </p:txBody>
      </p:sp>
      <p:sp>
        <p:nvSpPr>
          <p:cNvPr id="16" name="TextBox 15">
            <a:extLst>
              <a:ext uri="{FF2B5EF4-FFF2-40B4-BE49-F238E27FC236}">
                <a16:creationId xmlns:a16="http://schemas.microsoft.com/office/drawing/2014/main" id="{B2EB0644-4FFC-47D1-A759-613C33C55C1A}"/>
              </a:ext>
            </a:extLst>
          </p:cNvPr>
          <p:cNvSpPr txBox="1"/>
          <p:nvPr/>
        </p:nvSpPr>
        <p:spPr>
          <a:xfrm>
            <a:off x="4156330" y="5813488"/>
            <a:ext cx="4974224" cy="210379"/>
          </a:xfrm>
          <a:prstGeom prst="rect">
            <a:avLst/>
          </a:prstGeom>
          <a:noFill/>
        </p:spPr>
        <p:txBody>
          <a:bodyPr wrap="square" rtlCol="0">
            <a:spAutoFit/>
          </a:bodyPr>
          <a:lstStyle/>
          <a:p>
            <a:pPr>
              <a:lnSpc>
                <a:spcPct val="107000"/>
              </a:lnSpc>
            </a:pPr>
            <a:r>
              <a:rPr lang="en-US" sz="750" dirty="0">
                <a:solidFill>
                  <a:prstClr val="black"/>
                </a:solidFill>
                <a:latin typeface="Calibri"/>
              </a:rPr>
              <a:t>Abbreviations:</a:t>
            </a:r>
            <a:r>
              <a:rPr lang="en-US" sz="750" dirty="0">
                <a:solidFill>
                  <a:prstClr val="black"/>
                </a:solidFill>
                <a:latin typeface="Calibri" panose="020F0502020204030204" pitchFamily="34" charset="0"/>
                <a:cs typeface="Calibri" panose="020F0502020204030204" pitchFamily="34" charset="0"/>
              </a:rPr>
              <a:t> </a:t>
            </a:r>
            <a:r>
              <a:rPr lang="en-US" sz="750" dirty="0">
                <a:latin typeface="Calibri" panose="020F0502020204030204" pitchFamily="34" charset="0"/>
                <a:ea typeface="Calibri" panose="020F0502020204030204" pitchFamily="34" charset="0"/>
                <a:cs typeface="Times New Roman" panose="02020603050405020304" pitchFamily="18" charset="0"/>
              </a:rPr>
              <a:t>CAC </a:t>
            </a:r>
            <a:r>
              <a:rPr lang="en-US" sz="750" dirty="0">
                <a:latin typeface="Calibri" panose="020F0502020204030204" pitchFamily="34" charset="0"/>
                <a:cs typeface="Times New Roman" panose="02020603050405020304" pitchFamily="18" charset="0"/>
              </a:rPr>
              <a:t>Score, Coronary Calcium Score. </a:t>
            </a:r>
          </a:p>
        </p:txBody>
      </p:sp>
      <p:sp>
        <p:nvSpPr>
          <p:cNvPr id="17" name="Rectangle 16">
            <a:extLst>
              <a:ext uri="{FF2B5EF4-FFF2-40B4-BE49-F238E27FC236}">
                <a16:creationId xmlns:a16="http://schemas.microsoft.com/office/drawing/2014/main" id="{6F0945E0-C62F-4DB2-A072-F3097E422D34}"/>
              </a:ext>
            </a:extLst>
          </p:cNvPr>
          <p:cNvSpPr/>
          <p:nvPr/>
        </p:nvSpPr>
        <p:spPr>
          <a:xfrm>
            <a:off x="-25167" y="5819779"/>
            <a:ext cx="3340052" cy="323165"/>
          </a:xfrm>
          <a:prstGeom prst="rect">
            <a:avLst/>
          </a:prstGeom>
        </p:spPr>
        <p:txBody>
          <a:bodyPr wrap="square">
            <a:spAutoFit/>
          </a:bodyPr>
          <a:lstStyle/>
          <a:p>
            <a:pPr lvl="0"/>
            <a:r>
              <a:rPr lang="en-US" sz="750" dirty="0">
                <a:solidFill>
                  <a:schemeClr val="bg1"/>
                </a:solidFill>
                <a:latin typeface="Calibri" panose="020F0502020204030204" pitchFamily="34" charset="0"/>
                <a:cs typeface="Calibri" panose="020F0502020204030204" pitchFamily="34" charset="0"/>
              </a:rPr>
              <a:t>Jellinger P, Handelsman Y, Rosenblit P, et al. </a:t>
            </a:r>
            <a:r>
              <a:rPr lang="en-US" sz="750" i="1" dirty="0">
                <a:solidFill>
                  <a:schemeClr val="bg1"/>
                </a:solidFill>
                <a:latin typeface="Calibri" panose="020F0502020204030204" pitchFamily="34" charset="0"/>
                <a:cs typeface="Calibri" panose="020F0502020204030204" pitchFamily="34" charset="0"/>
              </a:rPr>
              <a:t>Endocr Practice</a:t>
            </a:r>
            <a:r>
              <a:rPr lang="en-US" sz="750" dirty="0">
                <a:solidFill>
                  <a:schemeClr val="bg1"/>
                </a:solidFill>
                <a:latin typeface="Calibri" panose="020F0502020204030204" pitchFamily="34" charset="0"/>
                <a:cs typeface="Calibri" panose="020F0502020204030204" pitchFamily="34" charset="0"/>
              </a:rPr>
              <a:t>. 2017;23(4):479-497.</a:t>
            </a:r>
          </a:p>
        </p:txBody>
      </p:sp>
    </p:spTree>
    <p:extLst>
      <p:ext uri="{BB962C8B-B14F-4D97-AF65-F5344CB8AC3E}">
        <p14:creationId xmlns:p14="http://schemas.microsoft.com/office/powerpoint/2010/main" val="3237450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7B06E44-49A4-45A4-9009-0697D16470DC}"/>
              </a:ext>
            </a:extLst>
          </p:cNvPr>
          <p:cNvSpPr txBox="1"/>
          <p:nvPr/>
        </p:nvSpPr>
        <p:spPr>
          <a:xfrm>
            <a:off x="178094" y="1582341"/>
            <a:ext cx="3013916" cy="830997"/>
          </a:xfrm>
          <a:prstGeom prst="rect">
            <a:avLst/>
          </a:prstGeom>
          <a:noFill/>
        </p:spPr>
        <p:txBody>
          <a:bodyPr wrap="square" rtlCol="0" anchor="ctr">
            <a:spAutoFit/>
          </a:bodyPr>
          <a:lstStyle/>
          <a:p>
            <a:r>
              <a:rPr lang="en-US" altLang="ko-KR" sz="2400" dirty="0">
                <a:solidFill>
                  <a:schemeClr val="bg1"/>
                </a:solidFill>
                <a:cs typeface="Arial" pitchFamily="34" charset="0"/>
              </a:rPr>
              <a:t>Treatment Options for Dyslipidemia</a:t>
            </a:r>
          </a:p>
        </p:txBody>
      </p:sp>
      <p:sp>
        <p:nvSpPr>
          <p:cNvPr id="16" name="TextBox 15">
            <a:extLst>
              <a:ext uri="{FF2B5EF4-FFF2-40B4-BE49-F238E27FC236}">
                <a16:creationId xmlns:a16="http://schemas.microsoft.com/office/drawing/2014/main" id="{B2EB0644-4FFC-47D1-A759-613C33C55C1A}"/>
              </a:ext>
            </a:extLst>
          </p:cNvPr>
          <p:cNvSpPr txBox="1"/>
          <p:nvPr/>
        </p:nvSpPr>
        <p:spPr>
          <a:xfrm>
            <a:off x="4156330" y="5813488"/>
            <a:ext cx="4974224" cy="210379"/>
          </a:xfrm>
          <a:prstGeom prst="rect">
            <a:avLst/>
          </a:prstGeom>
          <a:noFill/>
        </p:spPr>
        <p:txBody>
          <a:bodyPr wrap="square" rtlCol="0">
            <a:spAutoFit/>
          </a:bodyPr>
          <a:lstStyle/>
          <a:p>
            <a:pPr algn="r">
              <a:lnSpc>
                <a:spcPct val="107000"/>
              </a:lnSpc>
              <a:spcAft>
                <a:spcPts val="600"/>
              </a:spcAft>
            </a:pPr>
            <a:r>
              <a:rPr lang="en-US" sz="750" dirty="0">
                <a:solidFill>
                  <a:prstClr val="black"/>
                </a:solidFill>
                <a:latin typeface="Calibri"/>
              </a:rPr>
              <a:t>Abbreviation:</a:t>
            </a:r>
            <a:r>
              <a:rPr lang="en-US" sz="750" dirty="0">
                <a:solidFill>
                  <a:prstClr val="black"/>
                </a:solidFill>
                <a:latin typeface="Calibri" panose="020F0502020204030204" pitchFamily="34" charset="0"/>
                <a:cs typeface="Calibri" panose="020F0502020204030204" pitchFamily="34" charset="0"/>
              </a:rPr>
              <a:t> </a:t>
            </a:r>
            <a:r>
              <a:rPr lang="en-US" sz="750" dirty="0">
                <a:latin typeface="Calibri" panose="020F0502020204030204" pitchFamily="34" charset="0"/>
                <a:ea typeface="Calibri" panose="020F0502020204030204" pitchFamily="34" charset="0"/>
                <a:cs typeface="Times New Roman" panose="02020603050405020304" pitchFamily="18" charset="0"/>
              </a:rPr>
              <a:t>LDL-C, low-density lipoprotein cholesterol. </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6F0945E0-C62F-4DB2-A072-F3097E422D34}"/>
              </a:ext>
            </a:extLst>
          </p:cNvPr>
          <p:cNvSpPr/>
          <p:nvPr/>
        </p:nvSpPr>
        <p:spPr>
          <a:xfrm>
            <a:off x="-25167" y="5819779"/>
            <a:ext cx="3340052" cy="323165"/>
          </a:xfrm>
          <a:prstGeom prst="rect">
            <a:avLst/>
          </a:prstGeom>
        </p:spPr>
        <p:txBody>
          <a:bodyPr wrap="square">
            <a:spAutoFit/>
          </a:bodyPr>
          <a:lstStyle/>
          <a:p>
            <a:pPr lvl="0"/>
            <a:r>
              <a:rPr lang="en-US" sz="750" dirty="0">
                <a:solidFill>
                  <a:schemeClr val="bg1"/>
                </a:solidFill>
                <a:latin typeface="Calibri" panose="020F0502020204030204" pitchFamily="34" charset="0"/>
                <a:cs typeface="Calibri" panose="020F0502020204030204" pitchFamily="34" charset="0"/>
              </a:rPr>
              <a:t>Jellinger P, Handelsman Y, Rosenblit P, et al. </a:t>
            </a:r>
            <a:r>
              <a:rPr lang="en-US" sz="750" i="1" dirty="0">
                <a:solidFill>
                  <a:schemeClr val="bg1"/>
                </a:solidFill>
                <a:latin typeface="Calibri" panose="020F0502020204030204" pitchFamily="34" charset="0"/>
                <a:cs typeface="Calibri" panose="020F0502020204030204" pitchFamily="34" charset="0"/>
              </a:rPr>
              <a:t>Endocr Practice</a:t>
            </a:r>
            <a:r>
              <a:rPr lang="en-US" sz="750" dirty="0">
                <a:solidFill>
                  <a:schemeClr val="bg1"/>
                </a:solidFill>
                <a:latin typeface="Calibri" panose="020F0502020204030204" pitchFamily="34" charset="0"/>
                <a:cs typeface="Calibri" panose="020F0502020204030204" pitchFamily="34" charset="0"/>
              </a:rPr>
              <a:t>. 2017;23(4):479-497.</a:t>
            </a:r>
          </a:p>
        </p:txBody>
      </p:sp>
      <p:sp>
        <p:nvSpPr>
          <p:cNvPr id="6" name="TextBox 5">
            <a:extLst>
              <a:ext uri="{FF2B5EF4-FFF2-40B4-BE49-F238E27FC236}">
                <a16:creationId xmlns:a16="http://schemas.microsoft.com/office/drawing/2014/main" id="{D7C94033-2D0C-4C8D-B420-1E3CB3E9D831}"/>
              </a:ext>
            </a:extLst>
          </p:cNvPr>
          <p:cNvSpPr txBox="1"/>
          <p:nvPr/>
        </p:nvSpPr>
        <p:spPr>
          <a:xfrm>
            <a:off x="684148" y="2531478"/>
            <a:ext cx="2001809" cy="369332"/>
          </a:xfrm>
          <a:prstGeom prst="rect">
            <a:avLst/>
          </a:prstGeom>
          <a:noFill/>
        </p:spPr>
        <p:txBody>
          <a:bodyPr wrap="square" rtlCol="0" anchor="ctr">
            <a:spAutoFit/>
          </a:bodyPr>
          <a:lstStyle/>
          <a:p>
            <a:r>
              <a:rPr lang="en-US" altLang="ko-KR" dirty="0">
                <a:solidFill>
                  <a:schemeClr val="bg1"/>
                </a:solidFill>
                <a:cs typeface="Arial" pitchFamily="34" charset="0"/>
              </a:rPr>
              <a:t>Lifestyle Changes</a:t>
            </a:r>
          </a:p>
        </p:txBody>
      </p:sp>
      <p:graphicFrame>
        <p:nvGraphicFramePr>
          <p:cNvPr id="7" name="Content Placeholder 4">
            <a:extLst>
              <a:ext uri="{FF2B5EF4-FFF2-40B4-BE49-F238E27FC236}">
                <a16:creationId xmlns:a16="http://schemas.microsoft.com/office/drawing/2014/main" id="{55A81755-88DC-4C57-8E57-F2AC898D4651}"/>
              </a:ext>
            </a:extLst>
          </p:cNvPr>
          <p:cNvGraphicFramePr>
            <a:graphicFrameLocks/>
          </p:cNvGraphicFramePr>
          <p:nvPr/>
        </p:nvGraphicFramePr>
        <p:xfrm>
          <a:off x="3314187" y="1833152"/>
          <a:ext cx="5651720" cy="3503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31431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7B06E44-49A4-45A4-9009-0697D16470DC}"/>
              </a:ext>
            </a:extLst>
          </p:cNvPr>
          <p:cNvSpPr txBox="1"/>
          <p:nvPr/>
        </p:nvSpPr>
        <p:spPr>
          <a:xfrm>
            <a:off x="178094" y="1582341"/>
            <a:ext cx="3013916" cy="830997"/>
          </a:xfrm>
          <a:prstGeom prst="rect">
            <a:avLst/>
          </a:prstGeom>
          <a:noFill/>
        </p:spPr>
        <p:txBody>
          <a:bodyPr wrap="square" rtlCol="0" anchor="ctr">
            <a:spAutoFit/>
          </a:bodyPr>
          <a:lstStyle/>
          <a:p>
            <a:r>
              <a:rPr lang="en-US" altLang="ko-KR" sz="2400" dirty="0">
                <a:solidFill>
                  <a:schemeClr val="bg1"/>
                </a:solidFill>
                <a:cs typeface="Arial" pitchFamily="34" charset="0"/>
              </a:rPr>
              <a:t>Treatment Options for Dyslipidemia</a:t>
            </a:r>
          </a:p>
        </p:txBody>
      </p:sp>
      <p:sp>
        <p:nvSpPr>
          <p:cNvPr id="10" name="TextBox 9">
            <a:extLst>
              <a:ext uri="{FF2B5EF4-FFF2-40B4-BE49-F238E27FC236}">
                <a16:creationId xmlns:a16="http://schemas.microsoft.com/office/drawing/2014/main" id="{D02B1E8B-7926-43F2-A76D-5BF647590143}"/>
              </a:ext>
            </a:extLst>
          </p:cNvPr>
          <p:cNvSpPr txBox="1"/>
          <p:nvPr/>
        </p:nvSpPr>
        <p:spPr>
          <a:xfrm>
            <a:off x="684148" y="2531478"/>
            <a:ext cx="2001809" cy="369332"/>
          </a:xfrm>
          <a:prstGeom prst="rect">
            <a:avLst/>
          </a:prstGeom>
          <a:noFill/>
        </p:spPr>
        <p:txBody>
          <a:bodyPr wrap="square" rtlCol="0" anchor="ctr">
            <a:spAutoFit/>
          </a:bodyPr>
          <a:lstStyle/>
          <a:p>
            <a:r>
              <a:rPr lang="en-US" altLang="ko-KR" dirty="0">
                <a:solidFill>
                  <a:schemeClr val="bg1"/>
                </a:solidFill>
                <a:cs typeface="Arial" pitchFamily="34" charset="0"/>
              </a:rPr>
              <a:t>Statins</a:t>
            </a:r>
          </a:p>
        </p:txBody>
      </p:sp>
      <p:graphicFrame>
        <p:nvGraphicFramePr>
          <p:cNvPr id="26" name="표 4">
            <a:extLst>
              <a:ext uri="{FF2B5EF4-FFF2-40B4-BE49-F238E27FC236}">
                <a16:creationId xmlns:a16="http://schemas.microsoft.com/office/drawing/2014/main" id="{FF59611F-5FFB-46DC-8D0D-8743B00F3547}"/>
              </a:ext>
            </a:extLst>
          </p:cNvPr>
          <p:cNvGraphicFramePr>
            <a:graphicFrameLocks noGrp="1"/>
          </p:cNvGraphicFramePr>
          <p:nvPr/>
        </p:nvGraphicFramePr>
        <p:xfrm>
          <a:off x="3359216" y="2049461"/>
          <a:ext cx="1608420" cy="2234220"/>
        </p:xfrm>
        <a:graphic>
          <a:graphicData uri="http://schemas.openxmlformats.org/drawingml/2006/table">
            <a:tbl>
              <a:tblPr firstRow="1" bandRow="1">
                <a:tableStyleId>{5940675A-B579-460E-94D1-54222C63F5DA}</a:tableStyleId>
              </a:tblPr>
              <a:tblGrid>
                <a:gridCol w="1608420">
                  <a:extLst>
                    <a:ext uri="{9D8B030D-6E8A-4147-A177-3AD203B41FA5}">
                      <a16:colId xmlns:a16="http://schemas.microsoft.com/office/drawing/2014/main" val="2161916134"/>
                    </a:ext>
                  </a:extLst>
                </a:gridCol>
              </a:tblGrid>
              <a:tr h="228600">
                <a:tc>
                  <a:txBody>
                    <a:bodyPr/>
                    <a:lstStyle/>
                    <a:p>
                      <a:pPr latinLnBrk="1"/>
                      <a:endParaRPr lang="ko-KR" altLang="en-US" sz="11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16062802"/>
                  </a:ext>
                </a:extLst>
              </a:tr>
              <a:tr h="297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rPr>
                        <a:t>High-Intensity</a:t>
                      </a:r>
                      <a:endParaRPr lang="ko-KR" altLang="en-US" sz="1400" b="1"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74594158"/>
                  </a:ext>
                </a:extLst>
              </a:tr>
              <a:tr h="1296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fi-FI" altLang="ko-KR" sz="1100" dirty="0">
                        <a:solidFill>
                          <a:schemeClr val="bg1"/>
                        </a:solidFill>
                      </a:endParaRPr>
                    </a:p>
                    <a:p>
                      <a:pPr marL="0" marR="0" lvl="0" indent="0" algn="ctr" defTabSz="914400" rtl="0" eaLnBrk="1" fontAlgn="auto" latinLnBrk="1" hangingPunct="1">
                        <a:lnSpc>
                          <a:spcPct val="100000"/>
                        </a:lnSpc>
                        <a:spcBef>
                          <a:spcPts val="0"/>
                        </a:spcBef>
                        <a:spcAft>
                          <a:spcPts val="0"/>
                        </a:spcAft>
                        <a:buClrTx/>
                        <a:buSzTx/>
                        <a:buFontTx/>
                        <a:buNone/>
                        <a:tabLst/>
                        <a:defRPr/>
                      </a:pPr>
                      <a:endParaRPr lang="fi-FI" altLang="ko-KR" sz="1100" dirty="0">
                        <a:solidFill>
                          <a:schemeClr val="bg1"/>
                        </a:solidFill>
                      </a:endParaRPr>
                    </a:p>
                    <a:p>
                      <a:pPr marL="0" marR="0" lvl="0" indent="0" algn="ctr" defTabSz="914400" rtl="0" eaLnBrk="1" fontAlgn="auto" latinLnBrk="1" hangingPunct="1">
                        <a:lnSpc>
                          <a:spcPct val="100000"/>
                        </a:lnSpc>
                        <a:spcBef>
                          <a:spcPts val="0"/>
                        </a:spcBef>
                        <a:spcAft>
                          <a:spcPts val="0"/>
                        </a:spcAft>
                        <a:buClrTx/>
                        <a:buSzTx/>
                        <a:buFontTx/>
                        <a:buNone/>
                        <a:tabLst/>
                        <a:defRPr/>
                      </a:pPr>
                      <a:r>
                        <a:rPr lang="fi-FI" altLang="ko-KR" sz="1100" dirty="0">
                          <a:solidFill>
                            <a:schemeClr val="bg1"/>
                          </a:solidFill>
                        </a:rPr>
                        <a:t>Atorvastatin </a:t>
                      </a:r>
                      <a:r>
                        <a:rPr lang="fi-FI" altLang="ko-KR" sz="800" dirty="0">
                          <a:solidFill>
                            <a:schemeClr val="bg1"/>
                          </a:solidFill>
                        </a:rPr>
                        <a:t>(40 mg) </a:t>
                      </a:r>
                      <a:r>
                        <a:rPr lang="fi-FI" altLang="ko-KR" sz="800" b="1" dirty="0">
                          <a:solidFill>
                            <a:schemeClr val="bg1"/>
                          </a:solidFill>
                        </a:rPr>
                        <a:t>80 mg</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dirty="0">
                          <a:solidFill>
                            <a:schemeClr val="bg1"/>
                          </a:solidFill>
                        </a:rPr>
                        <a:t>Rosuvastatin </a:t>
                      </a:r>
                      <a:r>
                        <a:rPr lang="en-US" altLang="ko-KR" sz="800" kern="1200" dirty="0">
                          <a:solidFill>
                            <a:schemeClr val="bg1"/>
                          </a:solidFill>
                          <a:latin typeface="+mn-lt"/>
                          <a:ea typeface="+mn-ea"/>
                          <a:cs typeface="+mn-cs"/>
                        </a:rPr>
                        <a:t>20 (40 mg)</a:t>
                      </a:r>
                    </a:p>
                  </a:txBody>
                  <a:tcPr marL="68580" marR="68580" marT="34290" marB="34290">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32499832"/>
                  </a:ext>
                </a:extLst>
              </a:tr>
              <a:tr h="405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bg1"/>
                        </a:solidFill>
                      </a:endParaRPr>
                    </a:p>
                  </a:txBody>
                  <a:tcPr marL="68580" marR="68580" marT="34290" marB="34290" anchor="ctr">
                    <a:lnL w="12700" cmpd="sng">
                      <a:noFill/>
                    </a:lnL>
                    <a:lnR w="12700" cmpd="sng">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64892178"/>
                  </a:ext>
                </a:extLst>
              </a:tr>
            </a:tbl>
          </a:graphicData>
        </a:graphic>
      </p:graphicFrame>
      <p:graphicFrame>
        <p:nvGraphicFramePr>
          <p:cNvPr id="27" name="표 16">
            <a:extLst>
              <a:ext uri="{FF2B5EF4-FFF2-40B4-BE49-F238E27FC236}">
                <a16:creationId xmlns:a16="http://schemas.microsoft.com/office/drawing/2014/main" id="{78E1A187-1C72-4EAC-956A-FE8B0B15C710}"/>
              </a:ext>
            </a:extLst>
          </p:cNvPr>
          <p:cNvGraphicFramePr>
            <a:graphicFrameLocks noGrp="1"/>
          </p:cNvGraphicFramePr>
          <p:nvPr/>
        </p:nvGraphicFramePr>
        <p:xfrm>
          <a:off x="5402963" y="2049461"/>
          <a:ext cx="1608420" cy="2736000"/>
        </p:xfrm>
        <a:graphic>
          <a:graphicData uri="http://schemas.openxmlformats.org/drawingml/2006/table">
            <a:tbl>
              <a:tblPr firstRow="1" bandRow="1">
                <a:tableStyleId>{5940675A-B579-460E-94D1-54222C63F5DA}</a:tableStyleId>
              </a:tblPr>
              <a:tblGrid>
                <a:gridCol w="1608420">
                  <a:extLst>
                    <a:ext uri="{9D8B030D-6E8A-4147-A177-3AD203B41FA5}">
                      <a16:colId xmlns:a16="http://schemas.microsoft.com/office/drawing/2014/main" val="2161916134"/>
                    </a:ext>
                  </a:extLst>
                </a:gridCol>
              </a:tblGrid>
              <a:tr h="228600">
                <a:tc>
                  <a:txBody>
                    <a:bodyPr/>
                    <a:lstStyle/>
                    <a:p>
                      <a:pPr latinLnBrk="1"/>
                      <a:endParaRPr lang="ko-KR" altLang="en-US" sz="11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16062802"/>
                  </a:ext>
                </a:extLst>
              </a:tr>
              <a:tr h="297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rPr>
                        <a:t>Moderate-Intensity</a:t>
                      </a:r>
                      <a:endParaRPr lang="ko-KR" altLang="en-US" sz="1200" b="1"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74594158"/>
                  </a:ext>
                </a:extLst>
              </a:tr>
              <a:tr h="1296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fi-FI" altLang="ko-KR" sz="1100" dirty="0">
                        <a:solidFill>
                          <a:schemeClr val="bg1"/>
                        </a:solidFill>
                      </a:endParaRPr>
                    </a:p>
                    <a:p>
                      <a:pPr marL="0" marR="0" lvl="0" indent="0" algn="ctr" defTabSz="914400" rtl="0" eaLnBrk="1" fontAlgn="auto" latinLnBrk="1" hangingPunct="1">
                        <a:lnSpc>
                          <a:spcPct val="100000"/>
                        </a:lnSpc>
                        <a:spcBef>
                          <a:spcPts val="0"/>
                        </a:spcBef>
                        <a:spcAft>
                          <a:spcPts val="0"/>
                        </a:spcAft>
                        <a:buClrTx/>
                        <a:buSzTx/>
                        <a:buFontTx/>
                        <a:buNone/>
                        <a:tabLst/>
                        <a:defRPr/>
                      </a:pPr>
                      <a:endParaRPr lang="fi-FI" altLang="ko-KR" sz="1100" dirty="0">
                        <a:solidFill>
                          <a:schemeClr val="bg1"/>
                        </a:solidFill>
                      </a:endParaRPr>
                    </a:p>
                    <a:p>
                      <a:pPr marL="0" marR="0" lvl="0" indent="0" algn="ctr" defTabSz="914400" rtl="0" eaLnBrk="1" fontAlgn="auto" latinLnBrk="1" hangingPunct="1">
                        <a:lnSpc>
                          <a:spcPct val="100000"/>
                        </a:lnSpc>
                        <a:spcBef>
                          <a:spcPts val="0"/>
                        </a:spcBef>
                        <a:spcAft>
                          <a:spcPts val="0"/>
                        </a:spcAft>
                        <a:buClrTx/>
                        <a:buSzTx/>
                        <a:buFontTx/>
                        <a:buNone/>
                        <a:tabLst/>
                        <a:defRPr/>
                      </a:pPr>
                      <a:r>
                        <a:rPr lang="fi-FI" altLang="ko-KR" sz="1100" dirty="0">
                          <a:solidFill>
                            <a:schemeClr val="bg1"/>
                          </a:solidFill>
                        </a:rPr>
                        <a:t>Atorvastatin </a:t>
                      </a:r>
                      <a:r>
                        <a:rPr lang="fi-FI" altLang="ko-KR" sz="800" kern="1200" dirty="0">
                          <a:solidFill>
                            <a:schemeClr val="bg1"/>
                          </a:solidFill>
                          <a:latin typeface="+mn-lt"/>
                          <a:ea typeface="+mn-ea"/>
                          <a:cs typeface="+mn-cs"/>
                        </a:rPr>
                        <a:t>10 mg (20 mg)</a:t>
                      </a:r>
                    </a:p>
                    <a:p>
                      <a:pPr marL="0" marR="0" lvl="0" indent="0" algn="ctr" defTabSz="914400" rtl="0" eaLnBrk="1" fontAlgn="auto" latinLnBrk="1" hangingPunct="1">
                        <a:lnSpc>
                          <a:spcPct val="100000"/>
                        </a:lnSpc>
                        <a:spcBef>
                          <a:spcPts val="0"/>
                        </a:spcBef>
                        <a:spcAft>
                          <a:spcPts val="0"/>
                        </a:spcAft>
                        <a:buClrTx/>
                        <a:buSzTx/>
                        <a:buFontTx/>
                        <a:buNone/>
                        <a:tabLst/>
                        <a:defRPr/>
                      </a:pPr>
                      <a:r>
                        <a:rPr lang="fi-FI" altLang="ko-KR" sz="1100" dirty="0">
                          <a:solidFill>
                            <a:schemeClr val="bg1"/>
                          </a:solidFill>
                        </a:rPr>
                        <a:t>Rosuvastatin </a:t>
                      </a:r>
                      <a:r>
                        <a:rPr lang="fi-FI" altLang="ko-KR" sz="800" kern="1200" dirty="0">
                          <a:solidFill>
                            <a:schemeClr val="bg1"/>
                          </a:solidFill>
                          <a:latin typeface="+mn-lt"/>
                          <a:ea typeface="+mn-ea"/>
                          <a:cs typeface="+mn-cs"/>
                        </a:rPr>
                        <a:t>(5 mg) 10 mg</a:t>
                      </a:r>
                    </a:p>
                    <a:p>
                      <a:pPr marL="0" marR="0" lvl="0" indent="0" algn="ctr" defTabSz="914400" rtl="0" eaLnBrk="1" fontAlgn="auto" latinLnBrk="1" hangingPunct="1">
                        <a:lnSpc>
                          <a:spcPct val="100000"/>
                        </a:lnSpc>
                        <a:spcBef>
                          <a:spcPts val="0"/>
                        </a:spcBef>
                        <a:spcAft>
                          <a:spcPts val="0"/>
                        </a:spcAft>
                        <a:buClrTx/>
                        <a:buSzTx/>
                        <a:buFontTx/>
                        <a:buNone/>
                        <a:tabLst/>
                        <a:defRPr/>
                      </a:pPr>
                      <a:r>
                        <a:rPr lang="fi-FI" altLang="ko-KR" sz="1100" dirty="0">
                          <a:solidFill>
                            <a:schemeClr val="bg1"/>
                          </a:solidFill>
                        </a:rPr>
                        <a:t>Simvastatin </a:t>
                      </a:r>
                      <a:r>
                        <a:rPr lang="fi-FI" altLang="ko-KR" sz="800" kern="1200" dirty="0">
                          <a:solidFill>
                            <a:schemeClr val="bg1"/>
                          </a:solidFill>
                          <a:latin typeface="+mn-lt"/>
                          <a:ea typeface="+mn-ea"/>
                          <a:cs typeface="+mn-cs"/>
                        </a:rPr>
                        <a:t>20–40 mg</a:t>
                      </a:r>
                      <a:endParaRPr lang="en-US" altLang="ko-KR" sz="800" kern="1200" dirty="0">
                        <a:solidFill>
                          <a:schemeClr val="bg1"/>
                        </a:solidFill>
                        <a:latin typeface="+mn-lt"/>
                        <a:ea typeface="+mn-ea"/>
                        <a:cs typeface="+mn-cs"/>
                      </a:endParaRPr>
                    </a:p>
                  </a:txBody>
                  <a:tcPr marL="68580" marR="68580" marT="34290" marB="34290">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232499832"/>
                  </a:ext>
                </a:extLst>
              </a:tr>
              <a:tr h="868680">
                <a:tc>
                  <a:txBody>
                    <a:bodyPr/>
                    <a:lstStyle/>
                    <a:p>
                      <a:r>
                        <a:rPr lang="fi-FI" sz="1100" kern="1200" dirty="0">
                          <a:solidFill>
                            <a:schemeClr val="bg1"/>
                          </a:solidFill>
                          <a:latin typeface="+mn-lt"/>
                          <a:ea typeface="+mn-ea"/>
                          <a:cs typeface="+mn-cs"/>
                        </a:rPr>
                        <a:t>Pravastatin </a:t>
                      </a:r>
                      <a:r>
                        <a:rPr lang="fi-FI" sz="800" kern="1200" dirty="0">
                          <a:solidFill>
                            <a:schemeClr val="bg1"/>
                          </a:solidFill>
                          <a:latin typeface="+mn-lt"/>
                          <a:ea typeface="+mn-ea"/>
                          <a:cs typeface="+mn-cs"/>
                        </a:rPr>
                        <a:t>40 mg (80 mg)</a:t>
                      </a:r>
                    </a:p>
                    <a:p>
                      <a:pPr marL="0" marR="0" lvl="0" indent="0" algn="l" defTabSz="914423"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latin typeface="+mn-lt"/>
                          <a:ea typeface="+mn-ea"/>
                          <a:cs typeface="+mn-cs"/>
                        </a:rPr>
                        <a:t>Lovastatin </a:t>
                      </a:r>
                      <a:r>
                        <a:rPr lang="en-US" sz="800" kern="1200" dirty="0">
                          <a:solidFill>
                            <a:schemeClr val="bg1"/>
                          </a:solidFill>
                          <a:latin typeface="+mn-lt"/>
                          <a:ea typeface="+mn-ea"/>
                          <a:cs typeface="+mn-cs"/>
                        </a:rPr>
                        <a:t>40 mg (80 mg) </a:t>
                      </a:r>
                    </a:p>
                    <a:p>
                      <a:pPr marL="0" marR="0" lvl="0" indent="0" algn="l" defTabSz="914423"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latin typeface="+mn-lt"/>
                          <a:ea typeface="+mn-ea"/>
                          <a:cs typeface="+mn-cs"/>
                        </a:rPr>
                        <a:t>Fluvastatin XL </a:t>
                      </a:r>
                      <a:r>
                        <a:rPr lang="en-US" sz="800" kern="1200" dirty="0">
                          <a:solidFill>
                            <a:schemeClr val="bg1"/>
                          </a:solidFill>
                          <a:latin typeface="+mn-lt"/>
                          <a:ea typeface="+mn-ea"/>
                          <a:cs typeface="+mn-cs"/>
                        </a:rPr>
                        <a:t>80 mg </a:t>
                      </a:r>
                    </a:p>
                    <a:p>
                      <a:pPr marL="0" marR="0" lvl="0" indent="0" algn="l" defTabSz="914423"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latin typeface="+mn-lt"/>
                          <a:ea typeface="+mn-ea"/>
                          <a:cs typeface="+mn-cs"/>
                        </a:rPr>
                        <a:t>Fluvastatin </a:t>
                      </a:r>
                      <a:r>
                        <a:rPr lang="en-US" sz="800" kern="1200" dirty="0">
                          <a:solidFill>
                            <a:schemeClr val="bg1"/>
                          </a:solidFill>
                          <a:latin typeface="+mn-lt"/>
                          <a:ea typeface="+mn-ea"/>
                          <a:cs typeface="+mn-cs"/>
                        </a:rPr>
                        <a:t>40 mg BID </a:t>
                      </a:r>
                    </a:p>
                    <a:p>
                      <a:pPr marL="0" marR="0" lvl="0" indent="0" algn="l" defTabSz="914423" rtl="0" eaLnBrk="1" fontAlgn="auto" latinLnBrk="0" hangingPunct="1">
                        <a:lnSpc>
                          <a:spcPct val="100000"/>
                        </a:lnSpc>
                        <a:spcBef>
                          <a:spcPts val="0"/>
                        </a:spcBef>
                        <a:spcAft>
                          <a:spcPts val="0"/>
                        </a:spcAft>
                        <a:buClrTx/>
                        <a:buSzTx/>
                        <a:buFontTx/>
                        <a:buNone/>
                        <a:tabLst/>
                        <a:defRPr/>
                      </a:pPr>
                      <a:r>
                        <a:rPr lang="en-US" sz="1100" kern="1200" dirty="0" err="1">
                          <a:solidFill>
                            <a:schemeClr val="bg1"/>
                          </a:solidFill>
                          <a:latin typeface="+mn-lt"/>
                          <a:ea typeface="+mn-ea"/>
                          <a:cs typeface="+mn-cs"/>
                        </a:rPr>
                        <a:t>Pitavastatin</a:t>
                      </a:r>
                      <a:r>
                        <a:rPr lang="en-US" sz="1100" kern="1200" dirty="0">
                          <a:solidFill>
                            <a:schemeClr val="bg1"/>
                          </a:solidFill>
                          <a:latin typeface="+mn-lt"/>
                          <a:ea typeface="+mn-ea"/>
                          <a:cs typeface="+mn-cs"/>
                        </a:rPr>
                        <a:t> </a:t>
                      </a:r>
                      <a:r>
                        <a:rPr lang="en-US" sz="800" kern="1200" dirty="0">
                          <a:solidFill>
                            <a:schemeClr val="bg1"/>
                          </a:solidFill>
                          <a:latin typeface="+mn-lt"/>
                          <a:ea typeface="+mn-ea"/>
                          <a:cs typeface="+mn-cs"/>
                        </a:rPr>
                        <a:t>1–4 mg </a:t>
                      </a:r>
                    </a:p>
                  </a:txBody>
                  <a:tcPr marL="68580" marR="68580" marT="34290" marB="34290" anchor="ctr">
                    <a:lnL w="12700" cmpd="sng">
                      <a:noFill/>
                    </a:lnL>
                    <a:lnR w="12700" cmpd="sng">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164892178"/>
                  </a:ext>
                </a:extLst>
              </a:tr>
            </a:tbl>
          </a:graphicData>
        </a:graphic>
      </p:graphicFrame>
      <p:graphicFrame>
        <p:nvGraphicFramePr>
          <p:cNvPr id="28" name="표 17">
            <a:extLst>
              <a:ext uri="{FF2B5EF4-FFF2-40B4-BE49-F238E27FC236}">
                <a16:creationId xmlns:a16="http://schemas.microsoft.com/office/drawing/2014/main" id="{841190D3-0290-4EB3-B559-EE557412B085}"/>
              </a:ext>
            </a:extLst>
          </p:cNvPr>
          <p:cNvGraphicFramePr>
            <a:graphicFrameLocks noGrp="1"/>
          </p:cNvGraphicFramePr>
          <p:nvPr/>
        </p:nvGraphicFramePr>
        <p:xfrm>
          <a:off x="7446709" y="2049461"/>
          <a:ext cx="1621120" cy="240072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161916134"/>
                    </a:ext>
                  </a:extLst>
                </a:gridCol>
                <a:gridCol w="1296000">
                  <a:extLst>
                    <a:ext uri="{9D8B030D-6E8A-4147-A177-3AD203B41FA5}">
                      <a16:colId xmlns:a16="http://schemas.microsoft.com/office/drawing/2014/main" val="2247960864"/>
                    </a:ext>
                  </a:extLst>
                </a:gridCol>
                <a:gridCol w="162560">
                  <a:extLst>
                    <a:ext uri="{9D8B030D-6E8A-4147-A177-3AD203B41FA5}">
                      <a16:colId xmlns:a16="http://schemas.microsoft.com/office/drawing/2014/main" val="1917203924"/>
                    </a:ext>
                  </a:extLst>
                </a:gridCol>
              </a:tblGrid>
              <a:tr h="228600">
                <a:tc gridSpan="3">
                  <a:txBody>
                    <a:bodyPr/>
                    <a:lstStyle/>
                    <a:p>
                      <a:pPr latinLnBrk="1"/>
                      <a:endParaRPr lang="ko-KR" altLang="en-US" sz="11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916062802"/>
                  </a:ext>
                </a:extLst>
              </a:tr>
              <a:tr h="297000">
                <a:tc gridSpan="3">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rPr>
                        <a:t>Low-Intensity</a:t>
                      </a:r>
                      <a:endParaRPr lang="ko-KR" altLang="en-US" sz="1400" b="1"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4074594158"/>
                  </a:ext>
                </a:extLst>
              </a:tr>
              <a:tr h="1296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00" baseline="0" dirty="0">
                        <a:solidFill>
                          <a:schemeClr val="bg1"/>
                        </a:solidFill>
                      </a:endParaRPr>
                    </a:p>
                  </a:txBody>
                  <a:tcPr marL="68580" marR="68580" marT="34290" marB="34290">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dirty="0">
                          <a:solidFill>
                            <a:schemeClr val="bg1"/>
                          </a:solidFill>
                        </a:rPr>
                        <a:t>Simvastatin </a:t>
                      </a:r>
                      <a:r>
                        <a:rPr lang="en-US" altLang="ko-KR" sz="800" kern="1200" dirty="0">
                          <a:solidFill>
                            <a:schemeClr val="bg1"/>
                          </a:solidFill>
                          <a:latin typeface="+mn-lt"/>
                          <a:ea typeface="+mn-ea"/>
                          <a:cs typeface="+mn-cs"/>
                        </a:rPr>
                        <a:t>10 mg</a:t>
                      </a:r>
                    </a:p>
                  </a:txBody>
                  <a:tcPr marL="68580" marR="68580" marT="34290" marB="34290"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00" baseline="0" dirty="0">
                        <a:solidFill>
                          <a:schemeClr val="bg1"/>
                        </a:solidFill>
                      </a:endParaRPr>
                    </a:p>
                  </a:txBody>
                  <a:tcPr marL="68580" marR="68580" marT="34290" marB="34290">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232499832"/>
                  </a:ext>
                </a:extLst>
              </a:tr>
              <a:tr h="548640">
                <a:tc gridSpan="3">
                  <a:txBody>
                    <a:bodyPr/>
                    <a:lstStyle/>
                    <a:p>
                      <a:r>
                        <a:rPr lang="en-US" sz="1100" kern="1200" dirty="0">
                          <a:solidFill>
                            <a:schemeClr val="bg1"/>
                          </a:solidFill>
                          <a:latin typeface="+mn-lt"/>
                          <a:ea typeface="+mn-ea"/>
                          <a:cs typeface="+mn-cs"/>
                        </a:rPr>
                        <a:t>Pravastatin </a:t>
                      </a:r>
                      <a:r>
                        <a:rPr lang="en-US" sz="800" kern="1200" dirty="0">
                          <a:solidFill>
                            <a:schemeClr val="bg1"/>
                          </a:solidFill>
                          <a:latin typeface="+mn-lt"/>
                          <a:ea typeface="+mn-ea"/>
                          <a:cs typeface="+mn-cs"/>
                        </a:rPr>
                        <a:t>10–20 mg</a:t>
                      </a:r>
                    </a:p>
                    <a:p>
                      <a:pPr marL="0" marR="0" lvl="0" indent="0" algn="l" defTabSz="914423"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latin typeface="+mn-lt"/>
                          <a:ea typeface="+mn-ea"/>
                          <a:cs typeface="+mn-cs"/>
                        </a:rPr>
                        <a:t>Lovastatin </a:t>
                      </a:r>
                      <a:r>
                        <a:rPr lang="en-US" sz="800" kern="1200" dirty="0">
                          <a:solidFill>
                            <a:schemeClr val="bg1"/>
                          </a:solidFill>
                          <a:latin typeface="+mn-lt"/>
                          <a:ea typeface="+mn-ea"/>
                          <a:cs typeface="+mn-cs"/>
                        </a:rPr>
                        <a:t>20 mg</a:t>
                      </a:r>
                    </a:p>
                    <a:p>
                      <a:pPr marL="0" marR="0" lvl="0" indent="0" algn="l" defTabSz="914423"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latin typeface="+mn-lt"/>
                          <a:ea typeface="+mn-ea"/>
                          <a:cs typeface="+mn-cs"/>
                        </a:rPr>
                        <a:t>Fluvastatin </a:t>
                      </a:r>
                      <a:r>
                        <a:rPr lang="en-US" sz="800" kern="1200" dirty="0">
                          <a:solidFill>
                            <a:schemeClr val="bg1"/>
                          </a:solidFill>
                          <a:latin typeface="+mn-lt"/>
                          <a:ea typeface="+mn-ea"/>
                          <a:cs typeface="+mn-cs"/>
                        </a:rPr>
                        <a:t>20–40 mg</a:t>
                      </a:r>
                    </a:p>
                  </a:txBody>
                  <a:tcPr marL="68580" marR="68580" marT="34290" marB="34290" anchor="ctr">
                    <a:lnL w="12700" cmpd="sng">
                      <a:noFill/>
                    </a:lnL>
                    <a:lnR w="12700" cmpd="sng">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4164892178"/>
                  </a:ext>
                </a:extLst>
              </a:tr>
            </a:tbl>
          </a:graphicData>
        </a:graphic>
      </p:graphicFrame>
      <p:sp>
        <p:nvSpPr>
          <p:cNvPr id="35" name="Rounded Rectangle 40">
            <a:extLst>
              <a:ext uri="{FF2B5EF4-FFF2-40B4-BE49-F238E27FC236}">
                <a16:creationId xmlns:a16="http://schemas.microsoft.com/office/drawing/2014/main" id="{4FED4177-7EA5-4DD2-ADA6-EFA371A1D71D}"/>
              </a:ext>
            </a:extLst>
          </p:cNvPr>
          <p:cNvSpPr/>
          <p:nvPr/>
        </p:nvSpPr>
        <p:spPr>
          <a:xfrm rot="2942052">
            <a:off x="1639879" y="2531591"/>
            <a:ext cx="346953" cy="36910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5" name="Rectangle 4">
            <a:extLst>
              <a:ext uri="{FF2B5EF4-FFF2-40B4-BE49-F238E27FC236}">
                <a16:creationId xmlns:a16="http://schemas.microsoft.com/office/drawing/2014/main" id="{2987EC60-61CC-479E-A3A8-A94619A6314C}"/>
              </a:ext>
            </a:extLst>
          </p:cNvPr>
          <p:cNvSpPr/>
          <p:nvPr/>
        </p:nvSpPr>
        <p:spPr>
          <a:xfrm>
            <a:off x="3192010" y="5331336"/>
            <a:ext cx="2251257" cy="692497"/>
          </a:xfrm>
          <a:prstGeom prst="rect">
            <a:avLst/>
          </a:prstGeom>
        </p:spPr>
        <p:txBody>
          <a:bodyPr wrap="none">
            <a:spAutoFit/>
          </a:bodyPr>
          <a:lstStyle/>
          <a:p>
            <a:r>
              <a:rPr lang="en-US" sz="1200" dirty="0">
                <a:solidFill>
                  <a:schemeClr val="tx1">
                    <a:lumMod val="75000"/>
                    <a:lumOff val="25000"/>
                  </a:schemeClr>
                </a:solidFill>
              </a:rPr>
              <a:t>LDL-C Lowering:</a:t>
            </a:r>
            <a:endParaRPr lang="ko-KR" altLang="en-US" sz="1500" dirty="0">
              <a:solidFill>
                <a:schemeClr val="tx1">
                  <a:lumMod val="75000"/>
                  <a:lumOff val="25000"/>
                </a:schemeClr>
              </a:solidFill>
            </a:endParaRPr>
          </a:p>
          <a:p>
            <a:pPr marL="557171" lvl="1" indent="-214313">
              <a:buFont typeface="Arial" panose="020B0604020202020204" pitchFamily="34" charset="0"/>
              <a:buChar char="•"/>
            </a:pPr>
            <a:r>
              <a:rPr lang="en-US" sz="900" dirty="0">
                <a:solidFill>
                  <a:schemeClr val="tx1">
                    <a:lumMod val="75000"/>
                    <a:lumOff val="25000"/>
                  </a:schemeClr>
                </a:solidFill>
              </a:rPr>
              <a:t>High-Intensity: 50%</a:t>
            </a:r>
          </a:p>
          <a:p>
            <a:pPr marL="557171" lvl="1" indent="-214313">
              <a:buFont typeface="Arial" panose="020B0604020202020204" pitchFamily="34" charset="0"/>
              <a:buChar char="•"/>
            </a:pPr>
            <a:r>
              <a:rPr lang="en-US" sz="900" dirty="0">
                <a:solidFill>
                  <a:schemeClr val="tx1">
                    <a:lumMod val="75000"/>
                    <a:lumOff val="25000"/>
                  </a:schemeClr>
                </a:solidFill>
              </a:rPr>
              <a:t>Moderate-Intensity: 30% to 49%</a:t>
            </a:r>
          </a:p>
          <a:p>
            <a:pPr marL="557171" lvl="1" indent="-214313">
              <a:buFont typeface="Arial" panose="020B0604020202020204" pitchFamily="34" charset="0"/>
              <a:buChar char="•"/>
            </a:pPr>
            <a:r>
              <a:rPr lang="en-US" sz="900" dirty="0">
                <a:solidFill>
                  <a:schemeClr val="tx1">
                    <a:lumMod val="75000"/>
                    <a:lumOff val="25000"/>
                  </a:schemeClr>
                </a:solidFill>
              </a:rPr>
              <a:t>Low-Intensity: &lt;30% </a:t>
            </a:r>
          </a:p>
        </p:txBody>
      </p:sp>
    </p:spTree>
    <p:extLst>
      <p:ext uri="{BB962C8B-B14F-4D97-AF65-F5344CB8AC3E}">
        <p14:creationId xmlns:p14="http://schemas.microsoft.com/office/powerpoint/2010/main" val="33914869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7B06E44-49A4-45A4-9009-0697D16470DC}"/>
              </a:ext>
            </a:extLst>
          </p:cNvPr>
          <p:cNvSpPr txBox="1"/>
          <p:nvPr/>
        </p:nvSpPr>
        <p:spPr>
          <a:xfrm>
            <a:off x="178094" y="1582341"/>
            <a:ext cx="3013916" cy="830997"/>
          </a:xfrm>
          <a:prstGeom prst="rect">
            <a:avLst/>
          </a:prstGeom>
          <a:noFill/>
        </p:spPr>
        <p:txBody>
          <a:bodyPr wrap="square" rtlCol="0" anchor="ctr">
            <a:spAutoFit/>
          </a:bodyPr>
          <a:lstStyle/>
          <a:p>
            <a:r>
              <a:rPr lang="en-US" altLang="ko-KR" sz="2400" dirty="0">
                <a:solidFill>
                  <a:schemeClr val="bg1"/>
                </a:solidFill>
                <a:cs typeface="Arial" pitchFamily="34" charset="0"/>
              </a:rPr>
              <a:t>Treatment Options for Dyslipidemia</a:t>
            </a:r>
          </a:p>
        </p:txBody>
      </p:sp>
      <p:sp>
        <p:nvSpPr>
          <p:cNvPr id="10" name="TextBox 9">
            <a:extLst>
              <a:ext uri="{FF2B5EF4-FFF2-40B4-BE49-F238E27FC236}">
                <a16:creationId xmlns:a16="http://schemas.microsoft.com/office/drawing/2014/main" id="{D02B1E8B-7926-43F2-A76D-5BF647590143}"/>
              </a:ext>
            </a:extLst>
          </p:cNvPr>
          <p:cNvSpPr txBox="1"/>
          <p:nvPr/>
        </p:nvSpPr>
        <p:spPr>
          <a:xfrm>
            <a:off x="0" y="2801826"/>
            <a:ext cx="3746052" cy="615553"/>
          </a:xfrm>
          <a:prstGeom prst="rect">
            <a:avLst/>
          </a:prstGeom>
          <a:noFill/>
        </p:spPr>
        <p:txBody>
          <a:bodyPr wrap="square" rtlCol="0" anchor="ctr">
            <a:spAutoFit/>
          </a:bodyPr>
          <a:lstStyle/>
          <a:p>
            <a:r>
              <a:rPr lang="en-US" altLang="ko-KR" sz="1600" dirty="0">
                <a:solidFill>
                  <a:schemeClr val="bg1"/>
                </a:solidFill>
                <a:cs typeface="Arial" pitchFamily="34" charset="0"/>
              </a:rPr>
              <a:t>Cholesterol absorption inhibitors</a:t>
            </a:r>
          </a:p>
          <a:p>
            <a:endParaRPr lang="en-US" altLang="ko-KR" dirty="0">
              <a:solidFill>
                <a:schemeClr val="bg1"/>
              </a:solidFill>
              <a:cs typeface="Arial" pitchFamily="34" charset="0"/>
            </a:endParaRPr>
          </a:p>
        </p:txBody>
      </p:sp>
      <p:sp>
        <p:nvSpPr>
          <p:cNvPr id="35" name="Rounded Rectangle 40">
            <a:extLst>
              <a:ext uri="{FF2B5EF4-FFF2-40B4-BE49-F238E27FC236}">
                <a16:creationId xmlns:a16="http://schemas.microsoft.com/office/drawing/2014/main" id="{4FED4177-7EA5-4DD2-ADA6-EFA371A1D71D}"/>
              </a:ext>
            </a:extLst>
          </p:cNvPr>
          <p:cNvSpPr/>
          <p:nvPr/>
        </p:nvSpPr>
        <p:spPr>
          <a:xfrm rot="2942052">
            <a:off x="1639880" y="3394133"/>
            <a:ext cx="346953" cy="36910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aphicFrame>
        <p:nvGraphicFramePr>
          <p:cNvPr id="9" name="Table 8">
            <a:extLst>
              <a:ext uri="{FF2B5EF4-FFF2-40B4-BE49-F238E27FC236}">
                <a16:creationId xmlns:a16="http://schemas.microsoft.com/office/drawing/2014/main" id="{D486C04C-BED2-48F9-8A38-F3FD5ABC335C}"/>
              </a:ext>
            </a:extLst>
          </p:cNvPr>
          <p:cNvGraphicFramePr>
            <a:graphicFrameLocks noGrp="1"/>
          </p:cNvGraphicFramePr>
          <p:nvPr/>
        </p:nvGraphicFramePr>
        <p:xfrm>
          <a:off x="3251508" y="2659478"/>
          <a:ext cx="5813947" cy="1314120"/>
        </p:xfrm>
        <a:graphic>
          <a:graphicData uri="http://schemas.openxmlformats.org/drawingml/2006/table">
            <a:tbl>
              <a:tblPr firstRow="1">
                <a:tableStyleId>{69012ECD-51FC-41F1-AA8D-1B2483CD663E}</a:tableStyleId>
              </a:tblPr>
              <a:tblGrid>
                <a:gridCol w="1597334">
                  <a:extLst>
                    <a:ext uri="{9D8B030D-6E8A-4147-A177-3AD203B41FA5}">
                      <a16:colId xmlns:a16="http://schemas.microsoft.com/office/drawing/2014/main" val="742473093"/>
                    </a:ext>
                  </a:extLst>
                </a:gridCol>
                <a:gridCol w="1594085">
                  <a:extLst>
                    <a:ext uri="{9D8B030D-6E8A-4147-A177-3AD203B41FA5}">
                      <a16:colId xmlns:a16="http://schemas.microsoft.com/office/drawing/2014/main" val="2455833174"/>
                    </a:ext>
                  </a:extLst>
                </a:gridCol>
                <a:gridCol w="1491241">
                  <a:extLst>
                    <a:ext uri="{9D8B030D-6E8A-4147-A177-3AD203B41FA5}">
                      <a16:colId xmlns:a16="http://schemas.microsoft.com/office/drawing/2014/main" val="3745100930"/>
                    </a:ext>
                  </a:extLst>
                </a:gridCol>
                <a:gridCol w="1131287">
                  <a:extLst>
                    <a:ext uri="{9D8B030D-6E8A-4147-A177-3AD203B41FA5}">
                      <a16:colId xmlns:a16="http://schemas.microsoft.com/office/drawing/2014/main" val="3569437030"/>
                    </a:ext>
                  </a:extLst>
                </a:gridCol>
              </a:tblGrid>
              <a:tr h="370407">
                <a:tc>
                  <a:txBody>
                    <a:bodyPr/>
                    <a:lstStyle/>
                    <a:p>
                      <a:pPr marL="0" marR="0" algn="ctr">
                        <a:lnSpc>
                          <a:spcPct val="100000"/>
                        </a:lnSpc>
                        <a:spcBef>
                          <a:spcPts val="0"/>
                        </a:spcBef>
                        <a:spcAft>
                          <a:spcPts val="0"/>
                        </a:spcAft>
                      </a:pPr>
                      <a:r>
                        <a:rPr lang="en-US" sz="1100" dirty="0">
                          <a:effectLst/>
                          <a:latin typeface="+mj-lt"/>
                        </a:rPr>
                        <a:t>Agent</a:t>
                      </a:r>
                      <a:endParaRPr lang="en-US" sz="1100" dirty="0">
                        <a:effectLst/>
                        <a:latin typeface="+mj-lt"/>
                        <a:ea typeface="Calibri" panose="020F0502020204030204" pitchFamily="34" charset="0"/>
                        <a:cs typeface="Times New Roman" panose="02020603050405020304" pitchFamily="18" charset="0"/>
                      </a:endParaRPr>
                    </a:p>
                  </a:txBody>
                  <a:tcPr marL="9722" marR="9722" marT="0" marB="0" anchor="ctr"/>
                </a:tc>
                <a:tc>
                  <a:txBody>
                    <a:bodyPr/>
                    <a:lstStyle/>
                    <a:p>
                      <a:pPr marL="0" marR="0" algn="ctr">
                        <a:lnSpc>
                          <a:spcPct val="100000"/>
                        </a:lnSpc>
                        <a:spcBef>
                          <a:spcPts val="0"/>
                        </a:spcBef>
                        <a:spcAft>
                          <a:spcPts val="0"/>
                        </a:spcAft>
                      </a:pPr>
                      <a:r>
                        <a:rPr lang="en-US" sz="1100" dirty="0">
                          <a:effectLst/>
                          <a:latin typeface="+mj-lt"/>
                        </a:rPr>
                        <a:t>Usual recommended </a:t>
                      </a:r>
                      <a:br>
                        <a:rPr lang="en-US" sz="1100" dirty="0">
                          <a:effectLst/>
                          <a:latin typeface="+mj-lt"/>
                        </a:rPr>
                      </a:br>
                      <a:r>
                        <a:rPr lang="en-US" sz="1100" dirty="0">
                          <a:effectLst/>
                          <a:latin typeface="+mj-lt"/>
                        </a:rPr>
                        <a:t>starting daily dosage</a:t>
                      </a:r>
                      <a:endParaRPr lang="en-US" sz="1100" dirty="0">
                        <a:effectLst/>
                        <a:latin typeface="+mj-lt"/>
                        <a:ea typeface="Calibri" panose="020F0502020204030204" pitchFamily="34" charset="0"/>
                        <a:cs typeface="Times New Roman" panose="02020603050405020304" pitchFamily="18" charset="0"/>
                      </a:endParaRPr>
                    </a:p>
                  </a:txBody>
                  <a:tcPr marL="9722" marR="9722" marT="0" marB="0" anchor="ctr"/>
                </a:tc>
                <a:tc>
                  <a:txBody>
                    <a:bodyPr/>
                    <a:lstStyle/>
                    <a:p>
                      <a:pPr marL="0" marR="0" algn="ctr">
                        <a:lnSpc>
                          <a:spcPct val="100000"/>
                        </a:lnSpc>
                        <a:spcBef>
                          <a:spcPts val="0"/>
                        </a:spcBef>
                        <a:spcAft>
                          <a:spcPts val="0"/>
                        </a:spcAft>
                      </a:pPr>
                      <a:r>
                        <a:rPr lang="en-US" sz="1100" dirty="0">
                          <a:effectLst/>
                          <a:latin typeface="+mj-lt"/>
                        </a:rPr>
                        <a:t>Dosage range</a:t>
                      </a:r>
                      <a:endParaRPr lang="en-US" sz="1100" dirty="0">
                        <a:effectLst/>
                        <a:latin typeface="+mj-lt"/>
                        <a:ea typeface="Calibri" panose="020F0502020204030204" pitchFamily="34" charset="0"/>
                        <a:cs typeface="Times New Roman" panose="02020603050405020304" pitchFamily="18" charset="0"/>
                      </a:endParaRPr>
                    </a:p>
                  </a:txBody>
                  <a:tcPr marL="9722" marR="9722" marT="0" marB="0" anchor="ctr"/>
                </a:tc>
                <a:tc>
                  <a:txBody>
                    <a:bodyPr/>
                    <a:lstStyle/>
                    <a:p>
                      <a:pPr marL="0" marR="0" algn="ctr">
                        <a:lnSpc>
                          <a:spcPct val="100000"/>
                        </a:lnSpc>
                        <a:spcBef>
                          <a:spcPts val="0"/>
                        </a:spcBef>
                        <a:spcAft>
                          <a:spcPts val="0"/>
                        </a:spcAft>
                      </a:pPr>
                      <a:r>
                        <a:rPr lang="en-US" sz="1100" dirty="0">
                          <a:effectLst/>
                          <a:latin typeface="+mj-lt"/>
                        </a:rPr>
                        <a:t>Method of </a:t>
                      </a:r>
                    </a:p>
                    <a:p>
                      <a:pPr marL="0" marR="0" algn="ctr">
                        <a:lnSpc>
                          <a:spcPct val="100000"/>
                        </a:lnSpc>
                        <a:spcBef>
                          <a:spcPts val="0"/>
                        </a:spcBef>
                        <a:spcAft>
                          <a:spcPts val="0"/>
                        </a:spcAft>
                      </a:pPr>
                      <a:r>
                        <a:rPr lang="en-US" sz="1100" dirty="0">
                          <a:effectLst/>
                          <a:latin typeface="+mj-lt"/>
                        </a:rPr>
                        <a:t>administration</a:t>
                      </a:r>
                      <a:endParaRPr lang="en-US" sz="1100" dirty="0">
                        <a:effectLst/>
                        <a:latin typeface="+mj-lt"/>
                        <a:ea typeface="Calibri" panose="020F0502020204030204" pitchFamily="34" charset="0"/>
                        <a:cs typeface="Times New Roman" panose="02020603050405020304" pitchFamily="18" charset="0"/>
                      </a:endParaRPr>
                    </a:p>
                  </a:txBody>
                  <a:tcPr marL="9722" marR="9722" marT="0" marB="0"/>
                </a:tc>
                <a:extLst>
                  <a:ext uri="{0D108BD9-81ED-4DB2-BD59-A6C34878D82A}">
                    <a16:rowId xmlns:a16="http://schemas.microsoft.com/office/drawing/2014/main" val="2478769805"/>
                  </a:ext>
                </a:extLst>
              </a:tr>
              <a:tr h="258800">
                <a:tc gridSpan="3">
                  <a:txBody>
                    <a:bodyPr/>
                    <a:lstStyle/>
                    <a:p>
                      <a:pPr marL="0" marR="0">
                        <a:lnSpc>
                          <a:spcPct val="115000"/>
                        </a:lnSpc>
                        <a:spcBef>
                          <a:spcPts val="0"/>
                        </a:spcBef>
                        <a:spcAft>
                          <a:spcPts val="0"/>
                        </a:spcAft>
                      </a:pPr>
                      <a:r>
                        <a:rPr lang="en-US" sz="1200" b="1" dirty="0">
                          <a:solidFill>
                            <a:srgbClr val="000000"/>
                          </a:solidFill>
                          <a:effectLst/>
                          <a:latin typeface="+mj-lt"/>
                        </a:rPr>
                        <a:t>Cholesterol absorption inhibitors</a:t>
                      </a:r>
                      <a:endParaRPr lang="en-US" sz="1200" b="1" dirty="0">
                        <a:solidFill>
                          <a:srgbClr val="000000"/>
                        </a:solidFill>
                        <a:effectLst/>
                        <a:latin typeface="+mj-lt"/>
                        <a:ea typeface="Calibri" panose="020F0502020204030204" pitchFamily="34" charset="0"/>
                        <a:cs typeface="Times New Roman" panose="02020603050405020304" pitchFamily="18" charset="0"/>
                      </a:endParaRPr>
                    </a:p>
                  </a:txBody>
                  <a:tcPr marL="62258" marR="62258" marT="31129" marB="31129">
                    <a:lnB w="3175"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100" dirty="0">
                          <a:effectLst/>
                          <a:latin typeface="+mj-lt"/>
                        </a:rPr>
                        <a:t> </a:t>
                      </a:r>
                      <a:endParaRPr lang="en-US" sz="1100" dirty="0">
                        <a:effectLst/>
                        <a:latin typeface="+mj-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dirty="0">
                          <a:effectLst/>
                          <a:latin typeface="+mj-lt"/>
                          <a:ea typeface="Calibri" panose="020F0502020204030204" pitchFamily="34" charset="0"/>
                          <a:cs typeface="Times New Roman" panose="02020603050405020304" pitchFamily="18" charset="0"/>
                        </a:rPr>
                        <a:t>Oral</a:t>
                      </a:r>
                    </a:p>
                  </a:txBody>
                  <a:tcPr marL="9722" marR="9722" marT="0" marB="0" anchor="ct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97521"/>
                  </a:ext>
                </a:extLst>
              </a:tr>
              <a:tr h="244185">
                <a:tc>
                  <a:txBody>
                    <a:bodyPr/>
                    <a:lstStyle/>
                    <a:p>
                      <a:pPr marL="91440" marR="0">
                        <a:lnSpc>
                          <a:spcPct val="115000"/>
                        </a:lnSpc>
                        <a:spcBef>
                          <a:spcPts val="0"/>
                        </a:spcBef>
                        <a:spcAft>
                          <a:spcPts val="0"/>
                        </a:spcAft>
                      </a:pPr>
                      <a:r>
                        <a:rPr lang="en-US" sz="1100" dirty="0">
                          <a:effectLst/>
                          <a:latin typeface="+mj-lt"/>
                        </a:rPr>
                        <a:t>Ezetimibe                                       </a:t>
                      </a:r>
                      <a:endParaRPr lang="en-US" sz="1100" dirty="0">
                        <a:effectLst/>
                        <a:latin typeface="+mj-lt"/>
                        <a:ea typeface="Calibri" panose="020F0502020204030204" pitchFamily="34" charset="0"/>
                        <a:cs typeface="Times New Roman" panose="02020603050405020304" pitchFamily="18" charset="0"/>
                      </a:endParaRPr>
                    </a:p>
                  </a:txBody>
                  <a:tcPr marL="31129" marR="31129" marT="31129" marB="31129">
                    <a:lnT w="31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548640" algn="r">
                        <a:lnSpc>
                          <a:spcPct val="115000"/>
                        </a:lnSpc>
                        <a:spcBef>
                          <a:spcPts val="0"/>
                        </a:spcBef>
                        <a:spcAft>
                          <a:spcPts val="0"/>
                        </a:spcAft>
                      </a:pPr>
                      <a:r>
                        <a:rPr lang="en-US" sz="1100" dirty="0">
                          <a:effectLst/>
                          <a:latin typeface="+mj-lt"/>
                        </a:rPr>
                        <a:t>10 mg</a:t>
                      </a:r>
                      <a:endParaRPr lang="en-US" sz="1100" dirty="0">
                        <a:effectLst/>
                        <a:latin typeface="+mj-lt"/>
                        <a:ea typeface="Calibri" panose="020F0502020204030204" pitchFamily="34" charset="0"/>
                        <a:cs typeface="Times New Roman" panose="02020603050405020304" pitchFamily="18" charset="0"/>
                      </a:endParaRPr>
                    </a:p>
                  </a:txBody>
                  <a:tcPr marL="9722" marR="9722" marT="0" marB="0">
                    <a:lnT w="31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548640" algn="ctr">
                        <a:lnSpc>
                          <a:spcPct val="115000"/>
                        </a:lnSpc>
                        <a:spcBef>
                          <a:spcPts val="0"/>
                        </a:spcBef>
                        <a:spcAft>
                          <a:spcPts val="0"/>
                        </a:spcAft>
                      </a:pPr>
                      <a:r>
                        <a:rPr lang="en-US" sz="1100" dirty="0">
                          <a:effectLst/>
                          <a:latin typeface="+mj-lt"/>
                        </a:rPr>
                        <a:t>10 mg</a:t>
                      </a:r>
                      <a:endParaRPr lang="en-US" sz="1100" dirty="0">
                        <a:effectLst/>
                        <a:latin typeface="+mj-lt"/>
                        <a:ea typeface="Calibri" panose="020F0502020204030204" pitchFamily="34" charset="0"/>
                        <a:cs typeface="Times New Roman" panose="02020603050405020304" pitchFamily="18" charset="0"/>
                      </a:endParaRPr>
                    </a:p>
                  </a:txBody>
                  <a:tcPr marL="9722" marR="9722" marT="0" marB="0">
                    <a:lnT w="31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14280" marR="14280" marT="0" marB="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660594"/>
                  </a:ext>
                </a:extLst>
              </a:tr>
              <a:tr h="258800">
                <a:tc gridSpan="3">
                  <a:txBody>
                    <a:bodyPr/>
                    <a:lstStyle/>
                    <a:p>
                      <a:pPr marL="0" marR="0" algn="l">
                        <a:lnSpc>
                          <a:spcPct val="115000"/>
                        </a:lnSpc>
                        <a:spcBef>
                          <a:spcPts val="0"/>
                        </a:spcBef>
                        <a:spcAft>
                          <a:spcPts val="0"/>
                        </a:spcAft>
                      </a:pPr>
                      <a:r>
                        <a:rPr lang="en-US" sz="1200" b="1" dirty="0">
                          <a:solidFill>
                            <a:srgbClr val="000000"/>
                          </a:solidFill>
                          <a:effectLst/>
                          <a:latin typeface="+mj-lt"/>
                        </a:rPr>
                        <a:t>Combination therapies (single-pill)</a:t>
                      </a:r>
                      <a:endParaRPr lang="en-US" sz="1200" b="1" dirty="0">
                        <a:solidFill>
                          <a:srgbClr val="000000"/>
                        </a:solidFill>
                        <a:effectLst/>
                        <a:latin typeface="+mj-lt"/>
                        <a:ea typeface="+mn-ea"/>
                        <a:cs typeface="Times New Roman" panose="02020603050405020304" pitchFamily="18" charset="0"/>
                      </a:endParaRPr>
                    </a:p>
                  </a:txBody>
                  <a:tcPr marL="62258" marR="62258" marT="31129" marB="31129">
                    <a:lnT w="9525"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200" dirty="0">
                          <a:effectLst/>
                          <a:latin typeface="+mj-lt"/>
                        </a:rPr>
                        <a:t> </a:t>
                      </a:r>
                      <a:endParaRPr lang="en-US" sz="1200" dirty="0">
                        <a:effectLst/>
                        <a:latin typeface="+mj-lt"/>
                        <a:ea typeface="+mn-ea"/>
                        <a:cs typeface="Times New Roman" panose="02020603050405020304" pitchFamily="18" charset="0"/>
                      </a:endParaRPr>
                    </a:p>
                  </a:txBody>
                  <a:tcPr marL="49719" marR="49719" marT="0" marB="0">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733175"/>
                  </a:ext>
                </a:extLst>
              </a:tr>
              <a:tr h="181928">
                <a:tc>
                  <a:txBody>
                    <a:bodyPr/>
                    <a:lstStyle/>
                    <a:p>
                      <a:pPr marL="91440" marR="0">
                        <a:lnSpc>
                          <a:spcPct val="115000"/>
                        </a:lnSpc>
                        <a:spcBef>
                          <a:spcPts val="0"/>
                        </a:spcBef>
                        <a:spcAft>
                          <a:spcPts val="0"/>
                        </a:spcAft>
                      </a:pPr>
                      <a:r>
                        <a:rPr lang="en-US" sz="1100" dirty="0">
                          <a:effectLst/>
                          <a:latin typeface="+mj-lt"/>
                        </a:rPr>
                        <a:t>Ezetimibe/simvastatin                         </a:t>
                      </a:r>
                      <a:endParaRPr lang="en-US" sz="1100" dirty="0">
                        <a:effectLst/>
                        <a:latin typeface="+mj-lt"/>
                        <a:ea typeface="+mn-ea"/>
                        <a:cs typeface="Times New Roman" panose="02020603050405020304" pitchFamily="18" charset="0"/>
                      </a:endParaRPr>
                    </a:p>
                  </a:txBody>
                  <a:tcPr marL="49719" marR="49719" marT="0" marB="0">
                    <a:lnB w="3175" cap="flat" cmpd="sng" algn="ctr">
                      <a:solidFill>
                        <a:schemeClr val="tx1"/>
                      </a:solidFill>
                      <a:prstDash val="solid"/>
                      <a:round/>
                      <a:headEnd type="none" w="med" len="med"/>
                      <a:tailEnd type="none" w="med" len="med"/>
                    </a:lnB>
                  </a:tcPr>
                </a:tc>
                <a:tc>
                  <a:txBody>
                    <a:bodyPr/>
                    <a:lstStyle/>
                    <a:p>
                      <a:pPr marL="0" marR="457200" algn="r">
                        <a:lnSpc>
                          <a:spcPct val="115000"/>
                        </a:lnSpc>
                        <a:spcBef>
                          <a:spcPts val="0"/>
                        </a:spcBef>
                        <a:spcAft>
                          <a:spcPts val="0"/>
                        </a:spcAft>
                      </a:pPr>
                      <a:r>
                        <a:rPr lang="en-US" sz="1100" dirty="0">
                          <a:effectLst/>
                          <a:latin typeface="+mj-lt"/>
                        </a:rPr>
                        <a:t>10/20 mg</a:t>
                      </a:r>
                      <a:endParaRPr lang="en-US" sz="1100" dirty="0">
                        <a:effectLst/>
                        <a:latin typeface="+mj-lt"/>
                        <a:ea typeface="+mn-ea"/>
                        <a:cs typeface="Times New Roman" panose="02020603050405020304" pitchFamily="18" charset="0"/>
                      </a:endParaRPr>
                    </a:p>
                  </a:txBody>
                  <a:tcPr marL="49719" marR="49719" marT="0" marB="0">
                    <a:lnB w="3175" cap="flat" cmpd="sng" algn="ctr">
                      <a:solidFill>
                        <a:schemeClr val="tx1"/>
                      </a:solidFill>
                      <a:prstDash val="solid"/>
                      <a:round/>
                      <a:headEnd type="none" w="med" len="med"/>
                      <a:tailEnd type="none" w="med" len="med"/>
                    </a:lnB>
                  </a:tcPr>
                </a:tc>
                <a:tc>
                  <a:txBody>
                    <a:bodyPr/>
                    <a:lstStyle/>
                    <a:p>
                      <a:pPr marL="0" marR="182880" algn="r">
                        <a:lnSpc>
                          <a:spcPct val="115000"/>
                        </a:lnSpc>
                        <a:spcBef>
                          <a:spcPts val="0"/>
                        </a:spcBef>
                        <a:spcAft>
                          <a:spcPts val="0"/>
                        </a:spcAft>
                      </a:pPr>
                      <a:r>
                        <a:rPr lang="en-US" sz="1100" dirty="0">
                          <a:effectLst/>
                          <a:latin typeface="+mj-lt"/>
                        </a:rPr>
                        <a:t>10/10 to 10/80 mg</a:t>
                      </a:r>
                      <a:endParaRPr lang="en-US" sz="1100" dirty="0">
                        <a:effectLst/>
                        <a:latin typeface="+mj-lt"/>
                        <a:ea typeface="+mn-ea"/>
                        <a:cs typeface="Times New Roman" panose="02020603050405020304" pitchFamily="18" charset="0"/>
                      </a:endParaRPr>
                    </a:p>
                  </a:txBody>
                  <a:tcPr marL="49719" marR="49719" marT="0" marB="0">
                    <a:lnB w="31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mj-lt"/>
                        </a:rPr>
                        <a:t>Oral</a:t>
                      </a:r>
                      <a:endParaRPr lang="en-US" sz="1100" dirty="0">
                        <a:effectLst/>
                        <a:latin typeface="+mj-lt"/>
                        <a:ea typeface="+mn-ea"/>
                        <a:cs typeface="Times New Roman" panose="02020603050405020304" pitchFamily="18" charset="0"/>
                      </a:endParaRPr>
                    </a:p>
                  </a:txBody>
                  <a:tcPr marL="49719" marR="49719" marT="0" marB="0">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996304"/>
                  </a:ext>
                </a:extLst>
              </a:tr>
            </a:tbl>
          </a:graphicData>
        </a:graphic>
      </p:graphicFrame>
    </p:spTree>
    <p:extLst>
      <p:ext uri="{BB962C8B-B14F-4D97-AF65-F5344CB8AC3E}">
        <p14:creationId xmlns:p14="http://schemas.microsoft.com/office/powerpoint/2010/main" val="1251978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7B06E44-49A4-45A4-9009-0697D16470DC}"/>
              </a:ext>
            </a:extLst>
          </p:cNvPr>
          <p:cNvSpPr txBox="1"/>
          <p:nvPr/>
        </p:nvSpPr>
        <p:spPr>
          <a:xfrm>
            <a:off x="178094" y="1582341"/>
            <a:ext cx="3013916" cy="830997"/>
          </a:xfrm>
          <a:prstGeom prst="rect">
            <a:avLst/>
          </a:prstGeom>
          <a:noFill/>
        </p:spPr>
        <p:txBody>
          <a:bodyPr wrap="square" rtlCol="0" anchor="ctr">
            <a:spAutoFit/>
          </a:bodyPr>
          <a:lstStyle/>
          <a:p>
            <a:r>
              <a:rPr lang="en-US" altLang="ko-KR" sz="2400" dirty="0">
                <a:solidFill>
                  <a:schemeClr val="bg1"/>
                </a:solidFill>
                <a:cs typeface="Arial" pitchFamily="34" charset="0"/>
              </a:rPr>
              <a:t>Treatment Options for Dyslipidemia</a:t>
            </a:r>
          </a:p>
        </p:txBody>
      </p:sp>
      <p:sp>
        <p:nvSpPr>
          <p:cNvPr id="10" name="TextBox 9">
            <a:extLst>
              <a:ext uri="{FF2B5EF4-FFF2-40B4-BE49-F238E27FC236}">
                <a16:creationId xmlns:a16="http://schemas.microsoft.com/office/drawing/2014/main" id="{D02B1E8B-7926-43F2-A76D-5BF647590143}"/>
              </a:ext>
            </a:extLst>
          </p:cNvPr>
          <p:cNvSpPr txBox="1"/>
          <p:nvPr/>
        </p:nvSpPr>
        <p:spPr>
          <a:xfrm>
            <a:off x="684148" y="2531478"/>
            <a:ext cx="2001809" cy="369332"/>
          </a:xfrm>
          <a:prstGeom prst="rect">
            <a:avLst/>
          </a:prstGeom>
          <a:noFill/>
        </p:spPr>
        <p:txBody>
          <a:bodyPr wrap="square" rtlCol="0" anchor="ctr">
            <a:spAutoFit/>
          </a:bodyPr>
          <a:lstStyle/>
          <a:p>
            <a:r>
              <a:rPr lang="en-US" altLang="ko-KR" dirty="0">
                <a:solidFill>
                  <a:schemeClr val="bg1"/>
                </a:solidFill>
                <a:cs typeface="Arial" pitchFamily="34" charset="0"/>
              </a:rPr>
              <a:t>PCSK9 inhibitors</a:t>
            </a:r>
          </a:p>
        </p:txBody>
      </p:sp>
      <p:sp>
        <p:nvSpPr>
          <p:cNvPr id="35" name="Rounded Rectangle 40">
            <a:extLst>
              <a:ext uri="{FF2B5EF4-FFF2-40B4-BE49-F238E27FC236}">
                <a16:creationId xmlns:a16="http://schemas.microsoft.com/office/drawing/2014/main" id="{4FED4177-7EA5-4DD2-ADA6-EFA371A1D71D}"/>
              </a:ext>
            </a:extLst>
          </p:cNvPr>
          <p:cNvSpPr/>
          <p:nvPr/>
        </p:nvSpPr>
        <p:spPr>
          <a:xfrm rot="2942052">
            <a:off x="2596020" y="2531591"/>
            <a:ext cx="346953" cy="36910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aphicFrame>
        <p:nvGraphicFramePr>
          <p:cNvPr id="9" name="Table 8">
            <a:extLst>
              <a:ext uri="{FF2B5EF4-FFF2-40B4-BE49-F238E27FC236}">
                <a16:creationId xmlns:a16="http://schemas.microsoft.com/office/drawing/2014/main" id="{33C35974-2255-4041-A797-CD1F9E1D3199}"/>
              </a:ext>
            </a:extLst>
          </p:cNvPr>
          <p:cNvGraphicFramePr>
            <a:graphicFrameLocks noGrp="1"/>
          </p:cNvGraphicFramePr>
          <p:nvPr/>
        </p:nvGraphicFramePr>
        <p:xfrm>
          <a:off x="3356645" y="2716143"/>
          <a:ext cx="5641743" cy="1326952"/>
        </p:xfrm>
        <a:graphic>
          <a:graphicData uri="http://schemas.openxmlformats.org/drawingml/2006/table">
            <a:tbl>
              <a:tblPr firstRow="1">
                <a:tableStyleId>{69012ECD-51FC-41F1-AA8D-1B2483CD663E}</a:tableStyleId>
              </a:tblPr>
              <a:tblGrid>
                <a:gridCol w="1193729">
                  <a:extLst>
                    <a:ext uri="{9D8B030D-6E8A-4147-A177-3AD203B41FA5}">
                      <a16:colId xmlns:a16="http://schemas.microsoft.com/office/drawing/2014/main" val="742473093"/>
                    </a:ext>
                  </a:extLst>
                </a:gridCol>
                <a:gridCol w="1630310">
                  <a:extLst>
                    <a:ext uri="{9D8B030D-6E8A-4147-A177-3AD203B41FA5}">
                      <a16:colId xmlns:a16="http://schemas.microsoft.com/office/drawing/2014/main" val="2455833174"/>
                    </a:ext>
                  </a:extLst>
                </a:gridCol>
                <a:gridCol w="1575485">
                  <a:extLst>
                    <a:ext uri="{9D8B030D-6E8A-4147-A177-3AD203B41FA5}">
                      <a16:colId xmlns:a16="http://schemas.microsoft.com/office/drawing/2014/main" val="3745100930"/>
                    </a:ext>
                  </a:extLst>
                </a:gridCol>
                <a:gridCol w="1242219">
                  <a:extLst>
                    <a:ext uri="{9D8B030D-6E8A-4147-A177-3AD203B41FA5}">
                      <a16:colId xmlns:a16="http://schemas.microsoft.com/office/drawing/2014/main" val="3569437030"/>
                    </a:ext>
                  </a:extLst>
                </a:gridCol>
              </a:tblGrid>
              <a:tr h="331259">
                <a:tc>
                  <a:txBody>
                    <a:bodyPr/>
                    <a:lstStyle/>
                    <a:p>
                      <a:pPr marL="0" marR="0" algn="ctr">
                        <a:lnSpc>
                          <a:spcPct val="100000"/>
                        </a:lnSpc>
                        <a:spcBef>
                          <a:spcPts val="0"/>
                        </a:spcBef>
                        <a:spcAft>
                          <a:spcPts val="0"/>
                        </a:spcAft>
                      </a:pPr>
                      <a:r>
                        <a:rPr lang="en-US" sz="1100" dirty="0">
                          <a:effectLst/>
                          <a:latin typeface="+mj-lt"/>
                        </a:rPr>
                        <a:t>Agent</a:t>
                      </a:r>
                      <a:endParaRPr lang="en-US" sz="1100" dirty="0">
                        <a:effectLst/>
                        <a:latin typeface="+mj-lt"/>
                        <a:ea typeface="Calibri" panose="020F0502020204030204" pitchFamily="34" charset="0"/>
                        <a:cs typeface="Times New Roman" panose="02020603050405020304" pitchFamily="18" charset="0"/>
                      </a:endParaRPr>
                    </a:p>
                  </a:txBody>
                  <a:tcPr marL="9700" marR="9700" marT="0" marB="0" anchor="ctr"/>
                </a:tc>
                <a:tc>
                  <a:txBody>
                    <a:bodyPr/>
                    <a:lstStyle/>
                    <a:p>
                      <a:pPr marL="0" marR="0" algn="ctr">
                        <a:lnSpc>
                          <a:spcPct val="100000"/>
                        </a:lnSpc>
                        <a:spcBef>
                          <a:spcPts val="0"/>
                        </a:spcBef>
                        <a:spcAft>
                          <a:spcPts val="0"/>
                        </a:spcAft>
                      </a:pPr>
                      <a:r>
                        <a:rPr lang="en-US" sz="1100" dirty="0">
                          <a:effectLst/>
                          <a:latin typeface="+mj-lt"/>
                        </a:rPr>
                        <a:t>Usual recommended </a:t>
                      </a:r>
                      <a:br>
                        <a:rPr lang="en-US" sz="1100" dirty="0">
                          <a:effectLst/>
                          <a:latin typeface="+mj-lt"/>
                        </a:rPr>
                      </a:br>
                      <a:r>
                        <a:rPr lang="en-US" sz="1100" dirty="0">
                          <a:effectLst/>
                          <a:latin typeface="+mj-lt"/>
                        </a:rPr>
                        <a:t>starting daily dosage</a:t>
                      </a:r>
                      <a:endParaRPr lang="en-US" sz="1100" dirty="0">
                        <a:effectLst/>
                        <a:latin typeface="+mj-lt"/>
                        <a:ea typeface="Calibri" panose="020F0502020204030204" pitchFamily="34" charset="0"/>
                        <a:cs typeface="Times New Roman" panose="02020603050405020304" pitchFamily="18" charset="0"/>
                      </a:endParaRPr>
                    </a:p>
                  </a:txBody>
                  <a:tcPr marL="9700" marR="9700" marT="0" marB="0" anchor="ctr"/>
                </a:tc>
                <a:tc>
                  <a:txBody>
                    <a:bodyPr/>
                    <a:lstStyle/>
                    <a:p>
                      <a:pPr marL="0" marR="0" algn="ctr">
                        <a:lnSpc>
                          <a:spcPct val="100000"/>
                        </a:lnSpc>
                        <a:spcBef>
                          <a:spcPts val="0"/>
                        </a:spcBef>
                        <a:spcAft>
                          <a:spcPts val="0"/>
                        </a:spcAft>
                      </a:pPr>
                      <a:r>
                        <a:rPr lang="en-US" sz="1100" dirty="0">
                          <a:effectLst/>
                          <a:latin typeface="+mj-lt"/>
                        </a:rPr>
                        <a:t>Dosage range</a:t>
                      </a:r>
                      <a:endParaRPr lang="en-US" sz="1100" dirty="0">
                        <a:effectLst/>
                        <a:latin typeface="+mj-lt"/>
                        <a:ea typeface="Calibri" panose="020F0502020204030204" pitchFamily="34" charset="0"/>
                        <a:cs typeface="Times New Roman" panose="02020603050405020304" pitchFamily="18" charset="0"/>
                      </a:endParaRPr>
                    </a:p>
                  </a:txBody>
                  <a:tcPr marL="9700" marR="9700" marT="0" marB="0" anchor="ctr"/>
                </a:tc>
                <a:tc>
                  <a:txBody>
                    <a:bodyPr/>
                    <a:lstStyle/>
                    <a:p>
                      <a:pPr marL="0" marR="0" algn="ctr">
                        <a:lnSpc>
                          <a:spcPct val="100000"/>
                        </a:lnSpc>
                        <a:spcBef>
                          <a:spcPts val="0"/>
                        </a:spcBef>
                        <a:spcAft>
                          <a:spcPts val="0"/>
                        </a:spcAft>
                      </a:pPr>
                      <a:r>
                        <a:rPr lang="en-US" sz="1100" dirty="0">
                          <a:effectLst/>
                          <a:latin typeface="+mj-lt"/>
                        </a:rPr>
                        <a:t>Method of </a:t>
                      </a:r>
                    </a:p>
                    <a:p>
                      <a:pPr marL="0" marR="0" algn="ctr">
                        <a:lnSpc>
                          <a:spcPct val="100000"/>
                        </a:lnSpc>
                        <a:spcBef>
                          <a:spcPts val="0"/>
                        </a:spcBef>
                        <a:spcAft>
                          <a:spcPts val="0"/>
                        </a:spcAft>
                      </a:pPr>
                      <a:r>
                        <a:rPr lang="en-US" sz="1100" dirty="0">
                          <a:effectLst/>
                          <a:latin typeface="+mj-lt"/>
                        </a:rPr>
                        <a:t>administration</a:t>
                      </a:r>
                      <a:endParaRPr lang="en-US" sz="1100" dirty="0">
                        <a:effectLst/>
                        <a:latin typeface="+mj-lt"/>
                        <a:ea typeface="Calibri" panose="020F0502020204030204" pitchFamily="34" charset="0"/>
                        <a:cs typeface="Times New Roman" panose="02020603050405020304" pitchFamily="18" charset="0"/>
                      </a:endParaRPr>
                    </a:p>
                  </a:txBody>
                  <a:tcPr marL="9700" marR="9700" marT="0" marB="0"/>
                </a:tc>
                <a:extLst>
                  <a:ext uri="{0D108BD9-81ED-4DB2-BD59-A6C34878D82A}">
                    <a16:rowId xmlns:a16="http://schemas.microsoft.com/office/drawing/2014/main" val="2478769805"/>
                  </a:ext>
                </a:extLst>
              </a:tr>
              <a:tr h="256230">
                <a:tc gridSpan="3">
                  <a:txBody>
                    <a:bodyPr/>
                    <a:lstStyle/>
                    <a:p>
                      <a:pPr marL="0" marR="0">
                        <a:lnSpc>
                          <a:spcPct val="115000"/>
                        </a:lnSpc>
                        <a:spcBef>
                          <a:spcPts val="0"/>
                        </a:spcBef>
                        <a:spcAft>
                          <a:spcPts val="0"/>
                        </a:spcAft>
                      </a:pPr>
                      <a:r>
                        <a:rPr lang="en-US" sz="1200" b="1" kern="1200" dirty="0">
                          <a:solidFill>
                            <a:srgbClr val="000000"/>
                          </a:solidFill>
                          <a:effectLst/>
                          <a:latin typeface="+mj-lt"/>
                          <a:ea typeface="+mn-ea"/>
                          <a:cs typeface="+mn-cs"/>
                        </a:rPr>
                        <a:t>PCSK9 inhibitors</a:t>
                      </a:r>
                    </a:p>
                  </a:txBody>
                  <a:tcPr marL="62111" marR="62111" marT="31055" marB="31055"/>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200" dirty="0">
                          <a:effectLst/>
                          <a:latin typeface="+mj-lt"/>
                        </a:rPr>
                        <a:t> </a:t>
                      </a:r>
                      <a:endParaRPr lang="en-US" sz="1200" dirty="0">
                        <a:effectLst/>
                        <a:latin typeface="+mj-lt"/>
                        <a:ea typeface="Calibri" panose="020F0502020204030204" pitchFamily="34" charset="0"/>
                        <a:cs typeface="Times New Roman" panose="02020603050405020304" pitchFamily="18" charset="0"/>
                      </a:endParaRPr>
                    </a:p>
                  </a:txBody>
                  <a:tcPr marL="9700" marR="9700" marT="0" marB="0"/>
                </a:tc>
                <a:extLst>
                  <a:ext uri="{0D108BD9-81ED-4DB2-BD59-A6C34878D82A}">
                    <a16:rowId xmlns:a16="http://schemas.microsoft.com/office/drawing/2014/main" val="3346733175"/>
                  </a:ext>
                </a:extLst>
              </a:tr>
              <a:tr h="364729">
                <a:tc>
                  <a:txBody>
                    <a:bodyPr/>
                    <a:lstStyle/>
                    <a:p>
                      <a:pPr marL="91440" marR="0">
                        <a:lnSpc>
                          <a:spcPct val="115000"/>
                        </a:lnSpc>
                        <a:spcBef>
                          <a:spcPts val="0"/>
                        </a:spcBef>
                        <a:spcAft>
                          <a:spcPts val="0"/>
                        </a:spcAft>
                      </a:pPr>
                      <a:r>
                        <a:rPr lang="en-US" sz="1100" dirty="0">
                          <a:effectLst/>
                          <a:latin typeface="+mj-lt"/>
                        </a:rPr>
                        <a:t>Alirocumab                                            </a:t>
                      </a:r>
                      <a:endParaRPr lang="en-US" sz="1100" dirty="0">
                        <a:effectLst/>
                        <a:latin typeface="+mj-lt"/>
                        <a:ea typeface="Calibri" panose="020F0502020204030204" pitchFamily="34" charset="0"/>
                        <a:cs typeface="Times New Roman" panose="02020603050405020304" pitchFamily="18" charset="0"/>
                      </a:endParaRPr>
                    </a:p>
                  </a:txBody>
                  <a:tcPr marL="9700" marR="9700" marT="0" marB="0">
                    <a:lnB w="31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mj-lt"/>
                        </a:rPr>
                        <a:t>75 mg every 2 weeks</a:t>
                      </a:r>
                      <a:endParaRPr lang="en-US" sz="1100" dirty="0">
                        <a:effectLst/>
                        <a:latin typeface="+mj-lt"/>
                        <a:ea typeface="Calibri" panose="020F0502020204030204" pitchFamily="34" charset="0"/>
                        <a:cs typeface="Times New Roman" panose="02020603050405020304" pitchFamily="18" charset="0"/>
                      </a:endParaRPr>
                    </a:p>
                  </a:txBody>
                  <a:tcPr marL="9700" marR="9700" marT="0" marB="0">
                    <a:lnB w="31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mj-lt"/>
                        </a:rPr>
                        <a:t>75-150 mg every 2 weeks</a:t>
                      </a:r>
                      <a:endParaRPr lang="en-US" sz="1100" dirty="0">
                        <a:effectLst/>
                        <a:latin typeface="+mj-lt"/>
                        <a:ea typeface="Calibri" panose="020F0502020204030204" pitchFamily="34" charset="0"/>
                        <a:cs typeface="Times New Roman" panose="02020603050405020304" pitchFamily="18" charset="0"/>
                      </a:endParaRPr>
                    </a:p>
                  </a:txBody>
                  <a:tcPr marL="9700" marR="9700" marT="0" marB="0">
                    <a:lnB w="31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mj-lt"/>
                        </a:rPr>
                        <a:t>SQ</a:t>
                      </a:r>
                      <a:endParaRPr lang="en-US" sz="1100" dirty="0">
                        <a:effectLst/>
                        <a:latin typeface="+mj-lt"/>
                        <a:ea typeface="Calibri" panose="020F0502020204030204" pitchFamily="34" charset="0"/>
                        <a:cs typeface="Times New Roman" panose="02020603050405020304" pitchFamily="18" charset="0"/>
                      </a:endParaRPr>
                    </a:p>
                  </a:txBody>
                  <a:tcPr marL="9700" marR="9700" marT="0" marB="0">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996304"/>
                  </a:ext>
                </a:extLst>
              </a:tr>
              <a:tr h="364729">
                <a:tc>
                  <a:txBody>
                    <a:bodyPr/>
                    <a:lstStyle/>
                    <a:p>
                      <a:pPr marL="91440" marR="0">
                        <a:lnSpc>
                          <a:spcPct val="115000"/>
                        </a:lnSpc>
                        <a:spcBef>
                          <a:spcPts val="0"/>
                        </a:spcBef>
                        <a:spcAft>
                          <a:spcPts val="0"/>
                        </a:spcAft>
                      </a:pPr>
                      <a:r>
                        <a:rPr lang="en-US" sz="1100" dirty="0">
                          <a:effectLst/>
                          <a:latin typeface="+mj-lt"/>
                        </a:rPr>
                        <a:t>Evolocumab                                        </a:t>
                      </a:r>
                      <a:endParaRPr lang="en-US" sz="1100" dirty="0">
                        <a:effectLst/>
                        <a:latin typeface="+mj-lt"/>
                        <a:ea typeface="Calibri" panose="020F0502020204030204" pitchFamily="34" charset="0"/>
                        <a:cs typeface="Times New Roman" panose="02020603050405020304" pitchFamily="18" charset="0"/>
                      </a:endParaRPr>
                    </a:p>
                  </a:txBody>
                  <a:tcPr marL="9700" marR="9700" marT="0" marB="0">
                    <a:lnT w="3175"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a:effectLst/>
                          <a:latin typeface="+mj-lt"/>
                        </a:rPr>
                        <a:t>140 mg every 2 weeks or 420 mg once monthly</a:t>
                      </a:r>
                      <a:endParaRPr lang="en-US" sz="1100" dirty="0">
                        <a:effectLst/>
                        <a:latin typeface="+mj-lt"/>
                        <a:ea typeface="Calibri" panose="020F0502020204030204" pitchFamily="34" charset="0"/>
                        <a:cs typeface="Times New Roman" panose="02020603050405020304" pitchFamily="18" charset="0"/>
                      </a:endParaRPr>
                    </a:p>
                  </a:txBody>
                  <a:tcPr marL="9700" marR="9700" marT="0" marB="0">
                    <a:lnT w="3175"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a:effectLst/>
                          <a:latin typeface="+mj-lt"/>
                        </a:rPr>
                        <a:t>Not applicable</a:t>
                      </a:r>
                      <a:endParaRPr lang="en-US" sz="1100" dirty="0">
                        <a:effectLst/>
                        <a:latin typeface="+mj-lt"/>
                        <a:ea typeface="Calibri" panose="020F0502020204030204" pitchFamily="34" charset="0"/>
                        <a:cs typeface="Times New Roman" panose="02020603050405020304" pitchFamily="18" charset="0"/>
                      </a:endParaRPr>
                    </a:p>
                  </a:txBody>
                  <a:tcPr marL="9700" marR="9700" marT="0" marB="0">
                    <a:lnT w="3175"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a:effectLst/>
                          <a:latin typeface="+mj-lt"/>
                        </a:rPr>
                        <a:t>SQ</a:t>
                      </a:r>
                      <a:endParaRPr lang="en-US" sz="1100" dirty="0">
                        <a:effectLst/>
                        <a:latin typeface="+mj-lt"/>
                        <a:ea typeface="Calibri" panose="020F0502020204030204" pitchFamily="34" charset="0"/>
                        <a:cs typeface="Times New Roman" panose="02020603050405020304" pitchFamily="18" charset="0"/>
                      </a:endParaRPr>
                    </a:p>
                  </a:txBody>
                  <a:tcPr marL="9700" marR="9700" marT="0" marB="0">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36114418"/>
                  </a:ext>
                </a:extLst>
              </a:tr>
            </a:tbl>
          </a:graphicData>
        </a:graphic>
      </p:graphicFrame>
    </p:spTree>
    <p:extLst>
      <p:ext uri="{BB962C8B-B14F-4D97-AF65-F5344CB8AC3E}">
        <p14:creationId xmlns:p14="http://schemas.microsoft.com/office/powerpoint/2010/main" val="2894997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7B06E44-49A4-45A4-9009-0697D16470DC}"/>
              </a:ext>
            </a:extLst>
          </p:cNvPr>
          <p:cNvSpPr txBox="1"/>
          <p:nvPr/>
        </p:nvSpPr>
        <p:spPr>
          <a:xfrm>
            <a:off x="178094" y="1582340"/>
            <a:ext cx="3013916" cy="830997"/>
          </a:xfrm>
          <a:prstGeom prst="rect">
            <a:avLst/>
          </a:prstGeom>
          <a:noFill/>
        </p:spPr>
        <p:txBody>
          <a:bodyPr wrap="square" rtlCol="0" anchor="ctr">
            <a:spAutoFit/>
          </a:bodyPr>
          <a:lstStyle/>
          <a:p>
            <a:r>
              <a:rPr lang="en-US" altLang="ko-KR" sz="2400" dirty="0">
                <a:solidFill>
                  <a:schemeClr val="bg1"/>
                </a:solidFill>
                <a:cs typeface="Arial" pitchFamily="34" charset="0"/>
              </a:rPr>
              <a:t>Statin Associated Side Effects</a:t>
            </a:r>
          </a:p>
        </p:txBody>
      </p:sp>
      <p:graphicFrame>
        <p:nvGraphicFramePr>
          <p:cNvPr id="6" name="Table 5">
            <a:extLst>
              <a:ext uri="{FF2B5EF4-FFF2-40B4-BE49-F238E27FC236}">
                <a16:creationId xmlns:a16="http://schemas.microsoft.com/office/drawing/2014/main" id="{A9B42E67-504A-4BF7-9BA9-D522F8BE4CD2}"/>
              </a:ext>
            </a:extLst>
          </p:cNvPr>
          <p:cNvGraphicFramePr>
            <a:graphicFrameLocks noGrp="1"/>
          </p:cNvGraphicFramePr>
          <p:nvPr>
            <p:extLst>
              <p:ext uri="{D42A27DB-BD31-4B8C-83A1-F6EECF244321}">
                <p14:modId xmlns:p14="http://schemas.microsoft.com/office/powerpoint/2010/main" val="841013875"/>
              </p:ext>
            </p:extLst>
          </p:nvPr>
        </p:nvGraphicFramePr>
        <p:xfrm>
          <a:off x="3314886" y="1593882"/>
          <a:ext cx="5705896" cy="4328162"/>
        </p:xfrm>
        <a:graphic>
          <a:graphicData uri="http://schemas.openxmlformats.org/drawingml/2006/table">
            <a:tbl>
              <a:tblPr/>
              <a:tblGrid>
                <a:gridCol w="1419870">
                  <a:extLst>
                    <a:ext uri="{9D8B030D-6E8A-4147-A177-3AD203B41FA5}">
                      <a16:colId xmlns:a16="http://schemas.microsoft.com/office/drawing/2014/main" val="1397796738"/>
                    </a:ext>
                  </a:extLst>
                </a:gridCol>
                <a:gridCol w="1459494">
                  <a:extLst>
                    <a:ext uri="{9D8B030D-6E8A-4147-A177-3AD203B41FA5}">
                      <a16:colId xmlns:a16="http://schemas.microsoft.com/office/drawing/2014/main" val="797805079"/>
                    </a:ext>
                  </a:extLst>
                </a:gridCol>
                <a:gridCol w="1338420">
                  <a:extLst>
                    <a:ext uri="{9D8B030D-6E8A-4147-A177-3AD203B41FA5}">
                      <a16:colId xmlns:a16="http://schemas.microsoft.com/office/drawing/2014/main" val="1120127169"/>
                    </a:ext>
                  </a:extLst>
                </a:gridCol>
                <a:gridCol w="1488112">
                  <a:extLst>
                    <a:ext uri="{9D8B030D-6E8A-4147-A177-3AD203B41FA5}">
                      <a16:colId xmlns:a16="http://schemas.microsoft.com/office/drawing/2014/main" val="2539420645"/>
                    </a:ext>
                  </a:extLst>
                </a:gridCol>
              </a:tblGrid>
              <a:tr h="129485">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Statin-Associated Side Effects</a:t>
                      </a:r>
                      <a:endParaRPr kumimoji="0" lang="en-US" altLang="en-US" sz="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27758" marR="2775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D1E1"/>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Frequency</a:t>
                      </a:r>
                      <a:endParaRPr kumimoji="0" lang="en-US" altLang="en-US" sz="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27758" marR="2775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D1E1"/>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Predisposing Factors</a:t>
                      </a:r>
                      <a:endParaRPr kumimoji="0" lang="en-US" altLang="en-US" sz="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27758" marR="2775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D1E1"/>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Quality of Evidence</a:t>
                      </a:r>
                      <a:endParaRPr kumimoji="0" lang="en-US" altLang="en-US" sz="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27758" marR="2775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D1E1"/>
                    </a:solidFill>
                  </a:tcPr>
                </a:tc>
                <a:extLst>
                  <a:ext uri="{0D108BD9-81ED-4DB2-BD59-A6C34878D82A}">
                    <a16:rowId xmlns:a16="http://schemas.microsoft.com/office/drawing/2014/main" val="1001130702"/>
                  </a:ext>
                </a:extLst>
              </a:tr>
              <a:tr h="257366">
                <a:tc gridSpan="4">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Statin-associated muscle symptoms (SAMS)</a:t>
                      </a:r>
                      <a:endParaRPr kumimoji="0" lang="en-US" altLang="en-US"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71770" marR="71770" marT="35885" marB="358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3569959"/>
                  </a:ext>
                </a:extLst>
              </a:tr>
              <a:tr h="1092396">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Myalgias (CK Normal)</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Infrequent (1% to 5%) in RCTs; frequent (5% to 10%) in observational studies and clinical setting</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Age, female sex, low body mass index, high-risk medications (CYP3A4 inhibitors, OATP1B1 inhibitors), comorbidities (HIV, renal, liver, thyroid, preexisting myopathy), Asian ancestry, excess alcohol, high levels of physical activity, and trauma</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RCTs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cohorts/observational</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350244"/>
                  </a:ext>
                </a:extLst>
              </a:tr>
              <a:tr h="594360">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Myositis/myopathy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(CK &gt; ULN) with concerning symptoms or objective weakness</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Rare</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RCTs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cohorts/observational</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6753327"/>
                  </a:ext>
                </a:extLst>
              </a:tr>
              <a:tr h="480299">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Rhabdomyolysis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(CK &gt;10× ULN + renal injury)</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Rare</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RCTs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cohorts/observational</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465403"/>
                  </a:ext>
                </a:extLst>
              </a:tr>
              <a:tr h="594360">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Statin-associated autoimmune myopathy (HMGCR antibodies, incomplete resolution)</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Rare</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Case reports</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3479848"/>
                  </a:ext>
                </a:extLst>
              </a:tr>
              <a:tr h="817278">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New-onset diabetes mellitus </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Depends on population; more frequent if diabetes mellitus risk factors are present, such as body mass index ≥30, fasting blood sugar ≥100 mg/dL; metabolic syndrome, or A1c ≥6%.</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Diabetes mellitus risk factors/metabolic syndrome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High-intensity statin therapy</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RCTs/meta-analyses</a:t>
                      </a:r>
                    </a:p>
                  </a:txBody>
                  <a:tcPr marL="27758" marR="277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5410677"/>
                  </a:ext>
                </a:extLst>
              </a:tr>
            </a:tbl>
          </a:graphicData>
        </a:graphic>
      </p:graphicFrame>
      <p:pic>
        <p:nvPicPr>
          <p:cNvPr id="7" name="Picture 6">
            <a:extLst>
              <a:ext uri="{FF2B5EF4-FFF2-40B4-BE49-F238E27FC236}">
                <a16:creationId xmlns:a16="http://schemas.microsoft.com/office/drawing/2014/main" id="{AA835A5A-E5D1-4ECA-A2C6-5A23E3A9A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502" y="5559425"/>
            <a:ext cx="1067582" cy="406046"/>
          </a:xfrm>
          <a:prstGeom prst="rect">
            <a:avLst/>
          </a:prstGeom>
        </p:spPr>
      </p:pic>
      <p:pic>
        <p:nvPicPr>
          <p:cNvPr id="8" name="Picture 8" descr="http://www.pehrc.org/sites/pehrc.org/files/ACC_SIG_BLUE_950x300.png">
            <a:extLst>
              <a:ext uri="{FF2B5EF4-FFF2-40B4-BE49-F238E27FC236}">
                <a16:creationId xmlns:a16="http://schemas.microsoft.com/office/drawing/2014/main" id="{25961FEB-41BD-46FB-9C02-EB1A8EE8A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04" y="5574288"/>
            <a:ext cx="1238746" cy="39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1054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7B06E44-49A4-45A4-9009-0697D16470DC}"/>
              </a:ext>
            </a:extLst>
          </p:cNvPr>
          <p:cNvSpPr txBox="1"/>
          <p:nvPr/>
        </p:nvSpPr>
        <p:spPr>
          <a:xfrm>
            <a:off x="178094" y="1582340"/>
            <a:ext cx="3013916" cy="830997"/>
          </a:xfrm>
          <a:prstGeom prst="rect">
            <a:avLst/>
          </a:prstGeom>
          <a:noFill/>
        </p:spPr>
        <p:txBody>
          <a:bodyPr wrap="square" rtlCol="0" anchor="ctr">
            <a:spAutoFit/>
          </a:bodyPr>
          <a:lstStyle/>
          <a:p>
            <a:r>
              <a:rPr lang="en-US" altLang="ko-KR" sz="2400" dirty="0">
                <a:solidFill>
                  <a:schemeClr val="bg1"/>
                </a:solidFill>
                <a:cs typeface="Arial" pitchFamily="34" charset="0"/>
              </a:rPr>
              <a:t>Statin Associated Side Effects</a:t>
            </a:r>
          </a:p>
        </p:txBody>
      </p:sp>
      <p:pic>
        <p:nvPicPr>
          <p:cNvPr id="7" name="Picture 6">
            <a:extLst>
              <a:ext uri="{FF2B5EF4-FFF2-40B4-BE49-F238E27FC236}">
                <a16:creationId xmlns:a16="http://schemas.microsoft.com/office/drawing/2014/main" id="{AA835A5A-E5D1-4ECA-A2C6-5A23E3A9A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502" y="5559425"/>
            <a:ext cx="1067582" cy="406046"/>
          </a:xfrm>
          <a:prstGeom prst="rect">
            <a:avLst/>
          </a:prstGeom>
        </p:spPr>
      </p:pic>
      <p:pic>
        <p:nvPicPr>
          <p:cNvPr id="8" name="Picture 8" descr="http://www.pehrc.org/sites/pehrc.org/files/ACC_SIG_BLUE_950x300.png">
            <a:extLst>
              <a:ext uri="{FF2B5EF4-FFF2-40B4-BE49-F238E27FC236}">
                <a16:creationId xmlns:a16="http://schemas.microsoft.com/office/drawing/2014/main" id="{25961FEB-41BD-46FB-9C02-EB1A8EE8A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04" y="5574288"/>
            <a:ext cx="1238746" cy="3911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7E85C564-D883-43E4-91FD-FF40372FAA8D}"/>
              </a:ext>
            </a:extLst>
          </p:cNvPr>
          <p:cNvGraphicFramePr>
            <a:graphicFrameLocks noGrp="1"/>
          </p:cNvGraphicFramePr>
          <p:nvPr/>
        </p:nvGraphicFramePr>
        <p:xfrm>
          <a:off x="3291513" y="2401795"/>
          <a:ext cx="5803534" cy="3058904"/>
        </p:xfrm>
        <a:graphic>
          <a:graphicData uri="http://schemas.openxmlformats.org/drawingml/2006/table">
            <a:tbl>
              <a:tblPr/>
              <a:tblGrid>
                <a:gridCol w="1444166">
                  <a:extLst>
                    <a:ext uri="{9D8B030D-6E8A-4147-A177-3AD203B41FA5}">
                      <a16:colId xmlns:a16="http://schemas.microsoft.com/office/drawing/2014/main" val="2546846452"/>
                    </a:ext>
                  </a:extLst>
                </a:gridCol>
                <a:gridCol w="1484468">
                  <a:extLst>
                    <a:ext uri="{9D8B030D-6E8A-4147-A177-3AD203B41FA5}">
                      <a16:colId xmlns:a16="http://schemas.microsoft.com/office/drawing/2014/main" val="2007521026"/>
                    </a:ext>
                  </a:extLst>
                </a:gridCol>
                <a:gridCol w="1361323">
                  <a:extLst>
                    <a:ext uri="{9D8B030D-6E8A-4147-A177-3AD203B41FA5}">
                      <a16:colId xmlns:a16="http://schemas.microsoft.com/office/drawing/2014/main" val="1197242041"/>
                    </a:ext>
                  </a:extLst>
                </a:gridCol>
                <a:gridCol w="1513577">
                  <a:extLst>
                    <a:ext uri="{9D8B030D-6E8A-4147-A177-3AD203B41FA5}">
                      <a16:colId xmlns:a16="http://schemas.microsoft.com/office/drawing/2014/main" val="3821364977"/>
                    </a:ext>
                  </a:extLst>
                </a:gridCol>
              </a:tblGrid>
              <a:tr h="389315">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Statin-Associated Side Effects</a:t>
                      </a:r>
                      <a:endParaRPr kumimoji="0" lang="en-US" altLang="en-US"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28233" marR="2823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D1E1"/>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Frequency</a:t>
                      </a:r>
                      <a:endParaRPr kumimoji="0" lang="en-US" altLang="en-US"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28233" marR="2823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D1E1"/>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Predisposing Factors</a:t>
                      </a:r>
                      <a:endParaRPr kumimoji="0" lang="en-US" altLang="en-US"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28233" marR="2823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D1E1"/>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Quality of Evidence</a:t>
                      </a:r>
                      <a:endParaRPr kumimoji="0" lang="en-US" altLang="en-US"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28233" marR="2823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D1E1"/>
                    </a:solidFill>
                  </a:tcPr>
                </a:tc>
                <a:extLst>
                  <a:ext uri="{0D108BD9-81ED-4DB2-BD59-A6C34878D82A}">
                    <a16:rowId xmlns:a16="http://schemas.microsoft.com/office/drawing/2014/main" val="247847548"/>
                  </a:ext>
                </a:extLst>
              </a:tr>
              <a:tr h="255350">
                <a:tc gridSpan="4">
                  <a:txBody>
                    <a:bodyPr/>
                    <a:lstStyle>
                      <a:lvl1pPr marL="95250" indent="-9525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95250" marR="0" lvl="0" indent="-9525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Liver</a:t>
                      </a:r>
                      <a:endParaRPr kumimoji="0" lang="en-US" altLang="en-US"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69754" marR="69754" marT="34877" marB="348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514725"/>
                  </a:ext>
                </a:extLst>
              </a:tr>
              <a:tr h="790401">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Transaminase elevation 3× ULN</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Infrequent</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RCTs/ cohorts/observational</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Case reports</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9810329"/>
                  </a:ext>
                </a:extLst>
              </a:tr>
              <a:tr h="188772">
                <a:tc>
                  <a:txBody>
                    <a:bodyPr/>
                    <a:lstStyle>
                      <a:lvl1pPr marL="95250" indent="-9525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95250" marR="0" lvl="0" indent="-9525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Hepatic failure</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Rare</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5429475"/>
                  </a:ext>
                </a:extLst>
              </a:tr>
              <a:tr h="255350">
                <a:tc gridSpan="4">
                  <a:txBody>
                    <a:bodyPr/>
                    <a:lstStyle>
                      <a:lvl1pPr marL="95250" indent="-9525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95250" marR="0" lvl="0" indent="-9525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Central nervous system</a:t>
                      </a:r>
                      <a:endPar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69754" marR="69754" marT="34877" marB="348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7581126"/>
                  </a:ext>
                </a:extLst>
              </a:tr>
              <a:tr h="990944">
                <a:tc>
                  <a:txBody>
                    <a:bodyPr/>
                    <a:lstStyle>
                      <a:lvl1pPr marL="95250" indent="-9525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95250" marR="0" lvl="0" indent="-9525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Memory/cognition</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Rare/unclear</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Case reports; no increase in memory/cognition problems in 3 large-scale RCTs</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2699281"/>
                  </a:ext>
                </a:extLst>
              </a:tr>
              <a:tr h="188772">
                <a:tc>
                  <a:txBody>
                    <a:bodyPr/>
                    <a:lstStyle>
                      <a:lvl1pPr marL="95250" indent="-9525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95250" marR="0" lvl="0" indent="-95250" algn="l" defTabSz="9144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Cancer</a:t>
                      </a:r>
                      <a:endParaRPr kumimoji="0" lang="en-US" altLang="en-US"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No definite association</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RCTs/meta-analyses</a:t>
                      </a:r>
                    </a:p>
                  </a:txBody>
                  <a:tcPr marL="28233" marR="282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645669"/>
                  </a:ext>
                </a:extLst>
              </a:tr>
            </a:tbl>
          </a:graphicData>
        </a:graphic>
      </p:graphicFrame>
    </p:spTree>
    <p:extLst>
      <p:ext uri="{BB962C8B-B14F-4D97-AF65-F5344CB8AC3E}">
        <p14:creationId xmlns:p14="http://schemas.microsoft.com/office/powerpoint/2010/main" val="6209508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7B06E44-49A4-45A4-9009-0697D16470DC}"/>
              </a:ext>
            </a:extLst>
          </p:cNvPr>
          <p:cNvSpPr txBox="1"/>
          <p:nvPr/>
        </p:nvSpPr>
        <p:spPr>
          <a:xfrm>
            <a:off x="178094" y="1582340"/>
            <a:ext cx="3013916" cy="830997"/>
          </a:xfrm>
          <a:prstGeom prst="rect">
            <a:avLst/>
          </a:prstGeom>
          <a:noFill/>
        </p:spPr>
        <p:txBody>
          <a:bodyPr wrap="square" rtlCol="0" anchor="ctr">
            <a:spAutoFit/>
          </a:bodyPr>
          <a:lstStyle/>
          <a:p>
            <a:r>
              <a:rPr lang="en-US" altLang="ko-KR" sz="2400" dirty="0">
                <a:solidFill>
                  <a:schemeClr val="bg1"/>
                </a:solidFill>
                <a:cs typeface="Arial" pitchFamily="34" charset="0"/>
              </a:rPr>
              <a:t>Statin Associated Side Effects</a:t>
            </a:r>
          </a:p>
        </p:txBody>
      </p:sp>
      <p:pic>
        <p:nvPicPr>
          <p:cNvPr id="7" name="Picture 6">
            <a:extLst>
              <a:ext uri="{FF2B5EF4-FFF2-40B4-BE49-F238E27FC236}">
                <a16:creationId xmlns:a16="http://schemas.microsoft.com/office/drawing/2014/main" id="{AA835A5A-E5D1-4ECA-A2C6-5A23E3A9A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502" y="5559425"/>
            <a:ext cx="1067582" cy="406046"/>
          </a:xfrm>
          <a:prstGeom prst="rect">
            <a:avLst/>
          </a:prstGeom>
        </p:spPr>
      </p:pic>
      <p:pic>
        <p:nvPicPr>
          <p:cNvPr id="8" name="Picture 8" descr="http://www.pehrc.org/sites/pehrc.org/files/ACC_SIG_BLUE_950x300.png">
            <a:extLst>
              <a:ext uri="{FF2B5EF4-FFF2-40B4-BE49-F238E27FC236}">
                <a16:creationId xmlns:a16="http://schemas.microsoft.com/office/drawing/2014/main" id="{25961FEB-41BD-46FB-9C02-EB1A8EE8A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04" y="5574288"/>
            <a:ext cx="1238746" cy="3911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66A986C7-72F8-40F8-A529-04BEEB9F2FF1}"/>
              </a:ext>
            </a:extLst>
          </p:cNvPr>
          <p:cNvGraphicFramePr>
            <a:graphicFrameLocks noGrp="1"/>
          </p:cNvGraphicFramePr>
          <p:nvPr/>
        </p:nvGraphicFramePr>
        <p:xfrm>
          <a:off x="3359839" y="2401796"/>
          <a:ext cx="5606069" cy="2062981"/>
        </p:xfrm>
        <a:graphic>
          <a:graphicData uri="http://schemas.openxmlformats.org/drawingml/2006/table">
            <a:tbl>
              <a:tblPr/>
              <a:tblGrid>
                <a:gridCol w="1395029">
                  <a:extLst>
                    <a:ext uri="{9D8B030D-6E8A-4147-A177-3AD203B41FA5}">
                      <a16:colId xmlns:a16="http://schemas.microsoft.com/office/drawing/2014/main" val="1439580158"/>
                    </a:ext>
                  </a:extLst>
                </a:gridCol>
                <a:gridCol w="1433960">
                  <a:extLst>
                    <a:ext uri="{9D8B030D-6E8A-4147-A177-3AD203B41FA5}">
                      <a16:colId xmlns:a16="http://schemas.microsoft.com/office/drawing/2014/main" val="1575191759"/>
                    </a:ext>
                  </a:extLst>
                </a:gridCol>
                <a:gridCol w="1315004">
                  <a:extLst>
                    <a:ext uri="{9D8B030D-6E8A-4147-A177-3AD203B41FA5}">
                      <a16:colId xmlns:a16="http://schemas.microsoft.com/office/drawing/2014/main" val="3269344128"/>
                    </a:ext>
                  </a:extLst>
                </a:gridCol>
                <a:gridCol w="1462076">
                  <a:extLst>
                    <a:ext uri="{9D8B030D-6E8A-4147-A177-3AD203B41FA5}">
                      <a16:colId xmlns:a16="http://schemas.microsoft.com/office/drawing/2014/main" val="2352821357"/>
                    </a:ext>
                  </a:extLst>
                </a:gridCol>
              </a:tblGrid>
              <a:tr h="417301">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Statin-Associated Side Effects</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27272" marR="272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D1E1"/>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Frequency</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27272" marR="272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D1E1"/>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Predisposing Factors</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27272" marR="272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D1E1"/>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Quality of Evidence</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27272" marR="272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D1E1"/>
                    </a:solidFill>
                  </a:tcPr>
                </a:tc>
                <a:extLst>
                  <a:ext uri="{0D108BD9-81ED-4DB2-BD59-A6C34878D82A}">
                    <a16:rowId xmlns:a16="http://schemas.microsoft.com/office/drawing/2014/main" val="1434001726"/>
                  </a:ext>
                </a:extLst>
              </a:tr>
              <a:tr h="260219">
                <a:tc gridSpan="4">
                  <a:txBody>
                    <a:bodyPr/>
                    <a:lstStyle>
                      <a:lvl1pPr marL="90488" indent="-90488">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90488" marR="0" lvl="0" indent="-90488"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Other</a:t>
                      </a:r>
                      <a:endPar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L="62290" marR="62290" marT="31145" marB="311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3203955"/>
                  </a:ext>
                </a:extLst>
              </a:tr>
              <a:tr h="202268">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Renal function</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Unclear/unfounded</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633800"/>
                  </a:ext>
                </a:extLst>
              </a:tr>
              <a:tr h="202268">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Cataracts</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Unclear</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2480432"/>
                  </a:ext>
                </a:extLst>
              </a:tr>
              <a:tr h="202268">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Tendon rupture</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Unclear/unfounded</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6359776"/>
                  </a:ext>
                </a:extLst>
              </a:tr>
              <a:tr h="202268">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Hemorrhagic stroke</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Unclear</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6736620"/>
                  </a:ext>
                </a:extLst>
              </a:tr>
              <a:tr h="374057">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Interstitial lung disease</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Unclear/unfounded</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9195505"/>
                  </a:ext>
                </a:extLst>
              </a:tr>
              <a:tr h="202268">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Low testosterone</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Unclear/unfounded</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p>
                  </a:txBody>
                  <a:tcPr marL="27272" marR="272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50655"/>
                  </a:ext>
                </a:extLst>
              </a:tr>
            </a:tbl>
          </a:graphicData>
        </a:graphic>
      </p:graphicFrame>
    </p:spTree>
    <p:extLst>
      <p:ext uri="{BB962C8B-B14F-4D97-AF65-F5344CB8AC3E}">
        <p14:creationId xmlns:p14="http://schemas.microsoft.com/office/powerpoint/2010/main" val="34571317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b="1" dirty="0">
                <a:latin typeface="Times New Roman" panose="02020603050405020304" pitchFamily="18" charset="0"/>
                <a:cs typeface="Times New Roman" panose="02020603050405020304" pitchFamily="18" charset="0"/>
              </a:rPr>
              <a:t>Mild to moderate muscle symptoms</a:t>
            </a:r>
          </a:p>
          <a:p>
            <a:pPr lvl="2"/>
            <a:r>
              <a:rPr lang="en-US" b="1" dirty="0">
                <a:solidFill>
                  <a:schemeClr val="bg1"/>
                </a:solidFill>
                <a:latin typeface="Times New Roman" panose="02020603050405020304" pitchFamily="18" charset="0"/>
                <a:cs typeface="Times New Roman" panose="02020603050405020304" pitchFamily="18" charset="0"/>
              </a:rPr>
              <a:t>D/C statin until muscle symptoms resolve</a:t>
            </a:r>
          </a:p>
          <a:p>
            <a:pPr lvl="2"/>
            <a:r>
              <a:rPr lang="en-US" b="1" dirty="0">
                <a:solidFill>
                  <a:schemeClr val="bg1"/>
                </a:solidFill>
                <a:latin typeface="Times New Roman" panose="02020603050405020304" pitchFamily="18" charset="0"/>
                <a:cs typeface="Times New Roman" panose="02020603050405020304" pitchFamily="18" charset="0"/>
              </a:rPr>
              <a:t>Re-challenge with a lower dose</a:t>
            </a:r>
          </a:p>
          <a:p>
            <a:pPr lvl="2"/>
            <a:r>
              <a:rPr lang="en-US" b="1" dirty="0">
                <a:solidFill>
                  <a:schemeClr val="bg1"/>
                </a:solidFill>
                <a:latin typeface="Times New Roman" panose="02020603050405020304" pitchFamily="18" charset="0"/>
                <a:cs typeface="Times New Roman" panose="02020603050405020304" pitchFamily="18" charset="0"/>
              </a:rPr>
              <a:t>If symptoms resume, D/C statin and re-challenge with lower dose of different statin </a:t>
            </a:r>
          </a:p>
          <a:p>
            <a:pPr lvl="2"/>
            <a:r>
              <a:rPr lang="en-US" b="1" dirty="0">
                <a:solidFill>
                  <a:schemeClr val="bg1"/>
                </a:solidFill>
                <a:latin typeface="Times New Roman" panose="02020603050405020304" pitchFamily="18" charset="0"/>
                <a:cs typeface="Times New Roman" panose="02020603050405020304" pitchFamily="18" charset="0"/>
              </a:rPr>
              <a:t>Gradually titrate to target dose</a:t>
            </a:r>
          </a:p>
          <a:p>
            <a:pPr lvl="2"/>
            <a:r>
              <a:rPr lang="en-US" b="1" dirty="0">
                <a:solidFill>
                  <a:schemeClr val="bg1"/>
                </a:solidFill>
                <a:latin typeface="Times New Roman" panose="02020603050405020304" pitchFamily="18" charset="0"/>
                <a:cs typeface="Times New Roman" panose="02020603050405020304" pitchFamily="18" charset="0"/>
              </a:rPr>
              <a:t>If symptoms don’t resolve after 2 months, assume it is not statin-related and resume original statin</a:t>
            </a:r>
          </a:p>
          <a:p>
            <a:pPr lvl="1"/>
            <a:r>
              <a:rPr lang="en-US" b="1" dirty="0">
                <a:latin typeface="Times New Roman" panose="02020603050405020304" pitchFamily="18" charset="0"/>
                <a:cs typeface="Times New Roman" panose="02020603050405020304" pitchFamily="18" charset="0"/>
              </a:rPr>
              <a:t>New onset diabetes</a:t>
            </a:r>
          </a:p>
          <a:p>
            <a:pPr lvl="2"/>
            <a:r>
              <a:rPr lang="en-US" b="1" dirty="0">
                <a:solidFill>
                  <a:schemeClr val="bg1"/>
                </a:solidFill>
                <a:latin typeface="Times New Roman" panose="02020603050405020304" pitchFamily="18" charset="0"/>
                <a:cs typeface="Times New Roman" panose="02020603050405020304" pitchFamily="18" charset="0"/>
              </a:rPr>
              <a:t>Reinforce lifestyle modifications</a:t>
            </a:r>
          </a:p>
          <a:p>
            <a:pPr lvl="1"/>
            <a:r>
              <a:rPr lang="en-US" b="1" dirty="0">
                <a:latin typeface="Times New Roman" panose="02020603050405020304" pitchFamily="18" charset="0"/>
                <a:cs typeface="Times New Roman" panose="02020603050405020304" pitchFamily="18" charset="0"/>
              </a:rPr>
              <a:t>Memory impairment</a:t>
            </a:r>
          </a:p>
          <a:p>
            <a:pPr lvl="2"/>
            <a:r>
              <a:rPr lang="en-US" b="1" dirty="0">
                <a:solidFill>
                  <a:schemeClr val="bg1"/>
                </a:solidFill>
                <a:latin typeface="Times New Roman" panose="02020603050405020304" pitchFamily="18" charset="0"/>
                <a:cs typeface="Times New Roman" panose="02020603050405020304" pitchFamily="18" charset="0"/>
              </a:rPr>
              <a:t>Consider other potential causes before stopping statin</a:t>
            </a:r>
          </a:p>
          <a:p>
            <a:endParaRPr lang="en-US" dirty="0"/>
          </a:p>
        </p:txBody>
      </p:sp>
      <p:sp>
        <p:nvSpPr>
          <p:cNvPr id="3" name="Title 2"/>
          <p:cNvSpPr>
            <a:spLocks noGrp="1"/>
          </p:cNvSpPr>
          <p:nvPr>
            <p:ph type="title"/>
          </p:nvPr>
        </p:nvSpPr>
        <p:spPr>
          <a:xfrm>
            <a:off x="457200" y="152400"/>
            <a:ext cx="8229600" cy="1524000"/>
          </a:xfrm>
        </p:spPr>
        <p:txBody>
          <a:bodyPr>
            <a:normAutofit/>
          </a:bodyPr>
          <a:lstStyle/>
          <a:p>
            <a:r>
              <a:rPr lang="en-US" sz="3200" b="1" dirty="0">
                <a:solidFill>
                  <a:schemeClr val="accent3"/>
                </a:solidFill>
                <a:latin typeface="Times New Roman" panose="02020603050405020304" pitchFamily="18" charset="0"/>
                <a:cs typeface="Times New Roman" panose="02020603050405020304" pitchFamily="18" charset="0"/>
              </a:rPr>
              <a:t>Management of adverse effects</a:t>
            </a:r>
            <a:br>
              <a:rPr lang="en-US" sz="3200" b="1" dirty="0">
                <a:solidFill>
                  <a:schemeClr val="accent3"/>
                </a:solidFill>
                <a:latin typeface="Times New Roman" panose="02020603050405020304" pitchFamily="18" charset="0"/>
                <a:cs typeface="Times New Roman" panose="02020603050405020304" pitchFamily="18" charset="0"/>
              </a:rPr>
            </a:br>
            <a:endParaRPr lang="en-US" sz="3200" dirty="0">
              <a:solidFill>
                <a:schemeClr val="accent3"/>
              </a:solidFill>
            </a:endParaRPr>
          </a:p>
        </p:txBody>
      </p:sp>
    </p:spTree>
    <p:extLst>
      <p:ext uri="{BB962C8B-B14F-4D97-AF65-F5344CB8AC3E}">
        <p14:creationId xmlns:p14="http://schemas.microsoft.com/office/powerpoint/2010/main" val="205650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solidFill>
                  <a:schemeClr val="accent2"/>
                </a:solidFill>
              </a:rPr>
              <a:t>C-reactive protein</a:t>
            </a:r>
            <a:endParaRPr lang="x-none" dirty="0">
              <a:solidFill>
                <a:schemeClr val="accent2"/>
              </a:solidFill>
            </a:endParaRPr>
          </a:p>
        </p:txBody>
      </p:sp>
      <p:sp>
        <p:nvSpPr>
          <p:cNvPr id="3" name="Content Placeholder 2"/>
          <p:cNvSpPr>
            <a:spLocks noGrp="1"/>
          </p:cNvSpPr>
          <p:nvPr>
            <p:ph idx="1"/>
          </p:nvPr>
        </p:nvSpPr>
        <p:spPr>
          <a:xfrm>
            <a:off x="685800" y="1340768"/>
            <a:ext cx="7770813" cy="1224136"/>
          </a:xfrm>
        </p:spPr>
        <p:txBody>
          <a:bodyPr>
            <a:normAutofit fontScale="92500"/>
          </a:bodyPr>
          <a:lstStyle/>
          <a:p>
            <a:pPr algn="l" rtl="0"/>
            <a:r>
              <a:rPr lang="en-US" dirty="0">
                <a:solidFill>
                  <a:schemeClr val="bg1"/>
                </a:solidFill>
              </a:rPr>
              <a:t>A person's baseline level of inflammation, as assessed by the plasma concentration of CRP, </a:t>
            </a:r>
            <a:r>
              <a:rPr lang="en-US" dirty="0">
                <a:solidFill>
                  <a:schemeClr val="tx2"/>
                </a:solidFill>
              </a:rPr>
              <a:t>predicts the long-term risk of a first myocardial infarction.</a:t>
            </a:r>
            <a:endParaRPr lang="x-none" dirty="0">
              <a:solidFill>
                <a:schemeClr val="tx2"/>
              </a:solidFill>
            </a:endParaRPr>
          </a:p>
        </p:txBody>
      </p:sp>
      <p:sp>
        <p:nvSpPr>
          <p:cNvPr id="4" name="Title 1"/>
          <p:cNvSpPr txBox="1">
            <a:spLocks/>
          </p:cNvSpPr>
          <p:nvPr/>
        </p:nvSpPr>
        <p:spPr>
          <a:xfrm>
            <a:off x="460176" y="5632991"/>
            <a:ext cx="8711952" cy="354142"/>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1800" dirty="0">
                <a:solidFill>
                  <a:srgbClr val="2F2B20"/>
                </a:solidFill>
                <a:latin typeface="Cambria"/>
              </a:rPr>
              <a:t>Figure 4. clinical interpretation of hs-CRP for cardiovascular risk prediction.</a:t>
            </a:r>
            <a:endParaRPr lang="x-none" sz="1800" dirty="0">
              <a:solidFill>
                <a:srgbClr val="2F2B20"/>
              </a:solidFill>
              <a:latin typeface="Cambria"/>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52245"/>
            <a:ext cx="8001000" cy="161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0388" y="5987133"/>
            <a:ext cx="1450084" cy="72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35496" y="6395931"/>
            <a:ext cx="2902520" cy="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723900" algn="l"/>
                <a:tab pos="1447800" algn="l"/>
                <a:tab pos="2171700" algn="l"/>
                <a:tab pos="2895600" algn="l"/>
                <a:tab pos="3619500" algn="l"/>
              </a:tabLst>
              <a:defRPr>
                <a:solidFill>
                  <a:schemeClr val="tx1"/>
                </a:solidFill>
                <a:latin typeface="Arial" charset="0"/>
                <a:ea typeface="ＭＳ Ｐゴシック" charset="0"/>
                <a:cs typeface="Arial" charset="0"/>
              </a:defRPr>
            </a:lvl1pPr>
            <a:lvl2pPr marL="742950" indent="-28575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2pPr>
            <a:lvl3pPr marL="11430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3pPr>
            <a:lvl4pPr marL="16002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4pPr>
            <a:lvl5pPr marL="20574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9pPr>
          </a:lstStyle>
          <a:p>
            <a:pPr defTabSz="914400" eaLnBrk="1" hangingPunct="1"/>
            <a:r>
              <a:rPr lang="en-GB" sz="1100" b="1" dirty="0">
                <a:solidFill>
                  <a:srgbClr val="2F2B20"/>
                </a:solidFill>
                <a:cs typeface="msgothic" charset="0"/>
              </a:rPr>
              <a:t>Ridker P M Circulation 2003;108:e81-e85</a:t>
            </a:r>
          </a:p>
        </p:txBody>
      </p:sp>
      <p:sp>
        <p:nvSpPr>
          <p:cNvPr id="9" name="Text Box 5"/>
          <p:cNvSpPr txBox="1">
            <a:spLocks noChangeArrowheads="1"/>
          </p:cNvSpPr>
          <p:nvPr/>
        </p:nvSpPr>
        <p:spPr bwMode="auto">
          <a:xfrm>
            <a:off x="74066" y="6701840"/>
            <a:ext cx="3651671" cy="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0"/>
                <a:cs typeface="Arial" charset="0"/>
              </a:defRPr>
            </a:lvl1pPr>
            <a:lvl2pPr marL="742950" indent="-28575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2pPr>
            <a:lvl3pPr marL="11430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3pPr>
            <a:lvl4pPr marL="16002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4pPr>
            <a:lvl5pPr marL="20574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9pPr>
          </a:lstStyle>
          <a:p>
            <a:pPr defTabSz="914400" eaLnBrk="1" hangingPunct="1"/>
            <a:r>
              <a:rPr lang="en-GB" sz="900" dirty="0">
                <a:solidFill>
                  <a:srgbClr val="FFFFFF"/>
                </a:solidFill>
                <a:cs typeface="msgothic" charset="0"/>
              </a:rPr>
              <a:t>Copyright © American Heart Association</a:t>
            </a:r>
          </a:p>
        </p:txBody>
      </p:sp>
      <p:sp>
        <p:nvSpPr>
          <p:cNvPr id="10" name="Rectangle 6"/>
          <p:cNvSpPr>
            <a:spLocks noChangeArrowheads="1"/>
          </p:cNvSpPr>
          <p:nvPr/>
        </p:nvSpPr>
        <p:spPr bwMode="auto">
          <a:xfrm>
            <a:off x="533400" y="4321968"/>
            <a:ext cx="8287072" cy="1071563"/>
          </a:xfrm>
          <a:prstGeom prst="rect">
            <a:avLst/>
          </a:prstGeom>
          <a:solidFill>
            <a:schemeClr val="accent1"/>
          </a:solidFill>
          <a:ln w="12700" cap="sq">
            <a:solidFill>
              <a:schemeClr val="tx1"/>
            </a:solidFill>
            <a:round/>
            <a:headEnd type="none" w="sm" len="sm"/>
            <a:tailEnd type="none" w="sm" len="sm"/>
          </a:ln>
        </p:spPr>
        <p:txBody>
          <a:bodyPr wrap="none"/>
          <a:lstStyle/>
          <a:p>
            <a:pPr algn="ctr"/>
            <a:r>
              <a:rPr lang="en-US" b="1" dirty="0">
                <a:solidFill>
                  <a:schemeClr val="bg1"/>
                </a:solidFill>
              </a:rPr>
              <a:t>In </a:t>
            </a:r>
            <a:r>
              <a:rPr lang="en-US" b="1" dirty="0" err="1">
                <a:solidFill>
                  <a:schemeClr val="bg1"/>
                </a:solidFill>
              </a:rPr>
              <a:t>pt</a:t>
            </a:r>
            <a:r>
              <a:rPr lang="en-US" b="1" dirty="0">
                <a:solidFill>
                  <a:schemeClr val="bg1"/>
                </a:solidFill>
              </a:rPr>
              <a:t> with chest pain and C reactive protein level is</a:t>
            </a:r>
          </a:p>
          <a:p>
            <a:pPr algn="ctr"/>
            <a:r>
              <a:rPr lang="en-US" dirty="0">
                <a:solidFill>
                  <a:schemeClr val="bg1"/>
                </a:solidFill>
              </a:rPr>
              <a:t>Between 3 to 10 : </a:t>
            </a:r>
            <a:r>
              <a:rPr lang="en-US" dirty="0">
                <a:solidFill>
                  <a:schemeClr val="bg1"/>
                </a:solidFill>
                <a:sym typeface="Wingdings" charset="0"/>
              </a:rPr>
              <a:t> that indicate the </a:t>
            </a:r>
            <a:r>
              <a:rPr lang="en-US" dirty="0" err="1">
                <a:solidFill>
                  <a:schemeClr val="bg1"/>
                </a:solidFill>
                <a:sym typeface="Wingdings" charset="0"/>
              </a:rPr>
              <a:t>pt</a:t>
            </a:r>
            <a:r>
              <a:rPr lang="en-US" dirty="0">
                <a:solidFill>
                  <a:schemeClr val="bg1"/>
                </a:solidFill>
                <a:sym typeface="Wingdings" charset="0"/>
              </a:rPr>
              <a:t> is at high risk of develop an attack</a:t>
            </a:r>
          </a:p>
          <a:p>
            <a:pPr algn="ctr"/>
            <a:r>
              <a:rPr lang="en-US" dirty="0">
                <a:solidFill>
                  <a:schemeClr val="bg1"/>
                </a:solidFill>
                <a:sym typeface="Wingdings" charset="0"/>
              </a:rPr>
              <a:t>If higher than 10  that indicate that the </a:t>
            </a:r>
            <a:r>
              <a:rPr lang="en-US" dirty="0" err="1">
                <a:solidFill>
                  <a:schemeClr val="bg1"/>
                </a:solidFill>
                <a:sym typeface="Wingdings" charset="0"/>
              </a:rPr>
              <a:t>pt</a:t>
            </a:r>
            <a:r>
              <a:rPr lang="en-US" dirty="0">
                <a:solidFill>
                  <a:schemeClr val="bg1"/>
                </a:solidFill>
                <a:sym typeface="Wingdings" charset="0"/>
              </a:rPr>
              <a:t> is having an acute attack  </a:t>
            </a:r>
          </a:p>
          <a:p>
            <a:pPr algn="ctr"/>
            <a:endParaRPr lang="x-none" dirty="0"/>
          </a:p>
        </p:txBody>
      </p:sp>
    </p:spTree>
    <p:extLst>
      <p:ext uri="{BB962C8B-B14F-4D97-AF65-F5344CB8AC3E}">
        <p14:creationId xmlns:p14="http://schemas.microsoft.com/office/powerpoint/2010/main" val="27389764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
            <a:ext cx="8229600" cy="1371600"/>
          </a:xfrm>
        </p:spPr>
        <p:txBody>
          <a:bodyPr/>
          <a:lstStyle/>
          <a:p>
            <a:pPr eaLnBrk="1" hangingPunct="1"/>
            <a:r>
              <a:rPr lang="en-US" altLang="en-US" sz="3200" dirty="0">
                <a:solidFill>
                  <a:schemeClr val="accent3"/>
                </a:solidFill>
              </a:rPr>
              <a:t>Non-statin therapies </a:t>
            </a:r>
            <a:br>
              <a:rPr lang="en-US" altLang="en-US" sz="3200" dirty="0">
                <a:solidFill>
                  <a:schemeClr val="accent3"/>
                </a:solidFill>
              </a:rPr>
            </a:br>
            <a:r>
              <a:rPr lang="en-US" altLang="en-US" sz="3200" dirty="0">
                <a:solidFill>
                  <a:schemeClr val="accent3"/>
                </a:solidFill>
              </a:rPr>
              <a:t> </a:t>
            </a:r>
          </a:p>
        </p:txBody>
      </p:sp>
      <p:sp>
        <p:nvSpPr>
          <p:cNvPr id="47107" name="Rectangle 3"/>
          <p:cNvSpPr>
            <a:spLocks noGrp="1" noChangeArrowheads="1"/>
          </p:cNvSpPr>
          <p:nvPr>
            <p:ph type="body" idx="1"/>
          </p:nvPr>
        </p:nvSpPr>
        <p:spPr/>
        <p:txBody>
          <a:bodyPr/>
          <a:lstStyle/>
          <a:p>
            <a:pPr eaLnBrk="1" hangingPunct="1">
              <a:lnSpc>
                <a:spcPct val="90000"/>
              </a:lnSpc>
            </a:pPr>
            <a:r>
              <a:rPr lang="en-US" altLang="en-US" sz="2000" dirty="0">
                <a:solidFill>
                  <a:schemeClr val="bg1"/>
                </a:solidFill>
              </a:rPr>
              <a:t>Non statin therapies, alone or in combination with statins, do not provide acceptable risk reduction benefits compared to adverse effects.</a:t>
            </a:r>
          </a:p>
          <a:p>
            <a:pPr marL="0" indent="0" eaLnBrk="1" hangingPunct="1">
              <a:lnSpc>
                <a:spcPct val="90000"/>
              </a:lnSpc>
              <a:buNone/>
            </a:pPr>
            <a:endParaRPr lang="en-US" altLang="en-US" sz="2000" dirty="0">
              <a:solidFill>
                <a:schemeClr val="bg1"/>
              </a:solidFill>
            </a:endParaRPr>
          </a:p>
          <a:p>
            <a:pPr eaLnBrk="1" hangingPunct="1">
              <a:lnSpc>
                <a:spcPct val="90000"/>
              </a:lnSpc>
            </a:pPr>
            <a:r>
              <a:rPr lang="en-US" altLang="en-US" sz="2000" dirty="0">
                <a:solidFill>
                  <a:schemeClr val="bg1"/>
                </a:solidFill>
              </a:rPr>
              <a:t>These include:</a:t>
            </a:r>
          </a:p>
          <a:p>
            <a:pPr lvl="1" eaLnBrk="1" hangingPunct="1">
              <a:lnSpc>
                <a:spcPct val="90000"/>
              </a:lnSpc>
            </a:pPr>
            <a:r>
              <a:rPr lang="en-US" altLang="en-US" sz="2000" dirty="0" err="1">
                <a:solidFill>
                  <a:schemeClr val="bg1"/>
                </a:solidFill>
              </a:rPr>
              <a:t>Zetia</a:t>
            </a:r>
            <a:endParaRPr lang="en-US" altLang="en-US" sz="2000" dirty="0">
              <a:solidFill>
                <a:schemeClr val="bg1"/>
              </a:solidFill>
            </a:endParaRPr>
          </a:p>
          <a:p>
            <a:pPr lvl="1" eaLnBrk="1" hangingPunct="1">
              <a:lnSpc>
                <a:spcPct val="90000"/>
              </a:lnSpc>
            </a:pPr>
            <a:r>
              <a:rPr lang="en-US" altLang="en-US" sz="2000" dirty="0">
                <a:solidFill>
                  <a:schemeClr val="bg1"/>
                </a:solidFill>
              </a:rPr>
              <a:t>Fibrates</a:t>
            </a:r>
          </a:p>
          <a:p>
            <a:pPr lvl="1" eaLnBrk="1" hangingPunct="1">
              <a:lnSpc>
                <a:spcPct val="90000"/>
              </a:lnSpc>
            </a:pPr>
            <a:r>
              <a:rPr lang="en-US" altLang="en-US" sz="2000" dirty="0">
                <a:solidFill>
                  <a:schemeClr val="bg1"/>
                </a:solidFill>
              </a:rPr>
              <a:t>Fish oil</a:t>
            </a:r>
          </a:p>
          <a:p>
            <a:pPr lvl="1" eaLnBrk="1" hangingPunct="1">
              <a:lnSpc>
                <a:spcPct val="90000"/>
              </a:lnSpc>
            </a:pPr>
            <a:r>
              <a:rPr lang="en-US" altLang="en-US" sz="2000" dirty="0">
                <a:solidFill>
                  <a:schemeClr val="bg1"/>
                </a:solidFill>
              </a:rPr>
              <a:t>Niacin</a:t>
            </a:r>
          </a:p>
          <a:p>
            <a:pPr marL="365760" lvl="1" indent="0" eaLnBrk="1" hangingPunct="1">
              <a:lnSpc>
                <a:spcPct val="90000"/>
              </a:lnSpc>
              <a:buNone/>
            </a:pPr>
            <a:endParaRPr lang="en-US" altLang="en-US" sz="2000" dirty="0">
              <a:solidFill>
                <a:schemeClr val="bg1"/>
              </a:solidFill>
            </a:endParaRPr>
          </a:p>
          <a:p>
            <a:pPr eaLnBrk="1" hangingPunct="1">
              <a:lnSpc>
                <a:spcPct val="90000"/>
              </a:lnSpc>
            </a:pPr>
            <a:r>
              <a:rPr lang="en-US" altLang="en-US" sz="2000" dirty="0">
                <a:solidFill>
                  <a:schemeClr val="bg1"/>
                </a:solidFill>
              </a:rPr>
              <a:t>For the most part, these should be avoided with few exceptions</a:t>
            </a:r>
          </a:p>
        </p:txBody>
      </p:sp>
    </p:spTree>
    <p:extLst>
      <p:ext uri="{BB962C8B-B14F-4D97-AF65-F5344CB8AC3E}">
        <p14:creationId xmlns:p14="http://schemas.microsoft.com/office/powerpoint/2010/main" val="1279851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لمحتوى 1"/>
          <p:cNvSpPr>
            <a:spLocks noGrp="1"/>
          </p:cNvSpPr>
          <p:nvPr>
            <p:ph idx="1"/>
          </p:nvPr>
        </p:nvSpPr>
        <p:spPr/>
        <p:txBody>
          <a:bodyPr/>
          <a:lstStyle/>
          <a:p>
            <a:endParaRPr lang="ar-SA" altLang="en-US"/>
          </a:p>
        </p:txBody>
      </p:sp>
      <p:sp>
        <p:nvSpPr>
          <p:cNvPr id="3" name="عنوان 2"/>
          <p:cNvSpPr>
            <a:spLocks noGrp="1"/>
          </p:cNvSpPr>
          <p:nvPr>
            <p:ph type="title"/>
          </p:nvPr>
        </p:nvSpPr>
        <p:spPr/>
        <p:txBody>
          <a:bodyPr/>
          <a:lstStyle/>
          <a:p>
            <a:pPr>
              <a:defRPr/>
            </a:pPr>
            <a:endParaRPr lang="ar-SA"/>
          </a:p>
        </p:txBody>
      </p:sp>
      <p:sp>
        <p:nvSpPr>
          <p:cNvPr id="4" name="مخطط انسيابي: معالجة معرّفة مسبقاً 3"/>
          <p:cNvSpPr/>
          <p:nvPr/>
        </p:nvSpPr>
        <p:spPr>
          <a:xfrm>
            <a:off x="283634" y="639234"/>
            <a:ext cx="8604956" cy="553437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a:ln>
                <a:noFill/>
              </a:ln>
              <a:solidFill>
                <a:prstClr val="white"/>
              </a:solidFill>
              <a:effectLst/>
              <a:uLnTx/>
              <a:uFillTx/>
              <a:latin typeface="Constantia"/>
              <a:ea typeface="+mn-ea"/>
              <a:cs typeface="Times New Roman" panose="02020603050405020304" pitchFamily="18" charset="0"/>
            </a:endParaRPr>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64634"/>
            <a:ext cx="8077200" cy="544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7838137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7B06E44-49A4-45A4-9009-0697D16470DC}"/>
              </a:ext>
            </a:extLst>
          </p:cNvPr>
          <p:cNvSpPr txBox="1"/>
          <p:nvPr/>
        </p:nvSpPr>
        <p:spPr>
          <a:xfrm>
            <a:off x="178094" y="1582340"/>
            <a:ext cx="3011820" cy="830997"/>
          </a:xfrm>
          <a:prstGeom prst="rect">
            <a:avLst/>
          </a:prstGeom>
          <a:noFill/>
        </p:spPr>
        <p:txBody>
          <a:bodyPr wrap="square" rtlCol="0" anchor="ctr">
            <a:spAutoFit/>
          </a:bodyPr>
          <a:lstStyle/>
          <a:p>
            <a:r>
              <a:rPr lang="en-US" altLang="ko-KR" sz="2400" dirty="0">
                <a:solidFill>
                  <a:schemeClr val="bg1"/>
                </a:solidFill>
                <a:cs typeface="Arial" pitchFamily="34" charset="0"/>
              </a:rPr>
              <a:t>Primary ASCVD Prevention</a:t>
            </a:r>
          </a:p>
        </p:txBody>
      </p:sp>
      <p:pic>
        <p:nvPicPr>
          <p:cNvPr id="7" name="Picture 6">
            <a:extLst>
              <a:ext uri="{FF2B5EF4-FFF2-40B4-BE49-F238E27FC236}">
                <a16:creationId xmlns:a16="http://schemas.microsoft.com/office/drawing/2014/main" id="{AA835A5A-E5D1-4ECA-A2C6-5A23E3A9A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502" y="5559425"/>
            <a:ext cx="1067582" cy="406046"/>
          </a:xfrm>
          <a:prstGeom prst="rect">
            <a:avLst/>
          </a:prstGeom>
        </p:spPr>
      </p:pic>
      <p:pic>
        <p:nvPicPr>
          <p:cNvPr id="8" name="Picture 8" descr="http://www.pehrc.org/sites/pehrc.org/files/ACC_SIG_BLUE_950x300.png">
            <a:extLst>
              <a:ext uri="{FF2B5EF4-FFF2-40B4-BE49-F238E27FC236}">
                <a16:creationId xmlns:a16="http://schemas.microsoft.com/office/drawing/2014/main" id="{25961FEB-41BD-46FB-9C02-EB1A8EE8A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04" y="5574288"/>
            <a:ext cx="1238746" cy="3911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ADEA50E-BE1C-460F-92A3-29B039CED722}"/>
              </a:ext>
            </a:extLst>
          </p:cNvPr>
          <p:cNvPicPr>
            <a:picLocks noChangeAspect="1"/>
          </p:cNvPicPr>
          <p:nvPr/>
        </p:nvPicPr>
        <p:blipFill>
          <a:blip r:embed="rId5"/>
          <a:stretch>
            <a:fillRect/>
          </a:stretch>
        </p:blipFill>
        <p:spPr>
          <a:xfrm>
            <a:off x="3695362" y="871807"/>
            <a:ext cx="5182634" cy="5114386"/>
          </a:xfrm>
          <a:prstGeom prst="rect">
            <a:avLst/>
          </a:prstGeom>
        </p:spPr>
      </p:pic>
      <p:sp>
        <p:nvSpPr>
          <p:cNvPr id="9" name="TextBox 8">
            <a:extLst>
              <a:ext uri="{FF2B5EF4-FFF2-40B4-BE49-F238E27FC236}">
                <a16:creationId xmlns:a16="http://schemas.microsoft.com/office/drawing/2014/main" id="{C66BAE94-A7A3-4A6F-9D06-BF99CCBAC36E}"/>
              </a:ext>
            </a:extLst>
          </p:cNvPr>
          <p:cNvSpPr txBox="1"/>
          <p:nvPr/>
        </p:nvSpPr>
        <p:spPr>
          <a:xfrm>
            <a:off x="7071919" y="5870113"/>
            <a:ext cx="2115260" cy="333874"/>
          </a:xfrm>
          <a:prstGeom prst="rect">
            <a:avLst/>
          </a:prstGeom>
          <a:noFill/>
        </p:spPr>
        <p:txBody>
          <a:bodyPr wrap="square" rtlCol="0">
            <a:spAutoFit/>
          </a:bodyPr>
          <a:lstStyle/>
          <a:p>
            <a:pPr algn="r">
              <a:lnSpc>
                <a:spcPct val="107000"/>
              </a:lnSpc>
            </a:pPr>
            <a:r>
              <a:rPr lang="en-US" sz="750" dirty="0">
                <a:solidFill>
                  <a:prstClr val="black"/>
                </a:solidFill>
                <a:latin typeface="Calibri"/>
              </a:rPr>
              <a:t>Abbreviations:</a:t>
            </a:r>
            <a:r>
              <a:rPr lang="en-US" sz="750" dirty="0">
                <a:solidFill>
                  <a:prstClr val="black"/>
                </a:solidFill>
                <a:latin typeface="Calibri" panose="020F0502020204030204" pitchFamily="34" charset="0"/>
                <a:cs typeface="Calibri" panose="020F0502020204030204" pitchFamily="34" charset="0"/>
              </a:rPr>
              <a:t> </a:t>
            </a:r>
            <a:r>
              <a:rPr lang="en-US" sz="750" dirty="0">
                <a:latin typeface="Calibri" panose="020F0502020204030204" pitchFamily="34" charset="0"/>
                <a:ea typeface="Calibri" panose="020F0502020204030204" pitchFamily="34" charset="0"/>
                <a:cs typeface="Times New Roman" panose="02020603050405020304" pitchFamily="18" charset="0"/>
              </a:rPr>
              <a:t>CAC </a:t>
            </a:r>
            <a:r>
              <a:rPr lang="en-US" sz="750" dirty="0">
                <a:latin typeface="Calibri" panose="020F0502020204030204" pitchFamily="34" charset="0"/>
                <a:cs typeface="Times New Roman" panose="02020603050405020304" pitchFamily="18" charset="0"/>
              </a:rPr>
              <a:t>Score, Coronary Calcium Score. </a:t>
            </a:r>
          </a:p>
        </p:txBody>
      </p:sp>
    </p:spTree>
    <p:extLst>
      <p:ext uri="{BB962C8B-B14F-4D97-AF65-F5344CB8AC3E}">
        <p14:creationId xmlns:p14="http://schemas.microsoft.com/office/powerpoint/2010/main" val="10461376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7B06E44-49A4-45A4-9009-0697D16470DC}"/>
              </a:ext>
            </a:extLst>
          </p:cNvPr>
          <p:cNvSpPr txBox="1"/>
          <p:nvPr/>
        </p:nvSpPr>
        <p:spPr>
          <a:xfrm>
            <a:off x="178094" y="1582340"/>
            <a:ext cx="3013916" cy="830997"/>
          </a:xfrm>
          <a:prstGeom prst="rect">
            <a:avLst/>
          </a:prstGeom>
          <a:noFill/>
        </p:spPr>
        <p:txBody>
          <a:bodyPr wrap="square" rtlCol="0" anchor="ctr">
            <a:spAutoFit/>
          </a:bodyPr>
          <a:lstStyle/>
          <a:p>
            <a:r>
              <a:rPr lang="en-US" altLang="ko-KR" sz="2400" dirty="0">
                <a:solidFill>
                  <a:schemeClr val="bg1"/>
                </a:solidFill>
                <a:cs typeface="Arial" pitchFamily="34" charset="0"/>
              </a:rPr>
              <a:t>Secondary ASCVD Prevention</a:t>
            </a:r>
          </a:p>
        </p:txBody>
      </p:sp>
      <p:pic>
        <p:nvPicPr>
          <p:cNvPr id="7" name="Picture 6">
            <a:extLst>
              <a:ext uri="{FF2B5EF4-FFF2-40B4-BE49-F238E27FC236}">
                <a16:creationId xmlns:a16="http://schemas.microsoft.com/office/drawing/2014/main" id="{AA835A5A-E5D1-4ECA-A2C6-5A23E3A9A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502" y="5559425"/>
            <a:ext cx="1067582" cy="406046"/>
          </a:xfrm>
          <a:prstGeom prst="rect">
            <a:avLst/>
          </a:prstGeom>
        </p:spPr>
      </p:pic>
      <p:pic>
        <p:nvPicPr>
          <p:cNvPr id="8" name="Picture 8" descr="http://www.pehrc.org/sites/pehrc.org/files/ACC_SIG_BLUE_950x300.png">
            <a:extLst>
              <a:ext uri="{FF2B5EF4-FFF2-40B4-BE49-F238E27FC236}">
                <a16:creationId xmlns:a16="http://schemas.microsoft.com/office/drawing/2014/main" id="{25961FEB-41BD-46FB-9C02-EB1A8EE8A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04" y="5574288"/>
            <a:ext cx="1238746" cy="3911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5E8C7D-8D4E-421C-86F4-D197367F9B98}"/>
              </a:ext>
            </a:extLst>
          </p:cNvPr>
          <p:cNvPicPr>
            <a:picLocks noChangeAspect="1"/>
          </p:cNvPicPr>
          <p:nvPr/>
        </p:nvPicPr>
        <p:blipFill>
          <a:blip r:embed="rId5"/>
          <a:stretch>
            <a:fillRect/>
          </a:stretch>
        </p:blipFill>
        <p:spPr>
          <a:xfrm>
            <a:off x="3655503" y="1082162"/>
            <a:ext cx="4962994" cy="4787951"/>
          </a:xfrm>
          <a:prstGeom prst="rect">
            <a:avLst/>
          </a:prstGeom>
        </p:spPr>
      </p:pic>
    </p:spTree>
    <p:extLst>
      <p:ext uri="{BB962C8B-B14F-4D97-AF65-F5344CB8AC3E}">
        <p14:creationId xmlns:p14="http://schemas.microsoft.com/office/powerpoint/2010/main" val="10290487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7B06E44-49A4-45A4-9009-0697D16470DC}"/>
              </a:ext>
            </a:extLst>
          </p:cNvPr>
          <p:cNvSpPr txBox="1"/>
          <p:nvPr/>
        </p:nvSpPr>
        <p:spPr>
          <a:xfrm>
            <a:off x="178094" y="1582340"/>
            <a:ext cx="3013916" cy="830997"/>
          </a:xfrm>
          <a:prstGeom prst="rect">
            <a:avLst/>
          </a:prstGeom>
          <a:noFill/>
        </p:spPr>
        <p:txBody>
          <a:bodyPr wrap="square" rtlCol="0" anchor="ctr">
            <a:spAutoFit/>
          </a:bodyPr>
          <a:lstStyle/>
          <a:p>
            <a:r>
              <a:rPr lang="en-US" altLang="ko-KR" sz="2400" dirty="0">
                <a:solidFill>
                  <a:schemeClr val="bg1"/>
                </a:solidFill>
                <a:cs typeface="Arial" pitchFamily="34" charset="0"/>
              </a:rPr>
              <a:t>Secondary ASCVD Prevention</a:t>
            </a:r>
          </a:p>
        </p:txBody>
      </p:sp>
      <p:pic>
        <p:nvPicPr>
          <p:cNvPr id="7" name="Picture 6">
            <a:extLst>
              <a:ext uri="{FF2B5EF4-FFF2-40B4-BE49-F238E27FC236}">
                <a16:creationId xmlns:a16="http://schemas.microsoft.com/office/drawing/2014/main" id="{AA835A5A-E5D1-4ECA-A2C6-5A23E3A9A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502" y="5559425"/>
            <a:ext cx="1067582" cy="406046"/>
          </a:xfrm>
          <a:prstGeom prst="rect">
            <a:avLst/>
          </a:prstGeom>
        </p:spPr>
      </p:pic>
      <p:pic>
        <p:nvPicPr>
          <p:cNvPr id="8" name="Picture 8" descr="http://www.pehrc.org/sites/pehrc.org/files/ACC_SIG_BLUE_950x300.png">
            <a:extLst>
              <a:ext uri="{FF2B5EF4-FFF2-40B4-BE49-F238E27FC236}">
                <a16:creationId xmlns:a16="http://schemas.microsoft.com/office/drawing/2014/main" id="{25961FEB-41BD-46FB-9C02-EB1A8EE8A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04" y="5574288"/>
            <a:ext cx="1238746" cy="3911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649F252-3135-4856-961C-D87B8BD134BC}"/>
              </a:ext>
            </a:extLst>
          </p:cNvPr>
          <p:cNvPicPr>
            <a:picLocks noChangeAspect="1"/>
          </p:cNvPicPr>
          <p:nvPr/>
        </p:nvPicPr>
        <p:blipFill>
          <a:blip r:embed="rId5"/>
          <a:stretch>
            <a:fillRect/>
          </a:stretch>
        </p:blipFill>
        <p:spPr>
          <a:xfrm>
            <a:off x="4024984" y="1593882"/>
            <a:ext cx="4327988" cy="4091176"/>
          </a:xfrm>
          <a:prstGeom prst="rect">
            <a:avLst/>
          </a:prstGeom>
        </p:spPr>
      </p:pic>
    </p:spTree>
    <p:extLst>
      <p:ext uri="{BB962C8B-B14F-4D97-AF65-F5344CB8AC3E}">
        <p14:creationId xmlns:p14="http://schemas.microsoft.com/office/powerpoint/2010/main" val="39559253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7B06E44-49A4-45A4-9009-0697D16470DC}"/>
              </a:ext>
            </a:extLst>
          </p:cNvPr>
          <p:cNvSpPr txBox="1"/>
          <p:nvPr/>
        </p:nvSpPr>
        <p:spPr>
          <a:xfrm>
            <a:off x="178094" y="1767006"/>
            <a:ext cx="3013916" cy="461665"/>
          </a:xfrm>
          <a:prstGeom prst="rect">
            <a:avLst/>
          </a:prstGeom>
          <a:noFill/>
        </p:spPr>
        <p:txBody>
          <a:bodyPr wrap="square" rtlCol="0" anchor="ctr">
            <a:spAutoFit/>
          </a:bodyPr>
          <a:lstStyle/>
          <a:p>
            <a:r>
              <a:rPr lang="en-US" altLang="ko-KR" sz="2400" dirty="0">
                <a:solidFill>
                  <a:schemeClr val="bg1"/>
                </a:solidFill>
                <a:cs typeface="Arial" pitchFamily="34" charset="0"/>
              </a:rPr>
              <a:t>Follow-Up</a:t>
            </a:r>
          </a:p>
        </p:txBody>
      </p:sp>
      <p:pic>
        <p:nvPicPr>
          <p:cNvPr id="7" name="Picture 6">
            <a:extLst>
              <a:ext uri="{FF2B5EF4-FFF2-40B4-BE49-F238E27FC236}">
                <a16:creationId xmlns:a16="http://schemas.microsoft.com/office/drawing/2014/main" id="{AA835A5A-E5D1-4ECA-A2C6-5A23E3A9A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502" y="5559425"/>
            <a:ext cx="1067582" cy="406046"/>
          </a:xfrm>
          <a:prstGeom prst="rect">
            <a:avLst/>
          </a:prstGeom>
        </p:spPr>
      </p:pic>
      <p:pic>
        <p:nvPicPr>
          <p:cNvPr id="8" name="Picture 8" descr="http://www.pehrc.org/sites/pehrc.org/files/ACC_SIG_BLUE_950x300.png">
            <a:extLst>
              <a:ext uri="{FF2B5EF4-FFF2-40B4-BE49-F238E27FC236}">
                <a16:creationId xmlns:a16="http://schemas.microsoft.com/office/drawing/2014/main" id="{25961FEB-41BD-46FB-9C02-EB1A8EE8A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04" y="5574288"/>
            <a:ext cx="1238746" cy="3911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9CBB43-D447-4FED-B5AB-F533637B4D62}"/>
              </a:ext>
            </a:extLst>
          </p:cNvPr>
          <p:cNvSpPr/>
          <p:nvPr/>
        </p:nvSpPr>
        <p:spPr>
          <a:xfrm>
            <a:off x="3192010" y="2683639"/>
            <a:ext cx="5773897" cy="1015663"/>
          </a:xfrm>
          <a:prstGeom prst="rect">
            <a:avLst/>
          </a:prstGeom>
        </p:spPr>
        <p:txBody>
          <a:bodyPr wrap="square">
            <a:spAutoFit/>
          </a:bodyPr>
          <a:lstStyle/>
          <a:p>
            <a:pPr marL="557171" lvl="1" indent="-214313">
              <a:buFont typeface="Arial" panose="020B0604020202020204" pitchFamily="34" charset="0"/>
              <a:buChar char="•"/>
            </a:pPr>
            <a:r>
              <a:rPr lang="en-US" sz="1500" dirty="0">
                <a:solidFill>
                  <a:schemeClr val="tx1">
                    <a:lumMod val="75000"/>
                    <a:lumOff val="25000"/>
                  </a:schemeClr>
                </a:solidFill>
              </a:rPr>
              <a:t>Assess adherence and percentage response to LDL-C–lowering medications and lifestyle changes with repeat lipid measurement </a:t>
            </a:r>
            <a:r>
              <a:rPr lang="en-US" sz="1500" b="1" dirty="0">
                <a:solidFill>
                  <a:schemeClr val="tx1">
                    <a:lumMod val="75000"/>
                    <a:lumOff val="25000"/>
                  </a:schemeClr>
                </a:solidFill>
              </a:rPr>
              <a:t>4 to 12 weeks</a:t>
            </a:r>
            <a:r>
              <a:rPr lang="en-US" sz="1500" dirty="0">
                <a:solidFill>
                  <a:schemeClr val="tx1">
                    <a:lumMod val="75000"/>
                    <a:lumOff val="25000"/>
                  </a:schemeClr>
                </a:solidFill>
              </a:rPr>
              <a:t> after statin initiation or dose adjustment, repeated every </a:t>
            </a:r>
            <a:r>
              <a:rPr lang="en-US" sz="1500" b="1" dirty="0">
                <a:solidFill>
                  <a:schemeClr val="tx1">
                    <a:lumMod val="75000"/>
                    <a:lumOff val="25000"/>
                  </a:schemeClr>
                </a:solidFill>
              </a:rPr>
              <a:t>3 to 12 months </a:t>
            </a:r>
            <a:r>
              <a:rPr lang="en-US" sz="1500" dirty="0">
                <a:solidFill>
                  <a:schemeClr val="tx1">
                    <a:lumMod val="75000"/>
                    <a:lumOff val="25000"/>
                  </a:schemeClr>
                </a:solidFill>
              </a:rPr>
              <a:t>as needed. </a:t>
            </a:r>
          </a:p>
        </p:txBody>
      </p:sp>
    </p:spTree>
    <p:extLst>
      <p:ext uri="{BB962C8B-B14F-4D97-AF65-F5344CB8AC3E}">
        <p14:creationId xmlns:p14="http://schemas.microsoft.com/office/powerpoint/2010/main" val="13909050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6110" y="1552304"/>
            <a:ext cx="3198937" cy="543185"/>
          </a:xfrm>
        </p:spPr>
        <p:txBody>
          <a:bodyPr>
            <a:normAutofit fontScale="92500" lnSpcReduction="20000"/>
          </a:bodyPr>
          <a:lstStyle/>
          <a:p>
            <a:r>
              <a:rPr lang="en-US" dirty="0"/>
              <a:t>Summary</a:t>
            </a:r>
          </a:p>
        </p:txBody>
      </p:sp>
      <p:pic>
        <p:nvPicPr>
          <p:cNvPr id="3" name="Picture 2">
            <a:extLst>
              <a:ext uri="{FF2B5EF4-FFF2-40B4-BE49-F238E27FC236}">
                <a16:creationId xmlns:a16="http://schemas.microsoft.com/office/drawing/2014/main" id="{70D56169-8AD9-4CF8-B3E1-E9282DB019D2}"/>
              </a:ext>
            </a:extLst>
          </p:cNvPr>
          <p:cNvPicPr>
            <a:picLocks noChangeAspect="1"/>
          </p:cNvPicPr>
          <p:nvPr/>
        </p:nvPicPr>
        <p:blipFill>
          <a:blip r:embed="rId2"/>
          <a:stretch>
            <a:fillRect/>
          </a:stretch>
        </p:blipFill>
        <p:spPr>
          <a:xfrm>
            <a:off x="4716712" y="857250"/>
            <a:ext cx="3473039" cy="5143500"/>
          </a:xfrm>
          <a:prstGeom prst="rect">
            <a:avLst/>
          </a:prstGeom>
        </p:spPr>
      </p:pic>
      <p:pic>
        <p:nvPicPr>
          <p:cNvPr id="5" name="Picture 4">
            <a:extLst>
              <a:ext uri="{FF2B5EF4-FFF2-40B4-BE49-F238E27FC236}">
                <a16:creationId xmlns:a16="http://schemas.microsoft.com/office/drawing/2014/main" id="{D4217750-48E7-41A1-AD1B-6C1C87974F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728" y="5244838"/>
            <a:ext cx="1067582" cy="406046"/>
          </a:xfrm>
          <a:prstGeom prst="rect">
            <a:avLst/>
          </a:prstGeom>
        </p:spPr>
      </p:pic>
      <p:pic>
        <p:nvPicPr>
          <p:cNvPr id="6" name="Picture 8" descr="http://www.pehrc.org/sites/pehrc.org/files/ACC_SIG_BLUE_950x300.png">
            <a:extLst>
              <a:ext uri="{FF2B5EF4-FFF2-40B4-BE49-F238E27FC236}">
                <a16:creationId xmlns:a16="http://schemas.microsoft.com/office/drawing/2014/main" id="{B6C55ADB-3984-4976-B8E3-2098AC870C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4230" y="5259701"/>
            <a:ext cx="1238746" cy="39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776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D93E68F4-9231-46E5-8F91-DDC322278475}"/>
              </a:ext>
            </a:extLst>
          </p:cNvPr>
          <p:cNvSpPr txBox="1"/>
          <p:nvPr/>
        </p:nvSpPr>
        <p:spPr>
          <a:xfrm>
            <a:off x="5736395" y="1469276"/>
            <a:ext cx="2545425" cy="461665"/>
          </a:xfrm>
          <a:prstGeom prst="rect">
            <a:avLst/>
          </a:prstGeom>
          <a:noFill/>
        </p:spPr>
        <p:txBody>
          <a:bodyPr wrap="square" rtlCol="0">
            <a:spAutoFit/>
          </a:bodyPr>
          <a:lstStyle/>
          <a:p>
            <a:r>
              <a:rPr lang="en-US" altLang="ko-KR" sz="2400" b="1" dirty="0">
                <a:solidFill>
                  <a:schemeClr val="accent1"/>
                </a:solidFill>
                <a:latin typeface="+mj-lt"/>
                <a:cs typeface="Arial" pitchFamily="34" charset="0"/>
              </a:rPr>
              <a:t>References</a:t>
            </a:r>
          </a:p>
        </p:txBody>
      </p:sp>
      <p:sp>
        <p:nvSpPr>
          <p:cNvPr id="51" name="TextBox 50">
            <a:extLst>
              <a:ext uri="{FF2B5EF4-FFF2-40B4-BE49-F238E27FC236}">
                <a16:creationId xmlns:a16="http://schemas.microsoft.com/office/drawing/2014/main" id="{60DC7862-242A-439F-9274-72ED0635D277}"/>
              </a:ext>
            </a:extLst>
          </p:cNvPr>
          <p:cNvSpPr txBox="1"/>
          <p:nvPr/>
        </p:nvSpPr>
        <p:spPr>
          <a:xfrm>
            <a:off x="4572001" y="1983279"/>
            <a:ext cx="4460846" cy="646331"/>
          </a:xfrm>
          <a:prstGeom prst="rect">
            <a:avLst/>
          </a:prstGeom>
          <a:noFill/>
        </p:spPr>
        <p:txBody>
          <a:bodyPr wrap="square" rtlCol="0">
            <a:spAutoFit/>
          </a:bodyPr>
          <a:lstStyle/>
          <a:p>
            <a:pPr marL="128588" indent="-128588">
              <a:buFont typeface="Arial" panose="020B0604020202020204" pitchFamily="34" charset="0"/>
              <a:buChar char="•"/>
            </a:pPr>
            <a:r>
              <a:rPr lang="en-US" altLang="ko-KR" sz="900" b="1" dirty="0">
                <a:solidFill>
                  <a:schemeClr val="tx1">
                    <a:lumMod val="75000"/>
                    <a:lumOff val="25000"/>
                  </a:schemeClr>
                </a:solidFill>
                <a:cs typeface="Arial" pitchFamily="34" charset="0"/>
              </a:rPr>
              <a:t>ACC/AHA 2018 Guideline for Blood Cholesterol</a:t>
            </a:r>
          </a:p>
          <a:p>
            <a:pPr marL="128588" indent="-128588">
              <a:buFont typeface="Arial" panose="020B0604020202020204" pitchFamily="34" charset="0"/>
              <a:buChar char="•"/>
            </a:pPr>
            <a:r>
              <a:rPr lang="en-US" altLang="ko-KR" sz="900" b="1" dirty="0">
                <a:solidFill>
                  <a:schemeClr val="tx1">
                    <a:lumMod val="75000"/>
                    <a:lumOff val="25000"/>
                  </a:schemeClr>
                </a:solidFill>
                <a:cs typeface="Arial" pitchFamily="34" charset="0"/>
              </a:rPr>
              <a:t>UpToDate</a:t>
            </a:r>
          </a:p>
          <a:p>
            <a:pPr marL="128588" indent="-128588">
              <a:buFont typeface="Arial" panose="020B0604020202020204" pitchFamily="34" charset="0"/>
              <a:buChar char="•"/>
            </a:pPr>
            <a:r>
              <a:rPr lang="nb-NO" altLang="ko-KR" sz="900" b="1" dirty="0">
                <a:solidFill>
                  <a:schemeClr val="tx1">
                    <a:lumMod val="75000"/>
                    <a:lumOff val="25000"/>
                  </a:schemeClr>
                </a:solidFill>
                <a:cs typeface="Arial" pitchFamily="34" charset="0"/>
              </a:rPr>
              <a:t>Jellinger P, Handelsman Y, Rosenblit P, et al. Endocr Practice. 2017;23(4):479-497.</a:t>
            </a:r>
          </a:p>
        </p:txBody>
      </p:sp>
      <p:sp>
        <p:nvSpPr>
          <p:cNvPr id="55" name="Rounded Rectangle 6">
            <a:extLst>
              <a:ext uri="{FF2B5EF4-FFF2-40B4-BE49-F238E27FC236}">
                <a16:creationId xmlns:a16="http://schemas.microsoft.com/office/drawing/2014/main" id="{77B8EE66-728B-46DD-A444-4C723FF2D565}"/>
              </a:ext>
            </a:extLst>
          </p:cNvPr>
          <p:cNvSpPr/>
          <p:nvPr/>
        </p:nvSpPr>
        <p:spPr>
          <a:xfrm>
            <a:off x="5837263" y="4723999"/>
            <a:ext cx="230315" cy="234158"/>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Rectangle 9">
            <a:extLst>
              <a:ext uri="{FF2B5EF4-FFF2-40B4-BE49-F238E27FC236}">
                <a16:creationId xmlns:a16="http://schemas.microsoft.com/office/drawing/2014/main" id="{2EB29737-88B9-423E-801B-A48B14F732B1}"/>
              </a:ext>
            </a:extLst>
          </p:cNvPr>
          <p:cNvSpPr/>
          <p:nvPr/>
        </p:nvSpPr>
        <p:spPr>
          <a:xfrm>
            <a:off x="5844042" y="3649120"/>
            <a:ext cx="216757" cy="20290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 name="Picture Placeholder 2">
            <a:extLst>
              <a:ext uri="{FF2B5EF4-FFF2-40B4-BE49-F238E27FC236}">
                <a16:creationId xmlns:a16="http://schemas.microsoft.com/office/drawing/2014/main" id="{6EBB2DAB-010E-42A3-8374-8876A55D7132}"/>
              </a:ext>
            </a:extLst>
          </p:cNvPr>
          <p:cNvSpPr>
            <a:spLocks noGrp="1"/>
          </p:cNvSpPr>
          <p:nvPr>
            <p:ph type="pic" idx="16"/>
          </p:nvPr>
        </p:nvSpPr>
        <p:spPr/>
      </p:sp>
      <p:pic>
        <p:nvPicPr>
          <p:cNvPr id="2050" name="Picture 2" descr="Image result for internet safety for kids">
            <a:extLst>
              <a:ext uri="{FF2B5EF4-FFF2-40B4-BE49-F238E27FC236}">
                <a16:creationId xmlns:a16="http://schemas.microsoft.com/office/drawing/2014/main" id="{2290E644-B016-45B9-8216-2759618220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0811" y="3033885"/>
            <a:ext cx="3724712" cy="208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89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solidFill>
                  <a:schemeClr val="accent2"/>
                </a:solidFill>
              </a:rPr>
              <a:t>The Framingham risk score</a:t>
            </a:r>
            <a:endParaRPr lang="x-none" dirty="0">
              <a:solidFill>
                <a:schemeClr val="accent2"/>
              </a:solidFill>
            </a:endParaRPr>
          </a:p>
        </p:txBody>
      </p:sp>
      <p:sp>
        <p:nvSpPr>
          <p:cNvPr id="3" name="Content Placeholder 2"/>
          <p:cNvSpPr>
            <a:spLocks noGrp="1"/>
          </p:cNvSpPr>
          <p:nvPr>
            <p:ph idx="1"/>
          </p:nvPr>
        </p:nvSpPr>
        <p:spPr>
          <a:xfrm>
            <a:off x="685800" y="1628800"/>
            <a:ext cx="7770813" cy="4968552"/>
          </a:xfrm>
        </p:spPr>
        <p:txBody>
          <a:bodyPr>
            <a:noAutofit/>
          </a:bodyPr>
          <a:lstStyle/>
          <a:p>
            <a:pPr algn="l" rtl="0">
              <a:buFont typeface="Wingdings" pitchFamily="2" charset="2"/>
              <a:buChar char="q"/>
            </a:pPr>
            <a:r>
              <a:rPr lang="en-US" sz="1800" dirty="0">
                <a:solidFill>
                  <a:schemeClr val="bg1"/>
                </a:solidFill>
              </a:rPr>
              <a:t>Scoring system used to calculate a pt’s risk of coronary events</a:t>
            </a:r>
          </a:p>
          <a:p>
            <a:pPr algn="l" rtl="0">
              <a:buFont typeface="Wingdings" pitchFamily="2" charset="2"/>
              <a:buChar char="q"/>
            </a:pPr>
            <a:r>
              <a:rPr lang="en-US" sz="1800" dirty="0">
                <a:solidFill>
                  <a:schemeClr val="bg1"/>
                </a:solidFill>
              </a:rPr>
              <a:t>The Framingham Heart Study first introduced the term </a:t>
            </a:r>
            <a:r>
              <a:rPr lang="en-US" sz="1800" i="1" dirty="0">
                <a:solidFill>
                  <a:schemeClr val="bg1"/>
                </a:solidFill>
              </a:rPr>
              <a:t>risk factor </a:t>
            </a:r>
            <a:r>
              <a:rPr lang="en-US" sz="1800" dirty="0">
                <a:solidFill>
                  <a:schemeClr val="bg1"/>
                </a:solidFill>
              </a:rPr>
              <a:t>to medical literature</a:t>
            </a:r>
          </a:p>
          <a:p>
            <a:pPr algn="l" rtl="0">
              <a:buFont typeface="Wingdings" pitchFamily="2" charset="2"/>
              <a:buChar char="q"/>
            </a:pPr>
            <a:r>
              <a:rPr lang="en-US" sz="1800" dirty="0">
                <a:solidFill>
                  <a:schemeClr val="bg1"/>
                </a:solidFill>
              </a:rPr>
              <a:t>The following risk factors are used to assess cumulative risk:</a:t>
            </a:r>
          </a:p>
          <a:p>
            <a:pPr marL="903605" indent="-285750" algn="l" rtl="0">
              <a:buFont typeface="Wingdings" pitchFamily="2" charset="2"/>
              <a:buChar char="ü"/>
            </a:pPr>
            <a:r>
              <a:rPr lang="en-US" sz="1800" dirty="0">
                <a:solidFill>
                  <a:schemeClr val="bg1"/>
                </a:solidFill>
              </a:rPr>
              <a:t>Age</a:t>
            </a:r>
          </a:p>
          <a:p>
            <a:pPr marL="903605" indent="-285750" algn="l" rtl="0">
              <a:buFont typeface="Wingdings" pitchFamily="2" charset="2"/>
              <a:buChar char="ü"/>
            </a:pPr>
            <a:r>
              <a:rPr lang="en-US" sz="1800" dirty="0">
                <a:solidFill>
                  <a:schemeClr val="bg1"/>
                </a:solidFill>
              </a:rPr>
              <a:t>Smoking Status</a:t>
            </a:r>
          </a:p>
          <a:p>
            <a:pPr marL="903605" indent="-285750" algn="l" rtl="0">
              <a:buFont typeface="Wingdings" pitchFamily="2" charset="2"/>
              <a:buChar char="ü"/>
            </a:pPr>
            <a:r>
              <a:rPr lang="en-US" sz="1800" dirty="0">
                <a:solidFill>
                  <a:schemeClr val="bg1"/>
                </a:solidFill>
              </a:rPr>
              <a:t>Systolic BP</a:t>
            </a:r>
          </a:p>
          <a:p>
            <a:pPr marL="903605" indent="-285750" algn="l" rtl="0">
              <a:buFont typeface="Wingdings" pitchFamily="2" charset="2"/>
              <a:buChar char="ü"/>
            </a:pPr>
            <a:r>
              <a:rPr lang="en-US" sz="1800" dirty="0">
                <a:solidFill>
                  <a:schemeClr val="bg1"/>
                </a:solidFill>
              </a:rPr>
              <a:t>HTN treatment</a:t>
            </a:r>
          </a:p>
          <a:p>
            <a:pPr marL="903605" indent="-285750" algn="l" rtl="0">
              <a:buFont typeface="Wingdings" pitchFamily="2" charset="2"/>
              <a:buChar char="ü"/>
            </a:pPr>
            <a:r>
              <a:rPr lang="en-US" sz="1800" dirty="0">
                <a:solidFill>
                  <a:schemeClr val="bg1"/>
                </a:solidFill>
              </a:rPr>
              <a:t>Total cholesterol levels</a:t>
            </a:r>
          </a:p>
          <a:p>
            <a:pPr marL="903605" indent="-285750" algn="l" rtl="0">
              <a:buFont typeface="Wingdings" pitchFamily="2" charset="2"/>
              <a:buChar char="ü"/>
            </a:pPr>
            <a:r>
              <a:rPr lang="en-US" sz="1800" dirty="0">
                <a:solidFill>
                  <a:schemeClr val="bg1"/>
                </a:solidFill>
              </a:rPr>
              <a:t>HDL-C levels</a:t>
            </a:r>
          </a:p>
        </p:txBody>
      </p:sp>
    </p:spTree>
    <p:extLst>
      <p:ext uri="{BB962C8B-B14F-4D97-AF65-F5344CB8AC3E}">
        <p14:creationId xmlns:p14="http://schemas.microsoft.com/office/powerpoint/2010/main" val="364019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01vogel046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38311" y="324901"/>
            <a:ext cx="7722749" cy="630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2251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Section Break Slide Master">
  <a:themeElements>
    <a:clrScheme name="2019-Medical">
      <a:dk1>
        <a:sysClr val="windowText" lastClr="000000"/>
      </a:dk1>
      <a:lt1>
        <a:sysClr val="window" lastClr="FFFFFF"/>
      </a:lt1>
      <a:dk2>
        <a:srgbClr val="44546A"/>
      </a:dk2>
      <a:lt2>
        <a:srgbClr val="E7E6E6"/>
      </a:lt2>
      <a:accent1>
        <a:srgbClr val="60BED4"/>
      </a:accent1>
      <a:accent2>
        <a:srgbClr val="8EDADA"/>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 Slide Master">
  <a:themeElements>
    <a:clrScheme name="2019-Medical">
      <a:dk1>
        <a:sysClr val="windowText" lastClr="000000"/>
      </a:dk1>
      <a:lt1>
        <a:sysClr val="window" lastClr="FFFFFF"/>
      </a:lt1>
      <a:dk2>
        <a:srgbClr val="44546A"/>
      </a:dk2>
      <a:lt2>
        <a:srgbClr val="E7E6E6"/>
      </a:lt2>
      <a:accent1>
        <a:srgbClr val="60BED4"/>
      </a:accent1>
      <a:accent2>
        <a:srgbClr val="8EDADA"/>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ver and End Slide Master">
  <a:themeElements>
    <a:clrScheme name="2019-Medical">
      <a:dk1>
        <a:sysClr val="windowText" lastClr="000000"/>
      </a:dk1>
      <a:lt1>
        <a:sysClr val="window" lastClr="FFFFFF"/>
      </a:lt1>
      <a:dk2>
        <a:srgbClr val="44546A"/>
      </a:dk2>
      <a:lt2>
        <a:srgbClr val="E7E6E6"/>
      </a:lt2>
      <a:accent1>
        <a:srgbClr val="60BED4"/>
      </a:accent1>
      <a:accent2>
        <a:srgbClr val="8EDADA"/>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TotalTime>
  <Words>3182</Words>
  <Application>Microsoft Office PowerPoint</Application>
  <PresentationFormat>On-screen Show (4:3)</PresentationFormat>
  <Paragraphs>580</Paragraphs>
  <Slides>77</Slides>
  <Notes>26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77</vt:i4>
      </vt:variant>
    </vt:vector>
  </HeadingPairs>
  <TitlesOfParts>
    <vt:vector size="91" baseType="lpstr">
      <vt:lpstr>Arial</vt:lpstr>
      <vt:lpstr>Calibri</vt:lpstr>
      <vt:lpstr>Cambria</vt:lpstr>
      <vt:lpstr>Constantia</vt:lpstr>
      <vt:lpstr>Corbel</vt:lpstr>
      <vt:lpstr>Gill Sans MT</vt:lpstr>
      <vt:lpstr>Times New Roman</vt:lpstr>
      <vt:lpstr>Wingdings</vt:lpstr>
      <vt:lpstr>Wingdings 2</vt:lpstr>
      <vt:lpstr>Paper</vt:lpstr>
      <vt:lpstr>Dividend</vt:lpstr>
      <vt:lpstr>Section Break Slide Master</vt:lpstr>
      <vt:lpstr>Contents Slide Master</vt:lpstr>
      <vt:lpstr>Cover and End Slide Master</vt:lpstr>
      <vt:lpstr>IHD, Dyslipidemia, and CVD risk assessment  </vt:lpstr>
      <vt:lpstr>Objectives </vt:lpstr>
      <vt:lpstr>  Primary prevention of CVD </vt:lpstr>
      <vt:lpstr>PowerPoint Presentation</vt:lpstr>
      <vt:lpstr>CAD risk factors</vt:lpstr>
      <vt:lpstr>Emerging risk factors for CAD</vt:lpstr>
      <vt:lpstr>C-reactive protein</vt:lpstr>
      <vt:lpstr>The Framingham risk score</vt:lpstr>
      <vt:lpstr>PowerPoint Presentation</vt:lpstr>
      <vt:lpstr>PowerPoint Presentation</vt:lpstr>
      <vt:lpstr>Cases in which you don’t need FRS ? Patients who already have a high risk due to other diseases: </vt:lpstr>
      <vt:lpstr>FRS</vt:lpstr>
      <vt:lpstr>PowerPoint Presentation</vt:lpstr>
      <vt:lpstr>PowerPoint Presentation</vt:lpstr>
      <vt:lpstr>Pooled Cohort Equations: Criticism </vt:lpstr>
      <vt:lpstr>    Observed and expected events for different scores were compared in MESA after a 10.2- year follow-up </vt:lpstr>
      <vt:lpstr>CAD</vt:lpstr>
      <vt:lpstr>Major CAD types</vt:lpstr>
      <vt:lpstr>Myocardial infarction</vt:lpstr>
      <vt:lpstr>Treatment of Acute Coronary Syndrome</vt:lpstr>
      <vt:lpstr>Care following MI</vt:lpstr>
      <vt:lpstr>Dyslipidemia </vt:lpstr>
      <vt:lpstr>PowerPoint Presentation</vt:lpstr>
      <vt:lpstr>PowerPoint Presentation</vt:lpstr>
      <vt:lpstr>PowerPoint Presentation</vt:lpstr>
      <vt:lpstr>Changes in Lipid Guidelines and Cholesterol Targets</vt:lpstr>
      <vt:lpstr>AHA/ACC vs IAS</vt:lpstr>
      <vt:lpstr>PowerPoint Presentation</vt:lpstr>
      <vt:lpstr>Dosing Statins</vt:lpstr>
      <vt:lpstr>PowerPoint Presentation</vt:lpstr>
      <vt:lpstr>PowerPoint Presentation</vt:lpstr>
      <vt:lpstr>PowerPoint Presentation</vt:lpstr>
      <vt:lpstr>Primary causes </vt:lpstr>
      <vt:lpstr>Secondary causes</vt:lpstr>
      <vt:lpstr>Other common secondary causes</vt:lpstr>
      <vt:lpstr>PowerPoint Presentation</vt:lpstr>
      <vt:lpstr>PowerPoint Presentation</vt:lpstr>
      <vt:lpstr>PowerPoint Presentation</vt:lpstr>
      <vt:lpstr>Symptoms and Signs  </vt:lpstr>
      <vt:lpstr>PowerPoint Presentation</vt:lpstr>
      <vt:lpstr>PowerPoint Presentation</vt:lpstr>
      <vt:lpstr>PowerPoint Presentation</vt:lpstr>
      <vt:lpstr>Measurements of LDL-C and Non–HDL-C </vt:lpstr>
      <vt:lpstr>PowerPoint Presentation</vt:lpstr>
      <vt:lpstr>PowerPoint Presentation</vt:lpstr>
      <vt:lpstr>PowerPoint Presentation</vt:lpstr>
      <vt:lpstr>First Group</vt:lpstr>
      <vt:lpstr>PowerPoint Presentation</vt:lpstr>
      <vt:lpstr>PowerPoint Presentation</vt:lpstr>
      <vt:lpstr>Second group</vt:lpstr>
      <vt:lpstr>THIRD GROUP</vt:lpstr>
      <vt:lpstr>PowerPoint Presentation</vt:lpstr>
      <vt:lpstr>Fourth group </vt:lpstr>
      <vt:lpstr>PowerPoint Presentation</vt:lpstr>
      <vt:lpstr>PowerPoint Presentation</vt:lpstr>
      <vt:lpstr>PowerPoint Presentation</vt:lpstr>
      <vt:lpstr>USPSTF  Screening for Lipid Disorders in Adults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of adverse effects </vt:lpstr>
      <vt:lpstr>Non-statin therapies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Pramjcom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2013 ACC/AHA guidelines on treatment of blood cholesterol to reduce atherosclerotic cardiovascular risk in Adults</dc:title>
  <dc:creator>Dr_Boo7</dc:creator>
  <cp:lastModifiedBy>mohammed batais</cp:lastModifiedBy>
  <cp:revision>85</cp:revision>
  <dcterms:created xsi:type="dcterms:W3CDTF">2015-11-07T10:26:15Z</dcterms:created>
  <dcterms:modified xsi:type="dcterms:W3CDTF">2019-08-08T15:28:34Z</dcterms:modified>
</cp:coreProperties>
</file>