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0" r:id="rId2"/>
    <p:sldId id="257" r:id="rId3"/>
    <p:sldId id="269" r:id="rId4"/>
    <p:sldId id="264" r:id="rId5"/>
    <p:sldId id="263" r:id="rId6"/>
    <p:sldId id="293" r:id="rId7"/>
    <p:sldId id="256" r:id="rId8"/>
    <p:sldId id="271" r:id="rId9"/>
    <p:sldId id="276" r:id="rId10"/>
    <p:sldId id="273" r:id="rId11"/>
    <p:sldId id="277" r:id="rId12"/>
    <p:sldId id="274" r:id="rId13"/>
    <p:sldId id="272" r:id="rId14"/>
    <p:sldId id="278" r:id="rId15"/>
    <p:sldId id="275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7" r:id="rId24"/>
    <p:sldId id="288" r:id="rId25"/>
    <p:sldId id="289" r:id="rId26"/>
    <p:sldId id="286" r:id="rId27"/>
    <p:sldId id="290" r:id="rId28"/>
    <p:sldId id="29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5"/>
    <p:restoredTop sz="94646"/>
  </p:normalViewPr>
  <p:slideViewPr>
    <p:cSldViewPr snapToGrid="0" snapToObjects="1">
      <p:cViewPr varScale="1">
        <p:scale>
          <a:sx n="64" d="100"/>
          <a:sy n="64" d="100"/>
        </p:scale>
        <p:origin x="7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07A561-73F5-9D4B-B562-C5E488684A35}" type="doc">
      <dgm:prSet loTypeId="urn:microsoft.com/office/officeart/2005/8/layout/radial6" loCatId="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65CCCD4-C73B-FD43-BD82-7B1394D1D277}">
      <dgm:prSet phldrT="[Text]"/>
      <dgm:spPr>
        <a:solidFill>
          <a:schemeClr val="accent1"/>
        </a:solidFill>
      </dgm:spPr>
      <dgm:t>
        <a:bodyPr/>
        <a:lstStyle/>
        <a:p>
          <a:pPr rtl="0"/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462-PME</a:t>
          </a:r>
        </a:p>
      </dgm:t>
    </dgm:pt>
    <dgm:pt modelId="{73C04999-CA2A-704F-9F6E-5DEADD111EAC}" type="parTrans" cxnId="{9E7B1450-3182-C840-A1A3-56DDECF7D20D}">
      <dgm:prSet/>
      <dgm:spPr/>
      <dgm:t>
        <a:bodyPr/>
        <a:lstStyle/>
        <a:p>
          <a:endParaRPr lang="en-US"/>
        </a:p>
      </dgm:t>
    </dgm:pt>
    <dgm:pt modelId="{C722A5C9-B96B-864A-A1AC-DBE65728BD2F}" type="sibTrans" cxnId="{9E7B1450-3182-C840-A1A3-56DDECF7D20D}">
      <dgm:prSet/>
      <dgm:spPr/>
      <dgm:t>
        <a:bodyPr/>
        <a:lstStyle/>
        <a:p>
          <a:endParaRPr lang="en-US"/>
        </a:p>
      </dgm:t>
    </dgm:pt>
    <dgm:pt modelId="{5CF64809-4B78-0D44-9D8E-B129B508215D}">
      <dgm:prSet phldrT="[Text]"/>
      <dgm:spPr>
        <a:solidFill>
          <a:srgbClr val="FF0000"/>
        </a:solidFill>
      </dgm:spPr>
      <dgm:t>
        <a:bodyPr/>
        <a:lstStyle/>
        <a:p>
          <a:pPr rtl="0"/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KNOWLEDGE</a:t>
          </a:r>
        </a:p>
      </dgm:t>
    </dgm:pt>
    <dgm:pt modelId="{867D8C01-E3BB-D640-BF97-64B1DEFDD1DD}" type="parTrans" cxnId="{EAD439BD-9D0A-2D4A-B750-31203C12E2FD}">
      <dgm:prSet/>
      <dgm:spPr/>
      <dgm:t>
        <a:bodyPr/>
        <a:lstStyle/>
        <a:p>
          <a:endParaRPr lang="en-US"/>
        </a:p>
      </dgm:t>
    </dgm:pt>
    <dgm:pt modelId="{33AFDDDF-94F3-004B-99A1-ABF0E5FC7A47}" type="sibTrans" cxnId="{EAD439BD-9D0A-2D4A-B750-31203C12E2FD}">
      <dgm:prSet/>
      <dgm:spPr>
        <a:solidFill>
          <a:srgbClr val="FF0000"/>
        </a:solidFill>
      </dgm:spPr>
      <dgm:t>
        <a:bodyPr/>
        <a:lstStyle/>
        <a:p>
          <a:endParaRPr lang="en-US"/>
        </a:p>
      </dgm:t>
    </dgm:pt>
    <dgm:pt modelId="{4B7BA7D2-BEC2-F44E-A73C-C24C5388C0DA}">
      <dgm:prSet phldrT="[Text]"/>
      <dgm:spPr>
        <a:solidFill>
          <a:srgbClr val="92D050"/>
        </a:solidFill>
      </dgm:spPr>
      <dgm:t>
        <a:bodyPr/>
        <a:lstStyle/>
        <a:p>
          <a:pPr rtl="0"/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SKILLS CLINICAL</a:t>
          </a:r>
        </a:p>
      </dgm:t>
    </dgm:pt>
    <dgm:pt modelId="{A36572AD-21BF-A84C-BF21-70966BA574BE}" type="parTrans" cxnId="{9EC087AE-C8F7-D243-9113-620ECB91A9CF}">
      <dgm:prSet/>
      <dgm:spPr/>
      <dgm:t>
        <a:bodyPr/>
        <a:lstStyle/>
        <a:p>
          <a:endParaRPr lang="en-US"/>
        </a:p>
      </dgm:t>
    </dgm:pt>
    <dgm:pt modelId="{B6DA9968-41BD-1F49-8321-827C21BC7DCF}" type="sibTrans" cxnId="{9EC087AE-C8F7-D243-9113-620ECB91A9CF}">
      <dgm:prSet/>
      <dgm:spPr>
        <a:solidFill>
          <a:srgbClr val="92D050"/>
        </a:solidFill>
      </dgm:spPr>
      <dgm:t>
        <a:bodyPr/>
        <a:lstStyle/>
        <a:p>
          <a:endParaRPr lang="en-US"/>
        </a:p>
      </dgm:t>
    </dgm:pt>
    <dgm:pt modelId="{D5D5F48A-1853-AB46-A0D2-9909139910B9}">
      <dgm:prSet phldrT="[Text]"/>
      <dgm:spPr>
        <a:solidFill>
          <a:srgbClr val="7030A0"/>
        </a:solidFill>
      </dgm:spPr>
      <dgm:t>
        <a:bodyPr/>
        <a:lstStyle/>
        <a:p>
          <a:pPr rtl="0"/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ATTIUDE</a:t>
          </a:r>
        </a:p>
      </dgm:t>
    </dgm:pt>
    <dgm:pt modelId="{71D58DDB-0731-3349-B38F-48B9CD98E922}" type="parTrans" cxnId="{C4A648C9-FA9E-4546-A959-0F0234E0839A}">
      <dgm:prSet/>
      <dgm:spPr/>
      <dgm:t>
        <a:bodyPr/>
        <a:lstStyle/>
        <a:p>
          <a:endParaRPr lang="en-US"/>
        </a:p>
      </dgm:t>
    </dgm:pt>
    <dgm:pt modelId="{1A3DA6A5-95C6-1041-BF35-C48D60B537BD}" type="sibTrans" cxnId="{C4A648C9-FA9E-4546-A959-0F0234E0839A}">
      <dgm:prSet/>
      <dgm:spPr>
        <a:solidFill>
          <a:srgbClr val="7030A0"/>
        </a:solidFill>
      </dgm:spPr>
      <dgm:t>
        <a:bodyPr/>
        <a:lstStyle/>
        <a:p>
          <a:endParaRPr lang="en-US"/>
        </a:p>
      </dgm:t>
    </dgm:pt>
    <dgm:pt modelId="{5E6DD53E-A740-E543-A1E2-40C36F53C0E5}" type="pres">
      <dgm:prSet presAssocID="{4807A561-73F5-9D4B-B562-C5E488684A35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C58A32E-C00D-EF4F-A32B-6F62BF8080D8}" type="pres">
      <dgm:prSet presAssocID="{365CCCD4-C73B-FD43-BD82-7B1394D1D277}" presName="centerShape" presStyleLbl="node0" presStyleIdx="0" presStyleCnt="1" custLinFactNeighborX="0" custLinFactNeighborY="-584"/>
      <dgm:spPr/>
      <dgm:t>
        <a:bodyPr/>
        <a:lstStyle/>
        <a:p>
          <a:endParaRPr lang="en-US"/>
        </a:p>
      </dgm:t>
    </dgm:pt>
    <dgm:pt modelId="{FF955113-FDED-CB4E-ABC7-2FD19C90211E}" type="pres">
      <dgm:prSet presAssocID="{5CF64809-4B78-0D44-9D8E-B129B508215D}" presName="node" presStyleLbl="node1" presStyleIdx="0" presStyleCnt="3" custScaleX="1594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008B19-8929-AF46-BE9C-9249553E8A5E}" type="pres">
      <dgm:prSet presAssocID="{5CF64809-4B78-0D44-9D8E-B129B508215D}" presName="dummy" presStyleCnt="0"/>
      <dgm:spPr/>
    </dgm:pt>
    <dgm:pt modelId="{44AA52EF-2861-B845-8D39-37664D79EF96}" type="pres">
      <dgm:prSet presAssocID="{33AFDDDF-94F3-004B-99A1-ABF0E5FC7A47}" presName="sibTrans" presStyleLbl="sibTrans2D1" presStyleIdx="0" presStyleCnt="3"/>
      <dgm:spPr/>
      <dgm:t>
        <a:bodyPr/>
        <a:lstStyle/>
        <a:p>
          <a:endParaRPr lang="en-US"/>
        </a:p>
      </dgm:t>
    </dgm:pt>
    <dgm:pt modelId="{6AEAA935-20A4-E145-938E-E953424BCD5D}" type="pres">
      <dgm:prSet presAssocID="{4B7BA7D2-BEC2-F44E-A73C-C24C5388C0DA}" presName="node" presStyleLbl="node1" presStyleIdx="1" presStyleCnt="3" custScaleX="166638" custRadScaleRad="108193" custRadScaleInc="-61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6AA909-7302-CB44-B1AF-B9972AA3894A}" type="pres">
      <dgm:prSet presAssocID="{4B7BA7D2-BEC2-F44E-A73C-C24C5388C0DA}" presName="dummy" presStyleCnt="0"/>
      <dgm:spPr/>
    </dgm:pt>
    <dgm:pt modelId="{98577672-4313-204A-9BE6-3DD30AC3DCBB}" type="pres">
      <dgm:prSet presAssocID="{B6DA9968-41BD-1F49-8321-827C21BC7DCF}" presName="sibTrans" presStyleLbl="sibTrans2D1" presStyleIdx="1" presStyleCnt="3"/>
      <dgm:spPr/>
      <dgm:t>
        <a:bodyPr/>
        <a:lstStyle/>
        <a:p>
          <a:endParaRPr lang="en-US"/>
        </a:p>
      </dgm:t>
    </dgm:pt>
    <dgm:pt modelId="{EFBC1B39-816E-8D4D-BDE7-B7B372079966}" type="pres">
      <dgm:prSet presAssocID="{D5D5F48A-1853-AB46-A0D2-9909139910B9}" presName="node" presStyleLbl="node1" presStyleIdx="2" presStyleCnt="3" custScaleX="157196" custRadScaleRad="105377" custRadScaleInc="32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D33992-7256-B942-8245-B0AC0484A25C}" type="pres">
      <dgm:prSet presAssocID="{D5D5F48A-1853-AB46-A0D2-9909139910B9}" presName="dummy" presStyleCnt="0"/>
      <dgm:spPr/>
    </dgm:pt>
    <dgm:pt modelId="{AEDD0DC2-7F32-374B-B322-5B2CB0FFF949}" type="pres">
      <dgm:prSet presAssocID="{1A3DA6A5-95C6-1041-BF35-C48D60B537BD}" presName="sibTrans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3C1400E4-6F63-8947-9495-73D00332BEA9}" type="presOf" srcId="{365CCCD4-C73B-FD43-BD82-7B1394D1D277}" destId="{9C58A32E-C00D-EF4F-A32B-6F62BF8080D8}" srcOrd="0" destOrd="0" presId="urn:microsoft.com/office/officeart/2005/8/layout/radial6"/>
    <dgm:cxn modelId="{1C84EF02-B2F7-284A-83EF-7FE714A9C378}" type="presOf" srcId="{D5D5F48A-1853-AB46-A0D2-9909139910B9}" destId="{EFBC1B39-816E-8D4D-BDE7-B7B372079966}" srcOrd="0" destOrd="0" presId="urn:microsoft.com/office/officeart/2005/8/layout/radial6"/>
    <dgm:cxn modelId="{9EC087AE-C8F7-D243-9113-620ECB91A9CF}" srcId="{365CCCD4-C73B-FD43-BD82-7B1394D1D277}" destId="{4B7BA7D2-BEC2-F44E-A73C-C24C5388C0DA}" srcOrd="1" destOrd="0" parTransId="{A36572AD-21BF-A84C-BF21-70966BA574BE}" sibTransId="{B6DA9968-41BD-1F49-8321-827C21BC7DCF}"/>
    <dgm:cxn modelId="{C4A648C9-FA9E-4546-A959-0F0234E0839A}" srcId="{365CCCD4-C73B-FD43-BD82-7B1394D1D277}" destId="{D5D5F48A-1853-AB46-A0D2-9909139910B9}" srcOrd="2" destOrd="0" parTransId="{71D58DDB-0731-3349-B38F-48B9CD98E922}" sibTransId="{1A3DA6A5-95C6-1041-BF35-C48D60B537BD}"/>
    <dgm:cxn modelId="{B6C818A0-3587-7F47-BCD9-747A65227C20}" type="presOf" srcId="{5CF64809-4B78-0D44-9D8E-B129B508215D}" destId="{FF955113-FDED-CB4E-ABC7-2FD19C90211E}" srcOrd="0" destOrd="0" presId="urn:microsoft.com/office/officeart/2005/8/layout/radial6"/>
    <dgm:cxn modelId="{6C95FFEC-ACBB-C646-A2BD-81961C8D91CB}" type="presOf" srcId="{1A3DA6A5-95C6-1041-BF35-C48D60B537BD}" destId="{AEDD0DC2-7F32-374B-B322-5B2CB0FFF949}" srcOrd="0" destOrd="0" presId="urn:microsoft.com/office/officeart/2005/8/layout/radial6"/>
    <dgm:cxn modelId="{88ED913F-F87E-124F-B84A-F43F52D919A1}" type="presOf" srcId="{B6DA9968-41BD-1F49-8321-827C21BC7DCF}" destId="{98577672-4313-204A-9BE6-3DD30AC3DCBB}" srcOrd="0" destOrd="0" presId="urn:microsoft.com/office/officeart/2005/8/layout/radial6"/>
    <dgm:cxn modelId="{AE556470-213E-DF45-99D0-3AE0D144FAA7}" type="presOf" srcId="{4B7BA7D2-BEC2-F44E-A73C-C24C5388C0DA}" destId="{6AEAA935-20A4-E145-938E-E953424BCD5D}" srcOrd="0" destOrd="0" presId="urn:microsoft.com/office/officeart/2005/8/layout/radial6"/>
    <dgm:cxn modelId="{55C33A58-0496-0946-BB63-9D12D5FC0633}" type="presOf" srcId="{4807A561-73F5-9D4B-B562-C5E488684A35}" destId="{5E6DD53E-A740-E543-A1E2-40C36F53C0E5}" srcOrd="0" destOrd="0" presId="urn:microsoft.com/office/officeart/2005/8/layout/radial6"/>
    <dgm:cxn modelId="{0E6746DF-1D9E-4749-BA04-A871893C4B0F}" type="presOf" srcId="{33AFDDDF-94F3-004B-99A1-ABF0E5FC7A47}" destId="{44AA52EF-2861-B845-8D39-37664D79EF96}" srcOrd="0" destOrd="0" presId="urn:microsoft.com/office/officeart/2005/8/layout/radial6"/>
    <dgm:cxn modelId="{EAD439BD-9D0A-2D4A-B750-31203C12E2FD}" srcId="{365CCCD4-C73B-FD43-BD82-7B1394D1D277}" destId="{5CF64809-4B78-0D44-9D8E-B129B508215D}" srcOrd="0" destOrd="0" parTransId="{867D8C01-E3BB-D640-BF97-64B1DEFDD1DD}" sibTransId="{33AFDDDF-94F3-004B-99A1-ABF0E5FC7A47}"/>
    <dgm:cxn modelId="{9E7B1450-3182-C840-A1A3-56DDECF7D20D}" srcId="{4807A561-73F5-9D4B-B562-C5E488684A35}" destId="{365CCCD4-C73B-FD43-BD82-7B1394D1D277}" srcOrd="0" destOrd="0" parTransId="{73C04999-CA2A-704F-9F6E-5DEADD111EAC}" sibTransId="{C722A5C9-B96B-864A-A1AC-DBE65728BD2F}"/>
    <dgm:cxn modelId="{0E47A938-7D7E-3F4E-8D06-03D2B8C937D7}" type="presParOf" srcId="{5E6DD53E-A740-E543-A1E2-40C36F53C0E5}" destId="{9C58A32E-C00D-EF4F-A32B-6F62BF8080D8}" srcOrd="0" destOrd="0" presId="urn:microsoft.com/office/officeart/2005/8/layout/radial6"/>
    <dgm:cxn modelId="{E0E3272F-F1EA-A240-9E4E-277B4F50C439}" type="presParOf" srcId="{5E6DD53E-A740-E543-A1E2-40C36F53C0E5}" destId="{FF955113-FDED-CB4E-ABC7-2FD19C90211E}" srcOrd="1" destOrd="0" presId="urn:microsoft.com/office/officeart/2005/8/layout/radial6"/>
    <dgm:cxn modelId="{F23358F0-9AFD-2D4B-B464-FB22FA91D1F7}" type="presParOf" srcId="{5E6DD53E-A740-E543-A1E2-40C36F53C0E5}" destId="{23008B19-8929-AF46-BE9C-9249553E8A5E}" srcOrd="2" destOrd="0" presId="urn:microsoft.com/office/officeart/2005/8/layout/radial6"/>
    <dgm:cxn modelId="{E34646B5-020F-8142-B128-808D491BCE19}" type="presParOf" srcId="{5E6DD53E-A740-E543-A1E2-40C36F53C0E5}" destId="{44AA52EF-2861-B845-8D39-37664D79EF96}" srcOrd="3" destOrd="0" presId="urn:microsoft.com/office/officeart/2005/8/layout/radial6"/>
    <dgm:cxn modelId="{30E5299C-804B-C746-8594-34B7448AAF93}" type="presParOf" srcId="{5E6DD53E-A740-E543-A1E2-40C36F53C0E5}" destId="{6AEAA935-20A4-E145-938E-E953424BCD5D}" srcOrd="4" destOrd="0" presId="urn:microsoft.com/office/officeart/2005/8/layout/radial6"/>
    <dgm:cxn modelId="{67F5B816-EDAE-F94B-90EB-B8FFB9D47791}" type="presParOf" srcId="{5E6DD53E-A740-E543-A1E2-40C36F53C0E5}" destId="{686AA909-7302-CB44-B1AF-B9972AA3894A}" srcOrd="5" destOrd="0" presId="urn:microsoft.com/office/officeart/2005/8/layout/radial6"/>
    <dgm:cxn modelId="{86248389-C5FA-F645-B9B3-66823DA907DB}" type="presParOf" srcId="{5E6DD53E-A740-E543-A1E2-40C36F53C0E5}" destId="{98577672-4313-204A-9BE6-3DD30AC3DCBB}" srcOrd="6" destOrd="0" presId="urn:microsoft.com/office/officeart/2005/8/layout/radial6"/>
    <dgm:cxn modelId="{CB6493BE-A1E1-9C40-B4CC-90B9AFA5548A}" type="presParOf" srcId="{5E6DD53E-A740-E543-A1E2-40C36F53C0E5}" destId="{EFBC1B39-816E-8D4D-BDE7-B7B372079966}" srcOrd="7" destOrd="0" presId="urn:microsoft.com/office/officeart/2005/8/layout/radial6"/>
    <dgm:cxn modelId="{8912B71B-B897-644F-8BC4-632693A505B4}" type="presParOf" srcId="{5E6DD53E-A740-E543-A1E2-40C36F53C0E5}" destId="{9ED33992-7256-B942-8245-B0AC0484A25C}" srcOrd="8" destOrd="0" presId="urn:microsoft.com/office/officeart/2005/8/layout/radial6"/>
    <dgm:cxn modelId="{DDB40DB3-BE57-2B45-8673-50325EF421C1}" type="presParOf" srcId="{5E6DD53E-A740-E543-A1E2-40C36F53C0E5}" destId="{AEDD0DC2-7F32-374B-B322-5B2CB0FFF949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DD0DC2-7F32-374B-B322-5B2CB0FFF949}">
      <dsp:nvSpPr>
        <dsp:cNvPr id="0" name=""/>
        <dsp:cNvSpPr/>
      </dsp:nvSpPr>
      <dsp:spPr>
        <a:xfrm>
          <a:off x="2171670" y="722965"/>
          <a:ext cx="4857558" cy="4857558"/>
        </a:xfrm>
        <a:prstGeom prst="blockArc">
          <a:avLst>
            <a:gd name="adj1" fmla="val 8968866"/>
            <a:gd name="adj2" fmla="val 16416590"/>
            <a:gd name="adj3" fmla="val 4637"/>
          </a:avLst>
        </a:prstGeom>
        <a:solidFill>
          <a:srgbClr val="7030A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577672-4313-204A-9BE6-3DD30AC3DCBB}">
      <dsp:nvSpPr>
        <dsp:cNvPr id="0" name=""/>
        <dsp:cNvSpPr/>
      </dsp:nvSpPr>
      <dsp:spPr>
        <a:xfrm>
          <a:off x="2360143" y="1124262"/>
          <a:ext cx="4857558" cy="4857558"/>
        </a:xfrm>
        <a:prstGeom prst="blockArc">
          <a:avLst>
            <a:gd name="adj1" fmla="val 1166469"/>
            <a:gd name="adj2" fmla="val 9612229"/>
            <a:gd name="adj3" fmla="val 4637"/>
          </a:avLst>
        </a:prstGeom>
        <a:solidFill>
          <a:srgbClr val="92D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AA52EF-2861-B845-8D39-37664D79EF96}">
      <dsp:nvSpPr>
        <dsp:cNvPr id="0" name=""/>
        <dsp:cNvSpPr/>
      </dsp:nvSpPr>
      <dsp:spPr>
        <a:xfrm>
          <a:off x="2549110" y="716685"/>
          <a:ext cx="4857558" cy="4857558"/>
        </a:xfrm>
        <a:prstGeom prst="blockArc">
          <a:avLst>
            <a:gd name="adj1" fmla="val 15869019"/>
            <a:gd name="adj2" fmla="val 1818419"/>
            <a:gd name="adj3" fmla="val 4637"/>
          </a:avLst>
        </a:prstGeom>
        <a:solidFill>
          <a:srgbClr val="FF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58A32E-C00D-EF4F-A32B-6F62BF8080D8}">
      <dsp:nvSpPr>
        <dsp:cNvPr id="0" name=""/>
        <dsp:cNvSpPr/>
      </dsp:nvSpPr>
      <dsp:spPr>
        <a:xfrm>
          <a:off x="3632605" y="2011522"/>
          <a:ext cx="2234437" cy="2234437"/>
        </a:xfrm>
        <a:prstGeom prst="ellipse">
          <a:avLst/>
        </a:prstGeom>
        <a:solidFill>
          <a:schemeClr val="accent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462-PME</a:t>
          </a:r>
        </a:p>
      </dsp:txBody>
      <dsp:txXfrm>
        <a:off x="3959831" y="2338748"/>
        <a:ext cx="1579985" cy="1579985"/>
      </dsp:txXfrm>
    </dsp:sp>
    <dsp:sp modelId="{FF955113-FDED-CB4E-ABC7-2FD19C90211E}">
      <dsp:nvSpPr>
        <dsp:cNvPr id="0" name=""/>
        <dsp:cNvSpPr/>
      </dsp:nvSpPr>
      <dsp:spPr>
        <a:xfrm>
          <a:off x="3502692" y="1927"/>
          <a:ext cx="2494264" cy="1564106"/>
        </a:xfrm>
        <a:prstGeom prst="ellipse">
          <a:avLst/>
        </a:prstGeom>
        <a:solidFill>
          <a:srgbClr val="FF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KNOWLEDGE</a:t>
          </a:r>
        </a:p>
      </dsp:txBody>
      <dsp:txXfrm>
        <a:off x="3867969" y="230985"/>
        <a:ext cx="1763710" cy="1105990"/>
      </dsp:txXfrm>
    </dsp:sp>
    <dsp:sp modelId="{6AEAA935-20A4-E145-938E-E953424BCD5D}">
      <dsp:nvSpPr>
        <dsp:cNvPr id="0" name=""/>
        <dsp:cNvSpPr/>
      </dsp:nvSpPr>
      <dsp:spPr>
        <a:xfrm>
          <a:off x="5722927" y="3560638"/>
          <a:ext cx="2606395" cy="1564106"/>
        </a:xfrm>
        <a:prstGeom prst="ellipse">
          <a:avLst/>
        </a:prstGeom>
        <a:solidFill>
          <a:srgbClr val="92D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SKILLS CLINICAL</a:t>
          </a:r>
        </a:p>
      </dsp:txBody>
      <dsp:txXfrm>
        <a:off x="6104625" y="3789696"/>
        <a:ext cx="1842999" cy="1105990"/>
      </dsp:txXfrm>
    </dsp:sp>
    <dsp:sp modelId="{EFBC1B39-816E-8D4D-BDE7-B7B372079966}">
      <dsp:nvSpPr>
        <dsp:cNvPr id="0" name=""/>
        <dsp:cNvSpPr/>
      </dsp:nvSpPr>
      <dsp:spPr>
        <a:xfrm>
          <a:off x="1327300" y="3574486"/>
          <a:ext cx="2458712" cy="1564106"/>
        </a:xfrm>
        <a:prstGeom prst="ellipse">
          <a:avLst/>
        </a:prstGeom>
        <a:solidFill>
          <a:srgbClr val="7030A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ATTIUDE</a:t>
          </a:r>
        </a:p>
      </dsp:txBody>
      <dsp:txXfrm>
        <a:off x="1687370" y="3803544"/>
        <a:ext cx="1738572" cy="11059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5D38F-328B-8C4D-B017-668456F428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B649C8-D417-4443-B7B5-E8052325ED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87183-E135-8E4E-A751-D0CAF6F70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F6E50-A9EF-0541-9EF1-54AA54FBC287}" type="datetimeFigureOut">
              <a:rPr lang="en-US" smtClean="0"/>
              <a:t>11/17/2019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5AC711-85D2-044E-8E62-AB5B19EFE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17443A-6E44-F047-A974-C2DE843BF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BB4A3-6919-AF43-89D2-A3B0F90CC4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937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1B924-BA7D-D240-8E4C-832FBA299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0738D2-68F4-524E-B671-1C2B0A6909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6CF4D9-AB0E-CF4E-912F-33A3A67D5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F6E50-A9EF-0541-9EF1-54AA54FBC287}" type="datetimeFigureOut">
              <a:rPr lang="en-US" smtClean="0"/>
              <a:t>11/17/2019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22D35-EFCC-2946-85AF-CFBFD1B51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2ACCB-DE3A-DC4B-BB05-DFFDE72C8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BB4A3-6919-AF43-89D2-A3B0F90CC4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534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F96C62-C619-1545-ACC5-3C55C0335F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CEC577-01F9-964B-811B-4171D3186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8906A-72BE-D64B-A79F-A8569E498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F6E50-A9EF-0541-9EF1-54AA54FBC287}" type="datetimeFigureOut">
              <a:rPr lang="en-US" smtClean="0"/>
              <a:t>11/17/2019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C703AD-1BB3-6F4B-8CD5-67A6E81A9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E2BB9-F8DA-9C43-9C64-BC998FF25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BB4A3-6919-AF43-89D2-A3B0F90CC4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192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C4353-5871-6F4E-9549-A49B63AB4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CD2B4-2E99-3B42-8677-F1F8F4BDD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AB6EB-D40A-AD4F-ADF4-6A8CF020B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F6E50-A9EF-0541-9EF1-54AA54FBC287}" type="datetimeFigureOut">
              <a:rPr lang="en-US" smtClean="0"/>
              <a:t>11/17/2019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8F368A-A6AD-6948-918E-65ADFE1BE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C65AD-BBD1-084A-B5A2-07C731B85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BB4A3-6919-AF43-89D2-A3B0F90CC4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237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52526-6883-8642-92AC-0106E0ECB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C5D9F-9B37-FD4E-BD9E-1B1A3E70A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3084D1-201F-C642-84B9-B046C672C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F6E50-A9EF-0541-9EF1-54AA54FBC287}" type="datetimeFigureOut">
              <a:rPr lang="en-US" smtClean="0"/>
              <a:t>11/17/2019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6D0D1-DA53-F640-8031-C86ED309B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A668D-2049-474D-B784-6FDCFBE6C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BB4A3-6919-AF43-89D2-A3B0F90CC4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744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83EB7-4FF0-D74C-B06E-710A43272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DEEA0-FD07-CE4F-B8A3-D75C62CD2B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B5E95C-F2A0-0D49-BBA0-0F62E349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421B02-5788-4342-9DFF-A5EBE2C84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F6E50-A9EF-0541-9EF1-54AA54FBC287}" type="datetimeFigureOut">
              <a:rPr lang="en-US" smtClean="0"/>
              <a:t>11/17/2019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ED750B-B854-9A4F-9027-A7C4022CE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DEF1AE-B2AF-2648-B489-9B01ECE8A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BB4A3-6919-AF43-89D2-A3B0F90CC4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885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7E68D-8235-F442-84A1-A0FF7BC67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15E8A8-A9E8-6341-99FD-3BA1D63D5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FBE7AE-A94A-3245-8668-A6FAE8C063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C21093-4DD4-0F48-BD55-948014931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E01EBA-8A0E-3A42-BE1D-206BA5ACD1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C0D83C-5CEB-444C-963E-C966F0ACD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F6E50-A9EF-0541-9EF1-54AA54FBC287}" type="datetimeFigureOut">
              <a:rPr lang="en-US" smtClean="0"/>
              <a:t>11/17/2019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2D0CAA-7467-8740-A8AD-42669494A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8B9932-6215-0547-A97B-A006A8A8F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BB4A3-6919-AF43-89D2-A3B0F90CC4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615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36C61-0EB8-E349-AD96-D693483C6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12C152-BEFF-E04E-BD3A-D1C5F2339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F6E50-A9EF-0541-9EF1-54AA54FBC287}" type="datetimeFigureOut">
              <a:rPr lang="en-US" smtClean="0"/>
              <a:t>11/17/2019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842247-4860-454F-B0DE-74EFF24AC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586030-EC4F-A348-9987-76EA2DC01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BB4A3-6919-AF43-89D2-A3B0F90CC4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096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3903BC-6606-B84C-BD9F-3B4039B55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F6E50-A9EF-0541-9EF1-54AA54FBC287}" type="datetimeFigureOut">
              <a:rPr lang="en-US" smtClean="0"/>
              <a:t>11/17/2019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86A6D0-03F3-F944-B57C-5FA887365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54F8D4-9CDF-ED41-95B0-7927DC78A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BB4A3-6919-AF43-89D2-A3B0F90CC4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251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5B26F-4AD6-4F41-AE93-ADC817F4A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E421B-14D4-FD41-A43E-912222658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CDE12-994A-B34B-993F-AD5D68DD5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0FCEBF-3B7C-C740-9306-010376663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F6E50-A9EF-0541-9EF1-54AA54FBC287}" type="datetimeFigureOut">
              <a:rPr lang="en-US" smtClean="0"/>
              <a:t>11/17/2019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86CF5E-2BD9-AF43-AC18-0B4018EB2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CA3B0A-438B-E14E-AB20-CE39A5C8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BB4A3-6919-AF43-89D2-A3B0F90CC4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030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7AA21-405F-AC4C-960C-C69703BA5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313E02-ABAF-2944-BF56-47CFDE7898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1BC970-2310-A847-8ACF-73DB7538F2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9A982F-F85D-0646-B2C7-176AA30DF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F6E50-A9EF-0541-9EF1-54AA54FBC287}" type="datetimeFigureOut">
              <a:rPr lang="en-US" smtClean="0"/>
              <a:t>11/17/2019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C4232E-D3AE-5540-94C7-F8C85ED71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B9A92D-CB25-4A41-96B9-3B3C79AD6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BB4A3-6919-AF43-89D2-A3B0F90CC4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813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23ECA1-9194-9549-93F0-5CF71E00F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4602D0-820A-C147-B3F1-0661BBE99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9CDD6A-1932-A344-80C2-58AC58092B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F6E50-A9EF-0541-9EF1-54AA54FBC287}" type="datetimeFigureOut">
              <a:rPr lang="en-US" smtClean="0"/>
              <a:t>11/17/2019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EFD70-FD85-D14E-9FDC-8AB3142F98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45203-2B4D-A74F-871D-AE9A0118C2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BB4A3-6919-AF43-89D2-A3B0F90CC4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696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Abahathig@KSU.EDU.SA" TargetMode="External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8ABE1-699B-6242-83D2-E4F687AFE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94509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Welcome To Course 462-PME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6F6B33-80A9-464A-81A5-2ADC5C87E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94509"/>
            <a:ext cx="10515600" cy="49782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D8A320-15B3-9E45-A836-1D40D792CEAA}"/>
              </a:ext>
            </a:extLst>
          </p:cNvPr>
          <p:cNvSpPr txBox="1"/>
          <p:nvPr/>
        </p:nvSpPr>
        <p:spPr>
          <a:xfrm>
            <a:off x="7398327" y="-152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73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5005C40-14CC-DA45-91A2-BF6711C0F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64" y="526473"/>
            <a:ext cx="2410691" cy="29371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6C5948-9F60-8C4D-AAA9-735FB8E46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213" y="526473"/>
            <a:ext cx="3706669" cy="56526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31538C-61AA-394F-ACA6-96433AD87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7273" y="526473"/>
            <a:ext cx="4959927" cy="595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7451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1EC8A-163E-3348-BB59-CB5585515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50" y="360219"/>
            <a:ext cx="4508500" cy="5029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D5A8D1-6915-8646-B752-A60C3677E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322" y="1413165"/>
            <a:ext cx="4615295" cy="502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5222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82D1C0-43EC-3248-A1D4-81DA3A375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6873" y="325146"/>
            <a:ext cx="4267200" cy="62834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E271EF-0F79-FE4C-AD73-E7F71DEEF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898" y="325146"/>
            <a:ext cx="3385127" cy="30734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35687B-F15C-BA4A-A59F-9699C77BD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6438" y="3541278"/>
            <a:ext cx="3530600" cy="30673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DE4A86-A9C1-9D4E-8DB5-F88F217082E2}"/>
              </a:ext>
            </a:extLst>
          </p:cNvPr>
          <p:cNvSpPr txBox="1"/>
          <p:nvPr/>
        </p:nvSpPr>
        <p:spPr>
          <a:xfrm>
            <a:off x="3776438" y="1026423"/>
            <a:ext cx="30261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"I think psychiatry should be outlawed. 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Tom Cruise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51D59C-A6DD-5840-BA84-F9619C90B84E}"/>
              </a:ext>
            </a:extLst>
          </p:cNvPr>
          <p:cNvSpPr txBox="1"/>
          <p:nvPr/>
        </p:nvSpPr>
        <p:spPr>
          <a:xfrm>
            <a:off x="245838" y="3771355"/>
            <a:ext cx="353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no such thing as a chemical imbalance and that psychiatry is a form of pseudoscience. 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Tom Cruise</a:t>
            </a:r>
          </a:p>
        </p:txBody>
      </p:sp>
    </p:spTree>
    <p:extLst>
      <p:ext uri="{BB962C8B-B14F-4D97-AF65-F5344CB8AC3E}">
        <p14:creationId xmlns:p14="http://schemas.microsoft.com/office/powerpoint/2010/main" val="409967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A4A03C-4312-9644-A5F1-373E070E2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74" y="318654"/>
            <a:ext cx="3838862" cy="52706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8A6CD2-4A8B-0749-851E-6C88B273B525}"/>
              </a:ext>
            </a:extLst>
          </p:cNvPr>
          <p:cNvSpPr txBox="1"/>
          <p:nvPr/>
        </p:nvSpPr>
        <p:spPr>
          <a:xfrm>
            <a:off x="691574" y="5749636"/>
            <a:ext cx="78806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Labeling a child as mentally ill is stigmatization, not diagnosis.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Giving a child a psychiatric drug is poisoning, not treatment.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Thomas Szasz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7D4430-8CA8-7948-B8DA-D1E20D0E6047}"/>
              </a:ext>
            </a:extLst>
          </p:cNvPr>
          <p:cNvSpPr txBox="1"/>
          <p:nvPr/>
        </p:nvSpPr>
        <p:spPr>
          <a:xfrm>
            <a:off x="4631916" y="4344753"/>
            <a:ext cx="4470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you Talk to God you are praying, if God talks to you, you have schizophrenia.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Thomas Szasz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49A870-62FA-F744-9E42-DBA500E91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036" y="318654"/>
            <a:ext cx="2858655" cy="37427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F31F78-9BFE-4049-98DC-F9495A932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4291" y="318653"/>
            <a:ext cx="2858655" cy="374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3CC56D-E3E2-2846-A002-3EF1E6556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995" y="595747"/>
            <a:ext cx="5281600" cy="3505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2023FA-718C-4146-9CD0-066C2126D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9965" y="4339647"/>
            <a:ext cx="4342376" cy="2127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1FCACD-6E45-BF48-81F6-729369391B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9054" y="831274"/>
            <a:ext cx="4502727" cy="481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9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CA73A6-7D45-404B-8BE6-C3AC19A87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86" y="498763"/>
            <a:ext cx="4032827" cy="58327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F29D7A-A744-1346-BECB-209DEA34B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3700" y="4350327"/>
            <a:ext cx="2630055" cy="22582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445B0F-9FA9-294F-BABA-608082D33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0143" y="498763"/>
            <a:ext cx="4032827" cy="583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4088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17817-36B5-0347-B06A-7346F61F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55" y="498442"/>
            <a:ext cx="5817781" cy="2369449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Psychiatric disorders are both common and serious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ADC6E1-C2C9-BA46-B99F-4A8BD796E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145" y="2226260"/>
            <a:ext cx="6414655" cy="393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7310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42D40-FB31-E144-8B8C-6101C30A7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45127"/>
            <a:ext cx="10515600" cy="5638800"/>
          </a:xfrm>
        </p:spPr>
        <p:txBody>
          <a:bodyPr>
            <a:normAutofit/>
          </a:bodyPr>
          <a:lstStyle/>
          <a:p>
            <a:pPr fontAlgn="base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Lifetime prevalence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mental disorders is 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33% in general population &amp; 42% in patients with chronic medical conditions.​</a:t>
            </a:r>
          </a:p>
          <a:p>
            <a:pPr marL="0" indent="0" fontAlgn="base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In patients with short-term medical or surgical conditions, 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30-60% of them presented also with a psychiatric condition. ​</a:t>
            </a:r>
          </a:p>
          <a:p>
            <a:pPr marL="0" indent="0" fontAlgn="base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Patients with schizophrenia or bipolar disorders </a:t>
            </a:r>
            <a:r>
              <a:rPr lang="en-US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die 15 years younger than general populations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because of 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higher medical co-morbidity. ​</a:t>
            </a:r>
          </a:p>
          <a:p>
            <a:pPr marL="0" indent="0" fontAlgn="base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medical costs are </a:t>
            </a:r>
            <a:r>
              <a:rPr lang="en-US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twice higher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depressive patients and they require </a:t>
            </a:r>
            <a:r>
              <a:rPr lang="en-US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seven times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more frequently the emergency services.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34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BEC4F-D09F-8D48-A922-5077369DC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9597"/>
            <a:ext cx="10515600" cy="1020329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Course 462-PME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704706-2E0F-6940-9FAE-40FD1D515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14401"/>
            <a:ext cx="10515600" cy="574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260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A1EA7A9-8D0D-8549-9DCC-1260E0CC2A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5213671"/>
              </p:ext>
            </p:extLst>
          </p:nvPr>
        </p:nvGraphicFramePr>
        <p:xfrm>
          <a:off x="1246909" y="332510"/>
          <a:ext cx="9573491" cy="5902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968084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3A557D-CA90-A946-9B7D-F3A6F65FE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142" y="394444"/>
            <a:ext cx="3365858" cy="1290246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BD92DE2-7C75-FC48-82EC-FD38C60102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84690"/>
            <a:ext cx="9144000" cy="2560776"/>
          </a:xfrm>
        </p:spPr>
        <p:txBody>
          <a:bodyPr anchor="ctr">
            <a:norm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Psychiatry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422CAAB2-49B9-DC46-9C2B-67ECE79D87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45466"/>
            <a:ext cx="9144000" cy="2383866"/>
          </a:xfrm>
        </p:spPr>
        <p:txBody>
          <a:bodyPr anchor="t">
            <a:normAutofit/>
          </a:bodyPr>
          <a:lstStyle/>
          <a:p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Ali Bahathig, FRCPC, Assistant Professor and Consultant of Psychiatry &amp; Psychosomatic Medicine</a:t>
            </a:r>
          </a:p>
          <a:p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Psychosomatic Unit, Psychiatry Department </a:t>
            </a:r>
          </a:p>
          <a:p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King Saud University Medical City (KSUMC)</a:t>
            </a:r>
          </a:p>
          <a:p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1440/1441</a:t>
            </a:r>
          </a:p>
          <a:p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2019/2020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93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7B0E2-1F27-0E4A-A259-658870D26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889"/>
            <a:ext cx="10515600" cy="1325563"/>
          </a:xfrm>
        </p:spPr>
        <p:txBody>
          <a:bodyPr/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KNOWLEDGE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B9A64F-7526-B341-B9D1-F062F8504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2946"/>
            <a:ext cx="10515600" cy="562494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Phenomenological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psychopathology </a:t>
            </a:r>
            <a:r>
              <a:rPr lang="en-US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(signs and symptoms)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psychiatric disorders.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etiology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clinical psychiatry (bio-psycho-social).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Common psychiatric disorders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itchFamily="2" charset="2"/>
              <a:buChar char="Ø"/>
              <a:defRPr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Clinical features and course.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Epidemiology and etiology.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Differential diagnosis.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Treatment (bio-psycho-social) and prognosis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Treatment modalities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psychiatry: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itchFamily="2" charset="2"/>
              <a:buChar char="Ø"/>
              <a:defRPr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Physical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pharmacotherapy, electroconvulsive therapy 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Psychological: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behavioral, cognitive, supportive psychotherapy and others.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5510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4BD88-DBD1-7B41-9D7B-AD9011E5C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565"/>
            <a:ext cx="10515600" cy="1048472"/>
          </a:xfrm>
        </p:spPr>
        <p:txBody>
          <a:bodyPr/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CLINICAL SKILLS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C5977-743C-0543-9797-F2A033A14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7528"/>
            <a:ext cx="10515600" cy="551410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C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conduct a full psychiatric interview 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with: </a:t>
            </a:r>
          </a:p>
          <a:p>
            <a:pPr lvl="1">
              <a:buFont typeface="Wingdings" pitchFamily="2" charset="2"/>
              <a:buChar char="Ø"/>
            </a:pPr>
            <a:r>
              <a:rPr lang="en-C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Proper interview techniques and skills.</a:t>
            </a:r>
          </a:p>
          <a:p>
            <a:pPr lvl="1">
              <a:buFont typeface="Wingdings" pitchFamily="2" charset="2"/>
              <a:buChar char="Ø"/>
            </a:pPr>
            <a:r>
              <a:rPr lang="en-C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Sufficient psychiatric history.</a:t>
            </a:r>
          </a:p>
          <a:p>
            <a:pPr lvl="1">
              <a:buFont typeface="Wingdings" pitchFamily="2" charset="2"/>
              <a:buChar char="Ø"/>
            </a:pPr>
            <a:r>
              <a:rPr lang="en-C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Standard “Mental State Examination”.  </a:t>
            </a:r>
          </a:p>
          <a:p>
            <a:pPr>
              <a:buFont typeface="Wingdings" pitchFamily="2" charset="2"/>
              <a:buChar char="Ø"/>
            </a:pP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set an outline of a </a:t>
            </a:r>
            <a:r>
              <a:rPr lang="en-CA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management plan for common psychiatric disorders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following the </a:t>
            </a:r>
            <a:r>
              <a:rPr lang="en-CA" b="1" i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Bio-Psycho-Social approach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buFont typeface="Wingdings" pitchFamily="2" charset="2"/>
              <a:buChar char="Ø"/>
            </a:pPr>
            <a:r>
              <a:rPr lang="en-C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assess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CA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appropriately refer psychiatric patients 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primary care settings. </a:t>
            </a:r>
          </a:p>
          <a:p>
            <a:pPr>
              <a:buFont typeface="Wingdings" pitchFamily="2" charset="2"/>
              <a:buChar char="Ø"/>
            </a:pPr>
            <a:r>
              <a:rPr lang="en-C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assess and deal competently and safely with psychiatric emergencies. </a:t>
            </a:r>
          </a:p>
          <a:p>
            <a:pPr>
              <a:buFont typeface="Wingdings" pitchFamily="2" charset="2"/>
              <a:buChar char="Ø"/>
            </a:pPr>
            <a:r>
              <a:rPr lang="en-C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assess 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dispose properly psychosomatic cases.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3049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CB7EF-8BBB-2444-A6E5-54A44615D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ATTITUDE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786FE-15DD-7947-8562-BA6328BCEE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630593"/>
          </a:xfrm>
        </p:spPr>
        <p:txBody>
          <a:bodyPr>
            <a:normAutofit/>
          </a:bodyPr>
          <a:lstStyle/>
          <a:p>
            <a:pPr fontAlgn="base">
              <a:buFont typeface="Wingdings" pitchFamily="2" charset="2"/>
              <a:buChar char="Ø"/>
            </a:pPr>
            <a:r>
              <a:rPr lang="en-US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develop the scientific attitude Towards:</a:t>
            </a:r>
          </a:p>
          <a:p>
            <a:pPr lvl="1" fontAlgn="base">
              <a:buFont typeface="Wingdings" pitchFamily="2" charset="2"/>
              <a:buChar char="Ø"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Psychiatric patients and their family.</a:t>
            </a:r>
          </a:p>
          <a:p>
            <a:pPr lvl="1" fontAlgn="base">
              <a:buFont typeface="Wingdings" pitchFamily="2" charset="2"/>
              <a:buChar char="Ø"/>
            </a:pP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fontAlgn="base">
              <a:buFont typeface="Wingdings" pitchFamily="2" charset="2"/>
              <a:buChar char="Ø"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Psychiatric interventions (Bio-Psycho-Social)</a:t>
            </a:r>
          </a:p>
          <a:p>
            <a:pPr marL="457200" lvl="1" indent="0" fontAlgn="base">
              <a:buNone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​</a:t>
            </a:r>
          </a:p>
          <a:p>
            <a:pPr lvl="1" fontAlgn="base">
              <a:buFont typeface="Wingdings" pitchFamily="2" charset="2"/>
              <a:buChar char="Ø"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Mental health and providers.</a:t>
            </a:r>
          </a:p>
          <a:p>
            <a:pPr marL="457200" lvl="1" indent="0" fontAlgn="base">
              <a:buNone/>
            </a:pP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fontAlgn="base">
              <a:buFont typeface="Wingdings" pitchFamily="2" charset="2"/>
              <a:buChar char="Ø"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Psychiatry as a branch of medicine</a:t>
            </a:r>
          </a:p>
          <a:p>
            <a:pPr fontAlgn="base">
              <a:buFont typeface="Wingdings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964B1B-7AA1-3B46-9986-D54F318F3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825625"/>
            <a:ext cx="5230091" cy="463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546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B501D-B04A-5248-9687-D380B2CBB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462 COURSE OVERVIEW 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AAA58-D63E-7E4A-BF31-232FB06071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  <a:defRPr/>
            </a:pPr>
            <a:r>
              <a:rPr lang="en-US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course lasts for 3 weeks (3 days each) and contains:</a:t>
            </a:r>
          </a:p>
          <a:p>
            <a:pPr marL="0" indent="0">
              <a:buNone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itchFamily="2" charset="2"/>
              <a:buChar char="ü"/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Lectures in first two days</a:t>
            </a:r>
          </a:p>
          <a:p>
            <a:pPr lvl="1">
              <a:buFont typeface="Wingdings" pitchFamily="2" charset="2"/>
              <a:buChar char="ü"/>
              <a:defRPr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itchFamily="2" charset="2"/>
              <a:buChar char="ü"/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Clinical Activities (in-patient, outpatient, consultation-liaison, child psychiatry) include clinical cases logbook.</a:t>
            </a:r>
          </a:p>
          <a:p>
            <a:pPr marL="457200" lvl="1" indent="0">
              <a:buNone/>
              <a:defRPr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4423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FDAAC-EDC9-5849-8C39-0B2C6AE06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COURSE ASSESSMENT &amp; EXAMINATION 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54B008-0869-814B-94F6-B3AE8FBAF8B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061152"/>
                <a:ext cx="10515600" cy="3937866"/>
              </a:xfrm>
            </p:spPr>
            <p:txBody>
              <a:bodyPr/>
              <a:lstStyle/>
              <a:p>
                <a:pPr>
                  <a:buFont typeface="Wingdings" pitchFamily="2" charset="2"/>
                  <a:buChar char="Ø"/>
                </a:pPr>
                <a:r>
                  <a:rPr lang="en-US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Midterm clinical exam (4</a:t>
                </a:r>
                <a:r>
                  <a:rPr lang="en-US" baseline="30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</a:t>
                </a:r>
                <a:r>
                  <a:rPr lang="en-US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week-Monday morning):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US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Part A (8-9 am): Five video cases: detecting and eliciting clinical features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30 marks.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US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Part B (9:15-11:45): Two short cases 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30 marks</a:t>
                </a:r>
              </a:p>
              <a:p>
                <a:pPr marL="457200" lvl="1" indent="0">
                  <a:buNone/>
                </a:pP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Font typeface="Wingdings" pitchFamily="2" charset="2"/>
                  <a:buChar char="Ø"/>
                </a:pPr>
                <a:r>
                  <a:rPr lang="en-US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Final exam (11</a:t>
                </a:r>
                <a:r>
                  <a:rPr lang="en-US" baseline="30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</a:t>
                </a:r>
                <a:r>
                  <a:rPr lang="en-US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week-Sunday afternoon 1-2:30): 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US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40 MCQs/single best answer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40 marks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lvl="1" indent="0">
                  <a:buNone/>
                </a:pP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Font typeface="Wingdings" pitchFamily="2" charset="2"/>
                  <a:buChar char="Ø"/>
                </a:pPr>
                <a:r>
                  <a:rPr lang="en-US" b="1" i="1" u="sng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Passing mark is 60 </a:t>
                </a:r>
              </a:p>
              <a:p>
                <a:pPr lvl="1">
                  <a:buFont typeface="Wingdings" pitchFamily="2" charset="2"/>
                  <a:buChar char="Ø"/>
                </a:pP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54B008-0869-814B-94F6-B3AE8FBAF8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061152"/>
                <a:ext cx="10515600" cy="3937866"/>
              </a:xfrm>
              <a:blipFill>
                <a:blip r:embed="rId2"/>
                <a:stretch>
                  <a:fillRect l="-1043" t="-2632" b="-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91BD240C-973C-AA41-A7F0-E44081EF6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7527" y="3297382"/>
            <a:ext cx="2736273" cy="307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994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FBAF1-B779-3941-9E1D-F43A8E04F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ATTENDANCE 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30577-74F9-A64C-A734-72BD2BCE073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You have to </a:t>
            </a:r>
            <a:r>
              <a:rPr lang="en-CA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attend 75% 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course activities. </a:t>
            </a:r>
            <a:endParaRPr lang="en-CA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More than 25% absences will lead to prevent you from attending the exams → F</a:t>
            </a:r>
            <a:endParaRPr lang="en-CA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A24BF9-94D2-E942-97AA-FB329AB92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091" y="1825625"/>
            <a:ext cx="4980709" cy="459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207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30BB7-6535-274A-98FE-39477BBCA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890"/>
            <a:ext cx="10515600" cy="951056"/>
          </a:xfrm>
        </p:spPr>
        <p:txBody>
          <a:bodyPr/>
          <a:lstStyle/>
          <a:p>
            <a:r>
              <a:rPr lang="en-C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COURSE REFERENCES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CA74D-638F-9049-9DF4-7BDE1E6E0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14400"/>
            <a:ext cx="10515600" cy="5805055"/>
          </a:xfrm>
        </p:spPr>
        <p:txBody>
          <a:bodyPr>
            <a:normAutofit/>
          </a:bodyPr>
          <a:lstStyle/>
          <a:p>
            <a:pPr fontAlgn="base">
              <a:buFont typeface="Wingdings" pitchFamily="2" charset="2"/>
              <a:buChar char="Ø"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List Required Textbooks: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fontAlgn="base">
              <a:buFont typeface="Wingdings" pitchFamily="2" charset="2"/>
              <a:buChar char="Ø"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Introductory Textbook of Psychiatry, Sixth Edition, by Donald W. Black &amp; Nancy C. Andreasen​</a:t>
            </a:r>
          </a:p>
          <a:p>
            <a:pPr fontAlgn="base">
              <a:buFont typeface="Wingdings" pitchFamily="2" charset="2"/>
              <a:buChar char="Ø"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List Recommended Textbooks and Reference Material</a:t>
            </a:r>
            <a:r>
              <a:rPr lang="en-C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 fontAlgn="base">
              <a:buFont typeface="Wingdings" pitchFamily="2" charset="2"/>
              <a:buChar char="Ø"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First aids for psychiatry, 5</a:t>
            </a:r>
            <a:r>
              <a:rPr lang="en-US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edition.</a:t>
            </a:r>
          </a:p>
          <a:p>
            <a:pPr lvl="1" fontAlgn="base">
              <a:buFont typeface="Wingdings" pitchFamily="2" charset="2"/>
              <a:buChar char="Ø"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Blueprints psychiatry, 6</a:t>
            </a:r>
            <a:r>
              <a:rPr lang="en-US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edition.</a:t>
            </a:r>
            <a:endParaRPr lang="en-CA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fontAlgn="base">
              <a:buFont typeface="Wingdings" pitchFamily="2" charset="2"/>
              <a:buChar char="Ø"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Basic Psychiatry – Professor M. A. Al-Sughayir</a:t>
            </a:r>
          </a:p>
          <a:p>
            <a:pPr fontAlgn="base">
              <a:buFont typeface="Wingdings" pitchFamily="2" charset="2"/>
              <a:buChar char="Ø"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All lectures' content &amp; handouts distributed throughout the course.​</a:t>
            </a:r>
          </a:p>
          <a:p>
            <a:pPr fontAlgn="base">
              <a:buFont typeface="Wingdings" pitchFamily="2" charset="2"/>
              <a:buChar char="Ø"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Others:​</a:t>
            </a:r>
          </a:p>
          <a:p>
            <a:pPr lvl="1" fontAlgn="base">
              <a:buFont typeface="Wingdings" pitchFamily="2" charset="2"/>
              <a:buChar char="Ø"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Concise textbook of clinical psychiatry, 4</a:t>
            </a:r>
            <a:r>
              <a:rPr lang="en-US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edition.</a:t>
            </a:r>
          </a:p>
          <a:p>
            <a:pPr lvl="1" fontAlgn="base">
              <a:buFont typeface="Wingdings" pitchFamily="2" charset="2"/>
              <a:buChar char="Ø"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Shorter oxford textbook of psychiatry, 7</a:t>
            </a:r>
            <a:r>
              <a:rPr lang="en-US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edition.</a:t>
            </a:r>
            <a:endParaRPr lang="en-CA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fontAlgn="base">
              <a:buFont typeface="Wingdings" pitchFamily="2" charset="2"/>
              <a:buChar char="Ø"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Psychosomatic medicine, An introduction to CL psychiatry.</a:t>
            </a:r>
            <a:endParaRPr lang="en-CA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fontAlgn="base">
              <a:buFont typeface="Wingdings" pitchFamily="2" charset="2"/>
              <a:buChar char="Ø"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Case files psychiatry, 5</a:t>
            </a:r>
            <a:r>
              <a:rPr lang="en-US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edition.</a:t>
            </a:r>
            <a:endParaRPr lang="en-CA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fontAlgn="base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3653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B7DBC-9B85-B64F-8CAC-75A451BC5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are the expectations?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5F06E-E3CB-C54A-8EB9-91C0F20901F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have </a:t>
            </a:r>
            <a:r>
              <a:rPr lang="en-C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safe non-psychiatric doctors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who can:</a:t>
            </a:r>
          </a:p>
          <a:p>
            <a:pPr lvl="1">
              <a:buFont typeface="Wingdings" pitchFamily="2" charset="2"/>
              <a:buChar char="Ø"/>
            </a:pPr>
            <a:r>
              <a:rPr lang="en-C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Identify (common, treatable or serious) and psychiatric co-morbidities. </a:t>
            </a:r>
          </a:p>
          <a:p>
            <a:pPr lvl="1">
              <a:buFont typeface="Wingdings" pitchFamily="2" charset="2"/>
              <a:buChar char="Ø"/>
            </a:pPr>
            <a:r>
              <a:rPr lang="en-C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Treat or follow up mild/stable psychiatric disorders. </a:t>
            </a:r>
          </a:p>
          <a:p>
            <a:pPr lvl="1">
              <a:buFont typeface="Wingdings" pitchFamily="2" charset="2"/>
              <a:buChar char="Ø"/>
            </a:pPr>
            <a:r>
              <a:rPr lang="en-C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Refer the patient to psychiatry service whenever needed. </a:t>
            </a:r>
            <a:endParaRPr lang="en-CA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recruit some medical students to psychiatry speciality</a:t>
            </a:r>
            <a:r>
              <a:rPr lang="en-CA" dirty="0"/>
              <a:t>. </a:t>
            </a:r>
            <a:endParaRPr lang="en-CA" dirty="0">
              <a:effectLst/>
            </a:endParaRP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F1B542-0DAE-2848-AAA4-301E066EA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5492" y="2438400"/>
            <a:ext cx="4828308" cy="373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958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DBD0B-FBEA-A642-9ADF-B6C730965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COURSE EVALUATION 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E08DEE2-325F-DF4A-A316-9F90928EE3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34212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Your evaluation is highly appreciated.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Kindly evaluate both the course &amp; the tutors at the end of the course.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Course organizer will be happy to help you whenever you need.</a:t>
            </a:r>
          </a:p>
          <a:p>
            <a:pPr marL="0" indent="0">
              <a:buNone/>
              <a:defRPr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08E93C-E555-2944-AB24-E6640073E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3473" y="1690688"/>
            <a:ext cx="4350327" cy="4486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24E407-0492-884D-8BE3-F972407425CD}"/>
              </a:ext>
            </a:extLst>
          </p:cNvPr>
          <p:cNvSpPr txBox="1"/>
          <p:nvPr/>
        </p:nvSpPr>
        <p:spPr>
          <a:xfrm>
            <a:off x="1375392" y="5650134"/>
            <a:ext cx="3946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Abahathig@KSU.Edu.SA</a:t>
            </a:r>
            <a:endParaRPr lang="en-CA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9964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3A557D-CA90-A946-9B7D-F3A6F65FE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8660" y="744068"/>
            <a:ext cx="3365858" cy="129024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F91589-B5B9-E74D-A070-66A0A04F6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918" y="2034314"/>
            <a:ext cx="10515600" cy="4037293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CA" sz="3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SPECIAL TAHNKS TO</a:t>
            </a:r>
            <a:r>
              <a:rPr lang="en-C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fr-FR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Fahad Alosaimi, MD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​, </a:t>
            </a:r>
            <a:r>
              <a:rPr lang="fr-FR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Professor and Consultant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​ of </a:t>
            </a:r>
            <a:r>
              <a:rPr lang="en-CA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Psychiatry </a:t>
            </a:r>
            <a:r>
              <a:rPr lang="fr-FR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 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Psychosomatic</a:t>
            </a:r>
            <a:r>
              <a:rPr lang="fr-FR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medicine</a:t>
            </a:r>
            <a:r>
              <a:rPr lang="fr-FR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​College</a:t>
            </a:r>
            <a:r>
              <a:rPr lang="fr-FR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of 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Medicine</a:t>
            </a:r>
            <a:r>
              <a:rPr lang="fr-FR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CA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King Saud University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​.</a:t>
            </a:r>
          </a:p>
          <a:p>
            <a:pPr marL="457200" indent="-457200" fontAlgn="base">
              <a:buFont typeface="+mj-lt"/>
              <a:buAutoNum type="arabicPeriod"/>
            </a:pPr>
            <a:endParaRPr lang="en-US" sz="2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fontAlgn="base">
              <a:buFont typeface="+mj-lt"/>
              <a:buAutoNum type="arabicPeriod"/>
            </a:pPr>
            <a:r>
              <a:rPr lang="en-CA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Ahmad Alhadi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​, MD, </a:t>
            </a:r>
            <a:r>
              <a:rPr lang="en-CA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Associate Professor and Consultant of Psychiatry and Psychotherapy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College of Medicine, King Saud University.</a:t>
            </a:r>
          </a:p>
          <a:p>
            <a:pPr marL="457200" indent="-457200" fontAlgn="base">
              <a:buFont typeface="+mj-lt"/>
              <a:buAutoNum type="arabicPeriod"/>
            </a:pPr>
            <a:endParaRPr lang="en-US" sz="2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fontAlgn="base">
              <a:buFont typeface="+mj-lt"/>
              <a:buAutoNum type="arabicPeriod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Mohammed Al-Sughayir, MD, Professor and Consultant of Psychiatry, College of medicine, King Saud University.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04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5FF95-29D8-C546-86C6-4B66FC5D8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b="1" dirty="0"/>
          </a:p>
          <a:p>
            <a:pPr>
              <a:buFont typeface="Wingdings" pitchFamily="2" charset="2"/>
              <a:buChar char="Ø"/>
            </a:pPr>
            <a:r>
              <a:rPr lang="en-C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WHO define Health as:</a:t>
            </a:r>
          </a:p>
          <a:p>
            <a:pPr marL="0" indent="0">
              <a:buNone/>
            </a:pPr>
            <a:endParaRPr lang="en-CA" sz="3200" b="1" cap="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en-CA" sz="2800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A STATE OF </a:t>
            </a:r>
            <a:r>
              <a:rPr lang="en-CA" sz="2800" b="1" i="1" u="sng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 PHYSICAL</a:t>
            </a:r>
            <a:r>
              <a:rPr lang="en-CA" sz="2800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CA" sz="2800" b="1" i="1" u="sng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MENTAL</a:t>
            </a:r>
            <a:r>
              <a:rPr lang="en-CA" sz="2800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AND </a:t>
            </a:r>
            <a:r>
              <a:rPr lang="en-CA" sz="2800" b="1" i="1" u="sng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SOCIAL WELL-BEING </a:t>
            </a:r>
            <a:r>
              <a:rPr lang="en-CA" sz="2800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CA" sz="2800" b="1" i="1" u="sng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en-CA" sz="2800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MERELY THE </a:t>
            </a:r>
            <a:r>
              <a:rPr lang="en-CA" sz="2800" b="1" i="1" u="sng" cap="all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ABSENCE</a:t>
            </a:r>
            <a:r>
              <a:rPr lang="en-CA" sz="2800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OF DISEASE OR INFIRMITY.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755618-14AC-974C-9793-BF2DAA1FB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29"/>
            <a:ext cx="5297557" cy="180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219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C2B66EA-2668-2348-B02C-285599F23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685" y="1828799"/>
            <a:ext cx="10515600" cy="450820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C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 is Psychiatry ?</a:t>
            </a:r>
          </a:p>
          <a:p>
            <a:pPr fontAlgn="base">
              <a:buFont typeface="Wingdings" pitchFamily="2" charset="2"/>
              <a:buChar char="Ø"/>
            </a:pP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Psychiatry is the </a:t>
            </a:r>
            <a:r>
              <a:rPr lang="en-CA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medical specialty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devoted to: </a:t>
            </a:r>
          </a:p>
          <a:p>
            <a:pPr lvl="1" fontAlgn="base">
              <a:buFont typeface="Wingdings" pitchFamily="2" charset="2"/>
              <a:buChar char="Ø"/>
            </a:pPr>
            <a:r>
              <a:rPr lang="en-CA" sz="2800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Diagnose</a:t>
            </a:r>
            <a:endParaRPr lang="en-CA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fontAlgn="base">
              <a:buFont typeface="Wingdings" pitchFamily="2" charset="2"/>
              <a:buChar char="Ø"/>
            </a:pPr>
            <a:r>
              <a:rPr lang="en-CA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800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Prevent</a:t>
            </a:r>
            <a:r>
              <a:rPr lang="en-CA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 fontAlgn="base">
              <a:buFont typeface="Wingdings" pitchFamily="2" charset="2"/>
              <a:buChar char="Ø"/>
            </a:pPr>
            <a:r>
              <a:rPr lang="en-CA" sz="2800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Treat mental disorders</a:t>
            </a:r>
            <a:r>
              <a:rPr lang="en-CA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 fontAlgn="base">
              <a:buFont typeface="Wingdings" pitchFamily="2" charset="2"/>
              <a:buChar char="Ø"/>
            </a:pPr>
            <a:r>
              <a:rPr lang="en-CA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800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Treat maladaptation's</a:t>
            </a:r>
            <a:r>
              <a:rPr lang="en-C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related to </a:t>
            </a:r>
            <a:r>
              <a:rPr lang="en-CA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mood, behaviour, cognition, and perceptions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​.</a:t>
            </a:r>
          </a:p>
          <a:p>
            <a:pPr fontAlgn="base">
              <a:buFont typeface="Wingdings" pitchFamily="2" charset="2"/>
              <a:buChar char="Ø"/>
            </a:pP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Psychiatrists are qualified to assess and treat both mental and physical aspects of psychological problems.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DF8277-AA9C-ED45-BEDF-CB177F420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74" y="331305"/>
            <a:ext cx="2513296" cy="149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2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6B9C3-DA5D-0C49-BF95-6A5233594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Definition of Mental Disorder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426941-F184-C644-833C-C16AAACA7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911475"/>
          </a:xfrm>
        </p:spPr>
        <p:txBody>
          <a:bodyPr/>
          <a:lstStyle/>
          <a:p>
            <a:pPr fontAlgn="base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syndrome characterized by clinically significant disturbance in an individual's 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cognition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emotion regulation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or 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behavior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that </a:t>
            </a:r>
            <a:r>
              <a:rPr lang="en-US" b="1" i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reflects a dysfunction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 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psychological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biological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or 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developmental processes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underlying mental functioning. ​</a:t>
            </a:r>
          </a:p>
          <a:p>
            <a:pPr fontAlgn="base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Mental disorders are associated with significant 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subjective distress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impairment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in </a:t>
            </a:r>
            <a:r>
              <a:rPr lang="en-US" b="1" i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occupational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or other </a:t>
            </a:r>
            <a:r>
              <a:rPr lang="en-US" b="1" i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important activities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ar-S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050" name="Picture 2" descr="/var/folders/sn/yzqqh0l94p9f08fk9m05ttr40000gn/T/com.microsoft.Powerpoint/WebArchiveCopyPasteTempFiles/2Q==">
            <a:extLst>
              <a:ext uri="{FF2B5EF4-FFF2-40B4-BE49-F238E27FC236}">
                <a16:creationId xmlns:a16="http://schemas.microsoft.com/office/drawing/2014/main" id="{4CB4C8FC-4480-944B-9AC5-20FCE17A4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895" y="4545496"/>
            <a:ext cx="2512905" cy="213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17293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6398506-E20A-B041-826C-EA37304EF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MISCONCEPTIONS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7025A3-07A1-5446-9E08-9092D4045F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616739"/>
          </a:xfrm>
        </p:spPr>
        <p:txBody>
          <a:bodyPr>
            <a:normAutofit/>
          </a:bodyPr>
          <a:lstStyle/>
          <a:p>
            <a:pPr fontAlgn="base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Psychiatric patients​</a:t>
            </a:r>
          </a:p>
          <a:p>
            <a:pPr fontAlgn="base">
              <a:buFont typeface="Wingdings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Causes of psychiatric illness</a:t>
            </a:r>
          </a:p>
          <a:p>
            <a:pPr fontAlgn="base">
              <a:buFont typeface="Wingdings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Treatments:​</a:t>
            </a:r>
          </a:p>
          <a:p>
            <a:pPr lvl="1" fontAlgn="base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Psychotropic drugs​</a:t>
            </a:r>
          </a:p>
          <a:p>
            <a:pPr lvl="1" fontAlgn="base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ECT​</a:t>
            </a:r>
          </a:p>
          <a:p>
            <a:pPr lvl="1" fontAlgn="base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Psychotherapy​</a:t>
            </a:r>
          </a:p>
          <a:p>
            <a:pPr lvl="1" fontAlgn="base">
              <a:buFont typeface="Wingdings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PSYCHIATRISTS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E8AAB12-FCB5-5545-BA6C-C8EDAA77C8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24945" y="1825624"/>
            <a:ext cx="5728855" cy="4616739"/>
          </a:xfrm>
        </p:spPr>
      </p:pic>
    </p:spTree>
    <p:extLst>
      <p:ext uri="{BB962C8B-B14F-4D97-AF65-F5344CB8AC3E}">
        <p14:creationId xmlns:p14="http://schemas.microsoft.com/office/powerpoint/2010/main" val="148924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EBF7E8-BBC1-CF4C-8DCB-3E9149B8C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236" y="471053"/>
            <a:ext cx="4579505" cy="54032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95A19A-B45B-764B-9C2F-923AF5A04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518" y="471053"/>
            <a:ext cx="3471717" cy="31449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37C713-59E2-0542-AA6C-46FA39D7B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023" y="3823853"/>
            <a:ext cx="4683414" cy="269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5579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D03655-E438-C049-AD7E-6CD22728E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3355" y="440024"/>
            <a:ext cx="3799990" cy="34310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50B521-F793-2C4E-BB3E-5C34BD699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355" y="4345129"/>
            <a:ext cx="3799990" cy="21249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ED8590-5B1B-6048-A0A0-3DB45DC9F7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0545" y="1739537"/>
            <a:ext cx="3325092" cy="34310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A2B6C8-06E0-0140-B3CE-279E06512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927" y="440024"/>
            <a:ext cx="3418228" cy="603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9038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605</Words>
  <Application>Microsoft Office PowerPoint</Application>
  <PresentationFormat>Widescreen</PresentationFormat>
  <Paragraphs>130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Welcome To Course 462-PME</vt:lpstr>
      <vt:lpstr>Introduction to Psychiatry</vt:lpstr>
      <vt:lpstr>PowerPoint Presentation</vt:lpstr>
      <vt:lpstr>PowerPoint Presentation</vt:lpstr>
      <vt:lpstr>PowerPoint Presentation</vt:lpstr>
      <vt:lpstr>Definition of Mental Disorder</vt:lpstr>
      <vt:lpstr>MISCONCEPTIONS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Psychiatric disorders are both common and serious</vt:lpstr>
      <vt:lpstr>PowerPoint Presentation</vt:lpstr>
      <vt:lpstr>Course 462-PME</vt:lpstr>
      <vt:lpstr>PowerPoint Presentation</vt:lpstr>
      <vt:lpstr>KNOWLEDGE</vt:lpstr>
      <vt:lpstr>CLINICAL SKILLS</vt:lpstr>
      <vt:lpstr>ATTITUDE</vt:lpstr>
      <vt:lpstr>462 COURSE OVERVIEW </vt:lpstr>
      <vt:lpstr>COURSE ASSESSMENT &amp; EXAMINATION </vt:lpstr>
      <vt:lpstr>ATTENDANCE </vt:lpstr>
      <vt:lpstr>COURSE REFERENCES</vt:lpstr>
      <vt:lpstr>What are the expectations? </vt:lpstr>
      <vt:lpstr>COURSE EVALUATION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psychiatry</dc:title>
  <dc:creator>Microsoft Office User</dc:creator>
  <cp:lastModifiedBy>Ali Bahathig</cp:lastModifiedBy>
  <cp:revision>94</cp:revision>
  <dcterms:created xsi:type="dcterms:W3CDTF">2019-08-27T16:20:02Z</dcterms:created>
  <dcterms:modified xsi:type="dcterms:W3CDTF">2019-11-17T04:22:40Z</dcterms:modified>
</cp:coreProperties>
</file>