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2" r:id="rId1"/>
  </p:sldMasterIdLst>
  <p:notesMasterIdLst>
    <p:notesMasterId r:id="rId32"/>
  </p:notesMasterIdLst>
  <p:sldIdLst>
    <p:sldId id="257" r:id="rId2"/>
    <p:sldId id="269" r:id="rId3"/>
    <p:sldId id="260" r:id="rId4"/>
    <p:sldId id="265" r:id="rId5"/>
    <p:sldId id="266" r:id="rId6"/>
    <p:sldId id="267" r:id="rId7"/>
    <p:sldId id="268" r:id="rId8"/>
    <p:sldId id="270" r:id="rId9"/>
    <p:sldId id="271" r:id="rId10"/>
    <p:sldId id="272" r:id="rId11"/>
    <p:sldId id="273" r:id="rId12"/>
    <p:sldId id="347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2" r:id="rId21"/>
    <p:sldId id="281" r:id="rId22"/>
    <p:sldId id="283" r:id="rId23"/>
    <p:sldId id="284" r:id="rId24"/>
    <p:sldId id="286" r:id="rId25"/>
    <p:sldId id="288" r:id="rId26"/>
    <p:sldId id="285" r:id="rId27"/>
    <p:sldId id="287" r:id="rId28"/>
    <p:sldId id="289" r:id="rId29"/>
    <p:sldId id="290" r:id="rId30"/>
    <p:sldId id="34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92"/>
    <p:restoredTop sz="93657"/>
  </p:normalViewPr>
  <p:slideViewPr>
    <p:cSldViewPr snapToGrid="0" snapToObjects="1">
      <p:cViewPr varScale="1">
        <p:scale>
          <a:sx n="68" d="100"/>
          <a:sy n="68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851479-70D3-134C-86A7-BBE232A642E8}" type="doc">
      <dgm:prSet loTypeId="urn:microsoft.com/office/officeart/2005/8/layout/cycle8" loCatId="" qsTypeId="urn:microsoft.com/office/officeart/2005/8/quickstyle/3d3" qsCatId="3D" csTypeId="urn:microsoft.com/office/officeart/2005/8/colors/accent1_2" csCatId="accent1" phldr="1"/>
      <dgm:spPr/>
    </dgm:pt>
    <dgm:pt modelId="{E50E2826-2C73-3345-9719-3228BD60FD64}">
      <dgm:prSet phldrT="[Text]"/>
      <dgm:spPr>
        <a:solidFill>
          <a:srgbClr val="FFC000"/>
        </a:solidFill>
      </dgm:spPr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Social Factors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26EEB6-B713-7142-B1CF-4FDF671C410C}" type="parTrans" cxnId="{539398E6-4BF2-D145-AFA8-8C043084B0AE}">
      <dgm:prSet/>
      <dgm:spPr/>
      <dgm:t>
        <a:bodyPr/>
        <a:lstStyle/>
        <a:p>
          <a:endParaRPr lang="en-US"/>
        </a:p>
      </dgm:t>
    </dgm:pt>
    <dgm:pt modelId="{4100AD1F-6CA3-5E47-91EB-DEF3B7093F44}" type="sibTrans" cxnId="{539398E6-4BF2-D145-AFA8-8C043084B0AE}">
      <dgm:prSet/>
      <dgm:spPr/>
      <dgm:t>
        <a:bodyPr/>
        <a:lstStyle/>
        <a:p>
          <a:endParaRPr lang="en-US"/>
        </a:p>
      </dgm:t>
    </dgm:pt>
    <dgm:pt modelId="{2963828D-98ED-8C4F-8A47-BE1CA494B567}">
      <dgm:prSet phldrT="[Text]"/>
      <dgm:spPr>
        <a:solidFill>
          <a:srgbClr val="FF0000"/>
        </a:solidFill>
      </dgm:spPr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Psychological Factors </a:t>
          </a:r>
        </a:p>
      </dgm:t>
    </dgm:pt>
    <dgm:pt modelId="{DC642D49-12CA-DA4C-9FEB-F5955D0518F7}" type="parTrans" cxnId="{95A80E4E-A912-AD48-8E09-E2509DF51661}">
      <dgm:prSet/>
      <dgm:spPr/>
      <dgm:t>
        <a:bodyPr/>
        <a:lstStyle/>
        <a:p>
          <a:endParaRPr lang="en-US"/>
        </a:p>
      </dgm:t>
    </dgm:pt>
    <dgm:pt modelId="{EA4F4AC0-7330-C140-BA7E-C469FB9E9A19}" type="sibTrans" cxnId="{95A80E4E-A912-AD48-8E09-E2509DF51661}">
      <dgm:prSet/>
      <dgm:spPr/>
      <dgm:t>
        <a:bodyPr/>
        <a:lstStyle/>
        <a:p>
          <a:endParaRPr lang="en-US"/>
        </a:p>
      </dgm:t>
    </dgm:pt>
    <dgm:pt modelId="{0FAAA797-1524-8843-92AE-8195BD3040D9}">
      <dgm:prSet phldrT="[Text]" custT="1"/>
      <dgm:spPr/>
      <dgm:t>
        <a:bodyPr spcFirstLastPara="0" vert="horz" wrap="square" lIns="30480" tIns="30480" rIns="30480" bIns="30480" numCol="1" spcCol="1270" anchor="ctr" anchorCtr="0"/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Biological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Factors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BCE29D8-7B53-0840-8511-AB497DC21B6C}" type="parTrans" cxnId="{08C50790-544E-CA45-8353-6405027B0A2A}">
      <dgm:prSet/>
      <dgm:spPr/>
      <dgm:t>
        <a:bodyPr/>
        <a:lstStyle/>
        <a:p>
          <a:endParaRPr lang="en-US"/>
        </a:p>
      </dgm:t>
    </dgm:pt>
    <dgm:pt modelId="{E6A43830-1EAA-3D4F-BB69-32D129910397}" type="sibTrans" cxnId="{08C50790-544E-CA45-8353-6405027B0A2A}">
      <dgm:prSet/>
      <dgm:spPr/>
      <dgm:t>
        <a:bodyPr/>
        <a:lstStyle/>
        <a:p>
          <a:endParaRPr lang="en-US"/>
        </a:p>
      </dgm:t>
    </dgm:pt>
    <dgm:pt modelId="{B80D73ED-CEF5-D84F-A104-F3225D05C310}" type="pres">
      <dgm:prSet presAssocID="{46851479-70D3-134C-86A7-BBE232A642E8}" presName="compositeShape" presStyleCnt="0">
        <dgm:presLayoutVars>
          <dgm:chMax val="7"/>
          <dgm:dir/>
          <dgm:resizeHandles val="exact"/>
        </dgm:presLayoutVars>
      </dgm:prSet>
      <dgm:spPr/>
    </dgm:pt>
    <dgm:pt modelId="{4A747313-CCE7-384A-A8A4-5AB816C950DE}" type="pres">
      <dgm:prSet presAssocID="{46851479-70D3-134C-86A7-BBE232A642E8}" presName="wedge1" presStyleLbl="node1" presStyleIdx="0" presStyleCnt="3"/>
      <dgm:spPr/>
      <dgm:t>
        <a:bodyPr/>
        <a:lstStyle/>
        <a:p>
          <a:endParaRPr lang="en-US"/>
        </a:p>
      </dgm:t>
    </dgm:pt>
    <dgm:pt modelId="{57AC86D4-05EE-A84F-8E51-1236FBB789D3}" type="pres">
      <dgm:prSet presAssocID="{46851479-70D3-134C-86A7-BBE232A642E8}" presName="dummy1a" presStyleCnt="0"/>
      <dgm:spPr/>
    </dgm:pt>
    <dgm:pt modelId="{9099D4E1-6AF0-1648-A648-D70D13273629}" type="pres">
      <dgm:prSet presAssocID="{46851479-70D3-134C-86A7-BBE232A642E8}" presName="dummy1b" presStyleCnt="0"/>
      <dgm:spPr/>
    </dgm:pt>
    <dgm:pt modelId="{A412D051-BD62-FD4D-B639-4BD34E2346EA}" type="pres">
      <dgm:prSet presAssocID="{46851479-70D3-134C-86A7-BBE232A642E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72CCFC-C26C-CE4C-8700-6865DF010CB7}" type="pres">
      <dgm:prSet presAssocID="{46851479-70D3-134C-86A7-BBE232A642E8}" presName="wedge2" presStyleLbl="node1" presStyleIdx="1" presStyleCnt="3" custScaleX="102767" custScaleY="100837"/>
      <dgm:spPr/>
      <dgm:t>
        <a:bodyPr/>
        <a:lstStyle/>
        <a:p>
          <a:endParaRPr lang="en-US"/>
        </a:p>
      </dgm:t>
    </dgm:pt>
    <dgm:pt modelId="{3AECEF5E-0176-A143-8142-5FE7B535A8FC}" type="pres">
      <dgm:prSet presAssocID="{46851479-70D3-134C-86A7-BBE232A642E8}" presName="dummy2a" presStyleCnt="0"/>
      <dgm:spPr/>
    </dgm:pt>
    <dgm:pt modelId="{69BDB1D8-7B37-664C-95AF-130622557220}" type="pres">
      <dgm:prSet presAssocID="{46851479-70D3-134C-86A7-BBE232A642E8}" presName="dummy2b" presStyleCnt="0"/>
      <dgm:spPr/>
    </dgm:pt>
    <dgm:pt modelId="{D4ADF061-5C50-4047-A9DD-212CDE0A5453}" type="pres">
      <dgm:prSet presAssocID="{46851479-70D3-134C-86A7-BBE232A642E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17E2CE-4CE3-FD4B-916B-914D8FF91820}" type="pres">
      <dgm:prSet presAssocID="{46851479-70D3-134C-86A7-BBE232A642E8}" presName="wedge3" presStyleLbl="node1" presStyleIdx="2" presStyleCnt="3"/>
      <dgm:spPr>
        <a:xfrm>
          <a:off x="860694" y="299266"/>
          <a:ext cx="3867439" cy="3867439"/>
        </a:xfrm>
        <a:prstGeom prst="pie">
          <a:avLst>
            <a:gd name="adj1" fmla="val 9000000"/>
            <a:gd name="adj2" fmla="val 16200000"/>
          </a:avLst>
        </a:prstGeom>
      </dgm:spPr>
      <dgm:t>
        <a:bodyPr/>
        <a:lstStyle/>
        <a:p>
          <a:endParaRPr lang="en-US"/>
        </a:p>
      </dgm:t>
    </dgm:pt>
    <dgm:pt modelId="{E169B584-A9EF-ED43-B84E-C11C7E3107CB}" type="pres">
      <dgm:prSet presAssocID="{46851479-70D3-134C-86A7-BBE232A642E8}" presName="dummy3a" presStyleCnt="0"/>
      <dgm:spPr/>
    </dgm:pt>
    <dgm:pt modelId="{AAE597B6-7270-794F-A6E7-D79E7021B81A}" type="pres">
      <dgm:prSet presAssocID="{46851479-70D3-134C-86A7-BBE232A642E8}" presName="dummy3b" presStyleCnt="0"/>
      <dgm:spPr/>
    </dgm:pt>
    <dgm:pt modelId="{2442E501-E204-564F-99B9-20B4E3D8C7E5}" type="pres">
      <dgm:prSet presAssocID="{46851479-70D3-134C-86A7-BBE232A642E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165AC8-7CE4-6A46-A6D2-0366C5ADFA36}" type="pres">
      <dgm:prSet presAssocID="{4100AD1F-6CA3-5E47-91EB-DEF3B7093F44}" presName="arrowWedge1" presStyleLbl="fgSibTrans2D1" presStyleIdx="0" presStyleCnt="3"/>
      <dgm:spPr>
        <a:solidFill>
          <a:srgbClr val="FFC000"/>
        </a:solidFill>
      </dgm:spPr>
    </dgm:pt>
    <dgm:pt modelId="{159F2199-9ABB-794D-BB3B-0BDCBC7D30A9}" type="pres">
      <dgm:prSet presAssocID="{EA4F4AC0-7330-C140-BA7E-C469FB9E9A19}" presName="arrowWedge2" presStyleLbl="fgSibTrans2D1" presStyleIdx="1" presStyleCnt="3"/>
      <dgm:spPr>
        <a:noFill/>
      </dgm:spPr>
    </dgm:pt>
    <dgm:pt modelId="{16E8F454-9E62-DC48-BF86-08A042C4BBC2}" type="pres">
      <dgm:prSet presAssocID="{E6A43830-1EAA-3D4F-BB69-32D129910397}" presName="arrowWedge3" presStyleLbl="fgSibTrans2D1" presStyleIdx="2" presStyleCnt="3"/>
      <dgm:spPr/>
    </dgm:pt>
  </dgm:ptLst>
  <dgm:cxnLst>
    <dgm:cxn modelId="{0A953366-5599-3D43-8504-0A3753AA9410}" type="presOf" srcId="{2963828D-98ED-8C4F-8A47-BE1CA494B567}" destId="{D4ADF061-5C50-4047-A9DD-212CDE0A5453}" srcOrd="1" destOrd="0" presId="urn:microsoft.com/office/officeart/2005/8/layout/cycle8"/>
    <dgm:cxn modelId="{7343339B-CD4B-4C4F-968A-E158DD199B03}" type="presOf" srcId="{0FAAA797-1524-8843-92AE-8195BD3040D9}" destId="{2442E501-E204-564F-99B9-20B4E3D8C7E5}" srcOrd="1" destOrd="0" presId="urn:microsoft.com/office/officeart/2005/8/layout/cycle8"/>
    <dgm:cxn modelId="{95A80E4E-A912-AD48-8E09-E2509DF51661}" srcId="{46851479-70D3-134C-86A7-BBE232A642E8}" destId="{2963828D-98ED-8C4F-8A47-BE1CA494B567}" srcOrd="1" destOrd="0" parTransId="{DC642D49-12CA-DA4C-9FEB-F5955D0518F7}" sibTransId="{EA4F4AC0-7330-C140-BA7E-C469FB9E9A19}"/>
    <dgm:cxn modelId="{9AAD9E00-076A-8C48-A302-1F414EFC9BE5}" type="presOf" srcId="{E50E2826-2C73-3345-9719-3228BD60FD64}" destId="{A412D051-BD62-FD4D-B639-4BD34E2346EA}" srcOrd="1" destOrd="0" presId="urn:microsoft.com/office/officeart/2005/8/layout/cycle8"/>
    <dgm:cxn modelId="{E0BE28AA-BB82-6740-A91B-4956DE303251}" type="presOf" srcId="{46851479-70D3-134C-86A7-BBE232A642E8}" destId="{B80D73ED-CEF5-D84F-A104-F3225D05C310}" srcOrd="0" destOrd="0" presId="urn:microsoft.com/office/officeart/2005/8/layout/cycle8"/>
    <dgm:cxn modelId="{2D4AD070-E142-9E47-8064-BBBAEADA9E54}" type="presOf" srcId="{0FAAA797-1524-8843-92AE-8195BD3040D9}" destId="{7617E2CE-4CE3-FD4B-916B-914D8FF91820}" srcOrd="0" destOrd="0" presId="urn:microsoft.com/office/officeart/2005/8/layout/cycle8"/>
    <dgm:cxn modelId="{539398E6-4BF2-D145-AFA8-8C043084B0AE}" srcId="{46851479-70D3-134C-86A7-BBE232A642E8}" destId="{E50E2826-2C73-3345-9719-3228BD60FD64}" srcOrd="0" destOrd="0" parTransId="{B126EEB6-B713-7142-B1CF-4FDF671C410C}" sibTransId="{4100AD1F-6CA3-5E47-91EB-DEF3B7093F44}"/>
    <dgm:cxn modelId="{E9DF781F-4FD0-7044-BF4D-EDFBA378A57B}" type="presOf" srcId="{E50E2826-2C73-3345-9719-3228BD60FD64}" destId="{4A747313-CCE7-384A-A8A4-5AB816C950DE}" srcOrd="0" destOrd="0" presId="urn:microsoft.com/office/officeart/2005/8/layout/cycle8"/>
    <dgm:cxn modelId="{CCAD0DB1-B7BA-CE4E-96F4-716D892744BD}" type="presOf" srcId="{2963828D-98ED-8C4F-8A47-BE1CA494B567}" destId="{8D72CCFC-C26C-CE4C-8700-6865DF010CB7}" srcOrd="0" destOrd="0" presId="urn:microsoft.com/office/officeart/2005/8/layout/cycle8"/>
    <dgm:cxn modelId="{08C50790-544E-CA45-8353-6405027B0A2A}" srcId="{46851479-70D3-134C-86A7-BBE232A642E8}" destId="{0FAAA797-1524-8843-92AE-8195BD3040D9}" srcOrd="2" destOrd="0" parTransId="{0BCE29D8-7B53-0840-8511-AB497DC21B6C}" sibTransId="{E6A43830-1EAA-3D4F-BB69-32D129910397}"/>
    <dgm:cxn modelId="{976184A8-6496-714E-AB18-791C97BD327F}" type="presParOf" srcId="{B80D73ED-CEF5-D84F-A104-F3225D05C310}" destId="{4A747313-CCE7-384A-A8A4-5AB816C950DE}" srcOrd="0" destOrd="0" presId="urn:microsoft.com/office/officeart/2005/8/layout/cycle8"/>
    <dgm:cxn modelId="{4BBCB6E1-8C65-A74E-8C86-3C16B58DDE8A}" type="presParOf" srcId="{B80D73ED-CEF5-D84F-A104-F3225D05C310}" destId="{57AC86D4-05EE-A84F-8E51-1236FBB789D3}" srcOrd="1" destOrd="0" presId="urn:microsoft.com/office/officeart/2005/8/layout/cycle8"/>
    <dgm:cxn modelId="{2469FE08-82A2-6145-A4AA-5CDF556CA008}" type="presParOf" srcId="{B80D73ED-CEF5-D84F-A104-F3225D05C310}" destId="{9099D4E1-6AF0-1648-A648-D70D13273629}" srcOrd="2" destOrd="0" presId="urn:microsoft.com/office/officeart/2005/8/layout/cycle8"/>
    <dgm:cxn modelId="{7DAE007F-61A0-0C47-A578-1FAD2D56A062}" type="presParOf" srcId="{B80D73ED-CEF5-D84F-A104-F3225D05C310}" destId="{A412D051-BD62-FD4D-B639-4BD34E2346EA}" srcOrd="3" destOrd="0" presId="urn:microsoft.com/office/officeart/2005/8/layout/cycle8"/>
    <dgm:cxn modelId="{5AA460C7-7D42-A14C-8889-03298EE876EF}" type="presParOf" srcId="{B80D73ED-CEF5-D84F-A104-F3225D05C310}" destId="{8D72CCFC-C26C-CE4C-8700-6865DF010CB7}" srcOrd="4" destOrd="0" presId="urn:microsoft.com/office/officeart/2005/8/layout/cycle8"/>
    <dgm:cxn modelId="{A48DFB85-8AEC-0640-B7AD-12F7CECB7190}" type="presParOf" srcId="{B80D73ED-CEF5-D84F-A104-F3225D05C310}" destId="{3AECEF5E-0176-A143-8142-5FE7B535A8FC}" srcOrd="5" destOrd="0" presId="urn:microsoft.com/office/officeart/2005/8/layout/cycle8"/>
    <dgm:cxn modelId="{76C20454-2A18-E045-82AA-4832F562D69C}" type="presParOf" srcId="{B80D73ED-CEF5-D84F-A104-F3225D05C310}" destId="{69BDB1D8-7B37-664C-95AF-130622557220}" srcOrd="6" destOrd="0" presId="urn:microsoft.com/office/officeart/2005/8/layout/cycle8"/>
    <dgm:cxn modelId="{19EF6671-F35A-DC4D-93AF-5A1DF904283C}" type="presParOf" srcId="{B80D73ED-CEF5-D84F-A104-F3225D05C310}" destId="{D4ADF061-5C50-4047-A9DD-212CDE0A5453}" srcOrd="7" destOrd="0" presId="urn:microsoft.com/office/officeart/2005/8/layout/cycle8"/>
    <dgm:cxn modelId="{C52183DC-4AED-5140-B7EE-C2555B379EFA}" type="presParOf" srcId="{B80D73ED-CEF5-D84F-A104-F3225D05C310}" destId="{7617E2CE-4CE3-FD4B-916B-914D8FF91820}" srcOrd="8" destOrd="0" presId="urn:microsoft.com/office/officeart/2005/8/layout/cycle8"/>
    <dgm:cxn modelId="{CE81C8DD-8D56-4942-8E60-DCA206CAF968}" type="presParOf" srcId="{B80D73ED-CEF5-D84F-A104-F3225D05C310}" destId="{E169B584-A9EF-ED43-B84E-C11C7E3107CB}" srcOrd="9" destOrd="0" presId="urn:microsoft.com/office/officeart/2005/8/layout/cycle8"/>
    <dgm:cxn modelId="{47C9557D-B0DA-0947-B3E6-381A7AD108B6}" type="presParOf" srcId="{B80D73ED-CEF5-D84F-A104-F3225D05C310}" destId="{AAE597B6-7270-794F-A6E7-D79E7021B81A}" srcOrd="10" destOrd="0" presId="urn:microsoft.com/office/officeart/2005/8/layout/cycle8"/>
    <dgm:cxn modelId="{9E9000F1-120D-8846-8520-3B116DF635EE}" type="presParOf" srcId="{B80D73ED-CEF5-D84F-A104-F3225D05C310}" destId="{2442E501-E204-564F-99B9-20B4E3D8C7E5}" srcOrd="11" destOrd="0" presId="urn:microsoft.com/office/officeart/2005/8/layout/cycle8"/>
    <dgm:cxn modelId="{A8B4B194-D9C9-B34B-AB4F-DAE5EC9735AA}" type="presParOf" srcId="{B80D73ED-CEF5-D84F-A104-F3225D05C310}" destId="{90165AC8-7CE4-6A46-A6D2-0366C5ADFA36}" srcOrd="12" destOrd="0" presId="urn:microsoft.com/office/officeart/2005/8/layout/cycle8"/>
    <dgm:cxn modelId="{E630E387-9F48-EB47-83D6-D051F3E0769A}" type="presParOf" srcId="{B80D73ED-CEF5-D84F-A104-F3225D05C310}" destId="{159F2199-9ABB-794D-BB3B-0BDCBC7D30A9}" srcOrd="13" destOrd="0" presId="urn:microsoft.com/office/officeart/2005/8/layout/cycle8"/>
    <dgm:cxn modelId="{7E05FC3E-B514-0245-94AD-A666EDABEAAB}" type="presParOf" srcId="{B80D73ED-CEF5-D84F-A104-F3225D05C310}" destId="{16E8F454-9E62-DC48-BF86-08A042C4BBC2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FEC16F-4BD9-5047-9E65-21B4FB2F8CF3}" type="doc">
      <dgm:prSet loTypeId="urn:microsoft.com/office/officeart/2005/8/layout/h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BF0CD8-7A3C-A84D-8824-4F52B885D248}" type="pres">
      <dgm:prSet presAssocID="{C4FEC16F-4BD9-5047-9E65-21B4FB2F8CF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41665C3-E521-3D49-B079-CD31170BA8A8}" type="presOf" srcId="{C4FEC16F-4BD9-5047-9E65-21B4FB2F8CF3}" destId="{BBBF0CD8-7A3C-A84D-8824-4F52B885D248}" srcOrd="0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47313-CCE7-384A-A8A4-5AB816C950DE}">
      <dsp:nvSpPr>
        <dsp:cNvPr id="0" name=""/>
        <dsp:cNvSpPr/>
      </dsp:nvSpPr>
      <dsp:spPr>
        <a:xfrm>
          <a:off x="700252" y="291173"/>
          <a:ext cx="3867439" cy="3867439"/>
        </a:xfrm>
        <a:prstGeom prst="pie">
          <a:avLst>
            <a:gd name="adj1" fmla="val 16200000"/>
            <a:gd name="adj2" fmla="val 180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Social Factors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38485" y="1110702"/>
        <a:ext cx="1381228" cy="1151023"/>
      </dsp:txXfrm>
    </dsp:sp>
    <dsp:sp modelId="{8D72CCFC-C26C-CE4C-8700-6865DF010CB7}">
      <dsp:nvSpPr>
        <dsp:cNvPr id="0" name=""/>
        <dsp:cNvSpPr/>
      </dsp:nvSpPr>
      <dsp:spPr>
        <a:xfrm>
          <a:off x="567095" y="413111"/>
          <a:ext cx="3974451" cy="3899810"/>
        </a:xfrm>
        <a:prstGeom prst="pie">
          <a:avLst>
            <a:gd name="adj1" fmla="val 1800000"/>
            <a:gd name="adj2" fmla="val 9000000"/>
          </a:avLst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Psychological Factors </a:t>
          </a:r>
        </a:p>
      </dsp:txBody>
      <dsp:txXfrm>
        <a:off x="1513393" y="2943345"/>
        <a:ext cx="2129170" cy="1021378"/>
      </dsp:txXfrm>
    </dsp:sp>
    <dsp:sp modelId="{7617E2CE-4CE3-FD4B-916B-914D8FF91820}">
      <dsp:nvSpPr>
        <dsp:cNvPr id="0" name=""/>
        <dsp:cNvSpPr/>
      </dsp:nvSpPr>
      <dsp:spPr>
        <a:xfrm>
          <a:off x="540950" y="291173"/>
          <a:ext cx="3867439" cy="3867439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Biological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Factors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988929" y="1110702"/>
        <a:ext cx="1381228" cy="1151023"/>
      </dsp:txXfrm>
    </dsp:sp>
    <dsp:sp modelId="{90165AC8-7CE4-6A46-A6D2-0366C5ADFA36}">
      <dsp:nvSpPr>
        <dsp:cNvPr id="0" name=""/>
        <dsp:cNvSpPr/>
      </dsp:nvSpPr>
      <dsp:spPr>
        <a:xfrm>
          <a:off x="461158" y="51760"/>
          <a:ext cx="4346265" cy="434626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9F2199-9ABB-794D-BB3B-0BDCBC7D30A9}">
      <dsp:nvSpPr>
        <dsp:cNvPr id="0" name=""/>
        <dsp:cNvSpPr/>
      </dsp:nvSpPr>
      <dsp:spPr>
        <a:xfrm>
          <a:off x="380690" y="189488"/>
          <a:ext cx="4346265" cy="434626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E8F454-9E62-DC48-BF86-08A042C4BBC2}">
      <dsp:nvSpPr>
        <dsp:cNvPr id="0" name=""/>
        <dsp:cNvSpPr/>
      </dsp:nvSpPr>
      <dsp:spPr>
        <a:xfrm>
          <a:off x="301218" y="51760"/>
          <a:ext cx="4346265" cy="434626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A241B-873E-AC4F-A183-C4E2CE2BDD83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7F8F4-D8F6-1946-8767-DCEBF0E4DA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8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7F8F4-D8F6-1946-8767-DCEBF0E4DAB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71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7F8F4-D8F6-1946-8767-DCEBF0E4DAB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59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F7F8F4-D8F6-1946-8767-DCEBF0E4DAB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07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7A638-6FA1-084B-90FF-0ABF45439D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6741F-958C-2745-A2F2-0F8B2A82D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7DC94-07AA-5F4C-9DB0-C6003C6A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1039-A256-9543-9DAB-F914C6F884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D3890-30C0-6645-A0F7-0268CE56C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B3284-8D03-5341-8DA9-702F430CD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C5BE-F155-F64A-A47B-C67F36651F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5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31A8-76FF-6A4C-B8CD-AFCB8AC39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7F61C-0009-DD43-A456-75B046E7D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91D75-3CBA-1046-A0CC-2A6DDAA79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1039-A256-9543-9DAB-F914C6F884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D74CF-BF34-114B-ABBF-DC4A5C4B1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F1A57-929B-CC4A-9C92-3959AF8D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C5BE-F155-F64A-A47B-C67F36651F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32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55248C-BC45-BD4F-AEC5-A8902ED76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70762-BD54-C54B-A965-5AC97EDFC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B425D-827D-524A-A56F-A38E61F9D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1039-A256-9543-9DAB-F914C6F884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F6A33-DCCE-6847-87FF-F09776962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4D76E-4CC7-5B49-B792-F672E28C6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C5BE-F155-F64A-A47B-C67F36651F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580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564F6-07BC-434B-8153-534E0728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121D7-7DDE-E047-AA7B-3F5B50560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3E66B-B635-644E-AB74-223A224D3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1039-A256-9543-9DAB-F914C6F884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A6F9C-ABE2-1C4B-852E-67C9FCB9C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47612-8FB9-8D48-92A4-E0DD4DFBD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C5BE-F155-F64A-A47B-C67F36651F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33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5932-07B6-EE48-AD73-379D1BA5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26BC7-D4D0-B64B-ADEC-A7641E0EB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95A7-8656-B844-9D2B-42A8A3DBE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1039-A256-9543-9DAB-F914C6F884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188E9-C17B-4D4B-9744-D4C590AF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B8DAA-6E55-4842-ACE0-CB7A45216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C5BE-F155-F64A-A47B-C67F36651F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9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A2D1A-9075-5248-8D04-DC3CF9CCF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DD88E-564F-3E41-B762-8BC2F3404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949BA-B107-3741-A40E-EA51A8830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890B81-8428-FC44-BD51-368D79300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1039-A256-9543-9DAB-F914C6F884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919EE-B9B3-6840-B145-61245FAA7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0EB28-1923-0247-A3DC-81AA56D0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C5BE-F155-F64A-A47B-C67F36651F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7003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E9067-981E-504D-AE22-A16BDE197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9B2DF-CCC9-CF41-8DF4-ACA899505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8F89A-8DA0-6C4E-B069-E5BFAE4BE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574444-00E6-E742-BE07-385C96AA23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549EE2-FCDC-8E4E-BA75-5B7E7C448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8CDA6E-3975-FB4C-8BCB-EAC8638EE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1039-A256-9543-9DAB-F914C6F884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BB992C-C402-8A45-A408-F3264724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37ADBB-C620-3F46-ACF6-A87C111DD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C5BE-F155-F64A-A47B-C67F36651F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2292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C6E84-A841-CD4A-8195-A23302825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37973-7A7E-CF46-8326-04F3A14B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1039-A256-9543-9DAB-F914C6F884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D79C8A-09AB-8348-8114-4E431C7F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DC2A9-2E15-6B4B-B417-213E30AB1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C5BE-F155-F64A-A47B-C67F36651F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42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C065BC-DCAC-254A-A903-E8BF75BB0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1039-A256-9543-9DAB-F914C6F884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3A552C-F8D0-5646-85F3-9F64782C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62D34-FEDB-FA4B-B5E7-5E98A4FB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C5BE-F155-F64A-A47B-C67F36651F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7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04902-AA99-5F49-8220-B1EFA338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1775F-67E3-8440-87D2-A34332368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2232A-BF34-7F4E-B50D-A06760CF3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B7AB7-6304-2946-A7D7-F06B26DD6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1039-A256-9543-9DAB-F914C6F884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4A583-773E-EF4D-9D78-DCD5AD610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8A5AB-FE53-574F-A5F5-3946F9A59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C5BE-F155-F64A-A47B-C67F36651F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388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61AF8-59C4-0F4F-9BD2-2CFACE2F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4C4A90-6283-F34E-9072-86387F5E94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EB540B-B51D-FD4B-8B95-264A73551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3A2E91-FB33-8F40-A4C6-8DFC1D627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A1039-A256-9543-9DAB-F914C6F884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5BF25-9379-1F44-8C96-045A337AA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8D9DD-DA09-3E4E-896E-67F458EB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C5BE-F155-F64A-A47B-C67F36651F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61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A5C2CD-4F5C-624C-9CB6-626D1117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33667-3C57-734C-9774-50CB6AC82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EA445-B55D-A542-83C0-D50BB98F47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A1039-A256-9543-9DAB-F914C6F88487}" type="datetimeFigureOut">
              <a:rPr lang="en-US" smtClean="0"/>
              <a:t>11/17/2019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60C90-754B-994D-9F00-0CD30EA7D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6F228-4946-0743-9F4E-EF891AEF1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9C5BE-F155-F64A-A47B-C67F36651F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2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A557D-CA90-A946-9B7D-F3A6F65FE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142" y="394444"/>
            <a:ext cx="3365858" cy="129024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BD92DE2-7C75-FC48-82EC-FD38C6010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84690"/>
            <a:ext cx="9144000" cy="2560776"/>
          </a:xfrm>
        </p:spPr>
        <p:txBody>
          <a:bodyPr anchor="ctr">
            <a:norm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ETIOLOGY IN PSYCHIATRY, CLASSIFICATION/DIAGNOSIS IN PSYCHIATRY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22CAAB2-49B9-DC46-9C2B-67ECE79D8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5466"/>
            <a:ext cx="9144000" cy="2383866"/>
          </a:xfrm>
        </p:spPr>
        <p:txBody>
          <a:bodyPr anchor="t">
            <a:normAutofit/>
          </a:bodyPr>
          <a:lstStyle/>
          <a:p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Ali Bahathig, FRCPC, Assistant Professor and Consultant of Psychiatry &amp; Psychosomatic Medicine</a:t>
            </a:r>
          </a:p>
          <a:p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Psychosomatic Unit, Psychiatry Department </a:t>
            </a:r>
          </a:p>
          <a:p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 Saud University Medical City (KSUMC)</a:t>
            </a:r>
          </a:p>
          <a:p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1440/1441</a:t>
            </a:r>
          </a:p>
          <a:p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2019/2020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18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844D4F-B828-484B-A899-0CB8C296A9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131179"/>
              </p:ext>
            </p:extLst>
          </p:nvPr>
        </p:nvGraphicFramePr>
        <p:xfrm>
          <a:off x="450567" y="212034"/>
          <a:ext cx="11171584" cy="980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5792">
                  <a:extLst>
                    <a:ext uri="{9D8B030D-6E8A-4147-A177-3AD203B41FA5}">
                      <a16:colId xmlns:a16="http://schemas.microsoft.com/office/drawing/2014/main" val="972160657"/>
                    </a:ext>
                  </a:extLst>
                </a:gridCol>
                <a:gridCol w="5585792">
                  <a:extLst>
                    <a:ext uri="{9D8B030D-6E8A-4147-A177-3AD203B41FA5}">
                      <a16:colId xmlns:a16="http://schemas.microsoft.com/office/drawing/2014/main" val="2919412129"/>
                    </a:ext>
                  </a:extLst>
                </a:gridCol>
              </a:tblGrid>
              <a:tr h="980661">
                <a:tc>
                  <a:txBody>
                    <a:bodyPr/>
                    <a:lstStyle/>
                    <a:p>
                      <a:pPr algn="ctr"/>
                      <a:r>
                        <a:rPr lang="en-CA" sz="3200" b="1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Islamic concepts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3200" b="1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Cultural concepts and practice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63196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EABB3EA-C7ED-394F-B11D-8D2304F64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073129"/>
              </p:ext>
            </p:extLst>
          </p:nvPr>
        </p:nvGraphicFramePr>
        <p:xfrm>
          <a:off x="450567" y="1444486"/>
          <a:ext cx="11171584" cy="5115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5792">
                  <a:extLst>
                    <a:ext uri="{9D8B030D-6E8A-4147-A177-3AD203B41FA5}">
                      <a16:colId xmlns:a16="http://schemas.microsoft.com/office/drawing/2014/main" val="3445661589"/>
                    </a:ext>
                  </a:extLst>
                </a:gridCol>
                <a:gridCol w="5585792">
                  <a:extLst>
                    <a:ext uri="{9D8B030D-6E8A-4147-A177-3AD203B41FA5}">
                      <a16:colId xmlns:a16="http://schemas.microsoft.com/office/drawing/2014/main" val="4177912596"/>
                    </a:ext>
                  </a:extLst>
                </a:gridCol>
              </a:tblGrid>
              <a:tr h="5115339">
                <a:tc>
                  <a:txBody>
                    <a:bodyPr/>
                    <a:lstStyle/>
                    <a:p>
                      <a:pPr marL="342900" indent="-342900" rtl="0" fontAlgn="base">
                        <a:buFont typeface="Wingdings" pitchFamily="2" charset="2"/>
                        <a:buChar char="v"/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effects of evil eyes, witchcraft and possessions on health in general is proven.</a:t>
                      </a: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indent="-342900" rtl="0" fontAlgn="base">
                        <a:buFont typeface="Wingdings" pitchFamily="2" charset="2"/>
                        <a:buChar char="v"/>
                      </a:pP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indent="-342900" rtl="0" fontAlgn="base">
                        <a:buFont typeface="Wingdings" pitchFamily="2" charset="2"/>
                        <a:buChar char="v"/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They can be one of the major or minor etiological factors for any type of disease.</a:t>
                      </a: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342900" indent="-342900" rtl="0" fontAlgn="base">
                        <a:buFont typeface="Wingdings" pitchFamily="2" charset="2"/>
                        <a:buChar char="v"/>
                      </a:pP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indent="-342900" rtl="0" fontAlgn="base">
                        <a:buFont typeface="Wingdings" pitchFamily="2" charset="2"/>
                        <a:buChar char="v"/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pathophysiology, symptoms and signs are not proven or certain.</a:t>
                      </a: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342900" indent="-342900" rtl="0" fontAlgn="base">
                        <a:buFont typeface="Wingdings" pitchFamily="2" charset="2"/>
                        <a:buChar char="v"/>
                      </a:pP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indent="-342900" rtl="0" fontAlgn="base">
                        <a:buFont typeface="Wingdings" pitchFamily="2" charset="2"/>
                        <a:buChar char="v"/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faith healing (Rogiah) is: </a:t>
                      </a: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342900" indent="-342900" rtl="0" fontAlgn="base">
                        <a:buFont typeface="Wingdings" pitchFamily="2" charset="2"/>
                        <a:buChar char="Ø"/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One important preventive &amp; treatment modality for all types of diseases.</a:t>
                      </a: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indent="-342900" rtl="0" fontAlgn="base">
                        <a:buFont typeface="Wingdings" pitchFamily="2" charset="2"/>
                        <a:buChar char="Ø"/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Not a diagnostic tool </a:t>
                      </a:r>
                      <a:endParaRPr lang="ar-SA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rtl="0" fontAlgn="base">
                        <a:buFont typeface="Wingdings" pitchFamily="2" charset="2"/>
                        <a:buChar char="v"/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Some </a:t>
                      </a:r>
                      <a:r>
                        <a:rPr lang="en-US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people </a:t>
                      </a: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deny the effects of </a:t>
                      </a:r>
                      <a:r>
                        <a:rPr lang="en-US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evil </a:t>
                      </a: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eyes, witchcraft and possessions on health.</a:t>
                      </a: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342900" indent="-342900" rtl="0" fontAlgn="base">
                        <a:buFont typeface="Wingdings" pitchFamily="2" charset="2"/>
                        <a:buChar char="v"/>
                      </a:pP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indent="-342900" rtl="0" fontAlgn="base">
                        <a:buFont typeface="Wingdings" pitchFamily="2" charset="2"/>
                        <a:buChar char="v"/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Others exaggerate their effects and over blame them.</a:t>
                      </a: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342900" indent="-342900" rtl="0" fontAlgn="base">
                        <a:buFont typeface="Wingdings" pitchFamily="2" charset="2"/>
                        <a:buChar char="v"/>
                      </a:pPr>
                      <a:endParaRPr lang="en-U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pathophysiology, symptoms and signs are related to specific kind of illnesses.</a:t>
                      </a: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  <a:endParaRPr lang="en-US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indent="-342900" rtl="0" fontAlgn="base">
                        <a:buFont typeface="Wingdings" pitchFamily="2" charset="2"/>
                        <a:buChar char="v"/>
                      </a:pPr>
                      <a:endParaRPr lang="en-US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indent="-342900" rtl="0" fontAlgn="base">
                        <a:buFont typeface="Wingdings" pitchFamily="2" charset="2"/>
                        <a:buChar char="v"/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Some faith healer are ignorant:</a:t>
                      </a: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342900" indent="-342900" rtl="0" fontAlgn="base">
                        <a:buFont typeface="Wingdings" pitchFamily="2" charset="2"/>
                        <a:buChar char="Ø"/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Use faith healing as a diagnostic tool.</a:t>
                      </a: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342900" indent="-342900" rtl="0" fontAlgn="base">
                        <a:buFont typeface="Wingdings" pitchFamily="2" charset="2"/>
                        <a:buChar char="Ø"/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Verbally and physically aggressive with patients</a:t>
                      </a: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​.</a:t>
                      </a:r>
                    </a:p>
                    <a:p>
                      <a:pPr marL="342900" indent="-342900" rtl="0" fontAlgn="base">
                        <a:buFont typeface="Wingdings" pitchFamily="2" charset="2"/>
                        <a:buChar char="Ø"/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Advice patients against medical management. </a:t>
                      </a:r>
                      <a:endParaRPr lang="ar-SA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934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4535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FF840-65B6-EB44-9314-1FCE2440B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Islamic vs sociocultural concept</a:t>
            </a:r>
            <a:endParaRPr lang="en-US" dirty="0"/>
          </a:p>
        </p:txBody>
      </p:sp>
      <p:pic>
        <p:nvPicPr>
          <p:cNvPr id="3" name="Picture 5" descr="محمد رسول الله">
            <a:extLst>
              <a:ext uri="{FF2B5EF4-FFF2-40B4-BE49-F238E27FC236}">
                <a16:creationId xmlns:a16="http://schemas.microsoft.com/office/drawing/2014/main" id="{51A3340C-B106-AC41-B089-430B46C1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90688"/>
            <a:ext cx="533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002464-D98F-6544-B12D-0A94E490C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2476500"/>
            <a:ext cx="4686300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AA8016-03A0-A346-9668-38EB1AD1091A}"/>
              </a:ext>
            </a:extLst>
          </p:cNvPr>
          <p:cNvSpPr txBox="1"/>
          <p:nvPr/>
        </p:nvSpPr>
        <p:spPr>
          <a:xfrm>
            <a:off x="527050" y="5257562"/>
            <a:ext cx="58039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  <a:buFont typeface="Wingdings" pitchFamily="2" charset="2"/>
              <a:buNone/>
              <a:defRPr/>
            </a:pPr>
            <a:r>
              <a:rPr lang="ar-SA" sz="2000" b="1" i="1" dirty="0">
                <a:latin typeface="Times New Roman" pitchFamily="18" charset="0"/>
              </a:rPr>
              <a:t>النظرة الاجتماعية لا تمثل الشرع </a:t>
            </a:r>
          </a:p>
          <a:p>
            <a:pPr algn="r">
              <a:lnSpc>
                <a:spcPct val="200000"/>
              </a:lnSpc>
              <a:buFont typeface="Wingdings" pitchFamily="2" charset="2"/>
              <a:buNone/>
              <a:defRPr/>
            </a:pPr>
            <a:r>
              <a:rPr lang="ar-SA" sz="2000" b="1" i="1" dirty="0">
                <a:latin typeface="Times New Roman" pitchFamily="18" charset="0"/>
              </a:rPr>
              <a:t>                             (لا تطابق تماما و لا تخالف تماما )</a:t>
            </a:r>
            <a:endParaRPr lang="ar-SA" sz="2000" b="1" i="1" dirty="0">
              <a:solidFill>
                <a:srgbClr val="FFFF99"/>
              </a:solidFill>
              <a:latin typeface="Times New Roman" pitchFamily="18" charset="0"/>
            </a:endParaRPr>
          </a:p>
          <a:p>
            <a:pPr marL="0" algn="r" defTabSz="914400" rtl="1" eaLnBrk="1" latinLnBrk="0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992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C3685-2E13-7E4F-A78D-C6593684B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441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CLASSIFICATION/DIAGNOSIS IN PSYCHIATRY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5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55B19-9D50-6C40-8400-F2073340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 &amp; Diagnosis In Psychiatry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A2FE1-D289-6C4A-99E5-1451004E0B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Depends mainly on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signs &amp; symptoms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(psychopathology).</a:t>
            </a:r>
          </a:p>
          <a:p>
            <a:pPr marL="0" indent="0"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Rarely we use external validation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tests , brain imaging , …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Clinical skills are essential.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C1443-B2F1-4649-B65E-B9376C611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825625"/>
            <a:ext cx="50292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13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4F10E-BB44-5A40-AADA-27B5A36E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to classify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A0BA2-BCB0-2B40-8193-2D8AAA228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Introduces order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structure to our thinking and reduces the complexity of clinical phenomena.</a:t>
            </a:r>
          </a:p>
          <a:p>
            <a:pPr>
              <a:buFont typeface="Wingdings" pitchFamily="2" charset="2"/>
              <a:buChar char="Ø"/>
            </a:pP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distinguish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diagnosis/illness from another. </a:t>
            </a:r>
          </a:p>
          <a:p>
            <a:pPr>
              <a:buFont typeface="Wingdings" pitchFamily="2" charset="2"/>
              <a:buChar char="Ø"/>
            </a:pP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Facilitate communication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among clinicians about diagnosis, treatment, &amp; prognosis.</a:t>
            </a:r>
          </a:p>
          <a:p>
            <a:pPr>
              <a:buFont typeface="Wingdings" pitchFamily="2" charset="2"/>
              <a:buChar char="Ø"/>
            </a:pP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Help to predict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outcome (e.g. schizophrenia has chronic course).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Often used to choose an 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appropriate treatment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Ensure that 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psychiatric research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conducted with comparable groups of patients.</a:t>
            </a:r>
          </a:p>
        </p:txBody>
      </p:sp>
    </p:spTree>
    <p:extLst>
      <p:ext uri="{BB962C8B-B14F-4D97-AF65-F5344CB8AC3E}">
        <p14:creationId xmlns:p14="http://schemas.microsoft.com/office/powerpoint/2010/main" val="77085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6B9C3-DA5D-0C49-BF95-6A5233594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 of Mental Disorder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26941-F184-C644-833C-C16AAACA7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11475"/>
          </a:xfrm>
        </p:spPr>
        <p:txBody>
          <a:bodyPr/>
          <a:lstStyle/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syndrome characterized by clinically significant disturbance in an individual's 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cognition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emotion regulation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 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behavior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that </a:t>
            </a:r>
            <a:r>
              <a:rPr lang="en-US" b="1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reflects a dysfunction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 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psychological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developmental processes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underlying mental functioning. ​</a:t>
            </a: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Mental disorders are associated with significant 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subjective distress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impairment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in </a:t>
            </a:r>
            <a:r>
              <a:rPr lang="en-US" b="1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occupational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or other </a:t>
            </a:r>
            <a:r>
              <a:rPr lang="en-US" b="1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activities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ar-S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050" name="Picture 2" descr="/var/folders/sn/yzqqh0l94p9f08fk9m05ttr40000gn/T/com.microsoft.Powerpoint/WebArchiveCopyPasteTempFiles/2Q==">
            <a:extLst>
              <a:ext uri="{FF2B5EF4-FFF2-40B4-BE49-F238E27FC236}">
                <a16:creationId xmlns:a16="http://schemas.microsoft.com/office/drawing/2014/main" id="{4CB4C8FC-4480-944B-9AC5-20FCE17A4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895" y="4545496"/>
            <a:ext cx="2512905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7636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B8CED-22D5-EB49-8A23-00EBE2E94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225"/>
            <a:ext cx="10515600" cy="179387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Classifications of diseases​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| International Classification of Diseases (ICD)</a:t>
            </a:r>
          </a:p>
        </p:txBody>
      </p:sp>
      <p:pic>
        <p:nvPicPr>
          <p:cNvPr id="3074" name="Picture 2" descr="/var/folders/sn/yzqqh0l94p9f08fk9m05ttr40000gn/T/com.microsoft.Powerpoint/WebArchiveCopyPasteTempFiles/x9fXXhDj0jktAAAAABJRU5ErkJggg==">
            <a:extLst>
              <a:ext uri="{FF2B5EF4-FFF2-40B4-BE49-F238E27FC236}">
                <a16:creationId xmlns:a16="http://schemas.microsoft.com/office/drawing/2014/main" id="{CB79B314-EE39-F44C-8061-D33BDAD4B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99" y="2070100"/>
            <a:ext cx="8813801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41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BAB43-1F53-6C4D-AB16-296697CAC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Diagnostic and Statistical Manual of Mental Disorders (DSM)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C7DC-3924-E646-8C9E-9440FD903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7289800" cy="4727576"/>
          </a:xfrm>
        </p:spPr>
        <p:txBody>
          <a:bodyPr>
            <a:normAutofit lnSpcReduction="10000"/>
          </a:bodyPr>
          <a:lstStyle/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Published by APA: a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language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 criteria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</a:t>
            </a:r>
            <a:r>
              <a:rPr lang="en-US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mental disorders.​</a:t>
            </a: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manual evolved from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 for collecting census and psychiatric hospital statistics.​</a:t>
            </a: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Developed by the US Army, 1952.​</a:t>
            </a: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Five revisions since it was first published.​</a:t>
            </a: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last major revision was the fourth edition ("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DSM-IV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"), published in 1994, although a "text revision" was produced in 2000. ​</a:t>
            </a:r>
          </a:p>
          <a:p>
            <a:pPr lvl="1" fontAlgn="base"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DSM-5 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published in May 2013.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/var/folders/sn/yzqqh0l94p9f08fk9m05ttr40000gn/T/com.microsoft.Powerpoint/WebArchiveCopyPasteTempFiles/rt9fC5r1JCzBb0pKnXcz+d7arTXvn0a0kAAAAAElFTkSuQmCC">
            <a:extLst>
              <a:ext uri="{FF2B5EF4-FFF2-40B4-BE49-F238E27FC236}">
                <a16:creationId xmlns:a16="http://schemas.microsoft.com/office/drawing/2014/main" id="{9FBE7C0C-E275-7049-9DA0-0866A3EF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1690688"/>
            <a:ext cx="3638550" cy="484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6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DA10C8-3708-714C-BDB1-836435374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/var/folders/sn/yzqqh0l94p9f08fk9m05ttr40000gn/T/com.microsoft.Powerpoint/WebArchiveCopyPasteTempFiles/Z">
            <a:extLst>
              <a:ext uri="{FF2B5EF4-FFF2-40B4-BE49-F238E27FC236}">
                <a16:creationId xmlns:a16="http://schemas.microsoft.com/office/drawing/2014/main" id="{6F38C968-02E3-E34B-8F90-FDA5DB2B40C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65100"/>
            <a:ext cx="11595100" cy="66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94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AE60-E78F-704E-92E7-DEE244086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Similarities between DSM-5 and ICD-11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98517-9B42-094A-ADE3-70AB2CE47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96400" cy="3927475"/>
          </a:xfrm>
        </p:spPr>
        <p:txBody>
          <a:bodyPr/>
          <a:lstStyle/>
          <a:p>
            <a:pPr fontAlgn="base">
              <a:buFont typeface="Wingdings" pitchFamily="2" charset="2"/>
              <a:buChar char="Ø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Both are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categorizing manuals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CA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 two or more symptoms to make a diagnosis.  </a:t>
            </a:r>
            <a:r>
              <a:rPr lang="en-US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fontAlgn="base">
              <a:buFont typeface="Wingdings" pitchFamily="2" charset="2"/>
              <a:buChar char="Ø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Both are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self diagnosis manuals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; Intended for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by qualified health professionals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more </a:t>
            </a:r>
            <a:r>
              <a:rPr lang="en-CA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specifically psychiatrists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Ø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Both are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officially recognized manuals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 to </a:t>
            </a:r>
            <a:r>
              <a:rPr lang="en-CA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categorize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CA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diagnose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mental disorders.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Ø"/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Attempts are on, to further harmonize between the two systems of disease classification.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DEDDD-09C7-1945-A092-1C320BDCC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0" y="4267200"/>
            <a:ext cx="2413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A557D-CA90-A946-9B7D-F3A6F65FE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660" y="744068"/>
            <a:ext cx="3365858" cy="129024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91589-B5B9-E74D-A070-66A0A04F6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18" y="2034314"/>
            <a:ext cx="10515600" cy="403729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CA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TAHNKS TO</a:t>
            </a:r>
            <a:r>
              <a:rPr lang="en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fr-FR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Fahad Alosaimi, MD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​, </a:t>
            </a:r>
            <a:r>
              <a:rPr lang="fr-FR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Professor and Consultant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 of </a:t>
            </a:r>
            <a:r>
              <a:rPr lang="en-CA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Psychiatry </a:t>
            </a:r>
            <a:r>
              <a:rPr lang="fr-FR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 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Psychosomatic</a:t>
            </a:r>
            <a:r>
              <a:rPr lang="fr-FR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medicine</a:t>
            </a:r>
            <a:r>
              <a:rPr lang="fr-FR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​College</a:t>
            </a:r>
            <a:r>
              <a:rPr lang="fr-FR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of 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Medicine</a:t>
            </a:r>
            <a:r>
              <a:rPr lang="fr-FR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CA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 Saud University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marL="457200" indent="-457200" fontAlgn="base">
              <a:buFont typeface="+mj-lt"/>
              <a:buAutoNum type="arabicPeriod"/>
            </a:pPr>
            <a:endParaRPr lang="en-US" sz="2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base">
              <a:buFont typeface="+mj-lt"/>
              <a:buAutoNum type="arabicPeriod"/>
            </a:pPr>
            <a:r>
              <a:rPr lang="en-CA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Ahmad Alhadi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​, MD, </a:t>
            </a:r>
            <a:r>
              <a:rPr lang="en-CA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 Professor and Consultant of Psychiatry and Psychotherapy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College of Medicine, King Saud University</a:t>
            </a:r>
          </a:p>
          <a:p>
            <a:pPr marL="457200" indent="-457200" fontAlgn="base">
              <a:buFont typeface="+mj-lt"/>
              <a:buAutoNum type="arabicPeriod"/>
            </a:pPr>
            <a:endParaRPr lang="en-US" sz="2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base">
              <a:buFont typeface="+mj-lt"/>
              <a:buAutoNum type="arabicPeriod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Mohammed Al-Sughayir, MD, Professor and Consultant of Psychiatry, College of medicine, King Saud University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4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4C76-3B9B-454B-B2BF-2278343D2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between DSM-5 and ICD-11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D8BB4-ABDF-9C48-8329-AB96F49E5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2832100" cy="3795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29703-99F1-484A-97C8-C57DD10B1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0" y="1690688"/>
            <a:ext cx="2832100" cy="3795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2FEF97-7467-0F43-BBF4-11157D03A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90688"/>
            <a:ext cx="2832100" cy="37957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27DEF4-7802-B647-A542-F883393A8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0" y="1690688"/>
            <a:ext cx="2832100" cy="3795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C06A86-FFD7-524F-BC37-A8E08E8E9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1600" y="1690688"/>
            <a:ext cx="4038600" cy="3795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17E52E-BD20-EC43-956E-B4F8C8ADF9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3650" y="1690688"/>
            <a:ext cx="4254500" cy="379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0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844D4F-B828-484B-A899-0CB8C296A9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011626"/>
              </p:ext>
            </p:extLst>
          </p:nvPr>
        </p:nvGraphicFramePr>
        <p:xfrm>
          <a:off x="450567" y="178907"/>
          <a:ext cx="11171584" cy="781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5792">
                  <a:extLst>
                    <a:ext uri="{9D8B030D-6E8A-4147-A177-3AD203B41FA5}">
                      <a16:colId xmlns:a16="http://schemas.microsoft.com/office/drawing/2014/main" val="972160657"/>
                    </a:ext>
                  </a:extLst>
                </a:gridCol>
                <a:gridCol w="5585792">
                  <a:extLst>
                    <a:ext uri="{9D8B030D-6E8A-4147-A177-3AD203B41FA5}">
                      <a16:colId xmlns:a16="http://schemas.microsoft.com/office/drawing/2014/main" val="2919412129"/>
                    </a:ext>
                  </a:extLst>
                </a:gridCol>
              </a:tblGrid>
              <a:tr h="78187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DSM-5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3200" b="1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ICD-11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63196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EABB3EA-C7ED-394F-B11D-8D2304F64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171883"/>
              </p:ext>
            </p:extLst>
          </p:nvPr>
        </p:nvGraphicFramePr>
        <p:xfrm>
          <a:off x="450567" y="960785"/>
          <a:ext cx="11171584" cy="5744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5792">
                  <a:extLst>
                    <a:ext uri="{9D8B030D-6E8A-4147-A177-3AD203B41FA5}">
                      <a16:colId xmlns:a16="http://schemas.microsoft.com/office/drawing/2014/main" val="3445661589"/>
                    </a:ext>
                  </a:extLst>
                </a:gridCol>
                <a:gridCol w="5585792">
                  <a:extLst>
                    <a:ext uri="{9D8B030D-6E8A-4147-A177-3AD203B41FA5}">
                      <a16:colId xmlns:a16="http://schemas.microsoft.com/office/drawing/2014/main" val="4177912596"/>
                    </a:ext>
                  </a:extLst>
                </a:gridCol>
              </a:tblGrid>
              <a:tr h="5744815">
                <a:tc>
                  <a:txBody>
                    <a:bodyPr/>
                    <a:lstStyle/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DSM used mainly in the USA.</a:t>
                      </a:r>
                      <a:endParaRPr lang="en-US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DSM is purely for mental disorders.</a:t>
                      </a: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DSM issued by single national professional body-American Psychiatric Association. </a:t>
                      </a: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US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DSM primary constituency is U.S. Psychiatrists.</a:t>
                      </a: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DSM approved by assembly of APA members.</a:t>
                      </a: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DSM is copyrighted and generates income for APA.</a:t>
                      </a:r>
                      <a:endParaRPr lang="en-US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ICD Internationally.</a:t>
                      </a:r>
                      <a:endParaRPr lang="en-US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ICD is larger manual, encompasses all types of diseases/disorders; Only chapter V is relevant for mental disorders.</a:t>
                      </a: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ICD brought out of international collaboration;</a:t>
                      </a: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 </a:t>
                      </a: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ICD produced by a global health agency with a constitutional public health mission.</a:t>
                      </a:r>
                      <a:endParaRPr lang="en-US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ICD primary focus on classification is to help countries to reduce burden of mental disorders. Its development is global, multidisciplinary and multilingual. </a:t>
                      </a: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US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ICD approved by World Health Assembly comprising of 193 member countries.</a:t>
                      </a:r>
                      <a:endParaRPr lang="en-US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ICD is low cost and available free on internet.</a:t>
                      </a:r>
                      <a:endParaRPr lang="en-US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934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045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844D4F-B828-484B-A899-0CB8C296A9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461084"/>
              </p:ext>
            </p:extLst>
          </p:nvPr>
        </p:nvGraphicFramePr>
        <p:xfrm>
          <a:off x="450567" y="247925"/>
          <a:ext cx="11171584" cy="980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5792">
                  <a:extLst>
                    <a:ext uri="{9D8B030D-6E8A-4147-A177-3AD203B41FA5}">
                      <a16:colId xmlns:a16="http://schemas.microsoft.com/office/drawing/2014/main" val="972160657"/>
                    </a:ext>
                  </a:extLst>
                </a:gridCol>
                <a:gridCol w="5585792">
                  <a:extLst>
                    <a:ext uri="{9D8B030D-6E8A-4147-A177-3AD203B41FA5}">
                      <a16:colId xmlns:a16="http://schemas.microsoft.com/office/drawing/2014/main" val="2919412129"/>
                    </a:ext>
                  </a:extLst>
                </a:gridCol>
              </a:tblGrid>
              <a:tr h="98066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DSM-5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3200" b="1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ICD-11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63196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EABB3EA-C7ED-394F-B11D-8D2304F64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229929"/>
              </p:ext>
            </p:extLst>
          </p:nvPr>
        </p:nvGraphicFramePr>
        <p:xfrm>
          <a:off x="450567" y="1228586"/>
          <a:ext cx="11171584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5792">
                  <a:extLst>
                    <a:ext uri="{9D8B030D-6E8A-4147-A177-3AD203B41FA5}">
                      <a16:colId xmlns:a16="http://schemas.microsoft.com/office/drawing/2014/main" val="3445661589"/>
                    </a:ext>
                  </a:extLst>
                </a:gridCol>
                <a:gridCol w="5585792">
                  <a:extLst>
                    <a:ext uri="{9D8B030D-6E8A-4147-A177-3AD203B41FA5}">
                      <a16:colId xmlns:a16="http://schemas.microsoft.com/office/drawing/2014/main" val="4177912596"/>
                    </a:ext>
                  </a:extLst>
                </a:gridCol>
              </a:tblGrid>
              <a:tr h="3064218">
                <a:tc>
                  <a:txBody>
                    <a:bodyPr/>
                    <a:lstStyle/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DSM criteria very specific and detailed</a:t>
                      </a: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​.</a:t>
                      </a: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US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US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DSM always been multi-axial except now.</a:t>
                      </a: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DSM used by licensed mental health professionals with advanced degrees.</a:t>
                      </a:r>
                      <a:endParaRPr lang="en-US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rtl="0" fontAlgn="base"/>
                      <a:endParaRPr lang="en-CA" sz="1800" b="0" i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fontAlgn="base"/>
                      <a:endParaRPr lang="en-CA" sz="1800" b="0" i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fontAlgn="base"/>
                      <a:endParaRPr lang="en-US" sz="1800" b="0" i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ICD more of prototype descriptions with less detailed criteria and minimum background information to guide diagnosis.</a:t>
                      </a:r>
                      <a:endParaRPr lang="en-US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ICD always been non-axial.</a:t>
                      </a: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endParaRPr lang="en-CA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buFont typeface="Wingdings" pitchFamily="2" charset="2"/>
                        <a:buChar char="v"/>
                      </a:pPr>
                      <a:r>
                        <a:rPr lang="en-CA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ICD accessible to wide rage of health care professionals with wide educational backgrounds.</a:t>
                      </a:r>
                      <a:endParaRPr lang="en-US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934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7BBA014-E39A-DF4F-8423-4E6FED304D91}"/>
              </a:ext>
            </a:extLst>
          </p:cNvPr>
          <p:cNvSpPr txBox="1"/>
          <p:nvPr/>
        </p:nvSpPr>
        <p:spPr>
          <a:xfrm>
            <a:off x="450567" y="4669197"/>
            <a:ext cx="11171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Wingdings" pitchFamily="2" charset="2"/>
              <a:buChar char="Ø"/>
            </a:pPr>
            <a: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Conceptual differences; Ex: Bulimia nervosa is characterized by ’morbid dread of fatness’ while DSM requires ‘self evaluation’.</a:t>
            </a: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PTSD is much broader in ICD-10 than DSM-5.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Wingdings" pitchFamily="2" charset="2"/>
              <a:buChar char="Ø"/>
            </a:pPr>
            <a: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can cause problems in research comparisons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272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0CE53-DA9F-874F-A242-A36D9B059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 Classification: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10F1E-CBB1-454C-82EA-CE2BB9A9D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0" y="1828800"/>
            <a:ext cx="46736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9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1F45-E0CF-3D42-ACD5-6C3024F47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541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Neurosis Vs. Psychosis Classification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A3C0968-BF2D-3446-8CE9-8CBD5ECA01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26928"/>
              </p:ext>
            </p:extLst>
          </p:nvPr>
        </p:nvGraphicFramePr>
        <p:xfrm>
          <a:off x="838200" y="1054101"/>
          <a:ext cx="10515600" cy="372781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68066943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248736694"/>
                    </a:ext>
                  </a:extLst>
                </a:gridCol>
              </a:tblGrid>
              <a:tr h="52922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3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NEUROTIC</a:t>
                      </a:r>
                      <a:r>
                        <a:rPr lang="en-US" sz="32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ILLNESSES</a:t>
                      </a:r>
                      <a:endParaRPr lang="en-US" sz="32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7943" marR="87943" marT="43971" marB="43971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3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PSYCHOTIC</a:t>
                      </a:r>
                      <a:r>
                        <a:rPr lang="en-US" sz="32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ILLNESSES</a:t>
                      </a:r>
                      <a:endParaRPr lang="en-US" sz="32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7943" marR="87943" marT="43971" marB="43971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243628"/>
                  </a:ext>
                </a:extLst>
              </a:tr>
              <a:tr h="3152188">
                <a:tc>
                  <a:txBody>
                    <a:bodyPr/>
                    <a:lstStyle/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Intact insight &amp; reality testing.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Good judgment.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Abnormal quantity of symptoms and there are No psychotic features.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E.g. anxiety disorders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</a:txBody>
                  <a:tcPr marL="87943" marR="87943" marT="43971" marB="43971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E7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Impaired insight &amp; reality testing.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Impaired judgment.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​​</a:t>
                      </a:r>
                    </a:p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Presence of active/positive psychotic features like delusion and hallucinations &amp; negative like poverty of thoughts &amp; speech, lack of ambition, initiation and restricted affect.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E.g. schizophrenia </a:t>
                      </a:r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</a:txBody>
                  <a:tcPr marL="87943" marR="87943" marT="43971" marB="43971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806215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E2010254-E76D-DE4A-A82A-FBBFDFC83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838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89C6E0-6684-DE4E-A395-C7F33B9C4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781911"/>
            <a:ext cx="10515600" cy="197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0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D50A7-30F9-6845-BB23-93E67315F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200025"/>
            <a:ext cx="10515600" cy="1146175"/>
          </a:xfrm>
        </p:spPr>
        <p:txBody>
          <a:bodyPr/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vs Secondary Psychiatric Disorders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DDABA-E4BF-2042-96A4-16B23D100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1346200"/>
            <a:ext cx="10515600" cy="52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3099-2B35-7E4E-9408-9F477591E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49"/>
            <a:ext cx="10515600" cy="1325563"/>
          </a:xfrm>
        </p:spPr>
        <p:txBody>
          <a:bodyPr/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vs Secondary Psychiatric Disorders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D11C2FD-8E77-4249-A65C-817FE32A9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062357"/>
              </p:ext>
            </p:extLst>
          </p:nvPr>
        </p:nvGraphicFramePr>
        <p:xfrm>
          <a:off x="838200" y="1331912"/>
          <a:ext cx="10515600" cy="4992188"/>
        </p:xfrm>
        <a:graphic>
          <a:graphicData uri="http://schemas.openxmlformats.org/drawingml/2006/table">
            <a:tbl>
              <a:tblPr rtl="1"/>
              <a:tblGrid>
                <a:gridCol w="5257800">
                  <a:extLst>
                    <a:ext uri="{9D8B030D-6E8A-4147-A177-3AD203B41FA5}">
                      <a16:colId xmlns:a16="http://schemas.microsoft.com/office/drawing/2014/main" val="347512641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433832706"/>
                    </a:ext>
                  </a:extLst>
                </a:gridCol>
              </a:tblGrid>
              <a:tr h="35311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3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Secondary</a:t>
                      </a:r>
                      <a:r>
                        <a:rPr lang="en-US" sz="3200" b="0" i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rebuchet MS" panose="020B0703020202090204" pitchFamily="34" charset="0"/>
                        </a:rPr>
                        <a:t>​</a:t>
                      </a:r>
                      <a:endParaRPr lang="en-US" sz="32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023" marR="75023" marT="37512" marB="3751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09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Primary </a:t>
                      </a:r>
                      <a:r>
                        <a:rPr lang="en-US" sz="3200" b="0" i="0" dirty="0" smtClean="0">
                          <a:solidFill>
                            <a:srgbClr val="000000"/>
                          </a:solidFill>
                          <a:effectLst/>
                          <a:cs typeface="Trebuchet MS" panose="020B0703020202090204" pitchFamily="34" charset="0"/>
                        </a:rPr>
                        <a:t>​</a:t>
                      </a:r>
                      <a:endParaRPr lang="en-US" sz="3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5023" marR="75023" marT="37512" marB="3751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09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110962"/>
                  </a:ext>
                </a:extLst>
              </a:tr>
              <a:tr h="1538523">
                <a:tc>
                  <a:txBody>
                    <a:bodyPr/>
                    <a:lstStyle/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Etiology : 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one diagnosable systemic medical disease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CNS disease or substance.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   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e.g.  Depression due to SLE 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​or                       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Psychosis due to amphetamine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en-US" sz="15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</a:txBody>
                  <a:tcPr marL="75023" marR="75023" marT="37512" marB="3751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09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E7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base"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Etiology is: 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Multi-factorial 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                                  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e.g. schizophrenia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Major depressive disorder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</a:txBody>
                  <a:tcPr marL="75023" marR="75023" marT="37512" marB="3751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09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379372"/>
                  </a:ext>
                </a:extLst>
              </a:tr>
              <a:tr h="57444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medicine: like secondary HTN due to renal artery stenosis.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</a:txBody>
                  <a:tcPr marL="75023" marR="75023" marT="37512" marB="3751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medicine: like Essential hypertension 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</a:txBody>
                  <a:tcPr marL="75023" marR="75023" marT="37512" marB="3751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292684"/>
                  </a:ext>
                </a:extLst>
              </a:tr>
              <a:tr h="226729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1" u="sng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Clues suggestive of being secondary:</a:t>
                      </a:r>
                      <a:r>
                        <a:rPr lang="en-US" sz="1800" b="1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Disturbance of  consciousness or vital signs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Presence of :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non-auditory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hallucinations (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e.g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visual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1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Hard neurological signs 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Physical illness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old age onset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</a:txBody>
                  <a:tcPr marL="75023" marR="75023" marT="37512" marB="3751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1" u="sng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Clues suggestive of being primary </a:t>
                      </a:r>
                      <a:r>
                        <a:rPr lang="en-US" sz="1800" b="1" i="1" u="sng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800" b="1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Normal consciousness &amp; vital signs.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Presence of :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Auditory hallucinations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Soft neurological signs 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related physical illness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Young age onset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</a:p>
                  </a:txBody>
                  <a:tcPr marL="75023" marR="75023" marT="37512" marB="3751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9925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35A4DE1C-56BE-374A-9C0F-23B891317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388" y="1793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375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0111-F3F0-E84C-9D8B-1827E0E08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49"/>
            <a:ext cx="10515600" cy="1325563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Vs Negative Psychotic Symptoms/Features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3232D3F-D525-7E40-A688-41E7B7D2C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858791"/>
              </p:ext>
            </p:extLst>
          </p:nvPr>
        </p:nvGraphicFramePr>
        <p:xfrm>
          <a:off x="838200" y="1331912"/>
          <a:ext cx="10515600" cy="3310146"/>
        </p:xfrm>
        <a:graphic>
          <a:graphicData uri="http://schemas.openxmlformats.org/drawingml/2006/table">
            <a:tbl>
              <a:tblPr rtl="1"/>
              <a:tblGrid>
                <a:gridCol w="5257800">
                  <a:extLst>
                    <a:ext uri="{9D8B030D-6E8A-4147-A177-3AD203B41FA5}">
                      <a16:colId xmlns:a16="http://schemas.microsoft.com/office/drawing/2014/main" val="347512641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433832706"/>
                    </a:ext>
                  </a:extLst>
                </a:gridCol>
              </a:tblGrid>
              <a:tr h="35294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Negative Symptoms</a:t>
                      </a:r>
                      <a:endParaRPr lang="en-US" sz="32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5023" marR="75023" marT="37512" marB="3751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09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Positive Symptoms</a:t>
                      </a:r>
                      <a:endParaRPr lang="en-US" sz="3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5023" marR="75023" marT="37512" marB="3751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09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83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110962"/>
                  </a:ext>
                </a:extLst>
              </a:tr>
              <a:tr h="2747442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v"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Poverty of thoughts &amp; speech.</a:t>
                      </a:r>
                    </a:p>
                    <a:p>
                      <a:pPr marL="285750" indent="-285750">
                        <a:buFont typeface="Wingdings" pitchFamily="2" charset="2"/>
                        <a:buChar char="v"/>
                      </a:pP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v"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Lack of ambition , interest &amp; initiation.</a:t>
                      </a:r>
                    </a:p>
                    <a:p>
                      <a:pPr marL="285750" indent="-285750">
                        <a:buFont typeface="Wingdings" pitchFamily="2" charset="2"/>
                        <a:buChar char="v"/>
                      </a:pP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v"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Restricted affect.</a:t>
                      </a:r>
                    </a:p>
                    <a:p>
                      <a:pPr marL="285750" indent="-285750">
                        <a:buFont typeface="Wingdings" pitchFamily="2" charset="2"/>
                        <a:buChar char="v"/>
                      </a:pP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v"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Self-neglect, Poor self care &amp; hygiene</a:t>
                      </a:r>
                    </a:p>
                    <a:p>
                      <a:pPr marL="0" indent="0" algn="l" fontAlgn="base">
                        <a:buFontTx/>
                        <a:buNone/>
                      </a:pPr>
                      <a:endParaRPr lang="en-US" sz="15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5023" marR="75023" marT="37512" marB="3751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09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E7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v"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Perception  e.g. hallucination.</a:t>
                      </a:r>
                    </a:p>
                    <a:p>
                      <a:pPr marL="285750" indent="-285750">
                        <a:buFont typeface="Wingdings" pitchFamily="2" charset="2"/>
                        <a:buChar char="v"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v"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Thinking  e.g. delusions.</a:t>
                      </a:r>
                    </a:p>
                    <a:p>
                      <a:pPr marL="285750" indent="-285750">
                        <a:buFont typeface="Wingdings" pitchFamily="2" charset="2"/>
                        <a:buChar char="v"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v"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Mood  e.g. extreme euphoria.</a:t>
                      </a:r>
                    </a:p>
                    <a:p>
                      <a:pPr marL="285750" indent="-285750">
                        <a:buFont typeface="Wingdings" pitchFamily="2" charset="2"/>
                        <a:buChar char="v"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v"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Behavior  e.g. disorganized behaviour.</a:t>
                      </a:r>
                    </a:p>
                    <a:p>
                      <a:pPr marL="0" indent="0" algn="l" fontAlgn="base">
                        <a:buFontTx/>
                        <a:buNone/>
                      </a:pP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3" marR="75023" marT="37512" marB="3751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09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37937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69AFECF-02B9-FB42-A5EB-E8CDF30D8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0" y="4800600"/>
            <a:ext cx="46228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71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B804A-40DF-2B40-A947-0B4A3D4AC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Diagnostic tree for Cognitive Impairment</a:t>
            </a:r>
            <a:endParaRPr lang="en-US" dirty="0"/>
          </a:p>
        </p:txBody>
      </p:sp>
      <p:pic>
        <p:nvPicPr>
          <p:cNvPr id="9218" name="Picture 2" descr="/var/folders/sn/yzqqh0l94p9f08fk9m05ttr40000gn/T/com.microsoft.Powerpoint/WebArchiveCopyPasteTempFiles/2Q==">
            <a:extLst>
              <a:ext uri="{FF2B5EF4-FFF2-40B4-BE49-F238E27FC236}">
                <a16:creationId xmlns:a16="http://schemas.microsoft.com/office/drawing/2014/main" id="{F8756338-93F4-E246-84FB-FACCE7C77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690687"/>
            <a:ext cx="10515601" cy="479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3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/var/folders/sn/yzqqh0l94p9f08fk9m05ttr40000gn/T/com.microsoft.Powerpoint/WebArchiveCopyPasteTempFiles/2Q==">
            <a:extLst>
              <a:ext uri="{FF2B5EF4-FFF2-40B4-BE49-F238E27FC236}">
                <a16:creationId xmlns:a16="http://schemas.microsoft.com/office/drawing/2014/main" id="{0BB2FCDE-D036-B342-8CCD-F7900118F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429208"/>
            <a:ext cx="9274175" cy="610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7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0CCCC-C372-4642-8B51-2F441F0A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333"/>
            <a:ext cx="10515600" cy="1092615"/>
          </a:xfrm>
        </p:spPr>
        <p:txBody>
          <a:bodyPr/>
          <a:lstStyle/>
          <a:p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0C011-33AD-1040-B902-53EAAFDFE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5949"/>
            <a:ext cx="10515600" cy="5340626"/>
          </a:xfrm>
        </p:spPr>
        <p:txBody>
          <a:bodyPr anchor="t">
            <a:normAutofit/>
          </a:bodyPr>
          <a:lstStyle/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discuss 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etiology of psychiatric disorders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base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list 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classification systems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Diagnosis in psychiatry.​</a:t>
            </a:r>
          </a:p>
          <a:p>
            <a:pPr fontAlgn="base"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discuss 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differences between ICD &amp; DSM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​</a:t>
            </a:r>
          </a:p>
          <a:p>
            <a:pPr marL="0" indent="0" fontAlgn="base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describe the differences between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psychiatric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disorders.​</a:t>
            </a:r>
          </a:p>
          <a:p>
            <a:pPr fontAlgn="base"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describe the differences between 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psychosis and neurosis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010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0F086E-E9AB-AE45-91C3-DDFD9619B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45" y="720438"/>
            <a:ext cx="10515600" cy="51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1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2384C-C5AE-8548-A683-5067E361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933"/>
            <a:ext cx="10515600" cy="1325563"/>
          </a:xfrm>
        </p:spPr>
        <p:txBody>
          <a:bodyPr/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Etiology: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0EA65-8C11-9B43-B9DE-5EA361BA0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496"/>
            <a:ext cx="10515600" cy="514184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Complexity of etiological factors: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factors: 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Causes are often remote in time from the effect they produce.</a:t>
            </a:r>
          </a:p>
          <a:p>
            <a:pPr marL="914400" lvl="2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cause:  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lead to several psychological effects e.g. deprivation from parental affection may lead to depression or conduct disorder in children and adolescents.</a:t>
            </a:r>
          </a:p>
          <a:p>
            <a:pPr marL="914400" lvl="2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effect: 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arise from several causes e.g. depression may be due to accumulation of several causes like endocrinopathies, psychosocial stresses, and side effects of some drugs. </a:t>
            </a:r>
          </a:p>
          <a:p>
            <a:pPr lvl="2"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 algn="r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 algn="r">
              <a:buNone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 algn="r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Al-Sughayir –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Manual of Basic Psychiatry</a:t>
            </a:r>
          </a:p>
        </p:txBody>
      </p:sp>
    </p:spTree>
    <p:extLst>
      <p:ext uri="{BB962C8B-B14F-4D97-AF65-F5344CB8AC3E}">
        <p14:creationId xmlns:p14="http://schemas.microsoft.com/office/powerpoint/2010/main" val="1293256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2384C-C5AE-8548-A683-5067E361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Etiology in Psychiatry: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0EA65-8C11-9B43-B9DE-5EA361BA07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Like other branches of Medicine, etiology of primary psychiatric illnesses is usually 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multifactorial </a:t>
            </a:r>
          </a:p>
          <a:p>
            <a:pPr>
              <a:buFont typeface="Wingdings" pitchFamily="2" charset="2"/>
              <a:buChar char="Ø"/>
            </a:pPr>
            <a:endParaRPr lang="en-US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Etiological factors can be classified into 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biological, psychological, and social factors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Bio-Psycho-Social Approach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(Engel 1977)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46BDA4F-BE79-204F-A195-3E4BC552424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89584680"/>
              </p:ext>
            </p:extLst>
          </p:nvPr>
        </p:nvGraphicFramePr>
        <p:xfrm>
          <a:off x="6019800" y="1699246"/>
          <a:ext cx="5108643" cy="4604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739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844D4F-B828-484B-A899-0CB8C296A9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707451"/>
              </p:ext>
            </p:extLst>
          </p:nvPr>
        </p:nvGraphicFramePr>
        <p:xfrm>
          <a:off x="450567" y="212034"/>
          <a:ext cx="11171583" cy="980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3861">
                  <a:extLst>
                    <a:ext uri="{9D8B030D-6E8A-4147-A177-3AD203B41FA5}">
                      <a16:colId xmlns:a16="http://schemas.microsoft.com/office/drawing/2014/main" val="972160657"/>
                    </a:ext>
                  </a:extLst>
                </a:gridCol>
                <a:gridCol w="3723861">
                  <a:extLst>
                    <a:ext uri="{9D8B030D-6E8A-4147-A177-3AD203B41FA5}">
                      <a16:colId xmlns:a16="http://schemas.microsoft.com/office/drawing/2014/main" val="1903106453"/>
                    </a:ext>
                  </a:extLst>
                </a:gridCol>
                <a:gridCol w="3723861">
                  <a:extLst>
                    <a:ext uri="{9D8B030D-6E8A-4147-A177-3AD203B41FA5}">
                      <a16:colId xmlns:a16="http://schemas.microsoft.com/office/drawing/2014/main" val="1545136234"/>
                    </a:ext>
                  </a:extLst>
                </a:gridCol>
              </a:tblGrid>
              <a:tr h="98066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Biological Factors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Psychological factors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Social Factors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63196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EABB3EA-C7ED-394F-B11D-8D2304F64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845202"/>
              </p:ext>
            </p:extLst>
          </p:nvPr>
        </p:nvGraphicFramePr>
        <p:xfrm>
          <a:off x="450567" y="1444486"/>
          <a:ext cx="11171583" cy="5115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3861">
                  <a:extLst>
                    <a:ext uri="{9D8B030D-6E8A-4147-A177-3AD203B41FA5}">
                      <a16:colId xmlns:a16="http://schemas.microsoft.com/office/drawing/2014/main" val="3445661589"/>
                    </a:ext>
                  </a:extLst>
                </a:gridCol>
                <a:gridCol w="3723861">
                  <a:extLst>
                    <a:ext uri="{9D8B030D-6E8A-4147-A177-3AD203B41FA5}">
                      <a16:colId xmlns:a16="http://schemas.microsoft.com/office/drawing/2014/main" val="329013676"/>
                    </a:ext>
                  </a:extLst>
                </a:gridCol>
                <a:gridCol w="3723861">
                  <a:extLst>
                    <a:ext uri="{9D8B030D-6E8A-4147-A177-3AD203B41FA5}">
                      <a16:colId xmlns:a16="http://schemas.microsoft.com/office/drawing/2014/main" val="1809222031"/>
                    </a:ext>
                  </a:extLst>
                </a:gridCol>
              </a:tblGrid>
              <a:tr h="5115339">
                <a:tc>
                  <a:txBody>
                    <a:bodyPr/>
                    <a:lstStyle/>
                    <a:p>
                      <a:pPr marL="285750" indent="-285750" rtl="0" fontAlgn="base"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endParaRPr lang="en-US" sz="1800" b="1" i="0" u="none" strike="noStrike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Genetic</a:t>
                      </a:r>
                      <a:r>
                        <a:rPr lang="en-US" sz="18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e.g. in schizophrenia</a:t>
                      </a:r>
                      <a:endParaRPr lang="en-US" sz="1800" b="0" i="0" u="none" strike="noStrike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Neuropathological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​: e.g. dementia</a:t>
                      </a:r>
                    </a:p>
                    <a:p>
                      <a:pPr marL="285750" indent="-285750" rtl="0" fontAlgn="base"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Endocrinological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​: e.g. hyper/hypothyroidism</a:t>
                      </a:r>
                    </a:p>
                    <a:p>
                      <a:pPr marL="285750" indent="-285750" rtl="0" fontAlgn="base"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Biochemical: 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 monoamine neurotransmitters.​</a:t>
                      </a:r>
                    </a:p>
                    <a:p>
                      <a:pPr marL="285750" indent="-285750" rtl="0" fontAlgn="base"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Pharmacological: 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side effects of medications e.g. steroids</a:t>
                      </a:r>
                      <a:endParaRPr lang="en-US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Metabolic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​: DM</a:t>
                      </a:r>
                    </a:p>
                    <a:p>
                      <a:pPr marL="285750" indent="-285750" rtl="0" fontAlgn="base"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Inflammatory/ autoimmune</a:t>
                      </a:r>
                      <a:endParaRPr lang="en-US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0" fontAlgn="base"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endParaRPr lang="en-US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Thinking distortions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 </a:t>
                      </a:r>
                    </a:p>
                    <a:p>
                      <a:pPr marL="285750" indent="-285750" rtl="0" fontAlgn="base"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Emotional dysregulation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285750" indent="-285750" rtl="0" fontAlgn="base"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Behavioral problems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285750" indent="-285750" rtl="0" fontAlgn="base"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Unconscious conflicts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​</a:t>
                      </a:r>
                    </a:p>
                    <a:p>
                      <a:pPr marL="285750" indent="-285750" rtl="0" fontAlgn="base"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Others</a:t>
                      </a:r>
                      <a:endParaRPr lang="en-US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rtl="0" fontAlgn="base"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endParaRPr lang="en-US" sz="1800" b="1" i="0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85750" indent="-285750" rtl="0" fontAlgn="base"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r>
                        <a:rPr lang="en-US" sz="1800" b="1" i="1" u="sng" strike="noStrike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Family factors:​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lack of social support, criticism, and over protection within the family.​</a:t>
                      </a:r>
                    </a:p>
                    <a:p>
                      <a:pPr marL="285750" indent="-285750" rtl="0" fontAlgn="base">
                        <a:lnSpc>
                          <a:spcPct val="150000"/>
                        </a:lnSpc>
                        <a:buFont typeface="Wingdings" pitchFamily="2" charset="2"/>
                        <a:buChar char="v"/>
                      </a:pPr>
                      <a:r>
                        <a:rPr lang="en-US" sz="1800" b="1" i="1" u="sng" strike="noStrike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Life events :</a:t>
                      </a:r>
                      <a:r>
                        <a:rPr lang="en-US" sz="18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Migration, unhappy marriage, problems of work, school, financial issues.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934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900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6">
            <a:extLst>
              <a:ext uri="{FF2B5EF4-FFF2-40B4-BE49-F238E27FC236}">
                <a16:creationId xmlns:a16="http://schemas.microsoft.com/office/drawing/2014/main" id="{51809006-C83B-FE43-9A8C-9EA8D11BFB3D}"/>
              </a:ext>
            </a:extLst>
          </p:cNvPr>
          <p:cNvSpPr/>
          <p:nvPr/>
        </p:nvSpPr>
        <p:spPr>
          <a:xfrm>
            <a:off x="5598236" y="1028867"/>
            <a:ext cx="455239" cy="10820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FDED9E-9284-1948-B804-3A7F83D451D9}"/>
              </a:ext>
            </a:extLst>
          </p:cNvPr>
          <p:cNvSpPr/>
          <p:nvPr/>
        </p:nvSpPr>
        <p:spPr>
          <a:xfrm>
            <a:off x="5696067" y="4065974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8BEDDB-7CF8-9143-B105-387CE0A50D80}"/>
              </a:ext>
            </a:extLst>
          </p:cNvPr>
          <p:cNvSpPr/>
          <p:nvPr/>
        </p:nvSpPr>
        <p:spPr>
          <a:xfrm>
            <a:off x="121994" y="2953881"/>
            <a:ext cx="325281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Precipitating Factors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D17E3B7-5584-9B4D-81F6-27B886F3215E}"/>
              </a:ext>
            </a:extLst>
          </p:cNvPr>
          <p:cNvSpPr/>
          <p:nvPr/>
        </p:nvSpPr>
        <p:spPr>
          <a:xfrm>
            <a:off x="4563158" y="4057468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ILLNESS</a:t>
            </a:r>
            <a:endParaRPr lang="en-US" sz="5400" b="0" cap="none" spc="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7FA279-E67B-564E-A66F-B8B0FBC1CFEC}"/>
              </a:ext>
            </a:extLst>
          </p:cNvPr>
          <p:cNvSpPr/>
          <p:nvPr/>
        </p:nvSpPr>
        <p:spPr>
          <a:xfrm>
            <a:off x="4283245" y="326341"/>
            <a:ext cx="311503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Predisposing factors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BC0ADE-0E54-F84B-8D10-FEAE3A37B615}"/>
              </a:ext>
            </a:extLst>
          </p:cNvPr>
          <p:cNvSpPr/>
          <p:nvPr/>
        </p:nvSpPr>
        <p:spPr>
          <a:xfrm>
            <a:off x="4845459" y="2267563"/>
            <a:ext cx="19575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Constitution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6B7463-9FDD-0A40-A626-16F11A358A3A}"/>
              </a:ext>
            </a:extLst>
          </p:cNvPr>
          <p:cNvSpPr/>
          <p:nvPr/>
        </p:nvSpPr>
        <p:spPr>
          <a:xfrm>
            <a:off x="8650722" y="3542754"/>
            <a:ext cx="323357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Perpetuating Factors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2D269E-06C2-0042-8FB5-03B684917686}"/>
              </a:ext>
            </a:extLst>
          </p:cNvPr>
          <p:cNvSpPr/>
          <p:nvPr/>
        </p:nvSpPr>
        <p:spPr>
          <a:xfrm>
            <a:off x="4283245" y="6143055"/>
            <a:ext cx="335410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Recovery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21D24C4E-3064-5D42-B286-FE408D5855D2}"/>
              </a:ext>
            </a:extLst>
          </p:cNvPr>
          <p:cNvSpPr/>
          <p:nvPr/>
        </p:nvSpPr>
        <p:spPr>
          <a:xfrm rot="16200000">
            <a:off x="3769085" y="2674488"/>
            <a:ext cx="455239" cy="10820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AC5EE367-B2B5-0B45-885E-B3FAAD8EF85A}"/>
              </a:ext>
            </a:extLst>
          </p:cNvPr>
          <p:cNvSpPr/>
          <p:nvPr/>
        </p:nvSpPr>
        <p:spPr>
          <a:xfrm>
            <a:off x="5613142" y="2987872"/>
            <a:ext cx="455239" cy="10820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7612AA7-0355-E54A-926F-CDDE10628382}"/>
              </a:ext>
            </a:extLst>
          </p:cNvPr>
          <p:cNvSpPr/>
          <p:nvPr/>
        </p:nvSpPr>
        <p:spPr>
          <a:xfrm rot="5400000">
            <a:off x="7711663" y="3297352"/>
            <a:ext cx="455239" cy="10820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Down Arrow 39">
            <a:extLst>
              <a:ext uri="{FF2B5EF4-FFF2-40B4-BE49-F238E27FC236}">
                <a16:creationId xmlns:a16="http://schemas.microsoft.com/office/drawing/2014/main" id="{AE94AC22-BA26-E541-B48F-D375E2DDB954}"/>
              </a:ext>
            </a:extLst>
          </p:cNvPr>
          <p:cNvSpPr/>
          <p:nvPr/>
        </p:nvSpPr>
        <p:spPr>
          <a:xfrm>
            <a:off x="5613142" y="4968388"/>
            <a:ext cx="455239" cy="10820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DCB0024-E796-9D4E-9350-BBCC9CE3D388}"/>
              </a:ext>
            </a:extLst>
          </p:cNvPr>
          <p:cNvSpPr/>
          <p:nvPr/>
        </p:nvSpPr>
        <p:spPr>
          <a:xfrm>
            <a:off x="121994" y="4245113"/>
            <a:ext cx="325281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Maintaining Factors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Down Arrow 43">
            <a:extLst>
              <a:ext uri="{FF2B5EF4-FFF2-40B4-BE49-F238E27FC236}">
                <a16:creationId xmlns:a16="http://schemas.microsoft.com/office/drawing/2014/main" id="{15EA5BE9-8176-5A47-8413-2A20E693E618}"/>
              </a:ext>
            </a:extLst>
          </p:cNvPr>
          <p:cNvSpPr/>
          <p:nvPr/>
        </p:nvSpPr>
        <p:spPr>
          <a:xfrm rot="16200000">
            <a:off x="3778103" y="3965719"/>
            <a:ext cx="437203" cy="10820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2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408611D-F360-8247-B4B6-86DFEB0035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0728501"/>
              </p:ext>
            </p:extLst>
          </p:nvPr>
        </p:nvGraphicFramePr>
        <p:xfrm>
          <a:off x="2032000" y="719667"/>
          <a:ext cx="8128000" cy="370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2">
            <a:extLst>
              <a:ext uri="{FF2B5EF4-FFF2-40B4-BE49-F238E27FC236}">
                <a16:creationId xmlns:a16="http://schemas.microsoft.com/office/drawing/2014/main" id="{3A6C5954-CEF0-7145-BFDF-18C9693E9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989" y="262467"/>
            <a:ext cx="11066930" cy="6138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2F23DE-89B3-BD48-9D57-7A3EB26D0587}"/>
              </a:ext>
            </a:extLst>
          </p:cNvPr>
          <p:cNvSpPr txBox="1"/>
          <p:nvPr/>
        </p:nvSpPr>
        <p:spPr>
          <a:xfrm>
            <a:off x="7977510" y="6400800"/>
            <a:ext cx="3600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Al-Sughayir –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Manual of Basic Psychiatry</a:t>
            </a:r>
          </a:p>
        </p:txBody>
      </p:sp>
    </p:spTree>
    <p:extLst>
      <p:ext uri="{BB962C8B-B14F-4D97-AF65-F5344CB8AC3E}">
        <p14:creationId xmlns:p14="http://schemas.microsoft.com/office/powerpoint/2010/main" val="2675288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42189-3C66-514D-8CA3-E219C629E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SUPERNATURAL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E31D6-4C4A-1B45-A24A-8F358DA845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Evil eye</a:t>
            </a:r>
          </a:p>
          <a:p>
            <a:pPr marL="0" indent="0"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Witchcraft</a:t>
            </a:r>
          </a:p>
          <a:p>
            <a:pPr>
              <a:buFont typeface="Wingdings" pitchFamily="2" charset="2"/>
              <a:buChar char="Ø"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Possession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7C57F3-5265-564B-9C87-7BFF8E7F5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27819"/>
            <a:ext cx="3225800" cy="4305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0387FA-03D0-BB4F-9179-610D91387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4633119"/>
            <a:ext cx="4191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6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3C77DB0-0918-1842-993F-91FA4D9A60E3}" vid="{A11C52FF-05EA-1545-BBE5-D524B1B7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{2103C63E-4AF4-834C-A465-03B2B2054B2B}tf10001122</Template>
  <TotalTime>2477</TotalTime>
  <Words>721</Words>
  <Application>Microsoft Office PowerPoint</Application>
  <PresentationFormat>Widescreen</PresentationFormat>
  <Paragraphs>250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Trebuchet MS</vt:lpstr>
      <vt:lpstr>-webkit-standard</vt:lpstr>
      <vt:lpstr>Wingdings</vt:lpstr>
      <vt:lpstr>Theme1</vt:lpstr>
      <vt:lpstr>ETIOLOGY IN PSYCHIATRY, CLASSIFICATION/DIAGNOSIS IN PSYCHIATRY</vt:lpstr>
      <vt:lpstr>PowerPoint Presentation</vt:lpstr>
      <vt:lpstr>Objectives:</vt:lpstr>
      <vt:lpstr>Etiology: </vt:lpstr>
      <vt:lpstr>Etiology in Psychiatry: </vt:lpstr>
      <vt:lpstr>PowerPoint Presentation</vt:lpstr>
      <vt:lpstr>PowerPoint Presentation</vt:lpstr>
      <vt:lpstr>PowerPoint Presentation</vt:lpstr>
      <vt:lpstr>SUPERNATURAL</vt:lpstr>
      <vt:lpstr>PowerPoint Presentation</vt:lpstr>
      <vt:lpstr>Islamic vs sociocultural concept</vt:lpstr>
      <vt:lpstr>CLASSIFICATION/DIAGNOSIS IN PSYCHIATRY</vt:lpstr>
      <vt:lpstr>Classification &amp; Diagnosis In Psychiatry</vt:lpstr>
      <vt:lpstr>Why to classify ?</vt:lpstr>
      <vt:lpstr>Definition of Mental Disorder</vt:lpstr>
      <vt:lpstr>Classifications of diseases​ WHO | International Classification of Diseases (ICD)</vt:lpstr>
      <vt:lpstr>Diagnostic and Statistical Manual of Mental Disorders (DSM)</vt:lpstr>
      <vt:lpstr>PowerPoint Presentation</vt:lpstr>
      <vt:lpstr>Similarities between DSM-5 and ICD-11</vt:lpstr>
      <vt:lpstr>Differences between DSM-5 and ICD-11</vt:lpstr>
      <vt:lpstr>PowerPoint Presentation</vt:lpstr>
      <vt:lpstr>PowerPoint Presentation</vt:lpstr>
      <vt:lpstr>Other Classification:</vt:lpstr>
      <vt:lpstr>Neurosis Vs. Psychosis Classification</vt:lpstr>
      <vt:lpstr>Primary vs Secondary Psychiatric Disorders</vt:lpstr>
      <vt:lpstr>Primary vs Secondary Psychiatric Disorders</vt:lpstr>
      <vt:lpstr>Positive Vs Negative Psychotic Symptoms/Features</vt:lpstr>
      <vt:lpstr>Diagnostic tree for Cognitive Impairment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Ali Bahathig</cp:lastModifiedBy>
  <cp:revision>151</cp:revision>
  <dcterms:created xsi:type="dcterms:W3CDTF">2019-08-23T10:48:09Z</dcterms:created>
  <dcterms:modified xsi:type="dcterms:W3CDTF">2019-11-17T04:45:21Z</dcterms:modified>
</cp:coreProperties>
</file>