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313" r:id="rId2"/>
    <p:sldId id="257" r:id="rId3"/>
    <p:sldId id="277" r:id="rId4"/>
    <p:sldId id="258" r:id="rId5"/>
    <p:sldId id="259" r:id="rId6"/>
    <p:sldId id="262" r:id="rId7"/>
    <p:sldId id="314" r:id="rId8"/>
    <p:sldId id="260" r:id="rId9"/>
    <p:sldId id="261" r:id="rId10"/>
    <p:sldId id="264" r:id="rId11"/>
    <p:sldId id="263" r:id="rId12"/>
    <p:sldId id="265" r:id="rId13"/>
    <p:sldId id="266" r:id="rId14"/>
    <p:sldId id="267" r:id="rId15"/>
    <p:sldId id="268" r:id="rId16"/>
    <p:sldId id="271" r:id="rId17"/>
    <p:sldId id="272" r:id="rId18"/>
    <p:sldId id="269" r:id="rId19"/>
    <p:sldId id="270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2" r:id="rId28"/>
    <p:sldId id="286" r:id="rId29"/>
    <p:sldId id="287" r:id="rId30"/>
    <p:sldId id="283" r:id="rId31"/>
    <p:sldId id="284" r:id="rId32"/>
    <p:sldId id="290" r:id="rId33"/>
    <p:sldId id="291" r:id="rId34"/>
    <p:sldId id="296" r:id="rId35"/>
    <p:sldId id="293" r:id="rId36"/>
    <p:sldId id="292" r:id="rId37"/>
    <p:sldId id="315" r:id="rId38"/>
    <p:sldId id="297" r:id="rId39"/>
    <p:sldId id="298" r:id="rId40"/>
    <p:sldId id="299" r:id="rId41"/>
    <p:sldId id="285" r:id="rId42"/>
    <p:sldId id="289" r:id="rId43"/>
    <p:sldId id="300" r:id="rId44"/>
    <p:sldId id="301" r:id="rId45"/>
    <p:sldId id="302" r:id="rId46"/>
    <p:sldId id="305" r:id="rId47"/>
    <p:sldId id="303" r:id="rId48"/>
    <p:sldId id="316" r:id="rId49"/>
    <p:sldId id="306" r:id="rId50"/>
    <p:sldId id="307" r:id="rId51"/>
    <p:sldId id="308" r:id="rId52"/>
    <p:sldId id="31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4AE87-FCC4-6841-8A40-57B38EC2E051}" type="doc">
      <dgm:prSet loTypeId="urn:microsoft.com/office/officeart/2009/3/layout/HorizontalOrganizationChart" loCatId="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499608F-3F8A-6A48-8197-C3DA4FF1C913}">
      <dgm:prSet phldrT="[Text]"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Suicidal Management</a:t>
          </a:r>
        </a:p>
      </dgm:t>
    </dgm:pt>
    <dgm:pt modelId="{54533335-EA48-424F-B6BA-517185136786}" type="parTrans" cxnId="{2136AE43-3478-6842-9BE5-DAFD0511C4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B6B2D9-609A-2949-9358-E45AEA29D744}" type="sibTrans" cxnId="{2136AE43-3478-6842-9BE5-DAFD0511C4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6A36C1-1B94-B54B-B11D-0EBC46238661}">
      <dgm:prSet phldrT="[Text]"/>
      <dgm:spPr>
        <a:gradFill rotWithShape="0">
          <a:gsLst>
            <a:gs pos="50000">
              <a:schemeClr val="lt1">
                <a:hueOff val="0"/>
                <a:satOff val="0"/>
                <a:tint val="94000"/>
                <a:satMod val="103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</a:grad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Prevention</a:t>
          </a:r>
        </a:p>
      </dgm:t>
    </dgm:pt>
    <dgm:pt modelId="{90B307B5-1481-8248-89A2-3A2B8786C624}" type="parTrans" cxnId="{88728B48-DB0E-DF45-B94F-65CA9BFD76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487090-87DF-0043-808D-800D62C9CA67}" type="sibTrans" cxnId="{88728B48-DB0E-DF45-B94F-65CA9BFD76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3A88DF-17EF-D745-B4F9-1024F7E0C4C8}">
      <dgm:prSet phldrT="[Text]"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Crisis Intervention</a:t>
          </a:r>
        </a:p>
      </dgm:t>
    </dgm:pt>
    <dgm:pt modelId="{19D2F85F-FAD2-C747-A2A6-0513EFE28CEB}" type="parTrans" cxnId="{9DABE836-9059-8A42-A0CC-F9C56A480C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D5CD85-C4D6-6648-BE93-B5E0FC99CEB5}" type="sibTrans" cxnId="{9DABE836-9059-8A42-A0CC-F9C56A480C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33A075-45C4-4D45-AE07-20B114372B37}">
      <dgm:prSet phldrT="[Text]"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Long term/Follow up</a:t>
          </a:r>
        </a:p>
      </dgm:t>
    </dgm:pt>
    <dgm:pt modelId="{2A602F7F-4BDF-6B4D-BAAA-7FD19CE95DF2}" type="parTrans" cxnId="{C4CD970D-919D-8E40-B78F-5D13D81569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767FFD-877A-164D-815D-67B02DCE2743}" type="sibTrans" cxnId="{C4CD970D-919D-8E40-B78F-5D13D81569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64ABB4-4518-5D48-A00A-91BA965599A9}">
      <dgm:prSet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Suicidal Ideation</a:t>
          </a:r>
        </a:p>
      </dgm:t>
    </dgm:pt>
    <dgm:pt modelId="{2A1CCDBA-FA30-9D45-8259-C1255273E1FF}" type="parTrans" cxnId="{8064C769-A59C-104A-BBF7-1EE6C7B3DB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03C9C6-C6F8-354C-8C5B-1B3FAABA910E}" type="sibTrans" cxnId="{8064C769-A59C-104A-BBF7-1EE6C7B3DB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C72DF4-B972-654D-9733-D3A6F08D3BF6}">
      <dgm:prSet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Suicidal Attempt</a:t>
          </a:r>
        </a:p>
      </dgm:t>
    </dgm:pt>
    <dgm:pt modelId="{B3A88CB6-0286-0845-A007-D8BC9C13D212}" type="parTrans" cxnId="{9804D45D-6BEA-074C-8594-102B3E1663A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963F08-EEF8-2F47-B2F1-53E8E5946DF5}" type="sibTrans" cxnId="{9804D45D-6BEA-074C-8594-102B3E1663A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EA7F25-6D6D-AE4C-869B-372042CB7399}" type="pres">
      <dgm:prSet presAssocID="{7E44AE87-FCC4-6841-8A40-57B38EC2E0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6D8EB0-BB92-0F47-8A74-B561870FA49D}" type="pres">
      <dgm:prSet presAssocID="{3499608F-3F8A-6A48-8197-C3DA4FF1C913}" presName="hierRoot1" presStyleCnt="0">
        <dgm:presLayoutVars>
          <dgm:hierBranch val="init"/>
        </dgm:presLayoutVars>
      </dgm:prSet>
      <dgm:spPr/>
    </dgm:pt>
    <dgm:pt modelId="{825DEF39-4390-114E-8B2E-4F4C3DE397C6}" type="pres">
      <dgm:prSet presAssocID="{3499608F-3F8A-6A48-8197-C3DA4FF1C913}" presName="rootComposite1" presStyleCnt="0"/>
      <dgm:spPr/>
    </dgm:pt>
    <dgm:pt modelId="{27B00CD1-2016-AD48-AD99-E744C52EF8FD}" type="pres">
      <dgm:prSet presAssocID="{3499608F-3F8A-6A48-8197-C3DA4FF1C9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214254-D589-F543-AE7B-D303061951C9}" type="pres">
      <dgm:prSet presAssocID="{3499608F-3F8A-6A48-8197-C3DA4FF1C91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7A636E9-B6D8-2647-8CBE-953C2AC019F4}" type="pres">
      <dgm:prSet presAssocID="{3499608F-3F8A-6A48-8197-C3DA4FF1C913}" presName="hierChild2" presStyleCnt="0"/>
      <dgm:spPr/>
    </dgm:pt>
    <dgm:pt modelId="{F6D6B274-A8B8-AA45-965A-DD2AD687CA4A}" type="pres">
      <dgm:prSet presAssocID="{90B307B5-1481-8248-89A2-3A2B8786C624}" presName="Name64" presStyleLbl="parChTrans1D2" presStyleIdx="0" presStyleCnt="3"/>
      <dgm:spPr/>
      <dgm:t>
        <a:bodyPr/>
        <a:lstStyle/>
        <a:p>
          <a:endParaRPr lang="en-US"/>
        </a:p>
      </dgm:t>
    </dgm:pt>
    <dgm:pt modelId="{A2BD0CB9-BDB1-5C4B-B005-142D878B5BCC}" type="pres">
      <dgm:prSet presAssocID="{2D6A36C1-1B94-B54B-B11D-0EBC46238661}" presName="hierRoot2" presStyleCnt="0">
        <dgm:presLayoutVars>
          <dgm:hierBranch val="init"/>
        </dgm:presLayoutVars>
      </dgm:prSet>
      <dgm:spPr/>
    </dgm:pt>
    <dgm:pt modelId="{91E3C315-93F3-064B-8D6C-1AADC1768DD1}" type="pres">
      <dgm:prSet presAssocID="{2D6A36C1-1B94-B54B-B11D-0EBC46238661}" presName="rootComposite" presStyleCnt="0"/>
      <dgm:spPr/>
    </dgm:pt>
    <dgm:pt modelId="{74D9F03A-9DEF-2747-84AC-C3F417230196}" type="pres">
      <dgm:prSet presAssocID="{2D6A36C1-1B94-B54B-B11D-0EBC4623866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43E731-7835-D346-85A4-5347BCA24D9C}" type="pres">
      <dgm:prSet presAssocID="{2D6A36C1-1B94-B54B-B11D-0EBC46238661}" presName="rootConnector" presStyleLbl="node2" presStyleIdx="0" presStyleCnt="3"/>
      <dgm:spPr/>
      <dgm:t>
        <a:bodyPr/>
        <a:lstStyle/>
        <a:p>
          <a:endParaRPr lang="en-US"/>
        </a:p>
      </dgm:t>
    </dgm:pt>
    <dgm:pt modelId="{8766E2C3-888C-1846-8503-1CF582E9F5FF}" type="pres">
      <dgm:prSet presAssocID="{2D6A36C1-1B94-B54B-B11D-0EBC46238661}" presName="hierChild4" presStyleCnt="0"/>
      <dgm:spPr/>
    </dgm:pt>
    <dgm:pt modelId="{F524D982-A208-C440-A59F-B1F24B8BEAEC}" type="pres">
      <dgm:prSet presAssocID="{2D6A36C1-1B94-B54B-B11D-0EBC46238661}" presName="hierChild5" presStyleCnt="0"/>
      <dgm:spPr/>
    </dgm:pt>
    <dgm:pt modelId="{F9AC9526-2157-BB43-A31D-9C8F573B138C}" type="pres">
      <dgm:prSet presAssocID="{19D2F85F-FAD2-C747-A2A6-0513EFE28CEB}" presName="Name64" presStyleLbl="parChTrans1D2" presStyleIdx="1" presStyleCnt="3"/>
      <dgm:spPr/>
      <dgm:t>
        <a:bodyPr/>
        <a:lstStyle/>
        <a:p>
          <a:endParaRPr lang="en-US"/>
        </a:p>
      </dgm:t>
    </dgm:pt>
    <dgm:pt modelId="{72BC368B-71A9-AA46-BEA8-6B762B767356}" type="pres">
      <dgm:prSet presAssocID="{1C3A88DF-17EF-D745-B4F9-1024F7E0C4C8}" presName="hierRoot2" presStyleCnt="0">
        <dgm:presLayoutVars>
          <dgm:hierBranch val="init"/>
        </dgm:presLayoutVars>
      </dgm:prSet>
      <dgm:spPr/>
    </dgm:pt>
    <dgm:pt modelId="{01259F07-ED7B-1F4E-AC7E-91B01014013F}" type="pres">
      <dgm:prSet presAssocID="{1C3A88DF-17EF-D745-B4F9-1024F7E0C4C8}" presName="rootComposite" presStyleCnt="0"/>
      <dgm:spPr/>
    </dgm:pt>
    <dgm:pt modelId="{38B7CC0E-B2A8-1341-A1E1-024DF5D58E9D}" type="pres">
      <dgm:prSet presAssocID="{1C3A88DF-17EF-D745-B4F9-1024F7E0C4C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1A1ED6-D098-7B47-B729-3615B0F605B0}" type="pres">
      <dgm:prSet presAssocID="{1C3A88DF-17EF-D745-B4F9-1024F7E0C4C8}" presName="rootConnector" presStyleLbl="node2" presStyleIdx="1" presStyleCnt="3"/>
      <dgm:spPr/>
      <dgm:t>
        <a:bodyPr/>
        <a:lstStyle/>
        <a:p>
          <a:endParaRPr lang="en-US"/>
        </a:p>
      </dgm:t>
    </dgm:pt>
    <dgm:pt modelId="{97F57962-FD97-1344-8B82-6C1664463B8E}" type="pres">
      <dgm:prSet presAssocID="{1C3A88DF-17EF-D745-B4F9-1024F7E0C4C8}" presName="hierChild4" presStyleCnt="0"/>
      <dgm:spPr/>
    </dgm:pt>
    <dgm:pt modelId="{68AD12B8-3DC5-6249-A7EF-F9574E2FDCC6}" type="pres">
      <dgm:prSet presAssocID="{2A1CCDBA-FA30-9D45-8259-C1255273E1FF}" presName="Name64" presStyleLbl="parChTrans1D3" presStyleIdx="0" presStyleCnt="2"/>
      <dgm:spPr/>
      <dgm:t>
        <a:bodyPr/>
        <a:lstStyle/>
        <a:p>
          <a:endParaRPr lang="en-US"/>
        </a:p>
      </dgm:t>
    </dgm:pt>
    <dgm:pt modelId="{22E82E31-79AB-BE4A-9A3C-667E1573BDB3}" type="pres">
      <dgm:prSet presAssocID="{EF64ABB4-4518-5D48-A00A-91BA965599A9}" presName="hierRoot2" presStyleCnt="0">
        <dgm:presLayoutVars>
          <dgm:hierBranch val="init"/>
        </dgm:presLayoutVars>
      </dgm:prSet>
      <dgm:spPr/>
    </dgm:pt>
    <dgm:pt modelId="{68D72A55-0373-A846-873E-CBEE84E7B149}" type="pres">
      <dgm:prSet presAssocID="{EF64ABB4-4518-5D48-A00A-91BA965599A9}" presName="rootComposite" presStyleCnt="0"/>
      <dgm:spPr/>
    </dgm:pt>
    <dgm:pt modelId="{E8AFB775-1861-D542-BAAE-697DD00654EE}" type="pres">
      <dgm:prSet presAssocID="{EF64ABB4-4518-5D48-A00A-91BA965599A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B1372-B4AD-DF43-B4E6-0AA7AB939E15}" type="pres">
      <dgm:prSet presAssocID="{EF64ABB4-4518-5D48-A00A-91BA965599A9}" presName="rootConnector" presStyleLbl="node3" presStyleIdx="0" presStyleCnt="2"/>
      <dgm:spPr/>
      <dgm:t>
        <a:bodyPr/>
        <a:lstStyle/>
        <a:p>
          <a:endParaRPr lang="en-US"/>
        </a:p>
      </dgm:t>
    </dgm:pt>
    <dgm:pt modelId="{D0DA7D16-14DA-164B-9C36-D65DCCA6DB63}" type="pres">
      <dgm:prSet presAssocID="{EF64ABB4-4518-5D48-A00A-91BA965599A9}" presName="hierChild4" presStyleCnt="0"/>
      <dgm:spPr/>
    </dgm:pt>
    <dgm:pt modelId="{172FE67E-2AFA-7B4D-BF76-2B7D544E4260}" type="pres">
      <dgm:prSet presAssocID="{EF64ABB4-4518-5D48-A00A-91BA965599A9}" presName="hierChild5" presStyleCnt="0"/>
      <dgm:spPr/>
    </dgm:pt>
    <dgm:pt modelId="{6E82E688-BF77-6542-87AE-E698A316B3F7}" type="pres">
      <dgm:prSet presAssocID="{B3A88CB6-0286-0845-A007-D8BC9C13D212}" presName="Name64" presStyleLbl="parChTrans1D3" presStyleIdx="1" presStyleCnt="2"/>
      <dgm:spPr/>
      <dgm:t>
        <a:bodyPr/>
        <a:lstStyle/>
        <a:p>
          <a:endParaRPr lang="en-US"/>
        </a:p>
      </dgm:t>
    </dgm:pt>
    <dgm:pt modelId="{5AF02852-768C-EC42-A8E4-53414576E12D}" type="pres">
      <dgm:prSet presAssocID="{06C72DF4-B972-654D-9733-D3A6F08D3BF6}" presName="hierRoot2" presStyleCnt="0">
        <dgm:presLayoutVars>
          <dgm:hierBranch val="init"/>
        </dgm:presLayoutVars>
      </dgm:prSet>
      <dgm:spPr/>
    </dgm:pt>
    <dgm:pt modelId="{B53E5030-062B-E74B-B294-5DF594D03380}" type="pres">
      <dgm:prSet presAssocID="{06C72DF4-B972-654D-9733-D3A6F08D3BF6}" presName="rootComposite" presStyleCnt="0"/>
      <dgm:spPr/>
    </dgm:pt>
    <dgm:pt modelId="{9192ECA4-A22B-8047-99FD-E2F75DBD476E}" type="pres">
      <dgm:prSet presAssocID="{06C72DF4-B972-654D-9733-D3A6F08D3BF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1E1E79-9883-1041-896C-2A56C081022B}" type="pres">
      <dgm:prSet presAssocID="{06C72DF4-B972-654D-9733-D3A6F08D3BF6}" presName="rootConnector" presStyleLbl="node3" presStyleIdx="1" presStyleCnt="2"/>
      <dgm:spPr/>
      <dgm:t>
        <a:bodyPr/>
        <a:lstStyle/>
        <a:p>
          <a:endParaRPr lang="en-US"/>
        </a:p>
      </dgm:t>
    </dgm:pt>
    <dgm:pt modelId="{50C3307F-85DD-184B-8954-ADC16C96C43C}" type="pres">
      <dgm:prSet presAssocID="{06C72DF4-B972-654D-9733-D3A6F08D3BF6}" presName="hierChild4" presStyleCnt="0"/>
      <dgm:spPr/>
    </dgm:pt>
    <dgm:pt modelId="{B9B71FEA-6136-F64C-B100-52EDEDDA2A48}" type="pres">
      <dgm:prSet presAssocID="{06C72DF4-B972-654D-9733-D3A6F08D3BF6}" presName="hierChild5" presStyleCnt="0"/>
      <dgm:spPr/>
    </dgm:pt>
    <dgm:pt modelId="{97AFE11C-F178-1146-8032-F15C6FEC86FF}" type="pres">
      <dgm:prSet presAssocID="{1C3A88DF-17EF-D745-B4F9-1024F7E0C4C8}" presName="hierChild5" presStyleCnt="0"/>
      <dgm:spPr/>
    </dgm:pt>
    <dgm:pt modelId="{FF186290-AE1B-5D4B-8FD8-71A27EAF9719}" type="pres">
      <dgm:prSet presAssocID="{2A602F7F-4BDF-6B4D-BAAA-7FD19CE95DF2}" presName="Name64" presStyleLbl="parChTrans1D2" presStyleIdx="2" presStyleCnt="3"/>
      <dgm:spPr/>
      <dgm:t>
        <a:bodyPr/>
        <a:lstStyle/>
        <a:p>
          <a:endParaRPr lang="en-US"/>
        </a:p>
      </dgm:t>
    </dgm:pt>
    <dgm:pt modelId="{5A66840A-FAF5-4A4C-AEED-BE7D0E8196FB}" type="pres">
      <dgm:prSet presAssocID="{E133A075-45C4-4D45-AE07-20B114372B37}" presName="hierRoot2" presStyleCnt="0">
        <dgm:presLayoutVars>
          <dgm:hierBranch val="init"/>
        </dgm:presLayoutVars>
      </dgm:prSet>
      <dgm:spPr/>
    </dgm:pt>
    <dgm:pt modelId="{EAF64BDF-344E-184F-A1CC-EB8CCA692DAF}" type="pres">
      <dgm:prSet presAssocID="{E133A075-45C4-4D45-AE07-20B114372B37}" presName="rootComposite" presStyleCnt="0"/>
      <dgm:spPr/>
    </dgm:pt>
    <dgm:pt modelId="{7E4767A9-91A9-C243-86A3-55D636750B2E}" type="pres">
      <dgm:prSet presAssocID="{E133A075-45C4-4D45-AE07-20B114372B3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302891-759B-0D42-A053-1EDFFF6D2492}" type="pres">
      <dgm:prSet presAssocID="{E133A075-45C4-4D45-AE07-20B114372B37}" presName="rootConnector" presStyleLbl="node2" presStyleIdx="2" presStyleCnt="3"/>
      <dgm:spPr/>
      <dgm:t>
        <a:bodyPr/>
        <a:lstStyle/>
        <a:p>
          <a:endParaRPr lang="en-US"/>
        </a:p>
      </dgm:t>
    </dgm:pt>
    <dgm:pt modelId="{98F04262-DD4D-2D44-BD10-96262DF59F84}" type="pres">
      <dgm:prSet presAssocID="{E133A075-45C4-4D45-AE07-20B114372B37}" presName="hierChild4" presStyleCnt="0"/>
      <dgm:spPr/>
    </dgm:pt>
    <dgm:pt modelId="{CB7E4B34-DB88-FF41-8DFD-FA0BF1B529FF}" type="pres">
      <dgm:prSet presAssocID="{E133A075-45C4-4D45-AE07-20B114372B37}" presName="hierChild5" presStyleCnt="0"/>
      <dgm:spPr/>
    </dgm:pt>
    <dgm:pt modelId="{8F8AD809-6ED3-3544-BCFE-33C20EADF75C}" type="pres">
      <dgm:prSet presAssocID="{3499608F-3F8A-6A48-8197-C3DA4FF1C913}" presName="hierChild3" presStyleCnt="0"/>
      <dgm:spPr/>
    </dgm:pt>
  </dgm:ptLst>
  <dgm:cxnLst>
    <dgm:cxn modelId="{AADBE6B7-1642-464E-960E-60F64703FA31}" type="presOf" srcId="{3499608F-3F8A-6A48-8197-C3DA4FF1C913}" destId="{27B00CD1-2016-AD48-AD99-E744C52EF8FD}" srcOrd="0" destOrd="0" presId="urn:microsoft.com/office/officeart/2009/3/layout/HorizontalOrganizationChart"/>
    <dgm:cxn modelId="{9804D45D-6BEA-074C-8594-102B3E1663A2}" srcId="{1C3A88DF-17EF-D745-B4F9-1024F7E0C4C8}" destId="{06C72DF4-B972-654D-9733-D3A6F08D3BF6}" srcOrd="1" destOrd="0" parTransId="{B3A88CB6-0286-0845-A007-D8BC9C13D212}" sibTransId="{BA963F08-EEF8-2F47-B2F1-53E8E5946DF5}"/>
    <dgm:cxn modelId="{8E1DF44A-CFCD-524D-BE10-0E1BF050BE04}" type="presOf" srcId="{1C3A88DF-17EF-D745-B4F9-1024F7E0C4C8}" destId="{171A1ED6-D098-7B47-B729-3615B0F605B0}" srcOrd="1" destOrd="0" presId="urn:microsoft.com/office/officeart/2009/3/layout/HorizontalOrganizationChart"/>
    <dgm:cxn modelId="{791DB066-EE27-9745-967D-C366B2850707}" type="presOf" srcId="{2A602F7F-4BDF-6B4D-BAAA-7FD19CE95DF2}" destId="{FF186290-AE1B-5D4B-8FD8-71A27EAF9719}" srcOrd="0" destOrd="0" presId="urn:microsoft.com/office/officeart/2009/3/layout/HorizontalOrganizationChart"/>
    <dgm:cxn modelId="{88728B48-DB0E-DF45-B94F-65CA9BFD766C}" srcId="{3499608F-3F8A-6A48-8197-C3DA4FF1C913}" destId="{2D6A36C1-1B94-B54B-B11D-0EBC46238661}" srcOrd="0" destOrd="0" parTransId="{90B307B5-1481-8248-89A2-3A2B8786C624}" sibTransId="{82487090-87DF-0043-808D-800D62C9CA67}"/>
    <dgm:cxn modelId="{9E965EC7-D3D4-194A-913A-ED43ED66A141}" type="presOf" srcId="{1C3A88DF-17EF-D745-B4F9-1024F7E0C4C8}" destId="{38B7CC0E-B2A8-1341-A1E1-024DF5D58E9D}" srcOrd="0" destOrd="0" presId="urn:microsoft.com/office/officeart/2009/3/layout/HorizontalOrganizationChart"/>
    <dgm:cxn modelId="{7F6B1A53-38C0-EE47-B54B-62EEE77F7BCB}" type="presOf" srcId="{2D6A36C1-1B94-B54B-B11D-0EBC46238661}" destId="{74D9F03A-9DEF-2747-84AC-C3F417230196}" srcOrd="0" destOrd="0" presId="urn:microsoft.com/office/officeart/2009/3/layout/HorizontalOrganizationChart"/>
    <dgm:cxn modelId="{974FA223-587A-BD4D-9CA6-B70E8CD90DC4}" type="presOf" srcId="{7E44AE87-FCC4-6841-8A40-57B38EC2E051}" destId="{A0EA7F25-6D6D-AE4C-869B-372042CB7399}" srcOrd="0" destOrd="0" presId="urn:microsoft.com/office/officeart/2009/3/layout/HorizontalOrganizationChart"/>
    <dgm:cxn modelId="{6072BF22-8A98-004F-B85A-2776FB563808}" type="presOf" srcId="{B3A88CB6-0286-0845-A007-D8BC9C13D212}" destId="{6E82E688-BF77-6542-87AE-E698A316B3F7}" srcOrd="0" destOrd="0" presId="urn:microsoft.com/office/officeart/2009/3/layout/HorizontalOrganizationChart"/>
    <dgm:cxn modelId="{8BA5BE3A-8DEE-5044-A070-D0CD61B23BE1}" type="presOf" srcId="{2D6A36C1-1B94-B54B-B11D-0EBC46238661}" destId="{3443E731-7835-D346-85A4-5347BCA24D9C}" srcOrd="1" destOrd="0" presId="urn:microsoft.com/office/officeart/2009/3/layout/HorizontalOrganizationChart"/>
    <dgm:cxn modelId="{C4CD970D-919D-8E40-B78F-5D13D8156933}" srcId="{3499608F-3F8A-6A48-8197-C3DA4FF1C913}" destId="{E133A075-45C4-4D45-AE07-20B114372B37}" srcOrd="2" destOrd="0" parTransId="{2A602F7F-4BDF-6B4D-BAAA-7FD19CE95DF2}" sibTransId="{B9767FFD-877A-164D-815D-67B02DCE2743}"/>
    <dgm:cxn modelId="{E852B5C7-254F-5E47-806F-265E958A21B0}" type="presOf" srcId="{EF64ABB4-4518-5D48-A00A-91BA965599A9}" destId="{DD6B1372-B4AD-DF43-B4E6-0AA7AB939E15}" srcOrd="1" destOrd="0" presId="urn:microsoft.com/office/officeart/2009/3/layout/HorizontalOrganizationChart"/>
    <dgm:cxn modelId="{B59DF33D-6054-194D-AC32-488A3F52A134}" type="presOf" srcId="{06C72DF4-B972-654D-9733-D3A6F08D3BF6}" destId="{9192ECA4-A22B-8047-99FD-E2F75DBD476E}" srcOrd="0" destOrd="0" presId="urn:microsoft.com/office/officeart/2009/3/layout/HorizontalOrganizationChart"/>
    <dgm:cxn modelId="{EDC47271-B37C-3341-87AC-38D623CF4961}" type="presOf" srcId="{06C72DF4-B972-654D-9733-D3A6F08D3BF6}" destId="{431E1E79-9883-1041-896C-2A56C081022B}" srcOrd="1" destOrd="0" presId="urn:microsoft.com/office/officeart/2009/3/layout/HorizontalOrganizationChart"/>
    <dgm:cxn modelId="{2136AE43-3478-6842-9BE5-DAFD0511C494}" srcId="{7E44AE87-FCC4-6841-8A40-57B38EC2E051}" destId="{3499608F-3F8A-6A48-8197-C3DA4FF1C913}" srcOrd="0" destOrd="0" parTransId="{54533335-EA48-424F-B6BA-517185136786}" sibTransId="{E3B6B2D9-609A-2949-9358-E45AEA29D744}"/>
    <dgm:cxn modelId="{FF03576A-3606-BA43-8882-49BE0C97E541}" type="presOf" srcId="{E133A075-45C4-4D45-AE07-20B114372B37}" destId="{2A302891-759B-0D42-A053-1EDFFF6D2492}" srcOrd="1" destOrd="0" presId="urn:microsoft.com/office/officeart/2009/3/layout/HorizontalOrganizationChart"/>
    <dgm:cxn modelId="{FEC871E8-1B6C-D24F-8B39-0938732F7CD8}" type="presOf" srcId="{90B307B5-1481-8248-89A2-3A2B8786C624}" destId="{F6D6B274-A8B8-AA45-965A-DD2AD687CA4A}" srcOrd="0" destOrd="0" presId="urn:microsoft.com/office/officeart/2009/3/layout/HorizontalOrganizationChart"/>
    <dgm:cxn modelId="{DAA4866E-40FB-7B4C-8E8F-CDA5AD006603}" type="presOf" srcId="{19D2F85F-FAD2-C747-A2A6-0513EFE28CEB}" destId="{F9AC9526-2157-BB43-A31D-9C8F573B138C}" srcOrd="0" destOrd="0" presId="urn:microsoft.com/office/officeart/2009/3/layout/HorizontalOrganizationChart"/>
    <dgm:cxn modelId="{9DABE836-9059-8A42-A0CC-F9C56A480CE8}" srcId="{3499608F-3F8A-6A48-8197-C3DA4FF1C913}" destId="{1C3A88DF-17EF-D745-B4F9-1024F7E0C4C8}" srcOrd="1" destOrd="0" parTransId="{19D2F85F-FAD2-C747-A2A6-0513EFE28CEB}" sibTransId="{DCD5CD85-C4D6-6648-BE93-B5E0FC99CEB5}"/>
    <dgm:cxn modelId="{AF68D0AE-5D9D-014C-B406-02FCD2A987B8}" type="presOf" srcId="{E133A075-45C4-4D45-AE07-20B114372B37}" destId="{7E4767A9-91A9-C243-86A3-55D636750B2E}" srcOrd="0" destOrd="0" presId="urn:microsoft.com/office/officeart/2009/3/layout/HorizontalOrganizationChart"/>
    <dgm:cxn modelId="{8064C769-A59C-104A-BBF7-1EE6C7B3DBC4}" srcId="{1C3A88DF-17EF-D745-B4F9-1024F7E0C4C8}" destId="{EF64ABB4-4518-5D48-A00A-91BA965599A9}" srcOrd="0" destOrd="0" parTransId="{2A1CCDBA-FA30-9D45-8259-C1255273E1FF}" sibTransId="{6203C9C6-C6F8-354C-8C5B-1B3FAABA910E}"/>
    <dgm:cxn modelId="{016D8C2B-746A-B240-BD42-0CAA8068DA12}" type="presOf" srcId="{3499608F-3F8A-6A48-8197-C3DA4FF1C913}" destId="{44214254-D589-F543-AE7B-D303061951C9}" srcOrd="1" destOrd="0" presId="urn:microsoft.com/office/officeart/2009/3/layout/HorizontalOrganizationChart"/>
    <dgm:cxn modelId="{E7B158EF-8D3C-0744-9740-873880DA1F03}" type="presOf" srcId="{EF64ABB4-4518-5D48-A00A-91BA965599A9}" destId="{E8AFB775-1861-D542-BAAE-697DD00654EE}" srcOrd="0" destOrd="0" presId="urn:microsoft.com/office/officeart/2009/3/layout/HorizontalOrganizationChart"/>
    <dgm:cxn modelId="{B0C7B1FC-790D-4F47-BF9A-560AAFEEDFC1}" type="presOf" srcId="{2A1CCDBA-FA30-9D45-8259-C1255273E1FF}" destId="{68AD12B8-3DC5-6249-A7EF-F9574E2FDCC6}" srcOrd="0" destOrd="0" presId="urn:microsoft.com/office/officeart/2009/3/layout/HorizontalOrganizationChart"/>
    <dgm:cxn modelId="{3E2F0B58-8265-0647-A705-FB6E82E8816F}" type="presParOf" srcId="{A0EA7F25-6D6D-AE4C-869B-372042CB7399}" destId="{6D6D8EB0-BB92-0F47-8A74-B561870FA49D}" srcOrd="0" destOrd="0" presId="urn:microsoft.com/office/officeart/2009/3/layout/HorizontalOrganizationChart"/>
    <dgm:cxn modelId="{5047D441-B762-3541-A6DF-AA074B7E85F5}" type="presParOf" srcId="{6D6D8EB0-BB92-0F47-8A74-B561870FA49D}" destId="{825DEF39-4390-114E-8B2E-4F4C3DE397C6}" srcOrd="0" destOrd="0" presId="urn:microsoft.com/office/officeart/2009/3/layout/HorizontalOrganizationChart"/>
    <dgm:cxn modelId="{29982B7E-BDCB-A04A-8411-15C7604A27A2}" type="presParOf" srcId="{825DEF39-4390-114E-8B2E-4F4C3DE397C6}" destId="{27B00CD1-2016-AD48-AD99-E744C52EF8FD}" srcOrd="0" destOrd="0" presId="urn:microsoft.com/office/officeart/2009/3/layout/HorizontalOrganizationChart"/>
    <dgm:cxn modelId="{5425F776-8306-2B48-9406-008C32F34FAA}" type="presParOf" srcId="{825DEF39-4390-114E-8B2E-4F4C3DE397C6}" destId="{44214254-D589-F543-AE7B-D303061951C9}" srcOrd="1" destOrd="0" presId="urn:microsoft.com/office/officeart/2009/3/layout/HorizontalOrganizationChart"/>
    <dgm:cxn modelId="{A1C089C9-DD4C-A640-A638-00DA8A1F70CD}" type="presParOf" srcId="{6D6D8EB0-BB92-0F47-8A74-B561870FA49D}" destId="{57A636E9-B6D8-2647-8CBE-953C2AC019F4}" srcOrd="1" destOrd="0" presId="urn:microsoft.com/office/officeart/2009/3/layout/HorizontalOrganizationChart"/>
    <dgm:cxn modelId="{2098A727-0DB1-C34A-9CBD-045B62616F78}" type="presParOf" srcId="{57A636E9-B6D8-2647-8CBE-953C2AC019F4}" destId="{F6D6B274-A8B8-AA45-965A-DD2AD687CA4A}" srcOrd="0" destOrd="0" presId="urn:microsoft.com/office/officeart/2009/3/layout/HorizontalOrganizationChart"/>
    <dgm:cxn modelId="{FB40FD42-13D4-414C-8A2F-99B7F2BA340A}" type="presParOf" srcId="{57A636E9-B6D8-2647-8CBE-953C2AC019F4}" destId="{A2BD0CB9-BDB1-5C4B-B005-142D878B5BCC}" srcOrd="1" destOrd="0" presId="urn:microsoft.com/office/officeart/2009/3/layout/HorizontalOrganizationChart"/>
    <dgm:cxn modelId="{2C65AA74-F8AC-4843-BF9D-C358BD6ACB78}" type="presParOf" srcId="{A2BD0CB9-BDB1-5C4B-B005-142D878B5BCC}" destId="{91E3C315-93F3-064B-8D6C-1AADC1768DD1}" srcOrd="0" destOrd="0" presId="urn:microsoft.com/office/officeart/2009/3/layout/HorizontalOrganizationChart"/>
    <dgm:cxn modelId="{2626ADD9-7AE0-5A44-879C-A2656732E04F}" type="presParOf" srcId="{91E3C315-93F3-064B-8D6C-1AADC1768DD1}" destId="{74D9F03A-9DEF-2747-84AC-C3F417230196}" srcOrd="0" destOrd="0" presId="urn:microsoft.com/office/officeart/2009/3/layout/HorizontalOrganizationChart"/>
    <dgm:cxn modelId="{E584D909-FE95-5643-B839-BDC8FDDA50DC}" type="presParOf" srcId="{91E3C315-93F3-064B-8D6C-1AADC1768DD1}" destId="{3443E731-7835-D346-85A4-5347BCA24D9C}" srcOrd="1" destOrd="0" presId="urn:microsoft.com/office/officeart/2009/3/layout/HorizontalOrganizationChart"/>
    <dgm:cxn modelId="{1404C0A9-72AB-3A49-9C0A-50E2A947E958}" type="presParOf" srcId="{A2BD0CB9-BDB1-5C4B-B005-142D878B5BCC}" destId="{8766E2C3-888C-1846-8503-1CF582E9F5FF}" srcOrd="1" destOrd="0" presId="urn:microsoft.com/office/officeart/2009/3/layout/HorizontalOrganizationChart"/>
    <dgm:cxn modelId="{22910071-799A-6D4B-866D-00F091052A30}" type="presParOf" srcId="{A2BD0CB9-BDB1-5C4B-B005-142D878B5BCC}" destId="{F524D982-A208-C440-A59F-B1F24B8BEAEC}" srcOrd="2" destOrd="0" presId="urn:microsoft.com/office/officeart/2009/3/layout/HorizontalOrganizationChart"/>
    <dgm:cxn modelId="{84E998C3-FA67-D942-9D24-6E9B029A5CDE}" type="presParOf" srcId="{57A636E9-B6D8-2647-8CBE-953C2AC019F4}" destId="{F9AC9526-2157-BB43-A31D-9C8F573B138C}" srcOrd="2" destOrd="0" presId="urn:microsoft.com/office/officeart/2009/3/layout/HorizontalOrganizationChart"/>
    <dgm:cxn modelId="{0A042968-F4AE-8948-BA88-DC96B4CD84C3}" type="presParOf" srcId="{57A636E9-B6D8-2647-8CBE-953C2AC019F4}" destId="{72BC368B-71A9-AA46-BEA8-6B762B767356}" srcOrd="3" destOrd="0" presId="urn:microsoft.com/office/officeart/2009/3/layout/HorizontalOrganizationChart"/>
    <dgm:cxn modelId="{2059992D-C369-754A-A97D-743F4065D67E}" type="presParOf" srcId="{72BC368B-71A9-AA46-BEA8-6B762B767356}" destId="{01259F07-ED7B-1F4E-AC7E-91B01014013F}" srcOrd="0" destOrd="0" presId="urn:microsoft.com/office/officeart/2009/3/layout/HorizontalOrganizationChart"/>
    <dgm:cxn modelId="{18008FF5-52A0-9A40-B5AB-D2823CF31FAB}" type="presParOf" srcId="{01259F07-ED7B-1F4E-AC7E-91B01014013F}" destId="{38B7CC0E-B2A8-1341-A1E1-024DF5D58E9D}" srcOrd="0" destOrd="0" presId="urn:microsoft.com/office/officeart/2009/3/layout/HorizontalOrganizationChart"/>
    <dgm:cxn modelId="{8A02EAEC-751A-094C-80B7-C26C9B6CEDA3}" type="presParOf" srcId="{01259F07-ED7B-1F4E-AC7E-91B01014013F}" destId="{171A1ED6-D098-7B47-B729-3615B0F605B0}" srcOrd="1" destOrd="0" presId="urn:microsoft.com/office/officeart/2009/3/layout/HorizontalOrganizationChart"/>
    <dgm:cxn modelId="{8FB7553A-767E-4142-AD5C-E6DA57B54F2B}" type="presParOf" srcId="{72BC368B-71A9-AA46-BEA8-6B762B767356}" destId="{97F57962-FD97-1344-8B82-6C1664463B8E}" srcOrd="1" destOrd="0" presId="urn:microsoft.com/office/officeart/2009/3/layout/HorizontalOrganizationChart"/>
    <dgm:cxn modelId="{F7A168DD-786E-B045-A858-E526EE04845E}" type="presParOf" srcId="{97F57962-FD97-1344-8B82-6C1664463B8E}" destId="{68AD12B8-3DC5-6249-A7EF-F9574E2FDCC6}" srcOrd="0" destOrd="0" presId="urn:microsoft.com/office/officeart/2009/3/layout/HorizontalOrganizationChart"/>
    <dgm:cxn modelId="{54CBD94E-478F-DE49-903F-5145C10C6301}" type="presParOf" srcId="{97F57962-FD97-1344-8B82-6C1664463B8E}" destId="{22E82E31-79AB-BE4A-9A3C-667E1573BDB3}" srcOrd="1" destOrd="0" presId="urn:microsoft.com/office/officeart/2009/3/layout/HorizontalOrganizationChart"/>
    <dgm:cxn modelId="{1E65E83E-6A48-2747-8C55-835E4A0E707A}" type="presParOf" srcId="{22E82E31-79AB-BE4A-9A3C-667E1573BDB3}" destId="{68D72A55-0373-A846-873E-CBEE84E7B149}" srcOrd="0" destOrd="0" presId="urn:microsoft.com/office/officeart/2009/3/layout/HorizontalOrganizationChart"/>
    <dgm:cxn modelId="{626AF56F-9451-B441-B76D-C7D7E51B53E1}" type="presParOf" srcId="{68D72A55-0373-A846-873E-CBEE84E7B149}" destId="{E8AFB775-1861-D542-BAAE-697DD00654EE}" srcOrd="0" destOrd="0" presId="urn:microsoft.com/office/officeart/2009/3/layout/HorizontalOrganizationChart"/>
    <dgm:cxn modelId="{A41F0995-F760-5146-BDC3-BD640396FAE1}" type="presParOf" srcId="{68D72A55-0373-A846-873E-CBEE84E7B149}" destId="{DD6B1372-B4AD-DF43-B4E6-0AA7AB939E15}" srcOrd="1" destOrd="0" presId="urn:microsoft.com/office/officeart/2009/3/layout/HorizontalOrganizationChart"/>
    <dgm:cxn modelId="{449F657F-DADA-6649-8D71-9F1D1863AAC4}" type="presParOf" srcId="{22E82E31-79AB-BE4A-9A3C-667E1573BDB3}" destId="{D0DA7D16-14DA-164B-9C36-D65DCCA6DB63}" srcOrd="1" destOrd="0" presId="urn:microsoft.com/office/officeart/2009/3/layout/HorizontalOrganizationChart"/>
    <dgm:cxn modelId="{75DE026F-763C-3045-B1F9-94E4BC9E27C6}" type="presParOf" srcId="{22E82E31-79AB-BE4A-9A3C-667E1573BDB3}" destId="{172FE67E-2AFA-7B4D-BF76-2B7D544E4260}" srcOrd="2" destOrd="0" presId="urn:microsoft.com/office/officeart/2009/3/layout/HorizontalOrganizationChart"/>
    <dgm:cxn modelId="{53CC0802-CF7E-4041-9D89-B65D55847F2E}" type="presParOf" srcId="{97F57962-FD97-1344-8B82-6C1664463B8E}" destId="{6E82E688-BF77-6542-87AE-E698A316B3F7}" srcOrd="2" destOrd="0" presId="urn:microsoft.com/office/officeart/2009/3/layout/HorizontalOrganizationChart"/>
    <dgm:cxn modelId="{FC07D42A-440A-3547-B3D4-5818AD31C969}" type="presParOf" srcId="{97F57962-FD97-1344-8B82-6C1664463B8E}" destId="{5AF02852-768C-EC42-A8E4-53414576E12D}" srcOrd="3" destOrd="0" presId="urn:microsoft.com/office/officeart/2009/3/layout/HorizontalOrganizationChart"/>
    <dgm:cxn modelId="{303DFE45-F960-F745-92E2-98C193591D7C}" type="presParOf" srcId="{5AF02852-768C-EC42-A8E4-53414576E12D}" destId="{B53E5030-062B-E74B-B294-5DF594D03380}" srcOrd="0" destOrd="0" presId="urn:microsoft.com/office/officeart/2009/3/layout/HorizontalOrganizationChart"/>
    <dgm:cxn modelId="{8678F289-0FF1-574C-9981-E7AF4BE94079}" type="presParOf" srcId="{B53E5030-062B-E74B-B294-5DF594D03380}" destId="{9192ECA4-A22B-8047-99FD-E2F75DBD476E}" srcOrd="0" destOrd="0" presId="urn:microsoft.com/office/officeart/2009/3/layout/HorizontalOrganizationChart"/>
    <dgm:cxn modelId="{E77F0B29-945D-9540-BAB0-B9F9329A620E}" type="presParOf" srcId="{B53E5030-062B-E74B-B294-5DF594D03380}" destId="{431E1E79-9883-1041-896C-2A56C081022B}" srcOrd="1" destOrd="0" presId="urn:microsoft.com/office/officeart/2009/3/layout/HorizontalOrganizationChart"/>
    <dgm:cxn modelId="{757EF3ED-A84A-674E-8A4A-E1152F172EC3}" type="presParOf" srcId="{5AF02852-768C-EC42-A8E4-53414576E12D}" destId="{50C3307F-85DD-184B-8954-ADC16C96C43C}" srcOrd="1" destOrd="0" presId="urn:microsoft.com/office/officeart/2009/3/layout/HorizontalOrganizationChart"/>
    <dgm:cxn modelId="{F30E5996-69D3-1B4E-8250-4A6B30F55ECE}" type="presParOf" srcId="{5AF02852-768C-EC42-A8E4-53414576E12D}" destId="{B9B71FEA-6136-F64C-B100-52EDEDDA2A48}" srcOrd="2" destOrd="0" presId="urn:microsoft.com/office/officeart/2009/3/layout/HorizontalOrganizationChart"/>
    <dgm:cxn modelId="{EACB8B4E-ADB1-9343-8634-AE816CFB1C5C}" type="presParOf" srcId="{72BC368B-71A9-AA46-BEA8-6B762B767356}" destId="{97AFE11C-F178-1146-8032-F15C6FEC86FF}" srcOrd="2" destOrd="0" presId="urn:microsoft.com/office/officeart/2009/3/layout/HorizontalOrganizationChart"/>
    <dgm:cxn modelId="{F31E8F00-00FD-B04F-81E0-08F4BEFF462E}" type="presParOf" srcId="{57A636E9-B6D8-2647-8CBE-953C2AC019F4}" destId="{FF186290-AE1B-5D4B-8FD8-71A27EAF9719}" srcOrd="4" destOrd="0" presId="urn:microsoft.com/office/officeart/2009/3/layout/HorizontalOrganizationChart"/>
    <dgm:cxn modelId="{8677F105-3A74-3444-8495-D463B67127CF}" type="presParOf" srcId="{57A636E9-B6D8-2647-8CBE-953C2AC019F4}" destId="{5A66840A-FAF5-4A4C-AEED-BE7D0E8196FB}" srcOrd="5" destOrd="0" presId="urn:microsoft.com/office/officeart/2009/3/layout/HorizontalOrganizationChart"/>
    <dgm:cxn modelId="{2744BB02-FA44-4340-A46E-6F3050E73765}" type="presParOf" srcId="{5A66840A-FAF5-4A4C-AEED-BE7D0E8196FB}" destId="{EAF64BDF-344E-184F-A1CC-EB8CCA692DAF}" srcOrd="0" destOrd="0" presId="urn:microsoft.com/office/officeart/2009/3/layout/HorizontalOrganizationChart"/>
    <dgm:cxn modelId="{C37CD23F-DDA1-664E-BC81-66D751E2CD09}" type="presParOf" srcId="{EAF64BDF-344E-184F-A1CC-EB8CCA692DAF}" destId="{7E4767A9-91A9-C243-86A3-55D636750B2E}" srcOrd="0" destOrd="0" presId="urn:microsoft.com/office/officeart/2009/3/layout/HorizontalOrganizationChart"/>
    <dgm:cxn modelId="{97256FAB-E4F3-D24C-8E51-BBE67B9A6EBC}" type="presParOf" srcId="{EAF64BDF-344E-184F-A1CC-EB8CCA692DAF}" destId="{2A302891-759B-0D42-A053-1EDFFF6D2492}" srcOrd="1" destOrd="0" presId="urn:microsoft.com/office/officeart/2009/3/layout/HorizontalOrganizationChart"/>
    <dgm:cxn modelId="{791247FB-5279-E948-848A-71E7ACA896A3}" type="presParOf" srcId="{5A66840A-FAF5-4A4C-AEED-BE7D0E8196FB}" destId="{98F04262-DD4D-2D44-BD10-96262DF59F84}" srcOrd="1" destOrd="0" presId="urn:microsoft.com/office/officeart/2009/3/layout/HorizontalOrganizationChart"/>
    <dgm:cxn modelId="{004083B5-FFE1-4F49-BB8A-E32D66172BD7}" type="presParOf" srcId="{5A66840A-FAF5-4A4C-AEED-BE7D0E8196FB}" destId="{CB7E4B34-DB88-FF41-8DFD-FA0BF1B529FF}" srcOrd="2" destOrd="0" presId="urn:microsoft.com/office/officeart/2009/3/layout/HorizontalOrganizationChart"/>
    <dgm:cxn modelId="{A72AEF83-848A-7943-B0C7-B0B86C64D25B}" type="presParOf" srcId="{6D6D8EB0-BB92-0F47-8A74-B561870FA49D}" destId="{8F8AD809-6ED3-3544-BCFE-33C20EADF75C}" srcOrd="2" destOrd="0" presId="urn:microsoft.com/office/officeart/2009/3/layout/HorizontalOrganizationChart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86290-AE1B-5D4B-8FD8-71A27EAF9719}">
      <dsp:nvSpPr>
        <dsp:cNvPr id="0" name=""/>
        <dsp:cNvSpPr/>
      </dsp:nvSpPr>
      <dsp:spPr>
        <a:xfrm>
          <a:off x="3094541" y="2887590"/>
          <a:ext cx="618073" cy="1328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036" y="0"/>
              </a:lnTo>
              <a:lnTo>
                <a:pt x="309036" y="1328858"/>
              </a:lnTo>
              <a:lnTo>
                <a:pt x="618073" y="132885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2E688-BF77-6542-87AE-E698A316B3F7}">
      <dsp:nvSpPr>
        <dsp:cNvPr id="0" name=""/>
        <dsp:cNvSpPr/>
      </dsp:nvSpPr>
      <dsp:spPr>
        <a:xfrm>
          <a:off x="6802984" y="2887590"/>
          <a:ext cx="618073" cy="66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036" y="0"/>
              </a:lnTo>
              <a:lnTo>
                <a:pt x="309036" y="664429"/>
              </a:lnTo>
              <a:lnTo>
                <a:pt x="618073" y="66442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D12B8-3DC5-6249-A7EF-F9574E2FDCC6}">
      <dsp:nvSpPr>
        <dsp:cNvPr id="0" name=""/>
        <dsp:cNvSpPr/>
      </dsp:nvSpPr>
      <dsp:spPr>
        <a:xfrm>
          <a:off x="6802984" y="2223161"/>
          <a:ext cx="618073" cy="664429"/>
        </a:xfrm>
        <a:custGeom>
          <a:avLst/>
          <a:gdLst/>
          <a:ahLst/>
          <a:cxnLst/>
          <a:rect l="0" t="0" r="0" b="0"/>
          <a:pathLst>
            <a:path>
              <a:moveTo>
                <a:pt x="0" y="664429"/>
              </a:moveTo>
              <a:lnTo>
                <a:pt x="309036" y="664429"/>
              </a:lnTo>
              <a:lnTo>
                <a:pt x="309036" y="0"/>
              </a:lnTo>
              <a:lnTo>
                <a:pt x="618073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C9526-2157-BB43-A31D-9C8F573B138C}">
      <dsp:nvSpPr>
        <dsp:cNvPr id="0" name=""/>
        <dsp:cNvSpPr/>
      </dsp:nvSpPr>
      <dsp:spPr>
        <a:xfrm>
          <a:off x="3094541" y="2841870"/>
          <a:ext cx="6180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8073" y="457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6B274-A8B8-AA45-965A-DD2AD687CA4A}">
      <dsp:nvSpPr>
        <dsp:cNvPr id="0" name=""/>
        <dsp:cNvSpPr/>
      </dsp:nvSpPr>
      <dsp:spPr>
        <a:xfrm>
          <a:off x="3094541" y="1558731"/>
          <a:ext cx="618073" cy="1328858"/>
        </a:xfrm>
        <a:custGeom>
          <a:avLst/>
          <a:gdLst/>
          <a:ahLst/>
          <a:cxnLst/>
          <a:rect l="0" t="0" r="0" b="0"/>
          <a:pathLst>
            <a:path>
              <a:moveTo>
                <a:pt x="0" y="1328858"/>
              </a:moveTo>
              <a:lnTo>
                <a:pt x="309036" y="1328858"/>
              </a:lnTo>
              <a:lnTo>
                <a:pt x="309036" y="0"/>
              </a:lnTo>
              <a:lnTo>
                <a:pt x="618073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00CD1-2016-AD48-AD99-E744C52EF8FD}">
      <dsp:nvSpPr>
        <dsp:cNvPr id="0" name=""/>
        <dsp:cNvSpPr/>
      </dsp:nvSpPr>
      <dsp:spPr>
        <a:xfrm>
          <a:off x="4171" y="2416309"/>
          <a:ext cx="3090369" cy="942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B0F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Suicidal Management</a:t>
          </a:r>
        </a:p>
      </dsp:txBody>
      <dsp:txXfrm>
        <a:off x="4171" y="2416309"/>
        <a:ext cx="3090369" cy="942562"/>
      </dsp:txXfrm>
    </dsp:sp>
    <dsp:sp modelId="{74D9F03A-9DEF-2747-84AC-C3F417230196}">
      <dsp:nvSpPr>
        <dsp:cNvPr id="0" name=""/>
        <dsp:cNvSpPr/>
      </dsp:nvSpPr>
      <dsp:spPr>
        <a:xfrm>
          <a:off x="3712615" y="1087450"/>
          <a:ext cx="3090369" cy="942562"/>
        </a:xfrm>
        <a:prstGeom prst="rect">
          <a:avLst/>
        </a:prstGeom>
        <a:gradFill rotWithShape="0">
          <a:gsLst>
            <a:gs pos="50000">
              <a:schemeClr val="lt1">
                <a:hueOff val="0"/>
                <a:satOff val="0"/>
                <a:tint val="94000"/>
                <a:satMod val="103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solidFill>
            <a:srgbClr val="00B0F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Prevention</a:t>
          </a:r>
        </a:p>
      </dsp:txBody>
      <dsp:txXfrm>
        <a:off x="3712615" y="1087450"/>
        <a:ext cx="3090369" cy="942562"/>
      </dsp:txXfrm>
    </dsp:sp>
    <dsp:sp modelId="{38B7CC0E-B2A8-1341-A1E1-024DF5D58E9D}">
      <dsp:nvSpPr>
        <dsp:cNvPr id="0" name=""/>
        <dsp:cNvSpPr/>
      </dsp:nvSpPr>
      <dsp:spPr>
        <a:xfrm>
          <a:off x="3712615" y="2416309"/>
          <a:ext cx="3090369" cy="942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B0F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Crisis Intervention</a:t>
          </a:r>
        </a:p>
      </dsp:txBody>
      <dsp:txXfrm>
        <a:off x="3712615" y="2416309"/>
        <a:ext cx="3090369" cy="942562"/>
      </dsp:txXfrm>
    </dsp:sp>
    <dsp:sp modelId="{E8AFB775-1861-D542-BAAE-697DD00654EE}">
      <dsp:nvSpPr>
        <dsp:cNvPr id="0" name=""/>
        <dsp:cNvSpPr/>
      </dsp:nvSpPr>
      <dsp:spPr>
        <a:xfrm>
          <a:off x="7421058" y="1751879"/>
          <a:ext cx="3090369" cy="942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B0F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Suicidal Ideation</a:t>
          </a:r>
        </a:p>
      </dsp:txBody>
      <dsp:txXfrm>
        <a:off x="7421058" y="1751879"/>
        <a:ext cx="3090369" cy="942562"/>
      </dsp:txXfrm>
    </dsp:sp>
    <dsp:sp modelId="{9192ECA4-A22B-8047-99FD-E2F75DBD476E}">
      <dsp:nvSpPr>
        <dsp:cNvPr id="0" name=""/>
        <dsp:cNvSpPr/>
      </dsp:nvSpPr>
      <dsp:spPr>
        <a:xfrm>
          <a:off x="7421058" y="3080738"/>
          <a:ext cx="3090369" cy="942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B0F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Suicidal Attempt</a:t>
          </a:r>
        </a:p>
      </dsp:txBody>
      <dsp:txXfrm>
        <a:off x="7421058" y="3080738"/>
        <a:ext cx="3090369" cy="942562"/>
      </dsp:txXfrm>
    </dsp:sp>
    <dsp:sp modelId="{7E4767A9-91A9-C243-86A3-55D636750B2E}">
      <dsp:nvSpPr>
        <dsp:cNvPr id="0" name=""/>
        <dsp:cNvSpPr/>
      </dsp:nvSpPr>
      <dsp:spPr>
        <a:xfrm>
          <a:off x="3712615" y="3745168"/>
          <a:ext cx="3090369" cy="942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B0F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Long term/Follow up</a:t>
          </a:r>
        </a:p>
      </dsp:txBody>
      <dsp:txXfrm>
        <a:off x="3712615" y="3745168"/>
        <a:ext cx="3090369" cy="942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7A638-6FA1-084B-90FF-0ABF45439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36741F-958C-2745-A2F2-0F8B2A82D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B7DC94-07AA-5F4C-9DB0-C6003C6A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24E-F41F-4647-B890-56677496162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1D3890-30C0-6645-A0F7-0268CE56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DB3284-8D03-5341-8DA9-702F430C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E90F-7DE7-8647-AE5C-9E0650A5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2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5731A8-76FF-6A4C-B8CD-AFCB8AC3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97F61C-0009-DD43-A456-75B046E7D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D91D75-3CBA-1046-A0CC-2A6DDAA79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24E-F41F-4647-B890-56677496162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5D74CF-BF34-114B-ABBF-DC4A5C4B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F1A57-929B-CC4A-9C92-3959AF8D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E90F-7DE7-8647-AE5C-9E0650A5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5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455248C-BC45-BD4F-AEC5-A8902ED76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670762-BD54-C54B-A965-5AC97EDFC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7B425D-827D-524A-A56F-A38E61F9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24E-F41F-4647-B890-56677496162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F6A33-DCCE-6847-87FF-F0977696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4D76E-4CC7-5B49-B792-F672E28C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E90F-7DE7-8647-AE5C-9E0650A5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0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564F6-07BC-434B-8153-534E0728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1121D7-7DDE-E047-AA7B-3F5B50560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C3E66B-B635-644E-AB74-223A224D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24E-F41F-4647-B890-56677496162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9A6F9C-ABE2-1C4B-852E-67C9FCB9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647612-8FB9-8D48-92A4-E0DD4DFB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E90F-7DE7-8647-AE5C-9E0650A5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8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35932-07B6-EE48-AD73-379D1BA5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C26BC7-D4D0-B64B-ADEC-A7641E0EB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BA95A7-8656-B844-9D2B-42A8A3DBE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24E-F41F-4647-B890-56677496162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1188E9-C17B-4D4B-9744-D4C590AF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0B8DAA-6E55-4842-ACE0-CB7A4521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E90F-7DE7-8647-AE5C-9E0650A5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A2D1A-9075-5248-8D04-DC3CF9CC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DD88E-564F-3E41-B762-8BC2F3404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8949BA-B107-3741-A40E-EA51A8830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890B81-8428-FC44-BD51-368D7930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24E-F41F-4647-B890-56677496162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2919EE-B9B3-6840-B145-61245FAA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50EB28-1923-0247-A3DC-81AA56D0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E90F-7DE7-8647-AE5C-9E0650A5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3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0E9067-981E-504D-AE22-A16BDE197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29B2DF-CCC9-CF41-8DF4-ACA899505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D8F89A-8DA0-6C4E-B069-E5BFAE4B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574444-00E6-E742-BE07-385C96AA2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549EE2-FCDC-8E4E-BA75-5B7E7C448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8CDA6E-3975-FB4C-8BCB-EAC8638E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24E-F41F-4647-B890-56677496162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BB992C-C402-8A45-A408-F3264724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37ADBB-C620-3F46-ACF6-A87C111D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E90F-7DE7-8647-AE5C-9E0650A5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5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C6E84-A841-CD4A-8195-A2330282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737973-7A7E-CF46-8326-04F3A14B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24E-F41F-4647-B890-56677496162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4D79C8A-09AB-8348-8114-4E431C7F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A2DC2A9-2E15-6B4B-B417-213E30AB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E90F-7DE7-8647-AE5C-9E0650A5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5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C065BC-DCAC-254A-A903-E8BF75BB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24E-F41F-4647-B890-56677496162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3A552C-F8D0-5646-85F3-9F64782C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062D34-FEDB-FA4B-B5E7-5E98A4FB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E90F-7DE7-8647-AE5C-9E0650A5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5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04902-AA99-5F49-8220-B1EFA338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1775F-67E3-8440-87D2-A34332368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D2232A-BF34-7F4E-B50D-A06760CF3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8B7AB7-6304-2946-A7D7-F06B26DD6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24E-F41F-4647-B890-56677496162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D4A583-773E-EF4D-9D78-DCD5AD61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B8A5AB-FE53-574F-A5F5-3946F9A5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E90F-7DE7-8647-AE5C-9E0650A5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7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561AF8-59C4-0F4F-9BD2-2CFACE2F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4C4A90-6283-F34E-9072-86387F5E94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EB540B-B51D-FD4B-8B95-264A73551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3A2E91-FB33-8F40-A4C6-8DFC1D62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24E-F41F-4647-B890-56677496162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25BF25-9379-1F44-8C96-045A337A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28D9DD-DA09-3E4E-896E-67F458EB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E90F-7DE7-8647-AE5C-9E0650A5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7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A5C2CD-4F5C-624C-9CB6-626D1117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B33667-3C57-734C-9774-50CB6AC82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3EA445-B55D-A542-83C0-D50BB98F4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D24E-F41F-4647-B890-566774961627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60C90-754B-994D-9F00-0CD30EA7D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56F228-4946-0743-9F4E-EF891AEF1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2E90F-7DE7-8647-AE5C-9E0650A5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6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tiff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3A557D-CA90-A946-9B7D-F3A6F65FE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142" y="394444"/>
            <a:ext cx="3365858" cy="129024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FBD92DE2-7C75-FC48-82EC-FD38C6010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4690"/>
            <a:ext cx="9144000" cy="2560776"/>
          </a:xfrm>
        </p:spPr>
        <p:txBody>
          <a:bodyPr anchor="ctr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and Management of Suicidal and Aggressive Patients 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422CAAB2-49B9-DC46-9C2B-67ECE79D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5466"/>
            <a:ext cx="9144000" cy="2383866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Dr.Hatem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AlShahwan</a:t>
            </a:r>
          </a:p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 Dr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Ali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Bahathig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FRCPC, Assistant Professor and Consultant of Psychiatry &amp; Psychosomatic Medicine</a:t>
            </a:r>
          </a:p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Psychosomatic Unit, Psychiatry Department </a:t>
            </a:r>
          </a:p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Saud University Medical City (KSUMC)</a:t>
            </a:r>
          </a:p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1440/1441</a:t>
            </a:r>
          </a:p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2019/2020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9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D8C79-DDB6-DC41-805C-90D13DF4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72"/>
            <a:ext cx="10515600" cy="114502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we should study aggression/violence?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01DE5-9CB9-A046-B902-8682FBCC5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92"/>
            <a:ext cx="10515600" cy="4838411"/>
          </a:xfrm>
        </p:spPr>
        <p:txBody>
          <a:bodyPr anchor="ctr">
            <a:normAutofit/>
          </a:bodyPr>
          <a:lstStyle/>
          <a:p>
            <a:pPr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Physicians/Psychiatrists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encounter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aggression when patients present for treatment in acutely ill states. </a:t>
            </a:r>
          </a:p>
          <a:p>
            <a:pPr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Aggression may present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complication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medical/ psychiatric condition such as delusional psychosis, dementia, delirium, etc.</a:t>
            </a:r>
          </a:p>
          <a:p>
            <a:pPr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may be a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 of non-psychiatric illness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it can develop when patients feel </a:t>
            </a: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disregarded, dissatisfied, frustrated, confused, frightened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angered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perceived mistreatment. </a:t>
            </a:r>
          </a:p>
          <a:p>
            <a:pPr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Aggression can be perpetrated by </a:t>
            </a:r>
            <a:r>
              <a:rPr lang="en-US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or women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by </a:t>
            </a:r>
            <a:r>
              <a:rPr lang="en-US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of any age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(except early infancy).</a:t>
            </a:r>
          </a:p>
          <a:p>
            <a:pPr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 in all patients care settings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outpatients clinics, inpatients units, rehabilitation programs, and emergency departments (EDs).</a:t>
            </a:r>
          </a:p>
        </p:txBody>
      </p:sp>
    </p:spTree>
    <p:extLst>
      <p:ext uri="{BB962C8B-B14F-4D97-AF65-F5344CB8AC3E}">
        <p14:creationId xmlns:p14="http://schemas.microsoft.com/office/powerpoint/2010/main" val="420021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8ACE754-7A09-0148-9294-BFDBA7457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62" y="590975"/>
            <a:ext cx="6251271" cy="4467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0CE07CF-8B35-F94A-A917-5EF767563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722" y="1034321"/>
            <a:ext cx="7152425" cy="4467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2D24AA0-A417-4241-B7E6-D13669B26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19" y="1976430"/>
            <a:ext cx="6966170" cy="44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29A9D-3E70-8C4D-B160-AA536E98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associated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Aggressive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8531BF-C8DD-094C-A97F-65A24EE93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Psychosis (mania, depression, schizophrenia, delusional disorder)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Personality disorders (antisocial, borderline, paranoid, narcissistic)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 use disorder (alcohol, phencyclidine, stimulants, cocaine).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Epilepsy.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Delirium.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Dementia.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Neurodevelopmental disorders (intellectual disability).</a:t>
            </a:r>
          </a:p>
        </p:txBody>
      </p:sp>
      <p:pic>
        <p:nvPicPr>
          <p:cNvPr id="4" name="عنصر نائب للمحتوى 4" descr="bipolar-disorder.jpg">
            <a:extLst>
              <a:ext uri="{FF2B5EF4-FFF2-40B4-BE49-F238E27FC236}">
                <a16:creationId xmlns:a16="http://schemas.microsoft.com/office/drawing/2014/main" xmlns="" id="{33518767-42EB-9842-8FDE-657C02AB28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4143" y="3771682"/>
            <a:ext cx="2710543" cy="2335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717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3CCCAC-6C04-8D4B-B506-D8E54FA6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48343"/>
            <a:ext cx="9601200" cy="14859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Assessment of Dangerousness (</a:t>
            </a:r>
            <a:r>
              <a:rPr lang="en-US" alt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Predictors &amp; Risk Factors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39965-6D6E-5B44-B065-9927DA49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4243"/>
            <a:ext cx="9601200" cy="4468585"/>
          </a:xfrm>
        </p:spPr>
        <p:txBody>
          <a:bodyPr anchor="t">
            <a:normAutofit/>
          </a:bodyPr>
          <a:lstStyle/>
          <a:p>
            <a:pPr marL="465138" lvl="2" indent="-406400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Past history of violence or aggression</a:t>
            </a:r>
          </a:p>
          <a:p>
            <a:pPr marL="465138" lvl="2" indent="-406400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Male sex, young age , poor impulse control </a:t>
            </a:r>
            <a:endParaRPr lang="en-CA" altLang="en-US" sz="2400" b="1" i="1" u="sng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65138" lvl="2" indent="-406400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CA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Family history of aggression </a:t>
            </a:r>
          </a:p>
          <a:p>
            <a:pPr marL="465138" lvl="2" indent="-406400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CA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Recent stressors , poor social support </a:t>
            </a:r>
          </a:p>
          <a:p>
            <a:pPr marL="465138" lvl="2" indent="-406400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altLang="en-US" sz="2400" b="1" i="1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Available means (e.g., Weapons )</a:t>
            </a:r>
          </a:p>
          <a:p>
            <a:pPr marL="465138" lvl="2" indent="-406400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alt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Verbal or physical threats ( statement of intent )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marL="465138" lvl="2" indent="-406400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Alcohol or drug intoxication. </a:t>
            </a:r>
          </a:p>
          <a:p>
            <a:pPr marL="465138" lvl="2" indent="-406400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Paranoid features in psychotic patient.</a:t>
            </a:r>
          </a:p>
          <a:p>
            <a:pPr marL="465138" lvl="2" indent="-406400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Brain disease ( e.g., Dementia ).</a:t>
            </a:r>
          </a:p>
        </p:txBody>
      </p:sp>
      <p:pic>
        <p:nvPicPr>
          <p:cNvPr id="4" name="Picture 6" descr="mana">
            <a:extLst>
              <a:ext uri="{FF2B5EF4-FFF2-40B4-BE49-F238E27FC236}">
                <a16:creationId xmlns:a16="http://schemas.microsoft.com/office/drawing/2014/main" xmlns="" id="{513CC4EF-C450-6545-9829-91D11ACC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6" y="2500992"/>
            <a:ext cx="2759074" cy="31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118FE-4CD5-F549-80CE-7511A02C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>
                <a:solidFill>
                  <a:srgbClr val="0B23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POLICY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312C4E-B330-E84E-8D09-F5A07879C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91263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Never attempt to evaluate an armed patient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Carefully search for any kind of offensive weapon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(by the security).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Anticipate possible violence from hostile, threatening behavior, &amp; from restless, agitated abusive patients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ighter-gun-laser.jpg">
            <a:extLst>
              <a:ext uri="{FF2B5EF4-FFF2-40B4-BE49-F238E27FC236}">
                <a16:creationId xmlns:a16="http://schemas.microsoft.com/office/drawing/2014/main" xmlns="" id="{A5A5FAA9-4394-7140-8ECF-58026BBE0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182" y="2171700"/>
            <a:ext cx="4326618" cy="3597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B8334A-C70D-4943-A32C-DC6856F45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44" y="4873192"/>
            <a:ext cx="3214255" cy="1856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1D3648-A9FD-5E4A-A795-3809185C8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99" y="5124904"/>
            <a:ext cx="2411497" cy="135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1C8194DC-C2E1-7340-9AFC-584A05E3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579" y="168729"/>
            <a:ext cx="9601200" cy="887185"/>
          </a:xfrm>
        </p:spPr>
        <p:txBody>
          <a:bodyPr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Interview an Aggressive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3BC532-BD3C-DE48-832A-7260EA454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055914"/>
            <a:ext cx="4676386" cy="5573486"/>
          </a:xfrm>
        </p:spPr>
        <p:txBody>
          <a:bodyPr anchor="t">
            <a:normAutofit/>
          </a:bodyPr>
          <a:lstStyle/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en-US" sz="2200" i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Do not be in closed room.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en-US" sz="2200" i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Sit near the door.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en-US" sz="2200" i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Have security guard nearby or in the room.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en-US" sz="2200" i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Sit limits (Look, I want to hear what’s wrong and help fix it.  Could you lower your voice please so I can think better?”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De-escalate angry behavior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en-US" sz="2200" i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Build an therapeutic alliance.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en-US" sz="2200" i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Solve problems</a:t>
            </a:r>
            <a:endParaRPr lang="en-US" altLang="en-US" sz="2200" b="1" u="sng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If patient seems too agitated terminate interview</a:t>
            </a:r>
          </a:p>
        </p:txBody>
      </p:sp>
      <p:pic>
        <p:nvPicPr>
          <p:cNvPr id="5" name="Picture 4" descr="Corbis-42-19672927.jpg">
            <a:extLst>
              <a:ext uri="{FF2B5EF4-FFF2-40B4-BE49-F238E27FC236}">
                <a16:creationId xmlns:a16="http://schemas.microsoft.com/office/drawing/2014/main" xmlns="" id="{0AA6A946-0809-2B4A-B2B8-6559AF83C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629" y="1055914"/>
            <a:ext cx="4965150" cy="557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5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A7666-ABB8-484D-8362-8D8BB3F2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989" y="141515"/>
            <a:ext cx="9601200" cy="718456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Communication-based de-escalation techniques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B64F65-7F2F-3846-B401-23E23B3E7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989" y="1171698"/>
            <a:ext cx="4447786" cy="5686302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Nonverbal</a:t>
            </a:r>
          </a:p>
          <a:p>
            <a:pPr lvl="2">
              <a:buFont typeface="Wingdings" pitchFamily="2" charset="2"/>
              <a:buChar char="Ø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a safe distance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a neutral posture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not stare; eye contact should convey sincerity.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not touch the patient.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Stay at the same height as the patient.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sudden movements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Verbal</a:t>
            </a:r>
          </a:p>
          <a:p>
            <a:pPr lvl="2">
              <a:buFont typeface="Wingdings" pitchFamily="2" charset="2"/>
              <a:buChar char="Ø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in a clam &amp; clear tone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Personalize yourself.</a:t>
            </a:r>
          </a:p>
          <a:p>
            <a:pPr lvl="2">
              <a:buFont typeface="Wingdings" pitchFamily="2" charset="2"/>
              <a:buChar char="Ø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confrontation; offer to solve the problem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6D2612B-D24F-0643-A112-6853427EF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589" y="1171698"/>
            <a:ext cx="4447786" cy="3968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Tactics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Debunking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the patient’s grievance.</a:t>
            </a:r>
          </a:p>
          <a:p>
            <a:pPr lvl="2">
              <a:buFont typeface="Wingdings" pitchFamily="2" charset="2"/>
              <a:buChar char="Ø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 the patient’s frustration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focus to discussion of how to solve the problem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Aligning goals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Emphasize common ground.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Focus on the big picture.</a:t>
            </a:r>
          </a:p>
          <a:p>
            <a:pPr lvl="2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E38B43-C659-3D40-B03F-FB3B974961A3}"/>
              </a:ext>
            </a:extLst>
          </p:cNvPr>
          <p:cNvSpPr txBox="1"/>
          <p:nvPr/>
        </p:nvSpPr>
        <p:spPr>
          <a:xfrm>
            <a:off x="6172589" y="5140036"/>
            <a:ext cx="49007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Monitoring</a:t>
            </a:r>
          </a:p>
          <a:p>
            <a:pPr lvl="2">
              <a:buFont typeface="Wingdings" pitchFamily="2" charset="2"/>
              <a:buChar char="Ø"/>
            </a:pP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acutely aware of progress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when to disengage.</a:t>
            </a:r>
          </a:p>
          <a:p>
            <a:pPr lvl="2">
              <a:buFont typeface="Wingdings" pitchFamily="2" charset="2"/>
              <a:buChar char="Ø"/>
            </a:pP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insist on having the last word</a:t>
            </a: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AB5FEE2E-2C36-F446-B6A9-3963ED683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80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0D643-CFFF-2244-B1BD-C8536A37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1743"/>
          </a:xfrm>
        </p:spPr>
        <p:txBody>
          <a:bodyPr/>
          <a:lstStyle/>
          <a:p>
            <a:r>
              <a:rPr lang="en-US" altLang="en-US" dirty="0">
                <a:solidFill>
                  <a:srgbClr val="0B23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Aggressive Patients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E29B6D-D684-DB48-AD4A-91AE45304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926770"/>
            <a:ext cx="4447786" cy="429985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Doctors, Nurses, security should treat such </a:t>
            </a: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with understanding &amp; gentleness as possible.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Adequate security.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Availability of more staff.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Clear prevention policy to all.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Remain calm &amp; non-critical.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صورة 3" descr="hire staff.jpg">
            <a:extLst>
              <a:ext uri="{FF2B5EF4-FFF2-40B4-BE49-F238E27FC236}">
                <a16:creationId xmlns:a16="http://schemas.microsoft.com/office/drawing/2014/main" xmlns="" id="{4851CA71-D7F2-0246-B0F3-289E61EA43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2314" y="1567543"/>
            <a:ext cx="4430486" cy="3461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16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48CBFD-5298-3942-8F60-A1C2195BD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825" y="696685"/>
            <a:ext cx="4447786" cy="3333504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minimum force with adequate numbers of staff.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Clam patient down.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not argue with the patient.</a:t>
            </a:r>
          </a:p>
        </p:txBody>
      </p:sp>
      <p:pic>
        <p:nvPicPr>
          <p:cNvPr id="5" name="Picture 4" descr="bilde.jpg">
            <a:extLst>
              <a:ext uri="{FF2B5EF4-FFF2-40B4-BE49-F238E27FC236}">
                <a16:creationId xmlns:a16="http://schemas.microsoft.com/office/drawing/2014/main" xmlns="" id="{239FC196-C7A2-BB45-8A28-6A31BB948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4" y="696685"/>
            <a:ext cx="3281703" cy="290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calm pt">
            <a:extLst>
              <a:ext uri="{FF2B5EF4-FFF2-40B4-BE49-F238E27FC236}">
                <a16:creationId xmlns:a16="http://schemas.microsoft.com/office/drawing/2014/main" xmlns="" id="{FE1FA908-8562-E24F-B7E4-201E1AC6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62" y="3603170"/>
            <a:ext cx="3281703" cy="28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rrgo">
            <a:extLst>
              <a:ext uri="{FF2B5EF4-FFF2-40B4-BE49-F238E27FC236}">
                <a16:creationId xmlns:a16="http://schemas.microsoft.com/office/drawing/2014/main" xmlns="" id="{38D6E160-E1E0-BB48-80C1-6C5C7289F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43" y="696685"/>
            <a:ext cx="3450771" cy="290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727977-BAA2-6E42-B9FC-CC47498E9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25C87A-E56F-7244-B61B-9727B84FF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613" y="4341462"/>
            <a:ext cx="4073236" cy="17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D7D97-AA88-2E41-8DDE-BE558860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48342"/>
            <a:ext cx="9601200" cy="1485900"/>
          </a:xfrm>
        </p:spPr>
        <p:txBody>
          <a:bodyPr anchor="ctr"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1E7286-1903-964B-AF48-03C8638F1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4242"/>
            <a:ext cx="9601200" cy="3581400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Assessment and Management of Aggressive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atients.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Assessment and Management of Suicidal patients. </a:t>
            </a:r>
          </a:p>
        </p:txBody>
      </p:sp>
    </p:spTree>
    <p:extLst>
      <p:ext uri="{BB962C8B-B14F-4D97-AF65-F5344CB8AC3E}">
        <p14:creationId xmlns:p14="http://schemas.microsoft.com/office/powerpoint/2010/main" val="16168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1819A-0647-D643-8DFA-237B4334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Restrain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C9CA6E-3F74-054F-9312-803BF1BAD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654629"/>
            <a:ext cx="4447786" cy="35823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Assign one team member to each of the patient head and extremities.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humane but firm, don’t bargain.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minimum force.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 together to hold the patient and accomplish restraint quickly.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 descr="supine6.jpg">
            <a:extLst>
              <a:ext uri="{FF2B5EF4-FFF2-40B4-BE49-F238E27FC236}">
                <a16:creationId xmlns:a16="http://schemas.microsoft.com/office/drawing/2014/main" xmlns="" id="{AC41C984-A7E2-2441-9998-97CA2D7186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524000"/>
            <a:ext cx="4528457" cy="2188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restrain2">
            <a:extLst>
              <a:ext uri="{FF2B5EF4-FFF2-40B4-BE49-F238E27FC236}">
                <a16:creationId xmlns:a16="http://schemas.microsoft.com/office/drawing/2014/main" xmlns="" id="{AF1191E1-E7E6-E341-B167-4D34A9741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785" y="3712029"/>
            <a:ext cx="4430486" cy="22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6CC9FF-895B-E349-8A7D-C6BD5FFAB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875" y="4833257"/>
            <a:ext cx="4073236" cy="17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CE79AD-0D66-2C4F-B312-4DE95E3B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0371"/>
            <a:ext cx="9601200" cy="751114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SECLUSION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59DC7-30B3-BD48-886B-D8BA7D3C7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338942"/>
            <a:ext cx="4447786" cy="43137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as a punishment.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safety of patient, staff, property &amp; others.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Regular check up on the patient.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Attend for the patient basic needs.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Evaluation of the condition by a Doctor.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Monitor patient through a screen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" descr="seclusio room">
            <a:extLst>
              <a:ext uri="{FF2B5EF4-FFF2-40B4-BE49-F238E27FC236}">
                <a16:creationId xmlns:a16="http://schemas.microsoft.com/office/drawing/2014/main" xmlns="" id="{40648844-C75A-5B47-B166-985A8068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001485"/>
            <a:ext cx="4752975" cy="411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A6529A-5056-7E44-8556-6ED973B25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4" y="4763533"/>
            <a:ext cx="4752975" cy="17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24DEA1-020F-7445-B520-9A0F37558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11628"/>
            <a:ext cx="9601200" cy="707571"/>
          </a:xfrm>
        </p:spPr>
        <p:txBody>
          <a:bodyPr/>
          <a:lstStyle/>
          <a:p>
            <a:r>
              <a:rPr lang="en-US" altLang="en-US" dirty="0">
                <a:solidFill>
                  <a:srgbClr val="0B23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A1A80B-C75B-F442-8F76-688A998F4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8" y="1513115"/>
            <a:ext cx="5885215" cy="469174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antipsychotics :-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Chlorpromazine 50-100 mg IM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Haloperidol 5-10 mg IM or IV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Clopixol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Aquaphase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50-100 mg IM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Atypical antipsychotics :-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Risperidone 4 mg 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Olanzapine 10 mg IM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Benzodiazepine :-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Diazepam 5-10 mg IV.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Lorazepam 1-2 mg PO/IM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epilepsy, withdrawal of alcohol or barbiturates.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5" name="Picture 4" descr="pic3.jpg">
            <a:extLst>
              <a:ext uri="{FF2B5EF4-FFF2-40B4-BE49-F238E27FC236}">
                <a16:creationId xmlns:a16="http://schemas.microsoft.com/office/drawing/2014/main" xmlns="" id="{94D2374A-538B-3D4A-ADF0-A28A7BB97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814" y="3733800"/>
            <a:ext cx="3352800" cy="256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L1ZCAK2WR9CCAEGM4IFCAGY34E2CAZYUE0KCAZELX8WCAHF2E92CAV2TPQ9CA91F6DJCA9P3976CAGQIIZ2CAPFL1D2CATVYHBXCAA3OC79CAC1GAODCAXWZRRPCAP61U23CA8Y69L3CALUZFQS">
            <a:extLst>
              <a:ext uri="{FF2B5EF4-FFF2-40B4-BE49-F238E27FC236}">
                <a16:creationId xmlns:a16="http://schemas.microsoft.com/office/drawing/2014/main" xmlns="" id="{7261FF47-F665-A442-8D1B-903D41A9D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814" y="1219199"/>
            <a:ext cx="335280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3DEFFB-A4B0-8841-9908-699F9F39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olidFill>
                  <a:srgbClr val="0B23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Hospitalization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0FC24E-1040-534A-84D6-51E6FC87E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1496"/>
            <a:ext cx="5181600" cy="148777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Admission may be needed to a secured  psychiatric ward for further assessment and treatment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صورة 3" descr="ى.jpg">
            <a:extLst>
              <a:ext uri="{FF2B5EF4-FFF2-40B4-BE49-F238E27FC236}">
                <a16:creationId xmlns:a16="http://schemas.microsoft.com/office/drawing/2014/main" xmlns="" id="{829A5750-493C-C64E-9239-59D04AF85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0" y="3377045"/>
            <a:ext cx="5048250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9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27C19B-761E-8D44-B50D-A845A9939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71" y="2645228"/>
            <a:ext cx="9601200" cy="2275114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Assessment and Management of Suicidal Patients. 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71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C9BEF9-505D-E44F-B3DC-6B7FB226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93451"/>
            <a:ext cx="9601200" cy="79822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Suicide and Psychiatrists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E11F6A-D360-854E-87DD-35B649675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1663908"/>
            <a:ext cx="5638801" cy="37947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It is a clinical axiom that there are two kinds of psychiatrists - those who have had patients complete suicide and those who will”</a:t>
            </a:r>
          </a:p>
          <a:p>
            <a:pPr marL="0" indent="0" algn="r">
              <a:buNone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Preventing Patient Suicide: Clinical Assessment and Management </a:t>
            </a:r>
            <a:r>
              <a:rPr lang="en-US" sz="1600" i="1" dirty="0"/>
              <a:t>)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1BEE4E-C42A-DC49-B184-8DC52C5F1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821" y="1459553"/>
            <a:ext cx="4687240" cy="42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1849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A56078-6EFD-F04F-BA62-786EC88C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4748"/>
            <a:ext cx="9601200" cy="79465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6BCD6C-BEDC-304C-859F-A814D8377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79405"/>
            <a:ext cx="9601200" cy="4626430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Suicide risk assessment is a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competency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psychiatrists are expected to acquire.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common psychiatric emergency.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50 % of all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urgent psychiatric consults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related to suicidal thoughts or attempts.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mental disorder increase the lifetime risk of suicide.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suicidal ideations should be done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every patient presenting with a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concern.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Suicide are among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traumatic events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psychiatrist’s professional life.</a:t>
            </a:r>
          </a:p>
        </p:txBody>
      </p:sp>
    </p:spTree>
    <p:extLst>
      <p:ext uri="{BB962C8B-B14F-4D97-AF65-F5344CB8AC3E}">
        <p14:creationId xmlns:p14="http://schemas.microsoft.com/office/powerpoint/2010/main" val="35662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7EC9B-3DC3-2745-B7DC-8B73C6F0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9637"/>
            <a:ext cx="9601200" cy="69668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Suicide -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C1F6BB-C52C-9B42-ADE3-C3304AFB3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6323"/>
            <a:ext cx="9601200" cy="5709289"/>
          </a:xfrm>
        </p:spPr>
        <p:txBody>
          <a:bodyPr>
            <a:no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Suicide: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inflicted death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evidence (either explicit or implicit) that the person intended to die.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Suicidal ideation: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Thoughts of engaging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behavior intended to end one’s life.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Suicidal plan: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specific method through which one intends to die.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Suicidal attempt: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 in potentially self-injurious behavior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there is at least some intent to die.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Suicidal intent: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Subjective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 and desire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self destructive act to end in death.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Deliberate self harm: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Willful self-inflicting of painful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destructive or injurious acts without intent to die.</a:t>
            </a:r>
          </a:p>
        </p:txBody>
      </p:sp>
    </p:spTree>
    <p:extLst>
      <p:ext uri="{BB962C8B-B14F-4D97-AF65-F5344CB8AC3E}">
        <p14:creationId xmlns:p14="http://schemas.microsoft.com/office/powerpoint/2010/main" val="24010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FDB65-521D-DB43-9058-42D2C64D6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2054"/>
            <a:ext cx="9601200" cy="75111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C5DDF4-6721-9441-A46D-7BF97B92F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13168"/>
            <a:ext cx="9601200" cy="5224396"/>
          </a:xfrm>
        </p:spPr>
        <p:txBody>
          <a:bodyPr anchor="ctr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Globally, an estimated 11.4/100,000 people commit suicides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year, resulting in 804,000 deaths.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Individuals who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 suicide ideation with pervious 12 months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significantly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12 - months prevalence rates of suicide attempts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15.1% in high-income countries and 20.2% in low-income countries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Suicide is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leading cause of death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individuals age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15-29 years.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Suicide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 very within and between countries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as much as a ten-times difference between regions; this variation is </a:t>
            </a: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partly correlated with economic status and cultural differences.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influences might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</a:t>
            </a: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geographic location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the suicide rates of immigrants are more closely correlated with their country of origin than with their adoptive country. </a:t>
            </a:r>
          </a:p>
        </p:txBody>
      </p:sp>
    </p:spTree>
    <p:extLst>
      <p:ext uri="{BB962C8B-B14F-4D97-AF65-F5344CB8AC3E}">
        <p14:creationId xmlns:p14="http://schemas.microsoft.com/office/powerpoint/2010/main" val="383645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6F1AD8-FB33-9E4B-85DF-C8EAB653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533950"/>
            <a:ext cx="11027228" cy="583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7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4E8F5E-1DAA-A649-80D6-226D3FD2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5" y="2536371"/>
            <a:ext cx="9601200" cy="148590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Assessment and Management of Aggressive patients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3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eenlibrariantoolbox.com/files/2015/09/suicide4.png">
            <a:extLst>
              <a:ext uri="{FF2B5EF4-FFF2-40B4-BE49-F238E27FC236}">
                <a16:creationId xmlns:a16="http://schemas.microsoft.com/office/drawing/2014/main" xmlns="" id="{18674584-7318-FD40-B0B6-D22A41DB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F3D26-B974-C24C-BD2B-8A4481116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4800"/>
            <a:ext cx="9601200" cy="80554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Suicide risk factors: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6C490B-05D9-5141-A4F1-70C20C257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4447786" cy="54863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Static and stable suicide risk factors: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 and Gender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History of pervious suicidal attempts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History of self-harm.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Seriousness of pervious suicidality.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Pervious hospitalization.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History of mental illness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History of alcohol/substance use disorder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Personality disorder/traits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Childhood adversity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 history of suicide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4873D8-B40D-BB4D-B805-82396252A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1219201"/>
            <a:ext cx="4447786" cy="527957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Dynamic suicide risk factors: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Current suicidal ideations, communication, and intent.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Marital status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Feeling hopeless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Active psychological/psychiatric symptoms.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Treatment adherence.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Current substance use disorder.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Psychosocial stressors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weapon/firearm.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Chronic medical problems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Chronic intractable pain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0352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8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060ED67-CA86-2043-B5EC-F95E936DE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707"/>
            <a:ext cx="10515600" cy="62019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high-income countries, suicide is common among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middle-age and elderly men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Particularly among those with physical disorders, depression, and anxiety.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incidence of suicide ideation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peaks in adolescents and young adults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15-29 years old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time prevalence of suicidal ideation (12.1-33%) and of suicidal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(4.1-9.3%)</a:t>
            </a:r>
          </a:p>
          <a:p>
            <a:pPr>
              <a:buFont typeface="Wingdings" pitchFamily="2" charset="2"/>
              <a:buChar char="Ø"/>
            </a:pP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Gender: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Higher rates of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ideation and suicide attempts among women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suicide deaths are generally higher in men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15/100,000 men vs 8/100,000 women, worldwide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Marital status: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Widowed, divorced, or separated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adults are at the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risk for suicide than are single adults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 are at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risk than married adults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Married adults with young children appear to carry the lowest risk.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39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1D340F-47AB-FB4C-8138-6A8319CE9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3749675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History of pervious suicidal attempts: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one of the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powerful risk factors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completed and attempted suicide.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10-20 % of people with prior suicide attempts, complete suicide.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risk for completed suicide following an attempted suicide is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100 times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of the general population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year following the attempt. It then declines but remains elevated throughout the next 8 years.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People with prior suicide attempts are also at greater risk for subsequent attempts and have been found to account for approximately 50 % of serious overdose.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ACB579-BEE5-8B45-8D9B-A5A6B37EE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55" y="4114800"/>
            <a:ext cx="4786745" cy="246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BBCBD-B0A9-DC4C-A33A-E40348EC3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335"/>
            <a:ext cx="10515600" cy="33836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History of alcohol/ substance use disorder: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15-25 % of patients with alcohol or drug dependence complete suicide.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84 % suffer from both alcohol and drug dependence.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20 % of people who complete suicide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legally intoxicated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time of their death.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Associated with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pervasive suicidal ideation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serious suicidal intent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lethal suicide attempts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number of suicide attempts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of alcohol and drugs may </a:t>
            </a:r>
            <a:r>
              <a:rPr lang="en-US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impair judgment and foster impulsivity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30D27E-FFFD-8044-BA6C-63EAD14C1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273" y="3713019"/>
            <a:ext cx="5188527" cy="26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69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230230-7D7E-5A40-8969-3384A5889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9863"/>
            <a:ext cx="9601200" cy="6400800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Personality disorder/Traits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4-10 %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patients with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borderline personality disorder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 suicide.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patients with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antisocial personality disorder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 suicide.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 appears to be greater for those with co-morbid depression or alcohol abuse.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Often make </a:t>
            </a:r>
            <a:r>
              <a:rPr lang="en-US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impulsive suicidal gestures or attempts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Attempts may become progressively more lethal if they are not taken seriously.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 </a:t>
            </a:r>
            <a:r>
              <a:rPr lang="en-US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manipulative gestures can turn be fatal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 of suicide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7-14 % of persons who attempts suicide have a family history of suicide.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increased suicide risk may be mediated through: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genetic predisposition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suicide, psychiatric disorders, or impulsive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family environment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modeling and imitation are prominent.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258B8E-CFF7-7D46-A35E-06EEB0706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91"/>
            <a:ext cx="10515600" cy="5250873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History of mental illness: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consistently reported risk factor.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the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powerful risk factors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completed and attempted suicide.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psychiatric disorders, except for intellectual disability, associated with increased risk.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90% of individuals who die by suicide had an </a:t>
            </a:r>
            <a:r>
              <a:rPr lang="en-US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identifiable psychiatric disorder before death.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Severity of psychiatric illness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associated with increase risk of suicide.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Increased risk with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psychiatric comorbidities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individuals with a psychiatric illness </a:t>
            </a:r>
            <a:r>
              <a:rPr lang="en-US" sz="24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die by suicide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some psychiatric illnesses are more strongly linked to suicidal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others.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352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099D33-C8BC-2444-9C0C-0FB1D9D31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64" y="4627419"/>
            <a:ext cx="4911436" cy="19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7273E8-0E77-9647-BE66-E94BE4884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364" y="263237"/>
            <a:ext cx="5673437" cy="64285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 disorder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depressive disorder “MDD” and Bipolar disorder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50 % of completed suicide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 to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15 % of patients with MDD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bipolar disorder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suicide,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always during depressive episode.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risk appears to be greater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in the course of a life-time disorder.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in depressive episode.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week following psychiatric hospitalization.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month following hospital discharge.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early stages of recovery.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risk may be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elevated by co-morbid psychosis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15-20 % of patients with anxiety disorder complete suicide.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20 % of patients with panic disorder attempt suicide.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8A51509-2C75-4B48-9FDA-A22641125523}"/>
              </a:ext>
            </a:extLst>
          </p:cNvPr>
          <p:cNvSpPr txBox="1">
            <a:spLocks/>
          </p:cNvSpPr>
          <p:nvPr/>
        </p:nvSpPr>
        <p:spPr>
          <a:xfrm>
            <a:off x="6019801" y="263238"/>
            <a:ext cx="5673437" cy="6179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Schizophrenia: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10 % of patients with schizophrenia complete suicide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Mostly during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periods of improvement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relapse or during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periods of depression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risk of suicide appears to be greater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young men who newly diagnosed.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have a chronic course and numerous exacerbation.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discharge from hospitals with significant psychopathology and functional impairment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have a </a:t>
            </a:r>
            <a:r>
              <a:rPr lang="en-US" sz="18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 awareness and fear of further mental decline</a:t>
            </a:r>
            <a:r>
              <a:rPr lang="en-US" sz="19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risk may also be increased with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akathisia and abrupt discontinuation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antipsychotic.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who experience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 hallucinations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association with schizophrenia are probably at great risk for self-harm and suicide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76CD9-670E-C74F-8821-43D7BACD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218"/>
            <a:ext cx="10515600" cy="56504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Chronic medical problems: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Medical illness, especially of  a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or chronic nature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generally associated with an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risk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suicide &amp;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a risk factor for completed suicide.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Medical disorders associated with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35-40 % of  suicides and up to 70 % of suicide in those older than 60.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AIDS/HIV, cancer, head trauma, epilepsy, multiple sclerosis, Huntington’s disease, Rheumatoid arthritis,…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Suicide risk might be increased due to: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Poor diagnosis &amp; poor pain control.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Fatigue.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Associated depression.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Feeling hopeless.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Recent loss or functional impairment.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Delirium 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social/family support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F78632-00D9-CA4B-8268-02F32961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46" y="3185463"/>
            <a:ext cx="3768436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65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128E5-5257-7646-8106-F0B3573DF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91" y="392834"/>
            <a:ext cx="10515600" cy="3749675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Feeling hopeless: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Hopeless, or negative expectations about the future, is a </a:t>
            </a: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stronger predictor of suicide</a:t>
            </a:r>
            <a:r>
              <a:rPr lang="en-US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depression or suicidal ideation, and may be both a short-term and long-term predictor of completed suicide in patients with major depression.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Almost, all individuals who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intentionally end their lives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irrespective of whether or not they meet structured criteria for a psychiatric disorder,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evidence of hopelessness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depressed mood, and suicidal ideation.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Association with lethality of attempt.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Interventions to reduce hopelessness may decrease suicide potential.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B4E787-3FB7-AD45-8DD5-2AA810A8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636" y="4142509"/>
            <a:ext cx="5576455" cy="2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6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38F72-ABC8-B546-AD4B-9E9C7A54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0"/>
            <a:ext cx="9601200" cy="903514"/>
          </a:xfrm>
        </p:spPr>
        <p:txBody>
          <a:bodyPr anchor="ctr"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E1A160-3836-0C45-86D5-A202986D8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3114"/>
            <a:ext cx="9601200" cy="4354286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Aggression </a:t>
            </a:r>
            <a:r>
              <a:rPr lang="en-US" sz="24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not automatically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be assumed to be psychiatric in origin. </a:t>
            </a:r>
          </a:p>
          <a:p>
            <a:pPr>
              <a:buFont typeface="Wingdings" pitchFamily="2" charset="2"/>
              <a:buChar char="Ø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 idea that people with mental disorders are more likely to be violent is a </a:t>
            </a:r>
            <a:r>
              <a:rPr lang="en-US" sz="24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myth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Individuals with a mental disorder are much more often are </a:t>
            </a:r>
            <a:r>
              <a:rPr lang="en-US" sz="24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victims of violence. </a:t>
            </a:r>
          </a:p>
          <a:p>
            <a:pPr>
              <a:buFont typeface="Wingdings" pitchFamily="2" charset="2"/>
              <a:buChar char="Ø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Nevertheless, in some cases, 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mental disorders can result in violence.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Mental health provider must be ready to evaluate violence and respond to the situation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163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F6B71A-3292-8645-A91A-AC1D7D569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475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Psychosocial stressors: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losses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(including diminution of self-esteem or status) and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place individuals, particularly young adults and adolescents at greater risk for suicide.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Grief / Bereavement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the death of a love one increases the risk for suicide over the next 4-5 years.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 have psychiatric history and receive little family support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accounts for as many as one-third to one-half of completed suicide.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elevated among men.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&amp; legal difficulties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increase the risk for suicide.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43638B-754A-7744-873E-272C9D414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18" y="4736090"/>
            <a:ext cx="5202382" cy="178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871EDE0-B90B-A749-8739-6CBB6973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465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suicidal risk factors: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F5E19F-988E-5D4A-9E04-53652C3C8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1086"/>
            <a:ext cx="9601200" cy="33626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and religious beliefs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(e.g., belief that suicide is noble resolution of a personal dilemma).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epidemics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suicide.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accessing mental health treatment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access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lethal methods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Unwillingness to seek help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stigma attached to mental health and substance abuse disorders or to suicidal thoughts.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5E8F79-CC76-724B-90B0-910967515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682835"/>
            <a:ext cx="4419600" cy="19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5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F46CA-2CDE-F445-8D92-9C627B81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7457"/>
            <a:ext cx="9601200" cy="79465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Suicide- protective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038766-371A-7E40-B216-ADD25E579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114"/>
            <a:ext cx="9601200" cy="553850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Children in the home.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Sense of responsibility to the family.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Pregnancy.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Religiosity.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Life satisfaction.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Reality testing ability.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Positive coping skills.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Positive problem solving skills.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Positive social support.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Positive therapeutic relationships.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r" fontAlgn="auto">
              <a:spcAft>
                <a:spcPts val="0"/>
              </a:spcAft>
              <a:buNone/>
              <a:defRPr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(APA Practice Guidelines for Assessment and Treatment of Patients with Suicidal Behaviors)</a:t>
            </a:r>
          </a:p>
        </p:txBody>
      </p:sp>
    </p:spTree>
    <p:extLst>
      <p:ext uri="{BB962C8B-B14F-4D97-AF65-F5344CB8AC3E}">
        <p14:creationId xmlns:p14="http://schemas.microsoft.com/office/powerpoint/2010/main" val="250020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D892AE5-448B-5D40-9105-F97E7887A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034300"/>
              </p:ext>
            </p:extLst>
          </p:nvPr>
        </p:nvGraphicFramePr>
        <p:xfrm>
          <a:off x="838200" y="401782"/>
          <a:ext cx="10515600" cy="5775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1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EDEC2-117C-DF48-9201-06EFC555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214"/>
            <a:ext cx="9601200" cy="90351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F60CCA-C653-2842-8636-111D5A1A9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73728"/>
            <a:ext cx="9601200" cy="4190999"/>
          </a:xfrm>
        </p:spPr>
        <p:txBody>
          <a:bodyPr anchor="ctr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build a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therapeutic alliance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patient.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Diagnose and manage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psychiatric illnesses.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Psychotropic medications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Psychotherapy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high risk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from the beginning.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detect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suicidal ideations from the beginning.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Treat/manage modified/dynamic suicide risk factors from the beginning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Substance/alcohol abuse.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Medical problems.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Chronic pain.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1769E2-CA5D-714B-A5B3-BB406BC62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246" y="4580082"/>
            <a:ext cx="4090554" cy="2008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533115-FC0F-914D-BCAA-A010123F3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745" y="4580082"/>
            <a:ext cx="2476501" cy="20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7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9A6D0-C457-4A45-B143-1FA53DAC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1515"/>
            <a:ext cx="9601200" cy="8599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Crisis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E6AF1A-11DD-8C40-834C-6D5EEE208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1486"/>
            <a:ext cx="9601200" cy="552994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have two possible scenarios: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Patient present with </a:t>
            </a:r>
            <a:r>
              <a:rPr lang="en-US" sz="2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suicidal ideations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patient present with </a:t>
            </a:r>
            <a:r>
              <a:rPr lang="en-US" sz="2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suicidal attempt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Assess current suicidal risk: </a:t>
            </a:r>
            <a:r>
              <a:rPr lang="en-US" sz="2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Inpatient treatment vs outpatient treatment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General approach: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Ensure patient/staff safety.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Build a therapeutic alliance with patient.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Take comprehensive history and physical examination.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 very important to have a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Collateral information/history 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patient’s family/friends or from his/her medical file.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patient comes with suicidal attempt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Patient should be medically stable before taking a full/comprehensive history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examination.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ECG, bloods works,…..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9E346F-12F8-AE44-A849-C201CC788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262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 PERSON Scale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4BC01B1-F5C6-2C44-B0AC-1C1D4744A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78429"/>
            <a:ext cx="9601200" cy="4746171"/>
          </a:xfrm>
        </p:spPr>
      </p:pic>
    </p:spTree>
    <p:extLst>
      <p:ext uri="{BB962C8B-B14F-4D97-AF65-F5344CB8AC3E}">
        <p14:creationId xmlns:p14="http://schemas.microsoft.com/office/powerpoint/2010/main" val="1138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66BE5E-BC44-594B-A2A9-F71890271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654"/>
            <a:ext cx="10515600" cy="6026727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First scenario if patient present with suicidal ideation: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</a:t>
            </a:r>
            <a:r>
              <a:rPr lang="en-US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 PERSON Scale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current suicide risk factors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Assess suicidal ideations: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Passive suicidal ideation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Active suicidal ideation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there any organized plan??</a:t>
            </a:r>
          </a:p>
          <a:p>
            <a:pPr lvl="4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Methods is accessible or not ?? </a:t>
            </a:r>
            <a:r>
              <a:rPr lang="en-US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Weapon/drugs/rope</a:t>
            </a:r>
          </a:p>
          <a:p>
            <a:pPr lvl="4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Rehearsal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there any intention to carry out this plan?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Any current protective factors.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Looking for possible triggers: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onset/Worsen psychiatric symptoms:</a:t>
            </a:r>
          </a:p>
          <a:p>
            <a:pPr lvl="4">
              <a:buFont typeface="Wingdings" pitchFamily="2" charset="2"/>
              <a:buChar char="Ø"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Depression/anxiety/mania/psychosis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Current substance/alcohol abuse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Uncontrolled pain/medical problems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Psychosocial stressors ( loss, financial difficulty)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A54FD6-8CC1-1049-8C75-69BE8CD6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710" y="2438399"/>
            <a:ext cx="3325090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66BE5E-BC44-594B-A2A9-F71890271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654"/>
            <a:ext cx="10515600" cy="6026727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scenario if patient present with suicidal attempt: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 PERSON Scale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current suicide risk factors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Assess suicidal attempt: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Impulsive vs planned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 if it was an organized plan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how long he/she was thinking about this plan ?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was any preparation ?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step/steps was taken to avoid discovery ?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 suicide methods: lethal (in patient mind) or not ?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patient intoxicated or not during this attempt ?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 what was the real goal from this attempt 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Assess what patient did after this suicidal attempt ?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Looking for possible triggers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the pervious slides)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E95679-ECA5-7E41-9CCD-21EB9492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710" y="2438399"/>
            <a:ext cx="3325090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0BA6B4-611A-CD48-9186-CA1F95BA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7146"/>
            <a:ext cx="9601200" cy="96311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 Sign: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CBF425-9FE1-274F-A4A7-308DF3454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330265"/>
            <a:ext cx="5237018" cy="52367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person making a will.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Getting his or her affairs in order.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Suddenly visiting friends or family members.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Buying instruments of suicide like a gun, hose, rope, medications.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Sudden and significant decline or improvement in mood.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Writing a suicide note.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163FB2-4B3E-4C42-9887-59E3EA74C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193" y="2171700"/>
            <a:ext cx="466858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4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AEEAE-ACAF-E546-9D08-A6E23F34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0114"/>
            <a:ext cx="9601200" cy="827314"/>
          </a:xfrm>
        </p:spPr>
        <p:txBody>
          <a:bodyPr anchor="ctr"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Aggression Vs Violence Vs Agitation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C79DF5-1484-9F48-AC33-17E61E409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97427"/>
            <a:ext cx="9601200" cy="4081155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Aggression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Hostile, threating, and violent actions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directed at person(s) or object(s), sometimes with no (or trivial) provocation.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Take many forms, such as: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Physical injury.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Hurt feeling.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Damaged social relationships.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often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involves a </a:t>
            </a:r>
            <a:r>
              <a:rPr 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target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can be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premeditated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someone who has been planning to attack someone else for weeks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impulsive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someone suddenly striking another person during argument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lvl="1" indent="0">
              <a:buNone/>
            </a:pPr>
            <a:endParaRPr lang="en-US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D9717D-9B15-7B43-890A-099251064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164" y="4682836"/>
            <a:ext cx="4225636" cy="18703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DFB842-C2AA-1143-801D-150D1B2A8F74}"/>
              </a:ext>
            </a:extLst>
          </p:cNvPr>
          <p:cNvSpPr txBox="1"/>
          <p:nvPr/>
        </p:nvSpPr>
        <p:spPr>
          <a:xfrm>
            <a:off x="1371600" y="5017853"/>
            <a:ext cx="4835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Aggressive acts)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sometimes have their roots in a mental disorder; however,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often </a:t>
            </a:r>
            <a:r>
              <a:rPr lang="en-US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 of </a:t>
            </a:r>
            <a:r>
              <a:rPr lang="en-US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between ordinary people.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4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9376E-2F4B-4A48-B351-AD160DDC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3617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101742-A259-1B48-88B0-F517EFF8C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621971"/>
            <a:ext cx="4447786" cy="42454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involvement is very crucial in this process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Immediate/ short term plan: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Gun/weapon removal 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Designate a willing responsible person to remove guns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contact with designated person confirming removal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discharge suicidal patient till confirmation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 follow up.</a:t>
            </a: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0CED3-CD7B-7A4F-9816-2E1F9263C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21970"/>
            <a:ext cx="4447786" cy="42454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plan: Frequent follow up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 on patient’s need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each visit monitor: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Suicidal ideation/plan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Psychiatric symptoms.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 / Precipitating factors: </a:t>
            </a:r>
          </a:p>
          <a:p>
            <a:pPr lvl="3">
              <a:buFont typeface="Wingdings" pitchFamily="2" charset="2"/>
              <a:buChar char="Ø"/>
            </a:pPr>
            <a:r>
              <a:rPr 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Substance/alcohol</a:t>
            </a:r>
          </a:p>
          <a:p>
            <a:pPr lvl="3">
              <a:buFont typeface="Wingdings" pitchFamily="2" charset="2"/>
              <a:buChar char="Ø"/>
            </a:pPr>
            <a:r>
              <a:rPr 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 adherence.</a:t>
            </a:r>
          </a:p>
          <a:p>
            <a:pPr lvl="3">
              <a:buFont typeface="Wingdings" pitchFamily="2" charset="2"/>
              <a:buChar char="Ø"/>
            </a:pPr>
            <a:r>
              <a:rPr 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Pain/medical problems </a:t>
            </a:r>
          </a:p>
          <a:p>
            <a:pPr lvl="3">
              <a:buFont typeface="Wingdings" pitchFamily="2" charset="2"/>
              <a:buChar char="Ø"/>
            </a:pPr>
            <a:r>
              <a:rPr 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psychosocial stressors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7FD77-5954-C346-BC7B-3308BB5D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0857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Suicide risk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6E7808-3BD3-4240-AC51-5F367D156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6657"/>
            <a:ext cx="9601200" cy="3156857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 assessment including documentation of risk/protective factors.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 of decision making process.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 of communication with other clinicians and family members.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Medical records of previous treatment.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Address firearms.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Consultation in difficult cases.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8D9E42-93E5-1A4A-89AF-471E4698A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366" y="3043003"/>
            <a:ext cx="3912433" cy="31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D2235-3313-084E-A172-22A0ECB7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1727"/>
            <a:ext cx="9601200" cy="79465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Myths about suicide: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E74ECF-F96E-6F4F-93D0-D0062A83C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06384"/>
            <a:ext cx="9601200" cy="4050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Discussing suicide will provoke it</a:t>
            </a:r>
            <a:r>
              <a:rPr lang="en-US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Suicide strikes only the rich.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Showing generosity and sharing personal possessions is showing sign of recovery.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Suicide is always impulsive.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 a painless way to die.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Once suicidal, always suicidal.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Those who threaten it, don’t do it.</a:t>
            </a:r>
          </a:p>
          <a:p>
            <a:pPr marL="0" indent="0" algn="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A. Marshall, 2008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07A18C-A3C0-6045-8C08-85627721E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724400"/>
            <a:ext cx="6608618" cy="19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9E005E-ADB4-6A41-B605-8A30717C5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52"/>
            <a:ext cx="10515600" cy="3015384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Overtly aggressive actions directed at person(s) or object(s).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extreme form of aggression</a:t>
            </a:r>
            <a:r>
              <a:rPr lang="en-US" sz="2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Aggression and violence are best conceptualized as being on a </a:t>
            </a:r>
            <a:r>
              <a:rPr lang="en-US" sz="2400" b="1" i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continuum of severity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with relatively minor acts of aggression (e.g., pushing) at the low end of the spectrum and violence (e.g., homicide) at the high end of the spectrum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F762FF3-E5C5-004A-9C8F-D1324E2F6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391" y="3158836"/>
            <a:ext cx="4825409" cy="30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32936F-2228-7845-999F-147BD1B2C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7525"/>
            <a:ext cx="10515600" cy="416531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acts of violence are considered instances of aggression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all acts of aggression are considered </a:t>
            </a:r>
            <a:r>
              <a:rPr lang="en-US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instances </a:t>
            </a:r>
            <a:r>
              <a:rPr lang="en-US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violence.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child pushing another child away from a favored toy would be considered aggression but not violent.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extreme act, such as attempted murder, however, would be considered both aggressive and violent.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nonphysical forms of aggression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earned the label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“violence”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consequences are severe.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Certain types or patterns of verbal aggression are sometimes labeled “emotional violence,” usually when directed at children or spouse with goal of severely harming the target’s emotional or social well-being.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B429EE-3B49-574E-A053-F6A160A9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391" y="4430555"/>
            <a:ext cx="4825409" cy="213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909277-2ADC-5748-9F65-C7935585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888"/>
            <a:ext cx="10515600" cy="4351338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Agitation: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State of psychological and physiological tension, excitement, or restlessness that can result in </a:t>
            </a:r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purposeless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disorganized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acts of aggression/violence. </a:t>
            </a:r>
          </a:p>
          <a:p>
            <a:pPr>
              <a:buFont typeface="Wingdings" pitchFamily="2" charset="2"/>
              <a:buChar char="Ø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Unlike aggression, agitation is associated with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or psychiatric conditions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more often than not.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psychiatric conditions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that result in </a:t>
            </a:r>
            <a:r>
              <a:rPr lang="en-US" sz="2400" b="1" i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confusion or fear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(including psychosis, mania, anxiety, delirium, dementia, and substance intoxication) </a:t>
            </a:r>
            <a:r>
              <a:rPr lang="en-US" sz="2400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on the differential diagnosis for someone in a state of agitation. </a:t>
            </a:r>
          </a:p>
          <a:p>
            <a:pPr lvl="1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CC4313-4D17-F841-BE35-4042E486B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509" y="3906980"/>
            <a:ext cx="4163291" cy="26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4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0F0393-7A1F-0047-9DBA-9FD93292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5589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Disinhibition</a:t>
            </a:r>
            <a:r>
              <a:rPr lang="en-US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 state in which 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individual’s capacity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for pre-emptive evaluation and restraint of behavioral responses is 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 or lost.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Impulsivity: 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 state characterized by a 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proneness to act without thought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self-restraint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a habitual tendency toward “hair-trigger” actions.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Irritability: 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 state of </a:t>
            </a:r>
            <a:r>
              <a:rPr 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abnormally low tolerance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 which the individual is easily provoked to anger and hostility.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DAAAC5-2291-7A4F-B924-4C60EEEF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09" y="3906983"/>
            <a:ext cx="4925291" cy="238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3C77DB0-0918-1842-993F-91FA4D9A60E3}" vid="{A11C52FF-05EA-1545-BBE5-D524B1B7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6780</TotalTime>
  <Words>3747</Words>
  <Application>Microsoft Office PowerPoint</Application>
  <PresentationFormat>Widescreen</PresentationFormat>
  <Paragraphs>398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ＭＳ Ｐゴシック</vt:lpstr>
      <vt:lpstr>Arial</vt:lpstr>
      <vt:lpstr>Calibri</vt:lpstr>
      <vt:lpstr>Calibri Light</vt:lpstr>
      <vt:lpstr>Times New Roman</vt:lpstr>
      <vt:lpstr>Wingdings</vt:lpstr>
      <vt:lpstr>Theme1</vt:lpstr>
      <vt:lpstr>Assessment and Management of Suicidal and Aggressive Patients </vt:lpstr>
      <vt:lpstr>Objectives:</vt:lpstr>
      <vt:lpstr>Assessment and Management of Aggressive patients</vt:lpstr>
      <vt:lpstr>Introduction:</vt:lpstr>
      <vt:lpstr>Aggression Vs Violence Vs Agitation</vt:lpstr>
      <vt:lpstr>PowerPoint Presentation</vt:lpstr>
      <vt:lpstr>PowerPoint Presentation</vt:lpstr>
      <vt:lpstr>PowerPoint Presentation</vt:lpstr>
      <vt:lpstr>PowerPoint Presentation</vt:lpstr>
      <vt:lpstr>Why we should study aggression/violence?  </vt:lpstr>
      <vt:lpstr>PowerPoint Presentation</vt:lpstr>
      <vt:lpstr>Disorders are associated with Aggressive Behavior</vt:lpstr>
      <vt:lpstr>Assessment of Dangerousness (Predictors &amp; Risk Factors)</vt:lpstr>
      <vt:lpstr>PREVENTION POLICY</vt:lpstr>
      <vt:lpstr>How to Interview an Aggressive Patient</vt:lpstr>
      <vt:lpstr>Communication-based de-escalation techniques</vt:lpstr>
      <vt:lpstr>PowerPoint Presentation</vt:lpstr>
      <vt:lpstr>Management of Aggressive Patients</vt:lpstr>
      <vt:lpstr>PowerPoint Presentation</vt:lpstr>
      <vt:lpstr>Physical Restrain</vt:lpstr>
      <vt:lpstr>SECLUSION</vt:lpstr>
      <vt:lpstr>Medication</vt:lpstr>
      <vt:lpstr>Hospitalization</vt:lpstr>
      <vt:lpstr>Assessment and Management of Suicidal Patients.  </vt:lpstr>
      <vt:lpstr>Suicide and Psychiatrists</vt:lpstr>
      <vt:lpstr>Introduction:</vt:lpstr>
      <vt:lpstr>Suicide - definitions</vt:lpstr>
      <vt:lpstr>Epidemiology </vt:lpstr>
      <vt:lpstr>PowerPoint Presentation</vt:lpstr>
      <vt:lpstr>PowerPoint Presentation</vt:lpstr>
      <vt:lpstr>Suicide risk factors: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suicidal risk factors:</vt:lpstr>
      <vt:lpstr>Suicide- protective factors</vt:lpstr>
      <vt:lpstr>PowerPoint Presentation</vt:lpstr>
      <vt:lpstr>Prevention</vt:lpstr>
      <vt:lpstr>Crisis intervention</vt:lpstr>
      <vt:lpstr>SAD PERSON Scale</vt:lpstr>
      <vt:lpstr>PowerPoint Presentation</vt:lpstr>
      <vt:lpstr>PowerPoint Presentation</vt:lpstr>
      <vt:lpstr>Warning Sign:</vt:lpstr>
      <vt:lpstr>Follow up</vt:lpstr>
      <vt:lpstr>Suicide risk documentation</vt:lpstr>
      <vt:lpstr>Myths about suicide: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and management of suicidal and aggressive patients </dc:title>
  <dc:creator>Ali bahathig</dc:creator>
  <cp:lastModifiedBy>Hatem Saad AlShahwan</cp:lastModifiedBy>
  <cp:revision>281</cp:revision>
  <dcterms:created xsi:type="dcterms:W3CDTF">2018-10-16T17:18:54Z</dcterms:created>
  <dcterms:modified xsi:type="dcterms:W3CDTF">2019-12-23T07:36:16Z</dcterms:modified>
</cp:coreProperties>
</file>