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96" r:id="rId4"/>
    <p:sldId id="275" r:id="rId5"/>
    <p:sldId id="307" r:id="rId6"/>
    <p:sldId id="305" r:id="rId7"/>
    <p:sldId id="279" r:id="rId8"/>
    <p:sldId id="283" r:id="rId9"/>
    <p:sldId id="306" r:id="rId10"/>
    <p:sldId id="285" r:id="rId11"/>
    <p:sldId id="297" r:id="rId12"/>
    <p:sldId id="298" r:id="rId13"/>
    <p:sldId id="308" r:id="rId14"/>
    <p:sldId id="312" r:id="rId15"/>
    <p:sldId id="299" r:id="rId16"/>
    <p:sldId id="300" r:id="rId17"/>
    <p:sldId id="301" r:id="rId18"/>
    <p:sldId id="287" r:id="rId19"/>
    <p:sldId id="309" r:id="rId20"/>
    <p:sldId id="313" r:id="rId21"/>
    <p:sldId id="302" r:id="rId22"/>
    <p:sldId id="303" r:id="rId23"/>
    <p:sldId id="304" r:id="rId24"/>
    <p:sldId id="310" r:id="rId25"/>
    <p:sldId id="31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FF66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36F542-9250-48EF-A51C-568FEED17C79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258160-4030-4F68-A81A-EAD4C5523D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40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58160-4030-4F68-A81A-EAD4C5523D3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627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CBFC218-F29B-43C8-99FA-0381AF9FD6BC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F9F9-BBB9-4F15-AE0E-DB1643FEBEC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D287-2D43-459E-B643-6BADE1176096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9944-5187-4DAE-9325-D41C20EB044C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BAF4-3E13-4087-886C-DF872DF92F45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E215-CC78-4642-B117-9F310D4DEC87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98A-8D1C-47DE-B705-3E0A4799CB3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09D2300-A8A5-45FA-96C1-8149DF345952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7B1CEBE-1656-43CE-B2FC-C40CC5854C9B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EF67-2272-41D7-A1C1-2AFA9DD0FFBC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6507-E6C6-44F0-8975-DF79EBDB6D35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BE5-2A22-4351-8B5B-12ACF7785FC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D4C67-9C1F-40CD-9C9E-BEC18D4523A2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38C-F121-4A96-9749-2C27527C1C7E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FA45-2DBC-4A7C-AED0-0624037811B7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1532-B5BA-49C1-BD92-40D4BA922E6E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685-BEA7-4A87-BFED-17843B79FF18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16DD35C-D994-4B1F-BE3E-972D9D905B9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sa/imgres?q=CT+++schizophrenia&amp;start=224&amp;hl=ar&amp;safe=active&amp;biw=1280&amp;bih=856&amp;tbm=isch&amp;tbnid=7PJcllKfG7T4TM:&amp;imgrefurl=http://www.healblog.net/schizophrenia&amp;docid=0s_pKwJ4lbetKM&amp;imgurl=http://www.healblog.net/wp-content/uploads/schizophrenia.jpg&amp;w=311&amp;h=307&amp;ei=pPdIUOLoEYTY4QToiIHABQ&amp;zoom=1&amp;iact=rc&amp;dur=609&amp;sig=112602395553536222876&amp;page=9&amp;tbnh=144&amp;tbnw=154&amp;ndsp=28&amp;ved=1t:429,r:21,s:224,i:159&amp;tx=101&amp;ty=10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imgres?q=psychiatrist+and+patient&amp;hl=ar&amp;safe=active&amp;tbm=isch&amp;tbnid=EOI290wMe2MQeM:&amp;imgrefurl=http://www.minddisorders.com/Ob-Ps/Psychiatrist.html&amp;imgurl=http://www.minddisorders.com/photos/psychiatrist-1019.jpg&amp;w=420&amp;h=287&amp;ei=7oxIULjwLdP04QSo2IHQCA&amp;zoom=1&amp;iact=hc&amp;vpx=533&amp;vpy=510&amp;dur=1437&amp;hovh=185&amp;hovw=272&amp;tx=153&amp;ty=122&amp;sig=112602395553536222876&amp;page=2&amp;tbnh=152&amp;tbnw=263&amp;start=22&amp;ndsp=25&amp;ved=1t:429,r:6,s:22,i:161&amp;biw=1280&amp;bih=85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4" y="906585"/>
            <a:ext cx="9309845" cy="3399692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2">
                    <a:lumMod val="90000"/>
                  </a:schemeClr>
                </a:solidFill>
              </a:rPr>
              <a:t>Personality </a:t>
            </a:r>
            <a:r>
              <a:rPr lang="en-US" sz="4400" b="1" dirty="0">
                <a:solidFill>
                  <a:schemeClr val="bg2">
                    <a:lumMod val="90000"/>
                  </a:schemeClr>
                </a:solidFill>
              </a:rPr>
              <a:t>Disorders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400" dirty="0" smtClean="0">
                <a:solidFill>
                  <a:srgbClr val="EBEBEB"/>
                </a:solidFill>
              </a:rPr>
              <a:t>Course 462 PME    </a:t>
            </a:r>
            <a:r>
              <a:rPr lang="en-US" sz="2400" dirty="0">
                <a:solidFill>
                  <a:srgbClr val="EBEBEB"/>
                </a:solidFill>
              </a:rPr>
              <a:t>4</a:t>
            </a:r>
            <a:r>
              <a:rPr lang="en-US" sz="2400" baseline="30000" dirty="0">
                <a:solidFill>
                  <a:srgbClr val="EBEBEB"/>
                </a:solidFill>
              </a:rPr>
              <a:t>th</a:t>
            </a:r>
            <a:r>
              <a:rPr lang="en-US" sz="2400" dirty="0">
                <a:solidFill>
                  <a:srgbClr val="EBEBEB"/>
                </a:solidFill>
              </a:rPr>
              <a:t> year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College of Medicine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ar-SA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54955" y="4392246"/>
            <a:ext cx="9309844" cy="1246554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b="1" cap="none" dirty="0">
                <a:solidFill>
                  <a:srgbClr val="EBEBEB"/>
                </a:solidFill>
              </a:rPr>
              <a:t>Mohammed Al-Sughayir</a:t>
            </a:r>
            <a:r>
              <a:rPr lang="en-US" sz="2800" cap="none" dirty="0">
                <a:solidFill>
                  <a:srgbClr val="EBEBEB"/>
                </a:solidFill>
              </a:rPr>
              <a:t/>
            </a:r>
            <a:br>
              <a:rPr lang="en-US" sz="2800" cap="none" dirty="0">
                <a:solidFill>
                  <a:srgbClr val="EBEBEB"/>
                </a:solidFill>
              </a:rPr>
            </a:br>
            <a:r>
              <a:rPr lang="en-US" sz="2800" cap="none" dirty="0">
                <a:solidFill>
                  <a:srgbClr val="EBEBEB"/>
                </a:solidFill>
              </a:rPr>
              <a:t>Professor, Psychiatry </a:t>
            </a:r>
            <a:r>
              <a:rPr lang="en-US" sz="2800" cap="none" dirty="0" smtClean="0">
                <a:solidFill>
                  <a:srgbClr val="EBEBEB"/>
                </a:solidFill>
              </a:rPr>
              <a:t>Department, </a:t>
            </a:r>
          </a:p>
          <a:p>
            <a:pPr algn="ctr"/>
            <a:r>
              <a:rPr lang="en-US" sz="2800" cap="none" dirty="0" smtClean="0">
                <a:solidFill>
                  <a:srgbClr val="EBEBEB"/>
                </a:solidFill>
              </a:rPr>
              <a:t>College of Medicine, KSU, KSA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681789" y="1326906"/>
            <a:ext cx="2294021" cy="3065340"/>
          </a:xfrm>
          <a:prstGeom prst="wedgeRoundRectCallout">
            <a:avLst>
              <a:gd name="adj1" fmla="val 4449"/>
              <a:gd name="adj2" fmla="val 2581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صورة 6" descr="http://t0.gstatic.com/images?q=tbn:ANd9GcRQ1K-vYkNuvqPAA0oQDIkN4BgtTNVUxvjJmmCws9or0gcYQfSad8p5TFmZw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063" y="1450336"/>
            <a:ext cx="2133600" cy="27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56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565963"/>
          </a:xfrm>
          <a:solidFill>
            <a:schemeClr val="tx1"/>
          </a:solidFill>
        </p:spPr>
        <p:txBody>
          <a:bodyPr/>
          <a:lstStyle/>
          <a:p>
            <a:pPr lvl="0" defTabSz="914400" rtl="0" eaLnBrk="0" fontAlgn="base" hangingPunct="0">
              <a:spcAft>
                <a:spcPct val="0"/>
              </a:spcAft>
              <a:tabLst>
                <a:tab pos="269875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Paranoid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ar-SA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المرتاب المبالغ في سوء الظن )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b="1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950" y="398585"/>
            <a:ext cx="2905742" cy="1805353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710989" y="1934017"/>
            <a:ext cx="6031832" cy="4457820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tx1"/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other personality disorders and psychotic disorders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Exploitation and betrayal.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Acknowledge complaints without arguing and honestly explain medical illness.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                    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Psychotherapy + Antipsychotics (e.g. olanzapine 5 mg).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0101" y="1868904"/>
            <a:ext cx="5340888" cy="4522933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tx1"/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exaggeration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Mistrust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suspiciousness of others including relatives &amp;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friends/idea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reference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Secrecy.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Denial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projection of faults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onto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others.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offenses &amp;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counterattacking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reacting angrily with abusive behavior.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Bearing of grudges/insults persistently.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Argumentation/stubbornness.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565963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lvl="0" defTabSz="914400" rtl="0" eaLnBrk="0" fontAlgn="base" hangingPunct="0">
              <a:spcAft>
                <a:spcPct val="0"/>
              </a:spcAft>
              <a:tabLst>
                <a:tab pos="269875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Schizoid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ar-SA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(المنعـزل </a:t>
            </a:r>
            <a:r>
              <a:rPr lang="ar-SA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ar-SA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الانفرادي)  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932083" y="2468024"/>
            <a:ext cx="5822256" cy="3274646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Avoidant PD-Paranoid PD- Schizotypal PD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Violations of privacy.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Accept his unsociability and need for privacy. Reduce the patient's isolation as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tolerated.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                    </a:t>
            </a:r>
          </a:p>
          <a:p>
            <a:pPr marL="0" lvl="0" indent="0" eaLnBrk="0" fontAlgn="base" latinLnBrk="0" hangingPunct="0"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Psychotherapy + Antipsychotics (e.g. olanzapine 5 mg).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55936" y="2535470"/>
            <a:ext cx="5442283" cy="3207199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Very limited social interactions/skills with self-sufficiency (not to avoid criticism).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Indifference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to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criticism/</a:t>
            </a:r>
            <a:r>
              <a:rPr lang="en-US" sz="24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praise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Preference of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solitary activities and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jobs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</a:p>
        </p:txBody>
      </p:sp>
      <p:pic>
        <p:nvPicPr>
          <p:cNvPr id="7" name="rg_hi" descr="http://t2.gstatic.com/images?q=tbn:ANd9GcTd22xKWTug4kLJuCxk5_7tZ9wpNC8X5x3LTKt5eRX_IqsTXswS">
            <a:hlinkClick r:id="rId2"/>
          </p:cNvPr>
          <p:cNvPicPr/>
          <p:nvPr/>
        </p:nvPicPr>
        <p:blipFill>
          <a:blip r:embed="rId3"/>
          <a:srcRect l="34926" r="13235" b="25405"/>
          <a:stretch>
            <a:fillRect/>
          </a:stretch>
        </p:blipFill>
        <p:spPr bwMode="auto">
          <a:xfrm>
            <a:off x="8909538" y="433190"/>
            <a:ext cx="1524001" cy="162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6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565963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 lvl="0" defTabSz="914400" rtl="0" eaLnBrk="0" fontAlgn="base" hangingPunct="0">
              <a:spcAft>
                <a:spcPct val="0"/>
              </a:spcAft>
              <a:tabLst>
                <a:tab pos="269875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Schizotypal </a:t>
            </a:r>
            <a:r>
              <a:rPr lang="en-US" sz="2000" b="1" dirty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</a:t>
            </a:r>
            <a:r>
              <a:rPr lang="en-US" sz="2000" b="1" dirty="0" smtClean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 </a:t>
            </a:r>
            <a:r>
              <a:rPr lang="ar-SA" sz="2000" b="1" dirty="0" smtClean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شبيه الفصامي)</a:t>
            </a:r>
            <a:r>
              <a:rPr lang="en-US" sz="2000" b="1" dirty="0" smtClean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sz="1200" b="1" dirty="0" smtClean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CCFF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rgbClr val="CCFF66"/>
                </a:solidFill>
                <a:latin typeface="Arial" panose="020B0604020202020204" pitchFamily="34" charset="0"/>
              </a:rPr>
              <a:t/>
            </a:r>
            <a:br>
              <a:rPr lang="en-US" sz="800" dirty="0">
                <a:solidFill>
                  <a:srgbClr val="CCFF66"/>
                </a:solidFill>
                <a:latin typeface="Arial" panose="020B0604020202020204" pitchFamily="34" charset="0"/>
              </a:rPr>
            </a:br>
            <a:endParaRPr lang="ar-SA" dirty="0">
              <a:solidFill>
                <a:srgbClr val="CCFF66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B31166"/>
                </a:solidFill>
              </a:rPr>
              <a:t>Personality Disorders-  Prof. Al-Sughayir</a:t>
            </a:r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710989" y="1934017"/>
            <a:ext cx="6031832" cy="4457820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err="1" smtClean="0">
                <a:solidFill>
                  <a:srgbClr val="CCFF66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lang="en-US" sz="2400" b="1" dirty="0" smtClean="0">
                <a:solidFill>
                  <a:srgbClr val="CCFF66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Schizoid PD, Paranoid PD, &amp; schizophrenia.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CCFF66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Exploration of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oddities.</a:t>
            </a:r>
            <a:endParaRPr lang="en-US" sz="2000" b="1" dirty="0" smtClean="0">
              <a:solidFill>
                <a:prstClr val="white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CCFF66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Empathize with the patient's oddities without confrontation.  </a:t>
            </a:r>
            <a:r>
              <a:rPr lang="en-US" sz="20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CCFF66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Psychotherapy + Antipsychotics (e.g. olanzapine 5 mg).</a:t>
            </a:r>
            <a:endParaRPr lang="ar-SA" sz="2000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0101" y="1868904"/>
            <a:ext cx="5340888" cy="4522933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 patterns of thoughts, imaginations, perception, feelings, </a:t>
            </a:r>
            <a:r>
              <a:rPr lang="en-US" sz="2400" dirty="0" smtClean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appearance &amp; behavior</a:t>
            </a:r>
            <a:r>
              <a:rPr lang="en-US" sz="2400" dirty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</a:t>
            </a:r>
            <a:r>
              <a:rPr lang="en-US" sz="2400" dirty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unusual perceptual experiences (e.g. bodily illusions), </a:t>
            </a:r>
            <a:r>
              <a:rPr lang="en-US" sz="2400" dirty="0" smtClean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superstitious thinking, </a:t>
            </a:r>
            <a:r>
              <a:rPr lang="en-US" sz="2400" dirty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 smtClean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 </a:t>
            </a:r>
            <a:r>
              <a:rPr lang="en-US" sz="2400" dirty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reference. 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909" y="462987"/>
            <a:ext cx="1620455" cy="15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26" y="682906"/>
            <a:ext cx="5555848" cy="4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44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 rtl="0" eaLnBrk="0" fontAlgn="base" hangingPunct="0">
              <a:spcAft>
                <a:spcPct val="0"/>
              </a:spcAft>
              <a:tabLst>
                <a:tab pos="90488" algn="l"/>
                <a:tab pos="365125" algn="l"/>
                <a:tab pos="539750" algn="l"/>
              </a:tabLst>
            </a:pPr>
            <a:r>
              <a:rPr lang="en-US" sz="1200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ar-SA" dirty="0">
              <a:solidFill>
                <a:schemeClr val="bg1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615561"/>
              </p:ext>
            </p:extLst>
          </p:nvPr>
        </p:nvGraphicFramePr>
        <p:xfrm>
          <a:off x="804984" y="3063631"/>
          <a:ext cx="10824307" cy="2693855"/>
        </p:xfrm>
        <a:graphic>
          <a:graphicData uri="http://schemas.openxmlformats.org/drawingml/2006/table">
            <a:tbl>
              <a:tblPr/>
              <a:tblGrid>
                <a:gridCol w="5377626"/>
                <a:gridCol w="5446681"/>
              </a:tblGrid>
              <a:tr h="28135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A: Eccentric thinking with  ++idea of reference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Paranoid -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Schizoid 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Schizotypal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89340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Emotions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toward others </a:t>
                      </a:r>
                    </a:p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problems)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Borderline -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Histrionic </a:t>
                      </a:r>
                      <a:r>
                        <a:rPr lang="en-US" sz="1800" dirty="0" smtClean="0"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(Emotions+++/Control------)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Narcissistic -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Antisocial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(Emotions---/Control++++)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478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C: 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Emotions toward self </a:t>
                      </a:r>
                    </a:p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intra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problems)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Avoidant -  Dependent 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Obsessive compulsive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B31166"/>
                </a:solidFill>
              </a:rPr>
              <a:t>Personality Disorders-  Prof. Al-Sughayir</a:t>
            </a:r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61110" y="2410991"/>
            <a:ext cx="11068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DSM classifies the personality disorders into three clusters based on similarities in symptoms, traits, and defense mechanisms involved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565963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lvl="0" algn="ctr" defTabSz="914400" rtl="0" eaLnBrk="0" fontAlgn="base" hangingPunct="0">
              <a:spcAft>
                <a:spcPct val="0"/>
              </a:spcAft>
              <a:tabLst>
                <a:tab pos="269875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Borderline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ar-SA" sz="20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ar-SA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الحديّة </a:t>
            </a:r>
            <a:r>
              <a:rPr lang="ar-SA" sz="20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سريعة التقلبات الانفعالية الشديدة</a:t>
            </a:r>
            <a:r>
              <a:rPr lang="ar-SA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B31166"/>
                </a:solidFill>
              </a:rPr>
              <a:t>Personality Disorders-  Prof. Al-Sughayir</a:t>
            </a:r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710989" y="1934017"/>
            <a:ext cx="6031832" cy="4457820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3">
              <a:lumMod val="75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other personality disorders and psychotic disorders</a:t>
            </a:r>
            <a:r>
              <a:rPr lang="en-US" sz="2000" b="1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(esp. bipolar mood disorders). 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Abandonment &amp; loss of support.</a:t>
            </a: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Empathize and set limits.  Use logic thinking to counteract an emotional style of relationship. </a:t>
            </a:r>
            <a:r>
              <a:rPr lang="en-US" sz="20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Psychotherapy + mood stabilizers, SSRIs, Antipsychotics.</a:t>
            </a:r>
            <a:endParaRPr lang="ar-SA" sz="2000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0100" y="1868904"/>
            <a:ext cx="5553962" cy="4522933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3">
              <a:lumMod val="75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Sense of identity is unstable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(changing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extremes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Chronic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feelings of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inner emptiness. </a:t>
            </a:r>
            <a:endParaRPr lang="en-US" sz="20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Mood is very unstable + tendency to intense extreme emotions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(anger/hatred/ jealousy/love)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Behavior is unstable + impulsive/destructive potentially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self-damaging behavior (e.g.,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self-injury/suicidal behavior).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Relationships are unstable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(intense/changing).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Efforts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avoid abandonment. </a:t>
            </a:r>
          </a:p>
        </p:txBody>
      </p:sp>
    </p:spTree>
    <p:extLst>
      <p:ext uri="{BB962C8B-B14F-4D97-AF65-F5344CB8AC3E}">
        <p14:creationId xmlns:p14="http://schemas.microsoft.com/office/powerpoint/2010/main" val="18149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1110" y="950222"/>
            <a:ext cx="8761413" cy="5659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lvl="0" algn="ctr" defTabSz="914400" rtl="0" eaLnBrk="0" fontAlgn="base" hangingPunct="0">
              <a:spcAft>
                <a:spcPct val="0"/>
              </a:spcAft>
              <a:tabLst>
                <a:tab pos="269875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Histrionic 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 (</a:t>
            </a:r>
            <a:r>
              <a:rPr lang="ar-SA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الهستيرية المولعة بجذب الاهتمام شكلا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B31166"/>
                </a:solidFill>
              </a:rPr>
              <a:t>Personality Disorders-  Prof. Al-Sughayir</a:t>
            </a:r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710989" y="1934017"/>
            <a:ext cx="6031832" cy="4457820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1.	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BPD. 2. Narcissistic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personality disorder.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3.	Somatoform disorders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(may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co-exist)</a:t>
            </a:r>
            <a:endParaRPr lang="en-US" dirty="0">
              <a:solidFill>
                <a:prstClr val="white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Loss of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recognition/love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  <a:endParaRPr lang="en-US" sz="2000" dirty="0" smtClean="0">
              <a:solidFill>
                <a:prstClr val="white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Set limits and avoid being too warm.    Use logic thinking to counteract an emotional style of relationship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lang="en-US" sz="20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Directive psychotherapy to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increase awareness of the real feelings underneath the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behavior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Pharmacological treatment: antianxiety or antidepressant drugs may transiently be used.</a:t>
            </a:r>
            <a:endParaRPr lang="ar-SA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0101" y="1868904"/>
            <a:ext cx="5340888" cy="4522933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attention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seeking behavior (verbal and nonverbal).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dramatization and exaggeration.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Provocative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seductive behavior.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uggestibility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superficial thinking</a:t>
            </a:r>
            <a:r>
              <a:rPr lang="en-US" sz="2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superficial emotions (shallow and shifting).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661" y="359873"/>
            <a:ext cx="1985107" cy="157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064" y="1005224"/>
            <a:ext cx="8761413" cy="5659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lvl="0" defTabSz="914400" rtl="0" eaLnBrk="0" fontAlgn="base" hangingPunct="0">
              <a:spcAft>
                <a:spcPct val="0"/>
              </a:spcAft>
              <a:tabLst>
                <a:tab pos="269875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Narcissistic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sz="1800" b="1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النرجسي</a:t>
            </a:r>
            <a:r>
              <a:rPr lang="ar-SA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المبالغ في العجب والكبر والأنانية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b="1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n-US" sz="8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31166"/>
                </a:solidFill>
              </a:rPr>
              <a:t>Personality Disorders-  Prof. Al-Sughayir</a:t>
            </a:r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535660" y="1910081"/>
            <a:ext cx="6256421" cy="4440578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5">
              <a:lumMod val="5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other personality disorders and psychotic disorders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Coping style</a:t>
            </a:r>
            <a:r>
              <a:rPr lang="en-US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Idealizing self with self-inflation to protect &amp; augment self-esteem.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Devaluation and loss of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prestige.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Avoid confronting his self-inflation.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Rarely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seek or accept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treatment.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Episodes of anxiety or depression can be treated symptomatically.</a:t>
            </a:r>
            <a:endParaRPr lang="ar-SA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0101" y="1980727"/>
            <a:ext cx="5340888" cy="4299285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5">
              <a:lumMod val="5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Exaggerated sense of superiority &amp; priority. </a:t>
            </a:r>
            <a:endParaRPr lang="en-US" sz="20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seeking of admiration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 only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attention/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meetings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media,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…)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Preoccupation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for entitlement.</a:t>
            </a:r>
            <a:endParaRPr lang="en-US" sz="20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unrealistic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ambitions.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concern about appearance more than truth &amp; essence.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Exploitative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envious,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lacks empathy.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Fragile self-esteem</a:t>
            </a:r>
            <a:r>
              <a:rPr lang="en-US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defeated.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sz="20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246" y="182726"/>
            <a:ext cx="2774461" cy="17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86400" cy="706964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sz="24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المحتال)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Antisocial Personality Disorder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069102" y="1910081"/>
            <a:ext cx="6586418" cy="4220121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1">
              <a:lumMod val="5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DDx</a:t>
            </a: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other personality disorders and psychotic disorders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Patient concern: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Exploitation  and loss of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self-esteem.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Approach: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Verify symptoms &amp; discover malingering. Control wish to punish patient. Explain that deception results in patient poor care. 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Treatment: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of substance abuse often effectively reduces antisocial attitude and tendency</a:t>
            </a: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hospitalization is sometimes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group therapy.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56996" y="1942267"/>
            <a:ext cx="4612106" cy="4187935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1">
              <a:lumMod val="5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8650" lvl="1" indent="-1714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remorse, guilt, shame, &amp; loyalty.</a:t>
            </a:r>
          </a:p>
          <a:p>
            <a:pPr marL="628650" lvl="1" indent="-1714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Violation of 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rules (lying, </a:t>
            </a: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dishonest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deceptive, and </a:t>
            </a: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exploiting). </a:t>
            </a:r>
            <a:endParaRPr lang="en-US" sz="1600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1714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Failure 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learn from experience.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628650" lvl="1" indent="-1714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Impulsive </a:t>
            </a: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toward desires/little concern about consequences.</a:t>
            </a:r>
          </a:p>
          <a:p>
            <a:pPr marL="628650" lvl="1" indent="-1714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Consistent 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irresponsibility</a:t>
            </a: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8650" lvl="1" indent="-1714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Tendency to violence.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628650" lvl="1" indent="-17145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10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9" name="صورة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23" y="500185"/>
            <a:ext cx="1844431" cy="144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5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Personality Disorders-  Prof. Al-Sughayir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26" y="682906"/>
            <a:ext cx="5555848" cy="4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0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 rtl="0">
              <a:lnSpc>
                <a:spcPct val="107000"/>
              </a:lnSpc>
              <a:spcBef>
                <a:spcPts val="1000"/>
              </a:spcBef>
            </a:pP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Objectives</a:t>
            </a:r>
            <a:endParaRPr lang="ar-SA" sz="5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92369" y="2297723"/>
            <a:ext cx="11183815" cy="347689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just" rtl="0">
              <a:lnSpc>
                <a:spcPct val="107000"/>
              </a:lnSpc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the end of this lecture, student should be able to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0">
              <a:lnSpc>
                <a:spcPct val="107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Know the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terms related to personality.</a:t>
            </a:r>
          </a:p>
          <a:p>
            <a:pPr lvl="0" algn="just" rtl="0">
              <a:lnSpc>
                <a:spcPct val="107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Understand the concept of personality &amp; its disorders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0">
              <a:lnSpc>
                <a:spcPct val="107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Know the various types of personality disorders.</a:t>
            </a:r>
          </a:p>
          <a:p>
            <a:pPr lvl="0" algn="just" rtl="0">
              <a:lnSpc>
                <a:spcPct val="107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Be able to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detect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personality disorders &amp; act accordingly.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8378092" y="5275385"/>
            <a:ext cx="3298092" cy="612648"/>
          </a:xfrm>
          <a:prstGeom prst="wedgeRoundRectCallout">
            <a:avLst>
              <a:gd name="adj1" fmla="val -21070"/>
              <a:gd name="adj2" fmla="val 395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What is personality?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411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 rtl="0" eaLnBrk="0" fontAlgn="base" hangingPunct="0">
              <a:spcAft>
                <a:spcPct val="0"/>
              </a:spcAft>
              <a:tabLst>
                <a:tab pos="90488" algn="l"/>
                <a:tab pos="365125" algn="l"/>
                <a:tab pos="539750" algn="l"/>
              </a:tabLst>
            </a:pPr>
            <a:r>
              <a:rPr lang="en-US" sz="1200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ar-SA" dirty="0">
              <a:solidFill>
                <a:schemeClr val="bg1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920589"/>
              </p:ext>
            </p:extLst>
          </p:nvPr>
        </p:nvGraphicFramePr>
        <p:xfrm>
          <a:off x="804984" y="3063631"/>
          <a:ext cx="10824307" cy="2693855"/>
        </p:xfrm>
        <a:graphic>
          <a:graphicData uri="http://schemas.openxmlformats.org/drawingml/2006/table">
            <a:tbl>
              <a:tblPr/>
              <a:tblGrid>
                <a:gridCol w="5377626"/>
                <a:gridCol w="5446681"/>
              </a:tblGrid>
              <a:tr h="28135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A: Eccentric thinking with  ++idea of reference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Paranoid -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Schizoid 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Schizotypal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89340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Emotions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toward others </a:t>
                      </a:r>
                    </a:p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i="1" baseline="0" dirty="0" smtClean="0"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problems)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Borderline -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Histrionic </a:t>
                      </a:r>
                      <a:r>
                        <a:rPr lang="en-US" sz="1800" dirty="0" smtClean="0"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(Emotions+++/Control------)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Narcissistic -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Antisocial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(Emotions---/Control++++)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7478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C: 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Emotions toward self </a:t>
                      </a:r>
                    </a:p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intra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problems)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Avoidant -  Dependent 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Obsessive compulsive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B31166"/>
                </a:solidFill>
              </a:rPr>
              <a:t>Personality Disorders-  Prof. Al-Sughayir</a:t>
            </a:r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61110" y="2410991"/>
            <a:ext cx="11068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DSM classifies the personality disorders into three clusters based on similarities in symptoms, traits, and defense mechanisms involved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86400" cy="70696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المتجنب خشية الإحراج)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Avoidant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Disorder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069102" y="1910081"/>
            <a:ext cx="6586418" cy="4220121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Low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b="1" dirty="0" err="1" smtClean="0"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DDx</a:t>
            </a: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: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Schizoid PD. /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Dependent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PD.</a:t>
            </a:r>
          </a:p>
          <a:p>
            <a:pPr lvl="0" algn="justLow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Social phobia (may coexist)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lvl="0" algn="justLow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Patient concern: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Exploration of low self-esteem, inadequacy shame, and rejection.</a:t>
            </a:r>
            <a:endParaRPr lang="en-US" b="1" dirty="0" smtClean="0">
              <a:latin typeface="Calibri" panose="020F0502020204030204" pitchFamily="34" charset="0"/>
              <a:ea typeface="Arial" panose="020B0604020202020204" pitchFamily="34" charset="0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Approach: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Empathize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, support self-esteem, and encourage assertiveness. </a:t>
            </a:r>
            <a:endParaRPr lang="en-US" b="1" dirty="0" smtClean="0">
              <a:latin typeface="Calibri" panose="020F0502020204030204" pitchFamily="34" charset="0"/>
              <a:ea typeface="Arial" panose="020B0604020202020204" pitchFamily="34" charset="0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 Treatment: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Psychological treatment: posting self-confidence and self-acceptance, assertiveness training social skills, and group therapy. Pharmacological treatment to manage anxiety or depression when present.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56996" y="1942267"/>
            <a:ext cx="4612106" cy="4187935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Sensitivity to criticism and rejection.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marL="342900" lvl="0" indent="-34290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Fearfulness of disapproval.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marL="342900" lvl="0" indent="-34290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Timidity and shyness.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marL="342900" lvl="0" indent="-34290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Feelings of inadequacy in new situation.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marL="342900" lvl="0" indent="-34290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Reluctance to take personal risks.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marL="342900" lvl="0" indent="-342900" algn="justLow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Very restricted number of friends.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53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86400" cy="70696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المعتمد على غيره)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Dependent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Disorder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069102" y="1910081"/>
            <a:ext cx="6586418" cy="4220121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DDx</a:t>
            </a: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Avoidant personality disorder.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Agoraphobia (may co-exist).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Patient concern: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Independence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Approach: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Explore why independence is so frightening and encourage independence and assertiveness. </a:t>
            </a:r>
            <a:endParaRPr lang="en-US" dirty="0" smtClean="0">
              <a:latin typeface="Calibri" panose="020F0502020204030204" pitchFamily="34" charset="0"/>
              <a:ea typeface="Arial" panose="020B0604020202020204" pitchFamily="34" charset="0"/>
              <a:cs typeface="+mj-cs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Treatment: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Psychological treatment: behavior therapy and insight oriented therapy. Pharmacological treatment: for specific symptoms e.g. anxiety agoraphobia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56996" y="1942267"/>
            <a:ext cx="4612106" cy="4187935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Fear of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separation/abandonment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compliance with others.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self-reliance and self-confidence.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Submissive and clinging behavior.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demands for reassurance and advice.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worries about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Difficulty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initiating tasks.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3723" y="973668"/>
            <a:ext cx="9667631" cy="7069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المبالغ في التأكد والدقة)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Obsessive Compulsive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 Disorder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–OCPD-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069102" y="1910081"/>
            <a:ext cx="6586418" cy="4220121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Low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DDx</a:t>
            </a: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Narcissistic PD. (patient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seeks perfectionism and more likely to believe that he has achieved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it).</a:t>
            </a:r>
          </a:p>
          <a:p>
            <a:pPr lvl="0" algn="justLow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OCD: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presence of obsessions / compulsions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(However, both can coexistence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may occur).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lvl="0" algn="justLow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Patient concern: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Imperfection and guilt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Approach: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Tolerate the patient's critical judgments and unnecessary details. Beware of his controlling behavior.</a:t>
            </a:r>
            <a:endParaRPr lang="en-US" b="1" dirty="0" smtClean="0">
              <a:solidFill>
                <a:srgbClr val="FFC000"/>
              </a:solidFill>
              <a:latin typeface="Calibri" panose="020F0502020204030204" pitchFamily="34" charset="0"/>
              <a:ea typeface="Arial" panose="020B0604020202020204" pitchFamily="34" charset="0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Treatment:</a:t>
            </a:r>
            <a:r>
              <a:rPr lang="en-US" b="1" dirty="0" smtClean="0">
                <a:solidFill>
                  <a:prstClr val="white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Psychological: supportive and directive individual or group therapy Pharmacological: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SSRI or clomipramine.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56996" y="1942267"/>
            <a:ext cx="4612106" cy="4187935"/>
          </a:xfrm>
          <a:prstGeom prst="wedgeRoundRectCallout">
            <a:avLst>
              <a:gd name="adj1" fmla="val -4736"/>
              <a:gd name="adj2" fmla="val -47421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perfectionism interfering with achievement very idealistic views.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Preoccupation with minor unnecessary details.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Inflexibility and rigidity.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Indecisiveness and hesitation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self-blame and guilt feeling.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Scrupulousness about issues of morality.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devotion of time and energy to work, at the expense of social life.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Low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Reluctance in delegating tasks to others.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Personality Disorders-  Prof. Al-Sughayir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26" y="682906"/>
            <a:ext cx="5555848" cy="4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90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Personality Disorders-  Prof. Al-Sughayir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25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58" y="1554636"/>
            <a:ext cx="3919265" cy="397865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041" y="1554636"/>
            <a:ext cx="3602744" cy="397865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071" y="1554636"/>
            <a:ext cx="3602744" cy="397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وسيلة شرح بيضاوية 4"/>
          <p:cNvSpPr/>
          <p:nvPr/>
        </p:nvSpPr>
        <p:spPr>
          <a:xfrm>
            <a:off x="3229182" y="4249146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Relationships</a:t>
            </a:r>
            <a:endParaRPr lang="ar-SA" sz="1600" dirty="0"/>
          </a:p>
        </p:txBody>
      </p:sp>
      <p:sp>
        <p:nvSpPr>
          <p:cNvPr id="6" name="وسيلة شرح بيضاوية 5"/>
          <p:cNvSpPr/>
          <p:nvPr/>
        </p:nvSpPr>
        <p:spPr>
          <a:xfrm>
            <a:off x="2933520" y="2020347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Motives </a:t>
            </a:r>
            <a:r>
              <a:rPr lang="en-US" sz="1600" dirty="0" smtClean="0">
                <a:solidFill>
                  <a:schemeClr val="tx1"/>
                </a:solidFill>
              </a:rPr>
              <a:t>&amp; self-control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وسيلة شرح بيضاوية 7"/>
          <p:cNvSpPr/>
          <p:nvPr/>
        </p:nvSpPr>
        <p:spPr>
          <a:xfrm>
            <a:off x="4454769" y="2303534"/>
            <a:ext cx="2407138" cy="2235610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وسيلة شرح بيضاوية 9"/>
          <p:cNvSpPr/>
          <p:nvPr/>
        </p:nvSpPr>
        <p:spPr>
          <a:xfrm>
            <a:off x="6312078" y="1994828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Thinking &amp; Core Beliefs</a:t>
            </a:r>
            <a:endParaRPr lang="ar-SA" sz="1600" dirty="0"/>
          </a:p>
        </p:txBody>
      </p:sp>
      <p:sp>
        <p:nvSpPr>
          <p:cNvPr id="11" name="وسيلة شرح بيضاوية 10"/>
          <p:cNvSpPr/>
          <p:nvPr/>
        </p:nvSpPr>
        <p:spPr>
          <a:xfrm>
            <a:off x="6762052" y="3479472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Moral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standards</a:t>
            </a:r>
            <a:endParaRPr lang="ar-SA" dirty="0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4622799" y="1564777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Self-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confidence</a:t>
            </a:r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3" name="وسيلة شرح بيضاوية 12"/>
          <p:cNvSpPr/>
          <p:nvPr/>
        </p:nvSpPr>
        <p:spPr>
          <a:xfrm>
            <a:off x="2468557" y="3525010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Stress adaptation</a:t>
            </a:r>
            <a:endParaRPr lang="ar-SA" dirty="0"/>
          </a:p>
        </p:txBody>
      </p:sp>
      <p:sp>
        <p:nvSpPr>
          <p:cNvPr id="14" name="وسيلة شرح بيضاوية 13"/>
          <p:cNvSpPr/>
          <p:nvPr/>
        </p:nvSpPr>
        <p:spPr>
          <a:xfrm>
            <a:off x="6252621" y="4191232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6" name="وسيلة شرح بيضاوية 15"/>
          <p:cNvSpPr/>
          <p:nvPr/>
        </p:nvSpPr>
        <p:spPr>
          <a:xfrm>
            <a:off x="2425239" y="2745546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Emotions</a:t>
            </a:r>
            <a:endParaRPr lang="ar-SA" dirty="0"/>
          </a:p>
        </p:txBody>
      </p:sp>
      <p:sp>
        <p:nvSpPr>
          <p:cNvPr id="17" name="وسيلة شرح بيضاوية 16"/>
          <p:cNvSpPr/>
          <p:nvPr/>
        </p:nvSpPr>
        <p:spPr>
          <a:xfrm>
            <a:off x="6804897" y="2745546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Judgment</a:t>
            </a:r>
            <a:endParaRPr lang="ar-SA"/>
          </a:p>
        </p:txBody>
      </p:sp>
      <p:sp>
        <p:nvSpPr>
          <p:cNvPr id="15" name="وسيلة شرح بيضاوية 14"/>
          <p:cNvSpPr/>
          <p:nvPr/>
        </p:nvSpPr>
        <p:spPr>
          <a:xfrm>
            <a:off x="4733819" y="4718196"/>
            <a:ext cx="2071078" cy="765906"/>
          </a:xfrm>
          <a:prstGeom prst="wedgeEllipseCallout">
            <a:avLst>
              <a:gd name="adj1" fmla="val -19978"/>
              <a:gd name="adj2" fmla="val 4591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Others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738" y="2635974"/>
            <a:ext cx="1673121" cy="1570730"/>
          </a:xfrm>
          <a:prstGeom prst="rect">
            <a:avLst/>
          </a:prstGeom>
        </p:spPr>
      </p:pic>
      <p:sp>
        <p:nvSpPr>
          <p:cNvPr id="19" name="وسيلة شرح مستطيلة مستديرة الزوايا 18"/>
          <p:cNvSpPr/>
          <p:nvPr/>
        </p:nvSpPr>
        <p:spPr>
          <a:xfrm>
            <a:off x="289315" y="5622164"/>
            <a:ext cx="11143441" cy="602791"/>
          </a:xfrm>
          <a:prstGeom prst="wedgeRoundRectCallout">
            <a:avLst>
              <a:gd name="adj1" fmla="val -18562"/>
              <a:gd name="adj2" fmla="val 577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en-US" sz="1700" dirty="0" smtClean="0">
                <a:solidFill>
                  <a:prstClr val="black"/>
                </a:solidFill>
              </a:rPr>
              <a:t>Ingrained/habitual                                               </a:t>
            </a:r>
            <a:r>
              <a:rPr lang="en-US" sz="1700" dirty="0" smtClean="0">
                <a:solidFill>
                  <a:schemeClr val="tx1"/>
                </a:solidFill>
              </a:rPr>
              <a:t>Enduring   Not situational</a:t>
            </a:r>
            <a:endParaRPr lang="ar-SA" sz="1700" dirty="0">
              <a:solidFill>
                <a:schemeClr val="tx1"/>
              </a:solidFill>
            </a:endParaRPr>
          </a:p>
        </p:txBody>
      </p:sp>
      <p:sp>
        <p:nvSpPr>
          <p:cNvPr id="20" name="وسيلة شرح مستطيلة مستديرة الزوايا 19"/>
          <p:cNvSpPr/>
          <p:nvPr/>
        </p:nvSpPr>
        <p:spPr>
          <a:xfrm>
            <a:off x="3180358" y="806438"/>
            <a:ext cx="5361353" cy="758339"/>
          </a:xfrm>
          <a:prstGeom prst="wedgeRoundRectCallout">
            <a:avLst>
              <a:gd name="adj1" fmla="val -18562"/>
              <a:gd name="adj2" fmla="val 57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What is personality?</a:t>
            </a:r>
            <a:endParaRPr lang="ar-SA" sz="2400" b="1" dirty="0"/>
          </a:p>
        </p:txBody>
      </p:sp>
      <p:sp>
        <p:nvSpPr>
          <p:cNvPr id="22" name="وسيلة شرح مستطيلة مستديرة الزوايا 21"/>
          <p:cNvSpPr/>
          <p:nvPr/>
        </p:nvSpPr>
        <p:spPr>
          <a:xfrm>
            <a:off x="9094809" y="2203938"/>
            <a:ext cx="1401253" cy="3001108"/>
          </a:xfrm>
          <a:prstGeom prst="wedgeRoundRectCallout">
            <a:avLst>
              <a:gd name="adj1" fmla="val -18562"/>
              <a:gd name="adj2" fmla="val 5775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Distinctive</a:t>
            </a:r>
          </a:p>
        </p:txBody>
      </p:sp>
    </p:spTree>
    <p:extLst>
      <p:ext uri="{BB962C8B-B14F-4D97-AF65-F5344CB8AC3E}">
        <p14:creationId xmlns:p14="http://schemas.microsoft.com/office/powerpoint/2010/main" val="21630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09662" y="983472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Terminology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9368" y="2211755"/>
            <a:ext cx="11418078" cy="3957552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lvl="0" indent="0" algn="justLow" rtl="0">
              <a:lnSpc>
                <a:spcPct val="150000"/>
              </a:lnSpc>
              <a:buNone/>
              <a:tabLst>
                <a:tab pos="270510" algn="l"/>
              </a:tabLst>
            </a:pPr>
            <a:r>
              <a:rPr lang="en-US" sz="2600" dirty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en-US" sz="2600" dirty="0" smtClean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distinctive set of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traits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defines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individual’s interaction with himself (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personal), others (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personal), and life.</a:t>
            </a:r>
          </a:p>
          <a:p>
            <a:pPr marL="0" indent="0" algn="justLow" rtl="0">
              <a:lnSpc>
                <a:spcPct val="150000"/>
              </a:lnSpc>
              <a:buNone/>
              <a:tabLst>
                <a:tab pos="270510" algn="l"/>
              </a:tabLst>
            </a:pPr>
            <a:r>
              <a:rPr lang="en-US" sz="2600" dirty="0" smtClean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Trait: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prominent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enduring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aspect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qualities of a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(range not a point e.g. trust)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lvl="0" indent="0" algn="justLow" rtl="0">
              <a:lnSpc>
                <a:spcPct val="150000"/>
              </a:lnSpc>
              <a:buNone/>
              <a:tabLst>
                <a:tab pos="270510" algn="l"/>
              </a:tabLst>
            </a:pPr>
            <a:r>
              <a:rPr lang="en-US" sz="2600" dirty="0" smtClean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Character: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trait that represents adherence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values </a:t>
            </a:r>
            <a:r>
              <a:rPr lang="en-US" sz="2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moral standards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lvl="0" indent="0" algn="justLow" rtl="0">
              <a:lnSpc>
                <a:spcPct val="150000"/>
              </a:lnSpc>
              <a:buNone/>
              <a:tabLst>
                <a:tab pos="270510" algn="l"/>
              </a:tabLst>
            </a:pPr>
            <a:r>
              <a:rPr lang="en-US" sz="2600" dirty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Temperament</a:t>
            </a:r>
            <a:r>
              <a:rPr lang="en-US" sz="2600" dirty="0" smtClean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trait before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age at which the  personality is well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formed 18 years.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(children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adolescents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characteristics/mood-related/biological constitutions). </a:t>
            </a:r>
            <a:endParaRPr lang="ar-SA" sz="26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97232" y="1328615"/>
            <a:ext cx="8825658" cy="603966"/>
          </a:xfrm>
        </p:spPr>
        <p:txBody>
          <a:bodyPr/>
          <a:lstStyle/>
          <a:p>
            <a:r>
              <a:rPr lang="en-US" sz="4400" dirty="0" smtClean="0"/>
              <a:t>Is a  trait a point or a range? </a:t>
            </a:r>
            <a:endParaRPr lang="ar-SA" sz="4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08093" y="3220778"/>
            <a:ext cx="2505508" cy="3189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E.G, trusting others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مخطط انسيابي: رابط 5"/>
          <p:cNvSpPr/>
          <p:nvPr/>
        </p:nvSpPr>
        <p:spPr>
          <a:xfrm>
            <a:off x="4708093" y="2010000"/>
            <a:ext cx="781538" cy="686992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سار واليمين 6"/>
          <p:cNvSpPr/>
          <p:nvPr/>
        </p:nvSpPr>
        <p:spPr>
          <a:xfrm>
            <a:off x="6963509" y="2049153"/>
            <a:ext cx="2164860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خطط انسيابي: رابط 7"/>
          <p:cNvSpPr/>
          <p:nvPr/>
        </p:nvSpPr>
        <p:spPr>
          <a:xfrm>
            <a:off x="7817339" y="2047477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عنوان فرعي 2"/>
          <p:cNvSpPr txBox="1">
            <a:spLocks/>
          </p:cNvSpPr>
          <p:nvPr/>
        </p:nvSpPr>
        <p:spPr bwMode="gray">
          <a:xfrm>
            <a:off x="4749876" y="3666281"/>
            <a:ext cx="2505508" cy="3189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E.G, perfectionism</a:t>
            </a:r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0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85723" y="913960"/>
            <a:ext cx="2721477" cy="456547"/>
          </a:xfrm>
        </p:spPr>
        <p:txBody>
          <a:bodyPr/>
          <a:lstStyle/>
          <a:p>
            <a:r>
              <a:rPr lang="en-US" dirty="0" smtClean="0"/>
              <a:t>Personality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عنوان 1"/>
          <p:cNvSpPr>
            <a:spLocks noGrp="1"/>
          </p:cNvSpPr>
          <p:nvPr>
            <p:ph idx="1"/>
          </p:nvPr>
        </p:nvSpPr>
        <p:spPr>
          <a:xfrm>
            <a:off x="486739" y="2081905"/>
            <a:ext cx="3131784" cy="3800231"/>
          </a:xfrm>
          <a:solidFill>
            <a:srgbClr val="92D050"/>
          </a:solidFill>
        </p:spPr>
        <p:txBody>
          <a:bodyPr/>
          <a:lstStyle/>
          <a:p>
            <a:pPr algn="l" rtl="0"/>
            <a:r>
              <a:rPr lang="en-US" dirty="0" smtClean="0"/>
              <a:t>Traits: within the acceptable range.</a:t>
            </a:r>
          </a:p>
          <a:p>
            <a:pPr algn="l" rtl="0"/>
            <a:r>
              <a:rPr lang="en-US" dirty="0" smtClean="0"/>
              <a:t>No functional impairment due to traits.</a:t>
            </a:r>
          </a:p>
          <a:p>
            <a:pPr algn="l" rtl="0"/>
            <a:r>
              <a:rPr lang="en-US" dirty="0" smtClean="0"/>
              <a:t>No intra/interpersonal suffering due to traits.</a:t>
            </a:r>
          </a:p>
          <a:p>
            <a:pPr algn="l" rtl="0"/>
            <a:r>
              <a:rPr lang="en-US" dirty="0" smtClean="0"/>
              <a:t>Wide range of variation of normal personality. E.g., MBTI 16 types.</a:t>
            </a:r>
            <a:endParaRPr lang="ar-SA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 bwMode="gray">
          <a:xfrm>
            <a:off x="1105246" y="1572203"/>
            <a:ext cx="1717200" cy="456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solidFill>
                  <a:srgbClr val="92D050"/>
                </a:solidFill>
              </a:rPr>
              <a:t>Normal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ar-SA" dirty="0">
              <a:solidFill>
                <a:srgbClr val="92D050"/>
              </a:solidFill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 bwMode="gray">
          <a:xfrm>
            <a:off x="3743569" y="1625358"/>
            <a:ext cx="3141786" cy="456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solidFill>
                  <a:srgbClr val="FFC000"/>
                </a:solidFill>
              </a:rPr>
              <a:t>Abnormal traits </a:t>
            </a:r>
            <a:endParaRPr lang="ar-SA" sz="2800" b="1" dirty="0">
              <a:solidFill>
                <a:srgbClr val="FFC000"/>
              </a:solidFill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 bwMode="gray">
          <a:xfrm>
            <a:off x="7745046" y="1625357"/>
            <a:ext cx="3847956" cy="456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Personality Disorder 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6963509" y="2081904"/>
            <a:ext cx="4743937" cy="38002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Traits: enough abnormal traits.</a:t>
            </a:r>
          </a:p>
          <a:p>
            <a:pPr algn="l" rtl="0"/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functional impairment due to traits.</a:t>
            </a:r>
          </a:p>
          <a:p>
            <a:pPr algn="l" rtl="0"/>
            <a:r>
              <a:rPr lang="en-US" sz="2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</a:t>
            </a:r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intra/interpersonal suffering due to traits.</a:t>
            </a:r>
          </a:p>
          <a:p>
            <a:pPr algn="l" rtl="0"/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 &gt; 18 years.</a:t>
            </a:r>
          </a:p>
          <a:p>
            <a:pPr lvl="0" algn="l" rtl="0">
              <a:lnSpc>
                <a:spcPct val="150000"/>
              </a:lnSpc>
              <a:buClr>
                <a:srgbClr val="B31166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Exclusion of primary causes </a:t>
            </a:r>
            <a:r>
              <a:rPr lang="en-US" sz="1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(TBI/medical diseases/medications/substance abuse…).</a:t>
            </a:r>
            <a:r>
              <a:rPr lang="en-US" sz="19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l" rtl="0">
              <a:lnSpc>
                <a:spcPct val="150000"/>
              </a:lnSpc>
              <a:buClr>
                <a:srgbClr val="B31166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Lifelong </a:t>
            </a: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 situational.</a:t>
            </a:r>
          </a:p>
          <a:p>
            <a:pPr algn="l" rtl="0"/>
            <a:r>
              <a:rPr lang="en-US" sz="21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E.g., Paranoid PD, BPD, OCPD</a:t>
            </a:r>
            <a:r>
              <a:rPr lang="en-US" sz="1400" dirty="0" smtClean="0">
                <a:solidFill>
                  <a:srgbClr val="002060"/>
                </a:solidFill>
              </a:rPr>
              <a:t>.</a:t>
            </a:r>
            <a:endParaRPr lang="ar-SA" sz="1400" dirty="0">
              <a:solidFill>
                <a:srgbClr val="002060"/>
              </a:solidFill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743569" y="2081904"/>
            <a:ext cx="3141786" cy="380023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000" dirty="0" smtClean="0"/>
              <a:t>Traits: some abnormal traits but not enough to fulfil the criteria of any personality disorder.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algn="l" rtl="0"/>
            <a:r>
              <a:rPr lang="en-US" sz="2000" dirty="0" smtClean="0"/>
              <a:t>E.g., Paranoid traits, Obsessional traits.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16632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cs typeface="+mn-cs"/>
              </a:rPr>
              <a:t>Etiology of personality disorders</a:t>
            </a:r>
            <a:endParaRPr lang="ar-SA" sz="3200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3292" y="2211754"/>
            <a:ext cx="11043139" cy="3808046"/>
          </a:xfrm>
        </p:spPr>
        <p:txBody>
          <a:bodyPr/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No specific etiology.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Determinants </a:t>
            </a:r>
            <a:r>
              <a:rPr lang="en-US" sz="2400" dirty="0">
                <a:solidFill>
                  <a:prstClr val="black"/>
                </a:solidFill>
              </a:rPr>
              <a:t>of Personality and its Disorders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en-US" sz="2400" dirty="0">
                <a:solidFill>
                  <a:prstClr val="black"/>
                </a:solidFill>
              </a:rPr>
              <a:t>	Biological factors  </a:t>
            </a:r>
            <a:r>
              <a:rPr lang="en-US" sz="2000" dirty="0" smtClean="0">
                <a:solidFill>
                  <a:prstClr val="black"/>
                </a:solidFill>
              </a:rPr>
              <a:t>(genetics/brain structure &amp; functions/ NTs).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en-US" sz="2400" dirty="0">
                <a:solidFill>
                  <a:prstClr val="black"/>
                </a:solidFill>
              </a:rPr>
              <a:t>	</a:t>
            </a:r>
            <a:r>
              <a:rPr lang="en-US" sz="2400" dirty="0" smtClean="0">
                <a:solidFill>
                  <a:prstClr val="black"/>
                </a:solidFill>
              </a:rPr>
              <a:t>Psycho-social </a:t>
            </a:r>
            <a:r>
              <a:rPr lang="en-US" dirty="0" smtClean="0">
                <a:solidFill>
                  <a:prstClr val="black"/>
                </a:solidFill>
              </a:rPr>
              <a:t>(upbringing, cultural values &amp; rules, …)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 rtl="0" eaLnBrk="0" fontAlgn="base" hangingPunct="0">
              <a:spcAft>
                <a:spcPct val="0"/>
              </a:spcAft>
              <a:tabLst>
                <a:tab pos="90488" algn="l"/>
                <a:tab pos="365125" algn="l"/>
                <a:tab pos="539750" algn="l"/>
              </a:tabLst>
            </a:pPr>
            <a:r>
              <a:rPr lang="en-US" sz="1200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ar-SA" dirty="0">
              <a:solidFill>
                <a:schemeClr val="bg1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398261"/>
              </p:ext>
            </p:extLst>
          </p:nvPr>
        </p:nvGraphicFramePr>
        <p:xfrm>
          <a:off x="804984" y="3063631"/>
          <a:ext cx="10824307" cy="2693855"/>
        </p:xfrm>
        <a:graphic>
          <a:graphicData uri="http://schemas.openxmlformats.org/drawingml/2006/table">
            <a:tbl>
              <a:tblPr/>
              <a:tblGrid>
                <a:gridCol w="5377626"/>
                <a:gridCol w="5446681"/>
              </a:tblGrid>
              <a:tr h="28135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A: Eccentric thinking with  ++idea of reference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Paranoid -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Schizoid 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Schizotypal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9340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Emotions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toward others </a:t>
                      </a:r>
                    </a:p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problems)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Borderline -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Histrionic </a:t>
                      </a:r>
                      <a:r>
                        <a:rPr lang="en-US" sz="1800" dirty="0" smtClean="0"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(Emotions+++/Control------)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Narcissistic -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Antisocial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(Emotions---/Control++++)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478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C: 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Emotions toward self </a:t>
                      </a:r>
                    </a:p>
                    <a:p>
                      <a:pPr algn="l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intra</a:t>
                      </a:r>
                      <a:r>
                        <a:rPr lang="en-US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</a:t>
                      </a:r>
                      <a:r>
                        <a:rPr lang="en-US" sz="200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problems)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90170" algn="l"/>
                          <a:tab pos="364490" algn="l"/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Avoidant -  Dependent -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Obsessive compulsive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561110" y="2410991"/>
            <a:ext cx="11068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DSM classifies the personality disorders into three clusters based on similarities in symptoms, traits, and defense mechanisms involved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7114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5" y="2086708"/>
            <a:ext cx="8825658" cy="103381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 rtl="0"/>
            <a:r>
              <a:rPr lang="en-US" dirty="0" smtClean="0"/>
              <a:t>Avoid premature </a:t>
            </a:r>
            <a:r>
              <a:rPr lang="en-US" dirty="0" err="1" smtClean="0"/>
              <a:t>Dx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Personality Disorders-  Prof. Al-Sughayir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9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914</TotalTime>
  <Words>1592</Words>
  <Application>Microsoft Office PowerPoint</Application>
  <PresentationFormat>ملء الشاشة</PresentationFormat>
  <Paragraphs>257</Paragraphs>
  <Slides>25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Traditional Arabic</vt:lpstr>
      <vt:lpstr>Wingdings</vt:lpstr>
      <vt:lpstr>Wingdings 3</vt:lpstr>
      <vt:lpstr>مجلس إدارة أيون</vt:lpstr>
      <vt:lpstr>Personality Disorders Course 462 PME    4th year College of Medicine   </vt:lpstr>
      <vt:lpstr>Objectives</vt:lpstr>
      <vt:lpstr>عرض تقديمي في PowerPoint</vt:lpstr>
      <vt:lpstr>Terminology </vt:lpstr>
      <vt:lpstr>Is a  trait a point or a range? </vt:lpstr>
      <vt:lpstr>Personality </vt:lpstr>
      <vt:lpstr>Etiology of personality disorders</vt:lpstr>
      <vt:lpstr> Types</vt:lpstr>
      <vt:lpstr>Avoid premature Dx.</vt:lpstr>
      <vt:lpstr>  Paranoid Personality Disorderالمرتاب المبالغ في سوء الظن ))  </vt:lpstr>
      <vt:lpstr>  Schizoid Personality Disorder(المنعـزل – الانفرادي)    </vt:lpstr>
      <vt:lpstr>   Schizotypal Personality Disorder شبيه الفصامي))  </vt:lpstr>
      <vt:lpstr>عرض تقديمي في PowerPoint</vt:lpstr>
      <vt:lpstr> Types</vt:lpstr>
      <vt:lpstr>  Borderline Personality Disorder (الحديّة – سريعة التقلبات الانفعالية الشديدة)    </vt:lpstr>
      <vt:lpstr>  Histrionic Personality Disorder (الهستيرية المولعة بجذب الاهتمام شكلا )  </vt:lpstr>
      <vt:lpstr>  Narcissistic Personality Disorder (النرجسي المبالغ في العجب والكبر والأنانية )  </vt:lpstr>
      <vt:lpstr> (المحتال) Antisocial Personality Disorder  </vt:lpstr>
      <vt:lpstr>عرض تقديمي في PowerPoint</vt:lpstr>
      <vt:lpstr> Types</vt:lpstr>
      <vt:lpstr> (المتجنب خشية الإحراج) Avoidant Personality Disorder  </vt:lpstr>
      <vt:lpstr> (المعتمد على غيره) Dependent Personality Disorder  </vt:lpstr>
      <vt:lpstr> (المبالغ في التأكد والدقة) Obsessive Compulsive Personality Disorder –OCPD- 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  Disorders</dc:title>
  <dc:creator>HP</dc:creator>
  <cp:lastModifiedBy>HP</cp:lastModifiedBy>
  <cp:revision>94</cp:revision>
  <dcterms:created xsi:type="dcterms:W3CDTF">2018-10-07T07:13:46Z</dcterms:created>
  <dcterms:modified xsi:type="dcterms:W3CDTF">2019-09-15T06:38:51Z</dcterms:modified>
  <cp:contentStatus>نهائي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