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audio/wav" Extension="wav"/>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p="http://schemas.openxmlformats.org/presentationml/2006/main" xmlns:s="http://schemas.openxmlformats.org/officeDocument/2006/sharedTypes" xmlns:r="http://schemas.openxmlformats.org/officeDocument/2006/relationships" autoCompressPictures="0" saveSubsetFonts="1">
  <p:sldMasterIdLst>
    <p:sldMasterId r:id="rId4" id="2147483648"/>
  </p:sldMasterIdLst>
  <p:notesMasterIdLst>
    <p:notesMasterId r:id="rId5"/>
  </p:notesMasterIdLst>
  <p:sldIdLst>
    <p:sldId r:id="rId6" id="256"/>
    <p:sldId r:id="rId7" id="257"/>
    <p:sldId r:id="rId8" id="258"/>
    <p:sldId r:id="rId9" id="259"/>
    <p:sldId r:id="rId10" id="260"/>
    <p:sldId r:id="rId11" id="261"/>
    <p:sldId r:id="rId12" id="262"/>
    <p:sldId r:id="rId13" id="263"/>
    <p:sldId r:id="rId14" id="264"/>
    <p:sldId r:id="rId15" id="265"/>
    <p:sldId r:id="rId16" id="266"/>
    <p:sldId r:id="rId17" id="267"/>
    <p:sldId r:id="rId18" id="268"/>
    <p:sldId r:id="rId19" id="269"/>
    <p:sldId r:id="rId20" id="270"/>
    <p:sldId r:id="rId21" id="271"/>
    <p:sldId r:id="rId22" id="272"/>
    <p:sldId r:id="rId23" id="273"/>
    <p:sldId r:id="rId24" id="274"/>
    <p:sldId r:id="rId25" id="275"/>
    <p:sldId r:id="rId26" id="276"/>
    <p:sldId r:id="rId27" id="277"/>
    <p:sldId r:id="rId28" id="278"/>
    <p:sldId r:id="rId29" id="279"/>
    <p:sldId r:id="rId30" id="280"/>
    <p:sldId r:id="rId31" id="281"/>
    <p:sldId r:id="rId32" id="282"/>
    <p:sldId r:id="rId33" id="283"/>
    <p:sldId r:id="rId34" id="284"/>
    <p:sldId r:id="rId35" id="285"/>
    <p:sldId r:id="rId36" id="286"/>
    <p:sldId r:id="rId37" id="287"/>
    <p:sldId r:id="rId38" id="288"/>
    <p:sldId r:id="rId39" id="289"/>
    <p:sldId r:id="rId40" id="290"/>
    <p:sldId r:id="rId41" id="291"/>
    <p:sldId r:id="rId42" id="292"/>
    <p:sldId r:id="rId43" id="293"/>
    <p:sldId r:id="rId44" id="294"/>
    <p:sldId r:id="rId45" id="295"/>
    <p:sldId r:id="rId46" id="296"/>
    <p:sldId r:id="rId47" id="297"/>
    <p:sldId r:id="rId48" id="298"/>
    <p:sldId r:id="rId49" id="299"/>
    <p:sldId r:id="rId50" id="300"/>
    <p:sldId r:id="rId51" id="301"/>
    <p:sldId r:id="rId52" id="302"/>
    <p:sldId r:id="rId53" id="303"/>
    <p:sldId r:id="rId54" id="304"/>
    <p:sldId r:id="rId55" id="305"/>
    <p:sldId r:id="rId56" id="306"/>
    <p:sldId r:id="rId57" id="307"/>
    <p:sldId r:id="rId58" id="308"/>
    <p:sldId r:id="rId59" id="309"/>
    <p:sldId r:id="rId60" id="310"/>
    <p:sldId r:id="rId61" id="311"/>
    <p:sldId r:id="rId62" id="312"/>
    <p:sldId r:id="rId63" id="313"/>
    <p:sldId r:id="rId64" id="314"/>
    <p:sldId r:id="rId65" id="315"/>
    <p:sldId r:id="rId66" id="316"/>
    <p:sldId r:id="rId67" id="317"/>
    <p:sldId r:id="rId68" id="318"/>
    <p:sldId r:id="rId69" id="319"/>
    <p:sldId r:id="rId70" id="320"/>
    <p:sldId r:id="rId71" id="321"/>
    <p:sldId r:id="rId72" id="322"/>
    <p:sldId r:id="rId73" id="323"/>
    <p:sldId r:id="rId74" id="324"/>
    <p:sldId r:id="rId75" id="325"/>
    <p:sldId r:id="rId76" id="326"/>
    <p:sldId r:id="rId77" id="327"/>
    <p:sldId r:id="rId78" id="328"/>
    <p:sldId r:id="rId79" id="329"/>
    <p:sldId r:id="rId80" id="330"/>
    <p:sldId r:id="rId81" id="331"/>
    <p:sldId r:id="rId82" id="332"/>
    <p:sldId r:id="rId83" id="333"/>
    <p:sldId r:id="rId84" id="334"/>
  </p:sldIdLst>
  <p:sldSz cx="9144000" cy="6858000" type="screen4x3"/>
  <p:notesSz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cx="6858000" cy="9144000"/>
  <p:defaultText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defPPr>
      <a:defRPr lang="en-US">
        <a:uFillTx/>
      </a:defRPr>
    </a:defPPr>
    <a:lvl1pPr algn="l" defTabSz="457200" eaLnBrk="1" hangingPunct="1" latinLnBrk="0" marL="0" rtl="0">
      <a:defRPr kern="1200" sz="1800">
        <a:solidFill>
          <a:schemeClr val="tx1"/>
        </a:solidFill>
        <a:uFillTx/>
        <a:latin typeface="+mn-lt"/>
        <a:ea typeface="+mn-ea"/>
        <a:cs typeface="+mn-cs"/>
      </a:defRPr>
    </a:lvl1pPr>
    <a:lvl2pPr algn="l" defTabSz="457200" eaLnBrk="1" hangingPunct="1" latinLnBrk="0" marL="457200" rtl="0">
      <a:defRPr kern="1200" sz="1800">
        <a:solidFill>
          <a:schemeClr val="tx1"/>
        </a:solidFill>
        <a:uFillTx/>
        <a:latin typeface="+mn-lt"/>
        <a:ea typeface="+mn-ea"/>
        <a:cs typeface="+mn-cs"/>
      </a:defRPr>
    </a:lvl2pPr>
    <a:lvl3pPr algn="l" defTabSz="457200" eaLnBrk="1" hangingPunct="1" latinLnBrk="0" marL="914400" rtl="0">
      <a:defRPr kern="1200" sz="1800">
        <a:solidFill>
          <a:schemeClr val="tx1"/>
        </a:solidFill>
        <a:uFillTx/>
        <a:latin typeface="+mn-lt"/>
        <a:ea typeface="+mn-ea"/>
        <a:cs typeface="+mn-cs"/>
      </a:defRPr>
    </a:lvl3pPr>
    <a:lvl4pPr algn="l" defTabSz="457200" eaLnBrk="1" hangingPunct="1" latinLnBrk="0" marL="1371600" rtl="0">
      <a:defRPr kern="1200" sz="1800">
        <a:solidFill>
          <a:schemeClr val="tx1"/>
        </a:solidFill>
        <a:uFillTx/>
        <a:latin typeface="+mn-lt"/>
        <a:ea typeface="+mn-ea"/>
        <a:cs typeface="+mn-cs"/>
      </a:defRPr>
    </a:lvl4pPr>
    <a:lvl5pPr algn="l" defTabSz="457200" eaLnBrk="1" hangingPunct="1" latinLnBrk="0" marL="1828800" rtl="0">
      <a:defRPr kern="1200" sz="1800">
        <a:solidFill>
          <a:schemeClr val="tx1"/>
        </a:solidFill>
        <a:uFillTx/>
        <a:latin typeface="+mn-lt"/>
        <a:ea typeface="+mn-ea"/>
        <a:cs typeface="+mn-cs"/>
      </a:defRPr>
    </a:lvl5pPr>
    <a:lvl6pPr algn="l" defTabSz="457200" eaLnBrk="1" hangingPunct="1" latinLnBrk="0" marL="2286000" rtl="0">
      <a:defRPr kern="1200" sz="1800">
        <a:solidFill>
          <a:schemeClr val="tx1"/>
        </a:solidFill>
        <a:uFillTx/>
        <a:latin typeface="+mn-lt"/>
        <a:ea typeface="+mn-ea"/>
        <a:cs typeface="+mn-cs"/>
      </a:defRPr>
    </a:lvl6pPr>
    <a:lvl7pPr algn="l" defTabSz="457200" eaLnBrk="1" hangingPunct="1" latinLnBrk="0" marL="2743200" rtl="0">
      <a:defRPr kern="1200" sz="1800">
        <a:solidFill>
          <a:schemeClr val="tx1"/>
        </a:solidFill>
        <a:uFillTx/>
        <a:latin typeface="+mn-lt"/>
        <a:ea typeface="+mn-ea"/>
        <a:cs typeface="+mn-cs"/>
      </a:defRPr>
    </a:lvl7pPr>
    <a:lvl8pPr algn="l" defTabSz="457200" eaLnBrk="1" hangingPunct="1" latinLnBrk="0" marL="3200400" rtl="0">
      <a:defRPr kern="1200" sz="1800">
        <a:solidFill>
          <a:schemeClr val="tx1"/>
        </a:solidFill>
        <a:uFillTx/>
        <a:latin typeface="+mn-lt"/>
        <a:ea typeface="+mn-ea"/>
        <a:cs typeface="+mn-cs"/>
      </a:defRPr>
    </a:lvl8pPr>
    <a:lvl9pPr algn="l" defTabSz="457200" eaLnBrk="1" hangingPunct="1" latinLnBrk="0" marL="3657600" rtl="0">
      <a:defRPr kern="1200" sz="1800">
        <a:solidFill>
          <a:schemeClr val="tx1"/>
        </a:solidFill>
        <a:uFillTx/>
        <a:latin typeface="+mn-lt"/>
        <a:ea typeface="+mn-ea"/>
        <a:cs typeface="+mn-cs"/>
      </a:defRPr>
    </a:lvl9pPr>
  </p:defaultTextStyle>
</p:presentation>
</file>

<file path=ppt/presProps.xml><?xml version="1.0" encoding="utf-8"?>
<p:presentationPr xmlns:a="http://schemas.openxmlformats.org/drawingml/2006/main" xmlns:p="http://schemas.openxmlformats.org/presentationml/2006/main" xmlns:s="http://schemas.openxmlformats.org/officeDocument/2006/sharedTypes" xmlns:r="http://schemas.openxmlformats.org/officeDocument/2006/relationships"/>
</file>

<file path=ppt/tableStyles.xml><?xml version="1.0" encoding="utf-8"?>
<a:tblStyleLst xmlns:a="http://schemas.openxmlformats.org/drawingml/2006/main" xmlns:c="http://schemas.openxmlformats.org/drawingml/2006/chart" xmlns:wpg="http://schemas.microsoft.com/office/word/2010/wordprocessingGroup" xmlns:pic="http://schemas.openxmlformats.org/drawingml/2006/picture" xmlns:wps="http://schemas.microsoft.com/office/word/2010/wordprocessingShape" xmlns:p="http://schemas.openxmlformats.org/presentationml/2006/main" xmlns:s="http://schemas.openxmlformats.org/officeDocument/2006/sharedTypes" xmlns:r="http://schemas.openxmlformats.org/officeDocument/2006/relationships" xmlns:dgm="http://schemas.openxmlformats.org/drawingml/2006/diagram" xmlns:wpc="http://schemas.microsoft.com/office/word/2010/wordprocessingCanvas" def="{5C22544A-7EE6-4342-B048-85BDC9FD1C3A}">
  <a:tblStyle styleId="{5C22544A-7EE6-4342-B048-85BDC9FD1C3A}" styleName="Medium Style 2 - Accent 1">
    <a:wholeTbl>
      <a:tcTxStyle>
        <a:fontRef idx="minor">
          <a:srgbClr val="000000"/>
        </a:fontRef>
        <a:schemeClr val="dk1"/>
      </a:tcTxStyle>
      <a:tcStyle>
        <a:tcBdr>
          <a:left>
            <a:ln cmpd="sng" w="12700">
              <a:solidFill>
                <a:schemeClr val="lt1"/>
              </a:solidFill>
            </a:ln>
          </a:left>
          <a:right>
            <a:ln cmpd="sng" w="12700">
              <a:solidFill>
                <a:schemeClr val="lt1"/>
              </a:solidFill>
            </a:ln>
          </a:right>
          <a:top>
            <a:ln cmpd="sng" w="12700">
              <a:solidFill>
                <a:schemeClr val="lt1"/>
              </a:solidFill>
            </a:ln>
          </a:top>
          <a:bottom>
            <a:ln cmpd="sng" w="12700">
              <a:solidFill>
                <a:schemeClr val="lt1"/>
              </a:solidFill>
            </a:ln>
          </a:bottom>
          <a:insideH>
            <a:ln cmpd="sng" w="12700">
              <a:solidFill>
                <a:schemeClr val="lt1"/>
              </a:solidFill>
            </a:ln>
          </a:insideH>
          <a:insideV>
            <a:ln cmpd="sng"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rgbClr val="000000"/>
        </a:fontRef>
        <a:schemeClr val="lt1"/>
      </a:tcTxStyle>
      <a:tcStyle>
        <a:tcBdr/>
        <a:fill>
          <a:solidFill>
            <a:schemeClr val="accent1"/>
          </a:solidFill>
        </a:fill>
      </a:tcStyle>
    </a:lastCol>
    <a:firstCol>
      <a:tcTxStyle b="on">
        <a:fontRef idx="minor">
          <a:srgbClr val="000000"/>
        </a:fontRef>
        <a:schemeClr val="lt1"/>
      </a:tcTxStyle>
      <a:tcStyle>
        <a:tcBdr/>
        <a:fill>
          <a:solidFill>
            <a:schemeClr val="accent1"/>
          </a:solidFill>
        </a:fill>
      </a:tcStyle>
    </a:firstCol>
    <a:lastRow>
      <a:tcTxStyle b="on">
        <a:fontRef idx="minor">
          <a:srgbClr val="000000"/>
        </a:fontRef>
        <a:schemeClr val="lt1"/>
      </a:tcTxStyle>
      <a:tcStyle>
        <a:tcBdr>
          <a:top>
            <a:ln cmpd="sng" w="38100">
              <a:solidFill>
                <a:schemeClr val="lt1"/>
              </a:solidFill>
            </a:ln>
          </a:top>
        </a:tcBdr>
        <a:fill>
          <a:solidFill>
            <a:schemeClr val="accent1"/>
          </a:solidFill>
        </a:fill>
      </a:tcStyle>
    </a:lastRow>
    <a:firstRow>
      <a:tcTxStyle b="on">
        <a:fontRef idx="minor">
          <a:srgbClr val="000000"/>
        </a:fontRef>
        <a:schemeClr val="lt1"/>
      </a:tcTxStyle>
      <a:tcStyle>
        <a:tcBdr>
          <a:bottom>
            <a:ln cmpd="sng" w="38100">
              <a:solidFill>
                <a:schemeClr val="lt1"/>
              </a:solidFill>
            </a:ln>
          </a:bottom>
        </a:tcBdr>
        <a:fill>
          <a:solidFill>
            <a:schemeClr val="accent1"/>
          </a:solidFill>
        </a:fill>
      </a:tcStyle>
    </a:firstRow>
  </a:tblStyle>
</a:tblStyleLst>
</file>

<file path=ppt/viewProps.xml><?xml version="1.0" encoding="utf-8"?>
<p:viewPr xmlns:a="http://schemas.openxmlformats.org/drawingml/2006/main" xmlns:p="http://schemas.openxmlformats.org/presentationml/2006/main" xmlns:s="http://schemas.openxmlformats.org/officeDocument/2006/sharedTypes" xmlns:r="http://schemas.openxmlformats.org/officeDocument/2006/relationships">
  <p:normalViewPr>
    <p:restoredLeft sz="13003"/>
    <p:restoredTop sz="94629"/>
  </p:normalViewPr>
  <p:slideViewPr>
    <p:cSldViewPr snapToGrid="0" snapToObjects="1">
      <p:cViewPr varScale="1">
        <p:sca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x d="100" n="110"/>
          <a:sy d="100" n="110"/>
        </p:scale>
        <p:origin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x="1794" y="102"/>
      </p:cViewPr>
      <p:guideLst>
        <p:guide orient="horz" pos="2160"/>
        <p:guide pos="2880"/>
      </p:guideLst>
    </p:cSldViewPr>
  </p:slideViewPr>
  <p:notesTextViewPr>
    <p:cViewPr>
      <p:sca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x d="100" n="100"/>
        <a:sy d="100" n="100"/>
      </p:scale>
      <p:origin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x="0" y="0"/>
    </p:cViewPr>
  </p:notesTextViewPr>
  <p:gridSpacing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cx="72008" cy="72008"/>
</p:viewPr>
</file>

<file path=ppt/_rels/presentation.xml.rels><?xml version="1.0" standalone="yes" ?><Relationships xmlns="http://schemas.openxmlformats.org/package/2006/relationships"><Relationship Id="rId1" Target="presProps.xml" Type="http://schemas.openxmlformats.org/officeDocument/2006/relationships/presProps"></Relationship><Relationship Id="rId2" Target="tableStyles.xml" Type="http://schemas.openxmlformats.org/officeDocument/2006/relationships/tableStyles"></Relationship><Relationship Id="rId3" Target="viewProps.xml" Type="http://schemas.openxmlformats.org/officeDocument/2006/relationships/viewProps"></Relationship><Relationship Id="rId4" Target="slideMasters/slideMaster1.xml" Type="http://schemas.openxmlformats.org/officeDocument/2006/relationships/slideMaster"></Relationship><Relationship Id="rId5" Target="notesMasters/notesMaster1.xml" Type="http://schemas.openxmlformats.org/officeDocument/2006/relationships/notesMaster"></Relationship><Relationship Id="rId6" Target="slides/slide1.xml" Type="http://schemas.openxmlformats.org/officeDocument/2006/relationships/slide"></Relationship><Relationship Id="rId7" Target="slides/slide2.xml" Type="http://schemas.openxmlformats.org/officeDocument/2006/relationships/slide"></Relationship><Relationship Id="rId8" Target="slides/slide3.xml" Type="http://schemas.openxmlformats.org/officeDocument/2006/relationships/slide"></Relationship><Relationship Id="rId9" Target="slides/slide4.xml" Type="http://schemas.openxmlformats.org/officeDocument/2006/relationships/slide"></Relationship><Relationship Id="rId10" Target="slides/slide5.xml" Type="http://schemas.openxmlformats.org/officeDocument/2006/relationships/slide"></Relationship><Relationship Id="rId11" Target="slides/slide6.xml" Type="http://schemas.openxmlformats.org/officeDocument/2006/relationships/slide"></Relationship><Relationship Id="rId12" Target="slides/slide7.xml" Type="http://schemas.openxmlformats.org/officeDocument/2006/relationships/slide"></Relationship><Relationship Id="rId13" Target="slides/slide8.xml" Type="http://schemas.openxmlformats.org/officeDocument/2006/relationships/slide"></Relationship><Relationship Id="rId14" Target="slides/slide9.xml" Type="http://schemas.openxmlformats.org/officeDocument/2006/relationships/slide"></Relationship><Relationship Id="rId15" Target="slides/slide10.xml" Type="http://schemas.openxmlformats.org/officeDocument/2006/relationships/slide"></Relationship><Relationship Id="rId16" Target="slides/slide11.xml" Type="http://schemas.openxmlformats.org/officeDocument/2006/relationships/slide"></Relationship><Relationship Id="rId17" Target="slides/slide12.xml" Type="http://schemas.openxmlformats.org/officeDocument/2006/relationships/slide"></Relationship><Relationship Id="rId18" Target="slides/slide13.xml" Type="http://schemas.openxmlformats.org/officeDocument/2006/relationships/slide"></Relationship><Relationship Id="rId19" Target="slides/slide14.xml" Type="http://schemas.openxmlformats.org/officeDocument/2006/relationships/slide"></Relationship><Relationship Id="rId20" Target="slides/slide15.xml" Type="http://schemas.openxmlformats.org/officeDocument/2006/relationships/slide"></Relationship><Relationship Id="rId21" Target="slides/slide16.xml" Type="http://schemas.openxmlformats.org/officeDocument/2006/relationships/slide"></Relationship><Relationship Id="rId22" Target="slides/slide17.xml" Type="http://schemas.openxmlformats.org/officeDocument/2006/relationships/slide"></Relationship><Relationship Id="rId23" Target="slides/slide18.xml" Type="http://schemas.openxmlformats.org/officeDocument/2006/relationships/slide"></Relationship><Relationship Id="rId24" Target="slides/slide19.xml" Type="http://schemas.openxmlformats.org/officeDocument/2006/relationships/slide"></Relationship><Relationship Id="rId25" Target="slides/slide20.xml" Type="http://schemas.openxmlformats.org/officeDocument/2006/relationships/slide"></Relationship><Relationship Id="rId26" Target="slides/slide21.xml" Type="http://schemas.openxmlformats.org/officeDocument/2006/relationships/slide"></Relationship><Relationship Id="rId27" Target="slides/slide22.xml" Type="http://schemas.openxmlformats.org/officeDocument/2006/relationships/slide"></Relationship><Relationship Id="rId28" Target="slides/slide23.xml" Type="http://schemas.openxmlformats.org/officeDocument/2006/relationships/slide"></Relationship><Relationship Id="rId29" Target="slides/slide24.xml" Type="http://schemas.openxmlformats.org/officeDocument/2006/relationships/slide"></Relationship><Relationship Id="rId30" Target="slides/slide25.xml" Type="http://schemas.openxmlformats.org/officeDocument/2006/relationships/slide"></Relationship><Relationship Id="rId31" Target="slides/slide26.xml" Type="http://schemas.openxmlformats.org/officeDocument/2006/relationships/slide"></Relationship><Relationship Id="rId32" Target="slides/slide27.xml" Type="http://schemas.openxmlformats.org/officeDocument/2006/relationships/slide"></Relationship><Relationship Id="rId33" Target="slides/slide28.xml" Type="http://schemas.openxmlformats.org/officeDocument/2006/relationships/slide"></Relationship><Relationship Id="rId34" Target="slides/slide29.xml" Type="http://schemas.openxmlformats.org/officeDocument/2006/relationships/slide"></Relationship><Relationship Id="rId35" Target="slides/slide30.xml" Type="http://schemas.openxmlformats.org/officeDocument/2006/relationships/slide"></Relationship><Relationship Id="rId36" Target="slides/slide31.xml" Type="http://schemas.openxmlformats.org/officeDocument/2006/relationships/slide"></Relationship><Relationship Id="rId37" Target="slides/slide32.xml" Type="http://schemas.openxmlformats.org/officeDocument/2006/relationships/slide"></Relationship><Relationship Id="rId38" Target="slides/slide33.xml" Type="http://schemas.openxmlformats.org/officeDocument/2006/relationships/slide"></Relationship><Relationship Id="rId39" Target="slides/slide34.xml" Type="http://schemas.openxmlformats.org/officeDocument/2006/relationships/slide"></Relationship><Relationship Id="rId40" Target="slides/slide35.xml" Type="http://schemas.openxmlformats.org/officeDocument/2006/relationships/slide"></Relationship><Relationship Id="rId41" Target="slides/slide36.xml" Type="http://schemas.openxmlformats.org/officeDocument/2006/relationships/slide"></Relationship><Relationship Id="rId42" Target="slides/slide37.xml" Type="http://schemas.openxmlformats.org/officeDocument/2006/relationships/slide"></Relationship><Relationship Id="rId43" Target="slides/slide38.xml" Type="http://schemas.openxmlformats.org/officeDocument/2006/relationships/slide"></Relationship><Relationship Id="rId44" Target="slides/slide39.xml" Type="http://schemas.openxmlformats.org/officeDocument/2006/relationships/slide"></Relationship><Relationship Id="rId45" Target="slides/slide40.xml" Type="http://schemas.openxmlformats.org/officeDocument/2006/relationships/slide"></Relationship><Relationship Id="rId46" Target="slides/slide41.xml" Type="http://schemas.openxmlformats.org/officeDocument/2006/relationships/slide"></Relationship><Relationship Id="rId47" Target="slides/slide42.xml" Type="http://schemas.openxmlformats.org/officeDocument/2006/relationships/slide"></Relationship><Relationship Id="rId48" Target="slides/slide43.xml" Type="http://schemas.openxmlformats.org/officeDocument/2006/relationships/slide"></Relationship><Relationship Id="rId49" Target="slides/slide44.xml" Type="http://schemas.openxmlformats.org/officeDocument/2006/relationships/slide"></Relationship><Relationship Id="rId50" Target="slides/slide45.xml" Type="http://schemas.openxmlformats.org/officeDocument/2006/relationships/slide"></Relationship><Relationship Id="rId51" Target="slides/slide46.xml" Type="http://schemas.openxmlformats.org/officeDocument/2006/relationships/slide"></Relationship><Relationship Id="rId52" Target="slides/slide47.xml" Type="http://schemas.openxmlformats.org/officeDocument/2006/relationships/slide"></Relationship><Relationship Id="rId53" Target="slides/slide48.xml" Type="http://schemas.openxmlformats.org/officeDocument/2006/relationships/slide"></Relationship><Relationship Id="rId54" Target="slides/slide49.xml" Type="http://schemas.openxmlformats.org/officeDocument/2006/relationships/slide"></Relationship><Relationship Id="rId55" Target="slides/slide50.xml" Type="http://schemas.openxmlformats.org/officeDocument/2006/relationships/slide"></Relationship><Relationship Id="rId56" Target="slides/slide51.xml" Type="http://schemas.openxmlformats.org/officeDocument/2006/relationships/slide"></Relationship><Relationship Id="rId57" Target="slides/slide52.xml" Type="http://schemas.openxmlformats.org/officeDocument/2006/relationships/slide"></Relationship><Relationship Id="rId58" Target="slides/slide53.xml" Type="http://schemas.openxmlformats.org/officeDocument/2006/relationships/slide"></Relationship><Relationship Id="rId59" Target="slides/slide54.xml" Type="http://schemas.openxmlformats.org/officeDocument/2006/relationships/slide"></Relationship><Relationship Id="rId60" Target="slides/slide55.xml" Type="http://schemas.openxmlformats.org/officeDocument/2006/relationships/slide"></Relationship><Relationship Id="rId61" Target="slides/slide56.xml" Type="http://schemas.openxmlformats.org/officeDocument/2006/relationships/slide"></Relationship><Relationship Id="rId62" Target="slides/slide57.xml" Type="http://schemas.openxmlformats.org/officeDocument/2006/relationships/slide"></Relationship><Relationship Id="rId63" Target="slides/slide58.xml" Type="http://schemas.openxmlformats.org/officeDocument/2006/relationships/slide"></Relationship><Relationship Id="rId64" Target="slides/slide59.xml" Type="http://schemas.openxmlformats.org/officeDocument/2006/relationships/slide"></Relationship><Relationship Id="rId65" Target="slides/slide60.xml" Type="http://schemas.openxmlformats.org/officeDocument/2006/relationships/slide"></Relationship><Relationship Id="rId66" Target="slides/slide61.xml" Type="http://schemas.openxmlformats.org/officeDocument/2006/relationships/slide"></Relationship><Relationship Id="rId67" Target="slides/slide62.xml" Type="http://schemas.openxmlformats.org/officeDocument/2006/relationships/slide"></Relationship><Relationship Id="rId68" Target="slides/slide63.xml" Type="http://schemas.openxmlformats.org/officeDocument/2006/relationships/slide"></Relationship><Relationship Id="rId69" Target="slides/slide64.xml" Type="http://schemas.openxmlformats.org/officeDocument/2006/relationships/slide"></Relationship><Relationship Id="rId70" Target="slides/slide65.xml" Type="http://schemas.openxmlformats.org/officeDocument/2006/relationships/slide"></Relationship><Relationship Id="rId71" Target="slides/slide66.xml" Type="http://schemas.openxmlformats.org/officeDocument/2006/relationships/slide"></Relationship><Relationship Id="rId72" Target="slides/slide67.xml" Type="http://schemas.openxmlformats.org/officeDocument/2006/relationships/slide"></Relationship><Relationship Id="rId73" Target="slides/slide68.xml" Type="http://schemas.openxmlformats.org/officeDocument/2006/relationships/slide"></Relationship><Relationship Id="rId74" Target="slides/slide69.xml" Type="http://schemas.openxmlformats.org/officeDocument/2006/relationships/slide"></Relationship><Relationship Id="rId75" Target="slides/slide70.xml" Type="http://schemas.openxmlformats.org/officeDocument/2006/relationships/slide"></Relationship><Relationship Id="rId76" Target="slides/slide71.xml" Type="http://schemas.openxmlformats.org/officeDocument/2006/relationships/slide"></Relationship><Relationship Id="rId77" Target="slides/slide72.xml" Type="http://schemas.openxmlformats.org/officeDocument/2006/relationships/slide"></Relationship><Relationship Id="rId78" Target="slides/slide73.xml" Type="http://schemas.openxmlformats.org/officeDocument/2006/relationships/slide"></Relationship><Relationship Id="rId79" Target="slides/slide74.xml" Type="http://schemas.openxmlformats.org/officeDocument/2006/relationships/slide"></Relationship><Relationship Id="rId80" Target="slides/slide75.xml" Type="http://schemas.openxmlformats.org/officeDocument/2006/relationships/slide"></Relationship><Relationship Id="rId81" Target="slides/slide76.xml" Type="http://schemas.openxmlformats.org/officeDocument/2006/relationships/slide"></Relationship><Relationship Id="rId82" Target="slides/slide77.xml" Type="http://schemas.openxmlformats.org/officeDocument/2006/relationships/slide"></Relationship><Relationship Id="rId83" Target="slides/slide78.xml" Type="http://schemas.openxmlformats.org/officeDocument/2006/relationships/slide"></Relationship><Relationship Id="rId84" Target="slides/slide79.xml" Type="http://schemas.openxmlformats.org/officeDocument/2006/relationships/slide"></Relationship><Relationship Id="rId85" Target="theme/theme1.xml" Type="http://schemas.openxmlformats.org/officeDocument/2006/relationships/theme"></Relationship></Relationships>
</file>

<file path=ppt/notesMasters/_rels/notesMaster1.xml.rels><?xml version="1.0" standalone="yes" ?><Relationships xmlns="http://schemas.openxmlformats.org/package/2006/relationships"><Relationship Id="rId1" Target="../theme/theme2.xml" Type="http://schemas.openxmlformats.org/officeDocument/2006/relationships/theme"></Relationship></Relationships>
</file>

<file path=ppt/notesMasters/notesMaster1.xml><?xml version="1.0" encoding="utf-8"?>
<p:notesMaster xmlns:a="http://schemas.openxmlformats.org/drawingml/2006/main" xmlns:p="http://schemas.openxmlformats.org/presentationml/2006/main" xmlns:s="http://schemas.openxmlformats.org/officeDocument/2006/sharedTypes" xmlns:r="http://schemas.openxmlformats.org/officeDocument/2006/relationships">
  <p:cSld>
    <p:bg>
      <p:bgRef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x="1001">
        <a:schemeClr val="bg1"/>
      </p:bgRef>
    </p:bg>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Header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sz="quarter" type="hd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2971800" cy="45720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rtlCol="0" tIns="45720" vert="horz"/>
          <a:lstStyle>
            <a:lvl1pPr algn="l">
              <a:defRPr sz="1200">
                <a:uFillTx/>
              </a:defRPr>
            </a:lvl1p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Date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884613" y="0"/>
            <a:ext cx="2971800" cy="45720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rtlCol="0" tIns="45720" vert="horz"/>
          <a:lstStyle>
            <a:lvl1pPr algn="r">
              <a:defRPr sz="1200">
                <a:uFillTx/>
              </a:defRPr>
            </a:lvl1pPr>
          </a:lstStyle>
          <a:p>
            <a:fld id="{1D339E5B-F253-8B47-A9DE-EA93E718A22A}" type="datetimeFigureOut">
              <a:rPr lang="en-US" smtClean="0">
                <a:uFillTx/>
              </a:rPr>
              <a:t>9/17/2018</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Slide Imag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spect="1" noGrp="1" noRot="1"/>
          </p:cNvSpPr>
          <p:nvPr>
            <p:ph idx="2"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143000" y="685800"/>
            <a:ext cx="4572000" cy="3429000"/>
          </a:xfrm>
          <a:prstGeom prst="rect">
            <a:avLst/>
          </a:prstGeom>
          <a:noFill/>
          <a:ln w="12700">
            <a:solidFill>
              <a:srgbClr val="000000"/>
            </a:solid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Notes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3" sz="quarter"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4343400"/>
            <a:ext cx="5486400" cy="411480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rtlCol="0" tIns="45720" vert="horz"/>
          <a:lstStyle/>
          <a:p>
            <a:pPr lvl="0"/>
            <a:r>
              <a:rPr lang="en-CA" smtClean="0">
                <a:uFillTx/>
              </a:rPr>
              <a:t>Click to edit Master text styles</a:t>
            </a:r>
          </a:p>
          <a:p>
            <a:pPr lvl="1"/>
            <a:r>
              <a:rPr lang="en-CA" smtClean="0">
                <a:uFillTx/>
              </a:rPr>
              <a:t>Second level</a:t>
            </a:r>
          </a:p>
          <a:p>
            <a:pPr lvl="2"/>
            <a:r>
              <a:rPr lang="en-CA" smtClean="0">
                <a:uFillTx/>
              </a:rPr>
              <a:t>Third level</a:t>
            </a:r>
          </a:p>
          <a:p>
            <a:pPr lvl="3"/>
            <a:r>
              <a:rPr lang="en-CA" smtClean="0">
                <a:uFillTx/>
              </a:rPr>
              <a:t>Fourth level</a:t>
            </a:r>
          </a:p>
          <a:p>
            <a:pPr lvl="4"/>
            <a:r>
              <a:rPr lang="en-CA" smtClean="0">
                <a:uFillTx/>
              </a:rPr>
              <a:t>Fifth level</a:t>
            </a: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Foot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4"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8685213"/>
            <a:ext cx="2971800" cy="45720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bIns="45720" lIns="91440" rIns="91440" rtlCol="0" tIns="45720" vert="horz"/>
          <a:lstStyle>
            <a:lvl1pPr algn="l">
              <a:defRPr sz="1200">
                <a:uFillTx/>
              </a:defRPr>
            </a:lvl1p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lide Number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5"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884613" y="8685213"/>
            <a:ext cx="2971800" cy="45720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bIns="45720" lIns="91440" rIns="91440" rtlCol="0" tIns="45720" vert="horz"/>
          <a:lstStyle>
            <a:lvl1pPr algn="r">
              <a:defRPr sz="1200">
                <a:uFillTx/>
              </a:defRPr>
            </a:lvl1pPr>
          </a:lstStyle>
          <a:p>
            <a:fld id="{B8222D8E-9B42-254E-96F9-731AC2A171B1}" type="slidenum">
              <a:rPr lang="en-US" smtClean="0">
                <a:uFillTx/>
              </a:rPr>
              <a:t>‹#›</a:t>
            </a:fld>
            <a:endParaRPr lang="en-US">
              <a:uFillTx/>
            </a:endParaRPr>
          </a:p>
        </p:txBody>
      </p:sp>
    </p:spTree>
  </p:cSld>
  <p:clrMap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ccent1="accent1" accent2="accent2" accent3="accent3" accent4="accent4" accent5="accent5" accent6="accent6" bg1="lt1" bg2="lt2" folHlink="folHlink" hlink="hlink" tx1="dk1" tx2="dk2"/>
  <p:notes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vl1pPr algn="l" defTabSz="457200" eaLnBrk="1" hangingPunct="1" latinLnBrk="0" marL="0" rtl="0">
      <a:defRPr kern="1200" sz="1200">
        <a:solidFill>
          <a:schemeClr val="tx1"/>
        </a:solidFill>
        <a:uFillTx/>
        <a:latin typeface="+mn-lt"/>
        <a:ea typeface="+mn-ea"/>
        <a:cs typeface="+mn-cs"/>
      </a:defRPr>
    </a:lvl1pPr>
    <a:lvl2pPr algn="l" defTabSz="457200" eaLnBrk="1" hangingPunct="1" latinLnBrk="0" marL="457200" rtl="0">
      <a:defRPr kern="1200" sz="1200">
        <a:solidFill>
          <a:schemeClr val="tx1"/>
        </a:solidFill>
        <a:uFillTx/>
        <a:latin typeface="+mn-lt"/>
        <a:ea typeface="+mn-ea"/>
        <a:cs typeface="+mn-cs"/>
      </a:defRPr>
    </a:lvl2pPr>
    <a:lvl3pPr algn="l" defTabSz="457200" eaLnBrk="1" hangingPunct="1" latinLnBrk="0" marL="914400" rtl="0">
      <a:defRPr kern="1200" sz="1200">
        <a:solidFill>
          <a:schemeClr val="tx1"/>
        </a:solidFill>
        <a:uFillTx/>
        <a:latin typeface="+mn-lt"/>
        <a:ea typeface="+mn-ea"/>
        <a:cs typeface="+mn-cs"/>
      </a:defRPr>
    </a:lvl3pPr>
    <a:lvl4pPr algn="l" defTabSz="457200" eaLnBrk="1" hangingPunct="1" latinLnBrk="0" marL="1371600" rtl="0">
      <a:defRPr kern="1200" sz="1200">
        <a:solidFill>
          <a:schemeClr val="tx1"/>
        </a:solidFill>
        <a:uFillTx/>
        <a:latin typeface="+mn-lt"/>
        <a:ea typeface="+mn-ea"/>
        <a:cs typeface="+mn-cs"/>
      </a:defRPr>
    </a:lvl4pPr>
    <a:lvl5pPr algn="l" defTabSz="457200" eaLnBrk="1" hangingPunct="1" latinLnBrk="0" marL="1828800" rtl="0">
      <a:defRPr kern="1200" sz="1200">
        <a:solidFill>
          <a:schemeClr val="tx1"/>
        </a:solidFill>
        <a:uFillTx/>
        <a:latin typeface="+mn-lt"/>
        <a:ea typeface="+mn-ea"/>
        <a:cs typeface="+mn-cs"/>
      </a:defRPr>
    </a:lvl5pPr>
    <a:lvl6pPr algn="l" defTabSz="457200" eaLnBrk="1" hangingPunct="1" latinLnBrk="0" marL="2286000" rtl="0">
      <a:defRPr kern="1200" sz="1200">
        <a:solidFill>
          <a:schemeClr val="tx1"/>
        </a:solidFill>
        <a:uFillTx/>
        <a:latin typeface="+mn-lt"/>
        <a:ea typeface="+mn-ea"/>
        <a:cs typeface="+mn-cs"/>
      </a:defRPr>
    </a:lvl6pPr>
    <a:lvl7pPr algn="l" defTabSz="457200" eaLnBrk="1" hangingPunct="1" latinLnBrk="0" marL="2743200" rtl="0">
      <a:defRPr kern="1200" sz="1200">
        <a:solidFill>
          <a:schemeClr val="tx1"/>
        </a:solidFill>
        <a:uFillTx/>
        <a:latin typeface="+mn-lt"/>
        <a:ea typeface="+mn-ea"/>
        <a:cs typeface="+mn-cs"/>
      </a:defRPr>
    </a:lvl7pPr>
    <a:lvl8pPr algn="l" defTabSz="457200" eaLnBrk="1" hangingPunct="1" latinLnBrk="0" marL="3200400" rtl="0">
      <a:defRPr kern="1200" sz="1200">
        <a:solidFill>
          <a:schemeClr val="tx1"/>
        </a:solidFill>
        <a:uFillTx/>
        <a:latin typeface="+mn-lt"/>
        <a:ea typeface="+mn-ea"/>
        <a:cs typeface="+mn-cs"/>
      </a:defRPr>
    </a:lvl8pPr>
    <a:lvl9pPr algn="l" defTabSz="457200" eaLnBrk="1" hangingPunct="1" latinLnBrk="0" marL="3657600" rtl="0">
      <a:defRPr kern="1200" sz="1200">
        <a:solidFill>
          <a:schemeClr val="tx1"/>
        </a:solidFill>
        <a:uFillTx/>
        <a:latin typeface="+mn-lt"/>
        <a:ea typeface="+mn-ea"/>
        <a:cs typeface="+mn-cs"/>
      </a:defRPr>
    </a:lvl9pPr>
  </p:notesStyle>
</p:notesMaster>
</file>

<file path=ppt/notesSlides/_rels/notesSlide1.xml.rels><?xml version="1.0" standalone="yes" ?><Relationships xmlns="http://schemas.openxmlformats.org/package/2006/relationships"><Relationship Id="rId1" Target="../slides/slide4.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0.xml.rels><?xml version="1.0" standalone="yes" ?><Relationships xmlns="http://schemas.openxmlformats.org/package/2006/relationships"><Relationship Id="rId1" Target="../slides/slide33.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1.xml.rels><?xml version="1.0" standalone="yes" ?><Relationships xmlns="http://schemas.openxmlformats.org/package/2006/relationships"><Relationship Id="rId1" Target="../slides/slide39.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2.xml.rels><?xml version="1.0" standalone="yes" ?><Relationships xmlns="http://schemas.openxmlformats.org/package/2006/relationships"><Relationship Id="rId1" Target="../slides/slide43.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3.xml.rels><?xml version="1.0" standalone="yes" ?><Relationships xmlns="http://schemas.openxmlformats.org/package/2006/relationships"><Relationship Id="rId1" Target="../slides/slide44.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4.xml.rels><?xml version="1.0" standalone="yes" ?><Relationships xmlns="http://schemas.openxmlformats.org/package/2006/relationships"><Relationship Id="rId1" Target="../slides/slide45.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5.xml.rels><?xml version="1.0" standalone="yes" ?><Relationships xmlns="http://schemas.openxmlformats.org/package/2006/relationships"><Relationship Id="rId1" Target="../slides/slide47.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6.xml.rels><?xml version="1.0" standalone="yes" ?><Relationships xmlns="http://schemas.openxmlformats.org/package/2006/relationships"><Relationship Id="rId1" Target="../slides/slide48.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7.xml.rels><?xml version="1.0" standalone="yes" ?><Relationships xmlns="http://schemas.openxmlformats.org/package/2006/relationships"><Relationship Id="rId1" Target="../slides/slide49.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8.xml.rels><?xml version="1.0" standalone="yes" ?><Relationships xmlns="http://schemas.openxmlformats.org/package/2006/relationships"><Relationship Id="rId1" Target="../slides/slide50.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19.xml.rels><?xml version="1.0" standalone="yes" ?><Relationships xmlns="http://schemas.openxmlformats.org/package/2006/relationships"><Relationship Id="rId1" Target="../slides/slide52.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xml.rels><?xml version="1.0" standalone="yes" ?><Relationships xmlns="http://schemas.openxmlformats.org/package/2006/relationships"><Relationship Id="rId1" Target="../slides/slide8.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0.xml.rels><?xml version="1.0" standalone="yes" ?><Relationships xmlns="http://schemas.openxmlformats.org/package/2006/relationships"><Relationship Id="rId1" Target="../slides/slide53.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1.xml.rels><?xml version="1.0" standalone="yes" ?><Relationships xmlns="http://schemas.openxmlformats.org/package/2006/relationships"><Relationship Id="rId1" Target="../slides/slide56.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2.xml.rels><?xml version="1.0" standalone="yes" ?><Relationships xmlns="http://schemas.openxmlformats.org/package/2006/relationships"><Relationship Id="rId1" Target="../slides/slide72.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3.xml.rels><?xml version="1.0" standalone="yes" ?><Relationships xmlns="http://schemas.openxmlformats.org/package/2006/relationships"><Relationship Id="rId1" Target="../slides/slide10.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4.xml.rels><?xml version="1.0" standalone="yes" ?><Relationships xmlns="http://schemas.openxmlformats.org/package/2006/relationships"><Relationship Id="rId1" Target="../slides/slide13.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5.xml.rels><?xml version="1.0" standalone="yes" ?><Relationships xmlns="http://schemas.openxmlformats.org/package/2006/relationships"><Relationship Id="rId1" Target="../slides/slide19.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6.xml.rels><?xml version="1.0" standalone="yes" ?><Relationships xmlns="http://schemas.openxmlformats.org/package/2006/relationships"><Relationship Id="rId1" Target="../slides/slide22.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7.xml.rels><?xml version="1.0" standalone="yes" ?><Relationships xmlns="http://schemas.openxmlformats.org/package/2006/relationships"><Relationship Id="rId1" Target="../slides/slide26.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8.xml.rels><?xml version="1.0" standalone="yes" ?><Relationships xmlns="http://schemas.openxmlformats.org/package/2006/relationships"><Relationship Id="rId1" Target="../slides/slide27.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9.xml.rels><?xml version="1.0" standalone="yes" ?><Relationships xmlns="http://schemas.openxmlformats.org/package/2006/relationships"><Relationship Id="rId1" Target="../slides/slide28.xml" Type="http://schemas.openxmlformats.org/officeDocument/2006/relationships/slide"></Relationship><Relationship Id="rId2" Target="../notesMasters/notesMaster1.xml" Type="http://schemas.openxmlformats.org/officeDocument/2006/relationships/notesMaster"></Relationship></Relationships>
</file>

<file path=ppt/notesSlides/notesSlide1.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3250" name="Slide Image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spect="1" noGrp="1" noRot="1" noTextEdit="1"/>
          </p:cNvSpPr>
          <p:nvPr>
            <p:ph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a:ln>
            <a:solidFill>
              <a:srgbClr val="000000"/>
            </a:solidFill>
            <a:miter lim="800000"/>
          </a:ln>
        </p:spPr>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Notes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compatLnSpc="1" numCol="1" wrap="square">
            <a:prstTxWarp prst="textNoShape">
              <a:avLst/>
            </a:prstTxWarp>
          </a:bodyPr>
          <a:lstStyle/>
          <a:p>
            <a:pPr>
              <a:lnSpc>
                <a:spcPct val="80000"/>
              </a:lnSpc>
            </a:pPr>
            <a:r>
              <a:rPr lang="en-US" sz="600">
                <a:uFillTx/>
                <a:latin charset="0" typeface="Calibri"/>
              </a:rPr>
              <a:t>Addiction def</a:t>
            </a:r>
            <a:br>
              <a:rPr lang="en-US" sz="600">
                <a:uFillTx/>
                <a:latin charset="0" typeface="Calibri"/>
              </a:rPr>
            </a:br>
            <a:r>
              <a:rPr lang="en-US" sz="600">
                <a:uFillTx/>
                <a:latin charset="0" typeface="Calibri"/>
              </a:rPr>
              <a:t>August 31, 2011 — For the first time, the American Society of Addiction Medicine (ASAM) has officially recognized that addiction is not solely related to substance misuse and is, in fact, a chronic brain disease.</a:t>
            </a:r>
            <a:br>
              <a:rPr lang="en-US" sz="600">
                <a:uFillTx/>
                <a:latin charset="0" typeface="Calibri"/>
              </a:rPr>
            </a:br>
            <a:r>
              <a:rPr lang="en-US" sz="600">
                <a:uFillTx/>
                <a:latin charset="0" typeface="Calibri"/>
              </a:rPr>
              <a:t/>
            </a:r>
            <a:br>
              <a:rPr lang="en-US" sz="600">
                <a:uFillTx/>
                <a:latin charset="0" typeface="Calibri"/>
              </a:rPr>
            </a:br>
            <a:r>
              <a:rPr lang="en-US" sz="600">
                <a:uFillTx/>
                <a:latin charset="0" typeface="Calibri"/>
              </a:rPr>
              <a:t>"At its core, addiction isn't just a social problem or a moral problem or a criminal problem. It's a brain problem whose behaviors manifest in all these other areas," ASAM Past President Michael Miller, MD, said in a news release.</a:t>
            </a:r>
            <a:br>
              <a:rPr lang="en-US" sz="600">
                <a:uFillTx/>
                <a:latin charset="0" typeface="Calibri"/>
              </a:rPr>
            </a:br>
            <a:r>
              <a:rPr lang="en-US" sz="600">
                <a:uFillTx/>
                <a:latin charset="0" typeface="Calibri"/>
              </a:rPr>
              <a:t/>
            </a:r>
            <a:br>
              <a:rPr lang="en-US" sz="600">
                <a:uFillTx/>
                <a:latin charset="0" typeface="Calibri"/>
              </a:rPr>
            </a:br>
            <a:r>
              <a:rPr lang="en-US" sz="600">
                <a:uFillTx/>
                <a:latin charset="0" typeface="Calibri"/>
              </a:rPr>
              <a:t>"The disease is about brains, not drugs. It's about underlying neurology, not outward actions," added Dr. Miller, who oversaw the development of the new addiction definition.</a:t>
            </a:r>
            <a:br>
              <a:rPr lang="en-US" sz="600">
                <a:uFillTx/>
                <a:latin charset="0" typeface="Calibri"/>
              </a:rPr>
            </a:br>
            <a:r>
              <a:rPr lang="en-US" sz="600">
                <a:uFillTx/>
                <a:latin charset="0" typeface="Calibri"/>
              </a:rPr>
              <a:t/>
            </a:r>
            <a:br>
              <a:rPr lang="en-US" sz="600">
                <a:uFillTx/>
                <a:latin charset="0" typeface="Calibri"/>
              </a:rPr>
            </a:br>
            <a:r>
              <a:rPr lang="en-US" sz="600">
                <a:uFillTx/>
                <a:latin charset="0" typeface="Calibri"/>
              </a:rPr>
              <a:t>Findings from brain circuitry studies prompted more than 80 experts to come together 4 years ago to begin the process of developing a new definition of addiction.</a:t>
            </a:r>
            <a:br>
              <a:rPr lang="en-US" sz="600">
                <a:uFillTx/>
                <a:latin charset="0" typeface="Calibri"/>
              </a:rPr>
            </a:br>
            <a:r>
              <a:rPr lang="en-US" sz="600">
                <a:uFillTx/>
                <a:latin charset="0" typeface="Calibri"/>
              </a:rPr>
              <a:t/>
            </a:r>
            <a:br>
              <a:rPr lang="en-US" sz="600">
                <a:uFillTx/>
                <a:latin charset="0" typeface="Calibri"/>
              </a:rPr>
            </a:br>
            <a:r>
              <a:rPr lang="en-US" sz="600">
                <a:uFillTx/>
                <a:latin charset="0" typeface="Calibri"/>
              </a:rPr>
              <a:t>Previous research has shown that addiction affects neurotransmission in the reward area of the brain, triggers craving of addictive behaviors based on memories of previous experiences, and alters areas that govern impulse control and judgment.</a:t>
            </a:r>
            <a:br>
              <a:rPr lang="en-US" sz="600">
                <a:uFillTx/>
                <a:latin charset="0" typeface="Calibri"/>
              </a:rPr>
            </a:br>
            <a:r>
              <a:rPr lang="en-US" sz="600">
                <a:uFillTx/>
                <a:latin charset="0" typeface="Calibri"/>
              </a:rPr>
              <a:t/>
            </a:r>
            <a:br>
              <a:rPr lang="en-US" sz="600">
                <a:uFillTx/>
                <a:latin charset="0" typeface="Calibri"/>
              </a:rPr>
            </a:br>
            <a:r>
              <a:rPr lang="en-US" sz="600">
                <a:uFillTx/>
                <a:latin charset="0" typeface="Calibri"/>
              </a:rPr>
              <a:t>Chronic Condition</a:t>
            </a:r>
            <a:br>
              <a:rPr lang="en-US" sz="600">
                <a:uFillTx/>
                <a:latin charset="0" typeface="Calibri"/>
              </a:rPr>
            </a:br>
            <a:r>
              <a:rPr lang="en-US" sz="600">
                <a:uFillTx/>
                <a:latin charset="0" typeface="Calibri"/>
              </a:rPr>
              <a:t/>
            </a:r>
            <a:br>
              <a:rPr lang="en-US" sz="600">
                <a:uFillTx/>
                <a:latin charset="0" typeface="Calibri"/>
              </a:rPr>
            </a:br>
            <a:r>
              <a:rPr lang="en-US" sz="600">
                <a:uFillTx/>
                <a:latin charset="0" typeface="Calibri"/>
              </a:rPr>
              <a:t>Although ASAM adopted aspects of its new definition internally in April, it was recently released to the public with final tweaks based on subsequent discussion by board members.</a:t>
            </a:r>
            <a:br>
              <a:rPr lang="en-US" sz="600">
                <a:uFillTx/>
                <a:latin charset="0" typeface="Calibri"/>
              </a:rPr>
            </a:br>
            <a:r>
              <a:rPr lang="en-US" sz="600">
                <a:uFillTx/>
                <a:latin charset="0" typeface="Calibri"/>
              </a:rPr>
              <a:t/>
            </a:r>
            <a:br>
              <a:rPr lang="en-US" sz="600">
                <a:uFillTx/>
                <a:latin charset="0" typeface="Calibri"/>
              </a:rPr>
            </a:br>
            <a:r>
              <a:rPr lang="en-US" sz="600">
                <a:uFillTx/>
                <a:latin charset="0" typeface="Calibri"/>
              </a:rPr>
              <a:t>Highlights include its description of addiction as a primary disease, which means "it's not the result of other causes such as emotional or psychiatric problems." ASAM also notes that addiction is a chronic condition, and so should be "treated, managed, and monitored over a life-time."</a:t>
            </a:r>
            <a:br>
              <a:rPr lang="en-US" sz="600">
                <a:uFillTx/>
                <a:latin charset="0" typeface="Calibri"/>
              </a:rPr>
            </a:br>
            <a:r>
              <a:rPr lang="en-US" sz="600">
                <a:uFillTx/>
                <a:latin charset="0" typeface="Calibri"/>
              </a:rPr>
              <a:t/>
            </a:r>
            <a:br>
              <a:rPr lang="en-US" sz="600">
                <a:uFillTx/>
                <a:latin charset="0" typeface="Calibri"/>
              </a:rPr>
            </a:br>
            <a:r>
              <a:rPr lang="en-US" sz="600">
                <a:uFillTx/>
                <a:latin charset="0" typeface="Calibri"/>
              </a:rPr>
              <a:t>Raju Hajela, MD, chair of the ASAM new definition committee and past president of the Canadian Society of Addiction Medicine, said in the release that this disease drives behaviors that others might not understand.</a:t>
            </a:r>
            <a:br>
              <a:rPr lang="en-US" sz="600">
                <a:uFillTx/>
                <a:latin charset="0" typeface="Calibri"/>
              </a:rPr>
            </a:br>
            <a:r>
              <a:rPr lang="en-US" sz="600">
                <a:uFillTx/>
                <a:latin charset="0" typeface="Calibri"/>
              </a:rPr>
              <a:t/>
            </a:r>
            <a:br>
              <a:rPr lang="en-US" sz="600">
                <a:uFillTx/>
                <a:latin charset="0" typeface="Calibri"/>
              </a:rPr>
            </a:br>
            <a:r>
              <a:rPr lang="en-US" sz="600">
                <a:uFillTx/>
                <a:latin charset="0" typeface="Calibri"/>
              </a:rPr>
              <a:t>"Simply put, addiction is not a choice[, but] choice still plays an important role in getting help. Because there is no pill which alone can cure addiction, choosing recovery over unhealthy behaviors is necessary," added Dr. Hajela.</a:t>
            </a:r>
            <a:br>
              <a:rPr lang="en-US" sz="600">
                <a:uFillTx/>
                <a:latin charset="0" typeface="Calibri"/>
              </a:rPr>
            </a:br>
            <a:r>
              <a:rPr lang="en-US" sz="600">
                <a:uFillTx/>
                <a:latin charset="0" typeface="Calibri"/>
              </a:rPr>
              <a:t/>
            </a:r>
            <a:br>
              <a:rPr lang="en-US" sz="600">
                <a:uFillTx/>
                <a:latin charset="0" typeface="Calibri"/>
              </a:rPr>
            </a:br>
            <a:r>
              <a:rPr lang="en-US" sz="600">
                <a:uFillTx/>
                <a:latin charset="0" typeface="Calibri"/>
              </a:rPr>
              <a:t>David Kupfer, MD, chair of the American Psychiatric Association's Task Force for the upcoming Diagnostic and Statistical Manual of Mental Disorders, Fifth Edition (DSM-5), told Medscape Medical News that "a number of mental disorders" that are currently in the DSM-4 and that will be in the DSM-5 are considered chronic and persistent.</a:t>
            </a:r>
            <a:br>
              <a:rPr lang="en-US" sz="600">
                <a:uFillTx/>
                <a:latin charset="0" typeface="Calibri"/>
              </a:rPr>
            </a:br>
            <a:r>
              <a:rPr lang="en-US" sz="600">
                <a:uFillTx/>
                <a:latin charset="0" typeface="Calibri"/>
              </a:rPr>
              <a:t/>
            </a:r>
            <a:br>
              <a:rPr lang="en-US" sz="600">
                <a:uFillTx/>
                <a:latin charset="0" typeface="Calibri"/>
              </a:rPr>
            </a:br>
            <a:r>
              <a:rPr lang="en-US" sz="600">
                <a:uFillTx/>
                <a:latin charset="0" typeface="Calibri"/>
              </a:rPr>
              <a:t>"Addictive disorders, anxiety disorders, certainly depressive or bipolar disorders, schizophrenia, some of the neurocognitive disorders such as Alzheimer's — they are disorders that are no different than cardiovascular disease, or diabetes, or even asthma in many ways," said Dr. Kupfer.</a:t>
            </a:r>
            <a:br>
              <a:rPr lang="en-US" sz="600">
                <a:uFillTx/>
                <a:latin charset="0" typeface="Calibri"/>
              </a:rPr>
            </a:br>
            <a:r>
              <a:rPr lang="en-US" sz="600">
                <a:uFillTx/>
                <a:latin charset="0" typeface="Calibri"/>
              </a:rPr>
              <a:t/>
            </a:r>
            <a:br>
              <a:rPr lang="en-US" sz="600">
                <a:uFillTx/>
                <a:latin charset="0" typeface="Calibri"/>
              </a:rPr>
            </a:br>
            <a:r>
              <a:rPr lang="en-US" sz="600">
                <a:uFillTx/>
                <a:latin charset="0" typeface="Calibri"/>
              </a:rPr>
              <a:t>"Thinking about it that way has helped a lot of people trying to revise the current DSM to realize that what we are seeking to do is try and find out the underlying physiology and the underlying psychopathology and etiology of these disorders. There's no question that you have this interaction of what's going on in the brain and what's going on in terms of expression of behavior," he added.</a:t>
            </a:r>
            <a:br>
              <a:rPr lang="en-US" sz="600">
                <a:uFillTx/>
                <a:latin charset="0" typeface="Calibri"/>
              </a:rPr>
            </a:br>
            <a:r>
              <a:rPr lang="en-US" sz="600">
                <a:uFillTx/>
                <a:latin charset="0" typeface="Calibri"/>
              </a:rPr>
              <a:t/>
            </a:r>
            <a:br>
              <a:rPr lang="en-US" sz="600">
                <a:uFillTx/>
                <a:latin charset="0" typeface="Calibri"/>
              </a:rPr>
            </a:br>
            <a:r>
              <a:rPr lang="en-US" sz="600">
                <a:uFillTx/>
                <a:latin charset="0" typeface="Calibri"/>
              </a:rPr>
              <a:t>Definition Reduces Stigma</a:t>
            </a:r>
            <a:br>
              <a:rPr lang="en-US" sz="600">
                <a:uFillTx/>
                <a:latin charset="0" typeface="Calibri"/>
              </a:rPr>
            </a:br>
            <a:r>
              <a:rPr lang="en-US" sz="600">
                <a:uFillTx/>
                <a:latin charset="0" typeface="Calibri"/>
              </a:rPr>
              <a:t/>
            </a:r>
            <a:br>
              <a:rPr lang="en-US" sz="600">
                <a:uFillTx/>
                <a:latin charset="0" typeface="Calibri"/>
              </a:rPr>
            </a:br>
            <a:r>
              <a:rPr lang="en-US" sz="600">
                <a:uFillTx/>
                <a:latin charset="0" typeface="Calibri"/>
              </a:rPr>
              <a:t>He noted that the new definition is consistent with "parallel developments" currently going on in other areas of psychiatry.</a:t>
            </a:r>
            <a:br>
              <a:rPr lang="en-US" sz="600">
                <a:uFillTx/>
                <a:latin charset="0" typeface="Calibri"/>
              </a:rPr>
            </a:br>
            <a:r>
              <a:rPr lang="en-US" sz="600">
                <a:uFillTx/>
                <a:latin charset="0" typeface="Calibri"/>
              </a:rPr>
              <a:t/>
            </a:r>
            <a:br>
              <a:rPr lang="en-US" sz="600">
                <a:uFillTx/>
                <a:latin charset="0" typeface="Calibri"/>
              </a:rPr>
            </a:br>
            <a:r>
              <a:rPr lang="en-US" sz="600">
                <a:uFillTx/>
                <a:latin charset="0" typeface="Calibri"/>
              </a:rPr>
              <a:t>"We're running into the same exciting areas. It doesn't mean we have the answers. It means we have our work cut out for us in terms of how to integrate what we're learning about how the brain functions with what we learn about behavior," said Dr. Kupfer.</a:t>
            </a:r>
            <a:br>
              <a:rPr lang="en-US" sz="600">
                <a:uFillTx/>
                <a:latin charset="0" typeface="Calibri"/>
              </a:rPr>
            </a:br>
            <a:r>
              <a:rPr lang="en-US" sz="600">
                <a:uFillTx/>
                <a:latin charset="0" typeface="Calibri"/>
              </a:rPr>
              <a:t/>
            </a:r>
            <a:br>
              <a:rPr lang="en-US" sz="600">
                <a:uFillTx/>
                <a:latin charset="0" typeface="Calibri"/>
              </a:rPr>
            </a:br>
            <a:r>
              <a:rPr lang="en-US" sz="600">
                <a:uFillTx/>
                <a:latin charset="0" typeface="Calibri"/>
              </a:rPr>
              <a:t>"It's very nice to see this society endorsing the fact that in many ways addiction may very well be a chronic brain disorder, and not simply a behavioral disorder. And that I totally agree with."</a:t>
            </a:r>
            <a:br>
              <a:rPr lang="en-US" sz="600">
                <a:uFillTx/>
                <a:latin charset="0" typeface="Calibri"/>
              </a:rPr>
            </a:br>
            <a:r>
              <a:rPr lang="en-US" sz="600">
                <a:uFillTx/>
                <a:latin charset="0" typeface="Calibri"/>
              </a:rPr>
              <a:t/>
            </a:r>
            <a:br>
              <a:rPr lang="en-US" sz="600">
                <a:uFillTx/>
                <a:latin charset="0" typeface="Calibri"/>
              </a:rPr>
            </a:br>
            <a:r>
              <a:rPr lang="en-US" sz="600">
                <a:uFillTx/>
                <a:latin charset="0" typeface="Calibri"/>
              </a:rPr>
              <a:t>Overall, he said, it is important to get this information out to the public, to let those affected know that it is okay to come in for treatment.</a:t>
            </a:r>
            <a:br>
              <a:rPr lang="en-US" sz="600">
                <a:uFillTx/>
                <a:latin charset="0" typeface="Calibri"/>
              </a:rPr>
            </a:br>
            <a:r>
              <a:rPr lang="en-US" sz="600">
                <a:uFillTx/>
                <a:latin charset="0" typeface="Calibri"/>
              </a:rPr>
              <a:t/>
            </a:r>
            <a:br>
              <a:rPr lang="en-US" sz="600">
                <a:uFillTx/>
                <a:latin charset="0" typeface="Calibri"/>
              </a:rPr>
            </a:br>
            <a:r>
              <a:rPr lang="en-US" sz="600">
                <a:uFillTx/>
                <a:latin charset="0" typeface="Calibri"/>
              </a:rPr>
              <a:t>"The only way that we will really get rid of stigma is to continue to point out and show again and again, hopefully with more science, that these disorders are no different than any of the other disorders that we are treating throughout the rest of medicine. So anything like this new definition helps."</a:t>
            </a:r>
            <a:br>
              <a:rPr lang="en-US" sz="600">
                <a:uFillTx/>
                <a:latin charset="0" typeface="Calibri"/>
              </a:rPr>
            </a:br>
            <a:r>
              <a:rPr lang="en-US" sz="600">
                <a:uFillTx/>
                <a:latin charset="0" typeface="Calibri"/>
              </a:rPr>
              <a:t/>
            </a:r>
            <a:br>
              <a:rPr lang="en-US" sz="600">
                <a:uFillTx/>
                <a:latin charset="0" typeface="Calibri"/>
              </a:rPr>
            </a:br>
            <a:r>
              <a:rPr lang="en-US" sz="600">
                <a:uFillTx/>
                <a:latin charset="0" typeface="Calibri"/>
              </a:rPr>
              <a:t>The new, full definition of addiction is available on the ASAM Web site</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5"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eaLnBrk="0" hangingPunct="0">
              <a:defRPr>
                <a:solidFill>
                  <a:schemeClr val="tx1"/>
                </a:solidFill>
                <a:uFillTx/>
                <a:latin charset="0" typeface="Arial"/>
                <a:ea charset="0" typeface="ＭＳ Ｐゴシック"/>
                <a:cs charset="0" typeface="Arial"/>
              </a:defRPr>
            </a:lvl1pPr>
            <a:lvl2pPr eaLnBrk="0" hangingPunct="0" indent="-285750" marL="742950">
              <a:defRPr>
                <a:solidFill>
                  <a:schemeClr val="tx1"/>
                </a:solidFill>
                <a:uFillTx/>
                <a:latin charset="0" typeface="Arial"/>
                <a:ea charset="0" typeface="Arial"/>
                <a:cs charset="0" typeface="Arial"/>
              </a:defRPr>
            </a:lvl2pPr>
            <a:lvl3pPr eaLnBrk="0" hangingPunct="0" indent="-228600" marL="1143000">
              <a:defRPr>
                <a:solidFill>
                  <a:schemeClr val="tx1"/>
                </a:solidFill>
                <a:uFillTx/>
                <a:latin charset="0" typeface="Arial"/>
                <a:ea charset="0" typeface="Arial"/>
                <a:cs charset="0" typeface="Arial"/>
              </a:defRPr>
            </a:lvl3pPr>
            <a:lvl4pPr eaLnBrk="0" hangingPunct="0" indent="-228600" marL="1600200">
              <a:defRPr>
                <a:solidFill>
                  <a:schemeClr val="tx1"/>
                </a:solidFill>
                <a:uFillTx/>
                <a:latin charset="0" typeface="Arial"/>
                <a:ea charset="0" typeface="Arial"/>
                <a:cs charset="0" typeface="Arial"/>
              </a:defRPr>
            </a:lvl4pPr>
            <a:lvl5pPr eaLnBrk="0" hangingPunct="0" indent="-228600" marL="2057400">
              <a:defRPr>
                <a:solidFill>
                  <a:schemeClr val="tx1"/>
                </a:solidFill>
                <a:uFillTx/>
                <a:latin charset="0" typeface="Arial"/>
                <a:ea charset="0" typeface="Arial"/>
                <a:cs charset="0" typeface="Arial"/>
              </a:defRPr>
            </a:lvl5pPr>
            <a:lvl6pPr eaLnBrk="0" fontAlgn="base" hangingPunct="0" indent="-228600" marL="2514600">
              <a:spcBef>
                <a:spcPct val="0"/>
              </a:spcBef>
              <a:spcAft>
                <a:spcPct val="0"/>
              </a:spcAft>
              <a:defRPr>
                <a:solidFill>
                  <a:schemeClr val="tx1"/>
                </a:solidFill>
                <a:uFillTx/>
                <a:latin charset="0" typeface="Arial"/>
                <a:ea charset="0" typeface="Arial"/>
                <a:cs charset="0" typeface="Arial"/>
              </a:defRPr>
            </a:lvl6pPr>
            <a:lvl7pPr eaLnBrk="0" fontAlgn="base" hangingPunct="0" indent="-228600" marL="2971800">
              <a:spcBef>
                <a:spcPct val="0"/>
              </a:spcBef>
              <a:spcAft>
                <a:spcPct val="0"/>
              </a:spcAft>
              <a:defRPr>
                <a:solidFill>
                  <a:schemeClr val="tx1"/>
                </a:solidFill>
                <a:uFillTx/>
                <a:latin charset="0" typeface="Arial"/>
                <a:ea charset="0" typeface="Arial"/>
                <a:cs charset="0" typeface="Arial"/>
              </a:defRPr>
            </a:lvl7pPr>
            <a:lvl8pPr eaLnBrk="0" fontAlgn="base" hangingPunct="0" indent="-228600" marL="3429000">
              <a:spcBef>
                <a:spcPct val="0"/>
              </a:spcBef>
              <a:spcAft>
                <a:spcPct val="0"/>
              </a:spcAft>
              <a:defRPr>
                <a:solidFill>
                  <a:schemeClr val="tx1"/>
                </a:solidFill>
                <a:uFillTx/>
                <a:latin charset="0" typeface="Arial"/>
                <a:ea charset="0" typeface="Arial"/>
                <a:cs charset="0" typeface="Arial"/>
              </a:defRPr>
            </a:lvl8pPr>
            <a:lvl9pPr eaLnBrk="0" fontAlgn="base" hangingPunct="0" indent="-228600" marL="3886200">
              <a:spcBef>
                <a:spcPct val="0"/>
              </a:spcBef>
              <a:spcAft>
                <a:spcPct val="0"/>
              </a:spcAft>
              <a:defRPr>
                <a:solidFill>
                  <a:schemeClr val="tx1"/>
                </a:solidFill>
                <a:uFillTx/>
                <a:latin charset="0" typeface="Arial"/>
                <a:ea charset="0" typeface="Arial"/>
                <a:cs charset="0" typeface="Arial"/>
              </a:defRPr>
            </a:lvl9pPr>
          </a:lstStyle>
          <a:p>
            <a:pPr eaLnBrk="1" hangingPunct="1"/>
            <a:fld id="{AF8B2080-CB76-A44D-9808-AA3CBC8FD8B5}" type="slidenum">
              <a:rPr lang="en-CA">
                <a:uFillTx/>
                <a:latin charset="0" typeface="Calibri"/>
              </a:rPr>
              <a:pPr eaLnBrk="1" hangingPunct="1"/>
              <a:t>4</a:t>
            </a:fld>
            <a:endParaRPr lang="en-CA">
              <a:uFillTx/>
              <a:latin charset="0" typeface="Calibri"/>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10.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2706" name="Slide Image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spect="1" noGrp="1" noRot="1" noTextEdit="1"/>
          </p:cNvSpPr>
          <p:nvPr>
            <p:ph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a:ln>
            <a:solidFill>
              <a:srgbClr val="000000"/>
            </a:solidFill>
            <a:miter lim="800000"/>
          </a:ln>
        </p:spPr>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2707" name="Notes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compatLnSpc="1" numCol="1" wrap="square">
            <a:prstTxWarp prst="textNoShape">
              <a:avLst/>
            </a:prstTxWarp>
          </a:bodyPr>
          <a:lstStyle/>
          <a:p>
            <a:r>
              <a:rPr dirty="0" lang="en-US">
                <a:uFillTx/>
                <a:latin charset="0" typeface="Calibri"/>
              </a:rPr>
              <a:t>This class of substances includes all controlled antianxiety and sleeping medications: </a:t>
            </a:r>
            <a:endParaRPr dirty="0" lang="en-CA">
              <a:uFillTx/>
              <a:latin charset="0" typeface="Calibri"/>
            </a:endParaRPr>
          </a:p>
          <a:p>
            <a:r>
              <a:rPr dirty="0" lang="en-US">
                <a:uFillTx/>
                <a:latin charset="0" typeface="Calibri"/>
              </a:rPr>
              <a:t>Benzodiazepines ( e.g. diazepam, </a:t>
            </a:r>
            <a:r>
              <a:rPr dirty="0" err="1" lang="en-US">
                <a:uFillTx/>
                <a:latin charset="0" typeface="Calibri"/>
              </a:rPr>
              <a:t>lorazepam</a:t>
            </a:r>
            <a:r>
              <a:rPr dirty="0" lang="en-US">
                <a:uFillTx/>
                <a:latin charset="0" typeface="Calibri"/>
              </a:rPr>
              <a:t> )</a:t>
            </a:r>
            <a:endParaRPr dirty="0" lang="en-CA">
              <a:uFillTx/>
              <a:latin charset="0" typeface="Calibri"/>
            </a:endParaRPr>
          </a:p>
          <a:p>
            <a:r>
              <a:rPr dirty="0" lang="en-US">
                <a:uFillTx/>
                <a:latin charset="0" typeface="Calibri"/>
              </a:rPr>
              <a:t>Benzodiazepine - like drugs ( e.g. </a:t>
            </a:r>
            <a:r>
              <a:rPr dirty="0" err="1" lang="en-US">
                <a:uFillTx/>
                <a:latin charset="0" typeface="Calibri"/>
              </a:rPr>
              <a:t>zolpidem</a:t>
            </a:r>
            <a:r>
              <a:rPr dirty="0" lang="en-US">
                <a:uFillTx/>
                <a:latin charset="0" typeface="Calibri"/>
              </a:rPr>
              <a:t>, </a:t>
            </a:r>
            <a:r>
              <a:rPr dirty="0" err="1" lang="en-US">
                <a:uFillTx/>
                <a:latin charset="0" typeface="Calibri"/>
              </a:rPr>
              <a:t>zopiclone</a:t>
            </a:r>
            <a:r>
              <a:rPr dirty="0" lang="en-US">
                <a:uFillTx/>
                <a:latin charset="0" typeface="Calibri"/>
              </a:rPr>
              <a:t> )</a:t>
            </a:r>
            <a:endParaRPr dirty="0" lang="en-CA">
              <a:uFillTx/>
              <a:latin charset="0" typeface="Calibri"/>
            </a:endParaRPr>
          </a:p>
          <a:p>
            <a:r>
              <a:rPr dirty="0" lang="en-US">
                <a:uFillTx/>
                <a:latin charset="0" typeface="Calibri"/>
              </a:rPr>
              <a:t>Barbiturates ( e.g. </a:t>
            </a:r>
            <a:r>
              <a:rPr dirty="0" err="1" lang="en-US">
                <a:uFillTx/>
                <a:latin charset="0" typeface="Calibri"/>
              </a:rPr>
              <a:t>secobarbital</a:t>
            </a:r>
            <a:r>
              <a:rPr dirty="0" lang="en-US">
                <a:uFillTx/>
                <a:latin charset="0" typeface="Calibri"/>
              </a:rPr>
              <a:t> )</a:t>
            </a:r>
            <a:endParaRPr dirty="0" lang="en-CA">
              <a:uFillTx/>
              <a:latin charset="0" typeface="Calibri"/>
            </a:endParaRPr>
          </a:p>
          <a:p>
            <a:r>
              <a:rPr dirty="0" lang="en-US">
                <a:uFillTx/>
                <a:latin charset="0" typeface="Calibri"/>
              </a:rPr>
              <a:t>Barbiturates - like hypnotics ( e.g. </a:t>
            </a:r>
            <a:r>
              <a:rPr dirty="0" err="1" lang="en-US">
                <a:uFillTx/>
                <a:latin charset="0" typeface="Calibri"/>
              </a:rPr>
              <a:t>methaqualone</a:t>
            </a:r>
            <a:r>
              <a:rPr dirty="0" lang="en-US">
                <a:uFillTx/>
                <a:latin charset="0" typeface="Calibri"/>
              </a:rPr>
              <a:t> )</a:t>
            </a:r>
            <a:endParaRPr dirty="0" lang="en-CA">
              <a:uFillTx/>
              <a:latin charset="0" typeface="Calibri"/>
            </a:endParaRPr>
          </a:p>
          <a:p>
            <a:r>
              <a:rPr dirty="0" err="1" lang="en-US">
                <a:uFillTx/>
                <a:latin charset="0" typeface="Calibri"/>
              </a:rPr>
              <a:t>Carbamates</a:t>
            </a:r>
            <a:r>
              <a:rPr dirty="0" lang="en-US">
                <a:uFillTx/>
                <a:latin charset="0" typeface="Calibri"/>
              </a:rPr>
              <a:t> ( e.g. </a:t>
            </a:r>
            <a:r>
              <a:rPr dirty="0" err="1" lang="en-US">
                <a:uFillTx/>
                <a:latin charset="0" typeface="Calibri"/>
              </a:rPr>
              <a:t>meprobamate</a:t>
            </a:r>
            <a:r>
              <a:rPr dirty="0" lang="en-US">
                <a:uFillTx/>
                <a:latin charset="0" typeface="Calibri"/>
              </a:rPr>
              <a:t> )</a:t>
            </a:r>
            <a:endParaRPr dirty="0" lang="en-CA">
              <a:uFillTx/>
              <a:latin charset="0" typeface="Calibri"/>
            </a:endParaRPr>
          </a:p>
          <a:p>
            <a:r>
              <a:rPr dirty="0" lang="en-US">
                <a:uFillTx/>
                <a:latin charset="0" typeface="Calibri"/>
              </a:rPr>
              <a:t> </a:t>
            </a:r>
            <a:endParaRPr dirty="0" lang="en-CA">
              <a:uFillTx/>
              <a:latin charset="0" typeface="Calibri"/>
            </a:endParaRPr>
          </a:p>
          <a:p>
            <a:r>
              <a:rPr dirty="0" lang="en-US">
                <a:uFillTx/>
                <a:latin charset="0" typeface="Calibri"/>
              </a:rPr>
              <a:t>These substances are brain depressants. Like alcohol, they can produce very significant levels of physiological dependence, marked by both tolerance and withdrawal.</a:t>
            </a:r>
            <a:endParaRPr dirty="0" lang="en-CA">
              <a:uFillTx/>
              <a:latin charset="0" typeface="Calibri"/>
            </a:endParaRPr>
          </a:p>
          <a:p>
            <a:r>
              <a:rPr dirty="0" lang="en-US">
                <a:uFillTx/>
                <a:latin charset="0" typeface="Calibri"/>
              </a:rPr>
              <a:t> </a:t>
            </a:r>
            <a:endParaRPr dirty="0" lang="en-CA">
              <a:uFillTx/>
              <a:latin charset="0" typeface="Calibri"/>
            </a:endParaRPr>
          </a:p>
          <a:p>
            <a:r>
              <a:rPr dirty="0" lang="en-US">
                <a:uFillTx/>
                <a:latin charset="0" typeface="Calibri"/>
              </a:rPr>
              <a:t>often taken with other brain depressants, like alcohol, which can produce additive serious effects (e.g. respiratory depression). </a:t>
            </a:r>
          </a:p>
          <a:p>
            <a:r>
              <a:rPr dirty="0" lang="en-US">
                <a:uFillTx/>
                <a:latin charset="0" typeface="Calibri"/>
              </a:rPr>
              <a:t>Abrupt withdrawal may produce seizures, delirium, or psychosis.</a:t>
            </a:r>
          </a:p>
          <a:p>
            <a:endParaRPr dirty="0" lang="en-CA">
              <a:uFillTx/>
              <a:latin charset="0"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5"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eaLnBrk="0" hangingPunct="0">
              <a:defRPr>
                <a:solidFill>
                  <a:schemeClr val="tx1"/>
                </a:solidFill>
                <a:uFillTx/>
                <a:latin charset="0" typeface="Arial"/>
                <a:ea charset="0" typeface="ＭＳ Ｐゴシック"/>
                <a:cs charset="0" typeface="Arial"/>
              </a:defRPr>
            </a:lvl1pPr>
            <a:lvl2pPr eaLnBrk="0" hangingPunct="0" indent="-285750" marL="742950">
              <a:defRPr>
                <a:solidFill>
                  <a:schemeClr val="tx1"/>
                </a:solidFill>
                <a:uFillTx/>
                <a:latin charset="0" typeface="Arial"/>
                <a:ea charset="0" typeface="Arial"/>
                <a:cs charset="0" typeface="Arial"/>
              </a:defRPr>
            </a:lvl2pPr>
            <a:lvl3pPr eaLnBrk="0" hangingPunct="0" indent="-228600" marL="1143000">
              <a:defRPr>
                <a:solidFill>
                  <a:schemeClr val="tx1"/>
                </a:solidFill>
                <a:uFillTx/>
                <a:latin charset="0" typeface="Arial"/>
                <a:ea charset="0" typeface="Arial"/>
                <a:cs charset="0" typeface="Arial"/>
              </a:defRPr>
            </a:lvl3pPr>
            <a:lvl4pPr eaLnBrk="0" hangingPunct="0" indent="-228600" marL="1600200">
              <a:defRPr>
                <a:solidFill>
                  <a:schemeClr val="tx1"/>
                </a:solidFill>
                <a:uFillTx/>
                <a:latin charset="0" typeface="Arial"/>
                <a:ea charset="0" typeface="Arial"/>
                <a:cs charset="0" typeface="Arial"/>
              </a:defRPr>
            </a:lvl4pPr>
            <a:lvl5pPr eaLnBrk="0" hangingPunct="0" indent="-228600" marL="2057400">
              <a:defRPr>
                <a:solidFill>
                  <a:schemeClr val="tx1"/>
                </a:solidFill>
                <a:uFillTx/>
                <a:latin charset="0" typeface="Arial"/>
                <a:ea charset="0" typeface="Arial"/>
                <a:cs charset="0" typeface="Arial"/>
              </a:defRPr>
            </a:lvl5pPr>
            <a:lvl6pPr eaLnBrk="0" fontAlgn="base" hangingPunct="0" indent="-228600" marL="2514600">
              <a:spcBef>
                <a:spcPct val="0"/>
              </a:spcBef>
              <a:spcAft>
                <a:spcPct val="0"/>
              </a:spcAft>
              <a:defRPr>
                <a:solidFill>
                  <a:schemeClr val="tx1"/>
                </a:solidFill>
                <a:uFillTx/>
                <a:latin charset="0" typeface="Arial"/>
                <a:ea charset="0" typeface="Arial"/>
                <a:cs charset="0" typeface="Arial"/>
              </a:defRPr>
            </a:lvl6pPr>
            <a:lvl7pPr eaLnBrk="0" fontAlgn="base" hangingPunct="0" indent="-228600" marL="2971800">
              <a:spcBef>
                <a:spcPct val="0"/>
              </a:spcBef>
              <a:spcAft>
                <a:spcPct val="0"/>
              </a:spcAft>
              <a:defRPr>
                <a:solidFill>
                  <a:schemeClr val="tx1"/>
                </a:solidFill>
                <a:uFillTx/>
                <a:latin charset="0" typeface="Arial"/>
                <a:ea charset="0" typeface="Arial"/>
                <a:cs charset="0" typeface="Arial"/>
              </a:defRPr>
            </a:lvl7pPr>
            <a:lvl8pPr eaLnBrk="0" fontAlgn="base" hangingPunct="0" indent="-228600" marL="3429000">
              <a:spcBef>
                <a:spcPct val="0"/>
              </a:spcBef>
              <a:spcAft>
                <a:spcPct val="0"/>
              </a:spcAft>
              <a:defRPr>
                <a:solidFill>
                  <a:schemeClr val="tx1"/>
                </a:solidFill>
                <a:uFillTx/>
                <a:latin charset="0" typeface="Arial"/>
                <a:ea charset="0" typeface="Arial"/>
                <a:cs charset="0" typeface="Arial"/>
              </a:defRPr>
            </a:lvl8pPr>
            <a:lvl9pPr eaLnBrk="0" fontAlgn="base" hangingPunct="0" indent="-228600" marL="3886200">
              <a:spcBef>
                <a:spcPct val="0"/>
              </a:spcBef>
              <a:spcAft>
                <a:spcPct val="0"/>
              </a:spcAft>
              <a:defRPr>
                <a:solidFill>
                  <a:schemeClr val="tx1"/>
                </a:solidFill>
                <a:uFillTx/>
                <a:latin charset="0" typeface="Arial"/>
                <a:ea charset="0" typeface="Arial"/>
                <a:cs charset="0" typeface="Arial"/>
              </a:defRPr>
            </a:lvl9pPr>
          </a:lstStyle>
          <a:p>
            <a:pPr eaLnBrk="1" hangingPunct="1"/>
            <a:fld id="{6538E3B7-0E12-654F-9C88-9F3083A97E64}" type="slidenum">
              <a:rPr lang="en-CA">
                <a:uFillTx/>
                <a:latin charset="0" typeface="Calibri"/>
              </a:rPr>
              <a:pPr eaLnBrk="1" hangingPunct="1"/>
              <a:t>33</a:t>
            </a:fld>
            <a:endParaRPr lang="en-CA">
              <a:uFillTx/>
              <a:latin charset="0" typeface="Calibri"/>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11.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Rectangle 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5"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2F0BCC83-E03C-41BB-83D0-5F5D9777607C}" type="slidenum">
              <a:rPr lang="en-US">
                <a:uFillTx/>
              </a:rPr>
              <a:pPr/>
              <a:t>39</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28354"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ChangeAspect="1" noGrp="1" noRot="1" noTextEdit="1"/>
          </p:cNvSpPr>
          <p:nvPr>
            <p:ph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28355"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a:uFillTx/>
              </a:rPr>
              <a:t>Clinical photograph taken by P. Haber.</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12.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Rectangle 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5"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BBC9AFC-9E0E-4927-907B-28F479CFB07B}" type="slidenum">
              <a:rPr lang="en-US">
                <a:uFillTx/>
              </a:rPr>
              <a:pPr/>
              <a:t>43</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1074"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ChangeAspect="1" noGrp="1" noRot="1" noTextEdit="1"/>
          </p:cNvSpPr>
          <p:nvPr>
            <p:ph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1075"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13.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Rectangle 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5"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31DF5C4B-E48D-4E26-BF2B-C83AFC22FC6B}" type="slidenum">
              <a:rPr lang="en-US">
                <a:uFillTx/>
              </a:rPr>
              <a:pPr/>
              <a:t>44</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2098"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ChangeAspect="1" noGrp="1" noRot="1" noTextEdit="1"/>
          </p:cNvSpPr>
          <p:nvPr>
            <p:ph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2099"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14.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Rectangle 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5"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DFDAF6E-A12D-4A6E-A6B1-AC5A3C2DC99F}" type="slidenum">
              <a:rPr lang="en-US">
                <a:uFillTx/>
              </a:rPr>
              <a:pPr/>
              <a:t>45</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22210"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ChangeAspect="1" noGrp="1" noRot="1" noTextEdit="1"/>
          </p:cNvSpPr>
          <p:nvPr>
            <p:ph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22211"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15.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Rectangle 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5"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E1048C89-F24B-4A4A-BAC0-54384AD88F25}" type="slidenum">
              <a:rPr lang="en-US">
                <a:uFillTx/>
              </a:rPr>
              <a:pPr/>
              <a:t>47</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3122"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ChangeAspect="1" noGrp="1" noRot="1" noTextEdit="1"/>
          </p:cNvSpPr>
          <p:nvPr>
            <p:ph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3123"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16.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Rectangle 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5"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44AD89D3-EFEF-4553-9724-6BB8BDF3575E}" type="slidenum">
              <a:rPr lang="en-US">
                <a:uFillTx/>
              </a:rPr>
              <a:pPr/>
              <a:t>48</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72738"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ChangeAspect="1" noGrp="1" noRot="1" noTextEdit="1"/>
          </p:cNvSpPr>
          <p:nvPr>
            <p:ph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72739"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17.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Rectangle 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5"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538B95C8-6EBD-445C-8F76-CB2106B994C3}" type="slidenum">
              <a:rPr lang="en-US">
                <a:uFillTx/>
              </a:rPr>
              <a:pPr/>
              <a:t>49</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74786"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ChangeAspect="1" noGrp="1" noRot="1" noTextEdit="1"/>
          </p:cNvSpPr>
          <p:nvPr>
            <p:ph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74787"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18.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Rectangle 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5"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B4533FBA-633E-461D-9B9A-45A7EA97A2DD}" type="slidenum">
              <a:rPr lang="en-US">
                <a:uFillTx/>
              </a:rPr>
              <a:pPr/>
              <a:t>50</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76834"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ChangeAspect="1" noGrp="1" noRot="1" noTextEdit="1"/>
          </p:cNvSpPr>
          <p:nvPr>
            <p:ph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76835"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a:uFillTx/>
              </a:rPr>
              <a:t>Top photograph taken from www.erowid.com</a:t>
            </a:r>
          </a:p>
          <a:p>
            <a:r>
              <a:rPr lang="en-US">
                <a:uFillTx/>
              </a:rPr>
              <a:t>Second photograph reference to follow.</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19.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Rectangle 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5"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BB7C461B-0B62-43F0-A085-6061401C2F95}" type="slidenum">
              <a:rPr lang="en-US">
                <a:uFillTx/>
              </a:rPr>
              <a:pPr/>
              <a:t>52</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6434"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ChangeAspect="1" noGrp="1" noRot="1" noTextEdit="1"/>
          </p:cNvSpPr>
          <p:nvPr>
            <p:ph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6435"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2.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Rectangle 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5"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98260058-3776-429C-B327-720BD91F8C79}" type="slidenum">
              <a:rPr lang="en-US">
                <a:uFillTx/>
              </a:rPr>
              <a:pPr/>
              <a:t>8</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20162"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ChangeAspect="1" noGrp="1" noRot="1" noTextEdit="1"/>
          </p:cNvSpPr>
          <p:nvPr>
            <p:ph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20163"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20.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Rectangle 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5"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4315E109-CEE2-4F2E-A3D4-CE5205D1E833}" type="slidenum">
              <a:rPr lang="en-US">
                <a:uFillTx/>
              </a:rPr>
              <a:pPr/>
              <a:t>53</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72386"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ChangeAspect="1" noGrp="1" noRot="1" noTextEdit="1"/>
          </p:cNvSpPr>
          <p:nvPr>
            <p:ph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72387"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a:uFillTx/>
              </a:rPr>
              <a:t>Photograph acknowledgement to follow.</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21.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Rectangle 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5"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87BCB53F-DF42-4687-9B1D-D1A9A997F0E4}" type="slidenum">
              <a:rPr lang="en-US">
                <a:uFillTx/>
              </a:rPr>
              <a:pPr/>
              <a:t>56</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76482"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ChangeAspect="1" noGrp="1" noRot="1" noTextEdit="1"/>
          </p:cNvSpPr>
          <p:nvPr>
            <p:ph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76483"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AU">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22.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Slide Image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spect="1" noGrp="1" noRot="1"/>
          </p:cNvSpPr>
          <p:nvPr>
            <p:ph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Notes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B8222D8E-9B42-254E-96F9-731AC2A171B1}" type="slidenum">
              <a:rPr lang="en-US" smtClean="0">
                <a:uFillTx/>
              </a:rPr>
              <a:t>72</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3.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1442" name="Slide Image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spect="1" noGrp="1" noRot="1" noTextEdit="1"/>
          </p:cNvSpPr>
          <p:nvPr>
            <p:ph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a:ln>
            <a:solidFill>
              <a:srgbClr val="000000"/>
            </a:solidFill>
            <a:miter lim="800000"/>
          </a:ln>
        </p:spPr>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Notes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compatLnSpc="1" numCol="1" wrap="square">
            <a:prstTxWarp prst="textNoShape">
              <a:avLst/>
            </a:prstTxWarp>
          </a:bodyPr>
          <a:lstStyle/>
          <a:p>
            <a:pPr eaLnBrk="1" hangingPunct="1">
              <a:lnSpc>
                <a:spcPct val="90000"/>
              </a:lnSpc>
              <a:spcBef>
                <a:spcPct val="0"/>
              </a:spcBef>
            </a:pPr>
            <a:r>
              <a:rPr lang="en-US">
                <a:uFillTx/>
                <a:latin charset="0" typeface="Calibri"/>
              </a:rPr>
              <a:t>Patients usually fear the consequences of acknowledging the problem, are manipulating, and prone to denial. They are often difficult to detect and evaluate and are unreliable. Therefore, it is necessary to obtain information from other sources, such as family members, because these patients are usually unreliable.</a:t>
            </a:r>
            <a:endParaRPr lang="en-CA">
              <a:uFillTx/>
              <a:latin charset="0" typeface="Calibri"/>
            </a:endParaRPr>
          </a:p>
          <a:p>
            <a:pPr eaLnBrk="1" hangingPunct="1">
              <a:lnSpc>
                <a:spcPct val="90000"/>
              </a:lnSpc>
              <a:spcBef>
                <a:spcPct val="0"/>
              </a:spcBef>
            </a:pPr>
            <a:r>
              <a:rPr lang="en-US">
                <a:uFillTx/>
                <a:latin charset="0" typeface="Calibri"/>
              </a:rPr>
              <a:t>Urine and blood screening tests are useful in confirming suspected substance use.  Most drugs are well detected in urine and are often positive for up to 2 days after taking most drugs.  However, some drugs (e.g. alcohol, barbiturates) are best detected in blood.  Screening urine and blood tests, though confirmatory and sensitive, are not specific; many false positives can occur, e.g. in patients using antipsychotics.  Substance abusers often abuse multiple substances (e.g. amphetamine, cannabis and alcohol).</a:t>
            </a:r>
          </a:p>
          <a:p>
            <a:pPr eaLnBrk="1" hangingPunct="1">
              <a:lnSpc>
                <a:spcPct val="90000"/>
              </a:lnSpc>
              <a:spcBef>
                <a:spcPct val="0"/>
              </a:spcBef>
            </a:pPr>
            <a:r>
              <a:rPr lang="en-US">
                <a:uFillTx/>
                <a:latin charset="0" typeface="Calibri"/>
              </a:rPr>
              <a:t> For each psychoactive substance consider the following:</a:t>
            </a:r>
            <a:endParaRPr lang="en-CA">
              <a:uFillTx/>
              <a:latin charset="0" typeface="Calibri"/>
            </a:endParaRPr>
          </a:p>
          <a:p>
            <a:pPr eaLnBrk="1" hangingPunct="1">
              <a:lnSpc>
                <a:spcPct val="90000"/>
              </a:lnSpc>
              <a:spcBef>
                <a:spcPct val="0"/>
              </a:spcBef>
            </a:pPr>
            <a:r>
              <a:rPr b="1" lang="en-US">
                <a:uFillTx/>
                <a:latin charset="0" typeface="Calibri"/>
              </a:rPr>
              <a:t>What? </a:t>
            </a:r>
            <a:r>
              <a:rPr lang="en-US">
                <a:uFillTx/>
                <a:latin charset="0" typeface="Calibri"/>
              </a:rPr>
              <a:t>(type, dose, route, effect: nature and duration).</a:t>
            </a:r>
            <a:endParaRPr lang="en-CA">
              <a:uFillTx/>
              <a:latin charset="0" typeface="Calibri"/>
            </a:endParaRPr>
          </a:p>
          <a:p>
            <a:pPr eaLnBrk="1" hangingPunct="1">
              <a:lnSpc>
                <a:spcPct val="90000"/>
              </a:lnSpc>
              <a:spcBef>
                <a:spcPct val="0"/>
              </a:spcBef>
            </a:pPr>
            <a:r>
              <a:rPr b="1" lang="en-US">
                <a:uFillTx/>
                <a:latin charset="0" typeface="Calibri"/>
              </a:rPr>
              <a:t>How? </a:t>
            </a:r>
            <a:r>
              <a:rPr lang="en-US">
                <a:uFillTx/>
                <a:latin charset="0" typeface="Calibri"/>
              </a:rPr>
              <a:t> (frequency, duration, how long, source, and situation)</a:t>
            </a:r>
            <a:endParaRPr lang="en-CA">
              <a:uFillTx/>
              <a:latin charset="0" typeface="Calibri"/>
            </a:endParaRPr>
          </a:p>
          <a:p>
            <a:pPr eaLnBrk="1" hangingPunct="1">
              <a:lnSpc>
                <a:spcPct val="90000"/>
              </a:lnSpc>
              <a:spcBef>
                <a:spcPct val="0"/>
              </a:spcBef>
            </a:pPr>
            <a:r>
              <a:rPr b="1" lang="en-US">
                <a:uFillTx/>
                <a:latin charset="0" typeface="Calibri"/>
              </a:rPr>
              <a:t>Why?</a:t>
            </a:r>
            <a:r>
              <a:rPr lang="en-US">
                <a:uFillTx/>
                <a:latin charset="0" typeface="Calibri"/>
              </a:rPr>
              <a:t> (? psychosocial problems).</a:t>
            </a:r>
            <a:endParaRPr lang="en-CA">
              <a:uFillTx/>
              <a:latin charset="0" typeface="Calibri"/>
            </a:endParaRPr>
          </a:p>
          <a:p>
            <a:pPr eaLnBrk="1" hangingPunct="1">
              <a:lnSpc>
                <a:spcPct val="90000"/>
              </a:lnSpc>
              <a:spcBef>
                <a:spcPct val="0"/>
              </a:spcBef>
            </a:pPr>
            <a:r>
              <a:rPr b="1" lang="en-US">
                <a:uFillTx/>
                <a:latin charset="0" typeface="Calibri"/>
              </a:rPr>
              <a:t>Dependence :</a:t>
            </a:r>
            <a:endParaRPr lang="en-CA">
              <a:uFillTx/>
              <a:latin charset="0" typeface="Calibri"/>
            </a:endParaRPr>
          </a:p>
          <a:p>
            <a:pPr eaLnBrk="1" hangingPunct="1">
              <a:lnSpc>
                <a:spcPct val="90000"/>
              </a:lnSpc>
              <a:spcBef>
                <a:spcPct val="0"/>
              </a:spcBef>
            </a:pPr>
            <a:r>
              <a:rPr lang="en-US">
                <a:uFillTx/>
                <a:latin charset="0" typeface="Calibri"/>
              </a:rPr>
              <a:t>persistent abuse despite harmful effects</a:t>
            </a:r>
            <a:endParaRPr lang="en-CA">
              <a:uFillTx/>
              <a:latin charset="0" typeface="Calibri"/>
            </a:endParaRPr>
          </a:p>
          <a:p>
            <a:pPr eaLnBrk="1" hangingPunct="1">
              <a:lnSpc>
                <a:spcPct val="90000"/>
              </a:lnSpc>
              <a:spcBef>
                <a:spcPct val="0"/>
              </a:spcBef>
            </a:pPr>
            <a:r>
              <a:rPr lang="en-US">
                <a:uFillTx/>
                <a:latin charset="0" typeface="Calibri"/>
              </a:rPr>
              <a:t>tolerance</a:t>
            </a:r>
            <a:endParaRPr lang="en-CA">
              <a:uFillTx/>
              <a:latin charset="0" typeface="Calibri"/>
            </a:endParaRPr>
          </a:p>
          <a:p>
            <a:pPr eaLnBrk="1" hangingPunct="1">
              <a:lnSpc>
                <a:spcPct val="90000"/>
              </a:lnSpc>
              <a:spcBef>
                <a:spcPct val="0"/>
              </a:spcBef>
            </a:pPr>
            <a:r>
              <a:rPr lang="en-US">
                <a:uFillTx/>
                <a:latin charset="0" typeface="Calibri"/>
              </a:rPr>
              <a:t>withdrawal on abstinence</a:t>
            </a:r>
            <a:endParaRPr lang="en-CA">
              <a:uFillTx/>
              <a:latin charset="0" typeface="Calibri"/>
            </a:endParaRPr>
          </a:p>
          <a:p>
            <a:pPr eaLnBrk="1" hangingPunct="1">
              <a:lnSpc>
                <a:spcPct val="90000"/>
              </a:lnSpc>
              <a:spcBef>
                <a:spcPct val="0"/>
              </a:spcBef>
            </a:pPr>
            <a:r>
              <a:rPr lang="en-US">
                <a:uFillTx/>
                <a:latin charset="0" typeface="Calibri"/>
              </a:rPr>
              <a:t>reinstatement after abstinence</a:t>
            </a:r>
            <a:endParaRPr lang="en-CA">
              <a:uFillTx/>
              <a:latin charset="0" typeface="Calibri"/>
            </a:endParaRPr>
          </a:p>
          <a:p>
            <a:pPr eaLnBrk="1" hangingPunct="1">
              <a:lnSpc>
                <a:spcPct val="90000"/>
              </a:lnSpc>
              <a:spcBef>
                <a:spcPct val="0"/>
              </a:spcBef>
            </a:pPr>
            <a:r>
              <a:rPr lang="en-US">
                <a:uFillTx/>
                <a:latin charset="0" typeface="Calibri"/>
              </a:rPr>
              <a:t>feeling compelled to abuse substance.</a:t>
            </a:r>
          </a:p>
          <a:p>
            <a:pPr eaLnBrk="1" hangingPunct="1">
              <a:lnSpc>
                <a:spcPct val="90000"/>
              </a:lnSpc>
              <a:spcBef>
                <a:spcPct val="0"/>
              </a:spcBef>
            </a:pPr>
            <a:endParaRPr lang="en-US">
              <a:uFillTx/>
              <a:latin charset="0" typeface="Calibri"/>
            </a:endParaRPr>
          </a:p>
          <a:p>
            <a:pPr eaLnBrk="1" hangingPunct="1">
              <a:lnSpc>
                <a:spcPct val="90000"/>
              </a:lnSpc>
              <a:spcBef>
                <a:spcPct val="0"/>
              </a:spcBef>
            </a:pPr>
            <a:r>
              <a:rPr b="1" lang="en-US">
                <a:uFillTx/>
                <a:latin charset="0" typeface="Calibri"/>
              </a:rPr>
              <a:t>Complications</a:t>
            </a:r>
            <a:r>
              <a:rPr lang="en-US">
                <a:uFillTx/>
                <a:latin charset="0" typeface="Calibri"/>
              </a:rPr>
              <a:t> of substance abuse should be carefully considered:</a:t>
            </a:r>
            <a:endParaRPr lang="en-CA">
              <a:uFillTx/>
              <a:latin charset="0" typeface="Calibri"/>
            </a:endParaRPr>
          </a:p>
          <a:p>
            <a:pPr eaLnBrk="1" hangingPunct="1">
              <a:lnSpc>
                <a:spcPct val="90000"/>
              </a:lnSpc>
              <a:spcBef>
                <a:spcPct val="0"/>
              </a:spcBef>
            </a:pPr>
            <a:r>
              <a:rPr lang="en-US">
                <a:uFillTx/>
                <a:latin charset="0" typeface="Calibri"/>
              </a:rPr>
              <a:t>Psychosocial: social isolation, depression, anxiety, psychosis…etc</a:t>
            </a:r>
            <a:endParaRPr lang="en-CA">
              <a:uFillTx/>
              <a:latin charset="0" typeface="Calibri"/>
            </a:endParaRPr>
          </a:p>
          <a:p>
            <a:pPr eaLnBrk="1" hangingPunct="1">
              <a:lnSpc>
                <a:spcPct val="90000"/>
              </a:lnSpc>
              <a:spcBef>
                <a:spcPct val="0"/>
              </a:spcBef>
            </a:pPr>
            <a:r>
              <a:rPr lang="en-US">
                <a:uFillTx/>
                <a:latin charset="0" typeface="Calibri"/>
              </a:rPr>
              <a:t> </a:t>
            </a:r>
            <a:endParaRPr lang="en-CA">
              <a:uFillTx/>
              <a:latin charset="0" typeface="Calibri"/>
            </a:endParaRPr>
          </a:p>
          <a:p>
            <a:pPr eaLnBrk="1" hangingPunct="1">
              <a:lnSpc>
                <a:spcPct val="90000"/>
              </a:lnSpc>
              <a:spcBef>
                <a:spcPct val="0"/>
              </a:spcBef>
            </a:pPr>
            <a:r>
              <a:rPr lang="en-US">
                <a:uFillTx/>
                <a:latin charset="0" typeface="Calibri"/>
              </a:rPr>
              <a:t>Physical: concomitant medical conditions are often substance-related, e.g. thrombophlebitis, bacterial endocarditis, acquired immune deficiency syndrome (AIDS), infectious hepatitis, abscesses.</a:t>
            </a:r>
            <a:endParaRPr lang="en-CA">
              <a:uFillTx/>
              <a:latin charset="0" typeface="Calibri"/>
            </a:endParaRPr>
          </a:p>
          <a:p>
            <a:pPr eaLnBrk="1" hangingPunct="1">
              <a:lnSpc>
                <a:spcPct val="90000"/>
              </a:lnSpc>
              <a:spcBef>
                <a:spcPct val="0"/>
              </a:spcBef>
            </a:pPr>
            <a:r>
              <a:rPr lang="en-US">
                <a:uFillTx/>
                <a:latin charset="0" typeface="Calibri"/>
              </a:rPr>
              <a:t> </a:t>
            </a:r>
            <a:endParaRPr lang="en-CA">
              <a:uFillTx/>
              <a:latin charset="0"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412"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5"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ln>
            <a:miter lim="800000"/>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eaLnBrk="0" hangingPunct="0">
              <a:defRPr>
                <a:solidFill>
                  <a:schemeClr val="tx1"/>
                </a:solidFill>
                <a:uFillTx/>
                <a:latin charset="0" typeface="Arial"/>
                <a:ea charset="0" typeface="ＭＳ Ｐゴシック"/>
                <a:cs charset="0" typeface="Arial"/>
              </a:defRPr>
            </a:lvl1pPr>
            <a:lvl2pPr eaLnBrk="0" hangingPunct="0" indent="-285750" marL="742950">
              <a:defRPr>
                <a:solidFill>
                  <a:schemeClr val="tx1"/>
                </a:solidFill>
                <a:uFillTx/>
                <a:latin charset="0" typeface="Arial"/>
                <a:ea charset="0" typeface="Arial"/>
                <a:cs charset="0" typeface="Arial"/>
              </a:defRPr>
            </a:lvl2pPr>
            <a:lvl3pPr eaLnBrk="0" hangingPunct="0" indent="-228600" marL="1143000">
              <a:defRPr>
                <a:solidFill>
                  <a:schemeClr val="tx1"/>
                </a:solidFill>
                <a:uFillTx/>
                <a:latin charset="0" typeface="Arial"/>
                <a:ea charset="0" typeface="Arial"/>
                <a:cs charset="0" typeface="Arial"/>
              </a:defRPr>
            </a:lvl3pPr>
            <a:lvl4pPr eaLnBrk="0" hangingPunct="0" indent="-228600" marL="1600200">
              <a:defRPr>
                <a:solidFill>
                  <a:schemeClr val="tx1"/>
                </a:solidFill>
                <a:uFillTx/>
                <a:latin charset="0" typeface="Arial"/>
                <a:ea charset="0" typeface="Arial"/>
                <a:cs charset="0" typeface="Arial"/>
              </a:defRPr>
            </a:lvl4pPr>
            <a:lvl5pPr eaLnBrk="0" hangingPunct="0" indent="-228600" marL="2057400">
              <a:defRPr>
                <a:solidFill>
                  <a:schemeClr val="tx1"/>
                </a:solidFill>
                <a:uFillTx/>
                <a:latin charset="0" typeface="Arial"/>
                <a:ea charset="0" typeface="Arial"/>
                <a:cs charset="0" typeface="Arial"/>
              </a:defRPr>
            </a:lvl5pPr>
            <a:lvl6pPr eaLnBrk="0" fontAlgn="base" hangingPunct="0" indent="-228600" marL="2514600">
              <a:spcBef>
                <a:spcPct val="0"/>
              </a:spcBef>
              <a:spcAft>
                <a:spcPct val="0"/>
              </a:spcAft>
              <a:defRPr>
                <a:solidFill>
                  <a:schemeClr val="tx1"/>
                </a:solidFill>
                <a:uFillTx/>
                <a:latin charset="0" typeface="Arial"/>
                <a:ea charset="0" typeface="Arial"/>
                <a:cs charset="0" typeface="Arial"/>
              </a:defRPr>
            </a:lvl6pPr>
            <a:lvl7pPr eaLnBrk="0" fontAlgn="base" hangingPunct="0" indent="-228600" marL="2971800">
              <a:spcBef>
                <a:spcPct val="0"/>
              </a:spcBef>
              <a:spcAft>
                <a:spcPct val="0"/>
              </a:spcAft>
              <a:defRPr>
                <a:solidFill>
                  <a:schemeClr val="tx1"/>
                </a:solidFill>
                <a:uFillTx/>
                <a:latin charset="0" typeface="Arial"/>
                <a:ea charset="0" typeface="Arial"/>
                <a:cs charset="0" typeface="Arial"/>
              </a:defRPr>
            </a:lvl7pPr>
            <a:lvl8pPr eaLnBrk="0" fontAlgn="base" hangingPunct="0" indent="-228600" marL="3429000">
              <a:spcBef>
                <a:spcPct val="0"/>
              </a:spcBef>
              <a:spcAft>
                <a:spcPct val="0"/>
              </a:spcAft>
              <a:defRPr>
                <a:solidFill>
                  <a:schemeClr val="tx1"/>
                </a:solidFill>
                <a:uFillTx/>
                <a:latin charset="0" typeface="Arial"/>
                <a:ea charset="0" typeface="Arial"/>
                <a:cs charset="0" typeface="Arial"/>
              </a:defRPr>
            </a:lvl8pPr>
            <a:lvl9pPr eaLnBrk="0" fontAlgn="base" hangingPunct="0" indent="-228600" marL="3886200">
              <a:spcBef>
                <a:spcPct val="0"/>
              </a:spcBef>
              <a:spcAft>
                <a:spcPct val="0"/>
              </a:spcAft>
              <a:defRPr>
                <a:solidFill>
                  <a:schemeClr val="tx1"/>
                </a:solidFill>
                <a:uFillTx/>
                <a:latin charset="0" typeface="Arial"/>
                <a:ea charset="0" typeface="Arial"/>
                <a:cs charset="0" typeface="Arial"/>
              </a:defRPr>
            </a:lvl9pPr>
          </a:lstStyle>
          <a:p>
            <a:pPr eaLnBrk="1" hangingPunct="1"/>
            <a:fld id="{9633C6FA-D97A-264B-A0F0-D52639ECCCD9}" type="slidenum">
              <a:rPr lang="en-CA">
                <a:uFillTx/>
                <a:latin charset="0" typeface="Calibri"/>
              </a:rPr>
              <a:pPr eaLnBrk="1" hangingPunct="1"/>
              <a:t>10</a:t>
            </a:fld>
            <a:endParaRPr lang="en-CA">
              <a:uFillTx/>
              <a:latin charset="0" typeface="Calibri"/>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4.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4514" name="Slide Image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spect="1" noGrp="1" noRot="1" noTextEdit="1"/>
          </p:cNvSpPr>
          <p:nvPr>
            <p:ph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a:ln>
            <a:solidFill>
              <a:srgbClr val="000000"/>
            </a:solidFill>
            <a:miter lim="800000"/>
          </a:ln>
        </p:spPr>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4515" name="Notes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compatLnSpc="1" numCol="1" wrap="square">
            <a:prstTxWarp prst="textNoShape">
              <a:avLst/>
            </a:prstTxWarp>
          </a:bodyPr>
          <a:lstStyle/>
          <a:p>
            <a:r>
              <a:rPr lang="en-US">
                <a:uFillTx/>
                <a:latin charset="0" typeface="Calibri"/>
              </a:rPr>
              <a:t>Substance abuse frequently coexists with personality disorders (e.g. borderline, antisocial), and with other psychiatric disorders such as depression, anxiety or psychotic conditions</a:t>
            </a:r>
            <a:endParaRPr lang="en-CA">
              <a:uFillTx/>
              <a:latin charset="0" typeface="Calibri"/>
            </a:endParaRPr>
          </a:p>
          <a:p>
            <a:endParaRPr lang="en-CA">
              <a:uFillTx/>
              <a:latin charset="0"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5"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eaLnBrk="0" hangingPunct="0">
              <a:defRPr>
                <a:solidFill>
                  <a:schemeClr val="tx1"/>
                </a:solidFill>
                <a:uFillTx/>
                <a:latin charset="0" typeface="Arial"/>
                <a:ea charset="0" typeface="ＭＳ Ｐゴシック"/>
                <a:cs charset="0" typeface="Arial"/>
              </a:defRPr>
            </a:lvl1pPr>
            <a:lvl2pPr eaLnBrk="0" hangingPunct="0" indent="-285750" marL="742950">
              <a:defRPr>
                <a:solidFill>
                  <a:schemeClr val="tx1"/>
                </a:solidFill>
                <a:uFillTx/>
                <a:latin charset="0" typeface="Arial"/>
                <a:ea charset="0" typeface="Arial"/>
                <a:cs charset="0" typeface="Arial"/>
              </a:defRPr>
            </a:lvl2pPr>
            <a:lvl3pPr eaLnBrk="0" hangingPunct="0" indent="-228600" marL="1143000">
              <a:defRPr>
                <a:solidFill>
                  <a:schemeClr val="tx1"/>
                </a:solidFill>
                <a:uFillTx/>
                <a:latin charset="0" typeface="Arial"/>
                <a:ea charset="0" typeface="Arial"/>
                <a:cs charset="0" typeface="Arial"/>
              </a:defRPr>
            </a:lvl3pPr>
            <a:lvl4pPr eaLnBrk="0" hangingPunct="0" indent="-228600" marL="1600200">
              <a:defRPr>
                <a:solidFill>
                  <a:schemeClr val="tx1"/>
                </a:solidFill>
                <a:uFillTx/>
                <a:latin charset="0" typeface="Arial"/>
                <a:ea charset="0" typeface="Arial"/>
                <a:cs charset="0" typeface="Arial"/>
              </a:defRPr>
            </a:lvl4pPr>
            <a:lvl5pPr eaLnBrk="0" hangingPunct="0" indent="-228600" marL="2057400">
              <a:defRPr>
                <a:solidFill>
                  <a:schemeClr val="tx1"/>
                </a:solidFill>
                <a:uFillTx/>
                <a:latin charset="0" typeface="Arial"/>
                <a:ea charset="0" typeface="Arial"/>
                <a:cs charset="0" typeface="Arial"/>
              </a:defRPr>
            </a:lvl5pPr>
            <a:lvl6pPr eaLnBrk="0" fontAlgn="base" hangingPunct="0" indent="-228600" marL="2514600">
              <a:spcBef>
                <a:spcPct val="0"/>
              </a:spcBef>
              <a:spcAft>
                <a:spcPct val="0"/>
              </a:spcAft>
              <a:defRPr>
                <a:solidFill>
                  <a:schemeClr val="tx1"/>
                </a:solidFill>
                <a:uFillTx/>
                <a:latin charset="0" typeface="Arial"/>
                <a:ea charset="0" typeface="Arial"/>
                <a:cs charset="0" typeface="Arial"/>
              </a:defRPr>
            </a:lvl6pPr>
            <a:lvl7pPr eaLnBrk="0" fontAlgn="base" hangingPunct="0" indent="-228600" marL="2971800">
              <a:spcBef>
                <a:spcPct val="0"/>
              </a:spcBef>
              <a:spcAft>
                <a:spcPct val="0"/>
              </a:spcAft>
              <a:defRPr>
                <a:solidFill>
                  <a:schemeClr val="tx1"/>
                </a:solidFill>
                <a:uFillTx/>
                <a:latin charset="0" typeface="Arial"/>
                <a:ea charset="0" typeface="Arial"/>
                <a:cs charset="0" typeface="Arial"/>
              </a:defRPr>
            </a:lvl7pPr>
            <a:lvl8pPr eaLnBrk="0" fontAlgn="base" hangingPunct="0" indent="-228600" marL="3429000">
              <a:spcBef>
                <a:spcPct val="0"/>
              </a:spcBef>
              <a:spcAft>
                <a:spcPct val="0"/>
              </a:spcAft>
              <a:defRPr>
                <a:solidFill>
                  <a:schemeClr val="tx1"/>
                </a:solidFill>
                <a:uFillTx/>
                <a:latin charset="0" typeface="Arial"/>
                <a:ea charset="0" typeface="Arial"/>
                <a:cs charset="0" typeface="Arial"/>
              </a:defRPr>
            </a:lvl8pPr>
            <a:lvl9pPr eaLnBrk="0" fontAlgn="base" hangingPunct="0" indent="-228600" marL="3886200">
              <a:spcBef>
                <a:spcPct val="0"/>
              </a:spcBef>
              <a:spcAft>
                <a:spcPct val="0"/>
              </a:spcAft>
              <a:defRPr>
                <a:solidFill>
                  <a:schemeClr val="tx1"/>
                </a:solidFill>
                <a:uFillTx/>
                <a:latin charset="0" typeface="Arial"/>
                <a:ea charset="0" typeface="Arial"/>
                <a:cs charset="0" typeface="Arial"/>
              </a:defRPr>
            </a:lvl9pPr>
          </a:lstStyle>
          <a:p>
            <a:pPr eaLnBrk="1" hangingPunct="1"/>
            <a:fld id="{AB32EE7A-895C-C049-938A-25D222160964}" type="slidenum">
              <a:rPr lang="en-CA">
                <a:uFillTx/>
                <a:latin charset="0" typeface="Calibri"/>
              </a:rPr>
              <a:pPr eaLnBrk="1" hangingPunct="1"/>
              <a:t>13</a:t>
            </a:fld>
            <a:endParaRPr lang="en-CA">
              <a:uFillTx/>
              <a:latin charset="0" typeface="Calibri"/>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5.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6562" name="Slide Image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spect="1" noGrp="1" noRot="1" noTextEdit="1"/>
          </p:cNvSpPr>
          <p:nvPr>
            <p:ph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a:ln>
            <a:solidFill>
              <a:srgbClr val="000000"/>
            </a:solidFill>
            <a:miter lim="800000"/>
          </a:ln>
        </p:spPr>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6563" name="Notes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compatLnSpc="1" numCol="1" wrap="square">
            <a:prstTxWarp prst="textNoShape">
              <a:avLst/>
            </a:prstTxWarp>
          </a:bodyPr>
          <a:lstStyle/>
          <a:p>
            <a:r>
              <a:rPr lang="en-GB">
                <a:uFillTx/>
                <a:latin charset="0" typeface="Calibri"/>
              </a:rPr>
              <a:t>alcohol potentiate the effects of other drugs with central depressant effect</a:t>
            </a:r>
            <a:r>
              <a:rPr lang="cs-CZ">
                <a:uFillTx/>
                <a:latin charset="0" typeface="Calibri"/>
              </a:rPr>
              <a:t>s</a:t>
            </a:r>
            <a:r>
              <a:rPr lang="en-GB">
                <a:uFillTx/>
                <a:latin charset="0" typeface="Calibri"/>
              </a:rPr>
              <a:t> – barbiturates, benzodiazepines, H</a:t>
            </a:r>
            <a:r>
              <a:rPr baseline="-25000" lang="en-GB">
                <a:uFillTx/>
                <a:latin charset="0" typeface="Calibri"/>
              </a:rPr>
              <a:t>1</a:t>
            </a:r>
            <a:r>
              <a:rPr lang="en-GB">
                <a:uFillTx/>
                <a:latin charset="0" typeface="Calibri"/>
              </a:rPr>
              <a:t>-anithistamines</a:t>
            </a:r>
          </a:p>
          <a:p>
            <a:r>
              <a:rPr b="1" lang="en-US">
                <a:uFillTx/>
                <a:latin charset="0" typeface="Calibri"/>
              </a:rPr>
              <a:t>Alcohol intoxication:</a:t>
            </a:r>
            <a:endParaRPr lang="en-CA">
              <a:uFillTx/>
              <a:latin charset="0" typeface="Calibri"/>
            </a:endParaRPr>
          </a:p>
          <a:p>
            <a:r>
              <a:rPr lang="en-US">
                <a:uFillTx/>
                <a:latin charset="0" typeface="Calibri"/>
              </a:rPr>
              <a:t>Early intoxication includes a sense of well-being, liveliness and a smell of alcohol on the breath, grading into emotional lability, irritability, and incoordination, which grades into apathy, ataxia, and slurred speech.  Heavy intoxication (blood alcohol level above 300 mg/ml) can lead to alcoholic coma.  Alcohol acute intoxication may mimic many psychiatric conditions (panic attacks, depression, acute psychosis with delusions and / or hallucinations).</a:t>
            </a:r>
            <a:endParaRPr lang="en-CA">
              <a:uFillTx/>
              <a:latin charset="0" typeface="Calibri"/>
            </a:endParaRPr>
          </a:p>
          <a:p>
            <a:r>
              <a:rPr lang="en-US">
                <a:uFillTx/>
                <a:latin charset="0" typeface="Calibri"/>
              </a:rPr>
              <a:t> </a:t>
            </a:r>
            <a:endParaRPr lang="en-CA">
              <a:uFillTx/>
              <a:latin charset="0" typeface="Calibri"/>
            </a:endParaRPr>
          </a:p>
          <a:p>
            <a:endParaRPr lang="en-CA">
              <a:uFillTx/>
              <a:latin charset="0"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5"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eaLnBrk="0" hangingPunct="0">
              <a:defRPr>
                <a:solidFill>
                  <a:schemeClr val="tx1"/>
                </a:solidFill>
                <a:uFillTx/>
                <a:latin charset="0" typeface="Arial"/>
                <a:ea charset="0" typeface="ＭＳ Ｐゴシック"/>
                <a:cs charset="0" typeface="Arial"/>
              </a:defRPr>
            </a:lvl1pPr>
            <a:lvl2pPr eaLnBrk="0" hangingPunct="0" indent="-285750" marL="742950">
              <a:defRPr>
                <a:solidFill>
                  <a:schemeClr val="tx1"/>
                </a:solidFill>
                <a:uFillTx/>
                <a:latin charset="0" typeface="Arial"/>
                <a:ea charset="0" typeface="Arial"/>
                <a:cs charset="0" typeface="Arial"/>
              </a:defRPr>
            </a:lvl2pPr>
            <a:lvl3pPr eaLnBrk="0" hangingPunct="0" indent="-228600" marL="1143000">
              <a:defRPr>
                <a:solidFill>
                  <a:schemeClr val="tx1"/>
                </a:solidFill>
                <a:uFillTx/>
                <a:latin charset="0" typeface="Arial"/>
                <a:ea charset="0" typeface="Arial"/>
                <a:cs charset="0" typeface="Arial"/>
              </a:defRPr>
            </a:lvl3pPr>
            <a:lvl4pPr eaLnBrk="0" hangingPunct="0" indent="-228600" marL="1600200">
              <a:defRPr>
                <a:solidFill>
                  <a:schemeClr val="tx1"/>
                </a:solidFill>
                <a:uFillTx/>
                <a:latin charset="0" typeface="Arial"/>
                <a:ea charset="0" typeface="Arial"/>
                <a:cs charset="0" typeface="Arial"/>
              </a:defRPr>
            </a:lvl4pPr>
            <a:lvl5pPr eaLnBrk="0" hangingPunct="0" indent="-228600" marL="2057400">
              <a:defRPr>
                <a:solidFill>
                  <a:schemeClr val="tx1"/>
                </a:solidFill>
                <a:uFillTx/>
                <a:latin charset="0" typeface="Arial"/>
                <a:ea charset="0" typeface="Arial"/>
                <a:cs charset="0" typeface="Arial"/>
              </a:defRPr>
            </a:lvl5pPr>
            <a:lvl6pPr eaLnBrk="0" fontAlgn="base" hangingPunct="0" indent="-228600" marL="2514600">
              <a:spcBef>
                <a:spcPct val="0"/>
              </a:spcBef>
              <a:spcAft>
                <a:spcPct val="0"/>
              </a:spcAft>
              <a:defRPr>
                <a:solidFill>
                  <a:schemeClr val="tx1"/>
                </a:solidFill>
                <a:uFillTx/>
                <a:latin charset="0" typeface="Arial"/>
                <a:ea charset="0" typeface="Arial"/>
                <a:cs charset="0" typeface="Arial"/>
              </a:defRPr>
            </a:lvl6pPr>
            <a:lvl7pPr eaLnBrk="0" fontAlgn="base" hangingPunct="0" indent="-228600" marL="2971800">
              <a:spcBef>
                <a:spcPct val="0"/>
              </a:spcBef>
              <a:spcAft>
                <a:spcPct val="0"/>
              </a:spcAft>
              <a:defRPr>
                <a:solidFill>
                  <a:schemeClr val="tx1"/>
                </a:solidFill>
                <a:uFillTx/>
                <a:latin charset="0" typeface="Arial"/>
                <a:ea charset="0" typeface="Arial"/>
                <a:cs charset="0" typeface="Arial"/>
              </a:defRPr>
            </a:lvl7pPr>
            <a:lvl8pPr eaLnBrk="0" fontAlgn="base" hangingPunct="0" indent="-228600" marL="3429000">
              <a:spcBef>
                <a:spcPct val="0"/>
              </a:spcBef>
              <a:spcAft>
                <a:spcPct val="0"/>
              </a:spcAft>
              <a:defRPr>
                <a:solidFill>
                  <a:schemeClr val="tx1"/>
                </a:solidFill>
                <a:uFillTx/>
                <a:latin charset="0" typeface="Arial"/>
                <a:ea charset="0" typeface="Arial"/>
                <a:cs charset="0" typeface="Arial"/>
              </a:defRPr>
            </a:lvl8pPr>
            <a:lvl9pPr eaLnBrk="0" fontAlgn="base" hangingPunct="0" indent="-228600" marL="3886200">
              <a:spcBef>
                <a:spcPct val="0"/>
              </a:spcBef>
              <a:spcAft>
                <a:spcPct val="0"/>
              </a:spcAft>
              <a:defRPr>
                <a:solidFill>
                  <a:schemeClr val="tx1"/>
                </a:solidFill>
                <a:uFillTx/>
                <a:latin charset="0" typeface="Arial"/>
                <a:ea charset="0" typeface="Arial"/>
                <a:cs charset="0" typeface="Arial"/>
              </a:defRPr>
            </a:lvl9pPr>
          </a:lstStyle>
          <a:p>
            <a:pPr eaLnBrk="1" hangingPunct="1"/>
            <a:fld id="{9EC9C7E3-B540-7148-BDA0-7F608CE6E9D9}" type="slidenum">
              <a:rPr lang="en-CA">
                <a:uFillTx/>
                <a:latin charset="0" typeface="Calibri"/>
              </a:rPr>
              <a:pPr eaLnBrk="1" hangingPunct="1"/>
              <a:t>19</a:t>
            </a:fld>
            <a:endParaRPr lang="en-CA">
              <a:uFillTx/>
              <a:latin charset="0" typeface="Calibri"/>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6.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3490"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ChangeAspect="1" noGrp="1" noRot="1" noTextEdit="1"/>
          </p:cNvSpPr>
          <p:nvPr>
            <p:ph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146175" y="687388"/>
            <a:ext cx="4568825" cy="3427412"/>
          </a:xfrm>
          <a:noFill/>
          <a:ln>
            <a:solidFill>
              <a:srgbClr val="000000"/>
            </a:solidFill>
            <a:miter lim="800000"/>
          </a:ln>
        </p:spPr>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1507"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28600" y="4343400"/>
            <a:ext cx="6629400" cy="461486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compatLnSpc="1" numCol="1" wrap="square">
            <a:prstTxWarp prst="textNoShape">
              <a:avLst/>
            </a:prstTxWarp>
          </a:bodyPr>
          <a:lstStyle/>
          <a:p>
            <a:pPr indent="-228600" marL="228600"/>
            <a:r>
              <a:rPr b="1" lang="en-US" sz="1000">
                <a:uFillTx/>
                <a:latin charset="0" typeface="Arial"/>
              </a:rPr>
              <a:t>SLIDE 4</a:t>
            </a:r>
            <a:r>
              <a:rPr lang="en-US" sz="1000">
                <a:uFillTx/>
                <a:latin charset="0" typeface="Arial"/>
              </a:rPr>
              <a:t>.  Before we discuss these three categories, I would like to start with a few brief words about the scope of the problem of alcohol abuse and dependence; that is, what kind of disorder are we talking about when we talk about alcoholism.</a:t>
            </a:r>
          </a:p>
          <a:p>
            <a:pPr indent="-228600" marL="228600"/>
            <a:r>
              <a:rPr lang="en-US" sz="1000">
                <a:uFillTx/>
                <a:latin charset="0" typeface="Arial"/>
              </a:rPr>
              <a:t>First of all, there are approximately ____ students in this classroom, and if you look around, know that ___ of you (15%, 1/7) roughly will develop alcohol abuse or dependence.  So we are talking about a very common illness that affects more people than does diabetes, lung cancer, breast cancer, heart attacks, and is about as common as hypertension is in the general population.</a:t>
            </a:r>
          </a:p>
          <a:p>
            <a:pPr indent="-228600" marL="228600"/>
            <a:r>
              <a:rPr lang="en-US" sz="1000">
                <a:uFillTx/>
                <a:latin charset="0" typeface="Arial"/>
              </a:rPr>
              <a:t>In addition to this relatively high prevalence, alcoholism causes a great amount of morbidity and mortality.  First, up to 40% of all general hospital admissions in the U.S. are related to alcohol or drug problems in some way.  So the next time you see a patient with an upper GI bleed in the hospital, for example, wonder whether heavy alcohol use has played a role.</a:t>
            </a:r>
          </a:p>
          <a:p>
            <a:pPr indent="-228600" marL="228600"/>
            <a:r>
              <a:rPr lang="en-US" sz="1000">
                <a:uFillTx/>
                <a:latin charset="0" typeface="Arial"/>
              </a:rPr>
              <a:t>Also, alcoholics are twice as likely to be seen by their primary care provider than nonalcoholics, so there is a particular need for you as young physicians-in-training to recognize sequelae of alcoholism in this arena in order to better identify an alcohol dependent person.  In fact, a recent study found that physicians are actually not very good at recognizing alcoholics in the outpatient setting (there</a:t>
            </a:r>
            <a:r>
              <a:rPr altLang="en-US" lang="ja-JP" sz="1000">
                <a:uFillTx/>
                <a:latin charset="0" typeface="Arial"/>
              </a:rPr>
              <a:t>’</a:t>
            </a:r>
            <a:r>
              <a:rPr lang="en-US" sz="1000">
                <a:uFillTx/>
                <a:latin charset="0" typeface="Arial"/>
              </a:rPr>
              <a:t>s a link to the news story on the web site).</a:t>
            </a:r>
          </a:p>
          <a:p>
            <a:pPr indent="-228600" marL="228600"/>
            <a:r>
              <a:rPr lang="en-US" sz="1000">
                <a:uFillTx/>
                <a:latin charset="0" typeface="Arial"/>
              </a:rPr>
              <a:t>And if alcoholics aren</a:t>
            </a:r>
            <a:r>
              <a:rPr altLang="en-US" lang="ja-JP" sz="1000">
                <a:uFillTx/>
                <a:latin charset="0" typeface="Arial"/>
              </a:rPr>
              <a:t>’</a:t>
            </a:r>
            <a:r>
              <a:rPr lang="en-US" sz="1000">
                <a:uFillTx/>
                <a:latin charset="0" typeface="Arial"/>
              </a:rPr>
              <a:t>t recognized and appropriately treated, or even if they are identified but maintain a severe course with few substantial abstinence periods, these people will die – alcoholism is a lethal illness.  Over 100,000 people die per year of alcohol or drug related causes in the U.S., and chronic alcoholics will lose roughly 15 years off their average life span.</a:t>
            </a:r>
          </a:p>
          <a:p>
            <a:pPr indent="-228600" marL="228600"/>
            <a:r>
              <a:rPr lang="en-US" sz="1000">
                <a:uFillTx/>
                <a:latin charset="0" typeface="Arial"/>
              </a:rPr>
              <a:t>And here</a:t>
            </a:r>
            <a:r>
              <a:rPr altLang="en-US" lang="ja-JP" sz="1000">
                <a:uFillTx/>
                <a:latin charset="0" typeface="Arial"/>
              </a:rPr>
              <a:t>’</a:t>
            </a:r>
            <a:r>
              <a:rPr lang="en-US" sz="1000">
                <a:uFillTx/>
                <a:latin charset="0" typeface="Arial"/>
              </a:rPr>
              <a:t>s what will kill you:  accidents (MVAs, overdose), acts of violence (suicide, homicide), and today</a:t>
            </a:r>
            <a:r>
              <a:rPr altLang="en-US" lang="ja-JP" sz="1000">
                <a:uFillTx/>
                <a:latin charset="0" typeface="Arial"/>
              </a:rPr>
              <a:t>’</a:t>
            </a:r>
            <a:r>
              <a:rPr lang="en-US" sz="1000">
                <a:uFillTx/>
                <a:latin charset="0" typeface="Arial"/>
              </a:rPr>
              <a:t>s subject, major medical illnesses (like esophageal varices, cancers, heart failure/MIs, cirrhosis).</a:t>
            </a:r>
          </a:p>
          <a:p>
            <a:pPr indent="-228600" marL="228600">
              <a:buFontTx/>
              <a:buChar char="•"/>
            </a:pPr>
            <a:r>
              <a:rPr lang="en-US" sz="1000">
                <a:uFillTx/>
                <a:latin charset="0" typeface="Calibri"/>
              </a:rPr>
              <a:t>15% ( 1/7) on people in this room will become alcohol dependent</a:t>
            </a:r>
          </a:p>
          <a:p>
            <a:pPr indent="-228600" marL="228600">
              <a:buFontTx/>
              <a:buChar char="•"/>
            </a:pPr>
            <a:r>
              <a:rPr lang="en-US" sz="1000">
                <a:uFillTx/>
                <a:latin charset="0" typeface="Calibri"/>
              </a:rPr>
              <a:t>In the outpatient setting, alcoholics are twice as likely to consult a PCP than nonalcoholics</a:t>
            </a:r>
          </a:p>
          <a:p>
            <a:pPr indent="-228600" marL="228600">
              <a:buFontTx/>
              <a:buChar char="•"/>
            </a:pPr>
            <a:r>
              <a:rPr lang="en-US" sz="1000">
                <a:uFillTx/>
                <a:latin charset="0" typeface="Calibri"/>
              </a:rPr>
              <a:t>Here</a:t>
            </a:r>
            <a:r>
              <a:rPr altLang="en-US" lang="ja-JP" sz="1000">
                <a:uFillTx/>
                <a:latin charset="0" typeface="Calibri"/>
              </a:rPr>
              <a:t>’</a:t>
            </a:r>
            <a:r>
              <a:rPr lang="en-US" sz="1000">
                <a:uFillTx/>
                <a:latin charset="0" typeface="Calibri"/>
              </a:rPr>
              <a:t>s what will kill you: accidents (MVAs, OD), major medical illnesses (cirrhosis, MI-CHF, varicies), acts of violence (suicides/homicides)</a:t>
            </a:r>
            <a:endParaRPr lang="en-US" sz="1000">
              <a:uFillTx/>
              <a:latin charset="0" typeface="Arial"/>
            </a:endParaRPr>
          </a:p>
          <a:p>
            <a:pPr indent="-228600" marL="228600"/>
            <a:r>
              <a:rPr lang="en-US">
                <a:uFillTx/>
                <a:latin charset="0" typeface="Calibri"/>
              </a:rPr>
              <a:t>Alcohol abuse may mean any one of the following specific terms:</a:t>
            </a:r>
            <a:endParaRPr lang="en-CA">
              <a:uFillTx/>
              <a:latin charset="0" typeface="Calibri"/>
            </a:endParaRPr>
          </a:p>
          <a:p>
            <a:pPr indent="-228600" marL="228600"/>
            <a:r>
              <a:rPr b="1" lang="en-US">
                <a:uFillTx/>
                <a:latin charset="0" typeface="Calibri"/>
              </a:rPr>
              <a:t>Excessive consumption:</a:t>
            </a:r>
            <a:r>
              <a:rPr lang="en-US">
                <a:uFillTx/>
                <a:latin charset="0" typeface="Calibri"/>
              </a:rPr>
              <a:t> harmful use.</a:t>
            </a:r>
            <a:endParaRPr lang="en-CA">
              <a:uFillTx/>
              <a:latin charset="0" typeface="Calibri"/>
            </a:endParaRPr>
          </a:p>
          <a:p>
            <a:pPr indent="-228600" marL="228600"/>
            <a:r>
              <a:rPr b="1" lang="en-US">
                <a:uFillTx/>
                <a:latin charset="0" typeface="Calibri"/>
              </a:rPr>
              <a:t>Problem drinking:</a:t>
            </a:r>
            <a:r>
              <a:rPr lang="en-US">
                <a:uFillTx/>
                <a:latin charset="0" typeface="Calibri"/>
              </a:rPr>
              <a:t> drinking that has caused disability, but     not dependence.</a:t>
            </a:r>
            <a:endParaRPr lang="en-CA">
              <a:uFillTx/>
              <a:latin charset="0" typeface="Calibri"/>
            </a:endParaRPr>
          </a:p>
          <a:p>
            <a:pPr indent="-228600" marL="228600"/>
            <a:r>
              <a:rPr b="1" lang="en-US">
                <a:uFillTx/>
                <a:latin charset="0" typeface="Calibri"/>
              </a:rPr>
              <a:t>Alcohol dependence:</a:t>
            </a:r>
            <a:r>
              <a:rPr lang="en-US">
                <a:uFillTx/>
                <a:latin charset="0" typeface="Calibri"/>
              </a:rPr>
              <a:t> which usually denotes alcoholism.</a:t>
            </a:r>
            <a:endParaRPr lang="en-CA">
              <a:uFillTx/>
              <a:latin charset="0" typeface="Calibri"/>
            </a:endParaRPr>
          </a:p>
          <a:p>
            <a:pPr indent="-228600" marL="228600"/>
            <a:r>
              <a:rPr b="1" lang="en-US">
                <a:uFillTx/>
                <a:latin charset="0" typeface="Calibri"/>
              </a:rPr>
              <a:t>Alcohol-related disability:</a:t>
            </a:r>
            <a:r>
              <a:rPr lang="en-US">
                <a:uFillTx/>
                <a:latin charset="0" typeface="Calibri"/>
              </a:rPr>
              <a:t> physical, mental and social.</a:t>
            </a:r>
            <a:endParaRPr lang="en-CA">
              <a:uFillTx/>
              <a:latin charset="0" typeface="Calibri"/>
            </a:endParaRPr>
          </a:p>
          <a:p>
            <a:pPr indent="-228600" marL="228600"/>
            <a:r>
              <a:rPr lang="en-US">
                <a:uFillTx/>
                <a:latin charset="0" typeface="Calibri"/>
              </a:rPr>
              <a:t> </a:t>
            </a:r>
            <a:endParaRPr lang="en-CA">
              <a:uFillTx/>
              <a:latin charset="0" typeface="Calibri"/>
            </a:endParaRPr>
          </a:p>
          <a:p>
            <a:pPr indent="-228600" marL="228600"/>
            <a:r>
              <a:rPr lang="en-US">
                <a:uFillTx/>
                <a:latin charset="0" typeface="Calibri"/>
              </a:rPr>
              <a:t>Alcohol is the major substance of abuse all over the world.  Mixed abused of alcohol and other substances is very common.  Recreational alcohol drinking gradually grades into problem drinking and dependence.</a:t>
            </a:r>
            <a:endParaRPr lang="en-CA">
              <a:uFillTx/>
              <a:latin charset="0" typeface="Calibri"/>
            </a:endParaRPr>
          </a:p>
          <a:p>
            <a:pPr indent="-228600" marL="228600"/>
            <a:r>
              <a:rPr lang="en-US">
                <a:uFillTx/>
                <a:latin charset="0" typeface="Calibri"/>
              </a:rPr>
              <a:t>Most alcohol abusers go unrecognized by clinicians until their physical health and psychosocial life have been significantly harmed; therefore, early recognition is important.  Many people go through prolonged periods (average 15 – 20 years) of gradual dependence on alcohol before clinical symptoms or signs are evident.</a:t>
            </a:r>
            <a:endParaRPr lang="en-CA">
              <a:uFillTx/>
              <a:latin charset="0" typeface="Calibri"/>
            </a:endParaRPr>
          </a:p>
          <a:p>
            <a:pPr indent="-228600" marL="228600"/>
            <a:r>
              <a:rPr lang="en-US">
                <a:uFillTx/>
                <a:latin charset="0" typeface="Calibri"/>
              </a:rPr>
              <a:t>Alcohol depresses the central nervous system.  Clinically, it may appear to be a stimulant because of early disinhibition due to suppression of inhibitory control mechanisms.</a:t>
            </a:r>
            <a:endParaRPr lang="en-CA">
              <a:uFillTx/>
              <a:latin charset="0" typeface="Calibri"/>
            </a:endParaRPr>
          </a:p>
          <a:p>
            <a:pPr indent="-228600" marL="228600"/>
            <a:r>
              <a:rPr lang="en-US">
                <a:uFillTx/>
                <a:latin charset="0" typeface="Calibri"/>
              </a:rPr>
              <a:t>Alcohol drinking may occur in the late teens but dependence is most common in those aged 40 – 55 years.</a:t>
            </a:r>
            <a:endParaRPr lang="en-CA">
              <a:uFillTx/>
              <a:latin charset="0" typeface="Calibri"/>
            </a:endParaRPr>
          </a:p>
          <a:p>
            <a:pPr indent="-228600" marL="228600">
              <a:buFontTx/>
              <a:buChar char="•"/>
            </a:pPr>
            <a:endParaRPr lang="en-US" sz="1000">
              <a:uFillTx/>
              <a:latin charset="0" typeface="Calibri"/>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7.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Rectangle 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5"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eaLnBrk="0" hangingPunct="0">
              <a:defRPr>
                <a:solidFill>
                  <a:schemeClr val="tx1"/>
                </a:solidFill>
                <a:uFillTx/>
                <a:latin charset="0" typeface="Arial"/>
                <a:ea charset="0" typeface="ＭＳ Ｐゴシック"/>
                <a:cs charset="0" typeface="Arial"/>
              </a:defRPr>
            </a:lvl1pPr>
            <a:lvl2pPr eaLnBrk="0" hangingPunct="0" indent="-285750" marL="742950">
              <a:defRPr>
                <a:solidFill>
                  <a:schemeClr val="tx1"/>
                </a:solidFill>
                <a:uFillTx/>
                <a:latin charset="0" typeface="Arial"/>
                <a:ea charset="0" typeface="Arial"/>
                <a:cs charset="0" typeface="Arial"/>
              </a:defRPr>
            </a:lvl2pPr>
            <a:lvl3pPr eaLnBrk="0" hangingPunct="0" indent="-228600" marL="1143000">
              <a:defRPr>
                <a:solidFill>
                  <a:schemeClr val="tx1"/>
                </a:solidFill>
                <a:uFillTx/>
                <a:latin charset="0" typeface="Arial"/>
                <a:ea charset="0" typeface="Arial"/>
                <a:cs charset="0" typeface="Arial"/>
              </a:defRPr>
            </a:lvl3pPr>
            <a:lvl4pPr eaLnBrk="0" hangingPunct="0" indent="-228600" marL="1600200">
              <a:defRPr>
                <a:solidFill>
                  <a:schemeClr val="tx1"/>
                </a:solidFill>
                <a:uFillTx/>
                <a:latin charset="0" typeface="Arial"/>
                <a:ea charset="0" typeface="Arial"/>
                <a:cs charset="0" typeface="Arial"/>
              </a:defRPr>
            </a:lvl4pPr>
            <a:lvl5pPr eaLnBrk="0" hangingPunct="0" indent="-228600" marL="2057400">
              <a:defRPr>
                <a:solidFill>
                  <a:schemeClr val="tx1"/>
                </a:solidFill>
                <a:uFillTx/>
                <a:latin charset="0" typeface="Arial"/>
                <a:ea charset="0" typeface="Arial"/>
                <a:cs charset="0" typeface="Arial"/>
              </a:defRPr>
            </a:lvl5pPr>
            <a:lvl6pPr eaLnBrk="0" fontAlgn="base" hangingPunct="0" indent="-228600" marL="2514600">
              <a:spcBef>
                <a:spcPct val="0"/>
              </a:spcBef>
              <a:spcAft>
                <a:spcPct val="0"/>
              </a:spcAft>
              <a:defRPr>
                <a:solidFill>
                  <a:schemeClr val="tx1"/>
                </a:solidFill>
                <a:uFillTx/>
                <a:latin charset="0" typeface="Arial"/>
                <a:ea charset="0" typeface="Arial"/>
                <a:cs charset="0" typeface="Arial"/>
              </a:defRPr>
            </a:lvl6pPr>
            <a:lvl7pPr eaLnBrk="0" fontAlgn="base" hangingPunct="0" indent="-228600" marL="2971800">
              <a:spcBef>
                <a:spcPct val="0"/>
              </a:spcBef>
              <a:spcAft>
                <a:spcPct val="0"/>
              </a:spcAft>
              <a:defRPr>
                <a:solidFill>
                  <a:schemeClr val="tx1"/>
                </a:solidFill>
                <a:uFillTx/>
                <a:latin charset="0" typeface="Arial"/>
                <a:ea charset="0" typeface="Arial"/>
                <a:cs charset="0" typeface="Arial"/>
              </a:defRPr>
            </a:lvl7pPr>
            <a:lvl8pPr eaLnBrk="0" fontAlgn="base" hangingPunct="0" indent="-228600" marL="3429000">
              <a:spcBef>
                <a:spcPct val="0"/>
              </a:spcBef>
              <a:spcAft>
                <a:spcPct val="0"/>
              </a:spcAft>
              <a:defRPr>
                <a:solidFill>
                  <a:schemeClr val="tx1"/>
                </a:solidFill>
                <a:uFillTx/>
                <a:latin charset="0" typeface="Arial"/>
                <a:ea charset="0" typeface="Arial"/>
                <a:cs charset="0" typeface="Arial"/>
              </a:defRPr>
            </a:lvl8pPr>
            <a:lvl9pPr eaLnBrk="0" fontAlgn="base" hangingPunct="0" indent="-228600" marL="3886200">
              <a:spcBef>
                <a:spcPct val="0"/>
              </a:spcBef>
              <a:spcAft>
                <a:spcPct val="0"/>
              </a:spcAft>
              <a:defRPr>
                <a:solidFill>
                  <a:schemeClr val="tx1"/>
                </a:solidFill>
                <a:uFillTx/>
                <a:latin charset="0" typeface="Arial"/>
                <a:ea charset="0" typeface="Arial"/>
                <a:cs charset="0" typeface="Arial"/>
              </a:defRPr>
            </a:lvl9pPr>
          </a:lstStyle>
          <a:p>
            <a:pPr eaLnBrk="1" hangingPunct="1"/>
            <a:fld id="{BB6F1A56-9FDE-5F45-94E6-B0A558D8BF55}" type="slidenum">
              <a:rPr lang="en-US">
                <a:uFillTx/>
                <a:latin charset="0" typeface="Calibri"/>
              </a:rPr>
              <a:pPr eaLnBrk="1" hangingPunct="1"/>
              <a:t>26</a:t>
            </a:fld>
            <a:endParaRPr lang="en-US">
              <a:uFillTx/>
              <a:latin charset="0"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8611"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ChangeAspect="1" noGrp="1" noRot="1" noTextEdit="1"/>
          </p:cNvSpPr>
          <p:nvPr>
            <p:ph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a:ln>
            <a:solidFill>
              <a:srgbClr val="000000"/>
            </a:solidFill>
            <a:miter lim="800000"/>
          </a:ln>
        </p:spPr>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8612"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compatLnSpc="1" numCol="1" wrap="square">
            <a:prstTxWarp prst="textNoShape">
              <a:avLst/>
            </a:prstTxWarp>
          </a:bodyPr>
          <a:lstStyle/>
          <a:p>
            <a:endParaRPr lang="en-US">
              <a:uFillTx/>
              <a:latin charset="0" typeface="Calibri"/>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8.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Rectangle 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5"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eaLnBrk="0" hangingPunct="0">
              <a:defRPr>
                <a:solidFill>
                  <a:schemeClr val="tx1"/>
                </a:solidFill>
                <a:uFillTx/>
                <a:latin charset="0" typeface="Arial"/>
                <a:ea charset="0" typeface="ＭＳ Ｐゴシック"/>
                <a:cs charset="0" typeface="Arial"/>
              </a:defRPr>
            </a:lvl1pPr>
            <a:lvl2pPr eaLnBrk="0" hangingPunct="0" indent="-285750" marL="742950">
              <a:defRPr>
                <a:solidFill>
                  <a:schemeClr val="tx1"/>
                </a:solidFill>
                <a:uFillTx/>
                <a:latin charset="0" typeface="Arial"/>
                <a:ea charset="0" typeface="Arial"/>
                <a:cs charset="0" typeface="Arial"/>
              </a:defRPr>
            </a:lvl2pPr>
            <a:lvl3pPr eaLnBrk="0" hangingPunct="0" indent="-228600" marL="1143000">
              <a:defRPr>
                <a:solidFill>
                  <a:schemeClr val="tx1"/>
                </a:solidFill>
                <a:uFillTx/>
                <a:latin charset="0" typeface="Arial"/>
                <a:ea charset="0" typeface="Arial"/>
                <a:cs charset="0" typeface="Arial"/>
              </a:defRPr>
            </a:lvl3pPr>
            <a:lvl4pPr eaLnBrk="0" hangingPunct="0" indent="-228600" marL="1600200">
              <a:defRPr>
                <a:solidFill>
                  <a:schemeClr val="tx1"/>
                </a:solidFill>
                <a:uFillTx/>
                <a:latin charset="0" typeface="Arial"/>
                <a:ea charset="0" typeface="Arial"/>
                <a:cs charset="0" typeface="Arial"/>
              </a:defRPr>
            </a:lvl4pPr>
            <a:lvl5pPr eaLnBrk="0" hangingPunct="0" indent="-228600" marL="2057400">
              <a:defRPr>
                <a:solidFill>
                  <a:schemeClr val="tx1"/>
                </a:solidFill>
                <a:uFillTx/>
                <a:latin charset="0" typeface="Arial"/>
                <a:ea charset="0" typeface="Arial"/>
                <a:cs charset="0" typeface="Arial"/>
              </a:defRPr>
            </a:lvl5pPr>
            <a:lvl6pPr eaLnBrk="0" fontAlgn="base" hangingPunct="0" indent="-228600" marL="2514600">
              <a:spcBef>
                <a:spcPct val="0"/>
              </a:spcBef>
              <a:spcAft>
                <a:spcPct val="0"/>
              </a:spcAft>
              <a:defRPr>
                <a:solidFill>
                  <a:schemeClr val="tx1"/>
                </a:solidFill>
                <a:uFillTx/>
                <a:latin charset="0" typeface="Arial"/>
                <a:ea charset="0" typeface="Arial"/>
                <a:cs charset="0" typeface="Arial"/>
              </a:defRPr>
            </a:lvl6pPr>
            <a:lvl7pPr eaLnBrk="0" fontAlgn="base" hangingPunct="0" indent="-228600" marL="2971800">
              <a:spcBef>
                <a:spcPct val="0"/>
              </a:spcBef>
              <a:spcAft>
                <a:spcPct val="0"/>
              </a:spcAft>
              <a:defRPr>
                <a:solidFill>
                  <a:schemeClr val="tx1"/>
                </a:solidFill>
                <a:uFillTx/>
                <a:latin charset="0" typeface="Arial"/>
                <a:ea charset="0" typeface="Arial"/>
                <a:cs charset="0" typeface="Arial"/>
              </a:defRPr>
            </a:lvl7pPr>
            <a:lvl8pPr eaLnBrk="0" fontAlgn="base" hangingPunct="0" indent="-228600" marL="3429000">
              <a:spcBef>
                <a:spcPct val="0"/>
              </a:spcBef>
              <a:spcAft>
                <a:spcPct val="0"/>
              </a:spcAft>
              <a:defRPr>
                <a:solidFill>
                  <a:schemeClr val="tx1"/>
                </a:solidFill>
                <a:uFillTx/>
                <a:latin charset="0" typeface="Arial"/>
                <a:ea charset="0" typeface="Arial"/>
                <a:cs charset="0" typeface="Arial"/>
              </a:defRPr>
            </a:lvl8pPr>
            <a:lvl9pPr eaLnBrk="0" fontAlgn="base" hangingPunct="0" indent="-228600" marL="3886200">
              <a:spcBef>
                <a:spcPct val="0"/>
              </a:spcBef>
              <a:spcAft>
                <a:spcPct val="0"/>
              </a:spcAft>
              <a:defRPr>
                <a:solidFill>
                  <a:schemeClr val="tx1"/>
                </a:solidFill>
                <a:uFillTx/>
                <a:latin charset="0" typeface="Arial"/>
                <a:ea charset="0" typeface="Arial"/>
                <a:cs charset="0" typeface="Arial"/>
              </a:defRPr>
            </a:lvl9pPr>
          </a:lstStyle>
          <a:p>
            <a:pPr eaLnBrk="1" hangingPunct="1"/>
            <a:fld id="{19F0F108-020B-1C4C-B8E6-15EA8987EA3B}" type="slidenum">
              <a:rPr lang="en-US">
                <a:uFillTx/>
                <a:latin charset="0" typeface="Calibri"/>
              </a:rPr>
              <a:pPr eaLnBrk="1" hangingPunct="1"/>
              <a:t>27</a:t>
            </a:fld>
            <a:endParaRPr lang="en-US">
              <a:uFillTx/>
              <a:latin charset="0"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5539"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ChangeAspect="1" noGrp="1" noRot="1" noTextEdit="1"/>
          </p:cNvSpPr>
          <p:nvPr>
            <p:ph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a:ln>
            <a:solidFill>
              <a:srgbClr val="000000"/>
            </a:solidFill>
            <a:miter lim="800000"/>
          </a:ln>
        </p:spPr>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5540"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compatLnSpc="1" numCol="1" wrap="square">
            <a:prstTxWarp prst="textNoShape">
              <a:avLst/>
            </a:prstTxWarp>
          </a:bodyPr>
          <a:lstStyle/>
          <a:p>
            <a:r>
              <a:rPr lang="en-US">
                <a:uFillTx/>
                <a:latin charset="0" typeface="Arial"/>
              </a:rPr>
              <a:t>Before we proceed, I wanted to talk a little bit about some strategies to detect a potential problem with alcohol (or drugs) in your patients in your office or in the hospital.  First and foremost, TAKE A HISTORY – ASK about life problems (e.g. family/marital, job, accidents, legal – DUIs), and transition into nonthreatening, nonjudgmental questions about alcohol, drug and nicotine use.  While the issue of detection of substance problems is a whole lecture unto itself, this is just a reminder that the best diagnosis is obtained through taking a history, and then doing a physical exam.</a:t>
            </a:r>
          </a:p>
          <a:p>
            <a:r>
              <a:rPr lang="en-US">
                <a:uFillTx/>
                <a:latin charset="0" typeface="Arial"/>
              </a:rPr>
              <a:t>In addition, some blood tests for state markers of heavy drinking can be useful if you are suspicious of alcohol related problems.  GGT has good sensitivity and specificity (around 70-80% sensitive and specific), and generally is the first of the liver enzymes to elevate with heavy drinking (i.e., 6-12 drinks/day for several weeks).</a:t>
            </a:r>
          </a:p>
          <a:p>
            <a:r>
              <a:rPr lang="en-US">
                <a:uFillTx/>
                <a:latin charset="0" typeface="Arial"/>
              </a:rPr>
              <a:t> Besides GGT, the CDT (carbohydrate deficient transferrin) test is a more expensive alternative for detecting high levels of drinking, and it is about as sensitive and specific as the GGT  .</a:t>
            </a:r>
          </a:p>
          <a:p>
            <a:r>
              <a:rPr lang="en-US">
                <a:uFillTx/>
                <a:latin charset="0" typeface="Arial"/>
              </a:rPr>
              <a:t>Reflecting alcohol</a:t>
            </a:r>
            <a:r>
              <a:rPr altLang="en-US" lang="ja-JP">
                <a:uFillTx/>
                <a:latin charset="0" typeface="Arial"/>
              </a:rPr>
              <a:t>’</a:t>
            </a:r>
            <a:r>
              <a:rPr lang="en-US">
                <a:uFillTx/>
                <a:latin charset="0" typeface="Arial"/>
              </a:rPr>
              <a:t>s effect on red blood cells,  MCV (mean corpuscular volume), a measure of how big the RBCs are, also increases with heavy drinking.</a:t>
            </a:r>
          </a:p>
          <a:p>
            <a:r>
              <a:rPr lang="en-US">
                <a:uFillTx/>
                <a:latin charset="0" typeface="Arial"/>
              </a:rPr>
              <a:t>The other liver enzymes are not very helpful if you are suspicious of alcohol dependence, since they only elevate when hepatocytes are damaged, which usually is at a fairly advanced stage of alcoholism.  Nevertheless, suspect alcohol related causes in patients with high AST and ALT.</a:t>
            </a:r>
          </a:p>
          <a:p>
            <a:r>
              <a:rPr lang="en-US">
                <a:uFillTx/>
                <a:latin charset="0" typeface="Arial"/>
              </a:rPr>
              <a:t>Lastly, a urine toxicology screen is useful in detecting acute intoxication with alcohol or drugs, but in the case of alcohol, only relevant if the patient has ingested alcohol in the last 6-8 hours or so.</a:t>
            </a:r>
          </a:p>
          <a:p>
            <a:endParaRPr lang="en-US">
              <a:uFillTx/>
              <a:latin charset="0" typeface="Arial"/>
            </a:endParaRPr>
          </a:p>
          <a:p>
            <a:pPr>
              <a:buFontTx/>
              <a:buChar char="•"/>
            </a:pPr>
            <a:r>
              <a:rPr lang="en-US">
                <a:uFillTx/>
                <a:latin charset="0" typeface="Calibri"/>
              </a:rPr>
              <a:t>Alimentary/stomach – gastritis, PUD – acute GI bleed, Mallory-Weiss tears, cancers</a:t>
            </a:r>
          </a:p>
          <a:p>
            <a:pPr>
              <a:buFontTx/>
              <a:buChar char="•"/>
            </a:pPr>
            <a:r>
              <a:rPr lang="en-US">
                <a:uFillTx/>
                <a:latin charset="0" typeface="Calibri"/>
              </a:rPr>
              <a:t>Thus, next time someone comes into your office with GI symptoms</a:t>
            </a:r>
          </a:p>
          <a:p>
            <a:pPr>
              <a:buFontTx/>
              <a:buChar char="•"/>
            </a:pPr>
            <a:r>
              <a:rPr lang="en-US">
                <a:uFillTx/>
                <a:latin charset="0" typeface="Calibri"/>
              </a:rPr>
              <a:t>Liver – fatty liver, alcoholic hepatitis, cirrhosis (15%) - &gt; portal HTN - &gt; varices/acute bleeds; hepatocellular cancer</a:t>
            </a:r>
          </a:p>
          <a:p>
            <a:pPr>
              <a:buFontTx/>
              <a:buChar char="•"/>
            </a:pPr>
            <a:r>
              <a:rPr lang="en-US">
                <a:uFillTx/>
                <a:latin charset="0" typeface="Calibri"/>
              </a:rPr>
              <a:t>Pancreas – pancreatitis, cancer</a:t>
            </a:r>
          </a:p>
          <a:p>
            <a:pPr>
              <a:buFontTx/>
              <a:buChar char="•"/>
            </a:pPr>
            <a:r>
              <a:rPr lang="en-US">
                <a:uFillTx/>
                <a:latin charset="0" typeface="Calibri"/>
              </a:rPr>
              <a:t> CV – can lead to arrhythmias</a:t>
            </a:r>
          </a:p>
          <a:p>
            <a:pPr>
              <a:buFontTx/>
              <a:buChar char="•"/>
            </a:pPr>
            <a:r>
              <a:rPr lang="en-US">
                <a:uFillTx/>
                <a:latin charset="0" typeface="Calibri"/>
              </a:rPr>
              <a:t>Thus, the next time a patient comes into your office with chest pain/SOB, among the things that you should consider in the differential is alcoholism.  However, cardiac effects not likely detected early.</a:t>
            </a:r>
          </a:p>
          <a:p>
            <a:endParaRPr lang="en-US">
              <a:uFillTx/>
              <a:latin charset="0" typeface="Calibri"/>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notesSlides/notesSlide9.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1682" name="Slide Image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spect="1" noGrp="1" noRot="1" noTextEdit="1"/>
          </p:cNvSpPr>
          <p:nvPr>
            <p:ph type="sldImg"/>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noFill/>
          <a:ln>
            <a:solidFill>
              <a:srgbClr val="000000"/>
            </a:solidFill>
            <a:miter lim="800000"/>
          </a:ln>
        </p:spPr>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Notes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compatLnSpc="1" numCol="1" wrap="square">
            <a:prstTxWarp prst="textNoShape">
              <a:avLst/>
            </a:prstTxWarp>
          </a:bodyPr>
          <a:lstStyle/>
          <a:p>
            <a:pPr>
              <a:lnSpc>
                <a:spcPct val="90000"/>
              </a:lnSpc>
            </a:pPr>
            <a:r>
              <a:rPr lang="en-US" sz="1100">
                <a:uFillTx/>
                <a:latin charset="0" typeface="Calibri"/>
              </a:rPr>
              <a:t>The conscious patient:</a:t>
            </a:r>
            <a:endParaRPr lang="en-CA" sz="1100">
              <a:uFillTx/>
              <a:latin charset="0" typeface="Calibri"/>
            </a:endParaRPr>
          </a:p>
          <a:p>
            <a:pPr lvl="1">
              <a:lnSpc>
                <a:spcPct val="90000"/>
              </a:lnSpc>
            </a:pPr>
            <a:r>
              <a:rPr lang="en-US" sz="1100">
                <a:uFillTx/>
                <a:latin charset="0" typeface="Calibri"/>
              </a:rPr>
              <a:t>observation, with protective and supportive approach </a:t>
            </a:r>
            <a:endParaRPr lang="en-CA" sz="1100">
              <a:uFillTx/>
              <a:latin charset="0" typeface="Calibri"/>
            </a:endParaRPr>
          </a:p>
          <a:p>
            <a:pPr lvl="1">
              <a:lnSpc>
                <a:spcPct val="90000"/>
              </a:lnSpc>
            </a:pPr>
            <a:r>
              <a:rPr lang="en-US" sz="1100">
                <a:uFillTx/>
                <a:latin charset="0" typeface="Calibri"/>
              </a:rPr>
              <a:t>In case of agitation, hyperactivity or risk of violence: restrain the patient and give antipsychotic drugs (e.g. haloperidor or droperidol 5 – 10 mg  im)</a:t>
            </a:r>
            <a:endParaRPr lang="en-CA" sz="1100">
              <a:uFillTx/>
              <a:latin charset="0" typeface="Calibri"/>
            </a:endParaRPr>
          </a:p>
          <a:p>
            <a:pPr lvl="1">
              <a:lnSpc>
                <a:spcPct val="90000"/>
              </a:lnSpc>
            </a:pPr>
            <a:r>
              <a:rPr lang="en-US" sz="1100">
                <a:uFillTx/>
                <a:latin charset="0" typeface="Calibri"/>
              </a:rPr>
              <a:t>Sedatives are better avoided because they may potentiate depressant effects of alcohol on the central nervous system.</a:t>
            </a:r>
            <a:endParaRPr lang="en-CA" sz="1100">
              <a:uFillTx/>
              <a:latin charset="0" typeface="Calibri"/>
            </a:endParaRPr>
          </a:p>
          <a:p>
            <a:pPr lvl="1">
              <a:lnSpc>
                <a:spcPct val="90000"/>
              </a:lnSpc>
            </a:pPr>
            <a:r>
              <a:rPr lang="en-US" sz="1100">
                <a:uFillTx/>
                <a:latin charset="0" typeface="Calibri"/>
              </a:rPr>
              <a:t>Wait for the alcohol to be metabolized.</a:t>
            </a:r>
            <a:endParaRPr lang="en-CA" sz="1100">
              <a:uFillTx/>
              <a:latin charset="0" typeface="Calibri"/>
            </a:endParaRPr>
          </a:p>
          <a:p>
            <a:pPr lvl="2">
              <a:lnSpc>
                <a:spcPct val="90000"/>
              </a:lnSpc>
            </a:pPr>
            <a:r>
              <a:rPr lang="en-US" sz="1100">
                <a:uFillTx/>
                <a:latin charset="0" typeface="Calibri"/>
              </a:rPr>
              <a:t>The unconscious patient:</a:t>
            </a:r>
            <a:endParaRPr lang="en-CA" sz="1100">
              <a:uFillTx/>
              <a:latin charset="0" typeface="Calibri"/>
            </a:endParaRPr>
          </a:p>
          <a:p>
            <a:pPr>
              <a:lnSpc>
                <a:spcPct val="90000"/>
              </a:lnSpc>
            </a:pPr>
            <a:r>
              <a:rPr lang="en-US" sz="1100">
                <a:uFillTx/>
                <a:latin charset="0" typeface="Calibri"/>
              </a:rPr>
              <a:t>hospitalization is required: protection of the airways, vital signs monitoring, prevention of further loss of body heat, correction of hypovolemia, and forced diuresis with maximal alkalinization of the urine.  In extreme situation haemadialysis is necessary</a:t>
            </a:r>
          </a:p>
          <a:p>
            <a:pPr>
              <a:lnSpc>
                <a:spcPct val="90000"/>
              </a:lnSpc>
            </a:pPr>
            <a:endParaRPr lang="en-US" sz="1100">
              <a:uFillTx/>
              <a:latin charset="0" typeface="Calibri"/>
            </a:endParaRPr>
          </a:p>
          <a:p>
            <a:pPr>
              <a:lnSpc>
                <a:spcPct val="90000"/>
              </a:lnSpc>
            </a:pPr>
            <a:r>
              <a:rPr b="1" lang="en-US" sz="1100">
                <a:uFillTx/>
                <a:latin charset="0" typeface="Calibri"/>
              </a:rPr>
              <a:t>Maintaining Abstinence:</a:t>
            </a:r>
          </a:p>
          <a:p>
            <a:pPr>
              <a:lnSpc>
                <a:spcPct val="90000"/>
              </a:lnSpc>
            </a:pPr>
            <a:r>
              <a:rPr b="1" lang="en-GB" sz="1100">
                <a:solidFill>
                  <a:srgbClr val="FFCC66"/>
                </a:solidFill>
                <a:uFillTx/>
                <a:latin charset="0" typeface="Calibri"/>
              </a:rPr>
              <a:t>Disulfiram</a:t>
            </a:r>
            <a:r>
              <a:rPr lang="en-GB" sz="1100">
                <a:uFillTx/>
                <a:latin charset="0" typeface="Calibri"/>
              </a:rPr>
              <a:t> – blockade of aldehydedehydrogenase </a:t>
            </a:r>
            <a:r>
              <a:rPr lang="en-GB" sz="1100">
                <a:uFillTx/>
                <a:latin charset="0" typeface="Calibri"/>
                <a:sym charset="0" typeface="Symbol"/>
              </a:rPr>
              <a:t> </a:t>
            </a:r>
            <a:r>
              <a:rPr lang="en-GB" sz="1100">
                <a:uFillTx/>
                <a:latin charset="0" typeface="Calibri"/>
              </a:rPr>
              <a:t>cummulation of acetaldehyde - nausea, flushing, tachycardia, hyperventilation, panic…</a:t>
            </a:r>
          </a:p>
          <a:p>
            <a:pPr>
              <a:lnSpc>
                <a:spcPct val="90000"/>
              </a:lnSpc>
              <a:buFont charset="0" typeface="Wingdings"/>
              <a:buNone/>
            </a:pPr>
            <a:r>
              <a:rPr lang="en-GB" sz="1100">
                <a:uFillTx/>
                <a:latin charset="0" typeface="Calibri"/>
              </a:rPr>
              <a:t>	</a:t>
            </a:r>
            <a:r>
              <a:rPr lang="en-GB" sz="1100" u="sng">
                <a:uFillTx/>
                <a:latin charset="0" typeface="Calibri"/>
              </a:rPr>
              <a:t>Aim</a:t>
            </a:r>
            <a:r>
              <a:rPr lang="en-GB" sz="1100">
                <a:uFillTx/>
                <a:latin charset="0" typeface="Calibri"/>
              </a:rPr>
              <a:t>: to make alcohol consumption unpleasant and intolerable</a:t>
            </a:r>
          </a:p>
          <a:p>
            <a:pPr>
              <a:lnSpc>
                <a:spcPct val="90000"/>
              </a:lnSpc>
            </a:pPr>
            <a:r>
              <a:rPr b="1" lang="en-GB" sz="1100">
                <a:solidFill>
                  <a:srgbClr val="FFCC66"/>
                </a:solidFill>
                <a:uFillTx/>
                <a:latin charset="0" typeface="Calibri"/>
              </a:rPr>
              <a:t>Naloxone</a:t>
            </a:r>
            <a:r>
              <a:rPr lang="en-GB" sz="1100">
                <a:solidFill>
                  <a:srgbClr val="FF6600"/>
                </a:solidFill>
                <a:uFillTx/>
                <a:latin charset="0" typeface="Calibri"/>
              </a:rPr>
              <a:t> </a:t>
            </a:r>
            <a:r>
              <a:rPr lang="en-GB" sz="1100">
                <a:uFillTx/>
                <a:latin charset="0" typeface="Calibri"/>
              </a:rPr>
              <a:t>– reduces alcohol-induced reward.</a:t>
            </a:r>
          </a:p>
          <a:p>
            <a:pPr>
              <a:lnSpc>
                <a:spcPct val="90000"/>
              </a:lnSpc>
            </a:pPr>
            <a:r>
              <a:rPr b="1" lang="en-GB" sz="1100">
                <a:solidFill>
                  <a:srgbClr val="FFCC66"/>
                </a:solidFill>
                <a:uFillTx/>
                <a:latin charset="0" typeface="Calibri"/>
              </a:rPr>
              <a:t>Acamprosate</a:t>
            </a:r>
            <a:r>
              <a:rPr lang="en-GB" sz="1100">
                <a:uFillTx/>
                <a:latin charset="0" typeface="Calibri"/>
              </a:rPr>
              <a:t> – anti-craving effects .</a:t>
            </a:r>
          </a:p>
          <a:p>
            <a:pPr>
              <a:lnSpc>
                <a:spcPct val="90000"/>
              </a:lnSpc>
            </a:pPr>
            <a:r>
              <a:rPr lang="en-GB" sz="1100">
                <a:uFillTx/>
                <a:latin charset="0" typeface="Calibri"/>
              </a:rPr>
              <a:t>The drugs used to alleviate the acute abstinence syndrome: </a:t>
            </a:r>
            <a:r>
              <a:rPr b="1" lang="en-GB" sz="1100">
                <a:solidFill>
                  <a:srgbClr val="FFCC66"/>
                </a:solidFill>
                <a:uFillTx/>
                <a:latin charset="0" typeface="Calibri"/>
              </a:rPr>
              <a:t>benzodiazepines, clonidine</a:t>
            </a:r>
            <a:r>
              <a:rPr lang="en-GB" sz="1100">
                <a:uFillTx/>
                <a:latin charset="0" typeface="Calibri"/>
              </a:rPr>
              <a:t> (inhibit</a:t>
            </a:r>
            <a:r>
              <a:rPr lang="cs-CZ" sz="1100">
                <a:uFillTx/>
                <a:latin charset="0" typeface="Calibri"/>
              </a:rPr>
              <a:t>s</a:t>
            </a:r>
            <a:r>
              <a:rPr lang="en-GB" sz="1100">
                <a:uFillTx/>
                <a:latin charset="0" typeface="Calibri"/>
              </a:rPr>
              <a:t> exaggerated neurotransmitter release) and </a:t>
            </a:r>
            <a:r>
              <a:rPr b="1" lang="en-GB" sz="1100">
                <a:solidFill>
                  <a:srgbClr val="FFCC66"/>
                </a:solidFill>
                <a:uFillTx/>
                <a:latin charset="0" typeface="Calibri"/>
              </a:rPr>
              <a:t>propranolol </a:t>
            </a:r>
            <a:r>
              <a:rPr lang="en-GB" sz="1100">
                <a:uFillTx/>
                <a:latin charset="0" typeface="Calibri"/>
              </a:rPr>
              <a:t>(blocks excessive sympathetic activity).</a:t>
            </a:r>
          </a:p>
          <a:p>
            <a:pPr>
              <a:lnSpc>
                <a:spcPct val="90000"/>
              </a:lnSpc>
            </a:pPr>
            <a:endParaRPr lang="en-CA" sz="1100">
              <a:uFillTx/>
              <a:latin charset="0" typeface="Calibri"/>
            </a:endParaRPr>
          </a:p>
          <a:p>
            <a:pPr>
              <a:lnSpc>
                <a:spcPct val="90000"/>
              </a:lnSpc>
            </a:pPr>
            <a:endParaRPr b="1" lang="en-CA" sz="1100">
              <a:uFillTx/>
              <a:latin charset="0" typeface="Calibri"/>
            </a:endParaRPr>
          </a:p>
          <a:p>
            <a:pPr>
              <a:lnSpc>
                <a:spcPct val="90000"/>
              </a:lnSpc>
            </a:pPr>
            <a:endParaRPr b="1" lang="en-US" sz="1100">
              <a:uFillTx/>
              <a:latin charset="0" typeface="Calibri"/>
            </a:endParaRPr>
          </a:p>
          <a:p>
            <a:pPr>
              <a:lnSpc>
                <a:spcPct val="90000"/>
              </a:lnSpc>
            </a:pPr>
            <a:endParaRPr b="1" lang="en-CA" sz="1100">
              <a:uFillTx/>
              <a:latin charset="0" typeface="Calibri"/>
            </a:endParaRPr>
          </a:p>
          <a:p>
            <a:pPr lvl="1">
              <a:lnSpc>
                <a:spcPct val="90000"/>
              </a:lnSpc>
            </a:pPr>
            <a:r>
              <a:rPr lang="en-US" sz="1100">
                <a:uFillTx/>
                <a:latin charset="0" typeface="Calibri"/>
              </a:rPr>
              <a:t>To explore the reasons for drinking, alternative ways are worked out. For instance, instead of using alcohol in social situations to reduced anxiety, learn anxiety management and assertiveness techniques.</a:t>
            </a:r>
            <a:endParaRPr lang="en-CA" sz="1100">
              <a:uFillTx/>
              <a:latin charset="0" typeface="Calibri"/>
            </a:endParaRPr>
          </a:p>
          <a:p>
            <a:pPr lvl="1">
              <a:lnSpc>
                <a:spcPct val="90000"/>
              </a:lnSpc>
            </a:pPr>
            <a:r>
              <a:rPr lang="en-US" sz="1100">
                <a:uFillTx/>
                <a:latin charset="0" typeface="Calibri"/>
              </a:rPr>
              <a:t>Provision of information about the hazards of alcohol</a:t>
            </a:r>
            <a:endParaRPr lang="en-CA" sz="1100">
              <a:uFillTx/>
              <a:latin charset="0" typeface="Calibri"/>
            </a:endParaRPr>
          </a:p>
          <a:p>
            <a:pPr lvl="1">
              <a:lnSpc>
                <a:spcPct val="90000"/>
              </a:lnSpc>
            </a:pPr>
            <a:r>
              <a:rPr lang="en-US" sz="1100">
                <a:uFillTx/>
                <a:latin charset="0" typeface="Calibri"/>
              </a:rPr>
              <a:t>Group therapy: about 7-12 patients and a staff member in a specialist unit attend regular meetings. It provides an opportunity for frank feedback from other members of the group concerning the problems that the patient faces and to work out better ways of coping with their problems.</a:t>
            </a:r>
            <a:endParaRPr lang="en-CA" sz="1100">
              <a:uFillTx/>
              <a:latin charset="0" typeface="Calibri"/>
            </a:endParaRPr>
          </a:p>
          <a:p>
            <a:pPr>
              <a:lnSpc>
                <a:spcPct val="90000"/>
              </a:lnSpc>
            </a:pPr>
            <a:r>
              <a:rPr lang="en-US" sz="1100">
                <a:uFillTx/>
                <a:latin charset="0" typeface="Calibri"/>
              </a:rPr>
              <a:t> </a:t>
            </a:r>
            <a:endParaRPr lang="en-CA" sz="1100">
              <a:uFillTx/>
              <a:latin charset="0" typeface="Calibri"/>
            </a:endParaRPr>
          </a:p>
          <a:p>
            <a:pPr>
              <a:lnSpc>
                <a:spcPct val="90000"/>
              </a:lnSpc>
            </a:pPr>
            <a:r>
              <a:rPr lang="en-US" sz="1100">
                <a:uFillTx/>
                <a:latin charset="0" typeface="Calibri"/>
              </a:rPr>
              <a:t>Alcoholics Anonymous (AA) is a voluntary supportive self-help organization of persons with alcohol-related problems.  Members attend group meetings (1-2 / week) and obtain support from one another.  The meetings involve repeated emotional confession of each person</a:t>
            </a:r>
            <a:r>
              <a:rPr altLang="en-US" lang="ja-JP" sz="1100">
                <a:uFillTx/>
                <a:latin charset="0" typeface="Calibri"/>
              </a:rPr>
              <a:t>’</a:t>
            </a:r>
            <a:r>
              <a:rPr lang="en-US" sz="1100">
                <a:uFillTx/>
                <a:latin charset="0" typeface="Calibri"/>
              </a:rPr>
              <a:t>s problems.  The organization works on the firm belief that total abstinence is the aim.</a:t>
            </a:r>
            <a:endParaRPr lang="en-CA" sz="1100">
              <a:uFillTx/>
              <a:latin charset="0" typeface="Calibri"/>
            </a:endParaRPr>
          </a:p>
          <a:p>
            <a:pPr>
              <a:lnSpc>
                <a:spcPct val="90000"/>
              </a:lnSpc>
            </a:pPr>
            <a:endParaRPr lang="en-CA" sz="1100">
              <a:uFillTx/>
              <a:latin charset="0"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5"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eaLnBrk="0" hangingPunct="0">
              <a:defRPr>
                <a:solidFill>
                  <a:schemeClr val="tx1"/>
                </a:solidFill>
                <a:uFillTx/>
                <a:latin charset="0" typeface="Arial"/>
                <a:ea charset="0" typeface="ＭＳ Ｐゴシック"/>
                <a:cs charset="0" typeface="Arial"/>
              </a:defRPr>
            </a:lvl1pPr>
            <a:lvl2pPr eaLnBrk="0" hangingPunct="0" indent="-285750" marL="742950">
              <a:defRPr>
                <a:solidFill>
                  <a:schemeClr val="tx1"/>
                </a:solidFill>
                <a:uFillTx/>
                <a:latin charset="0" typeface="Arial"/>
                <a:ea charset="0" typeface="Arial"/>
                <a:cs charset="0" typeface="Arial"/>
              </a:defRPr>
            </a:lvl2pPr>
            <a:lvl3pPr eaLnBrk="0" hangingPunct="0" indent="-228600" marL="1143000">
              <a:defRPr>
                <a:solidFill>
                  <a:schemeClr val="tx1"/>
                </a:solidFill>
                <a:uFillTx/>
                <a:latin charset="0" typeface="Arial"/>
                <a:ea charset="0" typeface="Arial"/>
                <a:cs charset="0" typeface="Arial"/>
              </a:defRPr>
            </a:lvl3pPr>
            <a:lvl4pPr eaLnBrk="0" hangingPunct="0" indent="-228600" marL="1600200">
              <a:defRPr>
                <a:solidFill>
                  <a:schemeClr val="tx1"/>
                </a:solidFill>
                <a:uFillTx/>
                <a:latin charset="0" typeface="Arial"/>
                <a:ea charset="0" typeface="Arial"/>
                <a:cs charset="0" typeface="Arial"/>
              </a:defRPr>
            </a:lvl4pPr>
            <a:lvl5pPr eaLnBrk="0" hangingPunct="0" indent="-228600" marL="2057400">
              <a:defRPr>
                <a:solidFill>
                  <a:schemeClr val="tx1"/>
                </a:solidFill>
                <a:uFillTx/>
                <a:latin charset="0" typeface="Arial"/>
                <a:ea charset="0" typeface="Arial"/>
                <a:cs charset="0" typeface="Arial"/>
              </a:defRPr>
            </a:lvl5pPr>
            <a:lvl6pPr eaLnBrk="0" fontAlgn="base" hangingPunct="0" indent="-228600" marL="2514600">
              <a:spcBef>
                <a:spcPct val="0"/>
              </a:spcBef>
              <a:spcAft>
                <a:spcPct val="0"/>
              </a:spcAft>
              <a:defRPr>
                <a:solidFill>
                  <a:schemeClr val="tx1"/>
                </a:solidFill>
                <a:uFillTx/>
                <a:latin charset="0" typeface="Arial"/>
                <a:ea charset="0" typeface="Arial"/>
                <a:cs charset="0" typeface="Arial"/>
              </a:defRPr>
            </a:lvl6pPr>
            <a:lvl7pPr eaLnBrk="0" fontAlgn="base" hangingPunct="0" indent="-228600" marL="2971800">
              <a:spcBef>
                <a:spcPct val="0"/>
              </a:spcBef>
              <a:spcAft>
                <a:spcPct val="0"/>
              </a:spcAft>
              <a:defRPr>
                <a:solidFill>
                  <a:schemeClr val="tx1"/>
                </a:solidFill>
                <a:uFillTx/>
                <a:latin charset="0" typeface="Arial"/>
                <a:ea charset="0" typeface="Arial"/>
                <a:cs charset="0" typeface="Arial"/>
              </a:defRPr>
            </a:lvl7pPr>
            <a:lvl8pPr eaLnBrk="0" fontAlgn="base" hangingPunct="0" indent="-228600" marL="3429000">
              <a:spcBef>
                <a:spcPct val="0"/>
              </a:spcBef>
              <a:spcAft>
                <a:spcPct val="0"/>
              </a:spcAft>
              <a:defRPr>
                <a:solidFill>
                  <a:schemeClr val="tx1"/>
                </a:solidFill>
                <a:uFillTx/>
                <a:latin charset="0" typeface="Arial"/>
                <a:ea charset="0" typeface="Arial"/>
                <a:cs charset="0" typeface="Arial"/>
              </a:defRPr>
            </a:lvl8pPr>
            <a:lvl9pPr eaLnBrk="0" fontAlgn="base" hangingPunct="0" indent="-228600" marL="3886200">
              <a:spcBef>
                <a:spcPct val="0"/>
              </a:spcBef>
              <a:spcAft>
                <a:spcPct val="0"/>
              </a:spcAft>
              <a:defRPr>
                <a:solidFill>
                  <a:schemeClr val="tx1"/>
                </a:solidFill>
                <a:uFillTx/>
                <a:latin charset="0" typeface="Arial"/>
                <a:ea charset="0" typeface="Arial"/>
                <a:cs charset="0" typeface="Arial"/>
              </a:defRPr>
            </a:lvl9pPr>
          </a:lstStyle>
          <a:p>
            <a:pPr eaLnBrk="1" hangingPunct="1"/>
            <a:fld id="{03EDF7FF-FD5A-F048-9A74-BCE2EB7D8663}" type="slidenum">
              <a:rPr lang="en-CA">
                <a:uFillTx/>
                <a:latin charset="0" typeface="Calibri"/>
              </a:rPr>
              <a:pPr eaLnBrk="1" hangingPunct="1"/>
              <a:t>28</a:t>
            </a:fld>
            <a:endParaRPr lang="en-CA">
              <a:uFillTx/>
              <a:latin charset="0" typeface="Calibri"/>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notes>
</file>

<file path=ppt/slideLayouts/_rels/slideLayout1.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0.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1.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2.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3.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2.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3.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4.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5.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6.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7.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8.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9.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slideLayout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itle">
  <p:cSld name="Title Slide">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Rectangle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28166" y="1295400"/>
            <a:ext cx="6487668" cy="3152887"/>
          </a:xfrm>
          <a:prstGeom prst="rect">
            <a:avLst/>
          </a:prstGeom>
          <a:ln w="3175">
            <a:solidFill>
              <a:schemeClr val="bg1"/>
            </a:solidFill>
          </a:ln>
          <a:effectLst>
            <a:outerShdw algn="ctr" blurRad="63500" rotWithShape="0" sx="100500" sy="100500">
              <a:srgbClr val="000000">
                <a:alpha val="50000"/>
              </a:srgbClr>
            </a:outerShdw>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rtlCol="0" tIns="45720" vert="horz">
            <a:normAutofit/>
          </a:bodyPr>
          <a:lstStyle/>
          <a:p>
            <a:pPr algn="l" defTabSz="914400" eaLnBrk="1" hangingPunct="1" indent="0" latinLnBrk="0" marL="0" rtl="0">
              <a:spcBef>
                <a:spcPts val="2000"/>
              </a:spcBef>
              <a:buClr>
                <a:schemeClr val="accent1">
                  <a:lumMod val="60000"/>
                  <a:lumOff val="40000"/>
                </a:schemeClr>
              </a:buClr>
              <a:buSzPct val="110000"/>
              <a:buFont charset="2" pitchFamily="18" typeface="Wingdings 2"/>
              <a:buNone/>
            </a:pPr>
            <a:endParaRPr kern="1200" sz="3200">
              <a:solidFill>
                <a:schemeClr val="tx1">
                  <a:lumMod val="65000"/>
                  <a:lumOff val="35000"/>
                </a:schemeClr>
              </a:solidFill>
              <a:uFillTx/>
              <a:latin typeface="+mn-lt"/>
              <a:ea typeface="+mn-ea"/>
              <a:cs typeface="+mn-cs"/>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ctr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22921" y="1523999"/>
            <a:ext cx="6498158" cy="1724867"/>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chorCtr="0" bIns="45720" lIns="91440" rIns="91440" rtlCol="0" tIns="45720" vert="horz">
            <a:noAutofit/>
          </a:bodyPr>
          <a:lstStyle>
            <a:lvl1pPr algn="ctr" defTabSz="914400" eaLnBrk="1" hangingPunct="1" indent="0" latinLnBrk="0" marL="0" rtl="0">
              <a:spcBef>
                <a:spcPct val="0"/>
              </a:spcBef>
              <a:buClr>
                <a:schemeClr val="accent1">
                  <a:lumMod val="60000"/>
                  <a:lumOff val="40000"/>
                </a:schemeClr>
              </a:buClr>
              <a:buSzPct val="110000"/>
              <a:buFont charset="2" pitchFamily="18" typeface="Wingdings 2"/>
              <a:buNone/>
              <a:defRPr kern="1200" sz="4600">
                <a:solidFill>
                  <a:schemeClr val="accent1"/>
                </a:solidFill>
                <a:uFillTx/>
                <a:latin typeface="+mj-lt"/>
                <a:ea typeface="+mj-ea"/>
                <a:cs typeface="+mj-cs"/>
              </a:defRPr>
            </a:lvl1pPr>
          </a:lstStyle>
          <a:p>
            <a:r>
              <a:rPr lang="en-CA" smtClean="0">
                <a:uFillTx/>
              </a:rPr>
              <a:t>Click to edit Master title style</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Subtit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sub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22921" y="3299012"/>
            <a:ext cx="6498159" cy="916641"/>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rtlCol="0" tIns="45720" vert="horz">
            <a:normAutofit/>
          </a:bodyPr>
          <a:lstStyle>
            <a:lvl1pPr algn="ctr" defTabSz="914400" eaLnBrk="1" hangingPunct="1" indent="0" latinLnBrk="0" marL="0" rtl="0">
              <a:spcBef>
                <a:spcPts val="300"/>
              </a:spcBef>
              <a:buClr>
                <a:schemeClr val="accent1">
                  <a:lumMod val="60000"/>
                  <a:lumOff val="40000"/>
                </a:schemeClr>
              </a:buClr>
              <a:buSzPct val="110000"/>
              <a:buFont charset="2" pitchFamily="18" typeface="Wingdings 2"/>
              <a:buNone/>
              <a:defRPr kern="1200" sz="1800">
                <a:solidFill>
                  <a:schemeClr val="tx1">
                    <a:tint val="75000"/>
                  </a:schemeClr>
                </a:solidFill>
                <a:uFillTx/>
                <a:latin typeface="+mn-lt"/>
                <a:ea typeface="+mn-ea"/>
                <a:cs typeface="+mn-cs"/>
              </a:defRPr>
            </a:lvl1pPr>
            <a:lvl2pPr algn="ctr" indent="0" marL="457200">
              <a:buNone/>
              <a:defRPr>
                <a:solidFill>
                  <a:schemeClr val="tx1">
                    <a:tint val="75000"/>
                  </a:schemeClr>
                </a:solidFill>
                <a:uFillTx/>
              </a:defRPr>
            </a:lvl2pPr>
            <a:lvl3pPr algn="ctr" indent="0" marL="914400">
              <a:buNone/>
              <a:defRPr>
                <a:solidFill>
                  <a:schemeClr val="tx1">
                    <a:tint val="75000"/>
                  </a:schemeClr>
                </a:solidFill>
                <a:uFillTx/>
              </a:defRPr>
            </a:lvl3pPr>
            <a:lvl4pPr algn="ctr" indent="0" marL="1371600">
              <a:buNone/>
              <a:defRPr>
                <a:solidFill>
                  <a:schemeClr val="tx1">
                    <a:tint val="75000"/>
                  </a:schemeClr>
                </a:solidFill>
                <a:uFillTx/>
              </a:defRPr>
            </a:lvl4pPr>
            <a:lvl5pPr algn="ctr" indent="0" marL="1828800">
              <a:buNone/>
              <a:defRPr>
                <a:solidFill>
                  <a:schemeClr val="tx1">
                    <a:tint val="75000"/>
                  </a:schemeClr>
                </a:solidFill>
                <a:uFillTx/>
              </a:defRPr>
            </a:lvl5pPr>
            <a:lvl6pPr algn="ctr" indent="0" marL="2286000">
              <a:buNone/>
              <a:defRPr>
                <a:solidFill>
                  <a:schemeClr val="tx1">
                    <a:tint val="75000"/>
                  </a:schemeClr>
                </a:solidFill>
                <a:uFillTx/>
              </a:defRPr>
            </a:lvl6pPr>
            <a:lvl7pPr algn="ctr" indent="0" marL="2743200">
              <a:buNone/>
              <a:defRPr>
                <a:solidFill>
                  <a:schemeClr val="tx1">
                    <a:tint val="75000"/>
                  </a:schemeClr>
                </a:solidFill>
                <a:uFillTx/>
              </a:defRPr>
            </a:lvl7pPr>
            <a:lvl8pPr algn="ctr" indent="0" marL="3200400">
              <a:buNone/>
              <a:defRPr>
                <a:solidFill>
                  <a:schemeClr val="tx1">
                    <a:tint val="75000"/>
                  </a:schemeClr>
                </a:solidFill>
                <a:uFillTx/>
              </a:defRPr>
            </a:lvl8pPr>
            <a:lvl9pPr algn="ctr" indent="0" marL="3657600">
              <a:buNone/>
              <a:defRPr>
                <a:solidFill>
                  <a:schemeClr val="tx1">
                    <a:tint val="75000"/>
                  </a:schemeClr>
                </a:solidFill>
                <a:uFillTx/>
              </a:defRPr>
            </a:lvl9pPr>
          </a:lstStyle>
          <a:p>
            <a:r>
              <a:rPr lang="en-CA" smtClean="0">
                <a:uFillTx/>
              </a:rPr>
              <a:t>Click to edit Master subtitle style</a:t>
            </a:r>
            <a:endParaRPr dirty="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E55CD2C9-668F-7E4B-B947-A295D46DDAA3}" type="datetimeFigureOut">
              <a:rPr lang="en-US" smtClean="0">
                <a:uFillTx/>
              </a:rPr>
              <a:t>9/17/2018</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9F2F5E10-5301-4EE6-90D2-A6C4A3F62BED}" type="slidenum">
              <a:rPr lang="en-US" smtClean="0">
                <a:uFillTx/>
              </a:r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0.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p:cSld name="Picture with Captio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33398" y="611872"/>
            <a:ext cx="4079545" cy="116205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lstStyle>
            <a:lvl1pPr algn="ctr">
              <a:defRPr b="0" sz="3600">
                <a:uFillTx/>
              </a:defRPr>
            </a:lvl1pPr>
          </a:lstStyle>
          <a:p>
            <a:r>
              <a:rPr lang="en-CA" smtClean="0">
                <a:uFillTx/>
              </a:rPr>
              <a:t>Click to edit Master title style</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ex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33398" y="1787856"/>
            <a:ext cx="4079545" cy="372015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lvl1pPr algn="ctr" indent="0" marL="0">
              <a:spcBef>
                <a:spcPts val="600"/>
              </a:spcBef>
              <a:buNone/>
              <a:defRPr sz="1800">
                <a:uFillTx/>
              </a:defRPr>
            </a:lvl1pPr>
            <a:lvl2pPr indent="0" marL="457200">
              <a:buNone/>
              <a:defRPr sz="1200">
                <a:uFillTx/>
              </a:defRPr>
            </a:lvl2pPr>
            <a:lvl3pPr indent="0" marL="914400">
              <a:buNone/>
              <a:defRPr sz="1000">
                <a:uFillTx/>
              </a:defRPr>
            </a:lvl3pPr>
            <a:lvl4pPr indent="0" marL="1371600">
              <a:buNone/>
              <a:defRPr sz="900">
                <a:uFillTx/>
              </a:defRPr>
            </a:lvl4pPr>
            <a:lvl5pPr indent="0" marL="1828800">
              <a:buNone/>
              <a:defRPr sz="900">
                <a:uFillTx/>
              </a:defRPr>
            </a:lvl5pPr>
            <a:lvl6pPr indent="0" marL="2286000">
              <a:buNone/>
              <a:defRPr sz="900">
                <a:uFillTx/>
              </a:defRPr>
            </a:lvl6pPr>
            <a:lvl7pPr indent="0" marL="2743200">
              <a:buNone/>
              <a:defRPr sz="900">
                <a:uFillTx/>
              </a:defRPr>
            </a:lvl7pPr>
            <a:lvl8pPr indent="0" marL="3200400">
              <a:buNone/>
              <a:defRPr sz="900">
                <a:uFillTx/>
              </a:defRPr>
            </a:lvl8pPr>
            <a:lvl9pPr indent="0" marL="3657600">
              <a:buNone/>
              <a:defRPr sz="900">
                <a:uFillTx/>
              </a:defRPr>
            </a:lvl9pPr>
          </a:lstStyle>
          <a:p>
            <a:pPr lvl="0"/>
            <a:r>
              <a:rPr lang="en-CA"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Date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E55CD2C9-668F-7E4B-B947-A295D46DDAA3}" type="datetimeFigureOut">
              <a:rPr lang="en-US" smtClean="0">
                <a:uFillTx/>
              </a:rPr>
              <a:t>9/17/2018</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Foot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lide Number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5DBFFCF3-E045-D34E-A2B9-370DEF69C656}" type="slidenum">
              <a:rPr lang="en-US" smtClean="0">
                <a:uFillTx/>
              </a:rPr>
              <a:t>‹#›</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Picture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pic"/>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090617" y="359392"/>
            <a:ext cx="3657600" cy="5318077"/>
          </a:xfrm>
          <a:ln w="3175">
            <a:solidFill>
              <a:schemeClr val="bg1"/>
            </a:solidFill>
          </a:ln>
          <a:effectLst>
            <a:outerShdw algn="ctr" blurRad="63500" rotWithShape="0" sx="100500" sy="100500">
              <a:srgbClr val="000000">
                <a:alpha val="50000"/>
              </a:srgbClr>
            </a:outerShdw>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rtlCol="0" tIns="45720" vert="horz">
            <a:normAutofit/>
          </a:bodyPr>
          <a:lstStyle>
            <a:lvl1pPr algn="l" defTabSz="914400" eaLnBrk="1" hangingPunct="1" indent="0" latinLnBrk="0" marL="0" rtl="0">
              <a:spcBef>
                <a:spcPts val="2000"/>
              </a:spcBef>
              <a:buClr>
                <a:schemeClr val="accent1">
                  <a:lumMod val="60000"/>
                  <a:lumOff val="40000"/>
                </a:schemeClr>
              </a:buClr>
              <a:buSzPct val="110000"/>
              <a:buFont charset="2" pitchFamily="18" typeface="Wingdings 2"/>
              <a:buNone/>
              <a:defRPr kern="1200" sz="3200">
                <a:solidFill>
                  <a:schemeClr val="tx1">
                    <a:lumMod val="65000"/>
                    <a:lumOff val="35000"/>
                  </a:schemeClr>
                </a:solidFill>
                <a:uFillTx/>
                <a:latin typeface="+mn-lt"/>
                <a:ea typeface="+mn-ea"/>
                <a:cs typeface="+mn-cs"/>
              </a:defRPr>
            </a:lvl1pPr>
            <a:lvl2pPr indent="0" marL="457200">
              <a:buNone/>
              <a:defRPr sz="2800">
                <a:uFillTx/>
              </a:defRPr>
            </a:lvl2pPr>
            <a:lvl3pPr indent="0" marL="914400">
              <a:buNone/>
              <a:defRPr sz="2400">
                <a:uFillTx/>
              </a:defRPr>
            </a:lvl3pPr>
            <a:lvl4pPr indent="0" marL="1371600">
              <a:buNone/>
              <a:defRPr sz="2000">
                <a:uFillTx/>
              </a:defRPr>
            </a:lvl4pPr>
            <a:lvl5pPr indent="0" marL="1828800">
              <a:buNone/>
              <a:defRPr sz="2000">
                <a:uFillTx/>
              </a:defRPr>
            </a:lvl5pPr>
            <a:lvl6pPr indent="0" marL="2286000">
              <a:buNone/>
              <a:defRPr sz="2000">
                <a:uFillTx/>
              </a:defRPr>
            </a:lvl6pPr>
            <a:lvl7pPr indent="0" marL="2743200">
              <a:buNone/>
              <a:defRPr sz="2000">
                <a:uFillTx/>
              </a:defRPr>
            </a:lvl7pPr>
            <a:lvl8pPr indent="0" marL="3200400">
              <a:buNone/>
              <a:defRPr sz="2000">
                <a:uFillTx/>
              </a:defRPr>
            </a:lvl8pPr>
            <a:lvl9pPr indent="0" marL="3657600">
              <a:buNone/>
              <a:defRPr sz="2000">
                <a:uFillTx/>
              </a:defRPr>
            </a:lvl9pPr>
          </a:lstStyle>
          <a:p>
            <a:r>
              <a:rPr lang="en-CA" smtClean="0">
                <a:uFillTx/>
              </a:rPr>
              <a:t>Drag picture to placeholder or click icon to add</a:t>
            </a:r>
            <a:endParaRPr>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vertTx">
  <p:cSld name="Title and Vertical Tex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CA" smtClean="0">
                <a:uFillTx/>
              </a:rPr>
              <a:t>Click to edit Master title style</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Vertical 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orient="vert"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vert="eaVert"/>
          <a:lstStyle>
            <a:lvl5pPr>
              <a:defRPr>
                <a:uFillTx/>
              </a:defRPr>
            </a:lvl5pPr>
          </a:lstStyle>
          <a:p>
            <a:pPr lvl="0"/>
            <a:r>
              <a:rPr lang="en-CA" smtClean="0">
                <a:uFillTx/>
              </a:rPr>
              <a:t>Click to edit Master text styles</a:t>
            </a:r>
          </a:p>
          <a:p>
            <a:pPr lvl="1"/>
            <a:r>
              <a:rPr lang="en-CA" smtClean="0">
                <a:uFillTx/>
              </a:rPr>
              <a:t>Second level</a:t>
            </a:r>
          </a:p>
          <a:p>
            <a:pPr lvl="2"/>
            <a:r>
              <a:rPr lang="en-CA" smtClean="0">
                <a:uFillTx/>
              </a:rPr>
              <a:t>Third level</a:t>
            </a:r>
          </a:p>
          <a:p>
            <a:pPr lvl="3"/>
            <a:r>
              <a:rPr lang="en-CA" smtClean="0">
                <a:uFillTx/>
              </a:rPr>
              <a:t>Fourth level</a:t>
            </a:r>
          </a:p>
          <a:p>
            <a:pPr lvl="4"/>
            <a:r>
              <a:rPr lang="en-CA" smtClean="0">
                <a:uFillTx/>
              </a:rPr>
              <a:t>Fifth level</a:t>
            </a:r>
            <a:endParaRPr dirty="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E55CD2C9-668F-7E4B-B947-A295D46DDAA3}" type="datetimeFigureOut">
              <a:rPr lang="en-US" smtClean="0">
                <a:uFillTx/>
              </a:rPr>
              <a:t>9/17/2018</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5DBFFCF3-E045-D34E-A2B9-370DEF69C656}" type="slidenum">
              <a:rPr lang="en-US" smtClean="0">
                <a:uFillTx/>
              </a:r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2.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vertTitleAndTx">
  <p:cSld name="Vertical Title and Tex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Vertical 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orient="vert"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369792" y="368301"/>
            <a:ext cx="1524000" cy="55753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vert="eaVert"/>
          <a:lstStyle/>
          <a:p>
            <a:r>
              <a:rPr lang="en-CA" smtClean="0">
                <a:uFillTx/>
              </a:rPr>
              <a:t>Click to edit Master title style</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Vertical 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orient="vert"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49274" y="368301"/>
            <a:ext cx="6689726" cy="55753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vert="eaVert"/>
          <a:lstStyle>
            <a:lvl5pPr>
              <a:defRPr>
                <a:uFillTx/>
              </a:defRPr>
            </a:lvl5pPr>
          </a:lstStyle>
          <a:p>
            <a:pPr lvl="0"/>
            <a:r>
              <a:rPr lang="en-CA" smtClean="0">
                <a:uFillTx/>
              </a:rPr>
              <a:t>Click to edit Master text styles</a:t>
            </a:r>
          </a:p>
          <a:p>
            <a:pPr lvl="1"/>
            <a:r>
              <a:rPr lang="en-CA" smtClean="0">
                <a:uFillTx/>
              </a:rPr>
              <a:t>Second level</a:t>
            </a:r>
          </a:p>
          <a:p>
            <a:pPr lvl="2"/>
            <a:r>
              <a:rPr lang="en-CA" smtClean="0">
                <a:uFillTx/>
              </a:rPr>
              <a:t>Third level</a:t>
            </a:r>
          </a:p>
          <a:p>
            <a:pPr lvl="3"/>
            <a:r>
              <a:rPr lang="en-CA" smtClean="0">
                <a:uFillTx/>
              </a:rPr>
              <a:t>Fourth level</a:t>
            </a:r>
          </a:p>
          <a:p>
            <a:pPr lvl="4"/>
            <a:r>
              <a:rPr lang="en-CA" smtClean="0">
                <a:uFillTx/>
              </a:rPr>
              <a:t>Fifth level</a:t>
            </a:r>
            <a:endParaRPr dirty="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E55CD2C9-668F-7E4B-B947-A295D46DDAA3}" type="datetimeFigureOut">
              <a:rPr lang="en-US" smtClean="0">
                <a:uFillTx/>
              </a:rPr>
              <a:t>9/17/2018</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5DBFFCF3-E045-D34E-A2B9-370DEF69C656}" type="slidenum">
              <a:rPr lang="en-US" smtClean="0">
                <a:uFillTx/>
              </a:r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3.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type="clipArtAndTx">
  <p:cSld name="Title, Clip Art and Tex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381000"/>
            <a:ext cx="8229600" cy="13716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smtClean="0">
                <a:uFillTx/>
              </a:rPr>
              <a:t>Click to edit Master title style</a:t>
            </a: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lipAr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sz="half" type="clipAr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1981200"/>
            <a:ext cx="4038600" cy="4114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ex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48200" y="1981200"/>
            <a:ext cx="4038600" cy="4114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Date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6245225"/>
            <a:ext cx="2133600" cy="47625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Foot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124200" y="6245225"/>
            <a:ext cx="2895600" cy="47625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lide Number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553200" y="6245225"/>
            <a:ext cx="2133600" cy="47625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fld id="{7762563E-9213-4072-A283-27FB5CB6E0DC}" type="slidenum">
              <a:rPr lang="en-US">
                <a:uFillTx/>
              </a:rPr>
              <a:p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fade/>
  </p:transition>
</p:sldLayout>
</file>

<file path=ppt/slideLayouts/slideLayout2.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obj">
  <p:cSld name="Title and Conten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CA" smtClean="0">
                <a:uFillTx/>
              </a:rPr>
              <a:t>Click to edit Master title style</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5pPr>
              <a:defRPr>
                <a:uFillTx/>
              </a:defRPr>
            </a:lvl5pPr>
          </a:lstStyle>
          <a:p>
            <a:pPr lvl="0"/>
            <a:r>
              <a:rPr lang="en-CA" smtClean="0">
                <a:uFillTx/>
              </a:rPr>
              <a:t>Click to edit Master text styles</a:t>
            </a:r>
          </a:p>
          <a:p>
            <a:pPr lvl="1"/>
            <a:r>
              <a:rPr lang="en-CA" smtClean="0">
                <a:uFillTx/>
              </a:rPr>
              <a:t>Second level</a:t>
            </a:r>
          </a:p>
          <a:p>
            <a:pPr lvl="2"/>
            <a:r>
              <a:rPr lang="en-CA" smtClean="0">
                <a:uFillTx/>
              </a:rPr>
              <a:t>Third level</a:t>
            </a:r>
          </a:p>
          <a:p>
            <a:pPr lvl="3"/>
            <a:r>
              <a:rPr lang="en-CA" smtClean="0">
                <a:uFillTx/>
              </a:rPr>
              <a:t>Fourth level</a:t>
            </a:r>
          </a:p>
          <a:p>
            <a:pPr lvl="4"/>
            <a:r>
              <a:rPr lang="en-CA" smtClean="0">
                <a:uFillTx/>
              </a:rPr>
              <a:t>Fifth level</a:t>
            </a:r>
            <a:endParaRPr dirty="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E55CD2C9-668F-7E4B-B947-A295D46DDAA3}" type="datetimeFigureOut">
              <a:rPr lang="en-US" smtClean="0">
                <a:uFillTx/>
              </a:rPr>
              <a:t>9/17/2018</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5DBFFCF3-E045-D34E-A2B9-370DEF69C656}" type="slidenum">
              <a:rPr lang="en-US" smtClean="0">
                <a:uFillTx/>
              </a:r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3.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p:cSld name="Title Slide with Picture">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ctr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63538" y="3352801"/>
            <a:ext cx="8416925" cy="14700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CA" smtClean="0">
                <a:uFillTx/>
              </a:rPr>
              <a:t>Click to edit Master title style</a:t>
            </a:r>
            <a:endParaRPr dirty="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Subtit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sub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63538" y="4771029"/>
            <a:ext cx="8416925" cy="972671"/>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lvl1pPr algn="ctr" indent="0" marL="0">
              <a:spcBef>
                <a:spcPts val="300"/>
              </a:spcBef>
              <a:buNone/>
              <a:defRPr sz="1800">
                <a:solidFill>
                  <a:schemeClr val="tx1">
                    <a:tint val="75000"/>
                  </a:schemeClr>
                </a:solidFill>
                <a:uFillTx/>
              </a:defRPr>
            </a:lvl1pPr>
            <a:lvl2pPr algn="ctr" indent="0" marL="457200">
              <a:buNone/>
              <a:defRPr>
                <a:solidFill>
                  <a:schemeClr val="tx1">
                    <a:tint val="75000"/>
                  </a:schemeClr>
                </a:solidFill>
                <a:uFillTx/>
              </a:defRPr>
            </a:lvl2pPr>
            <a:lvl3pPr algn="ctr" indent="0" marL="914400">
              <a:buNone/>
              <a:defRPr>
                <a:solidFill>
                  <a:schemeClr val="tx1">
                    <a:tint val="75000"/>
                  </a:schemeClr>
                </a:solidFill>
                <a:uFillTx/>
              </a:defRPr>
            </a:lvl3pPr>
            <a:lvl4pPr algn="ctr" indent="0" marL="1371600">
              <a:buNone/>
              <a:defRPr>
                <a:solidFill>
                  <a:schemeClr val="tx1">
                    <a:tint val="75000"/>
                  </a:schemeClr>
                </a:solidFill>
                <a:uFillTx/>
              </a:defRPr>
            </a:lvl4pPr>
            <a:lvl5pPr algn="ctr" indent="0" marL="1828800">
              <a:buNone/>
              <a:defRPr>
                <a:solidFill>
                  <a:schemeClr val="tx1">
                    <a:tint val="75000"/>
                  </a:schemeClr>
                </a:solidFill>
                <a:uFillTx/>
              </a:defRPr>
            </a:lvl5pPr>
            <a:lvl6pPr algn="ctr" indent="0" marL="2286000">
              <a:buNone/>
              <a:defRPr>
                <a:solidFill>
                  <a:schemeClr val="tx1">
                    <a:tint val="75000"/>
                  </a:schemeClr>
                </a:solidFill>
                <a:uFillTx/>
              </a:defRPr>
            </a:lvl6pPr>
            <a:lvl7pPr algn="ctr" indent="0" marL="2743200">
              <a:buNone/>
              <a:defRPr>
                <a:solidFill>
                  <a:schemeClr val="tx1">
                    <a:tint val="75000"/>
                  </a:schemeClr>
                </a:solidFill>
                <a:uFillTx/>
              </a:defRPr>
            </a:lvl7pPr>
            <a:lvl8pPr algn="ctr" indent="0" marL="3200400">
              <a:buNone/>
              <a:defRPr>
                <a:solidFill>
                  <a:schemeClr val="tx1">
                    <a:tint val="75000"/>
                  </a:schemeClr>
                </a:solidFill>
                <a:uFillTx/>
              </a:defRPr>
            </a:lvl8pPr>
            <a:lvl9pPr algn="ctr" indent="0" marL="3657600">
              <a:buNone/>
              <a:defRPr>
                <a:solidFill>
                  <a:schemeClr val="tx1">
                    <a:tint val="75000"/>
                  </a:schemeClr>
                </a:solidFill>
                <a:uFillTx/>
              </a:defRPr>
            </a:lvl9pPr>
          </a:lstStyle>
          <a:p>
            <a:r>
              <a:rPr lang="en-CA" smtClean="0">
                <a:uFillTx/>
              </a:rPr>
              <a:t>Click to edit Master subtitle style</a:t>
            </a:r>
            <a:endParaRPr dirty="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E55CD2C9-668F-7E4B-B947-A295D46DDAA3}" type="datetimeFigureOut">
              <a:rPr lang="en-US" smtClean="0">
                <a:uFillTx/>
              </a:rPr>
              <a:t>9/17/2018</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5DBFFCF3-E045-D34E-A2B9-370DEF69C656}" type="slidenum">
              <a:rPr lang="en-US" smtClean="0">
                <a:uFillTx/>
              </a:rPr>
              <a:t>‹#›</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Picture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3" type="pic"/>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70980" y="363538"/>
            <a:ext cx="8402040" cy="2836862"/>
          </a:xfrm>
          <a:ln w="3175">
            <a:solidFill>
              <a:schemeClr val="bg1"/>
            </a:solidFill>
          </a:ln>
          <a:effectLst>
            <a:outerShdw algn="ctr" blurRad="63500" rotWithShape="0" sx="100500" sy="100500">
              <a:srgbClr val="000000">
                <a:alpha val="50000"/>
              </a:srgbClr>
            </a:outerShdw>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indent="0" marL="0">
              <a:buNone/>
              <a:defRPr sz="3200">
                <a:uFillTx/>
              </a:defRPr>
            </a:lvl1pPr>
            <a:lvl2pPr indent="0" marL="457200">
              <a:buNone/>
              <a:defRPr sz="2800">
                <a:uFillTx/>
              </a:defRPr>
            </a:lvl2pPr>
            <a:lvl3pPr indent="0" marL="914400">
              <a:buNone/>
              <a:defRPr sz="2400">
                <a:uFillTx/>
              </a:defRPr>
            </a:lvl3pPr>
            <a:lvl4pPr indent="0" marL="1371600">
              <a:buNone/>
              <a:defRPr sz="2000">
                <a:uFillTx/>
              </a:defRPr>
            </a:lvl4pPr>
            <a:lvl5pPr indent="0" marL="1828800">
              <a:buNone/>
              <a:defRPr sz="2000">
                <a:uFillTx/>
              </a:defRPr>
            </a:lvl5pPr>
            <a:lvl6pPr indent="0" marL="2286000">
              <a:buNone/>
              <a:defRPr sz="2000">
                <a:uFillTx/>
              </a:defRPr>
            </a:lvl6pPr>
            <a:lvl7pPr indent="0" marL="2743200">
              <a:buNone/>
              <a:defRPr sz="2000">
                <a:uFillTx/>
              </a:defRPr>
            </a:lvl7pPr>
            <a:lvl8pPr indent="0" marL="3200400">
              <a:buNone/>
              <a:defRPr sz="2000">
                <a:uFillTx/>
              </a:defRPr>
            </a:lvl8pPr>
            <a:lvl9pPr indent="0" marL="3657600">
              <a:buNone/>
              <a:defRPr sz="2000">
                <a:uFillTx/>
              </a:defRPr>
            </a:lvl9pPr>
          </a:lstStyle>
          <a:p>
            <a:r>
              <a:rPr lang="en-CA" smtClean="0">
                <a:uFillTx/>
              </a:rPr>
              <a:t>Drag picture to placeholder or click icon to add</a:t>
            </a:r>
            <a:endParaRPr>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4.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secHead">
  <p:cSld name="Section Header">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49275" y="2403144"/>
            <a:ext cx="8056563" cy="136207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chorCtr="0"/>
          <a:lstStyle>
            <a:lvl1pPr algn="ctr">
              <a:defRPr b="0" baseline="0" cap="none" sz="4600">
                <a:uFillTx/>
              </a:defRPr>
            </a:lvl1pPr>
          </a:lstStyle>
          <a:p>
            <a:r>
              <a:rPr lang="en-CA" smtClean="0">
                <a:uFillTx/>
              </a:rPr>
              <a:t>Click to edit Master title style</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49275" y="3736005"/>
            <a:ext cx="8056563" cy="1500187"/>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chorCtr="0">
            <a:normAutofit/>
          </a:bodyPr>
          <a:lstStyle>
            <a:lvl1pPr algn="ctr" indent="0" marL="0">
              <a:spcBef>
                <a:spcPts val="300"/>
              </a:spcBef>
              <a:buNone/>
              <a:defRPr sz="1800">
                <a:solidFill>
                  <a:schemeClr val="tx1">
                    <a:tint val="75000"/>
                  </a:schemeClr>
                </a:solidFill>
                <a:uFillTx/>
              </a:defRPr>
            </a:lvl1pPr>
            <a:lvl2pPr indent="0" marL="457200">
              <a:buNone/>
              <a:defRPr sz="1800">
                <a:solidFill>
                  <a:schemeClr val="tx1">
                    <a:tint val="75000"/>
                  </a:schemeClr>
                </a:solidFill>
                <a:uFillTx/>
              </a:defRPr>
            </a:lvl2pPr>
            <a:lvl3pPr indent="0" marL="914400">
              <a:buNone/>
              <a:defRPr sz="1600">
                <a:solidFill>
                  <a:schemeClr val="tx1">
                    <a:tint val="75000"/>
                  </a:schemeClr>
                </a:solidFill>
                <a:uFillTx/>
              </a:defRPr>
            </a:lvl3pPr>
            <a:lvl4pPr indent="0" marL="1371600">
              <a:buNone/>
              <a:defRPr sz="1400">
                <a:solidFill>
                  <a:schemeClr val="tx1">
                    <a:tint val="75000"/>
                  </a:schemeClr>
                </a:solidFill>
                <a:uFillTx/>
              </a:defRPr>
            </a:lvl4pPr>
            <a:lvl5pPr indent="0" marL="1828800">
              <a:buNone/>
              <a:defRPr sz="1400">
                <a:solidFill>
                  <a:schemeClr val="tx1">
                    <a:tint val="75000"/>
                  </a:schemeClr>
                </a:solidFill>
                <a:uFillTx/>
              </a:defRPr>
            </a:lvl5pPr>
            <a:lvl6pPr indent="0" marL="2286000">
              <a:buNone/>
              <a:defRPr sz="1400">
                <a:solidFill>
                  <a:schemeClr val="tx1">
                    <a:tint val="75000"/>
                  </a:schemeClr>
                </a:solidFill>
                <a:uFillTx/>
              </a:defRPr>
            </a:lvl6pPr>
            <a:lvl7pPr indent="0" marL="2743200">
              <a:buNone/>
              <a:defRPr sz="1400">
                <a:solidFill>
                  <a:schemeClr val="tx1">
                    <a:tint val="75000"/>
                  </a:schemeClr>
                </a:solidFill>
                <a:uFillTx/>
              </a:defRPr>
            </a:lvl7pPr>
            <a:lvl8pPr indent="0" marL="3200400">
              <a:buNone/>
              <a:defRPr sz="1400">
                <a:solidFill>
                  <a:schemeClr val="tx1">
                    <a:tint val="75000"/>
                  </a:schemeClr>
                </a:solidFill>
                <a:uFillTx/>
              </a:defRPr>
            </a:lvl8pPr>
            <a:lvl9pPr indent="0" marL="3657600">
              <a:buNone/>
              <a:defRPr sz="1400">
                <a:solidFill>
                  <a:schemeClr val="tx1">
                    <a:tint val="75000"/>
                  </a:schemeClr>
                </a:solidFill>
                <a:uFillTx/>
              </a:defRPr>
            </a:lvl9pPr>
          </a:lstStyle>
          <a:p>
            <a:pPr lvl="0"/>
            <a:r>
              <a:rPr lang="en-CA"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E55CD2C9-668F-7E4B-B947-A295D46DDAA3}" type="datetimeFigureOut">
              <a:rPr lang="en-US" smtClean="0">
                <a:uFillTx/>
              </a:rPr>
              <a:t>9/17/2018</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5DBFFCF3-E045-D34E-A2B9-370DEF69C656}" type="slidenum">
              <a:rPr lang="en-US" smtClean="0">
                <a:uFillTx/>
              </a:r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5.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woObj">
  <p:cSld name="Two Conten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49275" y="107576"/>
            <a:ext cx="8042276" cy="1336956"/>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CA" smtClean="0">
                <a:uFillTx/>
              </a:rPr>
              <a:t>Click to edit Master title style</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49275" y="1600201"/>
            <a:ext cx="3840480" cy="43434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lvl1pPr>
              <a:spcBef>
                <a:spcPts val="1600"/>
              </a:spcBef>
              <a:defRPr sz="2000">
                <a:uFillTx/>
              </a:defRPr>
            </a:lvl1pPr>
            <a:lvl2pPr>
              <a:defRPr sz="1800">
                <a:uFillTx/>
              </a:defRPr>
            </a:lvl2pPr>
            <a:lvl3pPr>
              <a:defRPr sz="18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CA" smtClean="0">
                <a:uFillTx/>
              </a:rPr>
              <a:t>Click to edit Master text styles</a:t>
            </a:r>
          </a:p>
          <a:p>
            <a:pPr lvl="1"/>
            <a:r>
              <a:rPr lang="en-CA" smtClean="0">
                <a:uFillTx/>
              </a:rPr>
              <a:t>Second level</a:t>
            </a:r>
          </a:p>
          <a:p>
            <a:pPr lvl="2"/>
            <a:r>
              <a:rPr lang="en-CA" smtClean="0">
                <a:uFillTx/>
              </a:rPr>
              <a:t>Third level</a:t>
            </a:r>
          </a:p>
          <a:p>
            <a:pPr lvl="3"/>
            <a:r>
              <a:rPr lang="en-CA" smtClean="0">
                <a:uFillTx/>
              </a:rPr>
              <a:t>Fourth level</a:t>
            </a:r>
          </a:p>
          <a:p>
            <a:pPr lvl="4"/>
            <a:r>
              <a:rPr lang="en-CA" smtClean="0">
                <a:uFillTx/>
              </a:rPr>
              <a:t>Fifth level</a:t>
            </a:r>
            <a:endParaRPr dirty="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Conten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751071" y="1600201"/>
            <a:ext cx="3840480" cy="43434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lvl1pPr>
              <a:spcBef>
                <a:spcPts val="1600"/>
              </a:spcBef>
              <a:defRPr sz="2000">
                <a:uFillTx/>
              </a:defRPr>
            </a:lvl1pPr>
            <a:lvl2pPr>
              <a:defRPr sz="1800">
                <a:uFillTx/>
              </a:defRPr>
            </a:lvl2pPr>
            <a:lvl3pPr>
              <a:defRPr sz="18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CA" smtClean="0">
                <a:uFillTx/>
              </a:rPr>
              <a:t>Click to edit Master text styles</a:t>
            </a:r>
          </a:p>
          <a:p>
            <a:pPr lvl="1"/>
            <a:r>
              <a:rPr lang="en-CA" smtClean="0">
                <a:uFillTx/>
              </a:rPr>
              <a:t>Second level</a:t>
            </a:r>
          </a:p>
          <a:p>
            <a:pPr lvl="2"/>
            <a:r>
              <a:rPr lang="en-CA" smtClean="0">
                <a:uFillTx/>
              </a:rPr>
              <a:t>Third level</a:t>
            </a:r>
          </a:p>
          <a:p>
            <a:pPr lvl="3"/>
            <a:r>
              <a:rPr lang="en-CA" smtClean="0">
                <a:uFillTx/>
              </a:rPr>
              <a:t>Fourth level</a:t>
            </a:r>
          </a:p>
          <a:p>
            <a:pPr lvl="4"/>
            <a:r>
              <a:rPr lang="en-CA" smtClean="0">
                <a:uFillTx/>
              </a:rPr>
              <a:t>Fifth level</a:t>
            </a:r>
            <a:endParaRPr dirty="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Date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E55CD2C9-668F-7E4B-B947-A295D46DDAA3}" type="datetimeFigureOut">
              <a:rPr lang="en-US" smtClean="0">
                <a:uFillTx/>
              </a:rPr>
              <a:t>9/17/2018</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Foot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lide Number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5DBFFCF3-E045-D34E-A2B9-370DEF69C656}" type="slidenum">
              <a:rPr lang="en-US" smtClean="0">
                <a:uFillTx/>
              </a:r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6.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woTxTwoObj">
  <p:cSld name="Compariso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49274" y="107576"/>
            <a:ext cx="8042276" cy="1336956"/>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r>
              <a:rPr lang="en-CA" smtClean="0">
                <a:uFillTx/>
              </a:rPr>
              <a:t>Click to edit Master title style</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49274" y="1453224"/>
            <a:ext cx="3840480" cy="750887"/>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oAutofit/>
          </a:bodyPr>
          <a:lstStyle>
            <a:lvl1pPr algn="ctr" indent="0" marL="0">
              <a:spcBef>
                <a:spcPts val="0"/>
              </a:spcBef>
              <a:buNone/>
              <a:defRPr b="0" sz="2400">
                <a:solidFill>
                  <a:schemeClr val="accent1">
                    <a:lumMod val="60000"/>
                    <a:lumOff val="40000"/>
                  </a:schemeClr>
                </a:solidFill>
                <a:uFillTx/>
              </a:defRPr>
            </a:lvl1pPr>
            <a:lvl2pPr indent="0" marL="457200">
              <a:buNone/>
              <a:defRPr b="1" sz="2000">
                <a:uFillTx/>
              </a:defRPr>
            </a:lvl2pPr>
            <a:lvl3pPr indent="0" marL="914400">
              <a:buNone/>
              <a:defRPr b="1" sz="1800">
                <a:uFillTx/>
              </a:defRPr>
            </a:lvl3pPr>
            <a:lvl4pPr indent="0" marL="1371600">
              <a:buNone/>
              <a:defRPr b="1" sz="1600">
                <a:uFillTx/>
              </a:defRPr>
            </a:lvl4pPr>
            <a:lvl5pPr indent="0" marL="1828800">
              <a:buNone/>
              <a:defRPr b="1" sz="1600">
                <a:uFillTx/>
              </a:defRPr>
            </a:lvl5pPr>
            <a:lvl6pPr indent="0" marL="2286000">
              <a:buNone/>
              <a:defRPr b="1" sz="1600">
                <a:uFillTx/>
              </a:defRPr>
            </a:lvl6pPr>
            <a:lvl7pPr indent="0" marL="2743200">
              <a:buNone/>
              <a:defRPr b="1" sz="1600">
                <a:uFillTx/>
              </a:defRPr>
            </a:lvl7pPr>
            <a:lvl8pPr indent="0" marL="3200400">
              <a:buNone/>
              <a:defRPr b="1" sz="1600">
                <a:uFillTx/>
              </a:defRPr>
            </a:lvl8pPr>
            <a:lvl9pPr indent="0" marL="3657600">
              <a:buNone/>
              <a:defRPr b="1" sz="1600">
                <a:uFillTx/>
              </a:defRPr>
            </a:lvl9pPr>
          </a:lstStyle>
          <a:p>
            <a:pPr lvl="0"/>
            <a:r>
              <a:rPr lang="en-CA"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Conten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49274" y="2347415"/>
            <a:ext cx="3840480" cy="359618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lvl1pPr>
              <a:spcBef>
                <a:spcPts val="1600"/>
              </a:spcBef>
              <a:defRPr sz="2000">
                <a:uFillTx/>
              </a:defRPr>
            </a:lvl1pPr>
            <a:lvl2pPr>
              <a:defRPr sz="1800">
                <a:uFillTx/>
              </a:defRPr>
            </a:lvl2pPr>
            <a:lvl3pPr>
              <a:defRPr sz="1800">
                <a:uFillTx/>
              </a:defRPr>
            </a:lvl3pPr>
            <a:lvl4pPr>
              <a:defRPr sz="1800">
                <a:uFillTx/>
              </a:defRPr>
            </a:lvl4pPr>
            <a:lvl5pPr>
              <a:defRPr sz="1800">
                <a:uFillTx/>
              </a:defRPr>
            </a:lvl5pPr>
            <a:lvl6pPr>
              <a:defRPr sz="1600">
                <a:uFillTx/>
              </a:defRPr>
            </a:lvl6pPr>
            <a:lvl7pPr>
              <a:defRPr sz="1600">
                <a:uFillTx/>
              </a:defRPr>
            </a:lvl7pPr>
            <a:lvl8pPr>
              <a:defRPr sz="1600">
                <a:uFillTx/>
              </a:defRPr>
            </a:lvl8pPr>
            <a:lvl9pPr>
              <a:defRPr sz="1600">
                <a:uFillTx/>
              </a:defRPr>
            </a:lvl9pPr>
          </a:lstStyle>
          <a:p>
            <a:pPr lvl="0"/>
            <a:r>
              <a:rPr lang="en-CA" smtClean="0">
                <a:uFillTx/>
              </a:rPr>
              <a:t>Click to edit Master text styles</a:t>
            </a:r>
          </a:p>
          <a:p>
            <a:pPr lvl="1"/>
            <a:r>
              <a:rPr lang="en-CA" smtClean="0">
                <a:uFillTx/>
              </a:rPr>
              <a:t>Second level</a:t>
            </a:r>
          </a:p>
          <a:p>
            <a:pPr lvl="2"/>
            <a:r>
              <a:rPr lang="en-CA" smtClean="0">
                <a:uFillTx/>
              </a:rPr>
              <a:t>Third level</a:t>
            </a:r>
          </a:p>
          <a:p>
            <a:pPr lvl="3"/>
            <a:r>
              <a:rPr lang="en-CA" smtClean="0">
                <a:uFillTx/>
              </a:rPr>
              <a:t>Fourth level</a:t>
            </a:r>
          </a:p>
          <a:p>
            <a:pPr lvl="4"/>
            <a:r>
              <a:rPr lang="en-CA" smtClean="0">
                <a:uFillTx/>
              </a:rPr>
              <a:t>Fifth level</a:t>
            </a:r>
            <a:endParaRPr dirty="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Text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3" sz="quarter"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751070" y="1453224"/>
            <a:ext cx="3840480" cy="750887"/>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oAutofit/>
          </a:bodyPr>
          <a:lstStyle>
            <a:lvl1pPr algn="ctr" indent="0" marL="0">
              <a:spcBef>
                <a:spcPts val="0"/>
              </a:spcBef>
              <a:buNone/>
              <a:defRPr b="0" sz="2400">
                <a:solidFill>
                  <a:schemeClr val="accent1">
                    <a:lumMod val="60000"/>
                    <a:lumOff val="40000"/>
                  </a:schemeClr>
                </a:solidFill>
                <a:uFillTx/>
              </a:defRPr>
            </a:lvl1pPr>
            <a:lvl2pPr indent="0" marL="457200">
              <a:buNone/>
              <a:defRPr b="1" sz="2000">
                <a:uFillTx/>
              </a:defRPr>
            </a:lvl2pPr>
            <a:lvl3pPr indent="0" marL="914400">
              <a:buNone/>
              <a:defRPr b="1" sz="1800">
                <a:uFillTx/>
              </a:defRPr>
            </a:lvl3pPr>
            <a:lvl4pPr indent="0" marL="1371600">
              <a:buNone/>
              <a:defRPr b="1" sz="1600">
                <a:uFillTx/>
              </a:defRPr>
            </a:lvl4pPr>
            <a:lvl5pPr indent="0" marL="1828800">
              <a:buNone/>
              <a:defRPr b="1" sz="1600">
                <a:uFillTx/>
              </a:defRPr>
            </a:lvl5pPr>
            <a:lvl6pPr indent="0" marL="2286000">
              <a:buNone/>
              <a:defRPr b="1" sz="1600">
                <a:uFillTx/>
              </a:defRPr>
            </a:lvl6pPr>
            <a:lvl7pPr indent="0" marL="2743200">
              <a:buNone/>
              <a:defRPr b="1" sz="1600">
                <a:uFillTx/>
              </a:defRPr>
            </a:lvl7pPr>
            <a:lvl8pPr indent="0" marL="3200400">
              <a:buNone/>
              <a:defRPr b="1" sz="1600">
                <a:uFillTx/>
              </a:defRPr>
            </a:lvl8pPr>
            <a:lvl9pPr indent="0" marL="3657600">
              <a:buNone/>
              <a:defRPr b="1" sz="1600">
                <a:uFillTx/>
              </a:defRPr>
            </a:lvl9pPr>
          </a:lstStyle>
          <a:p>
            <a:pPr lvl="0"/>
            <a:r>
              <a:rPr lang="en-CA"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Content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4" sz="quarte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751070" y="2347415"/>
            <a:ext cx="3840480" cy="359618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lvl1pPr>
              <a:spcBef>
                <a:spcPts val="1600"/>
              </a:spcBef>
              <a:defRPr sz="2000">
                <a:uFillTx/>
              </a:defRPr>
            </a:lvl1pPr>
            <a:lvl2pPr>
              <a:defRPr sz="1800">
                <a:uFillTx/>
              </a:defRPr>
            </a:lvl2pPr>
            <a:lvl3pPr>
              <a:defRPr sz="1800">
                <a:uFillTx/>
              </a:defRPr>
            </a:lvl3pPr>
            <a:lvl4pPr>
              <a:defRPr sz="1800">
                <a:uFillTx/>
              </a:defRPr>
            </a:lvl4pPr>
            <a:lvl5pPr>
              <a:defRPr sz="1800">
                <a:uFillTx/>
              </a:defRPr>
            </a:lvl5pPr>
            <a:lvl6pPr>
              <a:defRPr sz="1600">
                <a:uFillTx/>
              </a:defRPr>
            </a:lvl6pPr>
            <a:lvl7pPr>
              <a:defRPr sz="1600">
                <a:uFillTx/>
              </a:defRPr>
            </a:lvl7pPr>
            <a:lvl8pPr>
              <a:defRPr sz="1600">
                <a:uFillTx/>
              </a:defRPr>
            </a:lvl8pPr>
            <a:lvl9pPr>
              <a:defRPr sz="1600">
                <a:uFillTx/>
              </a:defRPr>
            </a:lvl9pPr>
          </a:lstStyle>
          <a:p>
            <a:pPr lvl="0"/>
            <a:r>
              <a:rPr lang="en-CA" smtClean="0">
                <a:uFillTx/>
              </a:rPr>
              <a:t>Click to edit Master text styles</a:t>
            </a:r>
          </a:p>
          <a:p>
            <a:pPr lvl="1"/>
            <a:r>
              <a:rPr lang="en-CA" smtClean="0">
                <a:uFillTx/>
              </a:rPr>
              <a:t>Second level</a:t>
            </a:r>
          </a:p>
          <a:p>
            <a:pPr lvl="2"/>
            <a:r>
              <a:rPr lang="en-CA" smtClean="0">
                <a:uFillTx/>
              </a:rPr>
              <a:t>Third level</a:t>
            </a:r>
          </a:p>
          <a:p>
            <a:pPr lvl="3"/>
            <a:r>
              <a:rPr lang="en-CA" smtClean="0">
                <a:uFillTx/>
              </a:rPr>
              <a:t>Fourth level</a:t>
            </a:r>
          </a:p>
          <a:p>
            <a:pPr lvl="4"/>
            <a:r>
              <a:rPr lang="en-CA" smtClean="0">
                <a:uFillTx/>
              </a:rPr>
              <a:t>Fifth level</a:t>
            </a:r>
            <a:endParaRPr dirty="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Date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E55CD2C9-668F-7E4B-B947-A295D46DDAA3}" type="datetimeFigureOut">
              <a:rPr lang="en-US" smtClean="0">
                <a:uFillTx/>
              </a:rPr>
              <a:t>9/17/2018</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Footer Placeholder 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Slide Number Placeholder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5DBFFCF3-E045-D34E-A2B9-370DEF69C656}" type="slidenum">
              <a:rPr lang="en-US" smtClean="0">
                <a:uFillTx/>
              </a:r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7.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itleOnly">
  <p:cSld name="Title Only">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CA" smtClean="0">
                <a:uFillTx/>
              </a:rPr>
              <a:t>Click to edit Master title style</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Date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E55CD2C9-668F-7E4B-B947-A295D46DDAA3}" type="datetimeFigureOut">
              <a:rPr lang="en-US" smtClean="0">
                <a:uFillTx/>
              </a:rPr>
              <a:t>9/17/2018</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Foot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Slide Numb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5DBFFCF3-E045-D34E-A2B9-370DEF69C656}" type="slidenum">
              <a:rPr lang="en-US" smtClean="0">
                <a:uFillTx/>
              </a:r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8.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blank">
  <p:cSld name="Blank">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Date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E55CD2C9-668F-7E4B-B947-A295D46DDAA3}" type="datetimeFigureOut">
              <a:rPr lang="en-US" smtClean="0">
                <a:uFillTx/>
              </a:rPr>
              <a:t>9/17/2018</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Footer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5DBFFCF3-E045-D34E-A2B9-370DEF69C656}" type="slidenum">
              <a:rPr lang="en-US" smtClean="0">
                <a:uFillTx/>
              </a:r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9.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objTx">
  <p:cSld name="Content with Captio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33399" y="611872"/>
            <a:ext cx="3840480" cy="116205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lstStyle>
            <a:lvl1pPr algn="ctr">
              <a:defRPr b="0" sz="3600">
                <a:uFillTx/>
              </a:defRPr>
            </a:lvl1pPr>
          </a:lstStyle>
          <a:p>
            <a:r>
              <a:rPr lang="en-CA" smtClean="0">
                <a:uFillTx/>
              </a:rPr>
              <a:t>Click to edit Master title style</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742824" y="368300"/>
            <a:ext cx="3840480" cy="55753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lvl1pPr>
              <a:spcBef>
                <a:spcPts val="2000"/>
              </a:spcBef>
              <a:defRPr sz="2200">
                <a:uFillTx/>
              </a:defRPr>
            </a:lvl1pPr>
            <a:lvl2pPr>
              <a:defRPr sz="2000">
                <a:uFillTx/>
              </a:defRPr>
            </a:lvl2pPr>
            <a:lvl3pPr>
              <a:defRPr sz="1800">
                <a:uFillTx/>
              </a:defRPr>
            </a:lvl3pPr>
            <a:lvl4pPr>
              <a:defRPr sz="1800">
                <a:uFillTx/>
              </a:defRPr>
            </a:lvl4pPr>
            <a:lvl5pPr>
              <a:defRPr sz="1800">
                <a:uFillTx/>
              </a:defRPr>
            </a:lvl5pPr>
            <a:lvl6pPr>
              <a:defRPr sz="2000">
                <a:uFillTx/>
              </a:defRPr>
            </a:lvl6pPr>
            <a:lvl7pPr>
              <a:defRPr sz="2000">
                <a:uFillTx/>
              </a:defRPr>
            </a:lvl7pPr>
            <a:lvl8pPr>
              <a:defRPr sz="2000">
                <a:uFillTx/>
              </a:defRPr>
            </a:lvl8pPr>
            <a:lvl9pPr>
              <a:defRPr sz="2000">
                <a:uFillTx/>
              </a:defRPr>
            </a:lvl9pPr>
          </a:lstStyle>
          <a:p>
            <a:pPr lvl="0"/>
            <a:r>
              <a:rPr lang="en-CA" smtClean="0">
                <a:uFillTx/>
              </a:rPr>
              <a:t>Click to edit Master text styles</a:t>
            </a:r>
          </a:p>
          <a:p>
            <a:pPr lvl="1"/>
            <a:r>
              <a:rPr lang="en-CA" smtClean="0">
                <a:uFillTx/>
              </a:rPr>
              <a:t>Second level</a:t>
            </a:r>
          </a:p>
          <a:p>
            <a:pPr lvl="2"/>
            <a:r>
              <a:rPr lang="en-CA" smtClean="0">
                <a:uFillTx/>
              </a:rPr>
              <a:t>Third level</a:t>
            </a:r>
          </a:p>
          <a:p>
            <a:pPr lvl="3"/>
            <a:r>
              <a:rPr lang="en-CA" smtClean="0">
                <a:uFillTx/>
              </a:rPr>
              <a:t>Fourth level</a:t>
            </a:r>
          </a:p>
          <a:p>
            <a:pPr lvl="4"/>
            <a:r>
              <a:rPr lang="en-CA" smtClean="0">
                <a:uFillTx/>
              </a:rPr>
              <a:t>Fifth level</a:t>
            </a:r>
            <a:endParaRPr dirty="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ex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33399" y="1787856"/>
            <a:ext cx="3840480" cy="372015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lvl1pPr algn="ctr" indent="0" marL="0">
              <a:spcBef>
                <a:spcPts val="600"/>
              </a:spcBef>
              <a:buNone/>
              <a:defRPr sz="1800">
                <a:uFillTx/>
              </a:defRPr>
            </a:lvl1pPr>
            <a:lvl2pPr indent="0" marL="457200">
              <a:buNone/>
              <a:defRPr sz="1200">
                <a:uFillTx/>
              </a:defRPr>
            </a:lvl2pPr>
            <a:lvl3pPr indent="0" marL="914400">
              <a:buNone/>
              <a:defRPr sz="1000">
                <a:uFillTx/>
              </a:defRPr>
            </a:lvl3pPr>
            <a:lvl4pPr indent="0" marL="1371600">
              <a:buNone/>
              <a:defRPr sz="900">
                <a:uFillTx/>
              </a:defRPr>
            </a:lvl4pPr>
            <a:lvl5pPr indent="0" marL="1828800">
              <a:buNone/>
              <a:defRPr sz="900">
                <a:uFillTx/>
              </a:defRPr>
            </a:lvl5pPr>
            <a:lvl6pPr indent="0" marL="2286000">
              <a:buNone/>
              <a:defRPr sz="900">
                <a:uFillTx/>
              </a:defRPr>
            </a:lvl6pPr>
            <a:lvl7pPr indent="0" marL="2743200">
              <a:buNone/>
              <a:defRPr sz="900">
                <a:uFillTx/>
              </a:defRPr>
            </a:lvl7pPr>
            <a:lvl8pPr indent="0" marL="3200400">
              <a:buNone/>
              <a:defRPr sz="900">
                <a:uFillTx/>
              </a:defRPr>
            </a:lvl8pPr>
            <a:lvl9pPr indent="0" marL="3657600">
              <a:buNone/>
              <a:defRPr sz="900">
                <a:uFillTx/>
              </a:defRPr>
            </a:lvl9pPr>
          </a:lstStyle>
          <a:p>
            <a:pPr lvl="0"/>
            <a:r>
              <a:rPr lang="en-CA"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Date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E55CD2C9-668F-7E4B-B947-A295D46DDAA3}" type="datetimeFigureOut">
              <a:rPr lang="en-US" smtClean="0">
                <a:uFillTx/>
              </a:rPr>
              <a:t>9/17/2018</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Foot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lide Number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5DBFFCF3-E045-D34E-A2B9-370DEF69C656}" type="slidenum">
              <a:rPr lang="en-US" smtClean="0">
                <a:uFillTx/>
              </a:rPr>
              <a:t>‹#›</a:t>
            </a:fld>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Masters/_rels/slideMaster1.xml.rels><?xml version="1.0" standalone="yes" ?><Relationships xmlns="http://schemas.openxmlformats.org/package/2006/relationships"><Relationship Id="rId1" Target="../slideLayouts/slideLayout1.xml" Type="http://schemas.openxmlformats.org/officeDocument/2006/relationships/slideLayout"></Relationship><Relationship Id="rId2" Target="../slideLayouts/slideLayout2.xml" Type="http://schemas.openxmlformats.org/officeDocument/2006/relationships/slideLayout"></Relationship><Relationship Id="rId3" Target="../slideLayouts/slideLayout3.xml" Type="http://schemas.openxmlformats.org/officeDocument/2006/relationships/slideLayout"></Relationship><Relationship Id="rId4" Target="../slideLayouts/slideLayout4.xml" Type="http://schemas.openxmlformats.org/officeDocument/2006/relationships/slideLayout"></Relationship><Relationship Id="rId5" Target="../slideLayouts/slideLayout5.xml" Type="http://schemas.openxmlformats.org/officeDocument/2006/relationships/slideLayout"></Relationship><Relationship Id="rId6" Target="../slideLayouts/slideLayout6.xml" Type="http://schemas.openxmlformats.org/officeDocument/2006/relationships/slideLayout"></Relationship><Relationship Id="rId7" Target="../slideLayouts/slideLayout7.xml" Type="http://schemas.openxmlformats.org/officeDocument/2006/relationships/slideLayout"></Relationship><Relationship Id="rId8" Target="../slideLayouts/slideLayout8.xml" Type="http://schemas.openxmlformats.org/officeDocument/2006/relationships/slideLayout"></Relationship><Relationship Id="rId9" Target="../slideLayouts/slideLayout9.xml" Type="http://schemas.openxmlformats.org/officeDocument/2006/relationships/slideLayout"></Relationship><Relationship Id="rId10" Target="../slideLayouts/slideLayout10.xml" Type="http://schemas.openxmlformats.org/officeDocument/2006/relationships/slideLayout"></Relationship><Relationship Id="rId11" Target="../slideLayouts/slideLayout11.xml" Type="http://schemas.openxmlformats.org/officeDocument/2006/relationships/slideLayout"></Relationship><Relationship Id="rId12" Target="../slideLayouts/slideLayout12.xml" Type="http://schemas.openxmlformats.org/officeDocument/2006/relationships/slideLayout"></Relationship><Relationship Id="rId13" Target="../slideLayouts/slideLayout13.xml" Type="http://schemas.openxmlformats.org/officeDocument/2006/relationships/slideLayout"></Relationship><Relationship Id="rId14" Target="../theme/theme1.xml" Type="http://schemas.openxmlformats.org/officeDocument/2006/relationships/theme"></Relationship></Relationships>
</file>

<file path=ppt/slideMasters/slideMaster1.xml><?xml version="1.0" encoding="utf-8"?>
<p:sldMaster xmlns:a="http://schemas.openxmlformats.org/drawingml/2006/main" xmlns:p="http://schemas.openxmlformats.org/presentationml/2006/main" xmlns:s="http://schemas.openxmlformats.org/officeDocument/2006/sharedTypes" xmlns:r="http://schemas.openxmlformats.org/officeDocument/2006/relationships">
  <p:cSld>
    <p:bg>
      <p:bgRef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x="1003">
        <a:schemeClr val="bg2"/>
      </p:bgRef>
    </p:bg>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49275" y="107576"/>
            <a:ext cx="8042276" cy="1336956"/>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chorCtr="0" bIns="45720" lIns="91440" rIns="91440" rtlCol="0" tIns="45720" vert="horz">
            <a:noAutofit/>
          </a:bodyPr>
          <a:lstStyle/>
          <a:p>
            <a:r>
              <a:rPr lang="en-CA" smtClean="0">
                <a:uFillTx/>
              </a:rPr>
              <a:t>Click to edit Master title style</a:t>
            </a:r>
            <a:endParaRPr>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49275" y="1600201"/>
            <a:ext cx="8042276" cy="434340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rtlCol="0" tIns="45720" vert="horz">
            <a:normAutofit/>
          </a:bodyPr>
          <a:lstStyle/>
          <a:p>
            <a:pPr lvl="0"/>
            <a:r>
              <a:rPr lang="en-CA" smtClean="0">
                <a:uFillTx/>
              </a:rPr>
              <a:t>Click to edit Master text styles</a:t>
            </a:r>
          </a:p>
          <a:p>
            <a:pPr lvl="1"/>
            <a:r>
              <a:rPr lang="en-CA" smtClean="0">
                <a:uFillTx/>
              </a:rPr>
              <a:t>Second level</a:t>
            </a:r>
          </a:p>
          <a:p>
            <a:pPr lvl="2"/>
            <a:r>
              <a:rPr lang="en-CA" smtClean="0">
                <a:uFillTx/>
              </a:rPr>
              <a:t>Third level</a:t>
            </a:r>
          </a:p>
          <a:p>
            <a:pPr lvl="3"/>
            <a:r>
              <a:rPr lang="en-CA" smtClean="0">
                <a:uFillTx/>
              </a:rPr>
              <a:t>Fourth level</a:t>
            </a:r>
          </a:p>
          <a:p>
            <a:pPr lvl="4"/>
            <a:r>
              <a:rPr lang="en-CA" smtClean="0">
                <a:uFillTx/>
              </a:rPr>
              <a:t>Fifth level</a:t>
            </a:r>
            <a:endParaRPr dirty="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629835" y="6275668"/>
            <a:ext cx="2133600" cy="365125"/>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lvl1pPr algn="r">
              <a:defRPr sz="1200">
                <a:solidFill>
                  <a:schemeClr val="bg1"/>
                </a:solidFill>
                <a:uFillTx/>
              </a:defRPr>
            </a:lvl1pPr>
          </a:lstStyle>
          <a:p>
            <a:fld id="{E55CD2C9-668F-7E4B-B947-A295D46DDAA3}" type="datetimeFigureOut">
              <a:rPr lang="en-US" smtClean="0">
                <a:uFillTx/>
              </a:rPr>
              <a:t>9/17/2018</a:t>
            </a:fld>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3"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64458" y="6275668"/>
            <a:ext cx="4840941" cy="365125"/>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lvl1pPr algn="l">
              <a:defRPr sz="1200">
                <a:solidFill>
                  <a:schemeClr val="bg1"/>
                </a:solidFill>
                <a:uFillTx/>
              </a:defRPr>
            </a:lvl1p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4"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897906" y="6275668"/>
            <a:ext cx="990600" cy="365125"/>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lvl1pPr algn="r">
              <a:defRPr sz="3600">
                <a:solidFill>
                  <a:schemeClr val="bg1"/>
                </a:solidFill>
                <a:uFillTx/>
              </a:defRPr>
            </a:lvl1pPr>
          </a:lstStyle>
          <a:p>
            <a:fld id="{5DBFFCF3-E045-D34E-A2B9-370DEF69C656}" type="slidenum">
              <a:rPr lang="en-US" smtClean="0">
                <a:uFillTx/>
              </a:rPr>
              <a:t>‹#›</a:t>
            </a:fld>
            <a:endParaRPr lang="en-US">
              <a:uFillTx/>
            </a:endParaRPr>
          </a:p>
        </p:txBody>
      </p:sp>
    </p:spTree>
  </p:cSld>
  <p:clrMap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ccent1="accent1" accent2="accent2" accent3="accent3" accent4="accent4" accent5="accent5" accent6="accent6" bg1="lt1" bg2="lt2" folHlink="folHlink" hlink="hlink" tx1="dk1" tx2="dk2"/>
  <p:sldLayoutIdLst>
    <p:sldLayoutId r:id="rId1" id="2147483661"/>
    <p:sldLayoutId r:id="rId2" id="2147483662"/>
    <p:sldLayoutId r:id="rId3" id="2147483663"/>
    <p:sldLayoutId r:id="rId4" id="2147483664"/>
    <p:sldLayoutId r:id="rId5" id="2147483665"/>
    <p:sldLayoutId r:id="rId6" id="2147483666"/>
    <p:sldLayoutId r:id="rId7" id="2147483667"/>
    <p:sldLayoutId r:id="rId8" id="2147483668"/>
    <p:sldLayoutId r:id="rId9" id="2147483669"/>
    <p:sldLayoutId r:id="rId10" id="2147483670"/>
    <p:sldLayoutId r:id="rId11" id="2147483671"/>
    <p:sldLayoutId r:id="rId12" id="2147483672"/>
    <p:sldLayoutId r:id="rId13" id="2147483673"/>
  </p:sldLayoutIdLst>
  <p:txStyles>
    <p:title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vl1pPr algn="ctr" defTabSz="914400" eaLnBrk="1" hangingPunct="1" latinLnBrk="0" rtl="0">
        <a:spcBef>
          <a:spcPct val="0"/>
        </a:spcBef>
        <a:buNone/>
        <a:defRPr kern="1200" sz="4600">
          <a:solidFill>
            <a:schemeClr val="accent1"/>
          </a:solidFill>
          <a:uFillTx/>
          <a:latin typeface="+mj-lt"/>
          <a:ea typeface="+mj-ea"/>
          <a:cs typeface="+mj-cs"/>
        </a:defRPr>
      </a:lvl1pPr>
    </p:titleStyle>
    <p:body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vl1pPr algn="l" defTabSz="914400" eaLnBrk="1" hangingPunct="1" indent="-349250" latinLnBrk="0" marL="349250" rtl="0">
        <a:spcBef>
          <a:spcPts val="2000"/>
        </a:spcBef>
        <a:buClr>
          <a:schemeClr val="accent1">
            <a:lumMod val="60000"/>
            <a:lumOff val="40000"/>
          </a:schemeClr>
        </a:buClr>
        <a:buSzPct val="110000"/>
        <a:buFont charset="2" pitchFamily="18" typeface="Wingdings 2"/>
        <a:buChar char=""/>
        <a:defRPr kern="1200" sz="2400">
          <a:solidFill>
            <a:schemeClr val="tx1">
              <a:lumMod val="65000"/>
              <a:lumOff val="35000"/>
            </a:schemeClr>
          </a:solidFill>
          <a:uFillTx/>
          <a:latin typeface="+mn-lt"/>
          <a:ea typeface="+mn-ea"/>
          <a:cs typeface="+mn-cs"/>
        </a:defRPr>
      </a:lvl1pPr>
      <a:lvl2pPr algn="l" defTabSz="914400" eaLnBrk="1" hangingPunct="1" indent="-336550" latinLnBrk="0" marL="685800" rtl="0">
        <a:spcBef>
          <a:spcPts val="600"/>
        </a:spcBef>
        <a:buClr>
          <a:schemeClr val="accent1">
            <a:lumMod val="75000"/>
          </a:schemeClr>
        </a:buClr>
        <a:buSzPct val="110000"/>
        <a:buFont charset="2" pitchFamily="18" typeface="Wingdings 2"/>
        <a:buChar char=""/>
        <a:defRPr kern="1200" sz="2200">
          <a:solidFill>
            <a:schemeClr val="tx1">
              <a:lumMod val="65000"/>
              <a:lumOff val="35000"/>
            </a:schemeClr>
          </a:solidFill>
          <a:uFillTx/>
          <a:latin typeface="+mn-lt"/>
          <a:ea typeface="+mn-ea"/>
          <a:cs typeface="+mn-cs"/>
        </a:defRPr>
      </a:lvl2pPr>
      <a:lvl3pPr algn="l" defTabSz="914400" eaLnBrk="1" hangingPunct="1" indent="-282575" latinLnBrk="0" marL="968375" rtl="0">
        <a:spcBef>
          <a:spcPts val="600"/>
        </a:spcBef>
        <a:buClr>
          <a:schemeClr val="accent1">
            <a:lumMod val="60000"/>
            <a:lumOff val="40000"/>
          </a:schemeClr>
        </a:buClr>
        <a:buSzPct val="110000"/>
        <a:buFont charset="2" pitchFamily="18" typeface="Wingdings 2"/>
        <a:buChar char=""/>
        <a:defRPr kern="1200" sz="2000">
          <a:solidFill>
            <a:schemeClr val="tx1">
              <a:lumMod val="65000"/>
              <a:lumOff val="35000"/>
            </a:schemeClr>
          </a:solidFill>
          <a:uFillTx/>
          <a:latin typeface="+mn-lt"/>
          <a:ea typeface="+mn-ea"/>
          <a:cs typeface="+mn-cs"/>
        </a:defRPr>
      </a:lvl3pPr>
      <a:lvl4pPr algn="l" defTabSz="914400" eaLnBrk="1" hangingPunct="1" indent="-295275" latinLnBrk="0" marL="1263650" rtl="0">
        <a:spcBef>
          <a:spcPts val="600"/>
        </a:spcBef>
        <a:buClr>
          <a:schemeClr val="accent1">
            <a:lumMod val="75000"/>
          </a:schemeClr>
        </a:buClr>
        <a:buSzPct val="110000"/>
        <a:buFont charset="2" pitchFamily="18" typeface="Wingdings 2"/>
        <a:buChar char=""/>
        <a:defRPr kern="1200" sz="1800">
          <a:solidFill>
            <a:schemeClr val="tx1">
              <a:lumMod val="65000"/>
              <a:lumOff val="35000"/>
            </a:schemeClr>
          </a:solidFill>
          <a:uFillTx/>
          <a:latin typeface="+mn-lt"/>
          <a:ea typeface="+mn-ea"/>
          <a:cs typeface="+mn-cs"/>
        </a:defRPr>
      </a:lvl4pPr>
      <a:lvl5pPr algn="l" defTabSz="914400" eaLnBrk="1" hangingPunct="1" indent="-282575" latinLnBrk="0" marL="1546225" rtl="0">
        <a:spcBef>
          <a:spcPts val="600"/>
        </a:spcBef>
        <a:buClr>
          <a:schemeClr val="accent1">
            <a:lumMod val="60000"/>
            <a:lumOff val="40000"/>
          </a:schemeClr>
        </a:buClr>
        <a:buSzPct val="110000"/>
        <a:buFont charset="2" pitchFamily="18" typeface="Wingdings 2"/>
        <a:buChar char=""/>
        <a:defRPr kern="1200" sz="1800">
          <a:solidFill>
            <a:schemeClr val="tx1">
              <a:lumMod val="65000"/>
              <a:lumOff val="35000"/>
            </a:schemeClr>
          </a:solidFill>
          <a:uFillTx/>
          <a:latin typeface="+mn-lt"/>
          <a:ea typeface="+mn-ea"/>
          <a:cs typeface="+mn-cs"/>
        </a:defRPr>
      </a:lvl5pPr>
      <a:lvl6pPr algn="l" defTabSz="914400" eaLnBrk="1" hangingPunct="1" indent="-282575" latinLnBrk="0" marL="1828800" rtl="0">
        <a:spcBef>
          <a:spcPct val="20000"/>
        </a:spcBef>
        <a:buClr>
          <a:schemeClr val="accent2"/>
        </a:buClr>
        <a:buSzPct val="110000"/>
        <a:buFont charset="2" pitchFamily="18" typeface="Wingdings 2"/>
        <a:buChar char=""/>
        <a:defRPr dirty="0" kern="1200" lang="en-US" smtClean="0" sz="1800">
          <a:solidFill>
            <a:schemeClr val="tx1">
              <a:lumMod val="65000"/>
              <a:lumOff val="35000"/>
            </a:schemeClr>
          </a:solidFill>
          <a:uFillTx/>
          <a:latin typeface="+mn-lt"/>
          <a:ea typeface="+mn-ea"/>
          <a:cs typeface="+mn-cs"/>
        </a:defRPr>
      </a:lvl6pPr>
      <a:lvl7pPr algn="l" defTabSz="914400" eaLnBrk="1" hangingPunct="1" indent="-282575" latinLnBrk="0" marL="2117725" rtl="0">
        <a:spcBef>
          <a:spcPct val="20000"/>
        </a:spcBef>
        <a:buClr>
          <a:schemeClr val="accent1">
            <a:lumMod val="60000"/>
            <a:lumOff val="40000"/>
          </a:schemeClr>
        </a:buClr>
        <a:buSzPct val="110000"/>
        <a:buFont charset="2" pitchFamily="18" typeface="Wingdings 2"/>
        <a:buChar char=""/>
        <a:defRPr dirty="0" kern="1200" lang="en-US" smtClean="0" sz="1800">
          <a:solidFill>
            <a:schemeClr val="tx1">
              <a:lumMod val="65000"/>
              <a:lumOff val="35000"/>
            </a:schemeClr>
          </a:solidFill>
          <a:uFillTx/>
          <a:latin typeface="+mn-lt"/>
          <a:ea typeface="+mn-ea"/>
          <a:cs typeface="+mn-cs"/>
        </a:defRPr>
      </a:lvl7pPr>
      <a:lvl8pPr algn="l" defTabSz="914400" eaLnBrk="1" hangingPunct="1" indent="-282575" latinLnBrk="0" marL="2398713" rtl="0">
        <a:spcBef>
          <a:spcPct val="20000"/>
        </a:spcBef>
        <a:buClr>
          <a:schemeClr val="accent2"/>
        </a:buClr>
        <a:buSzPct val="110000"/>
        <a:buFont charset="2" pitchFamily="18" typeface="Wingdings 2"/>
        <a:buChar char=""/>
        <a:defRPr dirty="0" kern="1200" lang="en-US" smtClean="0" sz="1800">
          <a:solidFill>
            <a:schemeClr val="tx1">
              <a:lumMod val="65000"/>
              <a:lumOff val="35000"/>
            </a:schemeClr>
          </a:solidFill>
          <a:uFillTx/>
          <a:latin typeface="+mn-lt"/>
          <a:ea typeface="+mn-ea"/>
          <a:cs typeface="+mn-cs"/>
        </a:defRPr>
      </a:lvl8pPr>
      <a:lvl9pPr algn="l" defTabSz="914400" eaLnBrk="1" hangingPunct="1" indent="-282575" latinLnBrk="0" marL="2689225" rtl="0">
        <a:spcBef>
          <a:spcPct val="20000"/>
        </a:spcBef>
        <a:buClr>
          <a:schemeClr val="accent1">
            <a:lumMod val="60000"/>
            <a:lumOff val="40000"/>
          </a:schemeClr>
        </a:buClr>
        <a:buSzPct val="110000"/>
        <a:buFont charset="2" pitchFamily="18" typeface="Wingdings 2"/>
        <a:buChar char=""/>
        <a:defRPr dirty="0" kern="1200" lang="en-US" sz="1800">
          <a:solidFill>
            <a:schemeClr val="tx1">
              <a:lumMod val="65000"/>
              <a:lumOff val="35000"/>
            </a:schemeClr>
          </a:solidFill>
          <a:uFillTx/>
          <a:latin typeface="+mn-lt"/>
          <a:ea typeface="+mn-ea"/>
          <a:cs typeface="+mn-cs"/>
        </a:defRPr>
      </a:lvl9pPr>
    </p:bodyStyle>
    <p:other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defPPr>
        <a:defRPr>
          <a:uFillTx/>
        </a:defRPr>
      </a:defPPr>
      <a:lvl1pPr algn="l" defTabSz="914400" eaLnBrk="1" hangingPunct="1" latinLnBrk="0" marL="0" rtl="0">
        <a:defRPr kern="1200" sz="1800">
          <a:solidFill>
            <a:schemeClr val="tx1"/>
          </a:solidFill>
          <a:uFillTx/>
          <a:latin typeface="+mn-lt"/>
          <a:ea typeface="+mn-ea"/>
          <a:cs typeface="+mn-cs"/>
        </a:defRPr>
      </a:lvl1pPr>
      <a:lvl2pPr algn="l" defTabSz="914400" eaLnBrk="1" hangingPunct="1" latinLnBrk="0" marL="457200" rtl="0">
        <a:defRPr kern="1200" sz="1800">
          <a:solidFill>
            <a:schemeClr val="tx1"/>
          </a:solidFill>
          <a:uFillTx/>
          <a:latin typeface="+mn-lt"/>
          <a:ea typeface="+mn-ea"/>
          <a:cs typeface="+mn-cs"/>
        </a:defRPr>
      </a:lvl2pPr>
      <a:lvl3pPr algn="l" defTabSz="914400" eaLnBrk="1" hangingPunct="1" latinLnBrk="0" marL="914400" rtl="0">
        <a:defRPr kern="1200" sz="1800">
          <a:solidFill>
            <a:schemeClr val="tx1"/>
          </a:solidFill>
          <a:uFillTx/>
          <a:latin typeface="+mn-lt"/>
          <a:ea typeface="+mn-ea"/>
          <a:cs typeface="+mn-cs"/>
        </a:defRPr>
      </a:lvl3pPr>
      <a:lvl4pPr algn="l" defTabSz="914400" eaLnBrk="1" hangingPunct="1" latinLnBrk="0" marL="1371600" rtl="0">
        <a:defRPr kern="1200" sz="1800">
          <a:solidFill>
            <a:schemeClr val="tx1"/>
          </a:solidFill>
          <a:uFillTx/>
          <a:latin typeface="+mn-lt"/>
          <a:ea typeface="+mn-ea"/>
          <a:cs typeface="+mn-cs"/>
        </a:defRPr>
      </a:lvl4pPr>
      <a:lvl5pPr algn="l" defTabSz="914400" eaLnBrk="1" hangingPunct="1" latinLnBrk="0" marL="1828800" rtl="0">
        <a:defRPr kern="1200" sz="1800">
          <a:solidFill>
            <a:schemeClr val="tx1"/>
          </a:solidFill>
          <a:uFillTx/>
          <a:latin typeface="+mn-lt"/>
          <a:ea typeface="+mn-ea"/>
          <a:cs typeface="+mn-cs"/>
        </a:defRPr>
      </a:lvl5pPr>
      <a:lvl6pPr algn="l" defTabSz="914400" eaLnBrk="1" hangingPunct="1" latinLnBrk="0" marL="2286000" rtl="0">
        <a:defRPr kern="1200" sz="1800">
          <a:solidFill>
            <a:schemeClr val="tx1"/>
          </a:solidFill>
          <a:uFillTx/>
          <a:latin typeface="+mn-lt"/>
          <a:ea typeface="+mn-ea"/>
          <a:cs typeface="+mn-cs"/>
        </a:defRPr>
      </a:lvl6pPr>
      <a:lvl7pPr algn="l" defTabSz="914400" eaLnBrk="1" hangingPunct="1" latinLnBrk="0" marL="2743200" rtl="0">
        <a:defRPr kern="1200" sz="1800">
          <a:solidFill>
            <a:schemeClr val="tx1"/>
          </a:solidFill>
          <a:uFillTx/>
          <a:latin typeface="+mn-lt"/>
          <a:ea typeface="+mn-ea"/>
          <a:cs typeface="+mn-cs"/>
        </a:defRPr>
      </a:lvl7pPr>
      <a:lvl8pPr algn="l" defTabSz="914400" eaLnBrk="1" hangingPunct="1" latinLnBrk="0" marL="3200400" rtl="0">
        <a:defRPr kern="1200" sz="1800">
          <a:solidFill>
            <a:schemeClr val="tx1"/>
          </a:solidFill>
          <a:uFillTx/>
          <a:latin typeface="+mn-lt"/>
          <a:ea typeface="+mn-ea"/>
          <a:cs typeface="+mn-cs"/>
        </a:defRPr>
      </a:lvl8pPr>
      <a:lvl9pPr algn="l" defTabSz="914400" eaLnBrk="1" hangingPunct="1" latinLnBrk="0" marL="3657600" rtl="0">
        <a:defRPr kern="1200" sz="1800">
          <a:solidFill>
            <a:schemeClr val="tx1"/>
          </a:solidFill>
          <a:uFillTx/>
          <a:latin typeface="+mn-lt"/>
          <a:ea typeface="+mn-ea"/>
          <a:cs typeface="+mn-cs"/>
        </a:defRPr>
      </a:lvl9pPr>
    </p:otherStyle>
  </p:txStyles>
</p:sldMaster>
</file>

<file path=ppt/slides/_rels/slide1.xml.rels><?xml version="1.0" standalone="yes" ?><Relationships xmlns="http://schemas.openxmlformats.org/package/2006/relationships"><Relationship Id="rId1" Target="../slideLayouts/slideLayout1.xml" Type="http://schemas.openxmlformats.org/officeDocument/2006/relationships/slideLayout"></Relationship></Relationships>
</file>

<file path=ppt/slides/_rels/slide10.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3.xml" Type="http://schemas.openxmlformats.org/officeDocument/2006/relationships/notesSlide"></Relationship></Relationships>
</file>

<file path=ppt/slides/_rels/slide11.xml.rels><?xml version="1.0" standalone="yes" ?><Relationships xmlns="http://schemas.openxmlformats.org/package/2006/relationships"><Relationship Id="rId1" Target="../slideLayouts/slideLayout1.xml" Type="http://schemas.openxmlformats.org/officeDocument/2006/relationships/slideLayout"></Relationship></Relationships>
</file>

<file path=ppt/slides/_rels/slide12.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13.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4.xml" Type="http://schemas.openxmlformats.org/officeDocument/2006/relationships/notesSlide"></Relationship></Relationships>
</file>

<file path=ppt/slides/_rels/slide14.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15.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3.jpeg" Type="http://schemas.openxmlformats.org/officeDocument/2006/relationships/image"></Relationship></Relationships>
</file>

<file path=ppt/slides/_rels/slide16.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4.jpeg" Type="http://schemas.openxmlformats.org/officeDocument/2006/relationships/image"></Relationship></Relationships>
</file>

<file path=ppt/slides/_rels/slide17.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5.png" Type="http://schemas.openxmlformats.org/officeDocument/2006/relationships/image"></Relationship></Relationships>
</file>

<file path=ppt/slides/_rels/slide18.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19.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5.xml" Type="http://schemas.openxmlformats.org/officeDocument/2006/relationships/notesSlide"></Relationship></Relationships>
</file>

<file path=ppt/slides/_rels/slide2.xml.rels><?xml version="1.0" standalone="yes" ?><Relationships xmlns="http://schemas.openxmlformats.org/package/2006/relationships"><Relationship Id="rId1" Target="../slideLayouts/slideLayout2.xml" Type="http://schemas.openxmlformats.org/officeDocument/2006/relationships/slideLayout"></Relationship><Relationship Id="rId2" Target="http://www.quizizz.com/" TargetMode="External" Type="http://schemas.openxmlformats.org/officeDocument/2006/relationships/hyperlink"></Relationship></Relationships>
</file>

<file path=ppt/slides/_rels/slide20.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21.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6.jpeg" Type="http://schemas.openxmlformats.org/officeDocument/2006/relationships/image"></Relationship></Relationships>
</file>

<file path=ppt/slides/_rels/slide22.xml.rels><?xml version="1.0" standalone="yes" ?><Relationships xmlns="http://schemas.openxmlformats.org/package/2006/relationships"><Relationship Id="rId1" Target="../slideLayouts/slideLayout13.xml" Type="http://schemas.openxmlformats.org/officeDocument/2006/relationships/slideLayout"></Relationship><Relationship Id="rId2" Target="../notesSlides/notesSlide6.xml" Type="http://schemas.openxmlformats.org/officeDocument/2006/relationships/notesSlide"></Relationship><Relationship Id="rId3" Target="../media/image7.jpeg" Type="http://schemas.openxmlformats.org/officeDocument/2006/relationships/image"></Relationship></Relationships>
</file>

<file path=ppt/slides/_rels/slide23.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24.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8.jpeg" Type="http://schemas.openxmlformats.org/officeDocument/2006/relationships/image"></Relationship></Relationships>
</file>

<file path=ppt/slides/_rels/slide25.xml.rels><?xml version="1.0" standalone="yes" ?><Relationships xmlns="http://schemas.openxmlformats.org/package/2006/relationships"><Relationship Id="rId1" Target="../slideLayouts/slideLayout13.xml" Type="http://schemas.openxmlformats.org/officeDocument/2006/relationships/slideLayout"></Relationship></Relationships>
</file>

<file path=ppt/slides/_rels/slide26.xml.rels><?xml version="1.0" standalone="yes" ?><Relationships xmlns="http://schemas.openxmlformats.org/package/2006/relationships"><Relationship Id="rId1" Target="../slideLayouts/slideLayout5.xml" Type="http://schemas.openxmlformats.org/officeDocument/2006/relationships/slideLayout"></Relationship><Relationship Id="rId2" Target="../notesSlides/notesSlide7.xml" Type="http://schemas.openxmlformats.org/officeDocument/2006/relationships/notesSlide"></Relationship></Relationships>
</file>

<file path=ppt/slides/_rels/slide27.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8.xml" Type="http://schemas.openxmlformats.org/officeDocument/2006/relationships/notesSlide"></Relationship></Relationships>
</file>

<file path=ppt/slides/_rels/slide28.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9.xml" Type="http://schemas.openxmlformats.org/officeDocument/2006/relationships/notesSlide"></Relationship></Relationships>
</file>

<file path=ppt/slides/_rels/slide29.xml.rels><?xml version="1.0" standalone="yes" ?><Relationships xmlns="http://schemas.openxmlformats.org/package/2006/relationships"><Relationship Id="rId1" Target="../slideLayouts/slideLayout13.xml" Type="http://schemas.openxmlformats.org/officeDocument/2006/relationships/slideLayout"></Relationship></Relationships>
</file>

<file path=ppt/slides/_rels/slide3.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30.xml.rels><?xml version="1.0" standalone="yes" ?><Relationships xmlns="http://schemas.openxmlformats.org/package/2006/relationships"><Relationship Id="rId1" Target="../slideLayouts/slideLayout13.xml" Type="http://schemas.openxmlformats.org/officeDocument/2006/relationships/slideLayout"></Relationship></Relationships>
</file>

<file path=ppt/slides/_rels/slide31.xml.rels><?xml version="1.0" standalone="yes" ?><Relationships xmlns="http://schemas.openxmlformats.org/package/2006/relationships"><Relationship Id="rId1" Target="../slideLayouts/slideLayout11.xml" Type="http://schemas.openxmlformats.org/officeDocument/2006/relationships/slideLayout"></Relationship></Relationships>
</file>

<file path=ppt/slides/_rels/slide32.xml.rels><?xml version="1.0" standalone="yes" ?><Relationships xmlns="http://schemas.openxmlformats.org/package/2006/relationships"><Relationship Id="rId1" Target="../slideLayouts/slideLayout8.xml" Type="http://schemas.openxmlformats.org/officeDocument/2006/relationships/slideLayout"></Relationship><Relationship Id="rId2" Target="../media/image9.png" Type="http://schemas.openxmlformats.org/officeDocument/2006/relationships/image"></Relationship><Relationship Id="rId3" Target="../media/image10.png" Type="http://schemas.openxmlformats.org/officeDocument/2006/relationships/image"></Relationship></Relationships>
</file>

<file path=ppt/slides/_rels/slide33.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10.xml" Type="http://schemas.openxmlformats.org/officeDocument/2006/relationships/notesSlide"></Relationship></Relationships>
</file>

<file path=ppt/slides/_rels/slide34.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11.jpeg" Type="http://schemas.openxmlformats.org/officeDocument/2006/relationships/image"></Relationship></Relationships>
</file>

<file path=ppt/slides/_rels/slide35.xml.rels><?xml version="1.0" standalone="yes" ?><Relationships xmlns="http://schemas.openxmlformats.org/package/2006/relationships"><Relationship Id="rId1" Target="../slideLayouts/slideLayout13.xml" Type="http://schemas.openxmlformats.org/officeDocument/2006/relationships/slideLayout"></Relationship></Relationships>
</file>

<file path=ppt/slides/_rels/slide36.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37.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12.jpg" Type="http://schemas.openxmlformats.org/officeDocument/2006/relationships/image"></Relationship></Relationships>
</file>

<file path=ppt/slides/_rels/slide38.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39.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11.xml" Type="http://schemas.openxmlformats.org/officeDocument/2006/relationships/notesSlide"></Relationship><Relationship Id="rId3" Target="../media/image13.jpeg" Type="http://schemas.openxmlformats.org/officeDocument/2006/relationships/image"></Relationship></Relationships>
</file>

<file path=ppt/slides/_rels/slide4.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1.xml" Type="http://schemas.openxmlformats.org/officeDocument/2006/relationships/notesSlide"></Relationship></Relationships>
</file>

<file path=ppt/slides/_rels/slide40.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41.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42.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43.xml.rels><?xml version="1.0" standalone="yes" ?><Relationships xmlns="http://schemas.openxmlformats.org/package/2006/relationships"><Relationship Id="rId1" Target="../slideLayouts/slideLayout1.xml" Type="http://schemas.openxmlformats.org/officeDocument/2006/relationships/slideLayout"></Relationship><Relationship Id="rId2" Target="../notesSlides/notesSlide12.xml" Type="http://schemas.openxmlformats.org/officeDocument/2006/relationships/notesSlide"></Relationship></Relationships>
</file>

<file path=ppt/slides/_rels/slide44.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13.xml" Type="http://schemas.openxmlformats.org/officeDocument/2006/relationships/notesSlide"></Relationship></Relationships>
</file>

<file path=ppt/slides/_rels/slide45.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14.xml" Type="http://schemas.openxmlformats.org/officeDocument/2006/relationships/notesSlide"></Relationship></Relationships>
</file>

<file path=ppt/slides/_rels/slide46.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47.xml.rels><?xml version="1.0" standalone="yes" ?><Relationships xmlns="http://schemas.openxmlformats.org/package/2006/relationships"><Relationship Id="rId1" Target="../slideLayouts/slideLayout8.xml" Type="http://schemas.openxmlformats.org/officeDocument/2006/relationships/slideLayout"></Relationship><Relationship Id="rId2" Target="../notesSlides/notesSlide15.xml" Type="http://schemas.openxmlformats.org/officeDocument/2006/relationships/notesSlide"></Relationship><Relationship Id="rId3" Target="../media/image14.jpeg" Type="http://schemas.openxmlformats.org/officeDocument/2006/relationships/image"></Relationship><Relationship Id="rId4" Target="../media/image15.jpeg" Type="http://schemas.openxmlformats.org/officeDocument/2006/relationships/image"></Relationship></Relationships>
</file>

<file path=ppt/slides/_rels/slide48.xml.rels><?xml version="1.0" standalone="yes" ?><Relationships xmlns="http://schemas.openxmlformats.org/package/2006/relationships"><Relationship Id="rId1" Target="../slideLayouts/slideLayout8.xml" Type="http://schemas.openxmlformats.org/officeDocument/2006/relationships/slideLayout"></Relationship><Relationship Id="rId2" Target="../notesSlides/notesSlide16.xml" Type="http://schemas.openxmlformats.org/officeDocument/2006/relationships/notesSlide"></Relationship><Relationship Id="rId3" Target="../media/image16.jpeg" Type="http://schemas.openxmlformats.org/officeDocument/2006/relationships/image"></Relationship></Relationships>
</file>

<file path=ppt/slides/_rels/slide49.xml.rels><?xml version="1.0" standalone="yes" ?><Relationships xmlns="http://schemas.openxmlformats.org/package/2006/relationships"><Relationship Id="rId1" Target="../slideLayouts/slideLayout8.xml" Type="http://schemas.openxmlformats.org/officeDocument/2006/relationships/slideLayout"></Relationship><Relationship Id="rId2" Target="../notesSlides/notesSlide17.xml" Type="http://schemas.openxmlformats.org/officeDocument/2006/relationships/notesSlide"></Relationship><Relationship Id="rId3" Target="../media/image17.jpeg" Type="http://schemas.openxmlformats.org/officeDocument/2006/relationships/image"></Relationship><Relationship Id="rId4" Target="../media/image18.jpeg" Type="http://schemas.openxmlformats.org/officeDocument/2006/relationships/image"></Relationship></Relationships>
</file>

<file path=ppt/slides/_rels/slide5.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50.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18.xml" Type="http://schemas.openxmlformats.org/officeDocument/2006/relationships/notesSlide"></Relationship><Relationship Id="rId3" Target="../media/image19.jpeg" Type="http://schemas.openxmlformats.org/officeDocument/2006/relationships/image"></Relationship><Relationship Id="rId4" Target="../media/image20.jpeg" Type="http://schemas.openxmlformats.org/officeDocument/2006/relationships/image"></Relationship></Relationships>
</file>

<file path=ppt/slides/_rels/slide51.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21.jpeg" Type="http://schemas.openxmlformats.org/officeDocument/2006/relationships/image"></Relationship></Relationships>
</file>

<file path=ppt/slides/_rels/slide52.xml.rels><?xml version="1.0" standalone="yes" ?><Relationships xmlns="http://schemas.openxmlformats.org/package/2006/relationships"><Relationship Id="rId1" Target="../slideLayouts/slideLayout8.xml" Type="http://schemas.openxmlformats.org/officeDocument/2006/relationships/slideLayout"></Relationship><Relationship Id="rId2" Target="../notesSlides/notesSlide19.xml" Type="http://schemas.openxmlformats.org/officeDocument/2006/relationships/notesSlide"></Relationship><Relationship Id="rId3" Target="../media/image22.jpeg" Type="http://schemas.openxmlformats.org/officeDocument/2006/relationships/image"></Relationship><Relationship Id="rId4" Target="../media/image23.jpeg" Type="http://schemas.openxmlformats.org/officeDocument/2006/relationships/image"></Relationship></Relationships>
</file>

<file path=ppt/slides/_rels/slide53.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20.xml" Type="http://schemas.openxmlformats.org/officeDocument/2006/relationships/notesSlide"></Relationship><Relationship Id="rId3" Target="../media/image24.jpeg" Type="http://schemas.openxmlformats.org/officeDocument/2006/relationships/image"></Relationship></Relationships>
</file>

<file path=ppt/slides/_rels/slide54.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25.jpeg" Type="http://schemas.openxmlformats.org/officeDocument/2006/relationships/image"></Relationship></Relationships>
</file>

<file path=ppt/slides/_rels/slide55.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26.png" Type="http://schemas.openxmlformats.org/officeDocument/2006/relationships/image"></Relationship></Relationships>
</file>

<file path=ppt/slides/_rels/slide56.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21.xml" Type="http://schemas.openxmlformats.org/officeDocument/2006/relationships/notesSlide"></Relationship></Relationships>
</file>

<file path=ppt/slides/_rels/slide57.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27.jpeg" Type="http://schemas.openxmlformats.org/officeDocument/2006/relationships/image"></Relationship></Relationships>
</file>

<file path=ppt/slides/_rels/slide58.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59.xml.rels><?xml version="1.0" standalone="yes" ?><Relationships xmlns="http://schemas.openxmlformats.org/package/2006/relationships"><Relationship Id="rId1" Target="../slideLayouts/slideLayout13.xml" Type="http://schemas.openxmlformats.org/officeDocument/2006/relationships/slideLayout"></Relationship></Relationships>
</file>

<file path=ppt/slides/_rels/slide6.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60.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61.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28.jpeg" Type="http://schemas.openxmlformats.org/officeDocument/2006/relationships/image"></Relationship><Relationship Id="rId3" Target="../media/image29.jpeg" Type="http://schemas.openxmlformats.org/officeDocument/2006/relationships/image"></Relationship></Relationships>
</file>

<file path=ppt/slides/_rels/slide62.xml.rels><?xml version="1.0" standalone="yes" ?><Relationships xmlns="http://schemas.openxmlformats.org/package/2006/relationships"><Relationship Id="rId1" Target="../slideLayouts/slideLayout8.xml" Type="http://schemas.openxmlformats.org/officeDocument/2006/relationships/slideLayout"></Relationship><Relationship Id="rId2" Target="../media/image30.jpeg" Type="http://schemas.openxmlformats.org/officeDocument/2006/relationships/image"></Relationship></Relationships>
</file>

<file path=ppt/slides/_rels/slide63.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64.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65.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66.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31.jpeg" Type="http://schemas.openxmlformats.org/officeDocument/2006/relationships/image"></Relationship></Relationships>
</file>

<file path=ppt/slides/_rels/slide67.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32.jpg" Type="http://schemas.openxmlformats.org/officeDocument/2006/relationships/image"></Relationship><Relationship Id="rId3" Target="../media/image33.jpg" Type="http://schemas.openxmlformats.org/officeDocument/2006/relationships/image"></Relationship><Relationship Id="rId4" Target="../media/image34.jpg" Type="http://schemas.openxmlformats.org/officeDocument/2006/relationships/image"></Relationship><Relationship Id="rId5" Target="../media/image35.png" Type="http://schemas.openxmlformats.org/officeDocument/2006/relationships/image"></Relationship><Relationship Id="rId6" Target="../media/image36.jpg" Type="http://schemas.openxmlformats.org/officeDocument/2006/relationships/image"></Relationship></Relationships>
</file>

<file path=ppt/slides/_rels/slide68.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69.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37.jpeg" Type="http://schemas.openxmlformats.org/officeDocument/2006/relationships/image"></Relationship></Relationships>
</file>

<file path=ppt/slides/_rels/slide7.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2.png" Type="http://schemas.openxmlformats.org/officeDocument/2006/relationships/image"></Relationship></Relationships>
</file>

<file path=ppt/slides/_rels/slide70.xml.rels><?xml version="1.0" standalone="yes" ?><Relationships xmlns="http://schemas.openxmlformats.org/package/2006/relationships"><Relationship Id="rId1" Target="../slideLayouts/slideLayout2.xml" Type="http://schemas.openxmlformats.org/officeDocument/2006/relationships/slideLayout"></Relationship><Relationship Id="rId2" Target="../media/audio1.wav" Type="http://schemas.openxmlformats.org/officeDocument/2006/relationships/audio"></Relationship></Relationships>
</file>

<file path=ppt/slides/_rels/slide71.xml.rels><?xml version="1.0" standalone="yes" ?><Relationships xmlns="http://schemas.openxmlformats.org/package/2006/relationships"><Relationship Id="rId1" Target="../slideLayouts/slideLayout2.xml" Type="http://schemas.openxmlformats.org/officeDocument/2006/relationships/slideLayout"></Relationship><Relationship Id="rId2" Target="../media/audio1.wav" Type="http://schemas.openxmlformats.org/officeDocument/2006/relationships/audio"></Relationship></Relationships>
</file>

<file path=ppt/slides/_rels/slide72.xml.rels><?xml version="1.0" standalone="yes" ?><Relationships xmlns="http://schemas.openxmlformats.org/package/2006/relationships"><Relationship Id="rId1" Target="../slideLayouts/slideLayout2.xml" Type="http://schemas.openxmlformats.org/officeDocument/2006/relationships/slideLayout"></Relationship><Relationship Id="rId2" Target="../notesSlides/notesSlide22.xml" Type="http://schemas.openxmlformats.org/officeDocument/2006/relationships/notesSlide"></Relationship><Relationship Id="rId3" Target="../media/audio1.wav" Type="http://schemas.openxmlformats.org/officeDocument/2006/relationships/audio"></Relationship></Relationships>
</file>

<file path=ppt/slides/_rels/slide73.xml.rels><?xml version="1.0" standalone="yes" ?><Relationships xmlns="http://schemas.openxmlformats.org/package/2006/relationships"><Relationship Id="rId1" Target="../slideLayouts/slideLayout2.xml" Type="http://schemas.openxmlformats.org/officeDocument/2006/relationships/slideLayout"></Relationship><Relationship Id="rId2" Target="../media/audio1.wav" Type="http://schemas.openxmlformats.org/officeDocument/2006/relationships/audio"></Relationship></Relationships>
</file>

<file path=ppt/slides/_rels/slide74.xml.rels><?xml version="1.0" standalone="yes" ?><Relationships xmlns="http://schemas.openxmlformats.org/package/2006/relationships"><Relationship Id="rId1" Target="../slideLayouts/slideLayout2.xml" Type="http://schemas.openxmlformats.org/officeDocument/2006/relationships/slideLayout"></Relationship><Relationship Id="rId2" Target="../media/audio1.wav" Type="http://schemas.openxmlformats.org/officeDocument/2006/relationships/audio"></Relationship></Relationships>
</file>

<file path=ppt/slides/_rels/slide75.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76.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77.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78.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79.xml.rels><?xml version="1.0" standalone="yes" ?><Relationships xmlns="http://schemas.openxmlformats.org/package/2006/relationships"><Relationship Id="rId1" Target="../slideLayouts/slideLayout2.xml" Type="http://schemas.openxmlformats.org/officeDocument/2006/relationships/slideLayout"></Relationship></Relationships>
</file>

<file path=ppt/slides/_rels/slide8.xml.rels><?xml version="1.0" standalone="yes" ?><Relationships xmlns="http://schemas.openxmlformats.org/package/2006/relationships"><Relationship Id="rId1" Target="../slideLayouts/slideLayout7.xml" Type="http://schemas.openxmlformats.org/officeDocument/2006/relationships/slideLayout"></Relationship><Relationship Id="rId2" Target="../notesSlides/notesSlide2.xml" Type="http://schemas.openxmlformats.org/officeDocument/2006/relationships/notesSlide"></Relationship></Relationships>
</file>

<file path=ppt/slides/_rels/slide9.xml.rels><?xml version="1.0" standalone="yes" ?><Relationships xmlns="http://schemas.openxmlformats.org/package/2006/relationships"><Relationship Id="rId1" Target="../slideLayouts/slideLayout7.xml" Type="http://schemas.openxmlformats.org/officeDocument/2006/relationships/slideLayout"></Relationship></Relationships>
</file>

<file path=ppt/slides/slide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ctr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smtClean="0">
                <a:uFillTx/>
              </a:rPr>
              <a:t>Substance</a:t>
            </a:r>
            <a:r>
              <a:rPr dirty="0" lang="en-US">
                <a:uFillTx/>
              </a:rPr>
              <a:t> </a:t>
            </a:r>
            <a:r>
              <a:rPr dirty="0" lang="en-US" smtClean="0">
                <a:uFillTx/>
              </a:rPr>
              <a:t>Use Disorders</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Subtit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sub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smtClean="0">
                <a:uFillTx/>
              </a:rPr>
              <a:t>By: Dr. Majid Al-</a:t>
            </a:r>
            <a:r>
              <a:rPr dirty="0" err="1" lang="en-US" smtClean="0">
                <a:uFillTx/>
              </a:rPr>
              <a:t>Desouki</a:t>
            </a:r>
            <a:endParaRPr dirty="0" lang="en-US" smtClean="0">
              <a:uFillTx/>
            </a:endParaRPr>
          </a:p>
          <a:p>
            <a:r>
              <a:rPr dirty="0" lang="en-US" smtClean="0">
                <a:uFillTx/>
              </a:rPr>
              <a:t>Consultant and Clinical Assistant Professor</a:t>
            </a:r>
            <a:endParaRPr dirty="0"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1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2530"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704850"/>
            <a:ext cx="8229600" cy="4921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0000"/>
          </a:bodyPr>
          <a:lstStyle/>
          <a:p>
            <a:pPr eaLnBrk="1" hangingPunct="1"/>
            <a:r>
              <a:rPr lang="en-CA">
                <a:uFillTx/>
                <a:latin charset="0" typeface="Arial"/>
                <a:cs charset="0" typeface="Arial"/>
              </a:rPr>
              <a:t>Assessement</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1268413"/>
            <a:ext cx="8229600" cy="540067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2500" lnSpcReduction="10000"/>
          </a:bodyPr>
          <a:lstStyle/>
          <a:p>
            <a:pPr eaLnBrk="1" hangingPunct="1">
              <a:lnSpc>
                <a:spcPct val="90000"/>
              </a:lnSpc>
            </a:pPr>
            <a:r>
              <a:rPr lang="en-CA">
                <a:uFillTx/>
                <a:latin charset="0" typeface="Arial"/>
                <a:cs charset="0" typeface="Arial"/>
              </a:rPr>
              <a:t>Collateral history.</a:t>
            </a:r>
          </a:p>
          <a:p>
            <a:pPr eaLnBrk="1" hangingPunct="1">
              <a:lnSpc>
                <a:spcPct val="90000"/>
              </a:lnSpc>
            </a:pPr>
            <a:r>
              <a:rPr lang="en-US">
                <a:uFillTx/>
                <a:latin charset="0" typeface="Arial"/>
                <a:cs charset="0" typeface="Arial"/>
              </a:rPr>
              <a:t>Urine screening tests.</a:t>
            </a:r>
          </a:p>
          <a:p>
            <a:pPr eaLnBrk="1" hangingPunct="1">
              <a:lnSpc>
                <a:spcPct val="90000"/>
              </a:lnSpc>
            </a:pPr>
            <a:r>
              <a:rPr lang="en-US">
                <a:uFillTx/>
                <a:latin charset="0" typeface="Arial"/>
                <a:cs charset="0" typeface="Arial"/>
              </a:rPr>
              <a:t>blood screening tests (alcohol, barbiturates).</a:t>
            </a:r>
          </a:p>
          <a:p>
            <a:pPr eaLnBrk="1" hangingPunct="1">
              <a:lnSpc>
                <a:spcPct val="90000"/>
              </a:lnSpc>
            </a:pPr>
            <a:r>
              <a:rPr lang="en-US">
                <a:uFillTx/>
                <a:latin charset="0" typeface="Arial"/>
                <a:cs charset="0" typeface="Arial"/>
              </a:rPr>
              <a:t>Pattern of Abuse:</a:t>
            </a:r>
          </a:p>
          <a:p>
            <a:pPr eaLnBrk="1" hangingPunct="1">
              <a:lnSpc>
                <a:spcPct val="90000"/>
              </a:lnSpc>
              <a:spcBef>
                <a:spcPct val="0"/>
              </a:spcBef>
              <a:buFont charset="0" typeface="Wingdings"/>
              <a:buChar char="q"/>
            </a:pPr>
            <a:r>
              <a:rPr b="1" lang="en-US" sz="2400">
                <a:uFillTx/>
                <a:latin charset="0" typeface="Arial"/>
                <a:cs charset="0" typeface="Arial"/>
              </a:rPr>
              <a:t>What? </a:t>
            </a:r>
            <a:r>
              <a:rPr lang="en-US" sz="2400">
                <a:uFillTx/>
                <a:latin charset="0" typeface="Arial"/>
                <a:cs charset="0" typeface="Arial"/>
              </a:rPr>
              <a:t>(type, dose, route, effect: nature and duration).</a:t>
            </a:r>
            <a:endParaRPr lang="en-CA" sz="2400">
              <a:uFillTx/>
              <a:latin charset="0" typeface="Arial"/>
              <a:cs charset="0" typeface="Arial"/>
            </a:endParaRPr>
          </a:p>
          <a:p>
            <a:pPr eaLnBrk="1" hangingPunct="1">
              <a:lnSpc>
                <a:spcPct val="90000"/>
              </a:lnSpc>
              <a:spcBef>
                <a:spcPct val="0"/>
              </a:spcBef>
              <a:buFont charset="0" typeface="Wingdings"/>
              <a:buChar char="q"/>
            </a:pPr>
            <a:r>
              <a:rPr b="1" lang="en-US" sz="2400">
                <a:uFillTx/>
                <a:latin charset="0" typeface="Arial"/>
                <a:cs charset="0" typeface="Arial"/>
              </a:rPr>
              <a:t>How? </a:t>
            </a:r>
            <a:r>
              <a:rPr lang="en-US" sz="2400">
                <a:uFillTx/>
                <a:latin charset="0" typeface="Arial"/>
                <a:cs charset="0" typeface="Arial"/>
              </a:rPr>
              <a:t> (frequency, duration, how long, source, and situation)</a:t>
            </a:r>
            <a:endParaRPr lang="en-CA" sz="2400">
              <a:uFillTx/>
              <a:latin charset="0" typeface="Arial"/>
              <a:cs charset="0" typeface="Arial"/>
            </a:endParaRPr>
          </a:p>
          <a:p>
            <a:pPr eaLnBrk="1" hangingPunct="1">
              <a:lnSpc>
                <a:spcPct val="90000"/>
              </a:lnSpc>
              <a:spcBef>
                <a:spcPct val="0"/>
              </a:spcBef>
              <a:buFont charset="0" typeface="Wingdings"/>
              <a:buChar char="q"/>
            </a:pPr>
            <a:r>
              <a:rPr b="1" lang="en-US" sz="2400">
                <a:uFillTx/>
                <a:latin charset="0" typeface="Arial"/>
                <a:cs charset="0" typeface="Arial"/>
              </a:rPr>
              <a:t>Why?</a:t>
            </a:r>
            <a:r>
              <a:rPr lang="en-US" sz="2400">
                <a:uFillTx/>
                <a:latin charset="0" typeface="Arial"/>
                <a:cs charset="0" typeface="Arial"/>
              </a:rPr>
              <a:t> (? psychosocial problems).</a:t>
            </a:r>
          </a:p>
          <a:p>
            <a:pPr eaLnBrk="1" hangingPunct="1">
              <a:lnSpc>
                <a:spcPct val="90000"/>
              </a:lnSpc>
              <a:buFont charset="0" typeface="Wingdings"/>
              <a:buChar char="q"/>
            </a:pPr>
            <a:r>
              <a:rPr b="1" lang="en-US" sz="2400">
                <a:uFillTx/>
                <a:latin charset="0" typeface="Arial"/>
                <a:cs charset="0" typeface="Arial"/>
              </a:rPr>
              <a:t>Dependence?</a:t>
            </a:r>
          </a:p>
          <a:p>
            <a:pPr eaLnBrk="1" hangingPunct="1">
              <a:lnSpc>
                <a:spcPct val="90000"/>
              </a:lnSpc>
              <a:buFont charset="0" typeface="Wingdings"/>
              <a:buChar char="q"/>
            </a:pPr>
            <a:endParaRPr lang="en-US" sz="1800">
              <a:uFillTx/>
              <a:latin charset="0" typeface="Arial"/>
              <a:cs charset="0" typeface="Arial"/>
            </a:endParaRPr>
          </a:p>
          <a:p>
            <a:pPr eaLnBrk="1" hangingPunct="1">
              <a:lnSpc>
                <a:spcPct val="90000"/>
              </a:lnSpc>
            </a:pPr>
            <a:r>
              <a:rPr lang="en-US">
                <a:uFillTx/>
                <a:latin charset="0" typeface="Arial"/>
                <a:cs charset="0" typeface="Arial"/>
              </a:rPr>
              <a:t>Complications :</a:t>
            </a:r>
          </a:p>
          <a:p>
            <a:pPr eaLnBrk="1" hangingPunct="1">
              <a:lnSpc>
                <a:spcPct val="90000"/>
              </a:lnSpc>
              <a:buFont charset="0" typeface="Wingdings"/>
              <a:buChar char="q"/>
            </a:pPr>
            <a:r>
              <a:rPr lang="en-US">
                <a:uFillTx/>
                <a:latin charset="0" typeface="Arial"/>
                <a:cs charset="0" typeface="Arial"/>
              </a:rPr>
              <a:t>Psychosocial…..</a:t>
            </a:r>
          </a:p>
          <a:p>
            <a:pPr eaLnBrk="1" hangingPunct="1">
              <a:lnSpc>
                <a:spcPct val="90000"/>
              </a:lnSpc>
              <a:buFont charset="0" typeface="Wingdings"/>
              <a:buChar char="q"/>
            </a:pPr>
            <a:r>
              <a:rPr lang="en-US">
                <a:uFillTx/>
                <a:latin charset="0" typeface="Arial"/>
                <a:cs charset="0" typeface="Arial"/>
              </a:rPr>
              <a:t>Physical…..</a:t>
            </a:r>
          </a:p>
          <a:p>
            <a:pPr eaLnBrk="1" hangingPunct="1">
              <a:lnSpc>
                <a:spcPct val="90000"/>
              </a:lnSpc>
            </a:pPr>
            <a:endParaRPr lang="en-CA">
              <a:uFillTx/>
              <a:latin charset="0" typeface="Arial"/>
              <a:cs charset="0" typeface="Arial"/>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1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050"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ctr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990600" y="1524000"/>
            <a:ext cx="6858000" cy="16002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r>
              <a:rPr dirty="0" lang="en-US">
                <a:uFillTx/>
              </a:rPr>
              <a:t>Alcohol and Related Mental </a:t>
            </a:r>
            <a:r>
              <a:rPr dirty="0" lang="en-US" smtClean="0">
                <a:uFillTx/>
              </a:rPr>
              <a:t>Disorders</a:t>
            </a:r>
            <a:endParaRPr dirty="0"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timing>
    <p:tnLst>
      <p:par>
        <p:cTn dur="indefinite" id="1" nodeType="tmRoot" restart="never"/>
      </p:par>
    </p:tnLst>
  </p:timing>
</p:sld>
</file>

<file path=ppt/slides/slide1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4578"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704850"/>
            <a:ext cx="8229600" cy="150018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0000"/>
          </a:bodyPr>
          <a:lstStyle/>
          <a:p>
            <a:r>
              <a:rPr b="1" lang="en-CA" sz="4400">
                <a:uFillTx/>
                <a:latin charset="0" typeface="Calibri"/>
              </a:rPr>
              <a:t>Alcohol Kills More Than AIDS, TB or Violence-WHO report (Feb 2011)</a:t>
            </a:r>
            <a:br>
              <a:rPr b="1" lang="en-CA" sz="4400">
                <a:uFillTx/>
                <a:latin charset="0" typeface="Calibri"/>
              </a:rPr>
            </a:br>
            <a:endParaRPr lang="en-CA" sz="4400">
              <a:uFillTx/>
              <a:latin charset="0" typeface="Calibri"/>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4579"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r>
              <a:rPr dirty="0" lang="en-CA" sz="2800">
                <a:uFillTx/>
                <a:latin charset="0" typeface="Arial"/>
                <a:cs charset="0" typeface="Arial"/>
              </a:rPr>
              <a:t>Alcohol causes nearly </a:t>
            </a:r>
            <a:r>
              <a:rPr dirty="0" lang="en-CA" sz="2800">
                <a:solidFill>
                  <a:srgbClr val="FF0000"/>
                </a:solidFill>
                <a:uFillTx/>
                <a:latin charset="0" typeface="Arial"/>
                <a:cs charset="0" typeface="Arial"/>
              </a:rPr>
              <a:t>4% of deaths worldwide</a:t>
            </a:r>
            <a:r>
              <a:rPr dirty="0" lang="en-CA" sz="2800">
                <a:uFillTx/>
                <a:latin charset="0" typeface="Arial"/>
                <a:cs charset="0" typeface="Arial"/>
              </a:rPr>
              <a:t>, more than AIDS, tuberculosis or violence.</a:t>
            </a:r>
          </a:p>
          <a:p>
            <a:r>
              <a:rPr dirty="0" lang="en-CA" sz="2800">
                <a:uFillTx/>
                <a:latin charset="0" typeface="Arial"/>
                <a:cs charset="0" typeface="Arial"/>
              </a:rPr>
              <a:t>Alcohol is </a:t>
            </a:r>
            <a:r>
              <a:rPr dirty="0" lang="en-CA" sz="2800">
                <a:solidFill>
                  <a:srgbClr val="FF0000"/>
                </a:solidFill>
                <a:uFillTx/>
                <a:latin charset="0" typeface="Arial"/>
                <a:cs charset="0" typeface="Arial"/>
              </a:rPr>
              <a:t>the world's leading risk factor for death </a:t>
            </a:r>
            <a:r>
              <a:rPr dirty="0" lang="en-CA" sz="2800">
                <a:uFillTx/>
                <a:latin charset="0" typeface="Arial"/>
                <a:cs charset="0" typeface="Arial"/>
              </a:rPr>
              <a:t>among </a:t>
            </a:r>
            <a:r>
              <a:rPr dirty="0" lang="en-CA" sz="2800">
                <a:solidFill>
                  <a:srgbClr val="FF0000"/>
                </a:solidFill>
                <a:uFillTx/>
                <a:latin charset="0" typeface="Arial"/>
                <a:cs charset="0" typeface="Arial"/>
              </a:rPr>
              <a:t>males aged 15-</a:t>
            </a:r>
            <a:r>
              <a:rPr dirty="0" lang="en-CA" smtClean="0" sz="2800">
                <a:solidFill>
                  <a:srgbClr val="FF0000"/>
                </a:solidFill>
                <a:uFillTx/>
                <a:latin charset="0" typeface="Arial"/>
                <a:cs charset="0" typeface="Arial"/>
              </a:rPr>
              <a:t>59</a:t>
            </a:r>
            <a:endParaRPr dirty="0" lang="en-CA" sz="2800">
              <a:uFillTx/>
              <a:latin charset="0" typeface="Arial"/>
              <a:cs charset="0" typeface="Arial"/>
            </a:endParaRPr>
          </a:p>
          <a:p>
            <a:r>
              <a:rPr dirty="0" lang="en-CA" sz="2800">
                <a:uFillTx/>
                <a:latin charset="0" typeface="Arial"/>
                <a:cs charset="0" typeface="Arial"/>
              </a:rPr>
              <a:t>Alcohol is a </a:t>
            </a:r>
            <a:r>
              <a:rPr dirty="0" lang="en-CA" sz="2800">
                <a:solidFill>
                  <a:srgbClr val="FF0000"/>
                </a:solidFill>
                <a:uFillTx/>
                <a:latin charset="0" typeface="Arial"/>
                <a:cs charset="0" typeface="Arial"/>
              </a:rPr>
              <a:t>causal factor </a:t>
            </a:r>
            <a:r>
              <a:rPr dirty="0" lang="en-CA" sz="2800">
                <a:uFillTx/>
                <a:latin charset="0" typeface="Arial"/>
                <a:cs charset="0" typeface="Arial"/>
              </a:rPr>
              <a:t>in </a:t>
            </a:r>
            <a:r>
              <a:rPr dirty="0" lang="en-CA" sz="2800">
                <a:solidFill>
                  <a:srgbClr val="FF0000"/>
                </a:solidFill>
                <a:uFillTx/>
                <a:latin charset="0" typeface="Arial"/>
                <a:cs charset="0" typeface="Arial"/>
              </a:rPr>
              <a:t>60 types of diseases and injuries</a:t>
            </a:r>
            <a:r>
              <a:rPr dirty="0" lang="en-CA" sz="2800">
                <a:uFillTx/>
                <a:latin charset="0" typeface="Arial"/>
                <a:cs charset="0" typeface="Arial"/>
              </a:rPr>
              <a:t>.</a:t>
            </a:r>
          </a:p>
          <a:p>
            <a:pPr indent="0" marL="0">
              <a:buNone/>
            </a:pPr>
            <a:endParaRPr dirty="0" lang="en-CA" sz="2800">
              <a:uFillTx/>
              <a:latin charset="0" typeface="Arial"/>
              <a:cs charset="0" typeface="Arial"/>
            </a:endParaRPr>
          </a:p>
          <a:p>
            <a:endParaRPr dirty="0" lang="en-CA" sz="2800">
              <a:uFillTx/>
              <a:latin charset="0" typeface="Arial"/>
              <a:cs charset="0" typeface="Arial"/>
            </a:endParaRPr>
          </a:p>
          <a:p>
            <a:endParaRPr dirty="0" lang="en-CA" sz="2800">
              <a:uFillTx/>
              <a:latin charset="0" typeface="Arial"/>
              <a:cs charset="0" typeface="Arial"/>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1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7650"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CA">
                <a:uFillTx/>
                <a:latin charset="0" typeface="Arial"/>
                <a:cs charset="0" typeface="Arial"/>
              </a:rPr>
              <a:t>Risk factors of Alcohol abuse</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7651"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r>
              <a:rPr b="1" dirty="0" lang="en-US">
                <a:uFillTx/>
                <a:latin charset="0" typeface="Arial"/>
                <a:cs charset="0" typeface="Arial"/>
              </a:rPr>
              <a:t>Vulnerable personality:</a:t>
            </a:r>
            <a:r>
              <a:rPr dirty="0" lang="en-US">
                <a:uFillTx/>
                <a:latin charset="0" typeface="Arial"/>
                <a:cs charset="0" typeface="Arial"/>
              </a:rPr>
              <a:t> impulsive, gregarious, less conforming, isolated or avoidant persons.</a:t>
            </a:r>
            <a:endParaRPr dirty="0" lang="en-CA">
              <a:uFillTx/>
              <a:latin charset="0" typeface="Arial"/>
              <a:cs charset="0" typeface="Arial"/>
            </a:endParaRPr>
          </a:p>
          <a:p>
            <a:r>
              <a:rPr b="1" dirty="0" lang="en-US">
                <a:uFillTx/>
                <a:latin charset="0" typeface="Arial"/>
                <a:cs charset="0" typeface="Arial"/>
              </a:rPr>
              <a:t>Vulnerable occupation:</a:t>
            </a:r>
            <a:r>
              <a:rPr dirty="0" lang="en-US">
                <a:uFillTx/>
                <a:latin charset="0" typeface="Arial"/>
                <a:cs charset="0" typeface="Arial"/>
              </a:rPr>
              <a:t> senior businessmen, journalists, doctors.</a:t>
            </a:r>
            <a:endParaRPr dirty="0" lang="en-CA">
              <a:uFillTx/>
              <a:latin charset="0" typeface="Arial"/>
              <a:cs charset="0" typeface="Arial"/>
            </a:endParaRPr>
          </a:p>
          <a:p>
            <a:r>
              <a:rPr b="1" dirty="0" lang="en-US">
                <a:uFillTx/>
                <a:latin charset="0" typeface="Arial"/>
                <a:cs charset="0" typeface="Arial"/>
              </a:rPr>
              <a:t>Psychosocial stresses:</a:t>
            </a:r>
            <a:r>
              <a:rPr dirty="0" lang="en-US">
                <a:uFillTx/>
                <a:latin charset="0" typeface="Arial"/>
                <a:cs charset="0" typeface="Arial"/>
              </a:rPr>
              <a:t> social isolation, financial, occupational or academic difficulties, and marital conflicts.</a:t>
            </a:r>
            <a:endParaRPr dirty="0" lang="en-CA">
              <a:uFillTx/>
              <a:latin charset="0" typeface="Arial"/>
              <a:cs charset="0" typeface="Arial"/>
            </a:endParaRPr>
          </a:p>
          <a:p>
            <a:r>
              <a:rPr b="1" dirty="0" lang="en-US">
                <a:uFillTx/>
                <a:latin charset="0" typeface="Arial"/>
                <a:cs charset="0" typeface="Arial"/>
              </a:rPr>
              <a:t>Emotional problems:</a:t>
            </a:r>
            <a:r>
              <a:rPr dirty="0" lang="en-US">
                <a:uFillTx/>
                <a:latin charset="0" typeface="Arial"/>
                <a:cs charset="0" typeface="Arial"/>
              </a:rPr>
              <a:t> anxiety, chronic insomnia depression.</a:t>
            </a:r>
            <a:endParaRPr dirty="0" lang="en-CA">
              <a:uFillTx/>
              <a:latin charset="0" typeface="Arial"/>
              <a:cs charset="0" typeface="Arial"/>
            </a:endParaRPr>
          </a:p>
          <a:p>
            <a:endParaRPr dirty="0" lang="en-CA">
              <a:uFillTx/>
              <a:latin charset="0" typeface="Arial"/>
              <a:cs charset="0" typeface="Arial"/>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1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49275" y="107576"/>
            <a:ext cx="8042276" cy="1046007"/>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a:uFillTx/>
                <a:latin charset="0" typeface="Arial"/>
                <a:cs charset="0" typeface="Arial"/>
              </a:rPr>
              <a:t>Alcohol abuse </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b="1" dirty="0" lang="en-US">
                <a:uFillTx/>
              </a:rPr>
              <a:t>Excessive consumption:</a:t>
            </a:r>
            <a:r>
              <a:rPr dirty="0" lang="en-US">
                <a:uFillTx/>
              </a:rPr>
              <a:t> harmful use.</a:t>
            </a:r>
            <a:r>
              <a:rPr b="1" dirty="0" lang="en-US">
                <a:uFillTx/>
              </a:rPr>
              <a:t>                                                                                                                                                 Problem drinking:</a:t>
            </a:r>
            <a:r>
              <a:rPr dirty="0" lang="en-US">
                <a:uFillTx/>
              </a:rPr>
              <a:t> drinking that has caused disability, but not dependence.</a:t>
            </a:r>
            <a:r>
              <a:rPr b="1" dirty="0" lang="en-US">
                <a:uFillTx/>
              </a:rPr>
              <a:t>                                                                            Alcohol dependence:</a:t>
            </a:r>
            <a:r>
              <a:rPr dirty="0" lang="en-US">
                <a:uFillTx/>
              </a:rPr>
              <a:t> This usually denotes alcoholism.</a:t>
            </a:r>
            <a:r>
              <a:rPr b="1" dirty="0" lang="en-US">
                <a:uFillTx/>
              </a:rPr>
              <a:t>                                                                                                                   Alcohol-related disability:</a:t>
            </a:r>
            <a:r>
              <a:rPr dirty="0" lang="en-US">
                <a:uFillTx/>
              </a:rPr>
              <a:t> physical, mental and social. </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1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abuse" id="71684" name="Picture 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0" y="0"/>
            <a:ext cx="9144000" cy="6858000"/>
          </a:xfrm>
          <a:prstGeom prst="rect">
            <a:avLst/>
          </a:prstGeom>
          <a:noFill/>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timing>
    <p:tnLst>
      <p:par>
        <p:cTn dur="indefinite" id="1" nodeType="tmRoot" restart="never"/>
      </p:par>
    </p:tnLst>
  </p:timing>
</p:sld>
</file>

<file path=ppt/slides/slide1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alcohol" id="89092" name="Picture 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0" y="609600"/>
            <a:ext cx="9144000" cy="5667375"/>
          </a:xfrm>
          <a:prstGeom prst="rect">
            <a:avLst/>
          </a:prstGeom>
          <a:noFill/>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timing>
    <p:tnLst>
      <p:par>
        <p:cTn dur="indefinite" id="1" nodeType="tmRoot" restart="never"/>
      </p:par>
    </p:tnLst>
  </p:timing>
</p:sld>
</file>

<file path=ppt/slides/slide1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2162"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a:uFillTx/>
              </a:rPr>
              <a:t>How much is too much?</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top_awareness" id="92166" name="Picture 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2438400" y="1676400"/>
            <a:ext cx="4572000" cy="4313238"/>
          </a:xfrm>
          <a:prstGeom prst="rect">
            <a:avLst/>
          </a:prstGeom>
          <a:noFill/>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4" presetSubtype="16">
                                  <p:stCondLst>
                                    <p:cond delay="0"/>
                                  </p:stCondLst>
                                  <p:childTnLst>
                                    <p:set>
                                      <p:cBhvr>
                                        <p:cTn dur="1" fill="hold" id="6">
                                          <p:stCondLst>
                                            <p:cond delay="0"/>
                                          </p:stCondLst>
                                        </p:cTn>
                                        <p:tgtEl>
                                          <p:spTgt spid="92166"/>
                                        </p:tgtEl>
                                        <p:attrNameLst>
                                          <p:attrName>style.visibility</p:attrName>
                                        </p:attrNameLst>
                                      </p:cBhvr>
                                      <p:to>
                                        <p:strVal val="visible"/>
                                      </p:to>
                                    </p:set>
                                    <p:animEffect filter="box(in)" transition="in">
                                      <p:cBhvr>
                                        <p:cTn dur="500" id="7"/>
                                        <p:tgtEl>
                                          <p:spTgt spid="9216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8130"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7772400" cy="762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0000"/>
          </a:bodyPr>
          <a:lstStyle/>
          <a:p>
            <a:r>
              <a:rPr lang="en-US" sz="3200">
                <a:uFillTx/>
              </a:rPr>
              <a:t>Clinical presentation</a:t>
            </a:r>
            <a:r>
              <a:rPr lang="en-US">
                <a:uFillTx/>
              </a:rPr>
              <a:t> </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8131"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990600"/>
            <a:ext cx="9144000" cy="6477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b="1" dirty="0" lang="en-US">
                <a:solidFill>
                  <a:schemeClr val="tx2"/>
                </a:solidFill>
                <a:uFillTx/>
              </a:rPr>
              <a:t>Alcohol intoxication: </a:t>
            </a:r>
            <a:endParaRPr dirty="0" lang="en-US" smtClean="0">
              <a:uFillTx/>
            </a:endParaRPr>
          </a:p>
          <a:p>
            <a:pPr lvl="1"/>
            <a:r>
              <a:rPr dirty="0" lang="en-US" smtClean="0">
                <a:uFillTx/>
              </a:rPr>
              <a:t>sense </a:t>
            </a:r>
            <a:r>
              <a:rPr dirty="0" lang="en-US">
                <a:uFillTx/>
              </a:rPr>
              <a:t>of well-being, emotional lability, irritability and incoordination </a:t>
            </a:r>
            <a:r>
              <a:rPr dirty="0" lang="en-US">
                <a:uFillTx/>
                <a:sym charset="2" pitchFamily="2" typeface="Wingdings"/>
              </a:rPr>
              <a:t></a:t>
            </a:r>
            <a:r>
              <a:rPr dirty="0" lang="en-US">
                <a:uFillTx/>
              </a:rPr>
              <a:t> to ataxia and slurred </a:t>
            </a:r>
            <a:r>
              <a:rPr dirty="0" lang="en-US" smtClean="0">
                <a:uFillTx/>
              </a:rPr>
              <a:t>speech</a:t>
            </a:r>
            <a:endParaRPr dirty="0" lang="en-US">
              <a:uFillTx/>
            </a:endParaRPr>
          </a:p>
          <a:p>
            <a:r>
              <a:rPr dirty="0" lang="en-US">
                <a:uFillTx/>
              </a:rPr>
              <a:t>Heavy intoxication (</a:t>
            </a:r>
            <a:r>
              <a:rPr dirty="0" err="1" lang="en-US">
                <a:uFillTx/>
              </a:rPr>
              <a:t>bl</a:t>
            </a:r>
            <a:r>
              <a:rPr dirty="0" lang="en-US">
                <a:uFillTx/>
              </a:rPr>
              <a:t> &gt; 300 mg/ml) </a:t>
            </a:r>
            <a:r>
              <a:rPr dirty="0" lang="en-US">
                <a:uFillTx/>
                <a:sym charset="2" pitchFamily="2" typeface="Wingdings"/>
              </a:rPr>
              <a:t></a:t>
            </a:r>
            <a:r>
              <a:rPr dirty="0" lang="en-US">
                <a:uFillTx/>
              </a:rPr>
              <a:t> alcoholic coma &amp; </a:t>
            </a:r>
            <a:r>
              <a:rPr dirty="0" lang="en-US" smtClean="0">
                <a:uFillTx/>
              </a:rPr>
              <a:t>death</a:t>
            </a:r>
            <a:endParaRPr dirty="0" lang="en-US">
              <a:uFillTx/>
            </a:endParaRPr>
          </a:p>
          <a:p>
            <a:r>
              <a:rPr dirty="0" lang="en-US" smtClean="0">
                <a:uFillTx/>
              </a:rPr>
              <a:t>Acute intoxication may mimic:</a:t>
            </a:r>
          </a:p>
          <a:p>
            <a:pPr lvl="2"/>
            <a:r>
              <a:rPr dirty="0" lang="en-US" smtClean="0">
                <a:uFillTx/>
              </a:rPr>
              <a:t>panic attacks</a:t>
            </a:r>
          </a:p>
          <a:p>
            <a:pPr lvl="2"/>
            <a:r>
              <a:rPr dirty="0" lang="en-US" smtClean="0">
                <a:uFillTx/>
              </a:rPr>
              <a:t>Depression</a:t>
            </a:r>
          </a:p>
          <a:p>
            <a:pPr lvl="2"/>
            <a:r>
              <a:rPr dirty="0" lang="en-US" smtClean="0">
                <a:uFillTx/>
              </a:rPr>
              <a:t>acute </a:t>
            </a:r>
            <a:r>
              <a:rPr dirty="0" lang="en-US">
                <a:uFillTx/>
              </a:rPr>
              <a:t>psychosis with delusions +/- hallucinations </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timing>
    <p:tnLst>
      <p:par>
        <p:cTn dur="indefinite" id="1" nodeType="tmRoot" restart="never"/>
      </p:par>
    </p:tnLst>
  </p:timing>
</p:sld>
</file>

<file path=ppt/slides/slide1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0722"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0000"/>
          </a:bodyPr>
          <a:lstStyle/>
          <a:p>
            <a:pPr algn="ctr"/>
            <a:r>
              <a:rPr lang="en-GB" sz="3600">
                <a:uFillTx/>
                <a:latin charset="0" typeface="Arial"/>
                <a:cs charset="0" typeface="Arial"/>
              </a:rPr>
              <a:t/>
            </a:r>
            <a:br>
              <a:rPr lang="en-GB" sz="3600">
                <a:uFillTx/>
                <a:latin charset="0" typeface="Arial"/>
                <a:cs charset="0" typeface="Arial"/>
              </a:rPr>
            </a:br>
            <a:r>
              <a:rPr lang="en-GB" sz="3600">
                <a:uFillTx/>
                <a:latin charset="0" typeface="Arial"/>
                <a:cs charset="0" typeface="Arial"/>
              </a:rPr>
              <a:t/>
            </a:r>
            <a:br>
              <a:rPr lang="en-GB" sz="3600">
                <a:uFillTx/>
                <a:latin charset="0" typeface="Arial"/>
                <a:cs charset="0" typeface="Arial"/>
              </a:rPr>
            </a:br>
            <a:r>
              <a:rPr lang="en-GB" sz="3600">
                <a:uFillTx/>
                <a:latin charset="0" typeface="Arial"/>
                <a:cs charset="0" typeface="Arial"/>
              </a:rPr>
              <a:t/>
            </a:r>
            <a:br>
              <a:rPr lang="en-GB" sz="3600">
                <a:uFillTx/>
                <a:latin charset="0" typeface="Arial"/>
                <a:cs charset="0" typeface="Arial"/>
              </a:rPr>
            </a:br>
            <a:r>
              <a:rPr lang="en-GB" sz="3600">
                <a:uFillTx/>
                <a:latin charset="0" typeface="Arial"/>
                <a:cs charset="0" typeface="Arial"/>
              </a:rPr>
              <a:t>Alcohol intoxication </a:t>
            </a:r>
            <a:br>
              <a:rPr lang="en-GB" sz="3600">
                <a:uFillTx/>
                <a:latin charset="0" typeface="Arial"/>
                <a:cs charset="0" typeface="Arial"/>
              </a:rPr>
            </a:br>
            <a:r>
              <a:rPr lang="en-GB" sz="2800">
                <a:uFillTx/>
                <a:latin charset="0" typeface="Arial"/>
                <a:cs charset="0" typeface="Arial"/>
              </a:rPr>
              <a:t>Ethanol plasma concentrations Vs. CNS effects</a:t>
            </a:r>
            <a:endParaRPr lang="en-GB" sz="3600">
              <a:uFillTx/>
              <a:latin charset="0" typeface="Arial"/>
              <a:cs charset="0" typeface="Arial"/>
            </a:endParaRPr>
          </a:p>
        </p:txBody>
      </p:sp>
      <p:graphicFrame>
        <p:nvGraphicFrame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8560" name="Group 80"/>
          <p:cNvGraphicFrame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FrameLocks noGrp="1"/>
          </p:cNvGraphicFramePr>
          <p:nvPr/>
        </p:nvGraphicFramePr>
        <p:xfrm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off x="665163" y="1989138"/>
          <a:ext cx="7812087" cy="4247833"/>
        </p:xfrm>
        <a:graphic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Data uri="http://schemas.openxmlformats.org/drawingml/2006/table">
            <a:tbl>
              <a:tblGrid>
                <a:gridCol w="4103687"/>
                <a:gridCol w="3708400"/>
              </a:tblGrid>
              <a:tr h="703263">
                <a:tc>
                  <a:txBody>
                    <a:bodyPr/>
                    <a:lstStyle/>
                    <a:p>
                      <a:pPr algn="ctr" defTabSz="914400" eaLnBrk="1" fontAlgn="base" hangingPunct="1" indent="0" latinLnBrk="0" lvl="0" marL="0" marR="0" rtl="0">
                        <a:lnSpc>
                          <a:spcPct val="100000"/>
                        </a:lnSpc>
                        <a:spcBef>
                          <a:spcPct val="20000"/>
                        </a:spcBef>
                        <a:spcAft>
                          <a:spcPct val="0"/>
                        </a:spcAft>
                        <a:buClr>
                          <a:schemeClr val="hlink"/>
                        </a:buClr>
                        <a:buFont charset="0" typeface="Wingdings"/>
                        <a:buNone/>
                      </a:pPr>
                      <a:r>
                        <a:rPr b="0" baseline="0" cap="none" dirty="0" i="0" kumimoji="0" lang="en-GB" normalizeH="0" strike="noStrike" sz="2000" u="none">
                          <a:ln>
                            <a:noFill/>
                          </a:ln>
                          <a:solidFill>
                            <a:schemeClr val="tx1"/>
                          </a:solidFill>
                          <a:effectLst>
                            <a:outerShdw algn="tl" blurRad="38100" dir="2700000" dist="38100">
                              <a:srgbClr val="DDDDDD"/>
                            </a:outerShdw>
                          </a:effectLst>
                          <a:uFillTx/>
                          <a:latin charset="0" typeface="Arial"/>
                          <a:ea charset="0" typeface="ＭＳ Ｐゴシック"/>
                          <a:cs charset="0" typeface="Arial"/>
                        </a:rPr>
                        <a:t>Ethanol plasma concentration </a:t>
                      </a:r>
                    </a:p>
                    <a:p>
                      <a:pPr algn="ctr" defTabSz="914400" eaLnBrk="1" fontAlgn="base" hangingPunct="1" indent="0" latinLnBrk="0" lvl="0" marL="0" marR="0" rtl="0">
                        <a:lnSpc>
                          <a:spcPct val="100000"/>
                        </a:lnSpc>
                        <a:spcBef>
                          <a:spcPct val="20000"/>
                        </a:spcBef>
                        <a:spcAft>
                          <a:spcPct val="0"/>
                        </a:spcAft>
                        <a:buClr>
                          <a:schemeClr val="hlink"/>
                        </a:buClr>
                        <a:buFont charset="0" typeface="Wingdings"/>
                        <a:buNone/>
                      </a:pPr>
                      <a:r>
                        <a:rPr b="0" baseline="0" cap="none" dirty="0" i="0" kumimoji="0" lang="en-GB" normalizeH="0" smtClean="0" strike="noStrike" sz="2000" u="none">
                          <a:ln>
                            <a:noFill/>
                          </a:ln>
                          <a:solidFill>
                            <a:schemeClr val="tx1"/>
                          </a:solidFill>
                          <a:effectLst>
                            <a:outerShdw algn="tl" blurRad="38100" dir="2700000" dist="38100">
                              <a:srgbClr val="DDDDDD"/>
                            </a:outerShdw>
                          </a:effectLst>
                          <a:uFillTx/>
                          <a:latin charset="0" typeface="Arial"/>
                          <a:ea charset="0" typeface="ＭＳ Ｐゴシック"/>
                          <a:cs charset="0" typeface="Arial"/>
                        </a:rPr>
                        <a:t>(mg/</a:t>
                      </a:r>
                      <a:r>
                        <a:rPr b="0" baseline="0" cap="none" dirty="0" err="1" i="0" kumimoji="0" lang="en-GB" normalizeH="0" smtClean="0" strike="noStrike" sz="2000" u="none">
                          <a:ln>
                            <a:noFill/>
                          </a:ln>
                          <a:solidFill>
                            <a:schemeClr val="tx1"/>
                          </a:solidFill>
                          <a:effectLst>
                            <a:outerShdw algn="tl" blurRad="38100" dir="2700000" dist="38100">
                              <a:srgbClr val="DDDDDD"/>
                            </a:outerShdw>
                          </a:effectLst>
                          <a:uFillTx/>
                          <a:latin charset="0" typeface="Arial"/>
                          <a:ea charset="0" typeface="ＭＳ Ｐゴシック"/>
                          <a:cs charset="0" typeface="Arial"/>
                        </a:rPr>
                        <a:t>dL</a:t>
                      </a:r>
                      <a:r>
                        <a:rPr b="0" baseline="0" cap="none" dirty="0" i="0" kumimoji="0" lang="en-GB" normalizeH="0" smtClean="0" strike="noStrike" sz="2000" u="none">
                          <a:ln>
                            <a:noFill/>
                          </a:ln>
                          <a:solidFill>
                            <a:schemeClr val="tx1"/>
                          </a:solidFill>
                          <a:effectLst>
                            <a:outerShdw algn="tl" blurRad="38100" dir="2700000" dist="38100">
                              <a:srgbClr val="DDDDDD"/>
                            </a:outerShdw>
                          </a:effectLst>
                          <a:uFillTx/>
                          <a:latin charset="0" typeface="Arial"/>
                          <a:ea charset="0" typeface="ＭＳ Ｐゴシック"/>
                          <a:cs charset="0" typeface="Arial"/>
                        </a:rPr>
                        <a:t>)</a:t>
                      </a:r>
                      <a:endParaRPr b="0" baseline="0" cap="none" dirty="0" i="0" kumimoji="0" lang="en-GB" normalizeH="0" strike="noStrike" sz="2000" u="none">
                        <a:ln>
                          <a:noFill/>
                        </a:ln>
                        <a:solidFill>
                          <a:schemeClr val="tx1"/>
                        </a:solidFill>
                        <a:effectLst>
                          <a:outerShdw algn="tl" blurRad="38100" dir="2700000" dist="38100">
                            <a:srgbClr val="DDDDDD"/>
                          </a:outerShdw>
                        </a:effectLst>
                        <a:uFillTx/>
                        <a:latin charset="0" typeface="Arial"/>
                        <a:ea charset="0" typeface="ＭＳ Ｐゴシック"/>
                        <a:cs charset="0" typeface="Arial"/>
                      </a:endParaRPr>
                    </a:p>
                  </a:txBody>
                  <a:tcPr horzOverflow="overflow">
                    <a:lnL algn="ctr" cap="flat" cmpd="sng" w="28575">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a:lstStyle/>
                    <a:p>
                      <a:pPr algn="l" defTabSz="914400" eaLnBrk="1" fontAlgn="base" hangingPunct="1" indent="0" latinLnBrk="0" lvl="0" marL="0" marR="0" rtl="0">
                        <a:lnSpc>
                          <a:spcPct val="100000"/>
                        </a:lnSpc>
                        <a:spcBef>
                          <a:spcPct val="20000"/>
                        </a:spcBef>
                        <a:spcAft>
                          <a:spcPct val="0"/>
                        </a:spcAft>
                        <a:buClr>
                          <a:schemeClr val="hlink"/>
                        </a:buClr>
                        <a:buFont charset="0" typeface="Wingdings"/>
                        <a:buNone/>
                      </a:pPr>
                      <a:r>
                        <a:rPr b="0" baseline="0" cap="none" dirty="0" i="0" kumimoji="0" lang="en-GB" normalizeH="0" smtClean="0" strike="noStrike" sz="2000" u="none">
                          <a:ln>
                            <a:noFill/>
                          </a:ln>
                          <a:solidFill>
                            <a:schemeClr val="tx1"/>
                          </a:solidFill>
                          <a:effectLst>
                            <a:outerShdw algn="tl" blurRad="38100" dir="2700000" dist="38100">
                              <a:srgbClr val="DDDDDD"/>
                            </a:outerShdw>
                          </a:effectLst>
                          <a:uFillTx/>
                          <a:latin charset="0" typeface="Arial"/>
                          <a:ea charset="0" typeface="ＭＳ Ｐゴシック"/>
                          <a:cs charset="0" typeface="Arial"/>
                        </a:rPr>
                        <a:t>Impairment</a:t>
                      </a:r>
                      <a:endParaRPr b="0" baseline="0" cap="none" dirty="0" i="0" kumimoji="0" lang="en-GB" normalizeH="0" strike="noStrike" sz="2000" u="none">
                        <a:ln>
                          <a:noFill/>
                        </a:ln>
                        <a:solidFill>
                          <a:schemeClr val="tx1"/>
                        </a:solidFill>
                        <a:effectLst>
                          <a:outerShdw algn="tl" blurRad="38100" dir="2700000" dist="38100">
                            <a:srgbClr val="DDDDDD"/>
                          </a:outerShdw>
                        </a:effectLst>
                        <a:uFillTx/>
                        <a:latin charset="0" typeface="Arial"/>
                        <a:ea charset="0" typeface="ＭＳ Ｐゴシック"/>
                        <a:cs charset="0" typeface="Arial"/>
                      </a:endParaRPr>
                    </a:p>
                  </a:txBody>
                  <a:tcPr horzOverflow="overflow">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r>
              <a:tr h="520700">
                <a:tc>
                  <a:txBody>
                    <a:bodyPr/>
                    <a:lstStyle/>
                    <a:p>
                      <a:pPr algn="ctr" defTabSz="914400" eaLnBrk="1" fontAlgn="base" hangingPunct="1" indent="0" latinLnBrk="0" lvl="0" marL="0" marR="0" rtl="0">
                        <a:lnSpc>
                          <a:spcPct val="100000"/>
                        </a:lnSpc>
                        <a:spcBef>
                          <a:spcPct val="20000"/>
                        </a:spcBef>
                        <a:spcAft>
                          <a:spcPct val="0"/>
                        </a:spcAft>
                        <a:buClr>
                          <a:schemeClr val="hlink"/>
                        </a:buClr>
                        <a:buFont charset="0" typeface="Wingdings"/>
                        <a:buNone/>
                      </a:pPr>
                      <a:endParaRPr b="0" baseline="0" cap="none" dirty="0" i="0" kumimoji="0" lang="en-GB" normalizeH="0" strike="noStrike" sz="2000" u="none">
                        <a:ln>
                          <a:noFill/>
                        </a:ln>
                        <a:solidFill>
                          <a:schemeClr val="tx1"/>
                        </a:solidFill>
                        <a:effectLst>
                          <a:outerShdw algn="tl" blurRad="38100" dir="2700000" dist="38100">
                            <a:srgbClr val="DDDDDD"/>
                          </a:outerShdw>
                        </a:effectLst>
                        <a:uFillTx/>
                        <a:latin charset="0" typeface="Arial"/>
                        <a:ea charset="0" typeface="ＭＳ Ｐゴシック"/>
                        <a:cs charset="0" typeface="Arial"/>
                      </a:endParaRPr>
                    </a:p>
                  </a:txBody>
                  <a:tcPr horzOverflow="overflow">
                    <a:lnL algn="ctr" cap="flat" cmpd="sng" w="28575">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a:lstStyle/>
                    <a:p>
                      <a:pPr algn="l" defTabSz="914400" eaLnBrk="1" fontAlgn="base" hangingPunct="1" indent="0" latinLnBrk="0" lvl="0" marL="0" marR="0" rtl="0">
                        <a:lnSpc>
                          <a:spcPct val="100000"/>
                        </a:lnSpc>
                        <a:spcBef>
                          <a:spcPct val="20000"/>
                        </a:spcBef>
                        <a:spcAft>
                          <a:spcPct val="0"/>
                        </a:spcAft>
                        <a:buClr>
                          <a:schemeClr val="hlink"/>
                        </a:buClr>
                        <a:buFont charset="0" typeface="Wingdings"/>
                        <a:buNone/>
                      </a:pPr>
                      <a:r>
                        <a:rPr b="0" baseline="0" cap="none" dirty="0" i="0" kumimoji="0" lang="en-GB" normalizeH="0" strike="noStrike" sz="2000" u="none">
                          <a:ln>
                            <a:noFill/>
                          </a:ln>
                          <a:solidFill>
                            <a:schemeClr val="tx1"/>
                          </a:solidFill>
                          <a:effectLst>
                            <a:outerShdw algn="tl" blurRad="38100" dir="2700000" dist="38100">
                              <a:srgbClr val="DDDDDD"/>
                            </a:outerShdw>
                          </a:effectLst>
                          <a:uFillTx/>
                          <a:latin charset="0" typeface="Arial"/>
                          <a:ea charset="0" typeface="ＭＳ Ｐゴシック"/>
                          <a:cs charset="0" typeface="Arial"/>
                        </a:rPr>
                        <a:t>Feeling of </a:t>
                      </a:r>
                      <a:r>
                        <a:rPr b="0" baseline="0" cap="none" dirty="0" i="0" kumimoji="0" lang="en-GB" normalizeH="0" smtClean="0" strike="noStrike" sz="2000" u="none">
                          <a:ln>
                            <a:noFill/>
                          </a:ln>
                          <a:solidFill>
                            <a:schemeClr val="tx1"/>
                          </a:solidFill>
                          <a:effectLst>
                            <a:outerShdw algn="tl" blurRad="38100" dir="2700000" dist="38100">
                              <a:srgbClr val="DDDDDD"/>
                            </a:outerShdw>
                          </a:effectLst>
                          <a:uFillTx/>
                          <a:latin charset="0" typeface="Arial"/>
                          <a:ea charset="0" typeface="ＭＳ Ｐゴシック"/>
                          <a:cs charset="0" typeface="Arial"/>
                        </a:rPr>
                        <a:t>relaxation, euphoria</a:t>
                      </a:r>
                      <a:endParaRPr b="0" baseline="0" cap="none" dirty="0" i="0" kumimoji="0" lang="en-GB" normalizeH="0" strike="noStrike" sz="2000" u="none">
                        <a:ln>
                          <a:noFill/>
                        </a:ln>
                        <a:solidFill>
                          <a:schemeClr val="tx1"/>
                        </a:solidFill>
                        <a:effectLst>
                          <a:outerShdw algn="tl" blurRad="38100" dir="2700000" dist="38100">
                            <a:srgbClr val="DDDDDD"/>
                          </a:outerShdw>
                        </a:effectLst>
                        <a:uFillTx/>
                        <a:latin charset="0" typeface="Arial"/>
                        <a:ea charset="0" typeface="ＭＳ Ｐゴシック"/>
                        <a:cs charset="0" typeface="Arial"/>
                      </a:endParaRPr>
                    </a:p>
                  </a:txBody>
                  <a:tcPr horzOverflow="overflow">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r>
              <a:tr h="430213">
                <a:tc>
                  <a:txBody>
                    <a:bodyPr/>
                    <a:lstStyle/>
                    <a:p>
                      <a:pPr algn="ctr" defTabSz="914400" eaLnBrk="1" fontAlgn="base" hangingPunct="1" indent="0" latinLnBrk="0" lvl="0" marL="0" marR="0" rtl="0">
                        <a:lnSpc>
                          <a:spcPct val="100000"/>
                        </a:lnSpc>
                        <a:spcBef>
                          <a:spcPct val="20000"/>
                        </a:spcBef>
                        <a:spcAft>
                          <a:spcPct val="0"/>
                        </a:spcAft>
                        <a:buClr>
                          <a:schemeClr val="hlink"/>
                        </a:buClr>
                        <a:buFont charset="0" typeface="Wingdings"/>
                        <a:buNone/>
                      </a:pPr>
                      <a:r>
                        <a:rPr b="0" baseline="0" cap="none" dirty="0" i="0" kumimoji="0" lang="en-GB" normalizeH="0" smtClean="0" strike="noStrike" sz="2000" u="none">
                          <a:ln>
                            <a:noFill/>
                          </a:ln>
                          <a:solidFill>
                            <a:schemeClr val="tx1"/>
                          </a:solidFill>
                          <a:effectLst>
                            <a:outerShdw algn="tl" blurRad="38100" dir="2700000" dist="38100">
                              <a:srgbClr val="DDDDDD"/>
                            </a:outerShdw>
                          </a:effectLst>
                          <a:uFillTx/>
                          <a:latin charset="0" typeface="Arial"/>
                          <a:ea charset="0" typeface="ＭＳ Ｐゴシック"/>
                          <a:cs charset="0" typeface="Arial"/>
                        </a:rPr>
                        <a:t>20-30</a:t>
                      </a:r>
                      <a:endParaRPr b="0" baseline="0" cap="none" dirty="0" i="0" kumimoji="0" lang="en-GB" normalizeH="0" strike="noStrike" sz="2000" u="none">
                        <a:ln>
                          <a:noFill/>
                        </a:ln>
                        <a:solidFill>
                          <a:schemeClr val="tx1"/>
                        </a:solidFill>
                        <a:effectLst>
                          <a:outerShdw algn="tl" blurRad="38100" dir="2700000" dist="38100">
                            <a:srgbClr val="DDDDDD"/>
                          </a:outerShdw>
                        </a:effectLst>
                        <a:uFillTx/>
                        <a:latin charset="0" typeface="Arial"/>
                        <a:ea charset="0" typeface="ＭＳ Ｐゴシック"/>
                        <a:cs charset="0" typeface="Arial"/>
                      </a:endParaRPr>
                    </a:p>
                  </a:txBody>
                  <a:tcPr horzOverflow="overflow">
                    <a:lnL algn="ctr" cap="flat" cmpd="sng" w="28575">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a:lstStyle/>
                    <a:p>
                      <a:pPr algn="l" defTabSz="914400" eaLnBrk="1" fontAlgn="base" hangingPunct="1" indent="0" latinLnBrk="0" lvl="0" marL="0" marR="0" rtl="0">
                        <a:lnSpc>
                          <a:spcPct val="100000"/>
                        </a:lnSpc>
                        <a:spcBef>
                          <a:spcPct val="20000"/>
                        </a:spcBef>
                        <a:spcAft>
                          <a:spcPct val="0"/>
                        </a:spcAft>
                        <a:buClr>
                          <a:schemeClr val="hlink"/>
                        </a:buClr>
                        <a:buFont charset="0" typeface="Wingdings"/>
                        <a:buNone/>
                      </a:pPr>
                      <a:r>
                        <a:rPr b="0" baseline="0" cap="none" dirty="0" i="0" kumimoji="0" lang="en-GB" normalizeH="0" smtClean="0" strike="noStrike" sz="2000" u="none">
                          <a:ln>
                            <a:noFill/>
                          </a:ln>
                          <a:solidFill>
                            <a:schemeClr val="tx1"/>
                          </a:solidFill>
                          <a:effectLst>
                            <a:outerShdw algn="tl" blurRad="38100" dir="2700000" dist="38100">
                              <a:srgbClr val="DDDDDD"/>
                            </a:outerShdw>
                          </a:effectLst>
                          <a:uFillTx/>
                          <a:latin charset="0" typeface="Arial"/>
                          <a:ea charset="0" typeface="ＭＳ Ｐゴシック"/>
                          <a:cs charset="0" typeface="Arial"/>
                        </a:rPr>
                        <a:t>Slowed thinking</a:t>
                      </a:r>
                      <a:endParaRPr b="0" baseline="0" cap="none" dirty="0" i="0" kumimoji="0" lang="en-GB" normalizeH="0" strike="noStrike" sz="2000" u="none">
                        <a:ln>
                          <a:noFill/>
                        </a:ln>
                        <a:solidFill>
                          <a:schemeClr val="tx1"/>
                        </a:solidFill>
                        <a:effectLst>
                          <a:outerShdw algn="tl" blurRad="38100" dir="2700000" dist="38100">
                            <a:srgbClr val="DDDDDD"/>
                          </a:outerShdw>
                        </a:effectLst>
                        <a:uFillTx/>
                        <a:latin charset="0" typeface="Arial"/>
                        <a:ea charset="0" typeface="ＭＳ Ｐゴシック"/>
                        <a:cs charset="0" typeface="Arial"/>
                      </a:endParaRPr>
                    </a:p>
                  </a:txBody>
                  <a:tcPr horzOverflow="overflow">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r>
              <a:tr h="431800">
                <a:tc>
                  <a:txBody>
                    <a:bodyPr/>
                    <a:lstStyle/>
                    <a:p>
                      <a:pPr algn="ctr" defTabSz="914400" eaLnBrk="1" fontAlgn="base" hangingPunct="1" indent="0" latinLnBrk="0" lvl="0" marL="0" marR="0" rtl="0">
                        <a:lnSpc>
                          <a:spcPct val="100000"/>
                        </a:lnSpc>
                        <a:spcBef>
                          <a:spcPct val="20000"/>
                        </a:spcBef>
                        <a:spcAft>
                          <a:spcPct val="0"/>
                        </a:spcAft>
                        <a:buClr>
                          <a:schemeClr val="hlink"/>
                        </a:buClr>
                        <a:buFont charset="0" typeface="Wingdings"/>
                        <a:buNone/>
                      </a:pPr>
                      <a:r>
                        <a:rPr b="0" baseline="0" cap="none" dirty="0" i="0" kumimoji="0" lang="en-GB" normalizeH="0" smtClean="0" strike="noStrike" sz="2000" u="none">
                          <a:ln>
                            <a:noFill/>
                          </a:ln>
                          <a:solidFill>
                            <a:schemeClr val="tx1"/>
                          </a:solidFill>
                          <a:effectLst>
                            <a:outerShdw algn="tl" blurRad="38100" dir="2700000" dist="38100">
                              <a:srgbClr val="DDDDDD"/>
                            </a:outerShdw>
                          </a:effectLst>
                          <a:uFillTx/>
                          <a:latin charset="0" typeface="Arial"/>
                          <a:ea charset="0" typeface="ＭＳ Ｐゴシック"/>
                          <a:cs charset="0" typeface="Arial"/>
                        </a:rPr>
                        <a:t>30-80</a:t>
                      </a:r>
                      <a:endParaRPr b="0" baseline="0" cap="none" dirty="0" i="0" kumimoji="0" lang="en-GB" normalizeH="0" strike="noStrike" sz="2000" u="none">
                        <a:ln>
                          <a:noFill/>
                        </a:ln>
                        <a:solidFill>
                          <a:schemeClr val="tx1"/>
                        </a:solidFill>
                        <a:effectLst>
                          <a:outerShdw algn="tl" blurRad="38100" dir="2700000" dist="38100">
                            <a:srgbClr val="DDDDDD"/>
                          </a:outerShdw>
                        </a:effectLst>
                        <a:uFillTx/>
                        <a:latin charset="0" typeface="Arial"/>
                        <a:ea charset="0" typeface="ＭＳ Ｐゴシック"/>
                        <a:cs charset="0" typeface="Arial"/>
                      </a:endParaRPr>
                    </a:p>
                  </a:txBody>
                  <a:tcPr horzOverflow="overflow">
                    <a:lnL algn="ctr" cap="flat" cmpd="sng" w="28575">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a:lstStyle/>
                    <a:p>
                      <a:pPr algn="l" defTabSz="914400" eaLnBrk="1" fontAlgn="base" hangingPunct="1" indent="0" latinLnBrk="0" lvl="0" marL="0" marR="0" rtl="0">
                        <a:lnSpc>
                          <a:spcPct val="100000"/>
                        </a:lnSpc>
                        <a:spcBef>
                          <a:spcPct val="20000"/>
                        </a:spcBef>
                        <a:spcAft>
                          <a:spcPct val="0"/>
                        </a:spcAft>
                        <a:buClr>
                          <a:schemeClr val="hlink"/>
                        </a:buClr>
                        <a:buFont charset="0" typeface="Wingdings"/>
                        <a:buNone/>
                      </a:pPr>
                      <a:r>
                        <a:rPr b="0" baseline="0" cap="none" dirty="0" i="0" kumimoji="0" lang="en-GB" normalizeH="0" smtClean="0" strike="noStrike" sz="2000" u="none">
                          <a:ln>
                            <a:noFill/>
                          </a:ln>
                          <a:solidFill>
                            <a:schemeClr val="tx1"/>
                          </a:solidFill>
                          <a:effectLst>
                            <a:outerShdw algn="tl" blurRad="38100" dir="2700000" dist="38100">
                              <a:srgbClr val="DDDDDD"/>
                            </a:outerShdw>
                          </a:effectLst>
                          <a:uFillTx/>
                          <a:latin charset="0" typeface="Arial"/>
                          <a:ea charset="0" typeface="ＭＳ Ｐゴシック"/>
                          <a:cs charset="0" typeface="Arial"/>
                        </a:rPr>
                        <a:t>Motor </a:t>
                      </a:r>
                      <a:r>
                        <a:rPr b="0" baseline="0" cap="none" dirty="0" i="0" kumimoji="0" lang="en-GB" normalizeH="0" strike="noStrike" sz="2000" u="none">
                          <a:ln>
                            <a:noFill/>
                          </a:ln>
                          <a:solidFill>
                            <a:schemeClr val="tx1"/>
                          </a:solidFill>
                          <a:effectLst>
                            <a:outerShdw algn="tl" blurRad="38100" dir="2700000" dist="38100">
                              <a:srgbClr val="DDDDDD"/>
                            </a:outerShdw>
                          </a:effectLst>
                          <a:uFillTx/>
                          <a:latin charset="0" typeface="Arial"/>
                          <a:ea charset="0" typeface="ＭＳ Ｐゴシック"/>
                          <a:cs charset="0" typeface="Arial"/>
                        </a:rPr>
                        <a:t>incoordination</a:t>
                      </a:r>
                    </a:p>
                  </a:txBody>
                  <a:tcPr horzOverflow="overflow">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r>
              <a:tr h="390525">
                <a:tc>
                  <a:txBody>
                    <a:bodyPr/>
                    <a:lstStyle/>
                    <a:p>
                      <a:pPr algn="ctr" defTabSz="914400" eaLnBrk="1" fontAlgn="base" hangingPunct="1" indent="0" latinLnBrk="0" lvl="0" marL="0" marR="0" rtl="0">
                        <a:lnSpc>
                          <a:spcPct val="100000"/>
                        </a:lnSpc>
                        <a:spcBef>
                          <a:spcPct val="20000"/>
                        </a:spcBef>
                        <a:spcAft>
                          <a:spcPct val="0"/>
                        </a:spcAft>
                        <a:buClr>
                          <a:schemeClr val="hlink"/>
                        </a:buClr>
                        <a:buFont charset="0" typeface="Wingdings"/>
                        <a:buNone/>
                      </a:pPr>
                      <a:r>
                        <a:rPr b="0" baseline="0" cap="none" dirty="0" i="0" kumimoji="0" lang="en-GB" normalizeH="0" smtClean="0" strike="noStrike" sz="2000" u="none">
                          <a:ln>
                            <a:noFill/>
                          </a:ln>
                          <a:solidFill>
                            <a:schemeClr val="tx1"/>
                          </a:solidFill>
                          <a:effectLst>
                            <a:outerShdw algn="tl" blurRad="38100" dir="2700000" dist="38100">
                              <a:srgbClr val="DDDDDD"/>
                            </a:outerShdw>
                          </a:effectLst>
                          <a:uFillTx/>
                          <a:latin charset="0" typeface="Arial"/>
                          <a:ea charset="0" typeface="ＭＳ Ｐゴシック"/>
                          <a:cs charset="0" typeface="Arial"/>
                        </a:rPr>
                        <a:t>80-200</a:t>
                      </a:r>
                      <a:endParaRPr b="0" baseline="0" cap="none" dirty="0" i="0" kumimoji="0" lang="en-GB" normalizeH="0" strike="noStrike" sz="2000" u="none">
                        <a:ln>
                          <a:noFill/>
                        </a:ln>
                        <a:solidFill>
                          <a:schemeClr val="tx1"/>
                        </a:solidFill>
                        <a:effectLst>
                          <a:outerShdw algn="tl" blurRad="38100" dir="2700000" dist="38100">
                            <a:srgbClr val="DDDDDD"/>
                          </a:outerShdw>
                        </a:effectLst>
                        <a:uFillTx/>
                        <a:latin charset="0" typeface="Arial"/>
                        <a:ea charset="0" typeface="ＭＳ Ｐゴシック"/>
                        <a:cs charset="0" typeface="Arial"/>
                      </a:endParaRPr>
                    </a:p>
                  </a:txBody>
                  <a:tcPr horzOverflow="overflow">
                    <a:lnL algn="ctr" cap="flat" cmpd="sng" w="28575">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a:lstStyle/>
                    <a:p>
                      <a:pPr algn="l" defTabSz="914400" eaLnBrk="1" fontAlgn="base" hangingPunct="1" indent="0" latinLnBrk="0" lvl="0" marL="0" marR="0" rtl="0">
                        <a:lnSpc>
                          <a:spcPct val="100000"/>
                        </a:lnSpc>
                        <a:spcBef>
                          <a:spcPct val="20000"/>
                        </a:spcBef>
                        <a:spcAft>
                          <a:spcPct val="0"/>
                        </a:spcAft>
                        <a:buClr>
                          <a:schemeClr val="hlink"/>
                        </a:buClr>
                        <a:buFont charset="0" typeface="Wingdings"/>
                        <a:buNone/>
                      </a:pPr>
                      <a:r>
                        <a:rPr b="0" baseline="0" cap="none" dirty="0" i="0" kumimoji="0" lang="en-GB" normalizeH="0" smtClean="0" strike="noStrike" sz="2000" u="none">
                          <a:ln>
                            <a:noFill/>
                          </a:ln>
                          <a:solidFill>
                            <a:schemeClr val="tx1"/>
                          </a:solidFill>
                          <a:effectLst>
                            <a:outerShdw algn="tl" blurRad="38100" dir="2700000" dist="38100">
                              <a:srgbClr val="DDDDDD"/>
                            </a:outerShdw>
                          </a:effectLst>
                          <a:uFillTx/>
                          <a:latin charset="0" typeface="Arial"/>
                          <a:ea charset="0" typeface="ＭＳ Ｐゴシック"/>
                          <a:cs charset="0" typeface="Arial"/>
                        </a:rPr>
                        <a:t>Cognition, judgement, </a:t>
                      </a:r>
                      <a:r>
                        <a:rPr b="0" baseline="0" cap="none" dirty="0" err="1" i="0" kumimoji="0" lang="en-GB" normalizeH="0" smtClean="0" strike="noStrike" sz="2000" u="none">
                          <a:ln>
                            <a:noFill/>
                          </a:ln>
                          <a:solidFill>
                            <a:schemeClr val="tx1"/>
                          </a:solidFill>
                          <a:effectLst>
                            <a:outerShdw algn="tl" blurRad="38100" dir="2700000" dist="38100">
                              <a:srgbClr val="DDDDDD"/>
                            </a:outerShdw>
                          </a:effectLst>
                          <a:uFillTx/>
                          <a:latin charset="0" typeface="Arial"/>
                          <a:ea charset="0" typeface="ＭＳ Ｐゴシック"/>
                          <a:cs charset="0" typeface="Arial"/>
                        </a:rPr>
                        <a:t>labilty</a:t>
                      </a:r>
                      <a:endParaRPr b="0" baseline="0" cap="none" dirty="0" i="0" kumimoji="0" lang="en-GB" normalizeH="0" strike="noStrike" sz="2000" u="none">
                        <a:ln>
                          <a:noFill/>
                        </a:ln>
                        <a:solidFill>
                          <a:schemeClr val="tx1"/>
                        </a:solidFill>
                        <a:effectLst>
                          <a:outerShdw algn="tl" blurRad="38100" dir="2700000" dist="38100">
                            <a:srgbClr val="DDDDDD"/>
                          </a:outerShdw>
                        </a:effectLst>
                        <a:uFillTx/>
                        <a:latin charset="0" typeface="Arial"/>
                        <a:ea charset="0" typeface="ＭＳ Ｐゴシック"/>
                        <a:cs charset="0" typeface="Arial"/>
                      </a:endParaRPr>
                    </a:p>
                  </a:txBody>
                  <a:tcPr horzOverflow="overflow">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r>
              <a:tr h="398463">
                <a:tc>
                  <a:txBody>
                    <a:bodyPr/>
                    <a:lstStyle/>
                    <a:p>
                      <a:pPr algn="ctr" defTabSz="914400" eaLnBrk="1" fontAlgn="base" hangingPunct="1" indent="0" latinLnBrk="0" lvl="0" marL="0" marR="0" rtl="0">
                        <a:lnSpc>
                          <a:spcPct val="100000"/>
                        </a:lnSpc>
                        <a:spcBef>
                          <a:spcPct val="20000"/>
                        </a:spcBef>
                        <a:spcAft>
                          <a:spcPct val="0"/>
                        </a:spcAft>
                        <a:buClr>
                          <a:schemeClr val="hlink"/>
                        </a:buClr>
                        <a:buFont charset="0" typeface="Wingdings"/>
                        <a:buNone/>
                      </a:pPr>
                      <a:r>
                        <a:rPr b="0" baseline="0" cap="none" dirty="0" i="0" kumimoji="0" lang="en-GB" normalizeH="0" smtClean="0" strike="noStrike" sz="2000" u="none">
                          <a:ln>
                            <a:noFill/>
                          </a:ln>
                          <a:solidFill>
                            <a:schemeClr val="tx1"/>
                          </a:solidFill>
                          <a:effectLst>
                            <a:outerShdw algn="tl" blurRad="38100" dir="2700000" dist="38100">
                              <a:srgbClr val="DDDDDD"/>
                            </a:outerShdw>
                          </a:effectLst>
                          <a:uFillTx/>
                          <a:latin charset="0" typeface="Arial"/>
                          <a:ea charset="0" typeface="ＭＳ Ｐゴシック"/>
                          <a:cs charset="0" typeface="Arial"/>
                        </a:rPr>
                        <a:t>200-300</a:t>
                      </a:r>
                      <a:endParaRPr b="0" baseline="0" cap="none" dirty="0" i="0" kumimoji="0" lang="en-GB" normalizeH="0" strike="noStrike" sz="2000" u="none">
                        <a:ln>
                          <a:noFill/>
                        </a:ln>
                        <a:solidFill>
                          <a:schemeClr val="tx1"/>
                        </a:solidFill>
                        <a:effectLst>
                          <a:outerShdw algn="tl" blurRad="38100" dir="2700000" dist="38100">
                            <a:srgbClr val="DDDDDD"/>
                          </a:outerShdw>
                        </a:effectLst>
                        <a:uFillTx/>
                        <a:latin charset="0" typeface="Arial"/>
                        <a:ea charset="0" typeface="ＭＳ Ｐゴシック"/>
                        <a:cs charset="0" typeface="Arial"/>
                      </a:endParaRPr>
                    </a:p>
                  </a:txBody>
                  <a:tcPr horzOverflow="overflow">
                    <a:lnL algn="ctr" cap="flat" cmpd="sng" w="28575">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a:lstStyle/>
                    <a:p>
                      <a:pPr algn="l" defTabSz="914400" eaLnBrk="1" fontAlgn="base" hangingPunct="1" indent="0" latinLnBrk="0" lvl="0" marL="0" marR="0" rtl="0">
                        <a:lnSpc>
                          <a:spcPct val="100000"/>
                        </a:lnSpc>
                        <a:spcBef>
                          <a:spcPct val="20000"/>
                        </a:spcBef>
                        <a:spcAft>
                          <a:spcPct val="0"/>
                        </a:spcAft>
                        <a:buClr>
                          <a:schemeClr val="hlink"/>
                        </a:buClr>
                        <a:buFont charset="0" typeface="Wingdings"/>
                        <a:buNone/>
                      </a:pPr>
                      <a:r>
                        <a:rPr b="0" baseline="0" cap="none" dirty="0" i="0" kumimoji="0" lang="en-GB" normalizeH="0" smtClean="0" strike="noStrike" sz="2000" u="none">
                          <a:ln>
                            <a:noFill/>
                          </a:ln>
                          <a:solidFill>
                            <a:schemeClr val="tx1"/>
                          </a:solidFill>
                          <a:effectLst>
                            <a:outerShdw algn="tl" blurRad="38100" dir="2700000" dist="38100">
                              <a:srgbClr val="DDDDDD"/>
                            </a:outerShdw>
                          </a:effectLst>
                          <a:uFillTx/>
                          <a:latin charset="0" typeface="Arial"/>
                          <a:ea charset="0" typeface="ＭＳ Ｐゴシック"/>
                          <a:cs charset="0" typeface="Arial"/>
                        </a:rPr>
                        <a:t>Slurring, ataxia, </a:t>
                      </a:r>
                      <a:r>
                        <a:rPr b="0" baseline="0" cap="none" dirty="0" err="1" i="0" kumimoji="0" lang="en-GB" normalizeH="0" smtClean="0" strike="noStrike" sz="2000" u="none">
                          <a:ln>
                            <a:noFill/>
                          </a:ln>
                          <a:solidFill>
                            <a:schemeClr val="tx1"/>
                          </a:solidFill>
                          <a:effectLst>
                            <a:outerShdw algn="tl" blurRad="38100" dir="2700000" dist="38100">
                              <a:srgbClr val="DDDDDD"/>
                            </a:outerShdw>
                          </a:effectLst>
                          <a:uFillTx/>
                          <a:latin charset="0" typeface="Arial"/>
                          <a:ea charset="0" typeface="ＭＳ Ｐゴシック"/>
                          <a:cs charset="0" typeface="Arial"/>
                        </a:rPr>
                        <a:t>nystagmus</a:t>
                      </a:r>
                      <a:r>
                        <a:rPr b="0" baseline="0" cap="none" dirty="0" i="0" kumimoji="0" lang="en-GB" normalizeH="0" smtClean="0" strike="noStrike" sz="2000" u="none">
                          <a:ln>
                            <a:noFill/>
                          </a:ln>
                          <a:solidFill>
                            <a:schemeClr val="tx1"/>
                          </a:solidFill>
                          <a:effectLst>
                            <a:outerShdw algn="tl" blurRad="38100" dir="2700000" dist="38100">
                              <a:srgbClr val="DDDDDD"/>
                            </a:outerShdw>
                          </a:effectLst>
                          <a:uFillTx/>
                          <a:latin charset="0" typeface="Arial"/>
                          <a:ea charset="0" typeface="ＭＳ Ｐゴシック"/>
                          <a:cs charset="0" typeface="Arial"/>
                        </a:rPr>
                        <a:t>, blackouts</a:t>
                      </a:r>
                      <a:endParaRPr b="0" baseline="0" cap="none" dirty="0" i="0" kumimoji="0" lang="en-GB" normalizeH="0" strike="noStrike" sz="2000" u="none">
                        <a:ln>
                          <a:noFill/>
                        </a:ln>
                        <a:solidFill>
                          <a:schemeClr val="tx1"/>
                        </a:solidFill>
                        <a:effectLst>
                          <a:outerShdw algn="tl" blurRad="38100" dir="2700000" dist="38100">
                            <a:srgbClr val="DDDDDD"/>
                          </a:outerShdw>
                        </a:effectLst>
                        <a:uFillTx/>
                        <a:latin charset="0" typeface="Arial"/>
                        <a:ea charset="0" typeface="ＭＳ Ｐゴシック"/>
                        <a:cs charset="0" typeface="Arial"/>
                      </a:endParaRPr>
                    </a:p>
                  </a:txBody>
                  <a:tcPr horzOverflow="overflow">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r>
              <a:tr h="555625">
                <a:tc>
                  <a:txBody>
                    <a:bodyPr/>
                    <a:lstStyle/>
                    <a:p>
                      <a:pPr algn="ctr" defTabSz="914400" eaLnBrk="1" fontAlgn="base" hangingPunct="1" indent="0" latinLnBrk="0" lvl="0" marL="0" marR="0" rtl="0">
                        <a:lnSpc>
                          <a:spcPct val="100000"/>
                        </a:lnSpc>
                        <a:spcBef>
                          <a:spcPct val="20000"/>
                        </a:spcBef>
                        <a:spcAft>
                          <a:spcPct val="0"/>
                        </a:spcAft>
                        <a:buClr>
                          <a:schemeClr val="hlink"/>
                        </a:buClr>
                        <a:buFont charset="0" typeface="Wingdings"/>
                        <a:buNone/>
                      </a:pPr>
                      <a:r>
                        <a:rPr b="0" baseline="0" cap="none" dirty="0" i="0" kumimoji="0" lang="en-US" normalizeH="0" smtClean="0" strike="noStrike" sz="2000" u="none">
                          <a:ln>
                            <a:noFill/>
                          </a:ln>
                          <a:solidFill>
                            <a:schemeClr val="tx1"/>
                          </a:solidFill>
                          <a:effectLst>
                            <a:outerShdw algn="tl" blurRad="38100" dir="2700000" dist="38100">
                              <a:srgbClr val="DDDDDD"/>
                            </a:outerShdw>
                          </a:effectLst>
                          <a:uFillTx/>
                          <a:latin charset="0" typeface="Arial"/>
                          <a:ea charset="0" typeface="ＭＳ Ｐゴシック"/>
                          <a:cs charset="0" typeface="Arial"/>
                        </a:rPr>
                        <a:t>&gt;</a:t>
                      </a:r>
                      <a:r>
                        <a:rPr b="0" baseline="0" cap="none" dirty="0" i="0" kumimoji="0" lang="en-GB" normalizeH="0" smtClean="0" strike="noStrike" sz="2000" u="none">
                          <a:ln>
                            <a:noFill/>
                          </a:ln>
                          <a:solidFill>
                            <a:schemeClr val="tx1"/>
                          </a:solidFill>
                          <a:effectLst>
                            <a:outerShdw algn="tl" blurRad="38100" dir="2700000" dist="38100">
                              <a:srgbClr val="DDDDDD"/>
                            </a:outerShdw>
                          </a:effectLst>
                          <a:uFillTx/>
                          <a:latin charset="0" typeface="Arial"/>
                          <a:ea charset="0" typeface="ＭＳ Ｐゴシック"/>
                          <a:cs charset="0" typeface="Arial"/>
                        </a:rPr>
                        <a:t>300 </a:t>
                      </a:r>
                      <a:endParaRPr b="0" baseline="0" cap="none" dirty="0" i="0" kumimoji="0" lang="en-GB" normalizeH="0" strike="noStrike" sz="2000" u="none">
                        <a:ln>
                          <a:noFill/>
                        </a:ln>
                        <a:solidFill>
                          <a:schemeClr val="tx1"/>
                        </a:solidFill>
                        <a:effectLst>
                          <a:outerShdw algn="tl" blurRad="38100" dir="2700000" dist="38100">
                            <a:srgbClr val="DDDDDD"/>
                          </a:outerShdw>
                        </a:effectLst>
                        <a:uFillTx/>
                        <a:latin charset="0" typeface="Arial"/>
                        <a:ea charset="0" typeface="ＭＳ Ｐゴシック"/>
                        <a:cs charset="0" typeface="Arial"/>
                      </a:endParaRPr>
                    </a:p>
                  </a:txBody>
                  <a:tcPr horzOverflow="overflow">
                    <a:lnL algn="ctr" cap="flat" cmpd="sng" w="28575">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noFill/>
                  </a:tcPr>
                </a:tc>
                <a:tc>
                  <a:txBody>
                    <a:bodyPr/>
                    <a:lstStyle/>
                    <a:p>
                      <a:pPr algn="l" defTabSz="914400" eaLnBrk="1" fontAlgn="base" hangingPunct="1" indent="0" latinLnBrk="0" lvl="0" marL="0" marR="0" rtl="0">
                        <a:lnSpc>
                          <a:spcPct val="100000"/>
                        </a:lnSpc>
                        <a:spcBef>
                          <a:spcPct val="20000"/>
                        </a:spcBef>
                        <a:spcAft>
                          <a:spcPct val="0"/>
                        </a:spcAft>
                        <a:buClr>
                          <a:schemeClr val="hlink"/>
                        </a:buClr>
                        <a:buFont charset="0" typeface="Wingdings"/>
                        <a:buNone/>
                      </a:pPr>
                      <a:r>
                        <a:rPr b="0" baseline="0" cap="none" dirty="0" i="0" kumimoji="0" lang="en-GB" normalizeH="0" smtClean="0" strike="noStrike" sz="2000" u="none">
                          <a:ln>
                            <a:noFill/>
                          </a:ln>
                          <a:solidFill>
                            <a:schemeClr val="tx1"/>
                          </a:solidFill>
                          <a:effectLst>
                            <a:outerShdw algn="tl" blurRad="38100" dir="2700000" dist="38100">
                              <a:srgbClr val="DDDDDD"/>
                            </a:outerShdw>
                          </a:effectLst>
                          <a:uFillTx/>
                          <a:latin charset="0" typeface="Arial"/>
                          <a:ea charset="0" typeface="ＭＳ Ｐゴシック"/>
                          <a:cs charset="0" typeface="Arial"/>
                        </a:rPr>
                        <a:t>Vital signs, coma</a:t>
                      </a:r>
                      <a:r>
                        <a:rPr b="0" baseline="0" cap="none" dirty="0" i="0" kumimoji="0" lang="en-GB" normalizeH="0" strike="noStrike" sz="2000" u="none">
                          <a:ln>
                            <a:noFill/>
                          </a:ln>
                          <a:solidFill>
                            <a:schemeClr val="tx1"/>
                          </a:solidFill>
                          <a:effectLst>
                            <a:outerShdw algn="tl" blurRad="38100" dir="2700000" dist="38100">
                              <a:srgbClr val="DDDDDD"/>
                            </a:outerShdw>
                          </a:effectLst>
                          <a:uFillTx/>
                          <a:latin charset="0" typeface="Arial"/>
                          <a:ea charset="0" typeface="ＭＳ Ｐゴシック"/>
                          <a:cs charset="0" typeface="Arial"/>
                        </a:rPr>
                        <a:t>, </a:t>
                      </a:r>
                      <a:r>
                        <a:rPr b="0" baseline="0" cap="none" dirty="0" i="0" kumimoji="0" lang="en-GB" normalizeH="0" smtClean="0" strike="noStrike" sz="2000" u="none">
                          <a:ln>
                            <a:noFill/>
                          </a:ln>
                          <a:solidFill>
                            <a:schemeClr val="tx1"/>
                          </a:solidFill>
                          <a:effectLst>
                            <a:outerShdw algn="tl" blurRad="38100" dir="2700000" dist="38100">
                              <a:srgbClr val="DDDDDD"/>
                            </a:outerShdw>
                          </a:effectLst>
                          <a:uFillTx/>
                          <a:latin charset="0" typeface="Arial"/>
                          <a:ea charset="0" typeface="ＭＳ Ｐゴシック"/>
                          <a:cs charset="0" typeface="Arial"/>
                        </a:rPr>
                        <a:t>possible death </a:t>
                      </a:r>
                      <a:r>
                        <a:rPr b="0" baseline="0" cap="none" dirty="0" i="0" kumimoji="0" lang="en-GB" normalizeH="0" strike="noStrike" sz="2000" u="none">
                          <a:ln>
                            <a:noFill/>
                          </a:ln>
                          <a:solidFill>
                            <a:schemeClr val="tx1"/>
                          </a:solidFill>
                          <a:effectLst>
                            <a:outerShdw algn="tl" blurRad="38100" dir="2700000" dist="38100">
                              <a:srgbClr val="DDDDDD"/>
                            </a:outerShdw>
                          </a:effectLst>
                          <a:uFillTx/>
                          <a:latin charset="0" typeface="Arial"/>
                          <a:ea charset="0" typeface="ＭＳ Ｐゴシック"/>
                          <a:cs charset="0" typeface="Arial"/>
                        </a:rPr>
                        <a:t>due to the respiratory failure</a:t>
                      </a:r>
                    </a:p>
                  </a:txBody>
                  <a:tcPr horzOverflow="overflow">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noFill/>
                  </a:tcPr>
                </a:tc>
              </a:tr>
            </a:tbl>
          </a:graphicData>
        </a:graphic>
      </p:graphicFrame>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smtClean="0" sz="5400">
                <a:uFillTx/>
              </a:rPr>
              <a:t>Go to:</a:t>
            </a:r>
          </a:p>
          <a:p>
            <a:r>
              <a:rPr dirty="0" lang="en-US" smtClean="0" sz="5400">
                <a:uFillTx/>
                <a:hlinkClick r:id="rId2"/>
              </a:rPr>
              <a:t>www.quizizz.com</a:t>
            </a:r>
            <a:endParaRPr dirty="0" lang="en-US" smtClean="0" sz="5400">
              <a:uFillTx/>
            </a:endParaRPr>
          </a:p>
          <a:p>
            <a:endParaRPr dirty="0"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2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3250"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7772400" cy="762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0000"/>
          </a:bodyPr>
          <a:lstStyle/>
          <a:p>
            <a:r>
              <a:rPr lang="en-US" sz="2800">
                <a:uFillTx/>
              </a:rPr>
              <a:t>Clinical presentation (cont)</a:t>
            </a:r>
            <a:r>
              <a:rPr lang="en-US">
                <a:uFillTx/>
              </a:rPr>
              <a:t> </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3251"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1143000"/>
            <a:ext cx="9144000" cy="6477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b="1" dirty="0" lang="en-US">
                <a:solidFill>
                  <a:schemeClr val="tx2"/>
                </a:solidFill>
                <a:uFillTx/>
              </a:rPr>
              <a:t>Alcohol withdrawal</a:t>
            </a:r>
            <a:r>
              <a:rPr b="1" dirty="0" lang="en-US" smtClean="0">
                <a:solidFill>
                  <a:schemeClr val="tx2"/>
                </a:solidFill>
                <a:uFillTx/>
              </a:rPr>
              <a:t>:</a:t>
            </a:r>
            <a:r>
              <a:rPr dirty="0" lang="en-US" smtClean="0">
                <a:uFillTx/>
              </a:rPr>
              <a:t> </a:t>
            </a:r>
          </a:p>
          <a:p>
            <a:pPr lvl="1"/>
            <a:r>
              <a:rPr dirty="0" err="1" lang="en-US" smtClean="0">
                <a:uFillTx/>
              </a:rPr>
              <a:t>Sx</a:t>
            </a:r>
            <a:r>
              <a:rPr dirty="0" lang="en-US" smtClean="0">
                <a:uFillTx/>
              </a:rPr>
              <a:t> may </a:t>
            </a:r>
            <a:r>
              <a:rPr dirty="0" lang="en-US">
                <a:uFillTx/>
              </a:rPr>
              <a:t>begin after </a:t>
            </a:r>
            <a:r>
              <a:rPr dirty="0" lang="en-US" smtClean="0">
                <a:uFillTx/>
              </a:rPr>
              <a:t>6 </a:t>
            </a:r>
            <a:r>
              <a:rPr dirty="0" lang="en-US">
                <a:uFillTx/>
              </a:rPr>
              <a:t>hours of cessation </a:t>
            </a:r>
            <a:r>
              <a:rPr dirty="0" lang="en-US" smtClean="0">
                <a:uFillTx/>
              </a:rPr>
              <a:t>peak </a:t>
            </a:r>
            <a:r>
              <a:rPr dirty="0" lang="en-US">
                <a:uFillTx/>
              </a:rPr>
              <a:t>by 48 </a:t>
            </a:r>
            <a:r>
              <a:rPr dirty="0" lang="en-US" smtClean="0">
                <a:uFillTx/>
              </a:rPr>
              <a:t>hours</a:t>
            </a:r>
          </a:p>
          <a:p>
            <a:pPr lvl="1"/>
            <a:r>
              <a:rPr dirty="0" err="1" lang="en-US" smtClean="0">
                <a:uFillTx/>
              </a:rPr>
              <a:t>Sx</a:t>
            </a:r>
            <a:r>
              <a:rPr dirty="0" lang="en-US" smtClean="0">
                <a:uFillTx/>
              </a:rPr>
              <a:t> subside </a:t>
            </a:r>
            <a:r>
              <a:rPr dirty="0" lang="en-US">
                <a:uFillTx/>
              </a:rPr>
              <a:t>over the course of </a:t>
            </a:r>
            <a:r>
              <a:rPr dirty="0" lang="en-US" smtClean="0">
                <a:uFillTx/>
              </a:rPr>
              <a:t>5-</a:t>
            </a:r>
            <a:r>
              <a:rPr dirty="0" lang="en-US">
                <a:uFillTx/>
              </a:rPr>
              <a:t>7 </a:t>
            </a:r>
            <a:r>
              <a:rPr dirty="0" lang="en-US" smtClean="0">
                <a:uFillTx/>
              </a:rPr>
              <a:t>days</a:t>
            </a:r>
          </a:p>
          <a:p>
            <a:r>
              <a:rPr dirty="0" lang="en-US" smtClean="0">
                <a:uFillTx/>
              </a:rPr>
              <a:t> epileptic generalized </a:t>
            </a:r>
            <a:r>
              <a:rPr dirty="0" lang="en-US">
                <a:uFillTx/>
              </a:rPr>
              <a:t>tonic </a:t>
            </a:r>
            <a:r>
              <a:rPr dirty="0" err="1" lang="en-US">
                <a:uFillTx/>
              </a:rPr>
              <a:t>clonic</a:t>
            </a:r>
            <a:r>
              <a:rPr dirty="0" lang="en-US">
                <a:uFillTx/>
              </a:rPr>
              <a:t> seizures may develop within 12-24 hours after cessation of alcohol </a:t>
            </a:r>
            <a:r>
              <a:rPr dirty="0" lang="en-US" smtClean="0">
                <a:uFillTx/>
              </a:rPr>
              <a:t>intake</a:t>
            </a:r>
          </a:p>
          <a:p>
            <a:r>
              <a:rPr dirty="0" lang="en-US" smtClean="0">
                <a:uFillTx/>
              </a:rPr>
              <a:t> Delirium </a:t>
            </a:r>
            <a:r>
              <a:rPr dirty="0" lang="en-US">
                <a:uFillTx/>
              </a:rPr>
              <a:t>tremens may develop after about 48 </a:t>
            </a:r>
            <a:r>
              <a:rPr dirty="0" lang="en-US" smtClean="0">
                <a:uFillTx/>
              </a:rPr>
              <a:t>hours</a:t>
            </a:r>
            <a:endParaRPr b="1" dirty="0" lang="en-US">
              <a:solidFill>
                <a:schemeClr val="tx2"/>
              </a:solidFill>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timing>
    <p:tnLst>
      <p:par>
        <p:cTn dur="indefinite" id="1" nodeType="tmRoot" restart="never"/>
      </p:par>
    </p:tnLst>
  </p:timing>
</p:sld>
</file>

<file path=ppt/slides/slide2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3rd" id="69636" name="Picture 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0" y="0"/>
            <a:ext cx="9144000" cy="6858000"/>
          </a:xfrm>
          <a:prstGeom prst="rect">
            <a:avLst/>
          </a:prstGeom>
          <a:noFill/>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timing>
    <p:tnLst>
      <p:par>
        <p:cTn dur="indefinite" id="1" nodeType="tmRoot" restart="never"/>
      </p:par>
    </p:tnLst>
  </p:timing>
</p:sld>
</file>

<file path=ppt/slides/slide2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5604"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81000" y="476249"/>
            <a:ext cx="8153400" cy="793751"/>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smtClean="0">
                <a:uFillTx/>
                <a:latin charset="0" typeface="Arial"/>
                <a:cs charset="0" typeface="Arial"/>
              </a:rPr>
              <a:t>Alcohol dependence</a:t>
            </a:r>
            <a:endParaRPr dirty="0" lang="en-US">
              <a:uFillTx/>
              <a:latin charset="0" typeface="Arial"/>
              <a:cs charset="0" typeface="Arial"/>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5605" name="Rectangle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2" sz="half"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1676400"/>
            <a:ext cx="5623983" cy="4876800"/>
          </a:xfr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r>
              <a:rPr dirty="0" lang="en-US" smtClean="0" sz="2800">
                <a:uFillTx/>
                <a:latin charset="0" typeface="Arial"/>
                <a:cs charset="0" typeface="Arial"/>
              </a:rPr>
              <a:t>15-20 years before evident</a:t>
            </a:r>
          </a:p>
          <a:p>
            <a:r>
              <a:rPr dirty="0" lang="en-US" smtClean="0" sz="2800">
                <a:uFillTx/>
                <a:latin charset="0" typeface="Arial"/>
                <a:cs charset="0" typeface="Arial"/>
              </a:rPr>
              <a:t>dependence </a:t>
            </a:r>
            <a:r>
              <a:rPr dirty="0" lang="en-US" sz="2800">
                <a:uFillTx/>
                <a:latin charset="0" typeface="Arial"/>
                <a:cs charset="0" typeface="Arial"/>
              </a:rPr>
              <a:t>is most common in </a:t>
            </a:r>
          </a:p>
          <a:p>
            <a:pPr>
              <a:buFont charset="0" typeface="Wingdings 2"/>
              <a:buNone/>
            </a:pPr>
            <a:r>
              <a:rPr dirty="0" lang="en-US" sz="2800">
                <a:uFillTx/>
                <a:latin charset="0" typeface="Arial"/>
                <a:cs charset="0" typeface="Arial"/>
              </a:rPr>
              <a:t>those aged 40 – 55 years.</a:t>
            </a:r>
          </a:p>
          <a:p>
            <a:r>
              <a:rPr dirty="0" lang="en-US" smtClean="0" sz="2800">
                <a:uFillTx/>
                <a:latin charset="0" typeface="Arial"/>
                <a:cs charset="0" typeface="Arial"/>
              </a:rPr>
              <a:t>Alcoholics </a:t>
            </a:r>
            <a:r>
              <a:rPr dirty="0" lang="en-US" sz="2800">
                <a:uFillTx/>
                <a:latin charset="0" typeface="Arial"/>
                <a:cs charset="0" typeface="Arial"/>
              </a:rPr>
              <a:t>who continue drinking have a shortened life-span of </a:t>
            </a:r>
            <a:r>
              <a:rPr dirty="0" lang="en-US" sz="2800" u="sng">
                <a:uFillTx/>
                <a:latin charset="0" typeface="Arial"/>
                <a:cs charset="0" typeface="Arial"/>
              </a:rPr>
              <a:t>15 years</a:t>
            </a:r>
            <a:r>
              <a:rPr dirty="0" lang="en-US" sz="2800">
                <a:uFillTx/>
                <a:latin charset="0" typeface="Arial"/>
                <a:cs charset="0" typeface="Arial"/>
              </a:rPr>
              <a:t>  why?</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eaLnBrk="0" hangingPunct="0">
              <a:defRPr>
                <a:solidFill>
                  <a:schemeClr val="tx1"/>
                </a:solidFill>
                <a:uFillTx/>
                <a:latin charset="0" typeface="Arial"/>
                <a:ea charset="0" typeface="ＭＳ Ｐゴシック"/>
                <a:cs charset="0" typeface="Arial"/>
              </a:defRPr>
            </a:lvl1pPr>
            <a:lvl2pPr eaLnBrk="0" hangingPunct="0" indent="-285750" marL="742950">
              <a:defRPr>
                <a:solidFill>
                  <a:schemeClr val="tx1"/>
                </a:solidFill>
                <a:uFillTx/>
                <a:latin charset="0" typeface="Arial"/>
                <a:ea charset="0" typeface="Arial"/>
                <a:cs charset="0" typeface="Arial"/>
              </a:defRPr>
            </a:lvl2pPr>
            <a:lvl3pPr eaLnBrk="0" hangingPunct="0" indent="-228600" marL="1143000">
              <a:defRPr>
                <a:solidFill>
                  <a:schemeClr val="tx1"/>
                </a:solidFill>
                <a:uFillTx/>
                <a:latin charset="0" typeface="Arial"/>
                <a:ea charset="0" typeface="Arial"/>
                <a:cs charset="0" typeface="Arial"/>
              </a:defRPr>
            </a:lvl3pPr>
            <a:lvl4pPr eaLnBrk="0" hangingPunct="0" indent="-228600" marL="1600200">
              <a:defRPr>
                <a:solidFill>
                  <a:schemeClr val="tx1"/>
                </a:solidFill>
                <a:uFillTx/>
                <a:latin charset="0" typeface="Arial"/>
                <a:ea charset="0" typeface="Arial"/>
                <a:cs charset="0" typeface="Arial"/>
              </a:defRPr>
            </a:lvl4pPr>
            <a:lvl5pPr eaLnBrk="0" hangingPunct="0" indent="-228600" marL="2057400">
              <a:defRPr>
                <a:solidFill>
                  <a:schemeClr val="tx1"/>
                </a:solidFill>
                <a:uFillTx/>
                <a:latin charset="0" typeface="Arial"/>
                <a:ea charset="0" typeface="Arial"/>
                <a:cs charset="0" typeface="Arial"/>
              </a:defRPr>
            </a:lvl5pPr>
            <a:lvl6pPr eaLnBrk="0" fontAlgn="base" hangingPunct="0" indent="-228600" marL="2514600">
              <a:spcBef>
                <a:spcPct val="0"/>
              </a:spcBef>
              <a:spcAft>
                <a:spcPct val="0"/>
              </a:spcAft>
              <a:defRPr>
                <a:solidFill>
                  <a:schemeClr val="tx1"/>
                </a:solidFill>
                <a:uFillTx/>
                <a:latin charset="0" typeface="Arial"/>
                <a:ea charset="0" typeface="Arial"/>
                <a:cs charset="0" typeface="Arial"/>
              </a:defRPr>
            </a:lvl6pPr>
            <a:lvl7pPr eaLnBrk="0" fontAlgn="base" hangingPunct="0" indent="-228600" marL="2971800">
              <a:spcBef>
                <a:spcPct val="0"/>
              </a:spcBef>
              <a:spcAft>
                <a:spcPct val="0"/>
              </a:spcAft>
              <a:defRPr>
                <a:solidFill>
                  <a:schemeClr val="tx1"/>
                </a:solidFill>
                <a:uFillTx/>
                <a:latin charset="0" typeface="Arial"/>
                <a:ea charset="0" typeface="Arial"/>
                <a:cs charset="0" typeface="Arial"/>
              </a:defRPr>
            </a:lvl7pPr>
            <a:lvl8pPr eaLnBrk="0" fontAlgn="base" hangingPunct="0" indent="-228600" marL="3429000">
              <a:spcBef>
                <a:spcPct val="0"/>
              </a:spcBef>
              <a:spcAft>
                <a:spcPct val="0"/>
              </a:spcAft>
              <a:defRPr>
                <a:solidFill>
                  <a:schemeClr val="tx1"/>
                </a:solidFill>
                <a:uFillTx/>
                <a:latin charset="0" typeface="Arial"/>
                <a:ea charset="0" typeface="Arial"/>
                <a:cs charset="0" typeface="Arial"/>
              </a:defRPr>
            </a:lvl8pPr>
            <a:lvl9pPr eaLnBrk="0" fontAlgn="base" hangingPunct="0" indent="-228600" marL="3886200">
              <a:spcBef>
                <a:spcPct val="0"/>
              </a:spcBef>
              <a:spcAft>
                <a:spcPct val="0"/>
              </a:spcAft>
              <a:defRPr>
                <a:solidFill>
                  <a:schemeClr val="tx1"/>
                </a:solidFill>
                <a:uFillTx/>
                <a:latin charset="0" typeface="Arial"/>
                <a:ea charset="0" typeface="Arial"/>
                <a:cs charset="0" typeface="Arial"/>
              </a:defRPr>
            </a:lvl9pPr>
          </a:lstStyle>
          <a:p>
            <a:pPr eaLnBrk="1" hangingPunct="1"/>
            <a:fld id="{575BA505-20EF-034E-BAAA-C38502182CF4}" type="slidenum">
              <a:rPr lang="en-US">
                <a:solidFill>
                  <a:srgbClr val="045C75"/>
                </a:solidFill>
                <a:uFillTx/>
                <a:latin charset="0" typeface="Constantia"/>
              </a:rPr>
              <a:pPr eaLnBrk="1" hangingPunct="1"/>
              <a:t>22</a:t>
            </a:fld>
            <a:endParaRPr lang="en-US">
              <a:solidFill>
                <a:srgbClr val="045C75"/>
              </a:solidFill>
              <a:uFillTx/>
              <a:latin charset="0" typeface="Constantia"/>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Documents\CLINICAL\CAPS\ALCOHOLBOTTLES.JPG" id="25606" name="Picture 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081183" y="1411817"/>
            <a:ext cx="2984500" cy="3886200"/>
          </a:xfrm>
          <a:prstGeom prst="rect">
            <a:avLst/>
          </a:prstGeom>
          <a:noFill/>
          <a:ln>
            <a:noFill/>
          </a:ln>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5607" name="Text Box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4745038" y="6507163"/>
            <a:ext cx="184150" cy="274637"/>
          </a:xfrm>
          <a:prstGeom prst="rect">
            <a:avLst/>
          </a:prstGeom>
          <a:noFill/>
          <a:ln>
            <a:noFill/>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none">
            <a:spAutoFit/>
          </a:bodyPr>
          <a:lstStyle>
            <a:lvl1pPr eaLnBrk="0" hangingPunct="0">
              <a:defRPr>
                <a:solidFill>
                  <a:schemeClr val="tx1"/>
                </a:solidFill>
                <a:uFillTx/>
                <a:latin charset="0" typeface="Arial"/>
                <a:ea charset="0" typeface="ＭＳ Ｐゴシック"/>
                <a:cs charset="0" typeface="Arial"/>
              </a:defRPr>
            </a:lvl1pPr>
            <a:lvl2pPr eaLnBrk="0" hangingPunct="0" indent="-285750" marL="742950">
              <a:defRPr>
                <a:solidFill>
                  <a:schemeClr val="tx1"/>
                </a:solidFill>
                <a:uFillTx/>
                <a:latin charset="0" typeface="Arial"/>
                <a:ea charset="0" typeface="Arial"/>
                <a:cs charset="0" typeface="Arial"/>
              </a:defRPr>
            </a:lvl2pPr>
            <a:lvl3pPr eaLnBrk="0" hangingPunct="0" indent="-228600" marL="1143000">
              <a:defRPr>
                <a:solidFill>
                  <a:schemeClr val="tx1"/>
                </a:solidFill>
                <a:uFillTx/>
                <a:latin charset="0" typeface="Arial"/>
                <a:ea charset="0" typeface="Arial"/>
                <a:cs charset="0" typeface="Arial"/>
              </a:defRPr>
            </a:lvl3pPr>
            <a:lvl4pPr eaLnBrk="0" hangingPunct="0" indent="-228600" marL="1600200">
              <a:defRPr>
                <a:solidFill>
                  <a:schemeClr val="tx1"/>
                </a:solidFill>
                <a:uFillTx/>
                <a:latin charset="0" typeface="Arial"/>
                <a:ea charset="0" typeface="Arial"/>
                <a:cs charset="0" typeface="Arial"/>
              </a:defRPr>
            </a:lvl4pPr>
            <a:lvl5pPr eaLnBrk="0" hangingPunct="0" indent="-228600" marL="2057400">
              <a:defRPr>
                <a:solidFill>
                  <a:schemeClr val="tx1"/>
                </a:solidFill>
                <a:uFillTx/>
                <a:latin charset="0" typeface="Arial"/>
                <a:ea charset="0" typeface="Arial"/>
                <a:cs charset="0" typeface="Arial"/>
              </a:defRPr>
            </a:lvl5pPr>
            <a:lvl6pPr eaLnBrk="0" fontAlgn="base" hangingPunct="0" indent="-228600" marL="2514600">
              <a:spcBef>
                <a:spcPct val="0"/>
              </a:spcBef>
              <a:spcAft>
                <a:spcPct val="0"/>
              </a:spcAft>
              <a:defRPr>
                <a:solidFill>
                  <a:schemeClr val="tx1"/>
                </a:solidFill>
                <a:uFillTx/>
                <a:latin charset="0" typeface="Arial"/>
                <a:ea charset="0" typeface="Arial"/>
                <a:cs charset="0" typeface="Arial"/>
              </a:defRPr>
            </a:lvl6pPr>
            <a:lvl7pPr eaLnBrk="0" fontAlgn="base" hangingPunct="0" indent="-228600" marL="2971800">
              <a:spcBef>
                <a:spcPct val="0"/>
              </a:spcBef>
              <a:spcAft>
                <a:spcPct val="0"/>
              </a:spcAft>
              <a:defRPr>
                <a:solidFill>
                  <a:schemeClr val="tx1"/>
                </a:solidFill>
                <a:uFillTx/>
                <a:latin charset="0" typeface="Arial"/>
                <a:ea charset="0" typeface="Arial"/>
                <a:cs charset="0" typeface="Arial"/>
              </a:defRPr>
            </a:lvl7pPr>
            <a:lvl8pPr eaLnBrk="0" fontAlgn="base" hangingPunct="0" indent="-228600" marL="3429000">
              <a:spcBef>
                <a:spcPct val="0"/>
              </a:spcBef>
              <a:spcAft>
                <a:spcPct val="0"/>
              </a:spcAft>
              <a:defRPr>
                <a:solidFill>
                  <a:schemeClr val="tx1"/>
                </a:solidFill>
                <a:uFillTx/>
                <a:latin charset="0" typeface="Arial"/>
                <a:ea charset="0" typeface="Arial"/>
                <a:cs charset="0" typeface="Arial"/>
              </a:defRPr>
            </a:lvl8pPr>
            <a:lvl9pPr eaLnBrk="0" fontAlgn="base" hangingPunct="0" indent="-228600" marL="3886200">
              <a:spcBef>
                <a:spcPct val="0"/>
              </a:spcBef>
              <a:spcAft>
                <a:spcPct val="0"/>
              </a:spcAft>
              <a:defRPr>
                <a:solidFill>
                  <a:schemeClr val="tx1"/>
                </a:solidFill>
                <a:uFillTx/>
                <a:latin charset="0" typeface="Arial"/>
                <a:ea charset="0" typeface="Arial"/>
                <a:cs charset="0" typeface="Arial"/>
              </a:defRPr>
            </a:lvl9pPr>
          </a:lstStyle>
          <a:p>
            <a:pPr eaLnBrk="1" hangingPunct="1"/>
            <a:endParaRPr lang="en-US" sz="1200">
              <a:solidFill>
                <a:srgbClr val="FFFF00"/>
              </a:solidFill>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fade/>
  </p:transition>
  <p:timing>
    <p:tnLst>
      <p:par>
        <p:cTn dur="indefinite" id="1" nodeType="tmRoot" restart="never"/>
      </p:par>
    </p:tnLst>
  </p:timing>
</p:sld>
</file>

<file path=ppt/slides/slide2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2466"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2400" y="228600"/>
            <a:ext cx="7772400" cy="4572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r>
              <a:rPr lang="en-US" sz="2400">
                <a:uFillTx/>
              </a:rPr>
              <a:t>Complications of chronic alcohol abuse</a:t>
            </a:r>
          </a:p>
        </p:txBody>
      </p:sp>
      <p:graphicFrame>
        <p:nvGraphicFrame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2489" name="Group 25"/>
          <p:cNvGraphicFrame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FrameLocks noGrp="1"/>
          </p:cNvGraphicFramePr>
          <p:nvPr>
            <p:ph idx="1"/>
          </p:nvPr>
        </p:nvGraphicFramePr>
        <p:xfrm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off x="228600" y="990600"/>
          <a:ext cx="8686800" cy="5621973"/>
        </p:xfrm>
        <a:graphic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Data uri="http://schemas.openxmlformats.org/drawingml/2006/table">
            <a:tbl>
              <a:tblGrid>
                <a:gridCol w="3006725"/>
                <a:gridCol w="2840038"/>
                <a:gridCol w="2840037"/>
              </a:tblGrid>
              <a:tr h="381000">
                <a:tc>
                  <a:txBody>
                    <a:bodyPr/>
                    <a:lstStyle/>
                    <a:p>
                      <a:pPr algn="ctr" defTabSz="914400" eaLnBrk="1" fontAlgn="base" hangingPunct="1" indent="0" latinLnBrk="0" lvl="0" marL="0" marR="0" rtl="0">
                        <a:lnSpc>
                          <a:spcPct val="100000"/>
                        </a:lnSpc>
                        <a:spcBef>
                          <a:spcPct val="20000"/>
                        </a:spcBef>
                        <a:spcAft>
                          <a:spcPct val="0"/>
                        </a:spcAft>
                        <a:buClr>
                          <a:schemeClr val="hlink"/>
                        </a:buClr>
                        <a:buSzPct val="65000"/>
                        <a:buFont charset="2" pitchFamily="2" typeface="Wingdings"/>
                        <a:buNone/>
                      </a:pPr>
                      <a:r>
                        <a:rPr b="1" baseline="0" cap="none" i="0" kumimoji="0" lang="en-US" normalizeH="0" smtClean="0" strike="noStrike" sz="2800" u="none">
                          <a:ln>
                            <a:noFill/>
                          </a:ln>
                          <a:solidFill>
                            <a:schemeClr val="tx1"/>
                          </a:solidFill>
                          <a:effectLst>
                            <a:outerShdw algn="tl" blurRad="38100" dir="2700000" dist="38100">
                              <a:srgbClr val="000000"/>
                            </a:outerShdw>
                          </a:effectLst>
                          <a:uFillTx/>
                          <a:latin charset="0" pitchFamily="34" typeface="Tahoma"/>
                          <a:cs charset="0" typeface="Arial"/>
                        </a:rPr>
                        <a:t>Medical </a:t>
                      </a:r>
                    </a:p>
                  </a:txBody>
                  <a:tcPr horzOverflow="overflow">
                    <a:lnL algn="ctr" cap="flat" cmpd="sng" w="28575">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a:lstStyle/>
                    <a:p>
                      <a:pPr algn="ctr" defTabSz="914400" eaLnBrk="1" fontAlgn="base" hangingPunct="1" indent="0" latinLnBrk="0" lvl="0" marL="0" marR="0" rtl="0">
                        <a:lnSpc>
                          <a:spcPct val="100000"/>
                        </a:lnSpc>
                        <a:spcBef>
                          <a:spcPct val="20000"/>
                        </a:spcBef>
                        <a:spcAft>
                          <a:spcPct val="0"/>
                        </a:spcAft>
                        <a:buClr>
                          <a:schemeClr val="hlink"/>
                        </a:buClr>
                        <a:buSzPct val="65000"/>
                        <a:buFont charset="2" pitchFamily="2" typeface="Wingdings"/>
                        <a:buNone/>
                      </a:pPr>
                      <a:r>
                        <a:rPr b="1" baseline="0" cap="none" i="0" kumimoji="0" lang="en-US" normalizeH="0" smtClean="0" strike="noStrike" sz="2800" u="none">
                          <a:ln>
                            <a:noFill/>
                          </a:ln>
                          <a:solidFill>
                            <a:schemeClr val="tx1"/>
                          </a:solidFill>
                          <a:effectLst>
                            <a:outerShdw algn="tl" blurRad="38100" dir="2700000" dist="38100">
                              <a:srgbClr val="000000"/>
                            </a:outerShdw>
                          </a:effectLst>
                          <a:uFillTx/>
                          <a:latin charset="0" pitchFamily="34" typeface="Tahoma"/>
                          <a:cs charset="0" typeface="Arial"/>
                        </a:rPr>
                        <a:t>Psychiatric </a:t>
                      </a:r>
                    </a:p>
                  </a:txBody>
                  <a:tcPr horzOverflow="overflow">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a:lstStyle/>
                    <a:p>
                      <a:pPr algn="ctr" defTabSz="914400" eaLnBrk="1" fontAlgn="base" hangingPunct="1" indent="0" latinLnBrk="0" lvl="0" marL="0" marR="0" rtl="0">
                        <a:lnSpc>
                          <a:spcPct val="100000"/>
                        </a:lnSpc>
                        <a:spcBef>
                          <a:spcPct val="20000"/>
                        </a:spcBef>
                        <a:spcAft>
                          <a:spcPct val="0"/>
                        </a:spcAft>
                        <a:buClr>
                          <a:schemeClr val="hlink"/>
                        </a:buClr>
                        <a:buSzPct val="65000"/>
                        <a:buFont charset="2" pitchFamily="2" typeface="Wingdings"/>
                        <a:buNone/>
                      </a:pPr>
                      <a:r>
                        <a:rPr b="1" baseline="0" cap="none" i="0" kumimoji="0" lang="en-US" normalizeH="0" smtClean="0" strike="noStrike" sz="2800" u="none">
                          <a:ln>
                            <a:noFill/>
                          </a:ln>
                          <a:solidFill>
                            <a:schemeClr val="tx1"/>
                          </a:solidFill>
                          <a:effectLst>
                            <a:outerShdw algn="tl" blurRad="38100" dir="2700000" dist="38100">
                              <a:srgbClr val="000000"/>
                            </a:outerShdw>
                          </a:effectLst>
                          <a:uFillTx/>
                          <a:latin charset="0" pitchFamily="34" typeface="Tahoma"/>
                          <a:cs charset="0" typeface="Arial"/>
                        </a:rPr>
                        <a:t>Social </a:t>
                      </a:r>
                    </a:p>
                  </a:txBody>
                  <a:tcPr horzOverflow="overflow">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r>
              <a:tr h="5103813">
                <a:tc>
                  <a:txBody>
                    <a:bodyPr/>
                    <a:lstStyle/>
                    <a:p>
                      <a:pPr algn="l" defTabSz="914400" eaLnBrk="1" fontAlgn="base" hangingPunct="1" indent="0" latinLnBrk="0" lvl="0" marL="0" marR="0" rtl="0">
                        <a:lnSpc>
                          <a:spcPct val="100000"/>
                        </a:lnSpc>
                        <a:spcBef>
                          <a:spcPct val="20000"/>
                        </a:spcBef>
                        <a:spcAft>
                          <a:spcPct val="0"/>
                        </a:spcAft>
                        <a:buClr>
                          <a:schemeClr val="hlink"/>
                        </a:buClr>
                        <a:buSzPct val="65000"/>
                        <a:buFont charset="2" pitchFamily="2" typeface="Wingdings"/>
                        <a:buNone/>
                      </a:pPr>
                      <a:r>
                        <a:rPr b="0" baseline="0" cap="none" i="0" kumimoji="0" lang="en-US" normalizeH="0" smtClean="0" strike="noStrike" sz="2000" u="none">
                          <a:ln>
                            <a:noFill/>
                          </a:ln>
                          <a:solidFill>
                            <a:schemeClr val="tx2"/>
                          </a:solidFill>
                          <a:effectLst>
                            <a:outerShdw algn="tl" blurRad="38100" dir="2700000" dist="38100">
                              <a:srgbClr val="000000"/>
                            </a:outerShdw>
                          </a:effectLst>
                          <a:uFillTx/>
                          <a:latin charset="0" pitchFamily="34" typeface="Tahoma"/>
                          <a:cs charset="0" typeface="Arial"/>
                        </a:rPr>
                        <a:t>Neurological</a:t>
                      </a:r>
                    </a:p>
                    <a:p>
                      <a:pPr algn="l" defTabSz="914400" eaLnBrk="1" fontAlgn="base" hangingPunct="1" indent="0" latinLnBrk="0" lvl="0" marL="0" marR="0" rtl="0">
                        <a:lnSpc>
                          <a:spcPct val="100000"/>
                        </a:lnSpc>
                        <a:spcBef>
                          <a:spcPct val="20000"/>
                        </a:spcBef>
                        <a:spcAft>
                          <a:spcPct val="0"/>
                        </a:spcAft>
                        <a:buClr>
                          <a:schemeClr val="hlink"/>
                        </a:buClr>
                        <a:buSzPct val="65000"/>
                        <a:buFont charset="2" pitchFamily="2" typeface="Wingdings"/>
                        <a:buNone/>
                      </a:pPr>
                      <a:r>
                        <a:rPr b="0" baseline="0" cap="none" i="0" kumimoji="0" lang="en-US" normalizeH="0" smtClean="0" strike="noStrike" sz="2000" u="none">
                          <a:ln>
                            <a:noFill/>
                          </a:ln>
                          <a:solidFill>
                            <a:schemeClr val="tx1"/>
                          </a:solidFill>
                          <a:effectLst>
                            <a:outerShdw algn="tl" blurRad="38100" dir="2700000" dist="38100">
                              <a:srgbClr val="000000"/>
                            </a:outerShdw>
                          </a:effectLst>
                          <a:uFillTx/>
                          <a:latin charset="0" pitchFamily="34" typeface="Tahoma"/>
                          <a:cs charset="0" typeface="Arial"/>
                        </a:rPr>
                        <a:t>Cerebral degeneration</a:t>
                      </a:r>
                    </a:p>
                    <a:p>
                      <a:pPr algn="l" defTabSz="914400" eaLnBrk="1" fontAlgn="base" hangingPunct="1" indent="0" latinLnBrk="0" lvl="0" marL="0" marR="0" rtl="0">
                        <a:lnSpc>
                          <a:spcPct val="100000"/>
                        </a:lnSpc>
                        <a:spcBef>
                          <a:spcPct val="20000"/>
                        </a:spcBef>
                        <a:spcAft>
                          <a:spcPct val="0"/>
                        </a:spcAft>
                        <a:buClr>
                          <a:schemeClr val="hlink"/>
                        </a:buClr>
                        <a:buSzPct val="65000"/>
                        <a:buFont charset="2" pitchFamily="2" typeface="Wingdings"/>
                        <a:buNone/>
                      </a:pPr>
                      <a:r>
                        <a:rPr b="0" baseline="0" cap="none" i="0" kumimoji="0" lang="en-US" normalizeH="0" smtClean="0" strike="noStrike" sz="2000" u="none">
                          <a:ln>
                            <a:noFill/>
                          </a:ln>
                          <a:solidFill>
                            <a:schemeClr val="tx1"/>
                          </a:solidFill>
                          <a:effectLst>
                            <a:outerShdw algn="tl" blurRad="38100" dir="2700000" dist="38100">
                              <a:srgbClr val="000000"/>
                            </a:outerShdw>
                          </a:effectLst>
                          <a:uFillTx/>
                          <a:latin charset="0" pitchFamily="34" typeface="Tahoma"/>
                          <a:cs charset="0" typeface="Arial"/>
                        </a:rPr>
                        <a:t>Seizures </a:t>
                      </a:r>
                    </a:p>
                    <a:p>
                      <a:pPr algn="l" defTabSz="914400" eaLnBrk="1" fontAlgn="base" hangingPunct="1" indent="0" latinLnBrk="0" lvl="0" marL="0" marR="0" rtl="0">
                        <a:lnSpc>
                          <a:spcPct val="100000"/>
                        </a:lnSpc>
                        <a:spcBef>
                          <a:spcPct val="20000"/>
                        </a:spcBef>
                        <a:spcAft>
                          <a:spcPct val="0"/>
                        </a:spcAft>
                        <a:buClr>
                          <a:schemeClr val="hlink"/>
                        </a:buClr>
                        <a:buSzPct val="65000"/>
                        <a:buFont charset="2" pitchFamily="2" typeface="Wingdings"/>
                        <a:buNone/>
                      </a:pPr>
                      <a:r>
                        <a:rPr b="0" baseline="0" cap="none" i="0" kumimoji="0" lang="en-US" normalizeH="0" smtClean="0" strike="noStrike" sz="2000" u="none">
                          <a:ln>
                            <a:noFill/>
                          </a:ln>
                          <a:solidFill>
                            <a:schemeClr val="tx1"/>
                          </a:solidFill>
                          <a:effectLst>
                            <a:outerShdw algn="tl" blurRad="38100" dir="2700000" dist="38100">
                              <a:srgbClr val="000000"/>
                            </a:outerShdw>
                          </a:effectLst>
                          <a:uFillTx/>
                          <a:latin charset="0" pitchFamily="34" typeface="Tahoma"/>
                          <a:cs charset="0" typeface="Arial"/>
                        </a:rPr>
                        <a:t>Peripheral neuropathy</a:t>
                      </a:r>
                    </a:p>
                    <a:p>
                      <a:pPr algn="l" defTabSz="914400" eaLnBrk="1" fontAlgn="base" hangingPunct="1" indent="0" latinLnBrk="0" lvl="0" marL="0" marR="0" rtl="0">
                        <a:lnSpc>
                          <a:spcPct val="100000"/>
                        </a:lnSpc>
                        <a:spcBef>
                          <a:spcPct val="20000"/>
                        </a:spcBef>
                        <a:spcAft>
                          <a:spcPct val="0"/>
                        </a:spcAft>
                        <a:buClr>
                          <a:schemeClr val="hlink"/>
                        </a:buClr>
                        <a:buSzPct val="65000"/>
                        <a:buFont charset="2" pitchFamily="2" typeface="Wingdings"/>
                        <a:buNone/>
                      </a:pPr>
                      <a:r>
                        <a:rPr b="0" baseline="0" cap="none" i="0" kumimoji="0" lang="en-US" normalizeH="0" smtClean="0" strike="noStrike" sz="2000" u="none">
                          <a:ln>
                            <a:noFill/>
                          </a:ln>
                          <a:solidFill>
                            <a:schemeClr val="tx1"/>
                          </a:solidFill>
                          <a:effectLst>
                            <a:outerShdw algn="tl" blurRad="38100" dir="2700000" dist="38100">
                              <a:srgbClr val="000000"/>
                            </a:outerShdw>
                          </a:effectLst>
                          <a:uFillTx/>
                          <a:latin charset="0" pitchFamily="34" typeface="Tahoma"/>
                          <a:cs charset="0" typeface="Arial"/>
                        </a:rPr>
                        <a:t>Optic nerve atrophy </a:t>
                      </a:r>
                    </a:p>
                    <a:p>
                      <a:pPr algn="l" defTabSz="914400" eaLnBrk="1" fontAlgn="base" hangingPunct="1" indent="0" latinLnBrk="0" lvl="0" marL="0" marR="0" rtl="0">
                        <a:lnSpc>
                          <a:spcPct val="100000"/>
                        </a:lnSpc>
                        <a:spcBef>
                          <a:spcPct val="20000"/>
                        </a:spcBef>
                        <a:spcAft>
                          <a:spcPct val="0"/>
                        </a:spcAft>
                        <a:buClr>
                          <a:schemeClr val="hlink"/>
                        </a:buClr>
                        <a:buSzPct val="65000"/>
                        <a:buFont charset="2" pitchFamily="2" typeface="Wingdings"/>
                        <a:buNone/>
                      </a:pPr>
                      <a:r>
                        <a:rPr b="0" baseline="0" cap="none" i="0" kumimoji="0" lang="en-US" normalizeH="0" smtClean="0" strike="noStrike" sz="2000" u="none">
                          <a:ln>
                            <a:noFill/>
                          </a:ln>
                          <a:solidFill>
                            <a:schemeClr val="tx2"/>
                          </a:solidFill>
                          <a:effectLst>
                            <a:outerShdw algn="tl" blurRad="38100" dir="2700000" dist="38100">
                              <a:srgbClr val="000000"/>
                            </a:outerShdw>
                          </a:effectLst>
                          <a:uFillTx/>
                          <a:latin charset="0" pitchFamily="34" typeface="Tahoma"/>
                          <a:cs charset="0" typeface="Arial"/>
                        </a:rPr>
                        <a:t>Alimentary</a:t>
                      </a:r>
                      <a:r>
                        <a:rPr b="0" baseline="0" cap="none" i="0" kumimoji="0" lang="en-US" normalizeH="0" smtClean="0" strike="noStrike" sz="2000" u="none">
                          <a:ln>
                            <a:noFill/>
                          </a:ln>
                          <a:solidFill>
                            <a:schemeClr val="tx1"/>
                          </a:solidFill>
                          <a:effectLst>
                            <a:outerShdw algn="tl" blurRad="38100" dir="2700000" dist="38100">
                              <a:srgbClr val="000000"/>
                            </a:outerShdw>
                          </a:effectLst>
                          <a:uFillTx/>
                          <a:latin charset="0" pitchFamily="34" typeface="Tahoma"/>
                          <a:cs charset="0" typeface="Arial"/>
                        </a:rPr>
                        <a:t> Tumors (esophagus, liver)</a:t>
                      </a:r>
                    </a:p>
                    <a:p>
                      <a:pPr algn="l" defTabSz="914400" eaLnBrk="1" fontAlgn="base" hangingPunct="1" indent="0" latinLnBrk="0" lvl="0" marL="0" marR="0" rtl="0">
                        <a:lnSpc>
                          <a:spcPct val="100000"/>
                        </a:lnSpc>
                        <a:spcBef>
                          <a:spcPct val="20000"/>
                        </a:spcBef>
                        <a:spcAft>
                          <a:spcPct val="0"/>
                        </a:spcAft>
                        <a:buClr>
                          <a:schemeClr val="hlink"/>
                        </a:buClr>
                        <a:buSzPct val="65000"/>
                        <a:buFont charset="2" pitchFamily="2" typeface="Wingdings"/>
                        <a:buNone/>
                      </a:pPr>
                      <a:r>
                        <a:rPr b="0" baseline="0" cap="none" i="0" kumimoji="0" lang="en-US" normalizeH="0" smtClean="0" strike="noStrike" sz="2000" u="none">
                          <a:ln>
                            <a:noFill/>
                          </a:ln>
                          <a:solidFill>
                            <a:schemeClr val="tx1"/>
                          </a:solidFill>
                          <a:effectLst>
                            <a:outerShdw algn="tl" blurRad="38100" dir="2700000" dist="38100">
                              <a:srgbClr val="000000"/>
                            </a:outerShdw>
                          </a:effectLst>
                          <a:uFillTx/>
                          <a:latin charset="0" pitchFamily="34" typeface="Tahoma"/>
                          <a:cs charset="0" typeface="Arial"/>
                        </a:rPr>
                        <a:t>Gastritis, peptic ulcer</a:t>
                      </a:r>
                    </a:p>
                    <a:p>
                      <a:pPr algn="l" defTabSz="914400" eaLnBrk="1" fontAlgn="base" hangingPunct="1" indent="0" latinLnBrk="0" lvl="0" marL="0" marR="0" rtl="0">
                        <a:lnSpc>
                          <a:spcPct val="100000"/>
                        </a:lnSpc>
                        <a:spcBef>
                          <a:spcPct val="20000"/>
                        </a:spcBef>
                        <a:spcAft>
                          <a:spcPct val="0"/>
                        </a:spcAft>
                        <a:buClr>
                          <a:schemeClr val="hlink"/>
                        </a:buClr>
                        <a:buSzPct val="65000"/>
                        <a:buFont charset="2" pitchFamily="2" typeface="Wingdings"/>
                        <a:buNone/>
                      </a:pPr>
                      <a:r>
                        <a:rPr b="0" baseline="0" cap="none" i="0" kumimoji="0" lang="en-US" normalizeH="0" smtClean="0" strike="noStrike" sz="2000" u="none">
                          <a:ln>
                            <a:noFill/>
                          </a:ln>
                          <a:solidFill>
                            <a:schemeClr val="tx1"/>
                          </a:solidFill>
                          <a:effectLst>
                            <a:outerShdw algn="tl" blurRad="38100" dir="2700000" dist="38100">
                              <a:srgbClr val="000000"/>
                            </a:outerShdw>
                          </a:effectLst>
                          <a:uFillTx/>
                          <a:latin charset="0" pitchFamily="34" typeface="Tahoma"/>
                          <a:cs charset="0" typeface="Arial"/>
                        </a:rPr>
                        <a:t>Pancreatitis </a:t>
                      </a:r>
                    </a:p>
                    <a:p>
                      <a:pPr algn="l" defTabSz="914400" eaLnBrk="1" fontAlgn="base" hangingPunct="1" indent="0" latinLnBrk="0" lvl="0" marL="0" marR="0" rtl="0">
                        <a:lnSpc>
                          <a:spcPct val="100000"/>
                        </a:lnSpc>
                        <a:spcBef>
                          <a:spcPct val="20000"/>
                        </a:spcBef>
                        <a:spcAft>
                          <a:spcPct val="0"/>
                        </a:spcAft>
                        <a:buClr>
                          <a:schemeClr val="hlink"/>
                        </a:buClr>
                        <a:buSzPct val="65000"/>
                        <a:buFont charset="2" pitchFamily="2" typeface="Wingdings"/>
                        <a:buNone/>
                      </a:pPr>
                      <a:r>
                        <a:rPr b="0" baseline="0" cap="none" i="0" kumimoji="0" lang="en-US" normalizeH="0" smtClean="0" strike="noStrike" sz="2000" u="none">
                          <a:ln>
                            <a:noFill/>
                          </a:ln>
                          <a:solidFill>
                            <a:schemeClr val="tx1"/>
                          </a:solidFill>
                          <a:effectLst>
                            <a:outerShdw algn="tl" blurRad="38100" dir="2700000" dist="38100">
                              <a:srgbClr val="000000"/>
                            </a:outerShdw>
                          </a:effectLst>
                          <a:uFillTx/>
                          <a:latin charset="0" pitchFamily="34" typeface="Tahoma"/>
                          <a:cs charset="0" typeface="Arial"/>
                        </a:rPr>
                        <a:t>Hepatitis, liver cirrhosis </a:t>
                      </a:r>
                    </a:p>
                    <a:p>
                      <a:pPr algn="l" defTabSz="914400" eaLnBrk="1" fontAlgn="base" hangingPunct="1" indent="0" latinLnBrk="0" lvl="0" marL="0" marR="0" rtl="0">
                        <a:lnSpc>
                          <a:spcPct val="100000"/>
                        </a:lnSpc>
                        <a:spcBef>
                          <a:spcPct val="20000"/>
                        </a:spcBef>
                        <a:spcAft>
                          <a:spcPct val="0"/>
                        </a:spcAft>
                        <a:buClr>
                          <a:schemeClr val="hlink"/>
                        </a:buClr>
                        <a:buSzPct val="65000"/>
                        <a:buFont charset="2" pitchFamily="2" typeface="Wingdings"/>
                        <a:buNone/>
                      </a:pPr>
                      <a:r>
                        <a:rPr b="0" baseline="0" cap="none" i="0" kumimoji="0" lang="en-US" normalizeH="0" smtClean="0" strike="noStrike" sz="2000" u="none">
                          <a:ln>
                            <a:noFill/>
                          </a:ln>
                          <a:solidFill>
                            <a:schemeClr val="tx1"/>
                          </a:solidFill>
                          <a:effectLst>
                            <a:outerShdw algn="tl" blurRad="38100" dir="2700000" dist="38100">
                              <a:srgbClr val="000000"/>
                            </a:outerShdw>
                          </a:effectLst>
                          <a:uFillTx/>
                          <a:latin charset="0" pitchFamily="34" typeface="Tahoma"/>
                          <a:cs charset="0" typeface="Arial"/>
                        </a:rPr>
                        <a:t>Cardiomyopathy </a:t>
                      </a:r>
                      <a:endParaRPr b="0" baseline="0" cap="none" i="0" kumimoji="0" lang="x-none" normalizeH="0" smtClean="0" strike="noStrike" sz="2000" u="none">
                        <a:ln>
                          <a:noFill/>
                        </a:ln>
                        <a:solidFill>
                          <a:schemeClr val="tx1"/>
                        </a:solidFill>
                        <a:effectLst>
                          <a:outerShdw algn="tl" blurRad="38100" dir="2700000" dist="38100">
                            <a:srgbClr val="000000"/>
                          </a:outerShdw>
                        </a:effectLst>
                        <a:uFillTx/>
                        <a:latin charset="0" pitchFamily="34" typeface="Tahoma"/>
                        <a:cs charset="0" typeface="Arial"/>
                      </a:endParaRPr>
                    </a:p>
                    <a:p>
                      <a:pPr algn="l" defTabSz="914400" eaLnBrk="1" fontAlgn="base" hangingPunct="1" indent="0" latinLnBrk="0" lvl="0" marL="0" marR="0" rtl="0">
                        <a:lnSpc>
                          <a:spcPct val="100000"/>
                        </a:lnSpc>
                        <a:spcBef>
                          <a:spcPct val="20000"/>
                        </a:spcBef>
                        <a:spcAft>
                          <a:spcPct val="0"/>
                        </a:spcAft>
                        <a:buClr>
                          <a:schemeClr val="hlink"/>
                        </a:buClr>
                        <a:buSzPct val="65000"/>
                        <a:buFont charset="2" pitchFamily="2" typeface="Wingdings"/>
                        <a:buNone/>
                      </a:pPr>
                      <a:r>
                        <a:rPr b="0" baseline="0" cap="none" i="0" kumimoji="0" lang="en-US" normalizeH="0" smtClean="0" strike="noStrike" sz="2000" u="none">
                          <a:ln>
                            <a:noFill/>
                          </a:ln>
                          <a:solidFill>
                            <a:schemeClr val="tx1"/>
                          </a:solidFill>
                          <a:effectLst>
                            <a:outerShdw algn="tl" blurRad="38100" dir="2700000" dist="38100">
                              <a:srgbClr val="000000"/>
                            </a:outerShdw>
                          </a:effectLst>
                          <a:uFillTx/>
                          <a:latin charset="0" pitchFamily="34" typeface="Tahoma"/>
                          <a:cs charset="0" typeface="Arial"/>
                        </a:rPr>
                        <a:t>Anemia </a:t>
                      </a:r>
                      <a:endParaRPr b="0" baseline="0" cap="none" i="0" kumimoji="0" lang="x-none" normalizeH="0" smtClean="0" strike="noStrike" sz="2000" u="none">
                        <a:ln>
                          <a:noFill/>
                        </a:ln>
                        <a:solidFill>
                          <a:schemeClr val="tx1"/>
                        </a:solidFill>
                        <a:effectLst>
                          <a:outerShdw algn="tl" blurRad="38100" dir="2700000" dist="38100">
                            <a:srgbClr val="000000"/>
                          </a:outerShdw>
                        </a:effectLst>
                        <a:uFillTx/>
                        <a:latin charset="0" pitchFamily="34" typeface="Tahoma"/>
                        <a:cs charset="0" typeface="Arial"/>
                      </a:endParaRPr>
                    </a:p>
                    <a:p>
                      <a:pPr algn="l" defTabSz="914400" eaLnBrk="1" fontAlgn="base" hangingPunct="1" indent="0" latinLnBrk="0" lvl="0" marL="0" marR="0" rtl="0">
                        <a:lnSpc>
                          <a:spcPct val="100000"/>
                        </a:lnSpc>
                        <a:spcBef>
                          <a:spcPct val="20000"/>
                        </a:spcBef>
                        <a:spcAft>
                          <a:spcPct val="0"/>
                        </a:spcAft>
                        <a:buClr>
                          <a:schemeClr val="hlink"/>
                        </a:buClr>
                        <a:buSzPct val="65000"/>
                        <a:buFont charset="2" pitchFamily="2" typeface="Wingdings"/>
                        <a:buNone/>
                      </a:pPr>
                      <a:r>
                        <a:rPr b="0" baseline="0" cap="none" i="0" kumimoji="0" lang="en-US" normalizeH="0" smtClean="0" strike="noStrike" sz="2000" u="none">
                          <a:ln>
                            <a:noFill/>
                          </a:ln>
                          <a:solidFill>
                            <a:schemeClr val="tx1"/>
                          </a:solidFill>
                          <a:effectLst>
                            <a:outerShdw algn="tl" blurRad="38100" dir="2700000" dist="38100">
                              <a:srgbClr val="000000"/>
                            </a:outerShdw>
                          </a:effectLst>
                          <a:uFillTx/>
                          <a:latin charset="0" pitchFamily="34" typeface="Tahoma"/>
                          <a:cs charset="0" typeface="Arial"/>
                        </a:rPr>
                        <a:t>Gynaecomastia </a:t>
                      </a:r>
                    </a:p>
                  </a:txBody>
                  <a:tcPr horzOverflow="overflow">
                    <a:lnL algn="ctr" cap="flat" cmpd="sng" w="28575">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noFill/>
                  </a:tcPr>
                </a:tc>
                <a:tc>
                  <a:txBody>
                    <a:bodyPr/>
                    <a:lstStyle/>
                    <a:p>
                      <a:pPr algn="l" defTabSz="914400" eaLnBrk="1" fontAlgn="base" hangingPunct="1" indent="0" latinLnBrk="0" lvl="0" marL="0" marR="0" rtl="0">
                        <a:lnSpc>
                          <a:spcPct val="100000"/>
                        </a:lnSpc>
                        <a:spcBef>
                          <a:spcPct val="20000"/>
                        </a:spcBef>
                        <a:spcAft>
                          <a:spcPct val="0"/>
                        </a:spcAft>
                        <a:buClr>
                          <a:schemeClr val="hlink"/>
                        </a:buClr>
                        <a:buSzPct val="65000"/>
                        <a:buFont charset="2" pitchFamily="2" typeface="Wingdings"/>
                        <a:buNone/>
                      </a:pPr>
                      <a:r>
                        <a:rPr b="0" baseline="0" cap="none" i="0" kumimoji="0" lang="en-US" normalizeH="0" smtClean="0" strike="noStrike" sz="2000" u="none">
                          <a:ln>
                            <a:noFill/>
                          </a:ln>
                          <a:solidFill>
                            <a:schemeClr val="tx1"/>
                          </a:solidFill>
                          <a:effectLst>
                            <a:outerShdw algn="tl" blurRad="38100" dir="2700000" dist="38100">
                              <a:srgbClr val="000000"/>
                            </a:outerShdw>
                          </a:effectLst>
                          <a:uFillTx/>
                          <a:latin charset="0" pitchFamily="34" typeface="Tahoma"/>
                          <a:cs charset="0" typeface="Arial"/>
                        </a:rPr>
                        <a:t>Amnestic disorder </a:t>
                      </a:r>
                    </a:p>
                    <a:p>
                      <a:pPr algn="l" defTabSz="914400" eaLnBrk="1" fontAlgn="base" hangingPunct="1" indent="0" latinLnBrk="0" lvl="0" marL="0" marR="0" rtl="0">
                        <a:lnSpc>
                          <a:spcPct val="100000"/>
                        </a:lnSpc>
                        <a:spcBef>
                          <a:spcPct val="20000"/>
                        </a:spcBef>
                        <a:spcAft>
                          <a:spcPct val="0"/>
                        </a:spcAft>
                        <a:buClr>
                          <a:schemeClr val="hlink"/>
                        </a:buClr>
                        <a:buSzPct val="65000"/>
                        <a:buFont charset="2" pitchFamily="2" typeface="Wingdings"/>
                        <a:buNone/>
                      </a:pPr>
                      <a:r>
                        <a:rPr b="0" baseline="0" cap="none" i="0" kumimoji="0" lang="en-US" normalizeH="0" smtClean="0" strike="noStrike" sz="2000" u="none">
                          <a:ln>
                            <a:noFill/>
                          </a:ln>
                          <a:solidFill>
                            <a:schemeClr val="tx1"/>
                          </a:solidFill>
                          <a:effectLst>
                            <a:outerShdw algn="tl" blurRad="38100" dir="2700000" dist="38100">
                              <a:srgbClr val="000000"/>
                            </a:outerShdw>
                          </a:effectLst>
                          <a:uFillTx/>
                          <a:latin charset="0" pitchFamily="34" typeface="Tahoma"/>
                          <a:cs charset="0" typeface="Arial"/>
                        </a:rPr>
                        <a:t>Delirium </a:t>
                      </a:r>
                      <a:endParaRPr b="0" baseline="0" cap="none" i="0" kumimoji="0" lang="x-none" normalizeH="0" smtClean="0" strike="noStrike" sz="2000" u="none">
                        <a:ln>
                          <a:noFill/>
                        </a:ln>
                        <a:solidFill>
                          <a:schemeClr val="tx1"/>
                        </a:solidFill>
                        <a:effectLst>
                          <a:outerShdw algn="tl" blurRad="38100" dir="2700000" dist="38100">
                            <a:srgbClr val="000000"/>
                          </a:outerShdw>
                        </a:effectLst>
                        <a:uFillTx/>
                        <a:latin charset="0" pitchFamily="34" typeface="Tahoma"/>
                        <a:cs charset="0" typeface="Arial"/>
                      </a:endParaRPr>
                    </a:p>
                    <a:p>
                      <a:pPr algn="l" defTabSz="914400" eaLnBrk="1" fontAlgn="base" hangingPunct="1" indent="0" latinLnBrk="0" lvl="0" marL="0" marR="0" rtl="0">
                        <a:lnSpc>
                          <a:spcPct val="100000"/>
                        </a:lnSpc>
                        <a:spcBef>
                          <a:spcPct val="20000"/>
                        </a:spcBef>
                        <a:spcAft>
                          <a:spcPct val="0"/>
                        </a:spcAft>
                        <a:buClr>
                          <a:schemeClr val="hlink"/>
                        </a:buClr>
                        <a:buSzPct val="65000"/>
                        <a:buFont charset="2" pitchFamily="2" typeface="Wingdings"/>
                        <a:buNone/>
                      </a:pPr>
                      <a:r>
                        <a:rPr b="0" baseline="0" cap="none" i="0" kumimoji="0" lang="en-US" normalizeH="0" smtClean="0" strike="noStrike" sz="2000" u="none">
                          <a:ln>
                            <a:noFill/>
                          </a:ln>
                          <a:solidFill>
                            <a:schemeClr val="tx1"/>
                          </a:solidFill>
                          <a:effectLst>
                            <a:outerShdw algn="tl" blurRad="38100" dir="2700000" dist="38100">
                              <a:srgbClr val="000000"/>
                            </a:outerShdw>
                          </a:effectLst>
                          <a:uFillTx/>
                          <a:latin charset="0" pitchFamily="34" typeface="Tahoma"/>
                          <a:cs charset="0" typeface="Arial"/>
                        </a:rPr>
                        <a:t>Dementia</a:t>
                      </a:r>
                    </a:p>
                    <a:p>
                      <a:pPr algn="l" defTabSz="914400" eaLnBrk="1" fontAlgn="base" hangingPunct="1" indent="0" latinLnBrk="0" lvl="0" marL="0" marR="0" rtl="0">
                        <a:lnSpc>
                          <a:spcPct val="100000"/>
                        </a:lnSpc>
                        <a:spcBef>
                          <a:spcPct val="20000"/>
                        </a:spcBef>
                        <a:spcAft>
                          <a:spcPct val="0"/>
                        </a:spcAft>
                        <a:buClr>
                          <a:schemeClr val="hlink"/>
                        </a:buClr>
                        <a:buSzPct val="65000"/>
                        <a:buFont charset="2" pitchFamily="2" typeface="Wingdings"/>
                        <a:buNone/>
                      </a:pPr>
                      <a:r>
                        <a:rPr b="0" baseline="0" cap="none" i="0" kumimoji="0" lang="en-US" normalizeH="0" smtClean="0" strike="noStrike" sz="2000" u="none">
                          <a:ln>
                            <a:noFill/>
                          </a:ln>
                          <a:solidFill>
                            <a:schemeClr val="tx1"/>
                          </a:solidFill>
                          <a:effectLst>
                            <a:outerShdw algn="tl" blurRad="38100" dir="2700000" dist="38100">
                              <a:srgbClr val="000000"/>
                            </a:outerShdw>
                          </a:effectLst>
                          <a:uFillTx/>
                          <a:latin charset="0" pitchFamily="34" typeface="Tahoma"/>
                          <a:cs charset="0" typeface="Arial"/>
                        </a:rPr>
                        <a:t>Psychosis </a:t>
                      </a:r>
                    </a:p>
                    <a:p>
                      <a:pPr algn="l" defTabSz="914400" eaLnBrk="1" fontAlgn="base" hangingPunct="1" indent="0" latinLnBrk="0" lvl="0" marL="0" marR="0" rtl="0">
                        <a:lnSpc>
                          <a:spcPct val="100000"/>
                        </a:lnSpc>
                        <a:spcBef>
                          <a:spcPct val="20000"/>
                        </a:spcBef>
                        <a:spcAft>
                          <a:spcPct val="0"/>
                        </a:spcAft>
                        <a:buClr>
                          <a:schemeClr val="hlink"/>
                        </a:buClr>
                        <a:buSzPct val="65000"/>
                        <a:buFont charset="2" pitchFamily="2" typeface="Wingdings"/>
                        <a:buNone/>
                      </a:pPr>
                      <a:r>
                        <a:rPr b="0" baseline="0" cap="none" i="0" kumimoji="0" lang="en-US" normalizeH="0" smtClean="0" strike="noStrike" sz="2000" u="none">
                          <a:ln>
                            <a:noFill/>
                          </a:ln>
                          <a:solidFill>
                            <a:schemeClr val="tx1"/>
                          </a:solidFill>
                          <a:effectLst>
                            <a:outerShdw algn="tl" blurRad="38100" dir="2700000" dist="38100">
                              <a:srgbClr val="000000"/>
                            </a:outerShdw>
                          </a:effectLst>
                          <a:uFillTx/>
                          <a:latin charset="0" pitchFamily="34" typeface="Tahoma"/>
                          <a:cs charset="0" typeface="Arial"/>
                        </a:rPr>
                        <a:t>Depression</a:t>
                      </a:r>
                    </a:p>
                    <a:p>
                      <a:pPr algn="l" defTabSz="914400" eaLnBrk="1" fontAlgn="base" hangingPunct="1" indent="0" latinLnBrk="0" lvl="0" marL="0" marR="0" rtl="0">
                        <a:lnSpc>
                          <a:spcPct val="100000"/>
                        </a:lnSpc>
                        <a:spcBef>
                          <a:spcPct val="20000"/>
                        </a:spcBef>
                        <a:spcAft>
                          <a:spcPct val="0"/>
                        </a:spcAft>
                        <a:buClr>
                          <a:schemeClr val="hlink"/>
                        </a:buClr>
                        <a:buSzPct val="65000"/>
                        <a:buFont charset="2" pitchFamily="2" typeface="Wingdings"/>
                        <a:buNone/>
                      </a:pPr>
                      <a:r>
                        <a:rPr b="0" baseline="0" cap="none" i="0" kumimoji="0" lang="en-US" normalizeH="0" smtClean="0" strike="noStrike" sz="2000" u="none">
                          <a:ln>
                            <a:noFill/>
                          </a:ln>
                          <a:solidFill>
                            <a:schemeClr val="tx1"/>
                          </a:solidFill>
                          <a:effectLst>
                            <a:outerShdw algn="tl" blurRad="38100" dir="2700000" dist="38100">
                              <a:srgbClr val="000000"/>
                            </a:outerShdw>
                          </a:effectLst>
                          <a:uFillTx/>
                          <a:latin charset="0" pitchFamily="34" typeface="Tahoma"/>
                          <a:cs charset="0" typeface="Arial"/>
                        </a:rPr>
                        <a:t>Reduced sexual desire </a:t>
                      </a:r>
                    </a:p>
                    <a:p>
                      <a:pPr algn="l" defTabSz="914400" eaLnBrk="1" fontAlgn="base" hangingPunct="1" indent="0" latinLnBrk="0" lvl="0" marL="0" marR="0" rtl="0">
                        <a:lnSpc>
                          <a:spcPct val="100000"/>
                        </a:lnSpc>
                        <a:spcBef>
                          <a:spcPct val="20000"/>
                        </a:spcBef>
                        <a:spcAft>
                          <a:spcPct val="0"/>
                        </a:spcAft>
                        <a:buClr>
                          <a:schemeClr val="hlink"/>
                        </a:buClr>
                        <a:buSzPct val="65000"/>
                        <a:buFont charset="2" pitchFamily="2" typeface="Wingdings"/>
                        <a:buNone/>
                      </a:pPr>
                      <a:r>
                        <a:rPr b="0" baseline="0" cap="none" i="0" kumimoji="0" lang="en-US" normalizeH="0" smtClean="0" strike="noStrike" sz="2000" u="none">
                          <a:ln>
                            <a:noFill/>
                          </a:ln>
                          <a:solidFill>
                            <a:schemeClr val="tx1"/>
                          </a:solidFill>
                          <a:effectLst>
                            <a:outerShdw algn="tl" blurRad="38100" dir="2700000" dist="38100">
                              <a:srgbClr val="000000"/>
                            </a:outerShdw>
                          </a:effectLst>
                          <a:uFillTx/>
                          <a:latin charset="0" pitchFamily="34" typeface="Tahoma"/>
                          <a:cs charset="0" typeface="Arial"/>
                        </a:rPr>
                        <a:t>Insomnia </a:t>
                      </a:r>
                    </a:p>
                    <a:p>
                      <a:pPr algn="l" defTabSz="914400" eaLnBrk="1" fontAlgn="base" hangingPunct="1" indent="0" latinLnBrk="0" lvl="0" marL="0" marR="0" rtl="0">
                        <a:lnSpc>
                          <a:spcPct val="100000"/>
                        </a:lnSpc>
                        <a:spcBef>
                          <a:spcPct val="20000"/>
                        </a:spcBef>
                        <a:spcAft>
                          <a:spcPct val="0"/>
                        </a:spcAft>
                        <a:buClr>
                          <a:schemeClr val="hlink"/>
                        </a:buClr>
                        <a:buSzPct val="65000"/>
                        <a:buFont charset="2" pitchFamily="2" typeface="Wingdings"/>
                        <a:buNone/>
                      </a:pPr>
                      <a:r>
                        <a:rPr b="0" baseline="0" cap="none" i="0" kumimoji="0" lang="en-US" normalizeH="0" smtClean="0" strike="noStrike" sz="2000" u="none">
                          <a:ln>
                            <a:noFill/>
                          </a:ln>
                          <a:solidFill>
                            <a:schemeClr val="tx1"/>
                          </a:solidFill>
                          <a:effectLst>
                            <a:outerShdw algn="tl" blurRad="38100" dir="2700000" dist="38100">
                              <a:srgbClr val="000000"/>
                            </a:outerShdw>
                          </a:effectLst>
                          <a:uFillTx/>
                          <a:latin charset="0" pitchFamily="34" typeface="Tahoma"/>
                          <a:cs charset="0" typeface="Arial"/>
                        </a:rPr>
                        <a:t>Personality deterioration </a:t>
                      </a:r>
                    </a:p>
                    <a:p>
                      <a:pPr algn="l" defTabSz="914400" eaLnBrk="1" fontAlgn="base" hangingPunct="1" indent="0" latinLnBrk="0" lvl="0" marL="0" marR="0" rtl="0">
                        <a:lnSpc>
                          <a:spcPct val="100000"/>
                        </a:lnSpc>
                        <a:spcBef>
                          <a:spcPct val="20000"/>
                        </a:spcBef>
                        <a:spcAft>
                          <a:spcPct val="0"/>
                        </a:spcAft>
                        <a:buClr>
                          <a:schemeClr val="hlink"/>
                        </a:buClr>
                        <a:buSzPct val="65000"/>
                        <a:buFont charset="2" pitchFamily="2" typeface="Wingdings"/>
                        <a:buNone/>
                      </a:pPr>
                      <a:r>
                        <a:rPr b="0" baseline="0" cap="none" i="0" kumimoji="0" lang="en-US" normalizeH="0" smtClean="0" strike="noStrike" sz="2000" u="none">
                          <a:ln>
                            <a:noFill/>
                          </a:ln>
                          <a:solidFill>
                            <a:schemeClr val="tx1"/>
                          </a:solidFill>
                          <a:effectLst>
                            <a:outerShdw algn="tl" blurRad="38100" dir="2700000" dist="38100">
                              <a:srgbClr val="000000"/>
                            </a:outerShdw>
                          </a:effectLst>
                          <a:uFillTx/>
                          <a:latin charset="0" pitchFamily="34" typeface="Tahoma"/>
                          <a:cs charset="0" typeface="Arial"/>
                        </a:rPr>
                        <a:t>Increased risk of suicide </a:t>
                      </a:r>
                      <a:endParaRPr b="0" baseline="0" cap="none" i="0" kumimoji="0" lang="x-none" normalizeH="0" smtClean="0" strike="noStrike" sz="2000" u="none">
                        <a:ln>
                          <a:noFill/>
                        </a:ln>
                        <a:solidFill>
                          <a:schemeClr val="tx1"/>
                        </a:solidFill>
                        <a:effectLst>
                          <a:outerShdw algn="tl" blurRad="38100" dir="2700000" dist="38100">
                            <a:srgbClr val="000000"/>
                          </a:outerShdw>
                        </a:effectLst>
                        <a:uFillTx/>
                        <a:latin charset="0" pitchFamily="34" typeface="Tahoma"/>
                        <a:cs charset="0" typeface="Arial"/>
                      </a:endParaRPr>
                    </a:p>
                    <a:p>
                      <a:pPr algn="l" defTabSz="914400" eaLnBrk="1" fontAlgn="base" hangingPunct="1" indent="0" latinLnBrk="0" lvl="0" marL="0" marR="0" rtl="0">
                        <a:lnSpc>
                          <a:spcPct val="100000"/>
                        </a:lnSpc>
                        <a:spcBef>
                          <a:spcPct val="20000"/>
                        </a:spcBef>
                        <a:spcAft>
                          <a:spcPct val="0"/>
                        </a:spcAft>
                        <a:buClr>
                          <a:schemeClr val="hlink"/>
                        </a:buClr>
                        <a:buSzPct val="65000"/>
                        <a:buFont charset="2" pitchFamily="2" typeface="Wingdings"/>
                        <a:buNone/>
                      </a:pPr>
                      <a:r>
                        <a:rPr b="0" baseline="0" cap="none" i="0" kumimoji="0" lang="en-US" normalizeH="0" smtClean="0" strike="noStrike" sz="2000" u="none">
                          <a:ln>
                            <a:noFill/>
                          </a:ln>
                          <a:solidFill>
                            <a:schemeClr val="tx1"/>
                          </a:solidFill>
                          <a:effectLst>
                            <a:outerShdw algn="tl" blurRad="38100" dir="2700000" dist="38100">
                              <a:srgbClr val="000000"/>
                            </a:outerShdw>
                          </a:effectLst>
                          <a:uFillTx/>
                          <a:latin charset="0" pitchFamily="34" typeface="Tahoma"/>
                          <a:cs charset="0" typeface="Arial"/>
                        </a:rPr>
                        <a:t>Morbid jealousy </a:t>
                      </a:r>
                    </a:p>
                  </a:txBody>
                  <a:tcPr horzOverflow="overflow">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noFill/>
                  </a:tcPr>
                </a:tc>
                <a:tc>
                  <a:txBody>
                    <a:bodyPr/>
                    <a:lstStyle/>
                    <a:p>
                      <a:pPr algn="l" defTabSz="914400" eaLnBrk="1" fontAlgn="base" hangingPunct="1" indent="0" latinLnBrk="0" lvl="0" marL="0" marR="0" rtl="0">
                        <a:lnSpc>
                          <a:spcPct val="100000"/>
                        </a:lnSpc>
                        <a:spcBef>
                          <a:spcPct val="20000"/>
                        </a:spcBef>
                        <a:spcAft>
                          <a:spcPct val="0"/>
                        </a:spcAft>
                        <a:buClr>
                          <a:schemeClr val="hlink"/>
                        </a:buClr>
                        <a:buSzPct val="65000"/>
                        <a:buFont charset="2" pitchFamily="2" typeface="Wingdings"/>
                        <a:buNone/>
                      </a:pPr>
                      <a:r>
                        <a:rPr b="0" baseline="0" cap="none" i="0" kumimoji="0" lang="en-US" normalizeH="0" smtClean="0" strike="noStrike" sz="2000" u="none">
                          <a:ln>
                            <a:noFill/>
                          </a:ln>
                          <a:solidFill>
                            <a:schemeClr val="tx1"/>
                          </a:solidFill>
                          <a:effectLst>
                            <a:outerShdw algn="tl" blurRad="38100" dir="2700000" dist="38100">
                              <a:srgbClr val="000000"/>
                            </a:outerShdw>
                          </a:effectLst>
                          <a:uFillTx/>
                          <a:latin charset="0" pitchFamily="34" typeface="Tahoma"/>
                          <a:cs charset="0" typeface="Arial"/>
                        </a:rPr>
                        <a:t>Social isolation </a:t>
                      </a:r>
                    </a:p>
                    <a:p>
                      <a:pPr algn="l" defTabSz="914400" eaLnBrk="1" fontAlgn="base" hangingPunct="1" indent="0" latinLnBrk="0" lvl="0" marL="0" marR="0" rtl="0">
                        <a:lnSpc>
                          <a:spcPct val="100000"/>
                        </a:lnSpc>
                        <a:spcBef>
                          <a:spcPct val="20000"/>
                        </a:spcBef>
                        <a:spcAft>
                          <a:spcPct val="0"/>
                        </a:spcAft>
                        <a:buClr>
                          <a:schemeClr val="hlink"/>
                        </a:buClr>
                        <a:buSzPct val="65000"/>
                        <a:buFont charset="2" pitchFamily="2" typeface="Wingdings"/>
                        <a:buNone/>
                      </a:pPr>
                      <a:endParaRPr b="0" baseline="0" cap="none" i="0" kumimoji="0" lang="en-US" normalizeH="0" smtClean="0" strike="noStrike" sz="2000" u="none">
                        <a:ln>
                          <a:noFill/>
                        </a:ln>
                        <a:solidFill>
                          <a:schemeClr val="tx1"/>
                        </a:solidFill>
                        <a:effectLst>
                          <a:outerShdw algn="tl" blurRad="38100" dir="2700000" dist="38100">
                            <a:srgbClr val="000000"/>
                          </a:outerShdw>
                        </a:effectLst>
                        <a:uFillTx/>
                        <a:latin charset="0" pitchFamily="34" typeface="Tahoma"/>
                        <a:cs charset="0" typeface="Arial"/>
                      </a:endParaRPr>
                    </a:p>
                    <a:p>
                      <a:pPr algn="l" defTabSz="914400" eaLnBrk="1" fontAlgn="base" hangingPunct="1" indent="0" latinLnBrk="0" lvl="0" marL="0" marR="0" rtl="0">
                        <a:lnSpc>
                          <a:spcPct val="100000"/>
                        </a:lnSpc>
                        <a:spcBef>
                          <a:spcPct val="20000"/>
                        </a:spcBef>
                        <a:spcAft>
                          <a:spcPct val="0"/>
                        </a:spcAft>
                        <a:buClr>
                          <a:schemeClr val="hlink"/>
                        </a:buClr>
                        <a:buSzPct val="65000"/>
                        <a:buFont charset="2" pitchFamily="2" typeface="Wingdings"/>
                        <a:buNone/>
                      </a:pPr>
                      <a:r>
                        <a:rPr b="0" baseline="0" cap="none" i="0" kumimoji="0" lang="en-US" normalizeH="0" smtClean="0" strike="noStrike" sz="2000" u="none">
                          <a:ln>
                            <a:noFill/>
                          </a:ln>
                          <a:solidFill>
                            <a:schemeClr val="tx1"/>
                          </a:solidFill>
                          <a:effectLst>
                            <a:outerShdw algn="tl" blurRad="38100" dir="2700000" dist="38100">
                              <a:srgbClr val="000000"/>
                            </a:outerShdw>
                          </a:effectLst>
                          <a:uFillTx/>
                          <a:latin charset="0" pitchFamily="34" typeface="Tahoma"/>
                          <a:cs charset="0" typeface="Arial"/>
                        </a:rPr>
                        <a:t>Job loss</a:t>
                      </a:r>
                    </a:p>
                    <a:p>
                      <a:pPr algn="l" defTabSz="914400" eaLnBrk="1" fontAlgn="base" hangingPunct="1" indent="0" latinLnBrk="0" lvl="0" marL="0" marR="0" rtl="0">
                        <a:lnSpc>
                          <a:spcPct val="100000"/>
                        </a:lnSpc>
                        <a:spcBef>
                          <a:spcPct val="20000"/>
                        </a:spcBef>
                        <a:spcAft>
                          <a:spcPct val="0"/>
                        </a:spcAft>
                        <a:buClr>
                          <a:schemeClr val="hlink"/>
                        </a:buClr>
                        <a:buSzPct val="65000"/>
                        <a:buFont charset="2" pitchFamily="2" typeface="Wingdings"/>
                        <a:buNone/>
                      </a:pPr>
                      <a:endParaRPr b="0" baseline="0" cap="none" i="0" kumimoji="0" lang="en-US" normalizeH="0" smtClean="0" strike="noStrike" sz="2000" u="none">
                        <a:ln>
                          <a:noFill/>
                        </a:ln>
                        <a:solidFill>
                          <a:schemeClr val="tx1"/>
                        </a:solidFill>
                        <a:effectLst>
                          <a:outerShdw algn="tl" blurRad="38100" dir="2700000" dist="38100">
                            <a:srgbClr val="000000"/>
                          </a:outerShdw>
                        </a:effectLst>
                        <a:uFillTx/>
                        <a:latin charset="0" pitchFamily="34" typeface="Tahoma"/>
                        <a:cs charset="0" typeface="Arial"/>
                      </a:endParaRPr>
                    </a:p>
                    <a:p>
                      <a:pPr algn="l" defTabSz="914400" eaLnBrk="1" fontAlgn="base" hangingPunct="1" indent="0" latinLnBrk="0" lvl="0" marL="0" marR="0" rtl="0">
                        <a:lnSpc>
                          <a:spcPct val="100000"/>
                        </a:lnSpc>
                        <a:spcBef>
                          <a:spcPct val="20000"/>
                        </a:spcBef>
                        <a:spcAft>
                          <a:spcPct val="0"/>
                        </a:spcAft>
                        <a:buClr>
                          <a:schemeClr val="hlink"/>
                        </a:buClr>
                        <a:buSzPct val="65000"/>
                        <a:buFont charset="2" pitchFamily="2" typeface="Wingdings"/>
                        <a:buNone/>
                      </a:pPr>
                      <a:r>
                        <a:rPr b="0" baseline="0" cap="none" i="0" kumimoji="0" lang="en-US" normalizeH="0" smtClean="0" strike="noStrike" sz="2000" u="none">
                          <a:ln>
                            <a:noFill/>
                          </a:ln>
                          <a:solidFill>
                            <a:schemeClr val="tx1"/>
                          </a:solidFill>
                          <a:effectLst>
                            <a:outerShdw algn="tl" blurRad="38100" dir="2700000" dist="38100">
                              <a:srgbClr val="000000"/>
                            </a:outerShdw>
                          </a:effectLst>
                          <a:uFillTx/>
                          <a:latin charset="0" pitchFamily="34" typeface="Tahoma"/>
                          <a:cs charset="0" typeface="Arial"/>
                        </a:rPr>
                        <a:t>Marital conflicts </a:t>
                      </a:r>
                    </a:p>
                    <a:p>
                      <a:pPr algn="l" defTabSz="914400" eaLnBrk="1" fontAlgn="base" hangingPunct="1" indent="0" latinLnBrk="0" lvl="0" marL="0" marR="0" rtl="0">
                        <a:lnSpc>
                          <a:spcPct val="100000"/>
                        </a:lnSpc>
                        <a:spcBef>
                          <a:spcPct val="20000"/>
                        </a:spcBef>
                        <a:spcAft>
                          <a:spcPct val="0"/>
                        </a:spcAft>
                        <a:buClr>
                          <a:schemeClr val="hlink"/>
                        </a:buClr>
                        <a:buSzPct val="65000"/>
                        <a:buFont charset="2" pitchFamily="2" typeface="Wingdings"/>
                        <a:buNone/>
                      </a:pPr>
                      <a:endParaRPr b="0" baseline="0" cap="none" i="0" kumimoji="0" lang="en-US" normalizeH="0" smtClean="0" strike="noStrike" sz="2000" u="none">
                        <a:ln>
                          <a:noFill/>
                        </a:ln>
                        <a:solidFill>
                          <a:schemeClr val="tx1"/>
                        </a:solidFill>
                        <a:effectLst>
                          <a:outerShdw algn="tl" blurRad="38100" dir="2700000" dist="38100">
                            <a:srgbClr val="000000"/>
                          </a:outerShdw>
                        </a:effectLst>
                        <a:uFillTx/>
                        <a:latin charset="0" pitchFamily="34" typeface="Tahoma"/>
                        <a:cs charset="0" typeface="Arial"/>
                      </a:endParaRPr>
                    </a:p>
                    <a:p>
                      <a:pPr algn="l" defTabSz="914400" eaLnBrk="1" fontAlgn="base" hangingPunct="1" indent="0" latinLnBrk="0" lvl="0" marL="0" marR="0" rtl="0">
                        <a:lnSpc>
                          <a:spcPct val="100000"/>
                        </a:lnSpc>
                        <a:spcBef>
                          <a:spcPct val="20000"/>
                        </a:spcBef>
                        <a:spcAft>
                          <a:spcPct val="0"/>
                        </a:spcAft>
                        <a:buClr>
                          <a:schemeClr val="hlink"/>
                        </a:buClr>
                        <a:buSzPct val="65000"/>
                        <a:buFont charset="2" pitchFamily="2" typeface="Wingdings"/>
                        <a:buNone/>
                      </a:pPr>
                      <a:r>
                        <a:rPr b="0" baseline="0" cap="none" i="0" kumimoji="0" lang="en-US" normalizeH="0" smtClean="0" strike="noStrike" sz="2000" u="none">
                          <a:ln>
                            <a:noFill/>
                          </a:ln>
                          <a:solidFill>
                            <a:schemeClr val="tx1"/>
                          </a:solidFill>
                          <a:effectLst>
                            <a:outerShdw algn="tl" blurRad="38100" dir="2700000" dist="38100">
                              <a:srgbClr val="000000"/>
                            </a:outerShdw>
                          </a:effectLst>
                          <a:uFillTx/>
                          <a:latin charset="0" pitchFamily="34" typeface="Tahoma"/>
                          <a:cs charset="0" typeface="Arial"/>
                        </a:rPr>
                        <a:t>Family problems</a:t>
                      </a:r>
                    </a:p>
                    <a:p>
                      <a:pPr algn="l" defTabSz="914400" eaLnBrk="1" fontAlgn="base" hangingPunct="1" indent="0" latinLnBrk="0" lvl="0" marL="0" marR="0" rtl="0">
                        <a:lnSpc>
                          <a:spcPct val="100000"/>
                        </a:lnSpc>
                        <a:spcBef>
                          <a:spcPct val="20000"/>
                        </a:spcBef>
                        <a:spcAft>
                          <a:spcPct val="0"/>
                        </a:spcAft>
                        <a:buClr>
                          <a:schemeClr val="hlink"/>
                        </a:buClr>
                        <a:buSzPct val="65000"/>
                        <a:buFont charset="2" pitchFamily="2" typeface="Wingdings"/>
                        <a:buNone/>
                      </a:pPr>
                      <a:endParaRPr b="0" baseline="0" cap="none" i="0" kumimoji="0" lang="en-US" normalizeH="0" smtClean="0" strike="noStrike" sz="2000" u="none">
                        <a:ln>
                          <a:noFill/>
                        </a:ln>
                        <a:solidFill>
                          <a:schemeClr val="tx1"/>
                        </a:solidFill>
                        <a:effectLst>
                          <a:outerShdw algn="tl" blurRad="38100" dir="2700000" dist="38100">
                            <a:srgbClr val="000000"/>
                          </a:outerShdw>
                        </a:effectLst>
                        <a:uFillTx/>
                        <a:latin charset="0" pitchFamily="34" typeface="Tahoma"/>
                        <a:cs charset="0" typeface="Arial"/>
                      </a:endParaRPr>
                    </a:p>
                    <a:p>
                      <a:pPr algn="l" defTabSz="914400" eaLnBrk="1" fontAlgn="base" hangingPunct="1" indent="0" latinLnBrk="0" lvl="0" marL="0" marR="0" rtl="0">
                        <a:lnSpc>
                          <a:spcPct val="100000"/>
                        </a:lnSpc>
                        <a:spcBef>
                          <a:spcPct val="20000"/>
                        </a:spcBef>
                        <a:spcAft>
                          <a:spcPct val="0"/>
                        </a:spcAft>
                        <a:buClr>
                          <a:schemeClr val="hlink"/>
                        </a:buClr>
                        <a:buSzPct val="65000"/>
                        <a:buFont charset="2" pitchFamily="2" typeface="Wingdings"/>
                        <a:buNone/>
                      </a:pPr>
                      <a:r>
                        <a:rPr b="0" baseline="0" cap="none" i="0" kumimoji="0" lang="en-US" normalizeH="0" smtClean="0" strike="noStrike" sz="2000" u="none">
                          <a:ln>
                            <a:noFill/>
                          </a:ln>
                          <a:solidFill>
                            <a:schemeClr val="tx1"/>
                          </a:solidFill>
                          <a:effectLst>
                            <a:outerShdw algn="tl" blurRad="38100" dir="2700000" dist="38100">
                              <a:srgbClr val="000000"/>
                            </a:outerShdw>
                          </a:effectLst>
                          <a:uFillTx/>
                          <a:latin charset="0" pitchFamily="34" typeface="Tahoma"/>
                          <a:cs charset="0" typeface="Arial"/>
                        </a:rPr>
                        <a:t>Legal troubles </a:t>
                      </a:r>
                    </a:p>
                    <a:p>
                      <a:pPr algn="l" defTabSz="914400" eaLnBrk="1" fontAlgn="base" hangingPunct="1" indent="0" latinLnBrk="0" lvl="0" marL="0" marR="0" rtl="0">
                        <a:lnSpc>
                          <a:spcPct val="100000"/>
                        </a:lnSpc>
                        <a:spcBef>
                          <a:spcPct val="20000"/>
                        </a:spcBef>
                        <a:spcAft>
                          <a:spcPct val="0"/>
                        </a:spcAft>
                        <a:buClr>
                          <a:schemeClr val="hlink"/>
                        </a:buClr>
                        <a:buSzPct val="65000"/>
                        <a:buFont charset="2" pitchFamily="2" typeface="Wingdings"/>
                        <a:buNone/>
                      </a:pPr>
                      <a:endParaRPr b="0" baseline="0" cap="none" i="0" kumimoji="0" lang="en-US" normalizeH="0" smtClean="0" strike="noStrike" sz="2000" u="none">
                        <a:ln>
                          <a:noFill/>
                        </a:ln>
                        <a:solidFill>
                          <a:schemeClr val="tx1"/>
                        </a:solidFill>
                        <a:effectLst>
                          <a:outerShdw algn="tl" blurRad="38100" dir="2700000" dist="38100">
                            <a:srgbClr val="000000"/>
                          </a:outerShdw>
                        </a:effectLst>
                        <a:uFillTx/>
                        <a:latin charset="0" pitchFamily="34" typeface="Tahoma"/>
                        <a:cs charset="0" typeface="Arial"/>
                      </a:endParaRPr>
                    </a:p>
                    <a:p>
                      <a:pPr algn="l" defTabSz="914400" eaLnBrk="1" fontAlgn="base" hangingPunct="1" indent="0" latinLnBrk="0" lvl="0" marL="0" marR="0" rtl="0">
                        <a:lnSpc>
                          <a:spcPct val="100000"/>
                        </a:lnSpc>
                        <a:spcBef>
                          <a:spcPct val="20000"/>
                        </a:spcBef>
                        <a:spcAft>
                          <a:spcPct val="0"/>
                        </a:spcAft>
                        <a:buClr>
                          <a:schemeClr val="hlink"/>
                        </a:buClr>
                        <a:buSzPct val="65000"/>
                        <a:buFont charset="2" pitchFamily="2" typeface="Wingdings"/>
                        <a:buNone/>
                      </a:pPr>
                      <a:r>
                        <a:rPr b="0" baseline="0" cap="none" i="0" kumimoji="0" lang="en-US" normalizeH="0" smtClean="0" strike="noStrike" sz="2000" u="none">
                          <a:ln>
                            <a:noFill/>
                          </a:ln>
                          <a:solidFill>
                            <a:schemeClr val="tx1"/>
                          </a:solidFill>
                          <a:effectLst>
                            <a:outerShdw algn="tl" blurRad="38100" dir="2700000" dist="38100">
                              <a:srgbClr val="000000"/>
                            </a:outerShdw>
                          </a:effectLst>
                          <a:uFillTx/>
                          <a:latin charset="0" pitchFamily="34" typeface="Tahoma"/>
                          <a:cs charset="0" typeface="Arial"/>
                        </a:rPr>
                        <a:t>Social stigma </a:t>
                      </a:r>
                    </a:p>
                  </a:txBody>
                  <a:tcPr horzOverflow="overflow">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noFill/>
                  </a:tcPr>
                </a:tc>
              </a:tr>
            </a:tbl>
          </a:graphicData>
        </a:graphic>
      </p:graphicFrame>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timing>
    <p:tnLst>
      <p:par>
        <p:cTn dur="indefinite" id="1" nodeType="tmRoot" restart="never"/>
      </p:par>
    </p:tnLst>
  </p:timing>
</p:sld>
</file>

<file path=ppt/slides/slide2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dependence" id="70660" name="Picture 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0" y="0"/>
            <a:ext cx="9144000" cy="6858000"/>
          </a:xfrm>
          <a:prstGeom prst="rect">
            <a:avLst/>
          </a:prstGeom>
          <a:noFill/>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timing>
    <p:tnLst>
      <p:par>
        <p:cTn dur="indefinite" id="1" nodeType="tmRoot" restart="never"/>
      </p:par>
    </p:tnLst>
  </p:timing>
</p:sld>
</file>

<file path=ppt/slides/slide2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smtClean="0">
                <a:uFillTx/>
              </a:rPr>
              <a:t>Screening – CAGE questionnaire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ex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11363" y="1981200"/>
            <a:ext cx="7875437" cy="4114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smtClean="0">
                <a:uFillTx/>
              </a:rPr>
              <a:t>Have you ever:</a:t>
            </a:r>
          </a:p>
          <a:p>
            <a:r>
              <a:rPr dirty="0" lang="en-US" smtClean="0">
                <a:uFillTx/>
              </a:rPr>
              <a:t>1. Wanted to </a:t>
            </a:r>
            <a:r>
              <a:rPr b="1" dirty="0" i="1" lang="en-US" smtClean="0">
                <a:uFillTx/>
              </a:rPr>
              <a:t>cut</a:t>
            </a:r>
            <a:r>
              <a:rPr dirty="0" lang="en-US" smtClean="0">
                <a:uFillTx/>
              </a:rPr>
              <a:t> down on your drinking?</a:t>
            </a:r>
          </a:p>
          <a:p>
            <a:r>
              <a:rPr dirty="0" lang="en-US" smtClean="0">
                <a:uFillTx/>
              </a:rPr>
              <a:t>2. Felt </a:t>
            </a:r>
            <a:r>
              <a:rPr b="1" dirty="0" i="1" lang="en-US" smtClean="0">
                <a:uFillTx/>
              </a:rPr>
              <a:t>annoyed</a:t>
            </a:r>
            <a:r>
              <a:rPr dirty="0" lang="en-US" smtClean="0">
                <a:uFillTx/>
              </a:rPr>
              <a:t> by criticism of your drinking</a:t>
            </a:r>
          </a:p>
          <a:p>
            <a:r>
              <a:rPr dirty="0" lang="en-US" smtClean="0">
                <a:uFillTx/>
              </a:rPr>
              <a:t>3. Felt </a:t>
            </a:r>
            <a:r>
              <a:rPr b="1" dirty="0" i="1" lang="en-US" smtClean="0">
                <a:uFillTx/>
              </a:rPr>
              <a:t>guilty</a:t>
            </a:r>
            <a:r>
              <a:rPr dirty="0" lang="en-US" smtClean="0">
                <a:uFillTx/>
              </a:rPr>
              <a:t> about drinking?</a:t>
            </a:r>
          </a:p>
          <a:p>
            <a:r>
              <a:rPr dirty="0" lang="en-US" smtClean="0">
                <a:uFillTx/>
              </a:rPr>
              <a:t>4. Take a drink as an </a:t>
            </a:r>
            <a:r>
              <a:rPr b="1" dirty="0" i="1" lang="en-US" smtClean="0">
                <a:uFillTx/>
              </a:rPr>
              <a:t>“eye-opener” </a:t>
            </a:r>
            <a:r>
              <a:rPr dirty="0" lang="en-US" smtClean="0">
                <a:uFillTx/>
              </a:rPr>
              <a:t>to prevent the shakes?</a:t>
            </a:r>
            <a:endParaRPr dirty="0"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fade/>
  </p:transition>
  <p:timing>
    <p:tnLst>
      <p:par>
        <p:cTn dur="indefinite" id="1" nodeType="tmRoot" restart="never"/>
      </p:par>
    </p:tnLst>
  </p:timing>
</p:sld>
</file>

<file path=ppt/slides/slide26.xml><?xml version="1.0" encoding="utf-8"?>
<p:sld xmlns:a="http://schemas.openxmlformats.org/drawingml/2006/main" xmlns:p="http://schemas.openxmlformats.org/presentationml/2006/main" xmlns:s="http://schemas.openxmlformats.org/officeDocument/2006/sharedTypes" xmlns:r="http://schemas.openxmlformats.org/officeDocument/2006/relationships" show="0">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2772"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23122" y="190500"/>
            <a:ext cx="7231712" cy="5715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0000"/>
          </a:bodyPr>
          <a:lstStyle/>
          <a:p>
            <a:pPr algn="ctr"/>
            <a:r>
              <a:rPr dirty="0" lang="en-US" smtClean="0">
                <a:uFillTx/>
                <a:latin charset="0" typeface="Arial"/>
                <a:cs charset="0" typeface="Arial"/>
              </a:rPr>
              <a:t>Stages of alcohol withdrawal</a:t>
            </a:r>
            <a:endParaRPr dirty="0" lang="en-US">
              <a:uFillTx/>
              <a:latin charset="0" typeface="Arial"/>
              <a:cs charset="0" typeface="Arial"/>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2773"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20700" y="1079500"/>
            <a:ext cx="3841845" cy="43053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2500" lnSpcReduction="10000"/>
          </a:bodyPr>
          <a:lstStyle/>
          <a:p>
            <a:pPr>
              <a:lnSpc>
                <a:spcPct val="90000"/>
              </a:lnSpc>
              <a:buClr>
                <a:schemeClr val="hlink"/>
              </a:buClr>
              <a:buFont charset="0" typeface="Wingdings"/>
              <a:buNone/>
            </a:pPr>
            <a:r>
              <a:rPr dirty="0" lang="en-US" u="sng">
                <a:uFillTx/>
                <a:latin charset="0" typeface="Arial"/>
                <a:cs charset="0" typeface="Arial"/>
              </a:rPr>
              <a:t>Stages</a:t>
            </a:r>
          </a:p>
          <a:p>
            <a:pPr>
              <a:lnSpc>
                <a:spcPct val="90000"/>
              </a:lnSpc>
              <a:buClr>
                <a:schemeClr val="tx1"/>
              </a:buClr>
            </a:pPr>
            <a:r>
              <a:rPr dirty="0" lang="en-US" sz="2400">
                <a:uFillTx/>
                <a:latin charset="0" typeface="Arial"/>
                <a:cs charset="0" typeface="Arial"/>
              </a:rPr>
              <a:t>I </a:t>
            </a:r>
            <a:r>
              <a:rPr dirty="0" lang="en-US" smtClean="0" sz="2400">
                <a:uFillTx/>
                <a:latin charset="0" typeface="Arial"/>
                <a:cs charset="0" typeface="Arial"/>
              </a:rPr>
              <a:t>(6-8 hours</a:t>
            </a:r>
            <a:r>
              <a:rPr dirty="0" lang="en-US" sz="2400">
                <a:uFillTx/>
                <a:latin charset="0" typeface="Arial"/>
                <a:cs charset="0" typeface="Arial"/>
              </a:rPr>
              <a:t>)</a:t>
            </a:r>
            <a:r>
              <a:rPr dirty="0" lang="en-US" smtClean="0" sz="2400">
                <a:uFillTx/>
                <a:latin charset="0" typeface="Arial"/>
                <a:cs charset="0" typeface="Arial"/>
              </a:rPr>
              <a:t>:</a:t>
            </a:r>
            <a:endParaRPr dirty="0" lang="en-US" sz="2400">
              <a:uFillTx/>
              <a:latin charset="0" typeface="Arial"/>
              <a:cs charset="0" typeface="Arial"/>
            </a:endParaRPr>
          </a:p>
          <a:p>
            <a:pPr>
              <a:lnSpc>
                <a:spcPct val="125000"/>
              </a:lnSpc>
              <a:buClr>
                <a:schemeClr val="tx1"/>
              </a:buClr>
            </a:pPr>
            <a:endParaRPr dirty="0" lang="en-US" sz="2400">
              <a:uFillTx/>
              <a:latin charset="0" typeface="Arial"/>
              <a:cs charset="0" typeface="Arial"/>
            </a:endParaRPr>
          </a:p>
          <a:p>
            <a:pPr>
              <a:lnSpc>
                <a:spcPct val="125000"/>
              </a:lnSpc>
              <a:buClr>
                <a:schemeClr val="tx1"/>
              </a:buClr>
            </a:pPr>
            <a:r>
              <a:rPr dirty="0" lang="en-US" sz="2400">
                <a:uFillTx/>
                <a:latin charset="0" typeface="Arial"/>
                <a:cs charset="0" typeface="Arial"/>
              </a:rPr>
              <a:t>II </a:t>
            </a:r>
            <a:r>
              <a:rPr dirty="0" lang="en-US" smtClean="0" sz="2400">
                <a:uFillTx/>
                <a:latin charset="0" typeface="Arial"/>
                <a:cs charset="0" typeface="Arial"/>
              </a:rPr>
              <a:t>(10-30 hours</a:t>
            </a:r>
            <a:r>
              <a:rPr dirty="0" lang="en-US" sz="2400">
                <a:uFillTx/>
                <a:latin charset="0" typeface="Arial"/>
                <a:cs charset="0" typeface="Arial"/>
              </a:rPr>
              <a:t>):</a:t>
            </a:r>
          </a:p>
          <a:p>
            <a:pPr lvl="1">
              <a:lnSpc>
                <a:spcPct val="125000"/>
              </a:lnSpc>
              <a:buClr>
                <a:schemeClr val="tx1"/>
              </a:buClr>
              <a:buFont charset="0" typeface="Wingdings"/>
              <a:buChar char="l"/>
            </a:pPr>
            <a:endParaRPr dirty="0" lang="en-US">
              <a:uFillTx/>
              <a:latin charset="0" typeface="Arial"/>
              <a:cs charset="0" typeface="Arial"/>
            </a:endParaRPr>
          </a:p>
          <a:p>
            <a:pPr>
              <a:lnSpc>
                <a:spcPct val="125000"/>
              </a:lnSpc>
              <a:buClr>
                <a:schemeClr val="tx1"/>
              </a:buClr>
            </a:pPr>
            <a:r>
              <a:rPr dirty="0" lang="en-US" sz="2400">
                <a:uFillTx/>
                <a:latin charset="0" typeface="Arial"/>
                <a:cs charset="0" typeface="Arial"/>
              </a:rPr>
              <a:t>III </a:t>
            </a:r>
            <a:r>
              <a:rPr dirty="0" lang="en-US" smtClean="0" sz="2400">
                <a:uFillTx/>
                <a:latin charset="0" typeface="Arial"/>
                <a:cs charset="0" typeface="Arial"/>
              </a:rPr>
              <a:t>(12-48 hours</a:t>
            </a:r>
            <a:r>
              <a:rPr dirty="0" lang="en-US" sz="2400">
                <a:uFillTx/>
                <a:latin charset="0" typeface="Arial"/>
                <a:cs charset="0" typeface="Arial"/>
              </a:rPr>
              <a:t>):</a:t>
            </a:r>
          </a:p>
          <a:p>
            <a:pPr>
              <a:lnSpc>
                <a:spcPct val="125000"/>
              </a:lnSpc>
              <a:buClr>
                <a:schemeClr val="tx1"/>
              </a:buClr>
            </a:pPr>
            <a:endParaRPr dirty="0" lang="en-US" sz="2400">
              <a:uFillTx/>
              <a:latin charset="0" typeface="Arial"/>
              <a:cs charset="0" typeface="Arial"/>
            </a:endParaRPr>
          </a:p>
          <a:p>
            <a:pPr>
              <a:lnSpc>
                <a:spcPct val="125000"/>
              </a:lnSpc>
              <a:buClr>
                <a:schemeClr val="tx1"/>
              </a:buClr>
            </a:pPr>
            <a:r>
              <a:rPr dirty="0" lang="en-US" sz="2400">
                <a:uFillTx/>
                <a:latin charset="0" typeface="Arial"/>
                <a:cs charset="0" typeface="Arial"/>
              </a:rPr>
              <a:t>IV (&gt; 2</a:t>
            </a:r>
            <a:r>
              <a:rPr dirty="0" lang="en-US" smtClean="0" sz="2400">
                <a:uFillTx/>
                <a:latin charset="0" typeface="Arial"/>
                <a:cs charset="0" typeface="Arial"/>
              </a:rPr>
              <a:t>-3 days)</a:t>
            </a:r>
            <a:r>
              <a:rPr dirty="0" lang="en-US" sz="2400">
                <a:uFillTx/>
                <a:latin charset="0" typeface="Arial"/>
                <a:cs charset="0" typeface="Arial"/>
              </a:rPr>
              <a:t>:</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2774" name="Rectangle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2"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35500" y="1066800"/>
            <a:ext cx="4127500" cy="46863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2500" lnSpcReduction="10000"/>
          </a:bodyPr>
          <a:lstStyle/>
          <a:p>
            <a:pPr>
              <a:lnSpc>
                <a:spcPct val="90000"/>
              </a:lnSpc>
              <a:buFont charset="0" typeface="Wingdings"/>
              <a:buNone/>
            </a:pPr>
            <a:r>
              <a:rPr dirty="0" lang="en-US" u="sng">
                <a:uFillTx/>
                <a:latin charset="0" typeface="Arial"/>
                <a:cs charset="0" typeface="Arial"/>
              </a:rPr>
              <a:t>Symptoms</a:t>
            </a:r>
          </a:p>
          <a:p>
            <a:pPr>
              <a:lnSpc>
                <a:spcPct val="90000"/>
              </a:lnSpc>
              <a:buClr>
                <a:schemeClr val="tx1"/>
              </a:buClr>
              <a:buFont charset="0" typeface="Wingdings"/>
              <a:buChar char="Ø"/>
            </a:pPr>
            <a:r>
              <a:rPr dirty="0" lang="en-US" smtClean="0" sz="2400">
                <a:uFillTx/>
                <a:latin charset="0" typeface="Arial"/>
                <a:cs charset="0" typeface="Arial"/>
              </a:rPr>
              <a:t>Autonomic hyperactivity</a:t>
            </a:r>
            <a:endParaRPr dirty="0" lang="en-US" sz="2400">
              <a:uFillTx/>
              <a:latin charset="0" typeface="Arial"/>
              <a:cs charset="0" typeface="Arial"/>
            </a:endParaRPr>
          </a:p>
          <a:p>
            <a:pPr>
              <a:lnSpc>
                <a:spcPct val="90000"/>
              </a:lnSpc>
              <a:buClr>
                <a:schemeClr val="tx1"/>
              </a:buClr>
              <a:buFont charset="0" typeface="Wingdings"/>
              <a:buNone/>
            </a:pPr>
            <a:endParaRPr dirty="0" lang="en-US" sz="2400">
              <a:uFillTx/>
              <a:latin charset="0" typeface="Arial"/>
              <a:cs charset="0" typeface="Arial"/>
              <a:sym charset="0" typeface="Symbol"/>
            </a:endParaRPr>
          </a:p>
          <a:p>
            <a:pPr>
              <a:lnSpc>
                <a:spcPct val="150000"/>
              </a:lnSpc>
              <a:buClr>
                <a:schemeClr val="tx1"/>
              </a:buClr>
              <a:buFont charset="0" typeface="Wingdings"/>
              <a:buChar char="Ø"/>
            </a:pPr>
            <a:r>
              <a:rPr dirty="0" lang="en-US" smtClean="0" sz="2400">
                <a:uFillTx/>
                <a:latin charset="0" typeface="Arial"/>
                <a:cs charset="0" typeface="Arial"/>
                <a:sym charset="0" typeface="Symbol"/>
              </a:rPr>
              <a:t>Hallucinations + </a:t>
            </a:r>
            <a:r>
              <a:rPr dirty="0" lang="en-US" smtClean="0" sz="2400">
                <a:uFillTx/>
                <a:latin charset="0" typeface="Arial"/>
                <a:cs charset="0" typeface="Arial"/>
              </a:rPr>
              <a:t>above</a:t>
            </a:r>
            <a:endParaRPr dirty="0" lang="en-US" sz="2400">
              <a:uFillTx/>
              <a:latin charset="0" typeface="Arial"/>
              <a:cs charset="0" typeface="Arial"/>
            </a:endParaRPr>
          </a:p>
          <a:p>
            <a:pPr>
              <a:lnSpc>
                <a:spcPct val="90000"/>
              </a:lnSpc>
              <a:buClr>
                <a:schemeClr val="tx1"/>
              </a:buClr>
              <a:buFont charset="0" typeface="Symbol"/>
              <a:buChar char="­"/>
            </a:pPr>
            <a:endParaRPr dirty="0" lang="en-US" sz="2400">
              <a:uFillTx/>
              <a:latin charset="0" typeface="Arial"/>
              <a:cs charset="0" typeface="Arial"/>
            </a:endParaRPr>
          </a:p>
          <a:p>
            <a:pPr>
              <a:lnSpc>
                <a:spcPct val="125000"/>
              </a:lnSpc>
              <a:buClr>
                <a:schemeClr val="tx1"/>
              </a:buClr>
              <a:buFont charset="0" typeface="Wingdings"/>
              <a:buChar char="Ø"/>
            </a:pPr>
            <a:r>
              <a:rPr altLang="ja-JP" dirty="0" lang="en-CA" smtClean="0" sz="2400">
                <a:uFillTx/>
                <a:latin charset="0" typeface="Arial"/>
                <a:cs charset="0" typeface="Arial"/>
              </a:rPr>
              <a:t>Grand mal seizures</a:t>
            </a:r>
          </a:p>
          <a:p>
            <a:pPr>
              <a:lnSpc>
                <a:spcPct val="125000"/>
              </a:lnSpc>
              <a:buClr>
                <a:schemeClr val="tx1"/>
              </a:buClr>
              <a:buFont charset="0" typeface="Wingdings"/>
              <a:buChar char="Ø"/>
            </a:pPr>
            <a:endParaRPr dirty="0" lang="en-CA" smtClean="0" sz="2400">
              <a:uFillTx/>
              <a:latin charset="0" typeface="Arial"/>
              <a:cs charset="0" typeface="Arial"/>
            </a:endParaRPr>
          </a:p>
          <a:p>
            <a:pPr>
              <a:lnSpc>
                <a:spcPct val="125000"/>
              </a:lnSpc>
              <a:buClr>
                <a:schemeClr val="tx1"/>
              </a:buClr>
              <a:buFont charset="0" typeface="Wingdings"/>
              <a:buChar char="Ø"/>
            </a:pPr>
            <a:r>
              <a:rPr dirty="0" err="1" lang="en-CA" smtClean="0" sz="2400">
                <a:uFillTx/>
                <a:latin charset="0" typeface="Arial"/>
                <a:cs charset="0" typeface="Arial"/>
              </a:rPr>
              <a:t>Delerium</a:t>
            </a:r>
            <a:r>
              <a:rPr dirty="0" lang="en-CA" smtClean="0" sz="2400">
                <a:uFillTx/>
                <a:latin charset="0" typeface="Arial"/>
                <a:cs charset="0" typeface="Arial"/>
              </a:rPr>
              <a:t> tremens (DTs)</a:t>
            </a:r>
            <a:endParaRPr dirty="0" lang="en-US" sz="2400">
              <a:uFillTx/>
              <a:latin charset="0" typeface="Arial"/>
              <a:cs charset="0" typeface="Arial"/>
            </a:endParaRPr>
          </a:p>
          <a:p>
            <a:pPr indent="0" marL="0">
              <a:lnSpc>
                <a:spcPct val="90000"/>
              </a:lnSpc>
              <a:buClr>
                <a:schemeClr val="tx1"/>
              </a:buClr>
              <a:buNone/>
            </a:pPr>
            <a:endParaRPr dirty="0" lang="en-US" sz="2400">
              <a:uFillTx/>
              <a:latin charset="0" typeface="Arial"/>
              <a:cs charset="0" typeface="Arial"/>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2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9700"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11200" y="165100"/>
            <a:ext cx="7772400" cy="74295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0000"/>
          </a:bodyPr>
          <a:lstStyle/>
          <a:p>
            <a:pPr algn="ctr"/>
            <a:r>
              <a:rPr lang="en-US">
                <a:uFillTx/>
                <a:latin charset="0" typeface="Arial"/>
                <a:cs charset="0" typeface="Arial"/>
              </a:rPr>
              <a:t>Laboratory Tests </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9701"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1268413"/>
            <a:ext cx="9144000" cy="469106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pPr>
              <a:lnSpc>
                <a:spcPct val="150000"/>
              </a:lnSpc>
              <a:spcAft>
                <a:spcPct val="20000"/>
              </a:spcAft>
              <a:buClr>
                <a:schemeClr val="tx1"/>
              </a:buClr>
            </a:pPr>
            <a:r>
              <a:rPr dirty="0" lang="en-US" sz="2400">
                <a:uFillTx/>
                <a:latin charset="0" typeface="Arial"/>
                <a:cs charset="0" typeface="Arial"/>
              </a:rPr>
              <a:t>Identify acute and/or heavy drinking (</a:t>
            </a:r>
            <a:r>
              <a:rPr dirty="0" lang="en-US" sz="2400" u="sng">
                <a:uFillTx/>
                <a:latin charset="0" typeface="Arial"/>
                <a:cs charset="0" typeface="Arial"/>
              </a:rPr>
              <a:t>&gt;</a:t>
            </a:r>
            <a:r>
              <a:rPr dirty="0" lang="en-US" sz="2400">
                <a:uFillTx/>
                <a:latin charset="0" typeface="Arial"/>
                <a:cs charset="0" typeface="Arial"/>
              </a:rPr>
              <a:t> 5 drinks/day):</a:t>
            </a:r>
          </a:p>
          <a:p>
            <a:pPr lvl="2">
              <a:lnSpc>
                <a:spcPct val="150000"/>
              </a:lnSpc>
              <a:spcAft>
                <a:spcPct val="20000"/>
              </a:spcAft>
              <a:buClr>
                <a:schemeClr val="tx1"/>
              </a:buClr>
              <a:buFont charset="0" typeface="Wingdings"/>
              <a:buChar char="q"/>
            </a:pPr>
            <a:r>
              <a:rPr dirty="0" lang="en-US" sz="3600">
                <a:uFillTx/>
                <a:latin charset="0" typeface="Arial"/>
                <a:cs charset="0" typeface="Arial"/>
              </a:rPr>
              <a:t> </a:t>
            </a:r>
            <a:r>
              <a:rPr dirty="0" lang="en-US" sz="2400">
                <a:uFillTx/>
                <a:latin charset="0" typeface="Arial"/>
                <a:cs charset="0" typeface="Arial"/>
              </a:rPr>
              <a:t>Blood Alcohol Levels (BAL).</a:t>
            </a:r>
          </a:p>
          <a:p>
            <a:pPr lvl="2">
              <a:lnSpc>
                <a:spcPct val="150000"/>
              </a:lnSpc>
              <a:spcAft>
                <a:spcPct val="20000"/>
              </a:spcAft>
              <a:buClr>
                <a:schemeClr val="tx1"/>
              </a:buClr>
              <a:buFont charset="0" typeface="Wingdings"/>
              <a:buChar char="q"/>
            </a:pPr>
            <a:r>
              <a:rPr dirty="0" lang="en-US" sz="2400">
                <a:uFillTx/>
                <a:latin charset="0" typeface="Arial"/>
                <a:cs charset="0" typeface="Arial"/>
              </a:rPr>
              <a:t> Gamma-</a:t>
            </a:r>
            <a:r>
              <a:rPr dirty="0" err="1" lang="en-US" sz="2400">
                <a:uFillTx/>
                <a:latin charset="0" typeface="Arial"/>
                <a:cs charset="0" typeface="Arial"/>
              </a:rPr>
              <a:t>glutamyltransferase</a:t>
            </a:r>
            <a:r>
              <a:rPr dirty="0" lang="en-US" sz="2400">
                <a:uFillTx/>
                <a:latin charset="0" typeface="Arial"/>
                <a:cs charset="0" typeface="Arial"/>
              </a:rPr>
              <a:t> (GGTP &gt; 35 IU/L</a:t>
            </a:r>
            <a:r>
              <a:rPr dirty="0" lang="en-US" smtClean="0" sz="2400">
                <a:uFillTx/>
                <a:latin charset="0" typeface="Arial"/>
                <a:cs charset="0" typeface="Arial"/>
              </a:rPr>
              <a:t>)</a:t>
            </a:r>
            <a:endParaRPr dirty="0" lang="en-US" sz="2400">
              <a:uFillTx/>
              <a:latin charset="0" typeface="Arial"/>
              <a:cs charset="0" typeface="Arial"/>
            </a:endParaRPr>
          </a:p>
          <a:p>
            <a:pPr lvl="2">
              <a:lnSpc>
                <a:spcPct val="150000"/>
              </a:lnSpc>
              <a:spcAft>
                <a:spcPct val="20000"/>
              </a:spcAft>
              <a:buClr>
                <a:schemeClr val="tx1"/>
              </a:buClr>
              <a:buFont charset="0" typeface="Wingdings"/>
              <a:buChar char="q"/>
            </a:pPr>
            <a:r>
              <a:rPr dirty="0" lang="en-US" sz="2400">
                <a:uFillTx/>
                <a:latin charset="0" typeface="Arial"/>
                <a:cs charset="0" typeface="Arial"/>
              </a:rPr>
              <a:t> Erythrocyte mean corpuscular volume (MCV &gt;91.5 </a:t>
            </a:r>
            <a:r>
              <a:rPr dirty="0" lang="en-US" sz="2400">
                <a:uFillTx/>
                <a:latin charset="0" typeface="Arial"/>
                <a:cs charset="0" typeface="Arial"/>
                <a:sym charset="0" typeface="Symbol"/>
              </a:rPr>
              <a:t></a:t>
            </a:r>
            <a:r>
              <a:rPr baseline="30000" dirty="0" lang="en-US" sz="2400">
                <a:uFillTx/>
                <a:latin charset="0" typeface="Arial"/>
                <a:cs charset="0" typeface="Arial"/>
              </a:rPr>
              <a:t>3</a:t>
            </a:r>
            <a:r>
              <a:rPr dirty="0" lang="en-US" sz="2400">
                <a:uFillTx/>
                <a:latin charset="0" typeface="Arial"/>
                <a:cs charset="0" typeface="Arial"/>
              </a:rPr>
              <a:t>) </a:t>
            </a:r>
          </a:p>
          <a:p>
            <a:pPr lvl="2">
              <a:lnSpc>
                <a:spcPct val="150000"/>
              </a:lnSpc>
              <a:spcAft>
                <a:spcPct val="20000"/>
              </a:spcAft>
              <a:buClr>
                <a:schemeClr val="tx1"/>
              </a:buClr>
              <a:buFont charset="0" typeface="Wingdings"/>
              <a:buChar char="q"/>
            </a:pPr>
            <a:r>
              <a:rPr dirty="0" lang="en-US" sz="2400">
                <a:uFillTx/>
                <a:latin charset="0" typeface="Arial"/>
                <a:cs charset="0" typeface="Arial"/>
              </a:rPr>
              <a:t>High AST/ALT</a:t>
            </a:r>
          </a:p>
          <a:p>
            <a:pPr lvl="2">
              <a:lnSpc>
                <a:spcPct val="150000"/>
              </a:lnSpc>
              <a:spcAft>
                <a:spcPct val="20000"/>
              </a:spcAft>
              <a:buClr>
                <a:schemeClr val="tx1"/>
              </a:buClr>
              <a:buFont charset="0" typeface="Wingdings 2"/>
              <a:buNone/>
            </a:pPr>
            <a:endParaRPr dirty="0" lang="en-US" sz="2400">
              <a:uFillTx/>
              <a:latin charset="0" typeface="Arial"/>
              <a:cs charset="0" typeface="Arial"/>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2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584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100013"/>
            <a:ext cx="8229600" cy="1143001"/>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CA">
                <a:uFillTx/>
                <a:latin charset="0" typeface="Arial"/>
                <a:cs charset="0" typeface="Arial"/>
              </a:rPr>
              <a:t>Treatment</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584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1196975"/>
            <a:ext cx="8229600" cy="438943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62500" lnSpcReduction="20000"/>
          </a:bodyPr>
          <a:lstStyle/>
          <a:p>
            <a:r>
              <a:rPr b="1" dirty="0" lang="en-US" sz="2900">
                <a:uFillTx/>
                <a:latin charset="0" typeface="Arial"/>
                <a:cs charset="0" typeface="Arial"/>
              </a:rPr>
              <a:t>Treating Alcohol Intoxicated Patient: </a:t>
            </a:r>
          </a:p>
          <a:p>
            <a:pPr>
              <a:buFont charset="0" typeface="Wingdings 2"/>
              <a:buNone/>
            </a:pPr>
            <a:r>
              <a:rPr b="1" dirty="0" lang="en-US" sz="2900">
                <a:uFillTx/>
                <a:latin charset="0" typeface="Arial"/>
                <a:cs charset="0" typeface="Arial"/>
              </a:rPr>
              <a:t>Conscious : supportive, antipsychotic if agitated. Unconscious: ABC</a:t>
            </a:r>
          </a:p>
          <a:p>
            <a:r>
              <a:rPr b="1" dirty="0" lang="en-US" sz="2900">
                <a:uFillTx/>
                <a:latin charset="0" typeface="Arial"/>
                <a:cs charset="0" typeface="Arial"/>
              </a:rPr>
              <a:t>Treating Alcohol Withdrawal:</a:t>
            </a:r>
          </a:p>
          <a:p>
            <a:pPr>
              <a:buFont charset="0" typeface="Wingdings 2"/>
              <a:buNone/>
            </a:pPr>
            <a:r>
              <a:rPr b="1" dirty="0" lang="en-US" sz="2900">
                <a:uFillTx/>
                <a:latin charset="0" typeface="Arial"/>
                <a:cs charset="0" typeface="Arial"/>
              </a:rPr>
              <a:t>Supportive,  thiamine &amp; long acting BDZ  </a:t>
            </a:r>
            <a:r>
              <a:rPr b="1" dirty="0" lang="en-US" smtClean="0" sz="2900">
                <a:uFillTx/>
                <a:latin charset="0" typeface="Arial"/>
                <a:cs charset="0" typeface="Arial"/>
              </a:rPr>
              <a:t>± </a:t>
            </a:r>
            <a:r>
              <a:rPr b="1" dirty="0" lang="en-US" sz="2900">
                <a:uFillTx/>
                <a:latin charset="0" typeface="Arial"/>
                <a:cs charset="0" typeface="Arial"/>
              </a:rPr>
              <a:t>anticonvulsants for seizure.</a:t>
            </a:r>
            <a:r>
              <a:rPr dirty="0" lang="en-US" sz="2900">
                <a:uFillTx/>
                <a:latin charset="0" typeface="Arial"/>
                <a:cs charset="0" typeface="Arial"/>
              </a:rPr>
              <a:t> </a:t>
            </a:r>
            <a:endParaRPr dirty="0" lang="en-CA" sz="2900">
              <a:uFillTx/>
              <a:latin charset="0" typeface="Arial"/>
              <a:cs charset="0" typeface="Arial"/>
            </a:endParaRPr>
          </a:p>
          <a:p>
            <a:r>
              <a:rPr b="1" dirty="0" lang="en-US" sz="2900">
                <a:uFillTx/>
                <a:latin charset="0" typeface="Arial"/>
                <a:cs charset="0" typeface="Arial"/>
              </a:rPr>
              <a:t>Maintaining Abstinence:</a:t>
            </a:r>
          </a:p>
          <a:p>
            <a:pPr lvl="1"/>
            <a:r>
              <a:rPr b="1" dirty="0" err="1" lang="en-GB" smtClean="0" sz="2700">
                <a:uFillTx/>
                <a:latin charset="0" typeface="Arial"/>
                <a:cs charset="0" typeface="Arial"/>
              </a:rPr>
              <a:t>Disulfiram</a:t>
            </a:r>
            <a:r>
              <a:rPr dirty="0" lang="en-GB" smtClean="0" sz="2700">
                <a:uFillTx/>
                <a:latin charset="0" typeface="Arial"/>
                <a:cs charset="0" typeface="Arial"/>
              </a:rPr>
              <a:t> </a:t>
            </a:r>
            <a:r>
              <a:rPr dirty="0" lang="en-GB" sz="2700">
                <a:uFillTx/>
                <a:latin charset="0" typeface="Arial"/>
                <a:cs charset="0" typeface="Arial"/>
              </a:rPr>
              <a:t>– blockade of </a:t>
            </a:r>
            <a:r>
              <a:rPr dirty="0" err="1" lang="en-GB" sz="2700">
                <a:uFillTx/>
                <a:latin charset="0" typeface="Arial"/>
                <a:cs charset="0" typeface="Arial"/>
              </a:rPr>
              <a:t>aldehydedehydrogenase</a:t>
            </a:r>
            <a:r>
              <a:rPr dirty="0" lang="en-GB" sz="2700">
                <a:uFillTx/>
                <a:latin charset="0" typeface="Arial"/>
                <a:cs charset="0" typeface="Arial"/>
              </a:rPr>
              <a:t> </a:t>
            </a:r>
            <a:r>
              <a:rPr dirty="0" lang="en-GB" sz="2700">
                <a:uFillTx/>
                <a:latin charset="0" typeface="Arial"/>
                <a:cs charset="0" typeface="Arial"/>
                <a:sym charset="0" typeface="Symbol"/>
              </a:rPr>
              <a:t> </a:t>
            </a:r>
            <a:r>
              <a:rPr dirty="0" err="1" lang="en-GB" sz="2700">
                <a:uFillTx/>
                <a:latin charset="0" typeface="Arial"/>
                <a:cs charset="0" typeface="Arial"/>
              </a:rPr>
              <a:t>cummulation</a:t>
            </a:r>
            <a:r>
              <a:rPr dirty="0" lang="en-GB" sz="2700">
                <a:uFillTx/>
                <a:latin charset="0" typeface="Arial"/>
                <a:cs charset="0" typeface="Arial"/>
              </a:rPr>
              <a:t> of acetaldehyde - nausea, flushing, tachycardia, hyperventilation, panic…</a:t>
            </a:r>
          </a:p>
          <a:p>
            <a:pPr lvl="1"/>
            <a:r>
              <a:rPr b="1" dirty="0" lang="en-GB" sz="2700">
                <a:uFillTx/>
                <a:latin charset="0" typeface="Arial"/>
                <a:cs charset="0" typeface="Arial"/>
              </a:rPr>
              <a:t>Naloxone</a:t>
            </a:r>
            <a:r>
              <a:rPr dirty="0" lang="en-GB" sz="2700">
                <a:uFillTx/>
                <a:latin charset="0" typeface="Arial"/>
                <a:cs charset="0" typeface="Arial"/>
              </a:rPr>
              <a:t> – reduces alcohol-induced reward.</a:t>
            </a:r>
          </a:p>
          <a:p>
            <a:pPr lvl="1"/>
            <a:r>
              <a:rPr b="1" dirty="0" err="1" lang="en-GB" sz="2700">
                <a:uFillTx/>
                <a:latin charset="0" typeface="Arial"/>
                <a:cs charset="0" typeface="Arial"/>
              </a:rPr>
              <a:t>Acamprosate</a:t>
            </a:r>
            <a:r>
              <a:rPr dirty="0" lang="en-GB" sz="2700">
                <a:uFillTx/>
                <a:latin charset="0" typeface="Arial"/>
                <a:cs charset="0" typeface="Arial"/>
              </a:rPr>
              <a:t> – anti-craving effects </a:t>
            </a:r>
            <a:r>
              <a:rPr dirty="0" lang="en-GB" smtClean="0" sz="2700">
                <a:uFillTx/>
                <a:latin charset="0" typeface="Arial"/>
                <a:cs charset="0" typeface="Arial"/>
              </a:rPr>
              <a:t>.</a:t>
            </a:r>
            <a:endParaRPr dirty="0" lang="en-GB" sz="2900">
              <a:uFillTx/>
              <a:latin charset="0" typeface="Arial"/>
              <a:cs charset="0" typeface="Arial"/>
            </a:endParaRPr>
          </a:p>
          <a:p>
            <a:r>
              <a:rPr b="1" dirty="0" lang="en-GB" sz="2900">
                <a:uFillTx/>
                <a:latin charset="0" typeface="Arial"/>
                <a:cs charset="0" typeface="Arial"/>
              </a:rPr>
              <a:t>Psychological: </a:t>
            </a:r>
            <a:r>
              <a:rPr dirty="0" lang="en-GB" smtClean="0" sz="2900">
                <a:uFillTx/>
                <a:latin charset="0" typeface="Arial"/>
                <a:cs charset="0" typeface="Arial"/>
              </a:rPr>
              <a:t>Individual, group Rx, relapse </a:t>
            </a:r>
            <a:r>
              <a:rPr dirty="0" lang="en-GB" sz="2900">
                <a:uFillTx/>
                <a:latin charset="0" typeface="Arial"/>
                <a:cs charset="0" typeface="Arial"/>
              </a:rPr>
              <a:t>prevention.</a:t>
            </a:r>
          </a:p>
          <a:p>
            <a:pPr>
              <a:buFont charset="0" typeface="Wingdings 2"/>
              <a:buNone/>
            </a:pPr>
            <a:endParaRPr dirty="0" lang="en-CA">
              <a:uFillTx/>
              <a:latin charset="0" typeface="Arial"/>
              <a:cs charset="0" typeface="Arial"/>
            </a:endParaRPr>
          </a:p>
          <a:p>
            <a:pPr>
              <a:buFont charset="0" typeface="Wingdings 2"/>
              <a:buNone/>
            </a:pPr>
            <a:endParaRPr b="1" dirty="0" lang="en-CA">
              <a:uFillTx/>
              <a:latin charset="0" typeface="Arial"/>
              <a:cs charset="0" typeface="Arial"/>
            </a:endParaRPr>
          </a:p>
          <a:p>
            <a:endParaRPr b="1" dirty="0" lang="en-US">
              <a:uFillTx/>
              <a:latin charset="0" typeface="Arial"/>
              <a:cs charset="0" typeface="Arial"/>
            </a:endParaRPr>
          </a:p>
          <a:p>
            <a:endParaRPr b="1" dirty="0" lang="en-CA">
              <a:uFillTx/>
              <a:latin charset="0" typeface="Arial"/>
              <a:cs charset="0" typeface="Arial"/>
            </a:endParaRPr>
          </a:p>
          <a:p>
            <a:endParaRPr dirty="0" lang="en-CA">
              <a:uFillTx/>
              <a:latin charset="0" typeface="Arial"/>
              <a:cs charset="0" typeface="Arial"/>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2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7346"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2" sz="half"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04800" y="1042988"/>
            <a:ext cx="8458200" cy="5281611"/>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77500" lnSpcReduction="20000"/>
          </a:bodyPr>
          <a:lstStyle/>
          <a:p>
            <a:pPr indent="0" marL="0">
              <a:spcAft>
                <a:spcPct val="20000"/>
              </a:spcAft>
              <a:buNone/>
            </a:pPr>
            <a:r>
              <a:rPr dirty="0" lang="en-US" smtClean="0" sz="2800">
                <a:uFillTx/>
                <a:latin charset="0" pitchFamily="18" typeface="Times New Roman"/>
              </a:rPr>
              <a:t>Severe </a:t>
            </a:r>
            <a:r>
              <a:rPr dirty="0" lang="en-US" sz="2800">
                <a:uFillTx/>
                <a:latin charset="0" pitchFamily="18" typeface="Times New Roman"/>
              </a:rPr>
              <a:t>form of alcohol withdrawal after 2-3 days:</a:t>
            </a:r>
          </a:p>
          <a:p>
            <a:pPr>
              <a:spcAft>
                <a:spcPct val="20000"/>
              </a:spcAft>
              <a:buNone/>
            </a:pPr>
            <a:r>
              <a:rPr dirty="0" lang="en-US" sz="2800">
                <a:uFillTx/>
                <a:latin charset="0" pitchFamily="18" typeface="Times New Roman"/>
              </a:rPr>
              <a:t>	- gradual onset of delirium and gross tremors</a:t>
            </a:r>
          </a:p>
          <a:p>
            <a:pPr>
              <a:spcAft>
                <a:spcPct val="20000"/>
              </a:spcAft>
              <a:buFont charset="2" pitchFamily="2" typeface="Wingdings"/>
              <a:buNone/>
            </a:pPr>
            <a:r>
              <a:rPr dirty="0" lang="en-US" smtClean="0" sz="2800">
                <a:uFillTx/>
                <a:latin charset="0" pitchFamily="18" typeface="Times New Roman"/>
              </a:rPr>
              <a:t>Other features:</a:t>
            </a:r>
          </a:p>
          <a:p>
            <a:pPr>
              <a:spcAft>
                <a:spcPct val="20000"/>
              </a:spcAft>
              <a:buFont charset="2" pitchFamily="2" typeface="Wingdings"/>
              <a:buNone/>
            </a:pPr>
            <a:r>
              <a:rPr dirty="0" lang="en-US" sz="2800">
                <a:uFillTx/>
                <a:latin charset="0" pitchFamily="18" typeface="Times New Roman"/>
              </a:rPr>
              <a:t>	- </a:t>
            </a:r>
            <a:r>
              <a:rPr dirty="0" lang="en-US" smtClean="0" sz="2800">
                <a:uFillTx/>
                <a:latin charset="0" pitchFamily="18" typeface="Times New Roman"/>
              </a:rPr>
              <a:t> autonomic </a:t>
            </a:r>
            <a:r>
              <a:rPr dirty="0" lang="en-US" sz="2800">
                <a:uFillTx/>
                <a:latin charset="0" pitchFamily="18" typeface="Times New Roman"/>
              </a:rPr>
              <a:t>disturbance</a:t>
            </a:r>
          </a:p>
          <a:p>
            <a:pPr>
              <a:spcAft>
                <a:spcPct val="20000"/>
              </a:spcAft>
              <a:buFont charset="2" pitchFamily="2" typeface="Wingdings"/>
              <a:buNone/>
            </a:pPr>
            <a:r>
              <a:rPr dirty="0" lang="en-US" sz="2800">
                <a:uFillTx/>
                <a:latin charset="0" pitchFamily="18" typeface="Times New Roman"/>
              </a:rPr>
              <a:t>	- dehydration and electrolyte disturbance</a:t>
            </a:r>
          </a:p>
          <a:p>
            <a:pPr>
              <a:spcAft>
                <a:spcPct val="20000"/>
              </a:spcAft>
              <a:buFont charset="2" pitchFamily="2" typeface="Wingdings"/>
              <a:buNone/>
            </a:pPr>
            <a:r>
              <a:rPr dirty="0" lang="en-US" sz="2800">
                <a:uFillTx/>
                <a:latin charset="0" pitchFamily="18" typeface="Times New Roman"/>
              </a:rPr>
              <a:t>	- </a:t>
            </a:r>
            <a:r>
              <a:rPr dirty="0" lang="en-US" smtClean="0" sz="2800">
                <a:uFillTx/>
                <a:latin charset="0" pitchFamily="18" typeface="Times New Roman"/>
              </a:rPr>
              <a:t>insomnia</a:t>
            </a:r>
          </a:p>
          <a:p>
            <a:pPr indent="-533400" marL="533400">
              <a:lnSpc>
                <a:spcPct val="80000"/>
              </a:lnSpc>
              <a:spcAft>
                <a:spcPct val="20000"/>
              </a:spcAft>
            </a:pPr>
            <a:r>
              <a:rPr dirty="0" lang="en-US" sz="2800">
                <a:uFillTx/>
                <a:latin charset="0" pitchFamily="18" typeface="Times New Roman"/>
              </a:rPr>
              <a:t>Peaks on 3</a:t>
            </a:r>
            <a:r>
              <a:rPr baseline="30000" dirty="0" lang="en-US" sz="2800">
                <a:uFillTx/>
                <a:latin charset="0" pitchFamily="18" typeface="Times New Roman"/>
              </a:rPr>
              <a:t>rd</a:t>
            </a:r>
            <a:r>
              <a:rPr dirty="0" lang="en-US" sz="2800">
                <a:uFillTx/>
                <a:latin charset="0" pitchFamily="18" typeface="Times New Roman"/>
              </a:rPr>
              <a:t> or 4th day </a:t>
            </a:r>
          </a:p>
          <a:p>
            <a:pPr indent="-533400" marL="533400">
              <a:lnSpc>
                <a:spcPct val="80000"/>
              </a:lnSpc>
              <a:spcAft>
                <a:spcPct val="20000"/>
              </a:spcAft>
            </a:pPr>
            <a:r>
              <a:rPr dirty="0" lang="en-US" sz="2800">
                <a:uFillTx/>
                <a:latin charset="0" pitchFamily="18" typeface="Times New Roman"/>
              </a:rPr>
              <a:t>Lasts  3-5 days</a:t>
            </a:r>
          </a:p>
          <a:p>
            <a:pPr indent="-533400" marL="533400">
              <a:lnSpc>
                <a:spcPct val="80000"/>
              </a:lnSpc>
              <a:spcAft>
                <a:spcPct val="20000"/>
              </a:spcAft>
            </a:pPr>
            <a:r>
              <a:rPr dirty="0" lang="en-US" sz="2800">
                <a:uFillTx/>
                <a:latin charset="0" pitchFamily="18" typeface="Times New Roman"/>
              </a:rPr>
              <a:t>Worse at night and followed by a period of prolonged deep sleep after which the </a:t>
            </a:r>
            <a:r>
              <a:rPr dirty="0" err="1" lang="en-US" sz="2800">
                <a:uFillTx/>
                <a:latin charset="0" pitchFamily="18" typeface="Times New Roman"/>
              </a:rPr>
              <a:t>pt</a:t>
            </a:r>
            <a:r>
              <a:rPr dirty="0" lang="en-US" sz="2800">
                <a:uFillTx/>
                <a:latin charset="0" pitchFamily="18" typeface="Times New Roman"/>
              </a:rPr>
              <a:t> has amnesia </a:t>
            </a:r>
          </a:p>
          <a:p>
            <a:pPr>
              <a:spcAft>
                <a:spcPct val="20000"/>
              </a:spcAft>
              <a:buFont charset="2" pitchFamily="2" typeface="Wingdings"/>
              <a:buNone/>
            </a:pPr>
            <a:endParaRPr dirty="0" lang="en-US" sz="2800">
              <a:uFillTx/>
              <a:latin charset="0" pitchFamily="18" typeface="Times New Roman"/>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115910"/>
            <a:ext cx="8229600" cy="92707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err="1" lang="en-CA" smtClean="0">
                <a:uFillTx/>
                <a:latin charset="0" typeface="Arial"/>
                <a:cs charset="0" typeface="Arial"/>
              </a:rPr>
              <a:t>Delerium</a:t>
            </a:r>
            <a:r>
              <a:rPr dirty="0" lang="en-CA" smtClean="0">
                <a:uFillTx/>
                <a:latin charset="0" typeface="Arial"/>
                <a:cs charset="0" typeface="Arial"/>
              </a:rPr>
              <a:t> Tremens (DTs)</a:t>
            </a:r>
            <a:endParaRPr dirty="0" lang="en-CA">
              <a:uFillTx/>
              <a:latin charset="0" typeface="Arial"/>
              <a:cs charset="0" typeface="Arial"/>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fade/>
  </p:transition>
  <p:timing>
    <p:tnLst>
      <p:par>
        <p:cTn dur="indefinite" id="1" nodeType="tmRoot" restart="never"/>
      </p:par>
    </p:tnLst>
  </p:timing>
</p:sld>
</file>

<file path=ppt/slides/slide3.xml><?xml version="1.0" encoding="utf-8"?>
<p:sld xmlns:a="http://schemas.openxmlformats.org/drawingml/2006/main" xmlns:p="http://schemas.openxmlformats.org/presentationml/2006/main" xmlns:s="http://schemas.openxmlformats.org/officeDocument/2006/sharedTypes" xmlns:r="http://schemas.openxmlformats.org/officeDocument/2006/relationships" showMasterPhAnim="0">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266"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b="1" dirty="0" lang="en-US">
                <a:solidFill>
                  <a:schemeClr val="folHlink"/>
                </a:solidFill>
                <a:uFillTx/>
              </a:rPr>
              <a:t>Introduction</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267"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a:uFillTx/>
              </a:rPr>
              <a:t>Many implications for brain research &amp; clinical psychiatry.</a:t>
            </a:r>
          </a:p>
          <a:p>
            <a:r>
              <a:rPr lang="en-US">
                <a:uFillTx/>
              </a:rPr>
              <a:t>Affect mental state and behavior.</a:t>
            </a:r>
          </a:p>
          <a:p>
            <a:r>
              <a:rPr lang="en-US">
                <a:uFillTx/>
              </a:rPr>
              <a:t>Sx similar to the psychiatric disorders.</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grpId="0" id="5" nodeType="withEffect" presetClass="emph" presetID="9" presetSubtype="0">
                                  <p:stCondLst>
                                    <p:cond delay="0"/>
                                  </p:stCondLst>
                                  <p:childTnLst>
                                    <p:set>
                                      <p:cBhvr rctx="PPT">
                                        <p:cTn dur="indefinite" id="6"/>
                                        <p:tgtEl>
                                          <p:spTgt spid="11267">
                                            <p:txEl>
                                              <p:pRg end="0" st="0"/>
                                            </p:txEl>
                                          </p:spTgt>
                                        </p:tgtEl>
                                        <p:attrNameLst>
                                          <p:attrName>style.opacity</p:attrName>
                                        </p:attrNameLst>
                                      </p:cBhvr>
                                      <p:to>
                                        <p:strVal val="0.25"/>
                                      </p:to>
                                    </p:set>
                                    <p:animEffect filter="image" prLst="opacity: 0.25">
                                      <p:cBhvr rctx="IE">
                                        <p:cTn dur="indefinite" id="7"/>
                                        <p:tgtEl>
                                          <p:spTgt spid="11267">
                                            <p:txEl>
                                              <p:pRg end="0" st="0"/>
                                            </p:txEl>
                                          </p:spTgt>
                                        </p:tgtEl>
                                      </p:cBhvr>
                                    </p:animEffect>
                                  </p:childTnLst>
                                </p:cTn>
                              </p:par>
                              <p:par>
                                <p:cTn grpId="0" id="8" nodeType="withEffect" presetClass="emph" presetID="9" presetSubtype="0">
                                  <p:stCondLst>
                                    <p:cond delay="0"/>
                                  </p:stCondLst>
                                  <p:childTnLst>
                                    <p:set>
                                      <p:cBhvr rctx="PPT">
                                        <p:cTn dur="indefinite" id="9"/>
                                        <p:tgtEl>
                                          <p:spTgt spid="11267">
                                            <p:txEl>
                                              <p:pRg end="1" st="1"/>
                                            </p:txEl>
                                          </p:spTgt>
                                        </p:tgtEl>
                                        <p:attrNameLst>
                                          <p:attrName>style.opacity</p:attrName>
                                        </p:attrNameLst>
                                      </p:cBhvr>
                                      <p:to>
                                        <p:strVal val="0.25"/>
                                      </p:to>
                                    </p:set>
                                    <p:animEffect filter="image" prLst="opacity: 0.25">
                                      <p:cBhvr rctx="IE">
                                        <p:cTn dur="indefinite" id="10"/>
                                        <p:tgtEl>
                                          <p:spTgt spid="11267">
                                            <p:txEl>
                                              <p:pRg end="1" st="1"/>
                                            </p:txEl>
                                          </p:spTgt>
                                        </p:tgtEl>
                                      </p:cBhvr>
                                    </p:animEffect>
                                  </p:childTnLst>
                                </p:cTn>
                              </p:par>
                              <p:par>
                                <p:cTn grpId="0" id="11" nodeType="withEffect" presetClass="emph" presetID="9" presetSubtype="0">
                                  <p:stCondLst>
                                    <p:cond delay="0"/>
                                  </p:stCondLst>
                                  <p:childTnLst>
                                    <p:set>
                                      <p:cBhvr rctx="PPT">
                                        <p:cTn dur="indefinite" id="12"/>
                                        <p:tgtEl>
                                          <p:spTgt spid="11267">
                                            <p:txEl>
                                              <p:pRg end="2" st="2"/>
                                            </p:txEl>
                                          </p:spTgt>
                                        </p:tgtEl>
                                        <p:attrNameLst>
                                          <p:attrName>style.opacity</p:attrName>
                                        </p:attrNameLst>
                                      </p:cBhvr>
                                      <p:to>
                                        <p:strVal val="0.25"/>
                                      </p:to>
                                    </p:set>
                                    <p:animEffect filter="image" prLst="opacity: 0.25">
                                      <p:cBhvr rctx="IE">
                                        <p:cTn dur="indefinite" id="13"/>
                                        <p:tgtEl>
                                          <p:spTgt spid="11267">
                                            <p:txEl>
                                              <p:pRg end="2" st="2"/>
                                            </p:txEl>
                                          </p:spTgt>
                                        </p:tgtEl>
                                      </p:cBhvr>
                                    </p:animEffect>
                                  </p:childTnLst>
                                </p:cTn>
                              </p:par>
                            </p:childTnLst>
                          </p:cTn>
                        </p:par>
                      </p:childTnLst>
                    </p:cTn>
                  </p:par>
                  <p:par>
                    <p:cTn fill="hold" id="14">
                      <p:stCondLst>
                        <p:cond delay="indefinite"/>
                      </p:stCondLst>
                      <p:childTnLst>
                        <p:par>
                          <p:cTn fill="hold" id="15">
                            <p:stCondLst>
                              <p:cond delay="0"/>
                            </p:stCondLst>
                            <p:childTnLst>
                              <p:par>
                                <p:cTn grpId="1" id="16" nodeType="clickEffect" presetClass="emph" presetID="9" presetSubtype="0">
                                  <p:stCondLst>
                                    <p:cond delay="0"/>
                                  </p:stCondLst>
                                  <p:endCondLst>
                                    <p:cond delay="0" evt="onNext">
                                      <p:tgtEl>
                                        <p:sldTgt/>
                                      </p:tgtEl>
                                    </p:cond>
                                  </p:endCondLst>
                                  <p:childTnLst>
                                    <p:set>
                                      <p:cBhvr rctx="PPT">
                                        <p:cTn dur="indefinite" id="17"/>
                                        <p:tgtEl>
                                          <p:spTgt spid="11267">
                                            <p:txEl>
                                              <p:pRg end="0" st="0"/>
                                            </p:txEl>
                                          </p:spTgt>
                                        </p:tgtEl>
                                        <p:attrNameLst>
                                          <p:attrName>style.opacity</p:attrName>
                                        </p:attrNameLst>
                                      </p:cBhvr>
                                      <p:to>
                                        <p:strVal val="1.0"/>
                                      </p:to>
                                    </p:set>
                                    <p:animEffect filter="image" prLst="opacity: 1.0">
                                      <p:cBhvr rctx="IE">
                                        <p:cTn dur="indefinite" id="18"/>
                                        <p:tgtEl>
                                          <p:spTgt spid="11267">
                                            <p:txEl>
                                              <p:pRg end="0" st="0"/>
                                            </p:txEl>
                                          </p:spTgt>
                                        </p:tgtEl>
                                      </p:cBhvr>
                                    </p:animEffect>
                                  </p:childTnLst>
                                </p:cTn>
                              </p:par>
                            </p:childTnLst>
                          </p:cTn>
                        </p:par>
                      </p:childTnLst>
                    </p:cTn>
                  </p:par>
                  <p:par>
                    <p:cTn fill="hold" id="19">
                      <p:stCondLst>
                        <p:cond delay="indefinite"/>
                      </p:stCondLst>
                      <p:childTnLst>
                        <p:par>
                          <p:cTn fill="hold" id="20">
                            <p:stCondLst>
                              <p:cond delay="0"/>
                            </p:stCondLst>
                            <p:childTnLst>
                              <p:par>
                                <p:cTn grpId="1" id="21" nodeType="clickEffect" presetClass="emph" presetID="9" presetSubtype="0">
                                  <p:stCondLst>
                                    <p:cond delay="0"/>
                                  </p:stCondLst>
                                  <p:endCondLst>
                                    <p:cond delay="0" evt="onNext">
                                      <p:tgtEl>
                                        <p:sldTgt/>
                                      </p:tgtEl>
                                    </p:cond>
                                  </p:endCondLst>
                                  <p:childTnLst>
                                    <p:set>
                                      <p:cBhvr rctx="PPT">
                                        <p:cTn dur="indefinite" id="22"/>
                                        <p:tgtEl>
                                          <p:spTgt spid="11267">
                                            <p:txEl>
                                              <p:pRg end="1" st="1"/>
                                            </p:txEl>
                                          </p:spTgt>
                                        </p:tgtEl>
                                        <p:attrNameLst>
                                          <p:attrName>style.opacity</p:attrName>
                                        </p:attrNameLst>
                                      </p:cBhvr>
                                      <p:to>
                                        <p:strVal val="1.0"/>
                                      </p:to>
                                    </p:set>
                                    <p:animEffect filter="image" prLst="opacity: 1.0">
                                      <p:cBhvr rctx="IE">
                                        <p:cTn dur="indefinite" id="23"/>
                                        <p:tgtEl>
                                          <p:spTgt spid="11267">
                                            <p:txEl>
                                              <p:pRg end="1" st="1"/>
                                            </p:txEl>
                                          </p:spTgt>
                                        </p:tgtEl>
                                      </p:cBhvr>
                                    </p:animEffect>
                                  </p:childTnLst>
                                </p:cTn>
                              </p:par>
                            </p:childTnLst>
                          </p:cTn>
                        </p:par>
                      </p:childTnLst>
                    </p:cTn>
                  </p:par>
                  <p:par>
                    <p:cTn fill="hold" id="24">
                      <p:stCondLst>
                        <p:cond delay="indefinite"/>
                      </p:stCondLst>
                      <p:childTnLst>
                        <p:par>
                          <p:cTn fill="hold" id="25">
                            <p:stCondLst>
                              <p:cond delay="0"/>
                            </p:stCondLst>
                            <p:childTnLst>
                              <p:par>
                                <p:cTn grpId="1" id="26" nodeType="clickEffect" presetClass="emph" presetID="9" presetSubtype="0">
                                  <p:stCondLst>
                                    <p:cond delay="0"/>
                                  </p:stCondLst>
                                  <p:endCondLst>
                                    <p:cond delay="0" evt="onNext">
                                      <p:tgtEl>
                                        <p:sldTgt/>
                                      </p:tgtEl>
                                    </p:cond>
                                  </p:endCondLst>
                                  <p:childTnLst>
                                    <p:set>
                                      <p:cBhvr rctx="PPT">
                                        <p:cTn dur="indefinite" id="27"/>
                                        <p:tgtEl>
                                          <p:spTgt spid="11267">
                                            <p:txEl>
                                              <p:pRg end="2" st="2"/>
                                            </p:txEl>
                                          </p:spTgt>
                                        </p:tgtEl>
                                        <p:attrNameLst>
                                          <p:attrName>style.opacity</p:attrName>
                                        </p:attrNameLst>
                                      </p:cBhvr>
                                      <p:to>
                                        <p:strVal val="1.0"/>
                                      </p:to>
                                    </p:set>
                                    <p:animEffect filter="image" prLst="opacity: 1.0">
                                      <p:cBhvr rctx="IE">
                                        <p:cTn dur="indefinite" id="28"/>
                                        <p:tgtEl>
                                          <p:spTgt spid="11267">
                                            <p:txEl>
                                              <p:pRg end="2" st="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build="allAtOnce" grpId="0" spid="11267"/>
      <p:bldP advAuto="4294967295" build="p" grpId="1" spid="11267"/>
    </p:bldLst>
  </p:timing>
</p:sld>
</file>

<file path=ppt/slides/slide3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8370"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2" sz="half"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12124" y="321971"/>
            <a:ext cx="8590208" cy="6394361"/>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pPr indent="-533400" marL="533400">
              <a:lnSpc>
                <a:spcPct val="80000"/>
              </a:lnSpc>
              <a:spcAft>
                <a:spcPct val="20000"/>
              </a:spcAft>
            </a:pPr>
            <a:endParaRPr b="1" dirty="0" lang="en-US" smtClean="0" sz="2500">
              <a:solidFill>
                <a:schemeClr val="tx2"/>
              </a:solidFill>
              <a:uFillTx/>
              <a:latin charset="0" pitchFamily="18" typeface="Times New Roman"/>
            </a:endParaRPr>
          </a:p>
          <a:p>
            <a:pPr indent="-533400" marL="533400">
              <a:lnSpc>
                <a:spcPct val="80000"/>
              </a:lnSpc>
              <a:spcAft>
                <a:spcPct val="20000"/>
              </a:spcAft>
            </a:pPr>
            <a:r>
              <a:rPr b="1" dirty="0" lang="en-US" smtClean="0" sz="2500">
                <a:solidFill>
                  <a:schemeClr val="tx2"/>
                </a:solidFill>
                <a:uFillTx/>
                <a:latin charset="0" pitchFamily="18" typeface="Times New Roman"/>
              </a:rPr>
              <a:t>Complications </a:t>
            </a:r>
            <a:r>
              <a:rPr b="1" dirty="0" lang="en-US" sz="2500">
                <a:solidFill>
                  <a:schemeClr val="tx2"/>
                </a:solidFill>
                <a:uFillTx/>
                <a:latin charset="0" pitchFamily="18" typeface="Times New Roman"/>
              </a:rPr>
              <a:t>include:</a:t>
            </a:r>
          </a:p>
          <a:p>
            <a:pPr indent="-457200" lvl="1" marL="914400">
              <a:lnSpc>
                <a:spcPct val="80000"/>
              </a:lnSpc>
              <a:spcAft>
                <a:spcPct val="20000"/>
              </a:spcAft>
              <a:buFontTx/>
              <a:buAutoNum type="arabicPeriod"/>
            </a:pPr>
            <a:r>
              <a:rPr dirty="0" lang="en-US" smtClean="0" sz="2100">
                <a:uFillTx/>
                <a:latin charset="0" pitchFamily="18" typeface="Times New Roman"/>
              </a:rPr>
              <a:t>Violent </a:t>
            </a:r>
            <a:r>
              <a:rPr dirty="0" lang="en-US" sz="2100">
                <a:uFillTx/>
                <a:latin charset="0" pitchFamily="18" typeface="Times New Roman"/>
              </a:rPr>
              <a:t>behavior </a:t>
            </a:r>
            <a:endParaRPr dirty="0" lang="en-US" smtClean="0" sz="2100">
              <a:uFillTx/>
              <a:latin charset="0" pitchFamily="18" typeface="Times New Roman"/>
            </a:endParaRPr>
          </a:p>
          <a:p>
            <a:pPr indent="-457200" lvl="1" marL="914400">
              <a:lnSpc>
                <a:spcPct val="80000"/>
              </a:lnSpc>
              <a:spcAft>
                <a:spcPct val="20000"/>
              </a:spcAft>
              <a:buFontTx/>
              <a:buAutoNum type="arabicPeriod"/>
            </a:pPr>
            <a:r>
              <a:rPr dirty="0" lang="en-US" sz="2100">
                <a:uFillTx/>
                <a:latin charset="0" pitchFamily="18" typeface="Times New Roman"/>
              </a:rPr>
              <a:t>Seizures (chest infection &amp; aspiration</a:t>
            </a:r>
            <a:r>
              <a:rPr dirty="0" lang="en-US" smtClean="0" sz="2100">
                <a:uFillTx/>
                <a:latin charset="0" pitchFamily="18" typeface="Times New Roman"/>
              </a:rPr>
              <a:t>)</a:t>
            </a:r>
            <a:endParaRPr dirty="0" lang="en-US" sz="2100">
              <a:uFillTx/>
              <a:latin charset="0" pitchFamily="18" typeface="Times New Roman"/>
            </a:endParaRPr>
          </a:p>
          <a:p>
            <a:pPr indent="-457200" lvl="1" marL="914400">
              <a:lnSpc>
                <a:spcPct val="80000"/>
              </a:lnSpc>
              <a:spcAft>
                <a:spcPct val="20000"/>
              </a:spcAft>
              <a:buFontTx/>
              <a:buAutoNum type="arabicPeriod"/>
            </a:pPr>
            <a:r>
              <a:rPr dirty="0" lang="en-US" sz="2100">
                <a:uFillTx/>
                <a:latin charset="0" pitchFamily="18" typeface="Times New Roman"/>
              </a:rPr>
              <a:t>Coma </a:t>
            </a:r>
          </a:p>
          <a:p>
            <a:pPr indent="-457200" lvl="1" marL="914400">
              <a:lnSpc>
                <a:spcPct val="80000"/>
              </a:lnSpc>
              <a:spcAft>
                <a:spcPct val="20000"/>
              </a:spcAft>
              <a:buFontTx/>
              <a:buAutoNum type="arabicPeriod"/>
            </a:pPr>
            <a:r>
              <a:rPr dirty="0" lang="en-US" sz="2100">
                <a:uFillTx/>
                <a:latin charset="0" pitchFamily="18" typeface="Times New Roman"/>
              </a:rPr>
              <a:t>Death (mortality rate: 5-15%)</a:t>
            </a:r>
          </a:p>
          <a:p>
            <a:pPr indent="-457200" lvl="1" marL="914400">
              <a:lnSpc>
                <a:spcPct val="80000"/>
              </a:lnSpc>
              <a:spcAft>
                <a:spcPct val="20000"/>
              </a:spcAft>
              <a:buFontTx/>
              <a:buNone/>
            </a:pPr>
            <a:r>
              <a:rPr b="1" dirty="0" lang="en-US" sz="2100">
                <a:solidFill>
                  <a:schemeClr val="tx2"/>
                </a:solidFill>
                <a:uFillTx/>
                <a:latin charset="0" pitchFamily="18" typeface="Times New Roman"/>
              </a:rPr>
              <a:t>Causes:</a:t>
            </a:r>
          </a:p>
          <a:p>
            <a:pPr indent="-457200" lvl="1" marL="914400">
              <a:lnSpc>
                <a:spcPct val="80000"/>
              </a:lnSpc>
              <a:spcAft>
                <a:spcPct val="20000"/>
              </a:spcAft>
              <a:buFontTx/>
              <a:buAutoNum type="arabicPeriod"/>
            </a:pPr>
            <a:r>
              <a:rPr dirty="0" lang="en-US" sz="2100">
                <a:uFillTx/>
                <a:latin charset="0" pitchFamily="18" typeface="Times New Roman"/>
              </a:rPr>
              <a:t>Volume depletion</a:t>
            </a:r>
          </a:p>
          <a:p>
            <a:pPr indent="-457200" lvl="1" marL="914400">
              <a:lnSpc>
                <a:spcPct val="80000"/>
              </a:lnSpc>
              <a:spcAft>
                <a:spcPct val="20000"/>
              </a:spcAft>
              <a:buFontTx/>
              <a:buAutoNum type="arabicPeriod"/>
            </a:pPr>
            <a:r>
              <a:rPr dirty="0" lang="en-US" sz="2100">
                <a:uFillTx/>
                <a:latin charset="0" pitchFamily="18" typeface="Times New Roman"/>
              </a:rPr>
              <a:t>Cardiac arrhythmias </a:t>
            </a:r>
          </a:p>
          <a:p>
            <a:pPr indent="-457200" lvl="1" marL="914400">
              <a:lnSpc>
                <a:spcPct val="80000"/>
              </a:lnSpc>
              <a:spcAft>
                <a:spcPct val="20000"/>
              </a:spcAft>
              <a:buFontTx/>
              <a:buAutoNum type="arabicPeriod"/>
            </a:pPr>
            <a:r>
              <a:rPr dirty="0" lang="en-US" sz="2100">
                <a:uFillTx/>
                <a:latin charset="0" pitchFamily="18" typeface="Times New Roman"/>
              </a:rPr>
              <a:t>Electrolyte imbalance   </a:t>
            </a:r>
          </a:p>
          <a:p>
            <a:pPr indent="-457200" lvl="1" marL="914400">
              <a:lnSpc>
                <a:spcPct val="80000"/>
              </a:lnSpc>
              <a:spcAft>
                <a:spcPct val="20000"/>
              </a:spcAft>
              <a:buFontTx/>
              <a:buAutoNum type="arabicPeriod"/>
            </a:pPr>
            <a:r>
              <a:rPr dirty="0" lang="en-US" smtClean="0" sz="2100">
                <a:uFillTx/>
                <a:latin charset="0" pitchFamily="18" typeface="Times New Roman"/>
              </a:rPr>
              <a:t>Infections</a:t>
            </a:r>
            <a:endParaRPr dirty="0" lang="en-US" sz="2100">
              <a:uFillTx/>
              <a:latin charset="0" pitchFamily="18" typeface="Times New Roman"/>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fade/>
  </p:transition>
  <p:timing>
    <p:tnLst>
      <p:par>
        <p:cTn dur="indefinite" id="1" nodeType="tmRoot" restart="never"/>
      </p:par>
    </p:tnLst>
  </p:timing>
</p:sld>
</file>

<file path=ppt/slides/slide3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smtClean="0">
                <a:uFillTx/>
              </a:rPr>
              <a:t>Treatment</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extBox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49275" y="1681429"/>
            <a:ext cx="8042276" cy="3385542"/>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342900" marL="342900">
              <a:buAutoNum type="arabicPeriod"/>
            </a:pPr>
            <a:r>
              <a:rPr dirty="0" lang="en-US" smtClean="0" sz="2800">
                <a:uFillTx/>
                <a:latin charset="0" pitchFamily="18" typeface="Times New Roman"/>
              </a:rPr>
              <a:t>DT </a:t>
            </a:r>
            <a:r>
              <a:rPr dirty="0" lang="en-US" sz="2800">
                <a:uFillTx/>
                <a:latin charset="0" pitchFamily="18" typeface="Times New Roman"/>
              </a:rPr>
              <a:t>is a serious MEDICAL emergency </a:t>
            </a:r>
            <a:r>
              <a:rPr dirty="0" lang="en-US" smtClean="0" sz="2800">
                <a:uFillTx/>
                <a:latin charset="0" pitchFamily="18" typeface="Times New Roman"/>
                <a:sym charset="2" pitchFamily="2" typeface="Wingdings"/>
              </a:rPr>
              <a:t> </a:t>
            </a:r>
            <a:r>
              <a:rPr dirty="0" lang="en-US" smtClean="0" sz="2800">
                <a:uFillTx/>
                <a:latin charset="0" pitchFamily="18" typeface="Times New Roman"/>
              </a:rPr>
              <a:t>detection </a:t>
            </a:r>
            <a:r>
              <a:rPr dirty="0" lang="en-US" sz="2800">
                <a:uFillTx/>
                <a:latin charset="0" pitchFamily="18" typeface="Times New Roman"/>
              </a:rPr>
              <a:t>and </a:t>
            </a:r>
            <a:r>
              <a:rPr dirty="0" lang="en-US" smtClean="0" sz="2800">
                <a:uFillTx/>
                <a:latin charset="0" pitchFamily="18" typeface="Times New Roman"/>
              </a:rPr>
              <a:t>treatment – ICU or medical ward</a:t>
            </a:r>
          </a:p>
          <a:p>
            <a:pPr indent="-342900" marL="342900">
              <a:buAutoNum type="arabicPeriod"/>
            </a:pPr>
            <a:r>
              <a:rPr dirty="0" lang="en-US" smtClean="0" sz="2800">
                <a:uFillTx/>
                <a:latin charset="0" pitchFamily="18" typeface="Times New Roman"/>
              </a:rPr>
              <a:t>Avoid antipsychotics</a:t>
            </a:r>
          </a:p>
          <a:p>
            <a:pPr indent="-342900" marL="342900">
              <a:buAutoNum type="arabicPeriod"/>
            </a:pPr>
            <a:r>
              <a:rPr dirty="0" lang="en-US" smtClean="0" sz="2800">
                <a:uFillTx/>
                <a:latin charset="0" pitchFamily="18" typeface="Times New Roman"/>
              </a:rPr>
              <a:t>Guard against seizures</a:t>
            </a:r>
          </a:p>
          <a:p>
            <a:pPr indent="-342900" marL="342900">
              <a:buAutoNum type="arabicPeriod"/>
            </a:pPr>
            <a:r>
              <a:rPr dirty="0" lang="en-US" smtClean="0" sz="2800">
                <a:uFillTx/>
                <a:latin charset="0" pitchFamily="18" typeface="Times New Roman"/>
              </a:rPr>
              <a:t>Rehydration</a:t>
            </a:r>
          </a:p>
          <a:p>
            <a:pPr indent="-342900" marL="342900">
              <a:buAutoNum type="arabicPeriod"/>
            </a:pPr>
            <a:r>
              <a:rPr dirty="0" lang="en-US" smtClean="0" sz="2800">
                <a:uFillTx/>
                <a:latin charset="0" pitchFamily="18" typeface="Times New Roman"/>
              </a:rPr>
              <a:t>Thiamine (B1)</a:t>
            </a:r>
          </a:p>
          <a:p>
            <a:pPr indent="-342900" marL="342900">
              <a:buAutoNum type="arabicPeriod"/>
            </a:pPr>
            <a:r>
              <a:rPr dirty="0" lang="en-US" smtClean="0" sz="2800">
                <a:uFillTx/>
                <a:latin charset="0" pitchFamily="18" typeface="Times New Roman"/>
              </a:rPr>
              <a:t>Adjust surroundings</a:t>
            </a:r>
          </a:p>
          <a:p>
            <a:endParaRPr dirty="0"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3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6562"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0" y="381000"/>
            <a:ext cx="9144000" cy="58674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indent="-342900" marL="342900">
              <a:lnSpc>
                <a:spcPct val="90000"/>
              </a:lnSpc>
              <a:spcBef>
                <a:spcPct val="20000"/>
              </a:spcBef>
              <a:spcAft>
                <a:spcPct val="80000"/>
              </a:spcAft>
              <a:buSzPct val="85000"/>
              <a:buFontTx/>
              <a:buBlip>
                <a:blip r:embed="rId2"/>
              </a:buBlip>
            </a:pPr>
            <a:endParaRPr lang="en-US" sz="3200">
              <a:uFillTx/>
              <a:latin charset="0" pitchFamily="18" typeface="Times New Roman"/>
              <a:cs charset="0" pitchFamily="18" typeface="Times New Roman"/>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Alcoholic_Man_with_Bottle-192x245" id="66564" name="Picture 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3200400" y="762000"/>
            <a:ext cx="2903538" cy="3705225"/>
          </a:xfrm>
          <a:prstGeom prst="rect">
            <a:avLst/>
          </a:prstGeom>
          <a:noFill/>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4" presetSubtype="16">
                                  <p:stCondLst>
                                    <p:cond delay="0"/>
                                  </p:stCondLst>
                                  <p:childTnLst>
                                    <p:set>
                                      <p:cBhvr>
                                        <p:cTn dur="1" fill="hold" id="6">
                                          <p:stCondLst>
                                            <p:cond delay="0"/>
                                          </p:stCondLst>
                                        </p:cTn>
                                        <p:tgtEl>
                                          <p:spTgt spid="66564"/>
                                        </p:tgtEl>
                                        <p:attrNameLst>
                                          <p:attrName>style.visibility</p:attrName>
                                        </p:attrNameLst>
                                      </p:cBhvr>
                                      <p:to>
                                        <p:strVal val="visible"/>
                                      </p:to>
                                    </p:set>
                                    <p:animEffect filter="box(in)" transition="in">
                                      <p:cBhvr>
                                        <p:cTn dur="500" id="7"/>
                                        <p:tgtEl>
                                          <p:spTgt spid="6656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6866"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704850"/>
            <a:ext cx="8229600" cy="85248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0000"/>
          </a:bodyPr>
          <a:lstStyle/>
          <a:p>
            <a:pPr algn="ctr"/>
            <a:r>
              <a:rPr b="1" lang="en-US">
                <a:uFillTx/>
                <a:latin charset="0" typeface="Arial"/>
                <a:cs charset="0" typeface="Arial"/>
              </a:rPr>
              <a:t>Sedatives, Hypnotics, and Anxiolytics</a:t>
            </a:r>
            <a:endParaRPr lang="en-CA">
              <a:uFillTx/>
              <a:latin charset="0" typeface="Arial"/>
              <a:cs charset="0" typeface="Arial"/>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6867"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1628775"/>
            <a:ext cx="8229600" cy="46958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r>
              <a:rPr dirty="0" lang="en-CA" sz="2400">
                <a:uFillTx/>
                <a:latin charset="0" typeface="Arial"/>
                <a:cs charset="0" typeface="Arial"/>
              </a:rPr>
              <a:t>Similar clinical </a:t>
            </a:r>
            <a:r>
              <a:rPr dirty="0" lang="en-CA" smtClean="0" sz="2400">
                <a:uFillTx/>
                <a:latin charset="0" typeface="Arial"/>
                <a:cs charset="0" typeface="Arial"/>
              </a:rPr>
              <a:t>manifestations and withdrawal </a:t>
            </a:r>
            <a:r>
              <a:rPr dirty="0" lang="en-CA" sz="2400">
                <a:uFillTx/>
                <a:latin charset="0" typeface="Arial"/>
                <a:cs charset="0" typeface="Arial"/>
              </a:rPr>
              <a:t>to </a:t>
            </a:r>
            <a:r>
              <a:rPr dirty="0" lang="en-CA" smtClean="0" sz="2400">
                <a:uFillTx/>
                <a:latin charset="0" typeface="Arial"/>
                <a:cs charset="0" typeface="Arial"/>
              </a:rPr>
              <a:t>alcohol</a:t>
            </a:r>
            <a:r>
              <a:rPr dirty="0" lang="en-CA" sz="2400">
                <a:uFillTx/>
                <a:latin charset="0" typeface="Arial"/>
                <a:cs charset="0" typeface="Arial"/>
              </a:rPr>
              <a:t>.</a:t>
            </a:r>
          </a:p>
          <a:p>
            <a:r>
              <a:rPr dirty="0" lang="en-US" smtClean="0" sz="2400">
                <a:uFillTx/>
                <a:latin charset="0" typeface="Arial"/>
                <a:cs charset="0" typeface="Arial"/>
              </a:rPr>
              <a:t>Risk of </a:t>
            </a:r>
            <a:r>
              <a:rPr dirty="0" lang="en-US" sz="2400">
                <a:uFillTx/>
                <a:latin charset="0" typeface="Arial"/>
                <a:cs charset="0" typeface="Arial"/>
              </a:rPr>
              <a:t>cross-</a:t>
            </a:r>
            <a:r>
              <a:rPr dirty="0" lang="en-US" smtClean="0" sz="2400">
                <a:uFillTx/>
                <a:latin charset="0" typeface="Arial"/>
                <a:cs charset="0" typeface="Arial"/>
              </a:rPr>
              <a:t>tolerance </a:t>
            </a:r>
            <a:r>
              <a:rPr dirty="0" lang="en-US" sz="2400">
                <a:uFillTx/>
                <a:latin charset="0" typeface="Arial"/>
                <a:cs charset="0" typeface="Arial"/>
              </a:rPr>
              <a:t>and cross-</a:t>
            </a:r>
            <a:r>
              <a:rPr dirty="0" lang="en-US" smtClean="0" sz="2400">
                <a:uFillTx/>
                <a:latin charset="0" typeface="Arial"/>
                <a:cs charset="0" typeface="Arial"/>
              </a:rPr>
              <a:t>dependence?</a:t>
            </a:r>
            <a:endParaRPr dirty="0" lang="en-US" sz="2400">
              <a:uFillTx/>
              <a:latin charset="0" typeface="Arial"/>
              <a:cs charset="0" typeface="Arial"/>
            </a:endParaRPr>
          </a:p>
          <a:p>
            <a:r>
              <a:rPr dirty="0" lang="en-US" smtClean="0" sz="2400">
                <a:uFillTx/>
                <a:latin charset="0" typeface="Arial"/>
                <a:cs charset="0" typeface="Arial"/>
              </a:rPr>
              <a:t>Withdrawal depends on substance</a:t>
            </a:r>
            <a:endParaRPr dirty="0" lang="en-US" sz="2400">
              <a:uFillTx/>
              <a:latin charset="0" typeface="Arial"/>
              <a:cs charset="0" typeface="Arial"/>
            </a:endParaRPr>
          </a:p>
          <a:p>
            <a:r>
              <a:rPr dirty="0" lang="en-US" sz="2400">
                <a:uFillTx/>
                <a:latin charset="0" typeface="Arial"/>
                <a:cs charset="0" typeface="Arial"/>
              </a:rPr>
              <a:t>BDZ have </a:t>
            </a:r>
            <a:r>
              <a:rPr dirty="0" lang="en-US" smtClean="0" sz="2400">
                <a:uFillTx/>
                <a:latin charset="0" typeface="Arial"/>
                <a:cs charset="0" typeface="Arial"/>
              </a:rPr>
              <a:t>a </a:t>
            </a:r>
            <a:r>
              <a:rPr dirty="0" lang="en-US" sz="2400">
                <a:uFillTx/>
                <a:latin charset="0" typeface="Arial"/>
                <a:cs charset="0" typeface="Arial"/>
              </a:rPr>
              <a:t>large margin of safety &amp; less addiction potentials.</a:t>
            </a:r>
          </a:p>
          <a:p>
            <a:r>
              <a:rPr b="1" dirty="0" lang="en-US" sz="2400">
                <a:uFillTx/>
                <a:latin charset="0" typeface="Arial"/>
                <a:cs charset="0" typeface="Arial"/>
              </a:rPr>
              <a:t>Flumazenil</a:t>
            </a:r>
            <a:r>
              <a:rPr dirty="0" lang="en-US" sz="2400">
                <a:uFillTx/>
                <a:latin charset="0" typeface="Arial"/>
                <a:cs charset="0" typeface="Arial"/>
              </a:rPr>
              <a:t> is a BDZ receptor antagonists used in BDZ overdose.</a:t>
            </a:r>
          </a:p>
          <a:p>
            <a:endParaRPr dirty="0" lang="en-US" sz="2400">
              <a:uFillTx/>
              <a:latin charset="0" typeface="Arial"/>
              <a:cs charset="0" typeface="Arial"/>
            </a:endParaRPr>
          </a:p>
          <a:p>
            <a:endParaRPr dirty="0" lang="en-CA" sz="2400">
              <a:uFillTx/>
              <a:latin charset="0" typeface="Arial"/>
              <a:cs charset="0" typeface="Arial"/>
            </a:endParaRPr>
          </a:p>
          <a:p>
            <a:endParaRPr dirty="0" lang="en-US">
              <a:uFillTx/>
              <a:latin charset="0" typeface="Arial"/>
              <a:cs charset="0" typeface="Arial"/>
            </a:endParaRPr>
          </a:p>
          <a:p>
            <a:endParaRPr dirty="0" lang="en-CA">
              <a:uFillTx/>
              <a:latin charset="0" typeface="Arial"/>
              <a:cs charset="0" typeface="Arial"/>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3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3604" name="Rectangle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409575"/>
            <a:ext cx="7772400" cy="762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a:uFillTx/>
              </a:rPr>
              <a:t>OPIOIDS </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opioids" id="153606" name="Picture 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noGrp="1"/>
          </p:cNvPicPr>
          <p:nvPr>
            <p:ph idx="1"/>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901950" y="1524000"/>
            <a:ext cx="3036888" cy="4572000"/>
          </a:xfrm>
          <a:noFill/>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timing>
    <p:tnLst>
      <p:par>
        <p:cTn dur="indefinite" id="1" nodeType="tmRoot" restart="never"/>
      </p:par>
    </p:tnLst>
  </p:timing>
</p:sld>
</file>

<file path=ppt/slides/slide3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5650"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2" sz="half"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152400"/>
            <a:ext cx="9067800" cy="67056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2500" lnSpcReduction="20000"/>
          </a:bodyPr>
          <a:lstStyle/>
          <a:p>
            <a:pPr indent="0" marL="0">
              <a:lnSpc>
                <a:spcPct val="80000"/>
              </a:lnSpc>
              <a:buNone/>
            </a:pPr>
            <a:endParaRPr dirty="0" lang="en-US" sz="2600">
              <a:uFillTx/>
              <a:latin charset="0" pitchFamily="18" typeface="Times New Roman"/>
            </a:endParaRPr>
          </a:p>
          <a:p>
            <a:pPr indent="-533400" marL="533400">
              <a:lnSpc>
                <a:spcPct val="80000"/>
              </a:lnSpc>
              <a:buFontTx/>
              <a:buAutoNum type="arabicPeriod"/>
            </a:pPr>
            <a:r>
              <a:rPr b="1" dirty="0" lang="en-US" sz="2600">
                <a:uFillTx/>
                <a:latin charset="0" pitchFamily="18" typeface="Times New Roman"/>
              </a:rPr>
              <a:t>Opium </a:t>
            </a:r>
          </a:p>
          <a:p>
            <a:pPr indent="-533400" marL="533400">
              <a:lnSpc>
                <a:spcPct val="80000"/>
              </a:lnSpc>
              <a:buFontTx/>
              <a:buAutoNum type="arabicPeriod"/>
            </a:pPr>
            <a:r>
              <a:rPr b="1" dirty="0" lang="en-US" sz="2600">
                <a:uFillTx/>
                <a:latin charset="0" pitchFamily="18" typeface="Times New Roman"/>
              </a:rPr>
              <a:t>Heroin</a:t>
            </a:r>
          </a:p>
          <a:p>
            <a:pPr indent="-533400" marL="533400">
              <a:lnSpc>
                <a:spcPct val="80000"/>
              </a:lnSpc>
              <a:buFontTx/>
              <a:buAutoNum type="arabicPeriod"/>
            </a:pPr>
            <a:r>
              <a:rPr b="1" dirty="0" lang="en-US" sz="2600">
                <a:uFillTx/>
                <a:latin charset="0" pitchFamily="18" typeface="Times New Roman"/>
              </a:rPr>
              <a:t>Morphine </a:t>
            </a:r>
          </a:p>
          <a:p>
            <a:pPr indent="-533400" marL="533400">
              <a:lnSpc>
                <a:spcPct val="80000"/>
              </a:lnSpc>
              <a:buFontTx/>
              <a:buAutoNum type="arabicPeriod"/>
            </a:pPr>
            <a:r>
              <a:rPr b="1" dirty="0" lang="en-US" sz="2600">
                <a:uFillTx/>
                <a:latin charset="0" pitchFamily="18" typeface="Times New Roman"/>
              </a:rPr>
              <a:t>Codeine </a:t>
            </a:r>
          </a:p>
          <a:p>
            <a:pPr indent="-533400" marL="533400">
              <a:lnSpc>
                <a:spcPct val="80000"/>
              </a:lnSpc>
              <a:buFontTx/>
              <a:buAutoNum type="arabicPeriod"/>
            </a:pPr>
            <a:r>
              <a:rPr b="1" dirty="0" err="1" lang="en-US" sz="2600">
                <a:uFillTx/>
                <a:latin charset="0" pitchFamily="18" typeface="Times New Roman"/>
              </a:rPr>
              <a:t>Pethidine</a:t>
            </a:r>
            <a:r>
              <a:rPr b="1" dirty="0" lang="en-US" sz="2600">
                <a:uFillTx/>
                <a:latin charset="0" pitchFamily="18" typeface="Times New Roman"/>
              </a:rPr>
              <a:t> </a:t>
            </a:r>
          </a:p>
          <a:p>
            <a:pPr indent="-533400" marL="533400">
              <a:lnSpc>
                <a:spcPct val="80000"/>
              </a:lnSpc>
              <a:buFontTx/>
              <a:buAutoNum type="arabicPeriod"/>
            </a:pPr>
            <a:r>
              <a:rPr b="1" dirty="0" lang="en-US" smtClean="0" sz="2600">
                <a:uFillTx/>
                <a:latin charset="0" pitchFamily="18" typeface="Times New Roman"/>
              </a:rPr>
              <a:t>Methadone</a:t>
            </a:r>
            <a:endParaRPr b="1" dirty="0" lang="en-US" sz="2600">
              <a:uFillTx/>
              <a:latin charset="0" pitchFamily="18" typeface="Times New Roman"/>
            </a:endParaRPr>
          </a:p>
          <a:p>
            <a:pPr indent="-533400" marL="533400">
              <a:lnSpc>
                <a:spcPct val="80000"/>
              </a:lnSpc>
            </a:pPr>
            <a:r>
              <a:rPr dirty="0" lang="en-US" smtClean="0" sz="2600">
                <a:uFillTx/>
                <a:latin charset="0" pitchFamily="18" typeface="Times New Roman"/>
              </a:rPr>
              <a:t>naturally </a:t>
            </a:r>
            <a:r>
              <a:rPr dirty="0" lang="en-US" sz="2600">
                <a:uFillTx/>
                <a:latin charset="0" pitchFamily="18" typeface="Times New Roman"/>
              </a:rPr>
              <a:t>occurring (e.g. opium, codeine</a:t>
            </a:r>
            <a:r>
              <a:rPr dirty="0" lang="en-US" smtClean="0" sz="2600">
                <a:uFillTx/>
                <a:latin charset="0" pitchFamily="18" typeface="Times New Roman"/>
              </a:rPr>
              <a:t>), synthetic </a:t>
            </a:r>
            <a:r>
              <a:rPr dirty="0" lang="en-US" sz="2600">
                <a:uFillTx/>
                <a:latin charset="0" pitchFamily="18" typeface="Times New Roman"/>
              </a:rPr>
              <a:t>or semi-</a:t>
            </a:r>
            <a:r>
              <a:rPr dirty="0" lang="en-US" smtClean="0" sz="2600">
                <a:uFillTx/>
                <a:latin charset="0" pitchFamily="18" typeface="Times New Roman"/>
              </a:rPr>
              <a:t>synthetic</a:t>
            </a:r>
            <a:endParaRPr dirty="0" lang="en-US" sz="2600">
              <a:uFillTx/>
              <a:latin charset="0" pitchFamily="18" typeface="Times New Roman"/>
            </a:endParaRPr>
          </a:p>
          <a:p>
            <a:pPr indent="-533400" marL="533400">
              <a:lnSpc>
                <a:spcPct val="80000"/>
              </a:lnSpc>
            </a:pPr>
            <a:r>
              <a:rPr dirty="0" lang="en-US" smtClean="0" sz="2600">
                <a:uFillTx/>
                <a:latin charset="0" pitchFamily="18" typeface="Times New Roman"/>
              </a:rPr>
              <a:t>medical </a:t>
            </a:r>
            <a:r>
              <a:rPr dirty="0" lang="en-US" sz="2600">
                <a:uFillTx/>
                <a:latin charset="0" pitchFamily="18" typeface="Times New Roman"/>
              </a:rPr>
              <a:t>use </a:t>
            </a:r>
            <a:r>
              <a:rPr dirty="0" lang="en-US" smtClean="0" sz="2600">
                <a:uFillTx/>
                <a:latin charset="0" pitchFamily="18" typeface="Times New Roman"/>
              </a:rPr>
              <a:t>- pethidine or substance </a:t>
            </a:r>
            <a:r>
              <a:rPr dirty="0" lang="en-US" sz="2600">
                <a:uFillTx/>
                <a:latin charset="0" pitchFamily="18" typeface="Times New Roman"/>
              </a:rPr>
              <a:t>of abuse </a:t>
            </a:r>
            <a:r>
              <a:rPr dirty="0" lang="en-US" smtClean="0" sz="2600">
                <a:uFillTx/>
                <a:latin charset="0" pitchFamily="18" typeface="Times New Roman"/>
              </a:rPr>
              <a:t>- heroin </a:t>
            </a:r>
            <a:endParaRPr dirty="0" lang="en-US" sz="2600">
              <a:uFillTx/>
              <a:latin charset="0" pitchFamily="18" typeface="Times New Roman"/>
            </a:endParaRPr>
          </a:p>
          <a:p>
            <a:pPr indent="-533400" marL="533400">
              <a:lnSpc>
                <a:spcPct val="80000"/>
              </a:lnSpc>
            </a:pPr>
            <a:r>
              <a:rPr dirty="0" lang="en-US" sz="2600">
                <a:uFillTx/>
                <a:latin charset="0" pitchFamily="18" typeface="Times New Roman"/>
              </a:rPr>
              <a:t>The medical use </a:t>
            </a:r>
            <a:r>
              <a:rPr dirty="0" lang="en-US" smtClean="0" sz="2600">
                <a:uFillTx/>
                <a:latin charset="0" pitchFamily="18" typeface="Times New Roman"/>
              </a:rPr>
              <a:t>- powerful </a:t>
            </a:r>
            <a:r>
              <a:rPr dirty="0" lang="en-US" sz="2600">
                <a:uFillTx/>
                <a:latin charset="0" pitchFamily="18" typeface="Times New Roman"/>
              </a:rPr>
              <a:t>analgesic </a:t>
            </a:r>
            <a:r>
              <a:rPr dirty="0" lang="en-US" smtClean="0" sz="2600">
                <a:uFillTx/>
                <a:latin charset="0" pitchFamily="18" typeface="Times New Roman"/>
              </a:rPr>
              <a:t>effect</a:t>
            </a:r>
          </a:p>
          <a:p>
            <a:pPr indent="-533400" marL="533400">
              <a:lnSpc>
                <a:spcPct val="80000"/>
              </a:lnSpc>
            </a:pPr>
            <a:r>
              <a:rPr dirty="0" lang="en-US" smtClean="0" sz="2600">
                <a:uFillTx/>
                <a:latin charset="0" pitchFamily="18" typeface="Times New Roman"/>
              </a:rPr>
              <a:t>Abused </a:t>
            </a:r>
            <a:r>
              <a:rPr dirty="0" lang="en-US" sz="2600">
                <a:uFillTx/>
                <a:latin charset="0" pitchFamily="18" typeface="Times New Roman"/>
              </a:rPr>
              <a:t>for </a:t>
            </a:r>
            <a:r>
              <a:rPr dirty="0" lang="en-US" smtClean="0" sz="2600">
                <a:uFillTx/>
                <a:latin charset="0" pitchFamily="18" typeface="Times New Roman"/>
              </a:rPr>
              <a:t>- </a:t>
            </a:r>
            <a:r>
              <a:rPr dirty="0" err="1" lang="en-US" smtClean="0" sz="2600">
                <a:uFillTx/>
                <a:latin charset="0" pitchFamily="18" typeface="Times New Roman"/>
              </a:rPr>
              <a:t>euphorsant</a:t>
            </a:r>
            <a:r>
              <a:rPr dirty="0" lang="en-US" smtClean="0" sz="2600">
                <a:uFillTx/>
                <a:latin charset="0" pitchFamily="18" typeface="Times New Roman"/>
              </a:rPr>
              <a:t> effect</a:t>
            </a:r>
            <a:endParaRPr dirty="0" lang="en-US" sz="2600">
              <a:uFillTx/>
              <a:latin charset="0" pitchFamily="18" typeface="Times New Roman"/>
            </a:endParaRPr>
          </a:p>
          <a:p>
            <a:pPr indent="0" marL="0">
              <a:lnSpc>
                <a:spcPct val="80000"/>
              </a:lnSpc>
              <a:buNone/>
            </a:pPr>
            <a:endParaRPr b="1" dirty="0" lang="en-US" sz="2600">
              <a:uFillTx/>
              <a:latin charset="0" pitchFamily="18" typeface="Times New Roman"/>
            </a:endParaRPr>
          </a:p>
          <a:p>
            <a:pPr indent="-533400" marL="533400">
              <a:lnSpc>
                <a:spcPct val="80000"/>
              </a:lnSpc>
            </a:pPr>
            <a:endParaRPr dirty="0" lang="en-US" sz="2000">
              <a:uFillTx/>
              <a:latin charset="0" pitchFamily="18" typeface="Times New Roman"/>
            </a:endParaRPr>
          </a:p>
          <a:p>
            <a:pPr indent="-533400" marL="533400">
              <a:lnSpc>
                <a:spcPct val="80000"/>
              </a:lnSpc>
              <a:spcAft>
                <a:spcPct val="80000"/>
              </a:spcAft>
              <a:buFontTx/>
              <a:buNone/>
            </a:pPr>
            <a:r>
              <a:rPr dirty="0" lang="en-US" sz="1800">
                <a:uFillTx/>
                <a:latin charset="0" pitchFamily="18" typeface="Times New Roman"/>
              </a:rPr>
              <a:t> </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fade/>
  </p:transition>
  <p:timing>
    <p:tnLst>
      <p:par>
        <p:cTn dur="indefinite" id="1" nodeType="tmRoot" restart="never"/>
      </p:par>
    </p:tnLst>
  </p:timing>
</p:sld>
</file>

<file path=ppt/slides/slide3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6676" name="Rectangle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09600" y="0"/>
            <a:ext cx="7772400" cy="762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err="1" lang="en-US" smtClean="0" sz="2800">
                <a:uFillTx/>
              </a:rPr>
              <a:t>Opiod</a:t>
            </a:r>
            <a:r>
              <a:rPr dirty="0" lang="en-US" smtClean="0" sz="2800">
                <a:uFillTx/>
              </a:rPr>
              <a:t> intoxication</a:t>
            </a:r>
            <a:r>
              <a:rPr dirty="0" lang="en-US" smtClean="0">
                <a:uFillTx/>
              </a:rPr>
              <a:t> </a:t>
            </a:r>
            <a:endParaRPr dirty="0" lang="en-US">
              <a:uFillTx/>
            </a:endParaRPr>
          </a:p>
        </p:txBody>
      </p:sp>
      <p:graphicFrame>
        <p:nvGraphicFrame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6698" name="Group 26"/>
          <p:cNvGraphicFrame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FrameLocks noGrp="1"/>
          </p:cNvGraphicFramePr>
          <p:nvPr>
            <p:ph idx="1"/>
          </p:nvPr>
        </p:nvGraphicFramePr>
        <p:xfrm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off x="685800" y="838200"/>
          <a:ext cx="7772400" cy="5559552"/>
        </p:xfrm>
        <a:graphic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Data uri="http://schemas.openxmlformats.org/drawingml/2006/table">
            <a:tbl>
              <a:tblGrid>
                <a:gridCol w="3886200"/>
                <a:gridCol w="3886200"/>
              </a:tblGrid>
              <a:tr h="493713">
                <a:tc>
                  <a:txBody>
                    <a:bodyPr/>
                    <a:lstStyle/>
                    <a:p>
                      <a:pPr algn="ctr" defTabSz="914400" eaLnBrk="1" fontAlgn="base" hangingPunct="1" indent="0" latinLnBrk="0" lvl="0" marL="0" marR="0" rtl="0">
                        <a:lnSpc>
                          <a:spcPct val="100000"/>
                        </a:lnSpc>
                        <a:spcBef>
                          <a:spcPct val="20000"/>
                        </a:spcBef>
                        <a:spcAft>
                          <a:spcPct val="0"/>
                        </a:spcAft>
                        <a:buSzPct val="85000"/>
                        <a:buFontTx/>
                        <a:buNone/>
                      </a:pPr>
                      <a:r>
                        <a:rPr b="0" baseline="0" cap="none" dirty="0" i="0" kumimoji="0" lang="en-US" normalizeH="0" smtClean="0" strike="noStrike" sz="2800" u="none">
                          <a:ln>
                            <a:noFill/>
                          </a:ln>
                          <a:solidFill>
                            <a:schemeClr val="tx1"/>
                          </a:solidFill>
                          <a:effectLst/>
                          <a:uFillTx/>
                          <a:latin charset="0" typeface="Arial"/>
                          <a:cs charset="0" pitchFamily="18" typeface="Times New Roman"/>
                        </a:rPr>
                        <a:t>Presentation</a:t>
                      </a:r>
                    </a:p>
                  </a:txBody>
                  <a:tcPr horzOverflow="overflow">
                    <a:lnL algn="ctr" cap="flat" cmpd="sng" w="28575">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a:lstStyle/>
                    <a:p>
                      <a:pPr algn="ctr" defTabSz="914400" eaLnBrk="1" fontAlgn="base" hangingPunct="1" indent="0" latinLnBrk="0" lvl="0" marL="0" marR="0" rtl="0">
                        <a:lnSpc>
                          <a:spcPct val="100000"/>
                        </a:lnSpc>
                        <a:spcBef>
                          <a:spcPct val="20000"/>
                        </a:spcBef>
                        <a:spcAft>
                          <a:spcPct val="0"/>
                        </a:spcAft>
                        <a:buSzPct val="85000"/>
                        <a:buFontTx/>
                        <a:buNone/>
                      </a:pPr>
                      <a:r>
                        <a:rPr b="0" baseline="0" cap="none" dirty="0" i="0" kumimoji="0" lang="en-US" normalizeH="0" smtClean="0" strike="noStrike" sz="2800" u="none">
                          <a:ln>
                            <a:noFill/>
                          </a:ln>
                          <a:solidFill>
                            <a:schemeClr val="tx1"/>
                          </a:solidFill>
                          <a:effectLst/>
                          <a:uFillTx/>
                          <a:latin charset="0" typeface="Arial"/>
                          <a:cs charset="0" pitchFamily="18" typeface="Times New Roman"/>
                        </a:rPr>
                        <a:t>Treatment</a:t>
                      </a:r>
                    </a:p>
                  </a:txBody>
                  <a:tcPr horzOverflow="overflow">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r>
              <a:tr h="3276600">
                <a:tc>
                  <a:txBody>
                    <a:bodyPr/>
                    <a:lstStyle/>
                    <a:p>
                      <a:pPr algn="l" defTabSz="914400" eaLnBrk="1" fontAlgn="base" hangingPunct="1" indent="0" latinLnBrk="0" lvl="0" marL="0" marR="0" rtl="0">
                        <a:lnSpc>
                          <a:spcPct val="100000"/>
                        </a:lnSpc>
                        <a:spcBef>
                          <a:spcPct val="20000"/>
                        </a:spcBef>
                        <a:spcAft>
                          <a:spcPct val="0"/>
                        </a:spcAft>
                        <a:buSzPct val="85000"/>
                        <a:buFontTx/>
                        <a:buNone/>
                      </a:pPr>
                      <a:r>
                        <a:rPr b="0" baseline="0" cap="none" dirty="0" i="0" kumimoji="0" lang="en-US" normalizeH="0" smtClean="0" strike="noStrike" sz="2800" u="none">
                          <a:ln>
                            <a:noFill/>
                          </a:ln>
                          <a:solidFill>
                            <a:schemeClr val="tx1"/>
                          </a:solidFill>
                          <a:effectLst/>
                          <a:uFillTx/>
                          <a:latin charset="0" typeface="Arial"/>
                          <a:cs charset="0" pitchFamily="18" typeface="Times New Roman"/>
                        </a:rPr>
                        <a:t>Euphoria</a:t>
                      </a:r>
                    </a:p>
                    <a:p>
                      <a:pPr algn="l" defTabSz="914400" eaLnBrk="1" fontAlgn="base" hangingPunct="1" indent="0" latinLnBrk="0" lvl="0" marL="0" marR="0" rtl="0">
                        <a:lnSpc>
                          <a:spcPct val="100000"/>
                        </a:lnSpc>
                        <a:spcBef>
                          <a:spcPct val="20000"/>
                        </a:spcBef>
                        <a:spcAft>
                          <a:spcPct val="0"/>
                        </a:spcAft>
                        <a:buSzPct val="85000"/>
                        <a:buFontTx/>
                        <a:buNone/>
                      </a:pPr>
                      <a:r>
                        <a:rPr b="0" baseline="0" cap="none" dirty="0" i="0" kumimoji="0" lang="en-US" normalizeH="0" smtClean="0" strike="noStrike" sz="2800" u="none">
                          <a:ln>
                            <a:noFill/>
                          </a:ln>
                          <a:solidFill>
                            <a:schemeClr val="tx1"/>
                          </a:solidFill>
                          <a:effectLst/>
                          <a:uFillTx/>
                          <a:latin charset="0" typeface="Arial"/>
                          <a:cs charset="0" pitchFamily="18" typeface="Times New Roman"/>
                        </a:rPr>
                        <a:t>Relaxation </a:t>
                      </a:r>
                    </a:p>
                    <a:p>
                      <a:pPr algn="l" defTabSz="914400" eaLnBrk="1" fontAlgn="base" hangingPunct="1" indent="0" latinLnBrk="0" lvl="0" marL="0" marR="0" rtl="0">
                        <a:lnSpc>
                          <a:spcPct val="100000"/>
                        </a:lnSpc>
                        <a:spcBef>
                          <a:spcPct val="20000"/>
                        </a:spcBef>
                        <a:spcAft>
                          <a:spcPct val="0"/>
                        </a:spcAft>
                        <a:buSzPct val="85000"/>
                        <a:buFontTx/>
                        <a:buNone/>
                      </a:pPr>
                      <a:r>
                        <a:rPr b="0" baseline="0" cap="none" dirty="0" err="1" i="0" kumimoji="0" lang="en-US" normalizeH="0" smtClean="0" strike="noStrike" sz="2800" u="none">
                          <a:ln>
                            <a:noFill/>
                          </a:ln>
                          <a:solidFill>
                            <a:schemeClr val="tx1"/>
                          </a:solidFill>
                          <a:effectLst/>
                          <a:uFillTx/>
                          <a:latin charset="0" typeface="Arial"/>
                          <a:cs charset="0" pitchFamily="18" typeface="Times New Roman"/>
                        </a:rPr>
                        <a:t>Anelgesia</a:t>
                      </a:r>
                      <a:endParaRPr b="0" baseline="0" cap="none" dirty="0" i="0" kumimoji="0" lang="en-US" normalizeH="0" smtClean="0" strike="noStrike" sz="2800" u="none">
                        <a:ln>
                          <a:noFill/>
                        </a:ln>
                        <a:solidFill>
                          <a:schemeClr val="tx1"/>
                        </a:solidFill>
                        <a:effectLst/>
                        <a:uFillTx/>
                        <a:latin charset="0" typeface="Arial"/>
                        <a:cs charset="0" pitchFamily="18" typeface="Times New Roman"/>
                      </a:endParaRPr>
                    </a:p>
                    <a:p>
                      <a:pPr algn="l" defTabSz="914400" eaLnBrk="1" fontAlgn="base" hangingPunct="1" indent="0" latinLnBrk="0" lvl="0" marL="0" marR="0" rtl="0">
                        <a:lnSpc>
                          <a:spcPct val="100000"/>
                        </a:lnSpc>
                        <a:spcBef>
                          <a:spcPct val="20000"/>
                        </a:spcBef>
                        <a:spcAft>
                          <a:spcPct val="0"/>
                        </a:spcAft>
                        <a:buSzPct val="85000"/>
                        <a:buFontTx/>
                        <a:buNone/>
                        <a:defRPr>
                          <a:uFillTx/>
                        </a:defRPr>
                      </a:pPr>
                      <a:r>
                        <a:rPr b="0" baseline="0" cap="none" dirty="0" i="0" kumimoji="0" lang="en-US" normalizeH="0" smtClean="0" strike="noStrike" sz="2800" u="none">
                          <a:ln>
                            <a:noFill/>
                          </a:ln>
                          <a:solidFill>
                            <a:schemeClr val="tx1"/>
                          </a:solidFill>
                          <a:effectLst/>
                          <a:uFillTx/>
                          <a:latin charset="0" typeface="Arial"/>
                          <a:cs charset="0" pitchFamily="18" typeface="Times New Roman"/>
                        </a:rPr>
                        <a:t>Disturbed consciousness</a:t>
                      </a:r>
                    </a:p>
                    <a:p>
                      <a:pPr algn="l" defTabSz="914400" eaLnBrk="1" fontAlgn="base" hangingPunct="1" indent="0" latinLnBrk="0" lvl="0" marL="0" marR="0" rtl="0">
                        <a:lnSpc>
                          <a:spcPct val="100000"/>
                        </a:lnSpc>
                        <a:spcBef>
                          <a:spcPct val="20000"/>
                        </a:spcBef>
                        <a:spcAft>
                          <a:spcPct val="0"/>
                        </a:spcAft>
                        <a:buSzPct val="85000"/>
                        <a:buFontTx/>
                        <a:buNone/>
                      </a:pPr>
                      <a:r>
                        <a:rPr b="0" baseline="0" cap="none" dirty="0" i="0" kumimoji="0" lang="en-US" normalizeH="0" smtClean="0" strike="noStrike" sz="2800" u="none">
                          <a:ln>
                            <a:noFill/>
                          </a:ln>
                          <a:solidFill>
                            <a:schemeClr val="tx1"/>
                          </a:solidFill>
                          <a:effectLst/>
                          <a:uFillTx/>
                          <a:latin charset="0" typeface="Arial"/>
                          <a:cs charset="0" pitchFamily="18" typeface="Times New Roman"/>
                        </a:rPr>
                        <a:t>Small pupil (initially) </a:t>
                      </a:r>
                    </a:p>
                    <a:p>
                      <a:pPr algn="l" defTabSz="914400" eaLnBrk="1" fontAlgn="base" hangingPunct="1" indent="0" latinLnBrk="0" lvl="0" marL="0" marR="0" rtl="0">
                        <a:lnSpc>
                          <a:spcPct val="100000"/>
                        </a:lnSpc>
                        <a:spcBef>
                          <a:spcPct val="20000"/>
                        </a:spcBef>
                        <a:spcAft>
                          <a:spcPct val="0"/>
                        </a:spcAft>
                        <a:buSzPct val="85000"/>
                        <a:buFontTx/>
                        <a:buNone/>
                      </a:pPr>
                      <a:r>
                        <a:rPr b="0" baseline="0" cap="none" dirty="0" err="1" i="0" kumimoji="0" lang="en-US" normalizeH="0" smtClean="0" strike="noStrike" sz="2800" u="none">
                          <a:ln>
                            <a:noFill/>
                          </a:ln>
                          <a:solidFill>
                            <a:schemeClr val="tx1"/>
                          </a:solidFill>
                          <a:effectLst/>
                          <a:uFillTx/>
                          <a:latin charset="0" typeface="Arial"/>
                          <a:cs charset="0" pitchFamily="18" typeface="Times New Roman"/>
                        </a:rPr>
                        <a:t>Bradycardia</a:t>
                      </a:r>
                      <a:endParaRPr b="0" baseline="0" cap="none" dirty="0" i="0" kumimoji="0" lang="en-US" normalizeH="0" smtClean="0" strike="noStrike" sz="2800" u="none">
                        <a:ln>
                          <a:noFill/>
                        </a:ln>
                        <a:solidFill>
                          <a:schemeClr val="tx1"/>
                        </a:solidFill>
                        <a:effectLst/>
                        <a:uFillTx/>
                        <a:latin charset="0" typeface="Arial"/>
                        <a:cs charset="0" pitchFamily="18" typeface="Times New Roman"/>
                      </a:endParaRPr>
                    </a:p>
                    <a:p>
                      <a:pPr algn="l" defTabSz="914400" eaLnBrk="1" fontAlgn="base" hangingPunct="1" indent="0" latinLnBrk="0" lvl="0" marL="0" marR="0" rtl="0">
                        <a:lnSpc>
                          <a:spcPct val="100000"/>
                        </a:lnSpc>
                        <a:spcBef>
                          <a:spcPct val="20000"/>
                        </a:spcBef>
                        <a:spcAft>
                          <a:spcPct val="0"/>
                        </a:spcAft>
                        <a:buSzPct val="85000"/>
                        <a:buFontTx/>
                        <a:buNone/>
                      </a:pPr>
                      <a:r>
                        <a:rPr b="0" baseline="0" cap="none" dirty="0" i="0" kumimoji="0" lang="en-US" normalizeH="0" smtClean="0" strike="noStrike" sz="2800" u="none">
                          <a:ln>
                            <a:noFill/>
                          </a:ln>
                          <a:solidFill>
                            <a:schemeClr val="tx1"/>
                          </a:solidFill>
                          <a:effectLst/>
                          <a:uFillTx/>
                          <a:latin charset="0" typeface="Arial"/>
                          <a:cs charset="0" pitchFamily="18" typeface="Times New Roman"/>
                        </a:rPr>
                        <a:t>Reduced appetite</a:t>
                      </a:r>
                    </a:p>
                    <a:p>
                      <a:pPr algn="l" defTabSz="914400" eaLnBrk="1" fontAlgn="base" hangingPunct="1" indent="0" latinLnBrk="0" lvl="0" marL="0" marR="0" rtl="0">
                        <a:lnSpc>
                          <a:spcPct val="100000"/>
                        </a:lnSpc>
                        <a:spcBef>
                          <a:spcPct val="20000"/>
                        </a:spcBef>
                        <a:spcAft>
                          <a:spcPct val="0"/>
                        </a:spcAft>
                        <a:buSzPct val="85000"/>
                        <a:buFontTx/>
                        <a:buNone/>
                      </a:pPr>
                      <a:r>
                        <a:rPr b="0" baseline="0" cap="none" dirty="0" i="0" kumimoji="0" lang="en-US" normalizeH="0" smtClean="0" strike="noStrike" sz="2800" u="none">
                          <a:ln>
                            <a:noFill/>
                          </a:ln>
                          <a:solidFill>
                            <a:schemeClr val="tx1"/>
                          </a:solidFill>
                          <a:effectLst/>
                          <a:uFillTx/>
                          <a:latin charset="0" typeface="Arial"/>
                          <a:cs charset="0" pitchFamily="18" typeface="Times New Roman"/>
                        </a:rPr>
                        <a:t>Constipation</a:t>
                      </a:r>
                    </a:p>
                    <a:p>
                      <a:pPr algn="l" defTabSz="914400" eaLnBrk="1" fontAlgn="base" hangingPunct="1" indent="0" latinLnBrk="0" lvl="0" marL="0" marR="0" rtl="0">
                        <a:lnSpc>
                          <a:spcPct val="100000"/>
                        </a:lnSpc>
                        <a:spcBef>
                          <a:spcPct val="20000"/>
                        </a:spcBef>
                        <a:spcAft>
                          <a:spcPct val="0"/>
                        </a:spcAft>
                        <a:buSzPct val="85000"/>
                        <a:buFontTx/>
                        <a:buNone/>
                      </a:pPr>
                      <a:r>
                        <a:rPr b="0" baseline="0" cap="none" dirty="0" i="0" kumimoji="0" lang="en-US" normalizeH="0" smtClean="0" strike="noStrike" sz="2800" u="none">
                          <a:ln>
                            <a:noFill/>
                          </a:ln>
                          <a:solidFill>
                            <a:schemeClr val="tx1"/>
                          </a:solidFill>
                          <a:effectLst/>
                          <a:uFillTx/>
                          <a:latin charset="0" typeface="Arial"/>
                          <a:cs charset="0" pitchFamily="18" typeface="Times New Roman"/>
                        </a:rPr>
                        <a:t>Respiratory depression</a:t>
                      </a:r>
                    </a:p>
                  </a:txBody>
                  <a:tcPr horzOverflow="overflow">
                    <a:lnL algn="ctr" cap="flat" cmpd="sng" w="28575">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noFill/>
                  </a:tcPr>
                </a:tc>
                <a:tc>
                  <a:txBody>
                    <a:bodyPr/>
                    <a:lstStyle/>
                    <a:p>
                      <a:pPr algn="l" defTabSz="914400" eaLnBrk="1" fontAlgn="base" hangingPunct="1" indent="0" latinLnBrk="0" lvl="0" marL="0" marR="0" rtl="0">
                        <a:lnSpc>
                          <a:spcPct val="100000"/>
                        </a:lnSpc>
                        <a:spcBef>
                          <a:spcPct val="20000"/>
                        </a:spcBef>
                        <a:spcAft>
                          <a:spcPct val="0"/>
                        </a:spcAft>
                        <a:buSzPct val="85000"/>
                        <a:buFontTx/>
                        <a:buNone/>
                        <a:defRPr>
                          <a:uFillTx/>
                        </a:defRPr>
                      </a:pPr>
                      <a:r>
                        <a:rPr b="0" baseline="0" cap="none" dirty="0" i="0" kumimoji="0" lang="en-US" normalizeH="0" smtClean="0" strike="noStrike" sz="2800" u="none">
                          <a:ln>
                            <a:noFill/>
                          </a:ln>
                          <a:solidFill>
                            <a:schemeClr val="tx1"/>
                          </a:solidFill>
                          <a:effectLst/>
                          <a:uFillTx/>
                          <a:latin charset="0" typeface="Arial"/>
                          <a:cs charset="0" pitchFamily="18" typeface="Times New Roman"/>
                        </a:rPr>
                        <a:t>  ICU:</a:t>
                      </a:r>
                    </a:p>
                    <a:p>
                      <a:pPr algn="l" defTabSz="914400" eaLnBrk="1" fontAlgn="base" hangingPunct="1" indent="0" latinLnBrk="0" lvl="0" marL="0" marR="0" rtl="0">
                        <a:lnSpc>
                          <a:spcPct val="100000"/>
                        </a:lnSpc>
                        <a:spcBef>
                          <a:spcPct val="20000"/>
                        </a:spcBef>
                        <a:spcAft>
                          <a:spcPct val="0"/>
                        </a:spcAft>
                        <a:buSzPct val="85000"/>
                        <a:buFontTx/>
                        <a:buNone/>
                        <a:defRPr>
                          <a:uFillTx/>
                        </a:defRPr>
                      </a:pPr>
                      <a:r>
                        <a:rPr b="0" baseline="0" cap="none" dirty="0" i="0" kumimoji="0" lang="en-US" normalizeH="0" smtClean="0" strike="noStrike" sz="2800" u="none">
                          <a:ln>
                            <a:noFill/>
                          </a:ln>
                          <a:solidFill>
                            <a:schemeClr val="tx1"/>
                          </a:solidFill>
                          <a:effectLst/>
                          <a:uFillTx/>
                          <a:latin charset="0" typeface="Arial"/>
                          <a:cs charset="0" pitchFamily="18" typeface="Times New Roman"/>
                        </a:rPr>
                        <a:t>Monitoring</a:t>
                      </a:r>
                    </a:p>
                    <a:p>
                      <a:pPr algn="l" defTabSz="914400" eaLnBrk="1" fontAlgn="base" hangingPunct="1" indent="0" latinLnBrk="0" lvl="0" marL="0" marR="0" rtl="0">
                        <a:lnSpc>
                          <a:spcPct val="100000"/>
                        </a:lnSpc>
                        <a:spcBef>
                          <a:spcPct val="20000"/>
                        </a:spcBef>
                        <a:spcAft>
                          <a:spcPct val="0"/>
                        </a:spcAft>
                        <a:buSzPct val="85000"/>
                        <a:buFontTx/>
                        <a:buNone/>
                        <a:defRPr>
                          <a:uFillTx/>
                        </a:defRPr>
                      </a:pPr>
                      <a:r>
                        <a:rPr b="0" baseline="0" cap="none" dirty="0" i="0" kumimoji="0" lang="en-US" normalizeH="0" smtClean="0" strike="noStrike" sz="2800" u="none">
                          <a:ln>
                            <a:noFill/>
                          </a:ln>
                          <a:solidFill>
                            <a:schemeClr val="tx1"/>
                          </a:solidFill>
                          <a:effectLst/>
                          <a:uFillTx/>
                          <a:latin charset="0" typeface="Arial"/>
                          <a:cs charset="0" pitchFamily="18" typeface="Times New Roman"/>
                        </a:rPr>
                        <a:t>Naloxone</a:t>
                      </a:r>
                    </a:p>
                    <a:p>
                      <a:pPr algn="l" defTabSz="914400" eaLnBrk="1" fontAlgn="base" hangingPunct="1" indent="0" latinLnBrk="0" lvl="0" marL="0" marR="0" rtl="0">
                        <a:lnSpc>
                          <a:spcPct val="100000"/>
                        </a:lnSpc>
                        <a:spcBef>
                          <a:spcPct val="20000"/>
                        </a:spcBef>
                        <a:spcAft>
                          <a:spcPct val="0"/>
                        </a:spcAft>
                        <a:buSzPct val="85000"/>
                        <a:buFontTx/>
                        <a:buNone/>
                        <a:defRPr>
                          <a:uFillTx/>
                        </a:defRPr>
                      </a:pPr>
                      <a:r>
                        <a:rPr b="0" baseline="0" cap="none" dirty="0" i="0" kumimoji="0" lang="en-US" normalizeH="0" smtClean="0" strike="noStrike" sz="2800" u="none">
                          <a:ln>
                            <a:noFill/>
                          </a:ln>
                          <a:solidFill>
                            <a:schemeClr val="tx1"/>
                          </a:solidFill>
                          <a:effectLst/>
                          <a:uFillTx/>
                          <a:latin charset="0" typeface="Arial"/>
                          <a:cs charset="0" pitchFamily="18" typeface="Times New Roman"/>
                        </a:rPr>
                        <a:t>Open airway – oxygen – IV fluids</a:t>
                      </a:r>
                    </a:p>
                    <a:p>
                      <a:pPr algn="l" defTabSz="914400" eaLnBrk="1" fontAlgn="base" hangingPunct="1" indent="0" latinLnBrk="0" lvl="0" marL="0" marR="0" rtl="0">
                        <a:lnSpc>
                          <a:spcPct val="100000"/>
                        </a:lnSpc>
                        <a:spcBef>
                          <a:spcPct val="20000"/>
                        </a:spcBef>
                        <a:spcAft>
                          <a:spcPct val="0"/>
                        </a:spcAft>
                        <a:buSzPct val="85000"/>
                        <a:buFontTx/>
                        <a:buNone/>
                        <a:defRPr>
                          <a:uFillTx/>
                        </a:defRPr>
                      </a:pPr>
                      <a:endParaRPr b="0" baseline="0" cap="none" dirty="0" i="0" kumimoji="0" lang="en-US" normalizeH="0" smtClean="0" strike="noStrike" sz="2800" u="none">
                        <a:ln>
                          <a:noFill/>
                        </a:ln>
                        <a:solidFill>
                          <a:schemeClr val="tx1"/>
                        </a:solidFill>
                        <a:effectLst/>
                        <a:uFillTx/>
                        <a:latin charset="0" typeface="Arial"/>
                        <a:cs charset="0" pitchFamily="18" typeface="Times New Roman"/>
                      </a:endParaRPr>
                    </a:p>
                  </a:txBody>
                  <a:tcPr horzOverflow="overflow">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noFill/>
                  </a:tcPr>
                </a:tc>
              </a:tr>
            </a:tbl>
          </a:graphicData>
        </a:graphic>
      </p:graphicFrame>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timing>
    <p:tnLst>
      <p:par>
        <p:cTn dur="indefinite" id="1" nodeType="tmRoot" restart="never"/>
      </p:par>
    </p:tnLst>
  </p:timing>
</p:sld>
</file>

<file path=ppt/slides/slide3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smtClean="0">
                <a:uFillTx/>
              </a:rPr>
              <a:t>Potency?!</a:t>
            </a:r>
            <a:endParaRPr dirty="0" lang="en-US">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Content Placeholder 3"/>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noGrp="1"/>
          </p:cNvPicPr>
          <p:nvPr>
            <p:ph idx="1"/>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12787" y="1604962"/>
            <a:ext cx="7715250" cy="4333875"/>
          </a:xfrm>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3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49275" y="552638"/>
            <a:ext cx="8042276" cy="89189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smtClean="0">
                <a:uFillTx/>
              </a:rPr>
              <a:t>Opioid withdrawal</a:t>
            </a:r>
            <a:endParaRPr dirty="0" lang="en-US">
              <a:uFillTx/>
            </a:endParaRPr>
          </a:p>
        </p:txBody>
      </p:sp>
      <p:graphicFrame>
        <p:nvGraphicFrame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Content Placeholder 3"/>
          <p:cNvGraphicFrame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FrameLocks noGrp="1"/>
          </p:cNvGraphicFramePr>
          <p:nvPr>
            <p:ph idx="1"/>
          </p:nvPr>
        </p:nvGraphicFramePr>
        <p:xfrm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off x="466963" y="1610880"/>
          <a:ext cx="8042276" cy="3064019"/>
        </p:xfrm>
        <a:graphic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Data uri="http://schemas.openxmlformats.org/drawingml/2006/table">
            <a:tbl>
              <a:tblPr bandRow="1" firstRow="1">
                <a:tableStyleId>{5C22544A-7EE6-4342-B048-85BDC9FD1C3A}</a:tableStyleId>
              </a:tblPr>
              <a:tblGrid>
                <a:gridCol w="4021138"/>
                <a:gridCol w="4021138"/>
              </a:tblGrid>
              <a:tr h="693737">
                <a:tc>
                  <a:txBody>
                    <a:bodyPr/>
                    <a:lstStyle/>
                    <a:p>
                      <a:r>
                        <a:rPr dirty="0" lang="en-US" smtClean="0">
                          <a:uFillTx/>
                        </a:rPr>
                        <a:t>Presentation</a:t>
                      </a:r>
                      <a:endParaRPr dirty="0" lang="en-US">
                        <a:uFillTx/>
                      </a:endParaRPr>
                    </a:p>
                  </a:txBody>
                  <a:tcPr/>
                </a:tc>
                <a:tc>
                  <a:txBody>
                    <a:bodyPr/>
                    <a:lstStyle/>
                    <a:p>
                      <a:r>
                        <a:rPr dirty="0" lang="en-US" smtClean="0">
                          <a:uFillTx/>
                        </a:rPr>
                        <a:t>Treatment</a:t>
                      </a:r>
                      <a:endParaRPr dirty="0" lang="en-US">
                        <a:uFillTx/>
                      </a:endParaRPr>
                    </a:p>
                  </a:txBody>
                  <a:tcPr/>
                </a:tc>
              </a:tr>
              <a:tr h="2370282">
                <a:tc>
                  <a:txBody>
                    <a:bodyPr/>
                    <a:lstStyle/>
                    <a:p>
                      <a:pPr indent="-533400" marL="533400">
                        <a:lnSpc>
                          <a:spcPct val="90000"/>
                        </a:lnSpc>
                        <a:buFontTx/>
                        <a:buAutoNum type="arabicPeriod"/>
                      </a:pPr>
                      <a:r>
                        <a:rPr dirty="0" lang="en-US" smtClean="0" sz="1800">
                          <a:uFillTx/>
                        </a:rPr>
                        <a:t>Lacrimation, rhinorrhea &amp; yawning</a:t>
                      </a:r>
                    </a:p>
                    <a:p>
                      <a:pPr indent="-533400" marL="533400">
                        <a:lnSpc>
                          <a:spcPct val="90000"/>
                        </a:lnSpc>
                        <a:buFontTx/>
                        <a:buAutoNum type="arabicPeriod"/>
                      </a:pPr>
                      <a:r>
                        <a:rPr dirty="0" err="1" lang="en-US" smtClean="0" sz="1800">
                          <a:uFillTx/>
                        </a:rPr>
                        <a:t>Dysphoric</a:t>
                      </a:r>
                      <a:r>
                        <a:rPr dirty="0" lang="en-US" smtClean="0" sz="1800">
                          <a:uFillTx/>
                        </a:rPr>
                        <a:t> mood  </a:t>
                      </a:r>
                    </a:p>
                    <a:p>
                      <a:pPr indent="-533400" marL="533400">
                        <a:lnSpc>
                          <a:spcPct val="90000"/>
                        </a:lnSpc>
                        <a:buFontTx/>
                        <a:buAutoNum type="arabicPeriod"/>
                      </a:pPr>
                      <a:r>
                        <a:rPr dirty="0" lang="en-US" smtClean="0" sz="1800">
                          <a:uFillTx/>
                        </a:rPr>
                        <a:t>Insomnia </a:t>
                      </a:r>
                    </a:p>
                    <a:p>
                      <a:pPr indent="-533400" marL="533400">
                        <a:lnSpc>
                          <a:spcPct val="90000"/>
                        </a:lnSpc>
                        <a:buFontTx/>
                        <a:buAutoNum type="arabicPeriod"/>
                      </a:pPr>
                      <a:r>
                        <a:rPr dirty="0" lang="en-US" smtClean="0" sz="1800">
                          <a:uFillTx/>
                        </a:rPr>
                        <a:t>Muscle and joint aches</a:t>
                      </a:r>
                    </a:p>
                    <a:p>
                      <a:pPr indent="-533400" marL="533400">
                        <a:lnSpc>
                          <a:spcPct val="90000"/>
                        </a:lnSpc>
                        <a:buFontTx/>
                        <a:buAutoNum type="arabicPeriod"/>
                      </a:pPr>
                      <a:r>
                        <a:rPr dirty="0" lang="en-US" smtClean="0" sz="1800">
                          <a:uFillTx/>
                        </a:rPr>
                        <a:t>Cold and hot flushes </a:t>
                      </a:r>
                    </a:p>
                    <a:p>
                      <a:pPr indent="-533400" marL="533400">
                        <a:lnSpc>
                          <a:spcPct val="90000"/>
                        </a:lnSpc>
                        <a:buFontTx/>
                        <a:buAutoNum type="arabicPeriod"/>
                      </a:pPr>
                      <a:r>
                        <a:rPr dirty="0" lang="en-US" smtClean="0" sz="1800">
                          <a:uFillTx/>
                        </a:rPr>
                        <a:t>Nausea, vomiting and diarrhea</a:t>
                      </a:r>
                    </a:p>
                    <a:p>
                      <a:pPr indent="-533400" marL="533400">
                        <a:lnSpc>
                          <a:spcPct val="90000"/>
                        </a:lnSpc>
                        <a:buFontTx/>
                        <a:buAutoNum type="arabicPeriod"/>
                      </a:pPr>
                      <a:r>
                        <a:rPr dirty="0" lang="en-US" smtClean="0" sz="1800">
                          <a:uFillTx/>
                        </a:rPr>
                        <a:t>Fever,</a:t>
                      </a:r>
                      <a:r>
                        <a:rPr baseline="0" dirty="0" lang="en-US" smtClean="0" sz="1800">
                          <a:uFillTx/>
                        </a:rPr>
                        <a:t> sweating, </a:t>
                      </a:r>
                      <a:r>
                        <a:rPr baseline="0" dirty="0" err="1" lang="en-US" smtClean="0" sz="1800">
                          <a:uFillTx/>
                        </a:rPr>
                        <a:t>piloerection</a:t>
                      </a:r>
                      <a:endParaRPr dirty="0" lang="en-US" smtClean="0" sz="1800">
                        <a:uFillTx/>
                      </a:endParaRPr>
                    </a:p>
                    <a:p>
                      <a:endParaRPr dirty="0" lang="en-US">
                        <a:uFillTx/>
                      </a:endParaRPr>
                    </a:p>
                  </a:txBody>
                  <a:tcPr/>
                </a:tc>
                <a:tc>
                  <a:txBody>
                    <a:bodyPr/>
                    <a:lstStyle/>
                    <a:p>
                      <a:r>
                        <a:rPr dirty="0" lang="en-US" smtClean="0">
                          <a:uFillTx/>
                        </a:rPr>
                        <a:t>Short-term:</a:t>
                      </a:r>
                    </a:p>
                    <a:p>
                      <a:r>
                        <a:rPr dirty="0" lang="en-US" smtClean="0">
                          <a:uFillTx/>
                        </a:rPr>
                        <a:t>Painkillers,</a:t>
                      </a:r>
                      <a:r>
                        <a:rPr baseline="0" dirty="0" lang="en-US" smtClean="0">
                          <a:uFillTx/>
                        </a:rPr>
                        <a:t> sedatives, observation</a:t>
                      </a:r>
                    </a:p>
                    <a:p>
                      <a:r>
                        <a:rPr baseline="0" dirty="0" lang="en-US" smtClean="0">
                          <a:uFillTx/>
                        </a:rPr>
                        <a:t>Clonidine</a:t>
                      </a:r>
                    </a:p>
                    <a:p>
                      <a:endParaRPr baseline="0" dirty="0" lang="en-US" smtClean="0">
                        <a:uFillTx/>
                      </a:endParaRPr>
                    </a:p>
                    <a:p>
                      <a:r>
                        <a:rPr baseline="0" dirty="0" lang="en-US" smtClean="0">
                          <a:uFillTx/>
                        </a:rPr>
                        <a:t>Long-term</a:t>
                      </a:r>
                    </a:p>
                    <a:p>
                      <a:r>
                        <a:rPr baseline="0" dirty="0" lang="en-US" smtClean="0">
                          <a:uFillTx/>
                        </a:rPr>
                        <a:t>Harm reduction strategies</a:t>
                      </a:r>
                    </a:p>
                    <a:p>
                      <a:r>
                        <a:rPr baseline="0" dirty="0" lang="en-US" smtClean="0">
                          <a:uFillTx/>
                        </a:rPr>
                        <a:t>Methadone</a:t>
                      </a:r>
                    </a:p>
                    <a:p>
                      <a:r>
                        <a:rPr baseline="0" dirty="0" lang="en-US" smtClean="0">
                          <a:uFillTx/>
                        </a:rPr>
                        <a:t>Buprenorphine/Naloxone</a:t>
                      </a:r>
                      <a:endParaRPr dirty="0" lang="en-US">
                        <a:uFillTx/>
                      </a:endParaRPr>
                    </a:p>
                  </a:txBody>
                  <a:tcPr/>
                </a:tc>
              </a:tr>
            </a:tbl>
          </a:graphicData>
        </a:graphic>
      </p:graphicFrame>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TextBox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49275" y="5091323"/>
            <a:ext cx="7959964" cy="1865126"/>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indent="-533400" marL="533400">
              <a:lnSpc>
                <a:spcPct val="90000"/>
              </a:lnSpc>
            </a:pPr>
            <a:r>
              <a:rPr dirty="0" lang="en-US">
                <a:uFillTx/>
              </a:rPr>
              <a:t>Intense craving </a:t>
            </a:r>
            <a:r>
              <a:rPr dirty="0" lang="en-US" smtClean="0">
                <a:uFillTx/>
              </a:rPr>
              <a:t>begins 6 </a:t>
            </a:r>
            <a:r>
              <a:rPr dirty="0" lang="en-US">
                <a:uFillTx/>
              </a:rPr>
              <a:t>hours after the last dose and peaks after 36-48 hours </a:t>
            </a:r>
            <a:endParaRPr dirty="0" lang="en-US" smtClean="0">
              <a:uFillTx/>
            </a:endParaRPr>
          </a:p>
          <a:p>
            <a:pPr indent="-533400" marL="533400">
              <a:lnSpc>
                <a:spcPct val="90000"/>
              </a:lnSpc>
            </a:pPr>
            <a:r>
              <a:rPr dirty="0" lang="en-US" smtClean="0">
                <a:uFillTx/>
              </a:rPr>
              <a:t>Untreated </a:t>
            </a:r>
            <a:r>
              <a:rPr dirty="0" lang="en-US">
                <a:uFillTx/>
              </a:rPr>
              <a:t>withdrawal result in no serious medical sequence - but they cause great  distress</a:t>
            </a:r>
          </a:p>
          <a:p>
            <a:pPr indent="-533400" marL="533400">
              <a:lnSpc>
                <a:spcPct val="90000"/>
              </a:lnSpc>
            </a:pPr>
            <a:r>
              <a:rPr dirty="0" lang="en-US">
                <a:uFillTx/>
              </a:rPr>
              <a:t>Tolerance can develop very rapidly (esp. in IV use) leading to increasing dosage - then it diminishes very rapidly</a:t>
            </a:r>
            <a:endParaRPr dirty="0" lang="en-US" sz="1600">
              <a:uFillTx/>
              <a:latin charset="0" pitchFamily="18" typeface="Times New Roman"/>
            </a:endParaRPr>
          </a:p>
          <a:p>
            <a:endParaRPr dirty="0"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3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27332" name="Rectangle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71600" y="381000"/>
            <a:ext cx="7772400" cy="1143000"/>
          </a:xfr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6038" lIns="92075" rIns="92075" tIns="46038"/>
          <a:lstStyle/>
          <a:p>
            <a:r>
              <a:rPr lang="en-AU">
                <a:uFillTx/>
              </a:rPr>
              <a:t>Complications of injecting</a:t>
            </a: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27330"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495800" y="2514600"/>
            <a:ext cx="4419600" cy="35052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2500" lnSpcReduction="10000"/>
          </a:bodyPr>
          <a:lstStyle/>
          <a:p>
            <a:pPr>
              <a:lnSpc>
                <a:spcPct val="80000"/>
              </a:lnSpc>
            </a:pPr>
            <a:r>
              <a:rPr lang="en-US" sz="2400">
                <a:uFillTx/>
              </a:rPr>
              <a:t>Bacterial, local and systemic </a:t>
            </a:r>
          </a:p>
          <a:p>
            <a:pPr>
              <a:lnSpc>
                <a:spcPct val="80000"/>
              </a:lnSpc>
            </a:pPr>
            <a:r>
              <a:rPr lang="en-US" sz="2400">
                <a:uFillTx/>
              </a:rPr>
              <a:t>Blood-borne viruses</a:t>
            </a:r>
          </a:p>
          <a:p>
            <a:pPr>
              <a:lnSpc>
                <a:spcPct val="80000"/>
              </a:lnSpc>
            </a:pPr>
            <a:r>
              <a:rPr lang="en-US" sz="2400">
                <a:uFillTx/>
              </a:rPr>
              <a:t>Vascular damage</a:t>
            </a:r>
          </a:p>
          <a:p>
            <a:pPr lvl="1">
              <a:lnSpc>
                <a:spcPct val="80000"/>
              </a:lnSpc>
            </a:pPr>
            <a:endParaRPr lang="en-US" sz="2000">
              <a:uFillTx/>
            </a:endParaRPr>
          </a:p>
          <a:p>
            <a:pPr lvl="1">
              <a:lnSpc>
                <a:spcPct val="80000"/>
              </a:lnSpc>
            </a:pPr>
            <a:endParaRPr lang="en-US" sz="2000">
              <a:uFillTx/>
            </a:endParaRPr>
          </a:p>
          <a:p>
            <a:pPr>
              <a:lnSpc>
                <a:spcPct val="80000"/>
              </a:lnSpc>
            </a:pPr>
            <a:r>
              <a:rPr lang="en-US" sz="2400">
                <a:uFillTx/>
              </a:rPr>
              <a:t>In this case:</a:t>
            </a:r>
          </a:p>
          <a:p>
            <a:pPr lvl="1">
              <a:lnSpc>
                <a:spcPct val="80000"/>
              </a:lnSpc>
            </a:pPr>
            <a:r>
              <a:rPr lang="en-US" sz="2000">
                <a:uFillTx/>
              </a:rPr>
              <a:t>Track marks</a:t>
            </a:r>
          </a:p>
          <a:p>
            <a:pPr lvl="1">
              <a:lnSpc>
                <a:spcPct val="80000"/>
              </a:lnSpc>
            </a:pPr>
            <a:r>
              <a:rPr lang="en-US" sz="2000">
                <a:uFillTx/>
              </a:rPr>
              <a:t>Early cellulitis</a:t>
            </a:r>
          </a:p>
          <a:p>
            <a:pPr lvl="1">
              <a:lnSpc>
                <a:spcPct val="80000"/>
              </a:lnSpc>
            </a:pPr>
            <a:r>
              <a:rPr lang="en-US" sz="2000">
                <a:uFillTx/>
              </a:rPr>
              <a:t>Multiple injections over a short period suggests cocaine use</a:t>
            </a:r>
          </a:p>
          <a:p>
            <a:pPr>
              <a:lnSpc>
                <a:spcPct val="80000"/>
              </a:lnSpc>
            </a:pPr>
            <a:endParaRPr lang="en-US" sz="2400">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trax 1" id="227331" name="Picture 3"/>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298575" y="2286000"/>
            <a:ext cx="2951163" cy="4038600"/>
          </a:xfrm>
          <a:prstGeom prst="rect">
            <a:avLst/>
          </a:prstGeom>
          <a:noFill/>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timing>
    <p:tnLst>
      <p:par>
        <p:cTn dur="indefinite" id="1" nodeType="tmRoot" restart="never"/>
      </p:par>
    </p:tnLst>
  </p:timing>
</p:sld>
</file>

<file path=ppt/slides/slide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266"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a:uFillTx/>
                <a:latin charset="0" typeface="Calibri"/>
              </a:rPr>
              <a:t>What is addiction?</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lnSpcReduction="10000"/>
          </a:bodyPr>
          <a:lstStyle/>
          <a:p>
            <a:pPr>
              <a:buFont charset="2" pitchFamily="18" typeface="Wingdings 2"/>
              <a:buChar char=""/>
              <a:defRPr>
                <a:uFillTx/>
              </a:defRPr>
            </a:pPr>
            <a:r>
              <a:rPr dirty="0" lang="en-US" smtClean="0">
                <a:uFillTx/>
                <a:ea typeface="+mn-ea"/>
              </a:rPr>
              <a:t>In Aug 2011, The American Society of Addiction Medicine (ASAM) has officially recognized Addiction as mostly:</a:t>
            </a:r>
          </a:p>
          <a:p>
            <a:pPr indent="-514350" marL="514350">
              <a:buFont typeface="+mj-lt"/>
              <a:buAutoNum type="alphaLcParenR"/>
              <a:defRPr>
                <a:uFillTx/>
              </a:defRPr>
            </a:pPr>
            <a:r>
              <a:rPr dirty="0" lang="en-US" smtClean="0">
                <a:uFillTx/>
                <a:ea typeface="+mn-ea"/>
              </a:rPr>
              <a:t>a social problem </a:t>
            </a:r>
          </a:p>
          <a:p>
            <a:pPr indent="-514350" marL="514350">
              <a:buFont typeface="+mj-lt"/>
              <a:buAutoNum type="alphaLcParenR"/>
              <a:defRPr>
                <a:uFillTx/>
              </a:defRPr>
            </a:pPr>
            <a:r>
              <a:rPr dirty="0" lang="en-US" smtClean="0">
                <a:uFillTx/>
                <a:ea typeface="+mn-ea"/>
              </a:rPr>
              <a:t>a moral problem </a:t>
            </a:r>
          </a:p>
          <a:p>
            <a:pPr indent="-514350" marL="514350">
              <a:buFont typeface="+mj-lt"/>
              <a:buAutoNum type="alphaLcParenR"/>
              <a:defRPr>
                <a:uFillTx/>
              </a:defRPr>
            </a:pPr>
            <a:r>
              <a:rPr dirty="0" lang="en-US" smtClean="0">
                <a:uFillTx/>
                <a:ea typeface="+mn-ea"/>
              </a:rPr>
              <a:t>a criminal problem</a:t>
            </a:r>
          </a:p>
          <a:p>
            <a:pPr indent="-514350" marL="514350">
              <a:buFont typeface="+mj-lt"/>
              <a:buAutoNum type="alphaLcParenR"/>
              <a:defRPr>
                <a:uFillTx/>
              </a:defRPr>
            </a:pPr>
            <a:r>
              <a:rPr dirty="0" lang="en-US" smtClean="0">
                <a:uFillTx/>
                <a:ea typeface="+mn-ea"/>
              </a:rPr>
              <a:t>a primary chronic brain problem</a:t>
            </a:r>
          </a:p>
          <a:p>
            <a:pPr indent="-514350" marL="514350">
              <a:buFont typeface="+mj-lt"/>
              <a:buAutoNum type="alphaLcParenR"/>
              <a:defRPr>
                <a:uFillTx/>
              </a:defRPr>
            </a:pPr>
            <a:r>
              <a:rPr dirty="0" lang="en-US" smtClean="0">
                <a:uFillTx/>
                <a:ea typeface="+mn-ea"/>
              </a:rPr>
              <a:t>a behavioral disorder occur as the result of other causes such as emotional or psychiatric problems.</a:t>
            </a:r>
          </a:p>
          <a:p>
            <a:pPr indent="-514350" marL="514350">
              <a:buFont typeface="+mj-lt"/>
              <a:buAutoNum type="alphaLcParenR"/>
              <a:defRPr>
                <a:uFillTx/>
              </a:defRPr>
            </a:pPr>
            <a:endParaRPr dirty="0" lang="en-US">
              <a:uFillTx/>
              <a:ea typeface="+mn-ea"/>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Cloud Callout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900113" y="2997200"/>
            <a:ext cx="7107237" cy="2447925"/>
          </a:xfrm>
          <a:prstGeom prst="cloudCallout">
            <a:avLst/>
          </a:prstGeom>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1">
              <a:shade val="50000"/>
            </a:schemeClr>
          </a:lnRef>
          <a:fillRef idx="1">
            <a:schemeClr val="accent1"/>
          </a:fillRef>
          <a:effectRef idx="0">
            <a:schemeClr val="accent1"/>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lstStyle/>
          <a:p>
            <a:pPr algn="ctr"/>
            <a:r>
              <a:rPr lang="en-US" sz="2400">
                <a:solidFill>
                  <a:srgbClr val="FFFFFF"/>
                </a:solidFill>
                <a:uFillTx/>
                <a:latin charset="0" typeface="Constantia"/>
                <a:ea charset="0" typeface="ＭＳ Ｐゴシック"/>
                <a:cs charset="0" typeface="Arial"/>
              </a:rPr>
              <a:t>Addiction is not a choice, but  choice still plays an important role in getting help. </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Right Arrow 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7951" y="4078536"/>
            <a:ext cx="792162" cy="485775"/>
          </a:xfrm>
          <a:prstGeom prst="rightArrow">
            <a:avLst/>
          </a:prstGeom>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1">
              <a:shade val="50000"/>
            </a:schemeClr>
          </a:lnRef>
          <a:fillRef idx="1">
            <a:schemeClr val="accent1"/>
          </a:fillRef>
          <a:effectRef idx="0">
            <a:schemeClr val="accent1"/>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lstStyle/>
          <a:p>
            <a:pPr algn="ctr">
              <a:defRPr>
                <a:uFillTx/>
              </a:defRPr>
            </a:pPr>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ntr" presetID="3" presetSubtype="10">
                                  <p:stCondLst>
                                    <p:cond delay="0"/>
                                  </p:stCondLst>
                                  <p:childTnLst>
                                    <p:set>
                                      <p:cBhvr>
                                        <p:cTn dur="1" fill="hold" id="6">
                                          <p:stCondLst>
                                            <p:cond delay="0"/>
                                          </p:stCondLst>
                                        </p:cTn>
                                        <p:tgtEl>
                                          <p:spTgt spid="3">
                                            <p:txEl>
                                              <p:pRg end="0" st="0"/>
                                            </p:txEl>
                                          </p:spTgt>
                                        </p:tgtEl>
                                        <p:attrNameLst>
                                          <p:attrName>style.visibility</p:attrName>
                                        </p:attrNameLst>
                                      </p:cBhvr>
                                      <p:to>
                                        <p:strVal val="visible"/>
                                      </p:to>
                                    </p:set>
                                    <p:animEffect filter="blinds(horizontal)" transition="in">
                                      <p:cBhvr>
                                        <p:cTn dur="500" id="7"/>
                                        <p:tgtEl>
                                          <p:spTgt spid="3">
                                            <p:txEl>
                                              <p:pRg end="0" st="0"/>
                                            </p:txEl>
                                          </p:spTgt>
                                        </p:tgtEl>
                                      </p:cBhvr>
                                    </p:animEffect>
                                  </p:childTnLst>
                                </p:cTn>
                              </p:par>
                              <p:par>
                                <p:cTn fill="hold" id="8" nodeType="withEffect" presetClass="entr" presetID="3" presetSubtype="10">
                                  <p:stCondLst>
                                    <p:cond delay="0"/>
                                  </p:stCondLst>
                                  <p:childTnLst>
                                    <p:set>
                                      <p:cBhvr>
                                        <p:cTn dur="1" fill="hold" id="9">
                                          <p:stCondLst>
                                            <p:cond delay="0"/>
                                          </p:stCondLst>
                                        </p:cTn>
                                        <p:tgtEl>
                                          <p:spTgt spid="3">
                                            <p:txEl>
                                              <p:pRg end="1" st="1"/>
                                            </p:txEl>
                                          </p:spTgt>
                                        </p:tgtEl>
                                        <p:attrNameLst>
                                          <p:attrName>style.visibility</p:attrName>
                                        </p:attrNameLst>
                                      </p:cBhvr>
                                      <p:to>
                                        <p:strVal val="visible"/>
                                      </p:to>
                                    </p:set>
                                    <p:animEffect filter="blinds(horizontal)" transition="in">
                                      <p:cBhvr>
                                        <p:cTn dur="500" id="10"/>
                                        <p:tgtEl>
                                          <p:spTgt spid="3">
                                            <p:txEl>
                                              <p:pRg end="1" st="1"/>
                                            </p:txEl>
                                          </p:spTgt>
                                        </p:tgtEl>
                                      </p:cBhvr>
                                    </p:animEffect>
                                  </p:childTnLst>
                                </p:cTn>
                              </p:par>
                              <p:par>
                                <p:cTn fill="hold" id="11" nodeType="withEffect" presetClass="entr" presetID="3" presetSubtype="10">
                                  <p:stCondLst>
                                    <p:cond delay="0"/>
                                  </p:stCondLst>
                                  <p:childTnLst>
                                    <p:set>
                                      <p:cBhvr>
                                        <p:cTn dur="1" fill="hold" id="12">
                                          <p:stCondLst>
                                            <p:cond delay="0"/>
                                          </p:stCondLst>
                                        </p:cTn>
                                        <p:tgtEl>
                                          <p:spTgt spid="3">
                                            <p:txEl>
                                              <p:pRg end="2" st="2"/>
                                            </p:txEl>
                                          </p:spTgt>
                                        </p:tgtEl>
                                        <p:attrNameLst>
                                          <p:attrName>style.visibility</p:attrName>
                                        </p:attrNameLst>
                                      </p:cBhvr>
                                      <p:to>
                                        <p:strVal val="visible"/>
                                      </p:to>
                                    </p:set>
                                    <p:animEffect filter="blinds(horizontal)" transition="in">
                                      <p:cBhvr>
                                        <p:cTn dur="500" id="13"/>
                                        <p:tgtEl>
                                          <p:spTgt spid="3">
                                            <p:txEl>
                                              <p:pRg end="2" st="2"/>
                                            </p:txEl>
                                          </p:spTgt>
                                        </p:tgtEl>
                                      </p:cBhvr>
                                    </p:animEffect>
                                  </p:childTnLst>
                                </p:cTn>
                              </p:par>
                              <p:par>
                                <p:cTn fill="hold" id="14" nodeType="withEffect" presetClass="entr" presetID="3" presetSubtype="10">
                                  <p:stCondLst>
                                    <p:cond delay="0"/>
                                  </p:stCondLst>
                                  <p:childTnLst>
                                    <p:set>
                                      <p:cBhvr>
                                        <p:cTn dur="1" fill="hold" id="15">
                                          <p:stCondLst>
                                            <p:cond delay="0"/>
                                          </p:stCondLst>
                                        </p:cTn>
                                        <p:tgtEl>
                                          <p:spTgt spid="3">
                                            <p:txEl>
                                              <p:pRg end="3" st="3"/>
                                            </p:txEl>
                                          </p:spTgt>
                                        </p:tgtEl>
                                        <p:attrNameLst>
                                          <p:attrName>style.visibility</p:attrName>
                                        </p:attrNameLst>
                                      </p:cBhvr>
                                      <p:to>
                                        <p:strVal val="visible"/>
                                      </p:to>
                                    </p:set>
                                    <p:animEffect filter="blinds(horizontal)" transition="in">
                                      <p:cBhvr>
                                        <p:cTn dur="500" id="16"/>
                                        <p:tgtEl>
                                          <p:spTgt spid="3">
                                            <p:txEl>
                                              <p:pRg end="3" st="3"/>
                                            </p:txEl>
                                          </p:spTgt>
                                        </p:tgtEl>
                                      </p:cBhvr>
                                    </p:animEffect>
                                  </p:childTnLst>
                                </p:cTn>
                              </p:par>
                              <p:par>
                                <p:cTn fill="hold" id="17" nodeType="withEffect" presetClass="entr" presetID="3" presetSubtype="10">
                                  <p:stCondLst>
                                    <p:cond delay="0"/>
                                  </p:stCondLst>
                                  <p:childTnLst>
                                    <p:set>
                                      <p:cBhvr>
                                        <p:cTn dur="1" fill="hold" id="18">
                                          <p:stCondLst>
                                            <p:cond delay="0"/>
                                          </p:stCondLst>
                                        </p:cTn>
                                        <p:tgtEl>
                                          <p:spTgt spid="3">
                                            <p:txEl>
                                              <p:pRg end="4" st="4"/>
                                            </p:txEl>
                                          </p:spTgt>
                                        </p:tgtEl>
                                        <p:attrNameLst>
                                          <p:attrName>style.visibility</p:attrName>
                                        </p:attrNameLst>
                                      </p:cBhvr>
                                      <p:to>
                                        <p:strVal val="visible"/>
                                      </p:to>
                                    </p:set>
                                    <p:animEffect filter="blinds(horizontal)" transition="in">
                                      <p:cBhvr>
                                        <p:cTn dur="500" id="19"/>
                                        <p:tgtEl>
                                          <p:spTgt spid="3">
                                            <p:txEl>
                                              <p:pRg end="4" st="4"/>
                                            </p:txEl>
                                          </p:spTgt>
                                        </p:tgtEl>
                                      </p:cBhvr>
                                    </p:animEffect>
                                  </p:childTnLst>
                                </p:cTn>
                              </p:par>
                              <p:par>
                                <p:cTn fill="hold" id="20" nodeType="withEffect" presetClass="entr" presetID="3" presetSubtype="10">
                                  <p:stCondLst>
                                    <p:cond delay="0"/>
                                  </p:stCondLst>
                                  <p:childTnLst>
                                    <p:set>
                                      <p:cBhvr>
                                        <p:cTn dur="1" fill="hold" id="21">
                                          <p:stCondLst>
                                            <p:cond delay="0"/>
                                          </p:stCondLst>
                                        </p:cTn>
                                        <p:tgtEl>
                                          <p:spTgt spid="3">
                                            <p:txEl>
                                              <p:pRg end="5" st="5"/>
                                            </p:txEl>
                                          </p:spTgt>
                                        </p:tgtEl>
                                        <p:attrNameLst>
                                          <p:attrName>style.visibility</p:attrName>
                                        </p:attrNameLst>
                                      </p:cBhvr>
                                      <p:to>
                                        <p:strVal val="visible"/>
                                      </p:to>
                                    </p:set>
                                    <p:animEffect filter="blinds(horizontal)" transition="in">
                                      <p:cBhvr>
                                        <p:cTn dur="500" id="22"/>
                                        <p:tgtEl>
                                          <p:spTgt spid="3">
                                            <p:txEl>
                                              <p:pRg end="5" st="5"/>
                                            </p:txEl>
                                          </p:spTgt>
                                        </p:tgtEl>
                                      </p:cBhvr>
                                    </p:animEffect>
                                  </p:childTnLst>
                                </p:cTn>
                              </p:par>
                            </p:childTnLst>
                          </p:cTn>
                        </p:par>
                      </p:childTnLst>
                    </p:cTn>
                  </p:par>
                  <p:par>
                    <p:cTn fill="hold" id="23" nodeType="clickPar">
                      <p:stCondLst>
                        <p:cond delay="indefinite"/>
                      </p:stCondLst>
                      <p:childTnLst>
                        <p:par>
                          <p:cTn fill="hold" id="24" nodeType="withGroup">
                            <p:stCondLst>
                              <p:cond delay="0"/>
                            </p:stCondLst>
                            <p:childTnLst>
                              <p:par>
                                <p:cTn fill="hold" grpId="0" id="25" nodeType="clickEffect" presetClass="entr" presetID="3" presetSubtype="10">
                                  <p:stCondLst>
                                    <p:cond delay="0"/>
                                  </p:stCondLst>
                                  <p:childTnLst>
                                    <p:set>
                                      <p:cBhvr>
                                        <p:cTn dur="1" fill="hold" id="26">
                                          <p:stCondLst>
                                            <p:cond delay="0"/>
                                          </p:stCondLst>
                                        </p:cTn>
                                        <p:tgtEl>
                                          <p:spTgt spid="8"/>
                                        </p:tgtEl>
                                        <p:attrNameLst>
                                          <p:attrName>style.visibility</p:attrName>
                                        </p:attrNameLst>
                                      </p:cBhvr>
                                      <p:to>
                                        <p:strVal val="visible"/>
                                      </p:to>
                                    </p:set>
                                    <p:animEffect filter="blinds(horizontal)" transition="in">
                                      <p:cBhvr>
                                        <p:cTn dur="500" id="27"/>
                                        <p:tgtEl>
                                          <p:spTgt spid="8"/>
                                        </p:tgtEl>
                                      </p:cBhvr>
                                    </p:animEffect>
                                  </p:childTnLst>
                                </p:cTn>
                              </p:par>
                            </p:childTnLst>
                          </p:cTn>
                        </p:par>
                      </p:childTnLst>
                    </p:cTn>
                  </p:par>
                  <p:par>
                    <p:cTn fill="hold" id="28" nodeType="clickPar">
                      <p:stCondLst>
                        <p:cond delay="indefinite"/>
                      </p:stCondLst>
                      <p:childTnLst>
                        <p:par>
                          <p:cTn fill="hold" id="29" nodeType="withGroup">
                            <p:stCondLst>
                              <p:cond delay="0"/>
                            </p:stCondLst>
                            <p:childTnLst>
                              <p:par>
                                <p:cTn fill="hold" grpId="1" id="30" nodeType="clickEffect" presetClass="exit" presetID="3" presetSubtype="10">
                                  <p:stCondLst>
                                    <p:cond delay="0"/>
                                  </p:stCondLst>
                                  <p:childTnLst>
                                    <p:animEffect filter="blinds(horizontal)" transition="out">
                                      <p:cBhvr>
                                        <p:cTn dur="500" id="31"/>
                                        <p:tgtEl>
                                          <p:spTgt spid="8"/>
                                        </p:tgtEl>
                                      </p:cBhvr>
                                    </p:animEffect>
                                    <p:set>
                                      <p:cBhvr>
                                        <p:cTn dur="1" fill="hold" id="32">
                                          <p:stCondLst>
                                            <p:cond delay="499"/>
                                          </p:stCondLst>
                                        </p:cTn>
                                        <p:tgtEl>
                                          <p:spTgt spid="8"/>
                                        </p:tgtEl>
                                        <p:attrNameLst>
                                          <p:attrName>style.visibility</p:attrName>
                                        </p:attrNameLst>
                                      </p:cBhvr>
                                      <p:to>
                                        <p:strVal val="hidden"/>
                                      </p:to>
                                    </p:set>
                                  </p:childTnLst>
                                </p:cTn>
                              </p:par>
                            </p:childTnLst>
                          </p:cTn>
                        </p:par>
                      </p:childTnLst>
                    </p:cTn>
                  </p:par>
                  <p:par>
                    <p:cTn fill="hold" id="33" nodeType="clickPar">
                      <p:stCondLst>
                        <p:cond delay="indefinite"/>
                      </p:stCondLst>
                      <p:childTnLst>
                        <p:par>
                          <p:cTn fill="hold" id="34" nodeType="withGroup">
                            <p:stCondLst>
                              <p:cond delay="0"/>
                            </p:stCondLst>
                            <p:childTnLst>
                              <p:par>
                                <p:cTn fill="hold" id="35" nodeType="clickEffect" presetClass="exit" presetID="3" presetSubtype="10">
                                  <p:stCondLst>
                                    <p:cond delay="0"/>
                                  </p:stCondLst>
                                  <p:childTnLst>
                                    <p:animEffect filter="blinds(horizontal)" transition="out">
                                      <p:cBhvr>
                                        <p:cTn dur="500" id="36"/>
                                        <p:tgtEl>
                                          <p:spTgt spid="3">
                                            <p:txEl>
                                              <p:pRg end="0" st="0"/>
                                            </p:txEl>
                                          </p:spTgt>
                                        </p:tgtEl>
                                      </p:cBhvr>
                                    </p:animEffect>
                                    <p:set>
                                      <p:cBhvr>
                                        <p:cTn dur="1" fill="hold" id="37">
                                          <p:stCondLst>
                                            <p:cond delay="499"/>
                                          </p:stCondLst>
                                        </p:cTn>
                                        <p:tgtEl>
                                          <p:spTgt spid="3">
                                            <p:txEl>
                                              <p:pRg end="0" st="0"/>
                                            </p:txEl>
                                          </p:spTgt>
                                        </p:tgtEl>
                                        <p:attrNameLst>
                                          <p:attrName>style.visibility</p:attrName>
                                        </p:attrNameLst>
                                      </p:cBhvr>
                                      <p:to>
                                        <p:strVal val="hidden"/>
                                      </p:to>
                                    </p:set>
                                  </p:childTnLst>
                                </p:cTn>
                              </p:par>
                              <p:par>
                                <p:cTn fill="hold" id="38" nodeType="withEffect" presetClass="exit" presetID="3" presetSubtype="10">
                                  <p:stCondLst>
                                    <p:cond delay="0"/>
                                  </p:stCondLst>
                                  <p:childTnLst>
                                    <p:animEffect filter="blinds(horizontal)" transition="out">
                                      <p:cBhvr>
                                        <p:cTn dur="500" id="39"/>
                                        <p:tgtEl>
                                          <p:spTgt spid="3">
                                            <p:txEl>
                                              <p:pRg end="1" st="1"/>
                                            </p:txEl>
                                          </p:spTgt>
                                        </p:tgtEl>
                                      </p:cBhvr>
                                    </p:animEffect>
                                    <p:set>
                                      <p:cBhvr>
                                        <p:cTn dur="1" fill="hold" id="40">
                                          <p:stCondLst>
                                            <p:cond delay="499"/>
                                          </p:stCondLst>
                                        </p:cTn>
                                        <p:tgtEl>
                                          <p:spTgt spid="3">
                                            <p:txEl>
                                              <p:pRg end="1" st="1"/>
                                            </p:txEl>
                                          </p:spTgt>
                                        </p:tgtEl>
                                        <p:attrNameLst>
                                          <p:attrName>style.visibility</p:attrName>
                                        </p:attrNameLst>
                                      </p:cBhvr>
                                      <p:to>
                                        <p:strVal val="hidden"/>
                                      </p:to>
                                    </p:set>
                                  </p:childTnLst>
                                </p:cTn>
                              </p:par>
                              <p:par>
                                <p:cTn fill="hold" id="41" nodeType="withEffect" presetClass="exit" presetID="3" presetSubtype="10">
                                  <p:stCondLst>
                                    <p:cond delay="0"/>
                                  </p:stCondLst>
                                  <p:childTnLst>
                                    <p:animEffect filter="blinds(horizontal)" transition="out">
                                      <p:cBhvr>
                                        <p:cTn dur="500" id="42"/>
                                        <p:tgtEl>
                                          <p:spTgt spid="3">
                                            <p:txEl>
                                              <p:pRg end="2" st="2"/>
                                            </p:txEl>
                                          </p:spTgt>
                                        </p:tgtEl>
                                      </p:cBhvr>
                                    </p:animEffect>
                                    <p:set>
                                      <p:cBhvr>
                                        <p:cTn dur="1" fill="hold" id="43">
                                          <p:stCondLst>
                                            <p:cond delay="499"/>
                                          </p:stCondLst>
                                        </p:cTn>
                                        <p:tgtEl>
                                          <p:spTgt spid="3">
                                            <p:txEl>
                                              <p:pRg end="2" st="2"/>
                                            </p:txEl>
                                          </p:spTgt>
                                        </p:tgtEl>
                                        <p:attrNameLst>
                                          <p:attrName>style.visibility</p:attrName>
                                        </p:attrNameLst>
                                      </p:cBhvr>
                                      <p:to>
                                        <p:strVal val="hidden"/>
                                      </p:to>
                                    </p:set>
                                  </p:childTnLst>
                                </p:cTn>
                              </p:par>
                              <p:par>
                                <p:cTn fill="hold" id="44" nodeType="withEffect" presetClass="exit" presetID="3" presetSubtype="10">
                                  <p:stCondLst>
                                    <p:cond delay="0"/>
                                  </p:stCondLst>
                                  <p:childTnLst>
                                    <p:animEffect filter="blinds(horizontal)" transition="out">
                                      <p:cBhvr>
                                        <p:cTn dur="500" id="45"/>
                                        <p:tgtEl>
                                          <p:spTgt spid="3">
                                            <p:txEl>
                                              <p:pRg end="3" st="3"/>
                                            </p:txEl>
                                          </p:spTgt>
                                        </p:tgtEl>
                                      </p:cBhvr>
                                    </p:animEffect>
                                    <p:set>
                                      <p:cBhvr>
                                        <p:cTn dur="1" fill="hold" id="46">
                                          <p:stCondLst>
                                            <p:cond delay="499"/>
                                          </p:stCondLst>
                                        </p:cTn>
                                        <p:tgtEl>
                                          <p:spTgt spid="3">
                                            <p:txEl>
                                              <p:pRg end="3" st="3"/>
                                            </p:txEl>
                                          </p:spTgt>
                                        </p:tgtEl>
                                        <p:attrNameLst>
                                          <p:attrName>style.visibility</p:attrName>
                                        </p:attrNameLst>
                                      </p:cBhvr>
                                      <p:to>
                                        <p:strVal val="hidden"/>
                                      </p:to>
                                    </p:set>
                                  </p:childTnLst>
                                </p:cTn>
                              </p:par>
                              <p:par>
                                <p:cTn fill="hold" id="47" nodeType="withEffect" presetClass="exit" presetID="3" presetSubtype="10">
                                  <p:stCondLst>
                                    <p:cond delay="0"/>
                                  </p:stCondLst>
                                  <p:childTnLst>
                                    <p:animEffect filter="blinds(horizontal)" transition="out">
                                      <p:cBhvr>
                                        <p:cTn dur="500" id="48"/>
                                        <p:tgtEl>
                                          <p:spTgt spid="3">
                                            <p:txEl>
                                              <p:pRg end="4" st="4"/>
                                            </p:txEl>
                                          </p:spTgt>
                                        </p:tgtEl>
                                      </p:cBhvr>
                                    </p:animEffect>
                                    <p:set>
                                      <p:cBhvr>
                                        <p:cTn dur="1" fill="hold" id="49">
                                          <p:stCondLst>
                                            <p:cond delay="499"/>
                                          </p:stCondLst>
                                        </p:cTn>
                                        <p:tgtEl>
                                          <p:spTgt spid="3">
                                            <p:txEl>
                                              <p:pRg end="4" st="4"/>
                                            </p:txEl>
                                          </p:spTgt>
                                        </p:tgtEl>
                                        <p:attrNameLst>
                                          <p:attrName>style.visibility</p:attrName>
                                        </p:attrNameLst>
                                      </p:cBhvr>
                                      <p:to>
                                        <p:strVal val="hidden"/>
                                      </p:to>
                                    </p:set>
                                  </p:childTnLst>
                                </p:cTn>
                              </p:par>
                              <p:par>
                                <p:cTn fill="hold" id="50" nodeType="withEffect" presetClass="exit" presetID="3" presetSubtype="10">
                                  <p:stCondLst>
                                    <p:cond delay="0"/>
                                  </p:stCondLst>
                                  <p:childTnLst>
                                    <p:animEffect filter="blinds(horizontal)" transition="out">
                                      <p:cBhvr>
                                        <p:cTn dur="500" id="51"/>
                                        <p:tgtEl>
                                          <p:spTgt spid="3">
                                            <p:txEl>
                                              <p:pRg end="5" st="5"/>
                                            </p:txEl>
                                          </p:spTgt>
                                        </p:tgtEl>
                                      </p:cBhvr>
                                    </p:animEffect>
                                    <p:set>
                                      <p:cBhvr>
                                        <p:cTn dur="1" fill="hold" id="52">
                                          <p:stCondLst>
                                            <p:cond delay="499"/>
                                          </p:stCondLst>
                                        </p:cTn>
                                        <p:tgtEl>
                                          <p:spTgt spid="3">
                                            <p:txEl>
                                              <p:pRg end="5" st="5"/>
                                            </p:txEl>
                                          </p:spTgt>
                                        </p:tgtEl>
                                        <p:attrNameLst>
                                          <p:attrName>style.visibility</p:attrName>
                                        </p:attrNameLst>
                                      </p:cBhvr>
                                      <p:to>
                                        <p:strVal val="hidden"/>
                                      </p:to>
                                    </p:set>
                                  </p:childTnLst>
                                </p:cTn>
                              </p:par>
                            </p:childTnLst>
                          </p:cTn>
                        </p:par>
                      </p:childTnLst>
                    </p:cTn>
                  </p:par>
                  <p:par>
                    <p:cTn fill="hold" id="53" nodeType="clickPar">
                      <p:stCondLst>
                        <p:cond delay="indefinite"/>
                      </p:stCondLst>
                      <p:childTnLst>
                        <p:par>
                          <p:cTn fill="hold" id="54" nodeType="withGroup">
                            <p:stCondLst>
                              <p:cond delay="0"/>
                            </p:stCondLst>
                            <p:childTnLst>
                              <p:par>
                                <p:cTn fill="hold" grpId="0" id="55" nodeType="clickEffect" presetClass="entr" presetID="3" presetSubtype="10">
                                  <p:stCondLst>
                                    <p:cond delay="0"/>
                                  </p:stCondLst>
                                  <p:childTnLst>
                                    <p:set>
                                      <p:cBhvr>
                                        <p:cTn dur="1" fill="hold" id="56">
                                          <p:stCondLst>
                                            <p:cond delay="0"/>
                                          </p:stCondLst>
                                        </p:cTn>
                                        <p:tgtEl>
                                          <p:spTgt spid="5"/>
                                        </p:tgtEl>
                                        <p:attrNameLst>
                                          <p:attrName>style.visibility</p:attrName>
                                        </p:attrNameLst>
                                      </p:cBhvr>
                                      <p:to>
                                        <p:strVal val="visible"/>
                                      </p:to>
                                    </p:set>
                                    <p:animEffect filter="blinds(horizontal)" transition="in">
                                      <p:cBhvr>
                                        <p:cTn dur="500" id="5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animBg="1" grpId="0" spid="5"/>
      <p:bldP advAuto="4294967295" animBg="1" grpId="0" spid="8"/>
      <p:bldP advAuto="4294967295" animBg="1" grpId="1" spid="8"/>
    </p:bldLst>
  </p:timing>
</p:sld>
</file>

<file path=ppt/slides/slide4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err="1" lang="en-US" smtClean="0">
                <a:uFillTx/>
              </a:rPr>
              <a:t>Adeeb</a:t>
            </a:r>
            <a:r>
              <a:rPr dirty="0" lang="en-US" smtClean="0">
                <a:uFillTx/>
              </a:rPr>
              <a:t> is a 16 year old boy who lives with his divorced mother. He presented with slurred speech, facial rashes, incoordination and nausea.</a:t>
            </a:r>
            <a:endParaRPr dirty="0"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4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smtClean="0">
                <a:uFillTx/>
              </a:rPr>
              <a:t>Inhalants</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smtClean="0">
                <a:uFillTx/>
              </a:rPr>
              <a:t>Volatile organic substances –acetone, benzene, etc.</a:t>
            </a:r>
          </a:p>
          <a:p>
            <a:r>
              <a:rPr dirty="0" lang="en-US" smtClean="0">
                <a:uFillTx/>
              </a:rPr>
              <a:t>Brain depressants</a:t>
            </a:r>
          </a:p>
          <a:p>
            <a:r>
              <a:rPr dirty="0" lang="en-US" smtClean="0">
                <a:uFillTx/>
              </a:rPr>
              <a:t>Adolescents – experimentations</a:t>
            </a:r>
          </a:p>
          <a:p>
            <a:r>
              <a:rPr dirty="0" lang="en-US" smtClean="0">
                <a:uFillTx/>
              </a:rPr>
              <a:t>Intoxication – similar to other brain suppressants</a:t>
            </a:r>
          </a:p>
          <a:p>
            <a:r>
              <a:rPr dirty="0" lang="en-US" smtClean="0">
                <a:uFillTx/>
              </a:rPr>
              <a:t>Complications:</a:t>
            </a:r>
          </a:p>
          <a:p>
            <a:pPr lvl="1"/>
            <a:r>
              <a:rPr dirty="0" lang="en-US" smtClean="0">
                <a:uFillTx/>
              </a:rPr>
              <a:t>Physical: multiple organ damages</a:t>
            </a:r>
          </a:p>
          <a:p>
            <a:pPr lvl="1"/>
            <a:endParaRPr dirty="0" lang="en-US" smtClean="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4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err="1" lang="en-US" smtClean="0">
                <a:uFillTx/>
              </a:rPr>
              <a:t>Rakan</a:t>
            </a:r>
            <a:r>
              <a:rPr dirty="0" lang="en-US" smtClean="0">
                <a:uFillTx/>
              </a:rPr>
              <a:t> is a 20-year old male brought to the ER by police who arrested him because of reckless driving (drifting with high speed) and violent behavior. He looked over-suspicious, agitated, and over-talkative.</a:t>
            </a:r>
          </a:p>
          <a:p>
            <a:endParaRPr dirty="0"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4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5234"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ctr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563931" y="2057694"/>
            <a:ext cx="6008790" cy="145025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Autofit/>
          </a:bodyPr>
          <a:lstStyle/>
          <a:p>
            <a:pPr algn="ctr"/>
            <a:r>
              <a:rPr dirty="0" err="1" lang="en-US" sz="4400">
                <a:uFillTx/>
              </a:rPr>
              <a:t>Psychostimulants</a:t>
            </a:r>
            <a:r>
              <a:rPr dirty="0" lang="en-US" sz="2800">
                <a:uFillTx/>
              </a:rPr>
              <a:t/>
            </a:r>
            <a:br>
              <a:rPr dirty="0" lang="en-US" sz="2800">
                <a:uFillTx/>
              </a:rPr>
            </a:br>
            <a:endParaRPr dirty="0" lang="en-US" sz="44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5236" name="Rectangle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09600" y="4191000"/>
            <a:ext cx="7772400" cy="762000"/>
          </a:xfrm>
          <a:prstGeom prst="rect">
            <a:avLst/>
          </a:prstGeom>
          <a:noFill/>
          <a:ln w="9525">
            <a:noFill/>
            <a:miter lim="800000"/>
          </a:ln>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ctr">
              <a:spcBef>
                <a:spcPct val="20000"/>
              </a:spcBef>
              <a:buClr>
                <a:schemeClr val="accent1"/>
              </a:buClr>
              <a:buSzPct val="80000"/>
              <a:buFont charset="2" pitchFamily="2" typeface="Wingdings"/>
              <a:buNone/>
            </a:pPr>
            <a:endParaRPr dirty="0" lang="en-US" sz="2800">
              <a:uFillTx/>
              <a:latin charset="0" typeface="Arial"/>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4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8306"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19200" y="762000"/>
            <a:ext cx="6675438" cy="60801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0000"/>
          </a:bodyPr>
          <a:lstStyle/>
          <a:p>
            <a:pPr algn="ctr"/>
            <a:r>
              <a:rPr lang="en-US" sz="4000">
                <a:uFillTx/>
              </a:rPr>
              <a:t>Commonly used Stimulants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8307"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nSpc>
                <a:spcPct val="90000"/>
              </a:lnSpc>
            </a:pPr>
            <a:r>
              <a:rPr lang="en-US">
                <a:uFillTx/>
              </a:rPr>
              <a:t>Nicotine</a:t>
            </a:r>
          </a:p>
          <a:p>
            <a:pPr>
              <a:lnSpc>
                <a:spcPct val="90000"/>
              </a:lnSpc>
            </a:pPr>
            <a:r>
              <a:rPr lang="en-US">
                <a:uFillTx/>
              </a:rPr>
              <a:t>Caffeine</a:t>
            </a:r>
          </a:p>
          <a:p>
            <a:pPr>
              <a:lnSpc>
                <a:spcPct val="90000"/>
              </a:lnSpc>
            </a:pPr>
            <a:r>
              <a:rPr lang="en-US">
                <a:uFillTx/>
              </a:rPr>
              <a:t>Cocaine – Freebase/crack</a:t>
            </a:r>
          </a:p>
          <a:p>
            <a:pPr>
              <a:lnSpc>
                <a:spcPct val="90000"/>
              </a:lnSpc>
            </a:pPr>
            <a:r>
              <a:rPr lang="en-US">
                <a:uFillTx/>
              </a:rPr>
              <a:t>Amphetamine/Methamphetamine</a:t>
            </a:r>
          </a:p>
          <a:p>
            <a:pPr>
              <a:lnSpc>
                <a:spcPct val="90000"/>
              </a:lnSpc>
            </a:pPr>
            <a:r>
              <a:rPr lang="en-US">
                <a:uFillTx/>
              </a:rPr>
              <a:t>Methylenedioxymethamphetamine (MDMA)</a:t>
            </a:r>
          </a:p>
          <a:p>
            <a:pPr>
              <a:lnSpc>
                <a:spcPct val="90000"/>
              </a:lnSpc>
            </a:pPr>
            <a:r>
              <a:rPr lang="en-US">
                <a:uFillTx/>
              </a:rPr>
              <a:t>Appetite suppressants</a:t>
            </a:r>
            <a:r>
              <a:rPr lang="en-US" sz="2800">
                <a:uFillTx/>
              </a:rPr>
              <a:t> </a:t>
            </a:r>
          </a:p>
          <a:p>
            <a:pPr lvl="1">
              <a:lnSpc>
                <a:spcPct val="90000"/>
              </a:lnSpc>
            </a:pPr>
            <a:r>
              <a:rPr lang="en-US">
                <a:uFillTx/>
              </a:rPr>
              <a:t>(e.g. phentermine and diethylpropion)</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4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21186"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66800" y="609600"/>
            <a:ext cx="7848600" cy="1143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0000"/>
          </a:bodyPr>
          <a:lstStyle/>
          <a:p>
            <a:r>
              <a:rPr lang="en-AU" sz="3600">
                <a:uFillTx/>
              </a:rPr>
              <a:t>Psychological FX of non dependent use</a:t>
            </a:r>
            <a:endParaRPr lang="en-US" sz="36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21187"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0" y="1989138"/>
            <a:ext cx="7448550" cy="4114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AU" sz="2400">
                <a:uFillTx/>
              </a:rPr>
              <a:t>Recurrent intoxication </a:t>
            </a:r>
          </a:p>
          <a:p>
            <a:r>
              <a:rPr dirty="0" lang="en-AU" smtClean="0" sz="2400">
                <a:uFillTx/>
              </a:rPr>
              <a:t>Some </a:t>
            </a:r>
            <a:r>
              <a:rPr dirty="0" lang="en-AU" sz="2400">
                <a:uFillTx/>
              </a:rPr>
              <a:t>users may self-medicate with antidepressants and/or benzodiazepines</a:t>
            </a:r>
          </a:p>
          <a:p>
            <a:r>
              <a:rPr dirty="0" lang="en-AU" sz="2400">
                <a:uFillTx/>
              </a:rPr>
              <a:t>After-effects: termed ‘crash’ or ‘come down’</a:t>
            </a:r>
          </a:p>
          <a:p>
            <a:pPr lvl="1"/>
            <a:r>
              <a:rPr dirty="0" err="1" lang="en-AU" sz="2000">
                <a:uFillTx/>
              </a:rPr>
              <a:t>Dysphoria</a:t>
            </a:r>
            <a:endParaRPr dirty="0" lang="en-AU" sz="2000">
              <a:uFillTx/>
            </a:endParaRPr>
          </a:p>
          <a:p>
            <a:pPr lvl="1"/>
            <a:r>
              <a:rPr dirty="0" lang="en-AU" sz="2000">
                <a:uFillTx/>
              </a:rPr>
              <a:t>Depressed mood</a:t>
            </a:r>
          </a:p>
          <a:p>
            <a:pPr lvl="1"/>
            <a:r>
              <a:rPr dirty="0" lang="en-AU" sz="2000">
                <a:uFillTx/>
              </a:rPr>
              <a:t>Anxiety</a:t>
            </a:r>
          </a:p>
          <a:p>
            <a:pPr lvl="1"/>
            <a:r>
              <a:rPr dirty="0" lang="en-AU" sz="2000">
                <a:uFillTx/>
              </a:rPr>
              <a:t>Reduced appetite</a:t>
            </a:r>
          </a:p>
          <a:p>
            <a:pPr lvl="1"/>
            <a:r>
              <a:rPr dirty="0" lang="en-AU" sz="2000">
                <a:uFillTx/>
              </a:rPr>
              <a:t>Restlessness</a:t>
            </a:r>
            <a:endParaRPr dirty="0" lang="en-US" sz="200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timing>
    <p:tnLst>
      <p:par>
        <p:cTn dur="indefinite" id="1" nodeType="tmRoot" restart="never"/>
      </p:par>
    </p:tnLst>
  </p:timing>
</p:sld>
</file>

<file path=ppt/slides/slide4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41666"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914400" y="228600"/>
            <a:ext cx="7543800" cy="5334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0000"/>
          </a:bodyPr>
          <a:lstStyle/>
          <a:p>
            <a:r>
              <a:rPr lang="en-US" sz="3600">
                <a:uFillTx/>
              </a:rPr>
              <a:t>Clinical effects of stimulants</a:t>
            </a:r>
            <a:r>
              <a:rPr lang="en-US">
                <a:uFillTx/>
              </a:rPr>
              <a:t> </a:t>
            </a:r>
          </a:p>
        </p:txBody>
      </p:sp>
      <p:graphicFrame>
        <p:nvGraphicFrame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41686" name="Group 22"/>
          <p:cNvGraphicFrame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FrameLocks noGrp="1"/>
          </p:cNvGraphicFramePr>
          <p:nvPr>
            <p:ph idx="1"/>
          </p:nvPr>
        </p:nvGraphicFramePr>
        <p:xfrm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off x="1143000" y="1295400"/>
          <a:ext cx="7848600" cy="5231765"/>
        </p:xfrm>
        <a:graphic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Data uri="http://schemas.openxmlformats.org/drawingml/2006/table">
            <a:tbl>
              <a:tblGrid>
                <a:gridCol w="3962400"/>
                <a:gridCol w="3886200"/>
              </a:tblGrid>
              <a:tr h="568325">
                <a:tc>
                  <a:txBody>
                    <a:bodyPr/>
                    <a:lstStyle/>
                    <a:p>
                      <a:pPr algn="ctr"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i="0" kumimoji="0" lang="en-US" normalizeH="0" smtClean="0" strike="noStrike" sz="2800" u="none">
                          <a:ln>
                            <a:noFill/>
                          </a:ln>
                          <a:solidFill>
                            <a:schemeClr val="tx1"/>
                          </a:solidFill>
                          <a:effectLst/>
                          <a:uFillTx/>
                          <a:latin charset="0" typeface="Arial"/>
                        </a:rPr>
                        <a:t>Psychological </a:t>
                      </a:r>
                    </a:p>
                  </a:txBody>
                  <a:tcPr horzOverflow="overflow">
                    <a:lnL algn="ctr" cap="flat" cmpd="sng" w="28575">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a:lstStyle/>
                    <a:p>
                      <a:pPr algn="ctr"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i="0" kumimoji="0" lang="en-US" normalizeH="0" smtClean="0" strike="noStrike" sz="2800" u="none">
                          <a:ln>
                            <a:noFill/>
                          </a:ln>
                          <a:solidFill>
                            <a:schemeClr val="tx1"/>
                          </a:solidFill>
                          <a:effectLst/>
                          <a:uFillTx/>
                          <a:latin charset="0" typeface="Arial"/>
                        </a:rPr>
                        <a:t>Physical </a:t>
                      </a:r>
                    </a:p>
                  </a:txBody>
                  <a:tcPr horzOverflow="overflow">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r>
              <a:tr h="4613275">
                <a:tc>
                  <a:txBody>
                    <a:bodyPr/>
                    <a:lstStyle/>
                    <a:p>
                      <a:pPr algn="l"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dirty="0" i="0" kumimoji="0" lang="en-US" normalizeH="0" smtClean="0" strike="noStrike" sz="2000" u="none">
                          <a:ln>
                            <a:noFill/>
                          </a:ln>
                          <a:solidFill>
                            <a:schemeClr val="tx1"/>
                          </a:solidFill>
                          <a:effectLst/>
                          <a:uFillTx/>
                          <a:latin charset="0" typeface="Arial"/>
                        </a:rPr>
                        <a:t>Enhanced cognitive function</a:t>
                      </a:r>
                    </a:p>
                    <a:p>
                      <a:pPr algn="l"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dirty="0" i="0" kumimoji="0" lang="en-US" normalizeH="0" smtClean="0" strike="noStrike" sz="2000" u="none">
                          <a:ln>
                            <a:noFill/>
                          </a:ln>
                          <a:solidFill>
                            <a:schemeClr val="tx1"/>
                          </a:solidFill>
                          <a:effectLst/>
                          <a:uFillTx/>
                          <a:latin charset="0" typeface="Arial"/>
                        </a:rPr>
                        <a:t>Elevated mood</a:t>
                      </a:r>
                    </a:p>
                    <a:p>
                      <a:pPr algn="l"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dirty="0" i="0" kumimoji="0" lang="en-US" normalizeH="0" smtClean="0" strike="noStrike" sz="2000" u="none">
                          <a:ln>
                            <a:noFill/>
                          </a:ln>
                          <a:solidFill>
                            <a:schemeClr val="tx1"/>
                          </a:solidFill>
                          <a:effectLst/>
                          <a:uFillTx/>
                          <a:latin charset="0" typeface="Arial"/>
                        </a:rPr>
                        <a:t>Over activity</a:t>
                      </a:r>
                    </a:p>
                    <a:p>
                      <a:pPr algn="l"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dirty="0" i="0" kumimoji="0" lang="en-US" normalizeH="0" smtClean="0" strike="noStrike" sz="2000" u="none">
                          <a:ln>
                            <a:noFill/>
                          </a:ln>
                          <a:solidFill>
                            <a:schemeClr val="tx1"/>
                          </a:solidFill>
                          <a:effectLst/>
                          <a:uFillTx/>
                          <a:latin charset="0" typeface="Arial"/>
                        </a:rPr>
                        <a:t>Increased confidence, self-esteem and sociability</a:t>
                      </a:r>
                    </a:p>
                    <a:p>
                      <a:pPr algn="l"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dirty="0" err="1" i="0" kumimoji="0" lang="en-US" normalizeH="0" smtClean="0" strike="noStrike" sz="2000" u="none">
                          <a:ln>
                            <a:noFill/>
                          </a:ln>
                          <a:solidFill>
                            <a:schemeClr val="tx1"/>
                          </a:solidFill>
                          <a:effectLst/>
                          <a:uFillTx/>
                          <a:latin charset="0" typeface="Arial"/>
                        </a:rPr>
                        <a:t>Overtalkativeness</a:t>
                      </a:r>
                      <a:endParaRPr b="0" baseline="0" cap="none" dirty="0" i="0" kumimoji="0" lang="en-US" normalizeH="0" smtClean="0" strike="noStrike" sz="2000" u="none">
                        <a:ln>
                          <a:noFill/>
                        </a:ln>
                        <a:solidFill>
                          <a:schemeClr val="tx1"/>
                        </a:solidFill>
                        <a:effectLst/>
                        <a:uFillTx/>
                        <a:latin charset="0" typeface="Arial"/>
                      </a:endParaRPr>
                    </a:p>
                    <a:p>
                      <a:pPr algn="l"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dirty="0" i="0" kumimoji="0" lang="en-US" normalizeH="0" smtClean="0" strike="noStrike" sz="2000" u="none">
                          <a:ln>
                            <a:noFill/>
                          </a:ln>
                          <a:solidFill>
                            <a:schemeClr val="tx1"/>
                          </a:solidFill>
                          <a:effectLst/>
                          <a:uFillTx/>
                          <a:latin charset="0" typeface="Arial"/>
                        </a:rPr>
                        <a:t>Insomnia </a:t>
                      </a:r>
                    </a:p>
                    <a:p>
                      <a:pPr algn="l"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1" baseline="0" cap="none" dirty="0" i="0" kumimoji="0" lang="en-US" normalizeH="0" smtClean="0" strike="noStrike" sz="2000" u="none">
                          <a:ln>
                            <a:noFill/>
                          </a:ln>
                          <a:solidFill>
                            <a:schemeClr val="tx2"/>
                          </a:solidFill>
                          <a:effectLst/>
                          <a:uFillTx/>
                          <a:latin charset="0" typeface="Arial"/>
                        </a:rPr>
                        <a:t>In high doses/prolonged use:</a:t>
                      </a:r>
                    </a:p>
                    <a:p>
                      <a:pPr algn="l"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dirty="0" i="0" kumimoji="0" lang="en-US" normalizeH="0" smtClean="0" strike="noStrike" sz="2000" u="none">
                          <a:ln>
                            <a:noFill/>
                          </a:ln>
                          <a:solidFill>
                            <a:schemeClr val="tx1"/>
                          </a:solidFill>
                          <a:effectLst/>
                          <a:uFillTx/>
                          <a:latin charset="0" typeface="Arial"/>
                        </a:rPr>
                        <a:t>Restlessness, irritability</a:t>
                      </a:r>
                    </a:p>
                    <a:p>
                      <a:pPr algn="l"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dirty="0" i="0" kumimoji="0" lang="en-US" normalizeH="0" smtClean="0" strike="noStrike" sz="2000" u="none">
                          <a:ln>
                            <a:noFill/>
                          </a:ln>
                          <a:solidFill>
                            <a:schemeClr val="tx1"/>
                          </a:solidFill>
                          <a:effectLst/>
                          <a:uFillTx/>
                          <a:latin charset="0" typeface="Arial"/>
                        </a:rPr>
                        <a:t>Paranoid psychosis, hallucinations (visual)</a:t>
                      </a:r>
                    </a:p>
                    <a:p>
                      <a:pPr algn="l"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dirty="0" i="0" kumimoji="0" lang="en-US" normalizeH="0" smtClean="0" strike="noStrike" sz="2000" u="none">
                          <a:ln>
                            <a:noFill/>
                          </a:ln>
                          <a:solidFill>
                            <a:schemeClr val="tx1"/>
                          </a:solidFill>
                          <a:effectLst/>
                          <a:uFillTx/>
                          <a:latin charset="0" typeface="Arial"/>
                        </a:rPr>
                        <a:t>Aggressiveness, hostility </a:t>
                      </a:r>
                    </a:p>
                    <a:p>
                      <a:pPr algn="l"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dirty="0" i="0" kumimoji="0" lang="en-US" normalizeH="0" smtClean="0" strike="noStrike" sz="2000" u="none">
                          <a:ln>
                            <a:noFill/>
                          </a:ln>
                          <a:solidFill>
                            <a:schemeClr val="tx1"/>
                          </a:solidFill>
                          <a:effectLst/>
                          <a:uFillTx/>
                          <a:latin charset="0" typeface="Arial"/>
                        </a:rPr>
                        <a:t>    </a:t>
                      </a:r>
                    </a:p>
                  </a:txBody>
                  <a:tcPr horzOverflow="overflow">
                    <a:lnL algn="ctr" cap="flat" cmpd="sng" w="28575">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noFill/>
                  </a:tcPr>
                </a:tc>
                <a:tc>
                  <a:txBody>
                    <a:bodyPr/>
                    <a:lstStyle/>
                    <a:p>
                      <a:pPr algn="l"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dirty="0" i="0" kumimoji="0" lang="en-US" normalizeH="0" smtClean="0" strike="noStrike" sz="2000" u="none">
                          <a:ln>
                            <a:noFill/>
                          </a:ln>
                          <a:solidFill>
                            <a:schemeClr val="tx1"/>
                          </a:solidFill>
                          <a:effectLst/>
                          <a:uFillTx/>
                          <a:latin charset="0" typeface="Arial"/>
                        </a:rPr>
                        <a:t>Reduced sense of fatigue</a:t>
                      </a:r>
                    </a:p>
                    <a:p>
                      <a:pPr algn="l"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dirty="0" i="0" kumimoji="0" lang="en-US" normalizeH="0" smtClean="0" strike="noStrike" sz="2000" u="none">
                          <a:ln>
                            <a:noFill/>
                          </a:ln>
                          <a:solidFill>
                            <a:schemeClr val="tx1"/>
                          </a:solidFill>
                          <a:effectLst/>
                          <a:uFillTx/>
                          <a:latin charset="0" typeface="Arial"/>
                        </a:rPr>
                        <a:t>Reduced appetite (anorexia)</a:t>
                      </a:r>
                    </a:p>
                    <a:p>
                      <a:pPr algn="l"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dirty="0" i="0" kumimoji="0" lang="en-US" normalizeH="0" smtClean="0" strike="noStrike" sz="2000" u="none">
                          <a:ln>
                            <a:noFill/>
                          </a:ln>
                          <a:solidFill>
                            <a:schemeClr val="tx1"/>
                          </a:solidFill>
                          <a:effectLst/>
                          <a:uFillTx/>
                          <a:latin charset="0" typeface="Arial"/>
                        </a:rPr>
                        <a:t>Dilated pupils </a:t>
                      </a:r>
                    </a:p>
                    <a:p>
                      <a:pPr algn="l"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dirty="0" i="0" kumimoji="0" lang="en-US" normalizeH="0" smtClean="0" strike="noStrike" sz="2000" u="none">
                          <a:ln>
                            <a:noFill/>
                          </a:ln>
                          <a:solidFill>
                            <a:schemeClr val="tx1"/>
                          </a:solidFill>
                          <a:effectLst/>
                          <a:uFillTx/>
                          <a:latin charset="0" typeface="Arial"/>
                        </a:rPr>
                        <a:t>Tremors </a:t>
                      </a:r>
                    </a:p>
                    <a:p>
                      <a:pPr algn="l"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endParaRPr b="0" baseline="0" cap="none" dirty="0" i="0" kumimoji="0" lang="en-US" normalizeH="0" smtClean="0" strike="noStrike" sz="2000" u="none">
                        <a:ln>
                          <a:noFill/>
                        </a:ln>
                        <a:solidFill>
                          <a:schemeClr val="tx1"/>
                        </a:solidFill>
                        <a:effectLst/>
                        <a:uFillTx/>
                        <a:latin charset="0" typeface="Arial"/>
                      </a:endParaRPr>
                    </a:p>
                    <a:p>
                      <a:pPr algn="l"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1" baseline="0" cap="none" dirty="0" i="0" kumimoji="0" lang="en-US" normalizeH="0" smtClean="0" strike="noStrike" sz="2000" u="none">
                          <a:ln>
                            <a:noFill/>
                          </a:ln>
                          <a:solidFill>
                            <a:schemeClr val="tx2"/>
                          </a:solidFill>
                          <a:effectLst/>
                          <a:uFillTx/>
                          <a:latin charset="0" typeface="Arial"/>
                        </a:rPr>
                        <a:t>In high doses/prolonged use:</a:t>
                      </a:r>
                      <a:endParaRPr b="1" baseline="0" cap="none" dirty="0" i="0" kumimoji="0" lang="x-none" normalizeH="0" smtClean="0" strike="noStrike" sz="2000" u="none">
                        <a:ln>
                          <a:noFill/>
                        </a:ln>
                        <a:solidFill>
                          <a:schemeClr val="tx2"/>
                        </a:solidFill>
                        <a:effectLst/>
                        <a:uFillTx/>
                        <a:latin charset="0" typeface="Arial"/>
                      </a:endParaRPr>
                    </a:p>
                    <a:p>
                      <a:pPr algn="l"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dirty="0" i="0" kumimoji="0" lang="en-US" normalizeH="0" smtClean="0" strike="noStrike" sz="2000" u="none">
                          <a:ln>
                            <a:noFill/>
                          </a:ln>
                          <a:solidFill>
                            <a:schemeClr val="tx1"/>
                          </a:solidFill>
                          <a:effectLst/>
                          <a:uFillTx/>
                          <a:latin charset="0" typeface="Arial"/>
                        </a:rPr>
                        <a:t>Nausea, vomiting, hyperthermia, cardiac arrhythmias, severe hypertension, CVA, seizures </a:t>
                      </a:r>
                    </a:p>
                    <a:p>
                      <a:pPr algn="l"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dirty="0" i="0" kumimoji="0" lang="en-US" normalizeH="0" smtClean="0" strike="noStrike" sz="2000" u="none">
                          <a:ln>
                            <a:noFill/>
                          </a:ln>
                          <a:solidFill>
                            <a:schemeClr val="tx1"/>
                          </a:solidFill>
                          <a:effectLst/>
                          <a:uFillTx/>
                          <a:latin charset="0" typeface="Arial"/>
                        </a:rPr>
                        <a:t>Dizziness, respiratory distress,</a:t>
                      </a:r>
                    </a:p>
                  </a:txBody>
                  <a:tcPr horzOverflow="overflow">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noFill/>
                  </a:tcPr>
                </a:tc>
              </a:tr>
            </a:tbl>
          </a:graphicData>
        </a:graphic>
      </p:graphicFrame>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timing>
    <p:tnLst>
      <p:par>
        <p:cTn dur="indefinite" id="1" nodeType="tmRoot" restart="never"/>
      </p:par>
    </p:tnLst>
  </p:timing>
</p:sld>
</file>

<file path=ppt/slides/slide4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offea_arabica1" id="119812" name="Picture 1028"/>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066800" y="381000"/>
            <a:ext cx="4724400" cy="3149600"/>
          </a:xfrm>
          <a:prstGeom prst="rect">
            <a:avLst/>
          </a:prstGeom>
          <a:noFill/>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theobroma_cacao_fruit1" id="119813" name="Picture 1029"/>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4"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056313" y="2209800"/>
            <a:ext cx="2700337" cy="4229100"/>
          </a:xfrm>
          <a:prstGeom prst="rect">
            <a:avLst/>
          </a:prstGeom>
          <a:noFill/>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4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erythroxylum_coca3" id="371714"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2540000" y="939800"/>
            <a:ext cx="5080000" cy="5080000"/>
          </a:xfrm>
          <a:prstGeom prst="rect">
            <a:avLst/>
          </a:prstGeom>
          <a:noFill/>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4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ocaine_ad_coke1" id="373762"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066800" y="609600"/>
            <a:ext cx="2971800" cy="2259013"/>
          </a:xfrm>
          <a:prstGeom prst="rect">
            <a:avLst/>
          </a:prstGeom>
          <a:noFill/>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ocaine_ad1" id="373763" name="Picture 3"/>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4"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3581400" y="3200400"/>
            <a:ext cx="5092700" cy="3514725"/>
          </a:xfrm>
          <a:prstGeom prst="rect">
            <a:avLst/>
          </a:prstGeom>
          <a:noFill/>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5.xml><?xml version="1.0" encoding="utf-8"?>
<p:sld xmlns:a="http://schemas.openxmlformats.org/drawingml/2006/main" xmlns:p="http://schemas.openxmlformats.org/presentationml/2006/main" xmlns:s="http://schemas.openxmlformats.org/officeDocument/2006/sharedTypes" xmlns:r="http://schemas.openxmlformats.org/officeDocument/2006/relationships" showMasterPhAnim="0">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1506"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b="1" lang="en-US">
                <a:solidFill>
                  <a:schemeClr val="folHlink"/>
                </a:solidFill>
                <a:uFillTx/>
              </a:rPr>
              <a:t>Terminology</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1507"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nSpc>
                <a:spcPct val="80000"/>
              </a:lnSpc>
              <a:buFont charset="2" pitchFamily="2" typeface="Wingdings"/>
              <a:buNone/>
            </a:pPr>
            <a:r>
              <a:rPr b="1" lang="en-US" sz="2800">
                <a:solidFill>
                  <a:schemeClr val="accent1"/>
                </a:solidFill>
                <a:uFillTx/>
              </a:rPr>
              <a:t>Abuse:</a:t>
            </a:r>
            <a:r>
              <a:rPr b="1" lang="en-US" sz="2800">
                <a:solidFill>
                  <a:srgbClr val="FFFF00"/>
                </a:solidFill>
                <a:uFillTx/>
              </a:rPr>
              <a:t>  </a:t>
            </a:r>
            <a:r>
              <a:rPr lang="en-US" sz="2800">
                <a:uFillTx/>
              </a:rPr>
              <a:t>self-administration of any substance in a culturally disapproved manner that causes adverse consequences.</a:t>
            </a:r>
          </a:p>
          <a:p>
            <a:pPr>
              <a:lnSpc>
                <a:spcPct val="80000"/>
              </a:lnSpc>
              <a:buFont charset="2" pitchFamily="2" typeface="Wingdings"/>
              <a:buNone/>
            </a:pPr>
            <a:r>
              <a:rPr b="1" lang="en-US" sz="2800">
                <a:solidFill>
                  <a:schemeClr val="accent1"/>
                </a:solidFill>
                <a:uFillTx/>
              </a:rPr>
              <a:t>Intoxication:</a:t>
            </a:r>
            <a:r>
              <a:rPr b="1" lang="en-US" sz="2800">
                <a:solidFill>
                  <a:schemeClr val="tx2"/>
                </a:solidFill>
                <a:uFillTx/>
              </a:rPr>
              <a:t>  </a:t>
            </a:r>
            <a:r>
              <a:rPr lang="en-US" sz="2800">
                <a:uFillTx/>
              </a:rPr>
              <a:t>the transient effect (physical and psychological) due to recent substance ingestion, which disappears when the substance is eliminated.</a:t>
            </a:r>
          </a:p>
          <a:p>
            <a:pPr>
              <a:lnSpc>
                <a:spcPct val="80000"/>
              </a:lnSpc>
              <a:buFont charset="2" pitchFamily="2" typeface="Wingdings"/>
              <a:buNone/>
            </a:pPr>
            <a:r>
              <a:rPr b="1" lang="en-US" sz="2800">
                <a:solidFill>
                  <a:schemeClr val="accent1"/>
                </a:solidFill>
                <a:uFillTx/>
              </a:rPr>
              <a:t>Withdrawal:</a:t>
            </a:r>
            <a:r>
              <a:rPr lang="en-US" sz="2800">
                <a:uFillTx/>
              </a:rPr>
              <a:t> a group of symptoms and signs occurring when the drug is withdrawn or reduced in amount.</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grpId="0" id="5" nodeType="withEffect" presetClass="emph" presetID="9" presetSubtype="0">
                                  <p:stCondLst>
                                    <p:cond delay="0"/>
                                  </p:stCondLst>
                                  <p:childTnLst>
                                    <p:set>
                                      <p:cBhvr rctx="PPT">
                                        <p:cTn dur="indefinite" id="6"/>
                                        <p:tgtEl>
                                          <p:spTgt spid="21507">
                                            <p:txEl>
                                              <p:pRg end="0" st="0"/>
                                            </p:txEl>
                                          </p:spTgt>
                                        </p:tgtEl>
                                        <p:attrNameLst>
                                          <p:attrName>style.opacity</p:attrName>
                                        </p:attrNameLst>
                                      </p:cBhvr>
                                      <p:to>
                                        <p:strVal val="0.25"/>
                                      </p:to>
                                    </p:set>
                                    <p:animEffect filter="image" prLst="opacity: 0.25">
                                      <p:cBhvr rctx="IE">
                                        <p:cTn dur="indefinite" id="7"/>
                                        <p:tgtEl>
                                          <p:spTgt spid="21507">
                                            <p:txEl>
                                              <p:pRg end="0" st="0"/>
                                            </p:txEl>
                                          </p:spTgt>
                                        </p:tgtEl>
                                      </p:cBhvr>
                                    </p:animEffect>
                                  </p:childTnLst>
                                </p:cTn>
                              </p:par>
                              <p:par>
                                <p:cTn grpId="0" id="8" nodeType="withEffect" presetClass="emph" presetID="9" presetSubtype="0">
                                  <p:stCondLst>
                                    <p:cond delay="0"/>
                                  </p:stCondLst>
                                  <p:childTnLst>
                                    <p:set>
                                      <p:cBhvr rctx="PPT">
                                        <p:cTn dur="indefinite" id="9"/>
                                        <p:tgtEl>
                                          <p:spTgt spid="21507">
                                            <p:txEl>
                                              <p:pRg end="1" st="1"/>
                                            </p:txEl>
                                          </p:spTgt>
                                        </p:tgtEl>
                                        <p:attrNameLst>
                                          <p:attrName>style.opacity</p:attrName>
                                        </p:attrNameLst>
                                      </p:cBhvr>
                                      <p:to>
                                        <p:strVal val="0.25"/>
                                      </p:to>
                                    </p:set>
                                    <p:animEffect filter="image" prLst="opacity: 0.25">
                                      <p:cBhvr rctx="IE">
                                        <p:cTn dur="indefinite" id="10"/>
                                        <p:tgtEl>
                                          <p:spTgt spid="21507">
                                            <p:txEl>
                                              <p:pRg end="1" st="1"/>
                                            </p:txEl>
                                          </p:spTgt>
                                        </p:tgtEl>
                                      </p:cBhvr>
                                    </p:animEffect>
                                  </p:childTnLst>
                                </p:cTn>
                              </p:par>
                              <p:par>
                                <p:cTn grpId="0" id="11" nodeType="withEffect" presetClass="emph" presetID="9" presetSubtype="0">
                                  <p:stCondLst>
                                    <p:cond delay="0"/>
                                  </p:stCondLst>
                                  <p:childTnLst>
                                    <p:set>
                                      <p:cBhvr rctx="PPT">
                                        <p:cTn dur="indefinite" id="12"/>
                                        <p:tgtEl>
                                          <p:spTgt spid="21507">
                                            <p:txEl>
                                              <p:pRg end="2" st="2"/>
                                            </p:txEl>
                                          </p:spTgt>
                                        </p:tgtEl>
                                        <p:attrNameLst>
                                          <p:attrName>style.opacity</p:attrName>
                                        </p:attrNameLst>
                                      </p:cBhvr>
                                      <p:to>
                                        <p:strVal val="0.25"/>
                                      </p:to>
                                    </p:set>
                                    <p:animEffect filter="image" prLst="opacity: 0.25">
                                      <p:cBhvr rctx="IE">
                                        <p:cTn dur="indefinite" id="13"/>
                                        <p:tgtEl>
                                          <p:spTgt spid="21507">
                                            <p:txEl>
                                              <p:pRg end="2" st="2"/>
                                            </p:txEl>
                                          </p:spTgt>
                                        </p:tgtEl>
                                      </p:cBhvr>
                                    </p:animEffect>
                                  </p:childTnLst>
                                </p:cTn>
                              </p:par>
                            </p:childTnLst>
                          </p:cTn>
                        </p:par>
                      </p:childTnLst>
                    </p:cTn>
                  </p:par>
                  <p:par>
                    <p:cTn fill="hold" id="14">
                      <p:stCondLst>
                        <p:cond delay="indefinite"/>
                      </p:stCondLst>
                      <p:childTnLst>
                        <p:par>
                          <p:cTn fill="hold" id="15">
                            <p:stCondLst>
                              <p:cond delay="0"/>
                            </p:stCondLst>
                            <p:childTnLst>
                              <p:par>
                                <p:cTn grpId="1" id="16" nodeType="clickEffect" presetClass="emph" presetID="9" presetSubtype="0">
                                  <p:stCondLst>
                                    <p:cond delay="0"/>
                                  </p:stCondLst>
                                  <p:endCondLst>
                                    <p:cond delay="0" evt="onNext">
                                      <p:tgtEl>
                                        <p:sldTgt/>
                                      </p:tgtEl>
                                    </p:cond>
                                  </p:endCondLst>
                                  <p:childTnLst>
                                    <p:set>
                                      <p:cBhvr rctx="PPT">
                                        <p:cTn dur="indefinite" id="17"/>
                                        <p:tgtEl>
                                          <p:spTgt spid="21507">
                                            <p:txEl>
                                              <p:pRg end="0" st="0"/>
                                            </p:txEl>
                                          </p:spTgt>
                                        </p:tgtEl>
                                        <p:attrNameLst>
                                          <p:attrName>style.opacity</p:attrName>
                                        </p:attrNameLst>
                                      </p:cBhvr>
                                      <p:to>
                                        <p:strVal val="1.0"/>
                                      </p:to>
                                    </p:set>
                                    <p:animEffect filter="image" prLst="opacity: 1.0">
                                      <p:cBhvr rctx="IE">
                                        <p:cTn dur="indefinite" id="18"/>
                                        <p:tgtEl>
                                          <p:spTgt spid="21507">
                                            <p:txEl>
                                              <p:pRg end="0" st="0"/>
                                            </p:txEl>
                                          </p:spTgt>
                                        </p:tgtEl>
                                      </p:cBhvr>
                                    </p:animEffect>
                                  </p:childTnLst>
                                </p:cTn>
                              </p:par>
                            </p:childTnLst>
                          </p:cTn>
                        </p:par>
                      </p:childTnLst>
                    </p:cTn>
                  </p:par>
                  <p:par>
                    <p:cTn fill="hold" id="19">
                      <p:stCondLst>
                        <p:cond delay="indefinite"/>
                      </p:stCondLst>
                      <p:childTnLst>
                        <p:par>
                          <p:cTn fill="hold" id="20">
                            <p:stCondLst>
                              <p:cond delay="0"/>
                            </p:stCondLst>
                            <p:childTnLst>
                              <p:par>
                                <p:cTn grpId="1" id="21" nodeType="clickEffect" presetClass="emph" presetID="9" presetSubtype="0">
                                  <p:stCondLst>
                                    <p:cond delay="0"/>
                                  </p:stCondLst>
                                  <p:endCondLst>
                                    <p:cond delay="0" evt="onNext">
                                      <p:tgtEl>
                                        <p:sldTgt/>
                                      </p:tgtEl>
                                    </p:cond>
                                  </p:endCondLst>
                                  <p:childTnLst>
                                    <p:set>
                                      <p:cBhvr rctx="PPT">
                                        <p:cTn dur="indefinite" id="22"/>
                                        <p:tgtEl>
                                          <p:spTgt spid="21507">
                                            <p:txEl>
                                              <p:pRg end="1" st="1"/>
                                            </p:txEl>
                                          </p:spTgt>
                                        </p:tgtEl>
                                        <p:attrNameLst>
                                          <p:attrName>style.opacity</p:attrName>
                                        </p:attrNameLst>
                                      </p:cBhvr>
                                      <p:to>
                                        <p:strVal val="1.0"/>
                                      </p:to>
                                    </p:set>
                                    <p:animEffect filter="image" prLst="opacity: 1.0">
                                      <p:cBhvr rctx="IE">
                                        <p:cTn dur="indefinite" id="23"/>
                                        <p:tgtEl>
                                          <p:spTgt spid="21507">
                                            <p:txEl>
                                              <p:pRg end="1" st="1"/>
                                            </p:txEl>
                                          </p:spTgt>
                                        </p:tgtEl>
                                      </p:cBhvr>
                                    </p:animEffect>
                                  </p:childTnLst>
                                </p:cTn>
                              </p:par>
                            </p:childTnLst>
                          </p:cTn>
                        </p:par>
                      </p:childTnLst>
                    </p:cTn>
                  </p:par>
                  <p:par>
                    <p:cTn fill="hold" id="24">
                      <p:stCondLst>
                        <p:cond delay="indefinite"/>
                      </p:stCondLst>
                      <p:childTnLst>
                        <p:par>
                          <p:cTn fill="hold" id="25">
                            <p:stCondLst>
                              <p:cond delay="0"/>
                            </p:stCondLst>
                            <p:childTnLst>
                              <p:par>
                                <p:cTn grpId="1" id="26" nodeType="clickEffect" presetClass="emph" presetID="9" presetSubtype="0">
                                  <p:stCondLst>
                                    <p:cond delay="0"/>
                                  </p:stCondLst>
                                  <p:endCondLst>
                                    <p:cond delay="0" evt="onNext">
                                      <p:tgtEl>
                                        <p:sldTgt/>
                                      </p:tgtEl>
                                    </p:cond>
                                  </p:endCondLst>
                                  <p:childTnLst>
                                    <p:set>
                                      <p:cBhvr rctx="PPT">
                                        <p:cTn dur="indefinite" id="27"/>
                                        <p:tgtEl>
                                          <p:spTgt spid="21507">
                                            <p:txEl>
                                              <p:pRg end="2" st="2"/>
                                            </p:txEl>
                                          </p:spTgt>
                                        </p:tgtEl>
                                        <p:attrNameLst>
                                          <p:attrName>style.opacity</p:attrName>
                                        </p:attrNameLst>
                                      </p:cBhvr>
                                      <p:to>
                                        <p:strVal val="1.0"/>
                                      </p:to>
                                    </p:set>
                                    <p:animEffect filter="image" prLst="opacity: 1.0">
                                      <p:cBhvr rctx="IE">
                                        <p:cTn dur="indefinite" id="28"/>
                                        <p:tgtEl>
                                          <p:spTgt spid="21507">
                                            <p:txEl>
                                              <p:pRg end="2" st="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build="allAtOnce" grpId="0" spid="21507"/>
      <p:bldP advAuto="4294967295" build="p" grpId="1" spid="21507"/>
    </p:bldLst>
  </p:timing>
</p:sld>
</file>

<file path=ppt/slides/slide5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75810"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173163" y="457200"/>
            <a:ext cx="4953000" cy="1143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a:uFillTx/>
              </a:rPr>
              <a:t>Cocaine</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75811"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630363" y="1981200"/>
            <a:ext cx="7315200" cy="4114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sz="2800">
                <a:uFillTx/>
              </a:rPr>
              <a:t>Forms of cocaine:</a:t>
            </a:r>
          </a:p>
          <a:p>
            <a:pPr lvl="1"/>
            <a:r>
              <a:rPr lang="en-US">
                <a:uFillTx/>
              </a:rPr>
              <a:t>Free base</a:t>
            </a:r>
          </a:p>
          <a:p>
            <a:pPr lvl="1"/>
            <a:r>
              <a:rPr lang="en-US">
                <a:uFillTx/>
              </a:rPr>
              <a:t>Crack</a:t>
            </a:r>
          </a:p>
          <a:p>
            <a:pPr lvl="1"/>
            <a:endParaRPr lang="en-US">
              <a:uFillTx/>
            </a:endParaRPr>
          </a:p>
          <a:p>
            <a:r>
              <a:rPr lang="en-AU" sz="2800">
                <a:uFillTx/>
              </a:rPr>
              <a:t>Routes of use:</a:t>
            </a:r>
          </a:p>
          <a:p>
            <a:pPr lvl="1"/>
            <a:r>
              <a:rPr lang="en-AU">
                <a:uFillTx/>
              </a:rPr>
              <a:t>Intranasal</a:t>
            </a:r>
          </a:p>
          <a:p>
            <a:pPr lvl="1"/>
            <a:r>
              <a:rPr lang="en-AU">
                <a:uFillTx/>
              </a:rPr>
              <a:t>Intravenous/SC</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ocaine_3d_mid" id="375812" name="Picture 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096000" y="762000"/>
            <a:ext cx="2411413" cy="2028825"/>
          </a:xfrm>
          <a:prstGeom prst="rect">
            <a:avLst/>
          </a:prstGeom>
          <a:noFill/>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75813" name="Text Box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019800" y="5791200"/>
            <a:ext cx="2592388" cy="396875"/>
          </a:xfrm>
          <a:prstGeom prst="rect">
            <a:avLst/>
          </a:prstGeom>
          <a:noFill/>
          <a:ln cap="sq" w="12700">
            <a:noFill/>
            <a:miter lim="800000"/>
            <a:headEnd len="sm" type="none" w="sm"/>
            <a:tailEnd len="sm" type="none" w="sm"/>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p>
            <a:pPr algn="ctr">
              <a:spcBef>
                <a:spcPct val="50000"/>
              </a:spcBef>
            </a:pPr>
            <a:r>
              <a:rPr b="1" i="1" lang="en-US" sz="2000">
                <a:solidFill>
                  <a:srgbClr val="FF0000"/>
                </a:solidFill>
                <a:effectLst>
                  <a:outerShdw algn="tl" blurRad="38100" dir="2700000" dist="38100">
                    <a:srgbClr val="C0C0C0"/>
                  </a:outerShdw>
                </a:effectLst>
                <a:uFillTx/>
              </a:rPr>
              <a:t>Crack cocaine</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rack150" id="375814" name="Picture 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4"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096000" y="2819400"/>
            <a:ext cx="2413000" cy="2895600"/>
          </a:xfrm>
          <a:prstGeom prst="rect">
            <a:avLst/>
          </a:prstGeom>
          <a:noFill/>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timing>
    <p:tnLst>
      <p:par>
        <p:cTn dur="indefinite" id="1" nodeType="tmRoot" restart="never"/>
      </p:par>
    </p:tnLst>
  </p:timing>
</p:sld>
</file>

<file path=ppt/slides/slide5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ocaine" id="458756" name="Picture 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828800" y="0"/>
            <a:ext cx="6629400" cy="6858000"/>
          </a:xfrm>
          <a:prstGeom prst="rect">
            <a:avLst/>
          </a:prstGeom>
          <a:noFill/>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5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methamphetamine3" id="122884" name="Picture 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4419600" y="2971800"/>
            <a:ext cx="4495800" cy="3754438"/>
          </a:xfrm>
          <a:prstGeom prst="rect">
            <a:avLst/>
          </a:prstGeom>
          <a:noFill/>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methamphetamine_desoxyn2" id="122885" name="Picture 5"/>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4"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066800" y="152400"/>
            <a:ext cx="4505325" cy="2744788"/>
          </a:xfrm>
          <a:prstGeom prst="rect">
            <a:avLst/>
          </a:prstGeom>
          <a:noFill/>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53.xml><?xml version="1.0" encoding="utf-8"?>
<p:sld xmlns:a="http://schemas.openxmlformats.org/drawingml/2006/main" xmlns:p="http://schemas.openxmlformats.org/presentationml/2006/main" xmlns:s="http://schemas.openxmlformats.org/officeDocument/2006/sharedTypes" xmlns:r="http://schemas.openxmlformats.org/officeDocument/2006/relationships" show="0">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71362"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0" y="685800"/>
            <a:ext cx="4114800" cy="1143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AU">
                <a:uFillTx/>
              </a:rPr>
              <a:t>Amphetamines</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71363"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0" y="3048000"/>
            <a:ext cx="7239000" cy="2209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2500" lnSpcReduction="10000"/>
          </a:bodyPr>
          <a:lstStyle/>
          <a:p>
            <a:r>
              <a:rPr lang="en-US" sz="2000">
                <a:uFillTx/>
              </a:rPr>
              <a:t>L-amphetamine 	Benzedrine; Speed</a:t>
            </a:r>
          </a:p>
          <a:p>
            <a:r>
              <a:rPr lang="en-US" sz="2000">
                <a:uFillTx/>
              </a:rPr>
              <a:t>D-amphetamine 	Dexedrine; Speed</a:t>
            </a:r>
          </a:p>
          <a:p>
            <a:r>
              <a:rPr lang="en-US" sz="2000">
                <a:uFillTx/>
              </a:rPr>
              <a:t>Methamphetamine 	Methedrine; Shabu, 						Crystal, Ice</a:t>
            </a:r>
          </a:p>
          <a:p>
            <a:r>
              <a:rPr lang="en-AU" sz="2000">
                <a:uFillTx/>
              </a:rPr>
              <a:t>MDMA 		Ecstasy, Pills</a:t>
            </a:r>
            <a:endParaRPr lang="en-US" sz="2000">
              <a:uFillTx/>
            </a:endParaRPr>
          </a:p>
          <a:p>
            <a:pPr>
              <a:buFont charset="2" pitchFamily="2" typeface="Wingdings"/>
              <a:buNone/>
            </a:pPr>
            <a:endParaRPr lang="en-US" sz="2000">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a_ice" id="271364" name="Picture 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5638800" y="228600"/>
            <a:ext cx="3238500" cy="2609850"/>
          </a:xfrm>
          <a:prstGeom prst="rect">
            <a:avLst/>
          </a:prstGeom>
          <a:noFill/>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71365" name="Text Box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524000" y="2057400"/>
            <a:ext cx="1371600" cy="641350"/>
          </a:xfrm>
          <a:prstGeom prst="rect">
            <a:avLst/>
          </a:prstGeom>
          <a:noFill/>
          <a:ln cap="sq" w="12700">
            <a:noFill/>
            <a:miter lim="800000"/>
            <a:headEnd len="sm" type="none" w="sm"/>
            <a:tailEnd len="sm" type="none" w="sm"/>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spAutoFit/>
          </a:bodyPr>
          <a:lstStyle/>
          <a:p>
            <a:pPr algn="ctr">
              <a:spcBef>
                <a:spcPct val="50000"/>
              </a:spcBef>
            </a:pPr>
            <a:r>
              <a:rPr b="1" i="1" lang="en-US" sz="3600">
                <a:effectLst>
                  <a:outerShdw algn="tl" blurRad="38100" dir="2700000" dist="38100">
                    <a:srgbClr val="C0C0C0"/>
                  </a:outerShdw>
                </a:effectLst>
                <a:uFillTx/>
              </a:rPr>
              <a:t>Ice</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timing>
    <p:tnLst>
      <p:par>
        <p:cTn dur="indefinite" id="1" nodeType="tmRoot" restart="never"/>
      </p:par>
    </p:tnLst>
  </p:timing>
</p:sld>
</file>

<file path=ppt/slides/slide5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42690"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143000" y="200025"/>
            <a:ext cx="7315200" cy="762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0000"/>
          </a:bodyPr>
          <a:lstStyle/>
          <a:p>
            <a:r>
              <a:rPr lang="en-US">
                <a:uFillTx/>
              </a:rPr>
              <a:t>Captagon (Fenethylline)</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03046fig1" id="242691" name="Picture 3"/>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noGrp="1"/>
          </p:cNvPicPr>
          <p:nvPr>
            <p:ph idx="1"/>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981200" y="989584"/>
            <a:ext cx="5867400" cy="5340096"/>
          </a:xfrm>
          <a:noFill/>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timing>
    <p:tnLst>
      <p:par>
        <p:cTn dur="indefinite" id="1" nodeType="tmRoot" restart="never"/>
      </p:par>
    </p:tnLst>
  </p:timing>
</p:sld>
</file>

<file path=ppt/slides/slide5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Khat-bouqet.png" id="5" name="Content Placeholder 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noGrp="1"/>
          </p:cNvPicPr>
          <p:nvPr>
            <p:ph idx="1"/>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rcRect b="10236" t="10236"/>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5800" y="990600"/>
            <a:ext cx="7772400" cy="4572000"/>
          </a:xfrm>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56.xml><?xml version="1.0" encoding="utf-8"?>
<p:sld xmlns:a="http://schemas.openxmlformats.org/drawingml/2006/main" xmlns:p="http://schemas.openxmlformats.org/presentationml/2006/main" xmlns:s="http://schemas.openxmlformats.org/officeDocument/2006/sharedTypes" xmlns:r="http://schemas.openxmlformats.org/officeDocument/2006/relationships" show="0">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75458"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8200" y="381000"/>
            <a:ext cx="7848600" cy="1143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a:uFillTx/>
              </a:rPr>
              <a:t>Other uses for amphetamines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75459"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66800" y="1676400"/>
            <a:ext cx="7696200" cy="1143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ctr">
              <a:lnSpc>
                <a:spcPct val="70000"/>
              </a:lnSpc>
              <a:buClr>
                <a:srgbClr val="00FFCC"/>
              </a:buClr>
              <a:buFont charset="2" pitchFamily="2" typeface="Wingdings"/>
              <a:buNone/>
            </a:pPr>
            <a:r>
              <a:rPr i="1" lang="en-US" sz="2800">
                <a:uFillTx/>
              </a:rPr>
              <a:t>Globally and historically, probably most common use crosses social and occupational boundaries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75460" name="Rectangle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7940675" y="5718175"/>
            <a:ext cx="184150" cy="457200"/>
          </a:xfrm>
          <a:prstGeom prst="rect">
            <a:avLst/>
          </a:prstGeom>
          <a:noFill/>
          <a:ln w="9525">
            <a:no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wrap="none">
            <a:spAutoFit/>
          </a:bodyPr>
          <a:lstStyle/>
          <a:p>
            <a:endParaRPr lang="en-US">
              <a:uFillTx/>
            </a:endParaRPr>
          </a:p>
        </p:txBody>
      </p:sp>
      <p:graphicFrame>
        <p:nvGraphicFrame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75509" name="Group 53"/>
          <p:cNvGraphicFrame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FrameLocks noGrp="1"/>
          </p:cNvGraphicFramePr>
          <p:nvPr/>
        </p:nvGraphicFramePr>
        <p:xfrm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off x="1143000" y="3124200"/>
          <a:ext cx="7772400" cy="3038475"/>
        </p:xfrm>
        <a:graphic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Data uri="http://schemas.openxmlformats.org/drawingml/2006/table">
            <a:tbl>
              <a:tblGrid>
                <a:gridCol w="1752600"/>
                <a:gridCol w="1311275"/>
                <a:gridCol w="1566863"/>
                <a:gridCol w="1646237"/>
                <a:gridCol w="1495425"/>
              </a:tblGrid>
              <a:tr h="180975">
                <a:tc>
                  <a:txBody>
                    <a:bodyPr/>
                    <a:lstStyle/>
                    <a:p>
                      <a:pPr algn="l"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endParaRPr b="0" baseline="0" cap="none" i="0" kumimoji="0" lang="en-US" normalizeH="0" smtClean="0" strike="noStrike" sz="1800" u="none">
                        <a:ln>
                          <a:noFill/>
                        </a:ln>
                        <a:solidFill>
                          <a:schemeClr val="tx1"/>
                        </a:solidFill>
                        <a:effectLst/>
                        <a:uFillTx/>
                        <a:latin charset="0" typeface="Arial"/>
                      </a:endParaRPr>
                    </a:p>
                  </a:txBody>
                  <a:tcPr horzOverflow="overflow">
                    <a:lnL algn="ctr" cap="flat" cmpd="sng" w="28575">
                      <a:solidFill>
                        <a:schemeClr val="tx1"/>
                      </a:solidFill>
                      <a:prstDash val="solid"/>
                      <a:round/>
                      <a:headEnd len="sm" type="none" w="sm"/>
                      <a:tailEnd len="sm" type="none" w="sm"/>
                    </a:lnL>
                    <a:lnR algn="ctr" cap="flat" cmpd="sng" w="12700">
                      <a:solidFill>
                        <a:schemeClr val="tx1"/>
                      </a:solidFill>
                      <a:prstDash val="solid"/>
                      <a:round/>
                      <a:headEnd len="sm" type="none" w="sm"/>
                      <a:tailEnd len="sm" type="none" w="sm"/>
                    </a:lnR>
                    <a:lnT algn="ctr" cap="flat" cmpd="sng" w="28575">
                      <a:solidFill>
                        <a:schemeClr val="tx1"/>
                      </a:solidFill>
                      <a:prstDash val="solid"/>
                      <a:round/>
                      <a:headEnd len="sm" type="none" w="sm"/>
                      <a:tailEnd len="sm" type="none" w="sm"/>
                    </a:lnT>
                    <a:lnB algn="ctr" cap="flat" cmpd="sng" w="12700">
                      <a:solidFill>
                        <a:schemeClr val="tx1"/>
                      </a:solidFill>
                      <a:prstDash val="solid"/>
                      <a:round/>
                      <a:headEnd len="sm" type="none" w="sm"/>
                      <a:tailEnd len="sm" type="none" w="sm"/>
                    </a:lnB>
                    <a:lnTlToBr>
                      <a:noFill/>
                    </a:lnTlToBr>
                    <a:lnBlToTr>
                      <a:noFill/>
                    </a:lnBlToTr>
                    <a:noFill/>
                  </a:tcPr>
                </a:tc>
                <a:tc>
                  <a:txBody>
                    <a:bodyPr/>
                    <a:lstStyle/>
                    <a:p>
                      <a:pPr algn="ctr"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i="0" kumimoji="0" lang="en-US" normalizeH="0" smtClean="0" strike="noStrike" sz="2000" u="none">
                          <a:ln>
                            <a:noFill/>
                          </a:ln>
                          <a:solidFill>
                            <a:schemeClr val="tx1"/>
                          </a:solidFill>
                          <a:effectLst/>
                          <a:uFillTx/>
                          <a:latin charset="0" typeface="Arial"/>
                        </a:rPr>
                        <a:t>Driver</a:t>
                      </a:r>
                    </a:p>
                  </a:txBody>
                  <a:tcPr horzOverflow="overflow">
                    <a:lnL algn="ctr" cap="flat" cmpd="sng" w="12700">
                      <a:solidFill>
                        <a:schemeClr val="tx1"/>
                      </a:solidFill>
                      <a:prstDash val="solid"/>
                      <a:round/>
                      <a:headEnd len="sm" type="none" w="sm"/>
                      <a:tailEnd len="sm" type="none" w="sm"/>
                    </a:lnL>
                    <a:lnR algn="ctr" cap="flat" cmpd="sng" w="12700">
                      <a:solidFill>
                        <a:schemeClr val="tx1"/>
                      </a:solidFill>
                      <a:prstDash val="solid"/>
                      <a:round/>
                      <a:headEnd len="sm" type="none" w="sm"/>
                      <a:tailEnd len="sm" type="none" w="sm"/>
                    </a:lnR>
                    <a:lnT algn="ctr" cap="flat" cmpd="sng" w="28575">
                      <a:solidFill>
                        <a:schemeClr val="tx1"/>
                      </a:solidFill>
                      <a:prstDash val="solid"/>
                      <a:round/>
                      <a:headEnd len="sm" type="none" w="sm"/>
                      <a:tailEnd len="sm" type="none" w="sm"/>
                    </a:lnT>
                    <a:lnB algn="ctr" cap="flat" cmpd="sng" w="12700">
                      <a:solidFill>
                        <a:schemeClr val="tx1"/>
                      </a:solidFill>
                      <a:prstDash val="solid"/>
                      <a:round/>
                      <a:headEnd len="sm" type="none" w="sm"/>
                      <a:tailEnd len="sm" type="none" w="sm"/>
                    </a:lnB>
                    <a:lnTlToBr>
                      <a:noFill/>
                    </a:lnTlToBr>
                    <a:lnBlToTr>
                      <a:noFill/>
                    </a:lnBlToTr>
                    <a:noFill/>
                  </a:tcPr>
                </a:tc>
                <a:tc>
                  <a:txBody>
                    <a:bodyPr/>
                    <a:lstStyle/>
                    <a:p>
                      <a:pPr algn="ctr"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i="0" kumimoji="0" lang="en-US" normalizeH="0" smtClean="0" strike="noStrike" sz="2000" u="none">
                          <a:ln>
                            <a:noFill/>
                          </a:ln>
                          <a:solidFill>
                            <a:schemeClr val="tx1"/>
                          </a:solidFill>
                          <a:effectLst/>
                          <a:uFillTx/>
                          <a:latin charset="0" typeface="Arial"/>
                        </a:rPr>
                        <a:t>Student</a:t>
                      </a:r>
                    </a:p>
                  </a:txBody>
                  <a:tcPr horzOverflow="overflow">
                    <a:lnL algn="ctr" cap="flat" cmpd="sng" w="12700">
                      <a:solidFill>
                        <a:schemeClr val="tx1"/>
                      </a:solidFill>
                      <a:prstDash val="solid"/>
                      <a:round/>
                      <a:headEnd len="sm" type="none" w="sm"/>
                      <a:tailEnd len="sm" type="none" w="sm"/>
                    </a:lnL>
                    <a:lnR algn="ctr" cap="flat" cmpd="sng" w="12700">
                      <a:solidFill>
                        <a:schemeClr val="tx1"/>
                      </a:solidFill>
                      <a:prstDash val="solid"/>
                      <a:round/>
                      <a:headEnd len="sm" type="none" w="sm"/>
                      <a:tailEnd len="sm" type="none" w="sm"/>
                    </a:lnR>
                    <a:lnT algn="ctr" cap="flat" cmpd="sng" w="28575">
                      <a:solidFill>
                        <a:schemeClr val="tx1"/>
                      </a:solidFill>
                      <a:prstDash val="solid"/>
                      <a:round/>
                      <a:headEnd len="sm" type="none" w="sm"/>
                      <a:tailEnd len="sm" type="none" w="sm"/>
                    </a:lnT>
                    <a:lnB algn="ctr" cap="flat" cmpd="sng" w="12700">
                      <a:solidFill>
                        <a:schemeClr val="tx1"/>
                      </a:solidFill>
                      <a:prstDash val="solid"/>
                      <a:round/>
                      <a:headEnd len="sm" type="none" w="sm"/>
                      <a:tailEnd len="sm" type="none" w="sm"/>
                    </a:lnB>
                    <a:lnTlToBr>
                      <a:noFill/>
                    </a:lnTlToBr>
                    <a:lnBlToTr>
                      <a:noFill/>
                    </a:lnBlToTr>
                    <a:noFill/>
                  </a:tcPr>
                </a:tc>
                <a:tc>
                  <a:txBody>
                    <a:bodyPr/>
                    <a:lstStyle/>
                    <a:p>
                      <a:pPr algn="ctr"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i="0" kumimoji="0" lang="en-US" normalizeH="0" smtClean="0" strike="noStrike" sz="2000" u="none">
                          <a:ln>
                            <a:noFill/>
                          </a:ln>
                          <a:solidFill>
                            <a:schemeClr val="tx1"/>
                          </a:solidFill>
                          <a:effectLst/>
                          <a:uFillTx/>
                          <a:latin charset="0" typeface="Arial"/>
                        </a:rPr>
                        <a:t>Women</a:t>
                      </a:r>
                    </a:p>
                  </a:txBody>
                  <a:tcPr horzOverflow="overflow">
                    <a:lnL algn="ctr" cap="flat" cmpd="sng" w="12700">
                      <a:solidFill>
                        <a:schemeClr val="tx1"/>
                      </a:solidFill>
                      <a:prstDash val="solid"/>
                      <a:round/>
                      <a:headEnd len="sm" type="none" w="sm"/>
                      <a:tailEnd len="sm" type="none" w="sm"/>
                    </a:lnL>
                    <a:lnR algn="ctr" cap="flat" cmpd="sng" w="12700">
                      <a:solidFill>
                        <a:schemeClr val="tx1"/>
                      </a:solidFill>
                      <a:prstDash val="solid"/>
                      <a:round/>
                      <a:headEnd len="sm" type="none" w="sm"/>
                      <a:tailEnd len="sm" type="none" w="sm"/>
                    </a:lnR>
                    <a:lnT algn="ctr" cap="flat" cmpd="sng" w="28575">
                      <a:solidFill>
                        <a:schemeClr val="tx1"/>
                      </a:solidFill>
                      <a:prstDash val="solid"/>
                      <a:round/>
                      <a:headEnd len="sm" type="none" w="sm"/>
                      <a:tailEnd len="sm" type="none" w="sm"/>
                    </a:lnT>
                    <a:lnB algn="ctr" cap="flat" cmpd="sng" w="12700">
                      <a:solidFill>
                        <a:schemeClr val="tx1"/>
                      </a:solidFill>
                      <a:prstDash val="solid"/>
                      <a:round/>
                      <a:headEnd len="sm" type="none" w="sm"/>
                      <a:tailEnd len="sm" type="none" w="sm"/>
                    </a:lnB>
                    <a:lnTlToBr>
                      <a:noFill/>
                    </a:lnTlToBr>
                    <a:lnBlToTr>
                      <a:noFill/>
                    </a:lnBlToTr>
                    <a:noFill/>
                  </a:tcPr>
                </a:tc>
                <a:tc>
                  <a:txBody>
                    <a:bodyPr/>
                    <a:lstStyle/>
                    <a:p>
                      <a:pPr algn="ctr"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i="0" kumimoji="0" lang="en-US" normalizeH="0" smtClean="0" strike="noStrike" sz="2000" u="none">
                          <a:ln>
                            <a:noFill/>
                          </a:ln>
                          <a:solidFill>
                            <a:schemeClr val="tx1"/>
                          </a:solidFill>
                          <a:effectLst/>
                          <a:uFillTx/>
                          <a:latin charset="0" typeface="Arial"/>
                        </a:rPr>
                        <a:t>Sports</a:t>
                      </a:r>
                    </a:p>
                  </a:txBody>
                  <a:tcPr horzOverflow="overflow">
                    <a:lnL algn="ctr" cap="flat" cmpd="sng" w="12700">
                      <a:solidFill>
                        <a:schemeClr val="tx1"/>
                      </a:solidFill>
                      <a:prstDash val="solid"/>
                      <a:round/>
                      <a:headEnd len="sm" type="none" w="sm"/>
                      <a:tailEnd len="sm" type="none" w="sm"/>
                    </a:lnL>
                    <a:lnR algn="ctr" cap="flat" cmpd="sng" w="28575">
                      <a:solidFill>
                        <a:schemeClr val="tx1"/>
                      </a:solidFill>
                      <a:prstDash val="solid"/>
                      <a:round/>
                      <a:headEnd len="sm" type="none" w="sm"/>
                      <a:tailEnd len="sm" type="none" w="sm"/>
                    </a:lnR>
                    <a:lnT algn="ctr" cap="flat" cmpd="sng" w="28575">
                      <a:solidFill>
                        <a:schemeClr val="tx1"/>
                      </a:solidFill>
                      <a:prstDash val="solid"/>
                      <a:round/>
                      <a:headEnd len="sm" type="none" w="sm"/>
                      <a:tailEnd len="sm" type="none" w="sm"/>
                    </a:lnT>
                    <a:lnB algn="ctr" cap="flat" cmpd="sng" w="12700">
                      <a:solidFill>
                        <a:schemeClr val="tx1"/>
                      </a:solidFill>
                      <a:prstDash val="solid"/>
                      <a:round/>
                      <a:headEnd len="sm" type="none" w="sm"/>
                      <a:tailEnd len="sm" type="none" w="sm"/>
                    </a:lnB>
                    <a:lnTlToBr>
                      <a:noFill/>
                    </a:lnTlToBr>
                    <a:lnBlToTr>
                      <a:noFill/>
                    </a:lnBlToTr>
                    <a:noFill/>
                  </a:tcPr>
                </a:tc>
              </a:tr>
              <a:tr h="454025">
                <a:tc>
                  <a:txBody>
                    <a:bodyPr/>
                    <a:lstStyle/>
                    <a:p>
                      <a:pPr algn="l"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i="0" kumimoji="0" lang="en-US" normalizeH="0" smtClean="0" strike="noStrike" sz="1800" u="none">
                          <a:ln>
                            <a:noFill/>
                          </a:ln>
                          <a:solidFill>
                            <a:schemeClr val="tx1"/>
                          </a:solidFill>
                          <a:effectLst/>
                          <a:uFillTx/>
                          <a:latin charset="0" typeface="Arial"/>
                        </a:rPr>
                        <a:t>Euphoria</a:t>
                      </a:r>
                    </a:p>
                  </a:txBody>
                  <a:tcPr horzOverflow="overflow">
                    <a:lnL algn="ctr" cap="flat" cmpd="sng" w="28575">
                      <a:solidFill>
                        <a:schemeClr val="tx1"/>
                      </a:solidFill>
                      <a:prstDash val="solid"/>
                      <a:round/>
                      <a:headEnd len="sm" type="none" w="sm"/>
                      <a:tailEnd len="sm" type="none" w="sm"/>
                    </a:lnL>
                    <a:lnR algn="ctr" cap="flat" cmpd="sng" w="12700">
                      <a:solidFill>
                        <a:schemeClr val="tx1"/>
                      </a:solidFill>
                      <a:prstDash val="solid"/>
                      <a:round/>
                      <a:headEnd len="sm" type="none" w="sm"/>
                      <a:tailEnd len="sm" type="none" w="sm"/>
                    </a:lnR>
                    <a:lnT algn="ctr" cap="flat" cmpd="sng" w="12700">
                      <a:solidFill>
                        <a:schemeClr val="tx1"/>
                      </a:solidFill>
                      <a:prstDash val="solid"/>
                      <a:round/>
                      <a:headEnd len="sm" type="none" w="sm"/>
                      <a:tailEnd len="sm" type="none" w="sm"/>
                    </a:lnT>
                    <a:lnB algn="ctr" cap="flat" cmpd="sng" w="12700">
                      <a:solidFill>
                        <a:schemeClr val="tx1"/>
                      </a:solidFill>
                      <a:prstDash val="solid"/>
                      <a:round/>
                      <a:headEnd len="sm" type="none" w="sm"/>
                      <a:tailEnd len="sm" type="none" w="sm"/>
                    </a:lnB>
                    <a:lnTlToBr>
                      <a:noFill/>
                    </a:lnTlToBr>
                    <a:lnBlToTr>
                      <a:noFill/>
                    </a:lnBlToTr>
                    <a:noFill/>
                  </a:tcPr>
                </a:tc>
                <a:tc>
                  <a:txBody>
                    <a:bodyPr/>
                    <a:lstStyle/>
                    <a:p>
                      <a:pPr algn="ctr"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i="0" kumimoji="0" lang="en-US" normalizeH="0" smtClean="0" strike="noStrike" sz="2000" u="none">
                          <a:ln>
                            <a:noFill/>
                          </a:ln>
                          <a:solidFill>
                            <a:schemeClr val="tx1"/>
                          </a:solidFill>
                          <a:effectLst/>
                          <a:uFillTx/>
                          <a:latin charset="0" typeface="Arial"/>
                        </a:rPr>
                        <a:t>+</a:t>
                      </a:r>
                    </a:p>
                  </a:txBody>
                  <a:tcPr horzOverflow="overflow">
                    <a:lnL algn="ctr" cap="flat" cmpd="sng" w="12700">
                      <a:solidFill>
                        <a:schemeClr val="tx1"/>
                      </a:solidFill>
                      <a:prstDash val="solid"/>
                      <a:round/>
                      <a:headEnd len="sm" type="none" w="sm"/>
                      <a:tailEnd len="sm" type="none" w="sm"/>
                    </a:lnL>
                    <a:lnR algn="ctr" cap="flat" cmpd="sng" w="12700">
                      <a:solidFill>
                        <a:schemeClr val="tx1"/>
                      </a:solidFill>
                      <a:prstDash val="solid"/>
                      <a:round/>
                      <a:headEnd len="sm" type="none" w="sm"/>
                      <a:tailEnd len="sm" type="none" w="sm"/>
                    </a:lnR>
                    <a:lnT algn="ctr" cap="flat" cmpd="sng" w="12700">
                      <a:solidFill>
                        <a:schemeClr val="tx1"/>
                      </a:solidFill>
                      <a:prstDash val="solid"/>
                      <a:round/>
                      <a:headEnd len="sm" type="none" w="sm"/>
                      <a:tailEnd len="sm" type="none" w="sm"/>
                    </a:lnT>
                    <a:lnB algn="ctr" cap="flat" cmpd="sng" w="12700">
                      <a:solidFill>
                        <a:schemeClr val="tx1"/>
                      </a:solidFill>
                      <a:prstDash val="solid"/>
                      <a:round/>
                      <a:headEnd len="sm" type="none" w="sm"/>
                      <a:tailEnd len="sm" type="none" w="sm"/>
                    </a:lnB>
                    <a:lnTlToBr>
                      <a:noFill/>
                    </a:lnTlToBr>
                    <a:lnBlToTr>
                      <a:noFill/>
                    </a:lnBlToTr>
                    <a:noFill/>
                  </a:tcPr>
                </a:tc>
                <a:tc>
                  <a:txBody>
                    <a:bodyPr/>
                    <a:lstStyle/>
                    <a:p>
                      <a:pPr algn="ctr"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i="0" kumimoji="0" lang="en-US" normalizeH="0" smtClean="0" strike="noStrike" sz="2000" u="none">
                          <a:ln>
                            <a:noFill/>
                          </a:ln>
                          <a:solidFill>
                            <a:schemeClr val="tx1"/>
                          </a:solidFill>
                          <a:effectLst/>
                          <a:uFillTx/>
                          <a:latin charset="0" typeface="Arial"/>
                        </a:rPr>
                        <a:t>+</a:t>
                      </a:r>
                    </a:p>
                  </a:txBody>
                  <a:tcPr horzOverflow="overflow">
                    <a:lnL algn="ctr" cap="flat" cmpd="sng" w="12700">
                      <a:solidFill>
                        <a:schemeClr val="tx1"/>
                      </a:solidFill>
                      <a:prstDash val="solid"/>
                      <a:round/>
                      <a:headEnd len="sm" type="none" w="sm"/>
                      <a:tailEnd len="sm" type="none" w="sm"/>
                    </a:lnL>
                    <a:lnR algn="ctr" cap="flat" cmpd="sng" w="12700">
                      <a:solidFill>
                        <a:schemeClr val="tx1"/>
                      </a:solidFill>
                      <a:prstDash val="solid"/>
                      <a:round/>
                      <a:headEnd len="sm" type="none" w="sm"/>
                      <a:tailEnd len="sm" type="none" w="sm"/>
                    </a:lnR>
                    <a:lnT algn="ctr" cap="flat" cmpd="sng" w="12700">
                      <a:solidFill>
                        <a:schemeClr val="tx1"/>
                      </a:solidFill>
                      <a:prstDash val="solid"/>
                      <a:round/>
                      <a:headEnd len="sm" type="none" w="sm"/>
                      <a:tailEnd len="sm" type="none" w="sm"/>
                    </a:lnT>
                    <a:lnB algn="ctr" cap="flat" cmpd="sng" w="12700">
                      <a:solidFill>
                        <a:schemeClr val="tx1"/>
                      </a:solidFill>
                      <a:prstDash val="solid"/>
                      <a:round/>
                      <a:headEnd len="sm" type="none" w="sm"/>
                      <a:tailEnd len="sm" type="none" w="sm"/>
                    </a:lnB>
                    <a:lnTlToBr>
                      <a:noFill/>
                    </a:lnTlToBr>
                    <a:lnBlToTr>
                      <a:noFill/>
                    </a:lnBlToTr>
                    <a:noFill/>
                  </a:tcPr>
                </a:tc>
                <a:tc>
                  <a:txBody>
                    <a:bodyPr/>
                    <a:lstStyle/>
                    <a:p>
                      <a:pPr algn="ctr"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i="0" kumimoji="0" lang="en-US" normalizeH="0" smtClean="0" strike="noStrike" sz="2000" u="none">
                          <a:ln>
                            <a:noFill/>
                          </a:ln>
                          <a:solidFill>
                            <a:schemeClr val="tx1"/>
                          </a:solidFill>
                          <a:effectLst/>
                          <a:uFillTx/>
                          <a:latin charset="0" typeface="Arial"/>
                        </a:rPr>
                        <a:t>+</a:t>
                      </a:r>
                    </a:p>
                  </a:txBody>
                  <a:tcPr horzOverflow="overflow">
                    <a:lnL algn="ctr" cap="flat" cmpd="sng" w="12700">
                      <a:solidFill>
                        <a:schemeClr val="tx1"/>
                      </a:solidFill>
                      <a:prstDash val="solid"/>
                      <a:round/>
                      <a:headEnd len="sm" type="none" w="sm"/>
                      <a:tailEnd len="sm" type="none" w="sm"/>
                    </a:lnL>
                    <a:lnR algn="ctr" cap="flat" cmpd="sng" w="12700">
                      <a:solidFill>
                        <a:schemeClr val="tx1"/>
                      </a:solidFill>
                      <a:prstDash val="solid"/>
                      <a:round/>
                      <a:headEnd len="sm" type="none" w="sm"/>
                      <a:tailEnd len="sm" type="none" w="sm"/>
                    </a:lnR>
                    <a:lnT algn="ctr" cap="flat" cmpd="sng" w="12700">
                      <a:solidFill>
                        <a:schemeClr val="tx1"/>
                      </a:solidFill>
                      <a:prstDash val="solid"/>
                      <a:round/>
                      <a:headEnd len="sm" type="none" w="sm"/>
                      <a:tailEnd len="sm" type="none" w="sm"/>
                    </a:lnT>
                    <a:lnB algn="ctr" cap="flat" cmpd="sng" w="12700">
                      <a:solidFill>
                        <a:schemeClr val="tx1"/>
                      </a:solidFill>
                      <a:prstDash val="solid"/>
                      <a:round/>
                      <a:headEnd len="sm" type="none" w="sm"/>
                      <a:tailEnd len="sm" type="none" w="sm"/>
                    </a:lnB>
                    <a:lnTlToBr>
                      <a:noFill/>
                    </a:lnTlToBr>
                    <a:lnBlToTr>
                      <a:noFill/>
                    </a:lnBlToTr>
                    <a:noFill/>
                  </a:tcPr>
                </a:tc>
                <a:tc>
                  <a:txBody>
                    <a:bodyPr/>
                    <a:lstStyle/>
                    <a:p>
                      <a:pPr algn="ctr"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i="0" kumimoji="0" lang="en-US" normalizeH="0" smtClean="0" strike="noStrike" sz="2000" u="none">
                          <a:ln>
                            <a:noFill/>
                          </a:ln>
                          <a:solidFill>
                            <a:schemeClr val="tx1"/>
                          </a:solidFill>
                          <a:effectLst/>
                          <a:uFillTx/>
                          <a:latin charset="0" typeface="Arial"/>
                        </a:rPr>
                        <a:t>+</a:t>
                      </a:r>
                    </a:p>
                  </a:txBody>
                  <a:tcPr horzOverflow="overflow">
                    <a:lnL algn="ctr" cap="flat" cmpd="sng" w="12700">
                      <a:solidFill>
                        <a:schemeClr val="tx1"/>
                      </a:solidFill>
                      <a:prstDash val="solid"/>
                      <a:round/>
                      <a:headEnd len="sm" type="none" w="sm"/>
                      <a:tailEnd len="sm" type="none" w="sm"/>
                    </a:lnL>
                    <a:lnR algn="ctr" cap="flat" cmpd="sng" w="28575">
                      <a:solidFill>
                        <a:schemeClr val="tx1"/>
                      </a:solidFill>
                      <a:prstDash val="solid"/>
                      <a:round/>
                      <a:headEnd len="sm" type="none" w="sm"/>
                      <a:tailEnd len="sm" type="none" w="sm"/>
                    </a:lnR>
                    <a:lnT algn="ctr" cap="flat" cmpd="sng" w="12700">
                      <a:solidFill>
                        <a:schemeClr val="tx1"/>
                      </a:solidFill>
                      <a:prstDash val="solid"/>
                      <a:round/>
                      <a:headEnd len="sm" type="none" w="sm"/>
                      <a:tailEnd len="sm" type="none" w="sm"/>
                    </a:lnT>
                    <a:lnB algn="ctr" cap="flat" cmpd="sng" w="12700">
                      <a:solidFill>
                        <a:schemeClr val="tx1"/>
                      </a:solidFill>
                      <a:prstDash val="solid"/>
                      <a:round/>
                      <a:headEnd len="sm" type="none" w="sm"/>
                      <a:tailEnd len="sm" type="none" w="sm"/>
                    </a:lnB>
                    <a:lnTlToBr>
                      <a:noFill/>
                    </a:lnTlToBr>
                    <a:lnBlToTr>
                      <a:noFill/>
                    </a:lnBlToTr>
                    <a:noFill/>
                  </a:tcPr>
                </a:tc>
              </a:tr>
              <a:tr h="454025">
                <a:tc>
                  <a:txBody>
                    <a:bodyPr/>
                    <a:lstStyle/>
                    <a:p>
                      <a:pPr algn="l"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i="0" kumimoji="0" lang="en-US" normalizeH="0" smtClean="0" strike="noStrike" sz="1800" u="none">
                          <a:ln>
                            <a:noFill/>
                          </a:ln>
                          <a:solidFill>
                            <a:schemeClr val="tx1"/>
                          </a:solidFill>
                          <a:effectLst/>
                          <a:uFillTx/>
                          <a:latin charset="0" typeface="Arial"/>
                        </a:rPr>
                        <a:t>Energy</a:t>
                      </a:r>
                    </a:p>
                  </a:txBody>
                  <a:tcPr horzOverflow="overflow">
                    <a:lnL algn="ctr" cap="flat" cmpd="sng" w="28575">
                      <a:solidFill>
                        <a:schemeClr val="tx1"/>
                      </a:solidFill>
                      <a:prstDash val="solid"/>
                      <a:round/>
                      <a:headEnd len="sm" type="none" w="sm"/>
                      <a:tailEnd len="sm" type="none" w="sm"/>
                    </a:lnL>
                    <a:lnR algn="ctr" cap="flat" cmpd="sng" w="12700">
                      <a:solidFill>
                        <a:schemeClr val="tx1"/>
                      </a:solidFill>
                      <a:prstDash val="solid"/>
                      <a:round/>
                      <a:headEnd len="sm" type="none" w="sm"/>
                      <a:tailEnd len="sm" type="none" w="sm"/>
                    </a:lnR>
                    <a:lnT algn="ctr" cap="flat" cmpd="sng" w="12700">
                      <a:solidFill>
                        <a:schemeClr val="tx1"/>
                      </a:solidFill>
                      <a:prstDash val="solid"/>
                      <a:round/>
                      <a:headEnd len="sm" type="none" w="sm"/>
                      <a:tailEnd len="sm" type="none" w="sm"/>
                    </a:lnT>
                    <a:lnB algn="ctr" cap="flat" cmpd="sng" w="12700">
                      <a:solidFill>
                        <a:schemeClr val="tx1"/>
                      </a:solidFill>
                      <a:prstDash val="solid"/>
                      <a:round/>
                      <a:headEnd len="sm" type="none" w="sm"/>
                      <a:tailEnd len="sm" type="none" w="sm"/>
                    </a:lnB>
                    <a:lnTlToBr>
                      <a:noFill/>
                    </a:lnTlToBr>
                    <a:lnBlToTr>
                      <a:noFill/>
                    </a:lnBlToTr>
                    <a:noFill/>
                  </a:tcPr>
                </a:tc>
                <a:tc>
                  <a:txBody>
                    <a:bodyPr/>
                    <a:lstStyle/>
                    <a:p>
                      <a:pPr algn="ctr"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i="0" kumimoji="0" lang="en-US" normalizeH="0" smtClean="0" strike="noStrike" sz="2000" u="none">
                          <a:ln>
                            <a:noFill/>
                          </a:ln>
                          <a:solidFill>
                            <a:schemeClr val="tx1"/>
                          </a:solidFill>
                          <a:effectLst/>
                          <a:uFillTx/>
                          <a:latin charset="0" typeface="Arial"/>
                        </a:rPr>
                        <a:t>++</a:t>
                      </a:r>
                    </a:p>
                  </a:txBody>
                  <a:tcPr horzOverflow="overflow">
                    <a:lnL algn="ctr" cap="flat" cmpd="sng" w="12700">
                      <a:solidFill>
                        <a:schemeClr val="tx1"/>
                      </a:solidFill>
                      <a:prstDash val="solid"/>
                      <a:round/>
                      <a:headEnd len="sm" type="none" w="sm"/>
                      <a:tailEnd len="sm" type="none" w="sm"/>
                    </a:lnL>
                    <a:lnR algn="ctr" cap="flat" cmpd="sng" w="12700">
                      <a:solidFill>
                        <a:schemeClr val="tx1"/>
                      </a:solidFill>
                      <a:prstDash val="solid"/>
                      <a:round/>
                      <a:headEnd len="sm" type="none" w="sm"/>
                      <a:tailEnd len="sm" type="none" w="sm"/>
                    </a:lnR>
                    <a:lnT algn="ctr" cap="flat" cmpd="sng" w="12700">
                      <a:solidFill>
                        <a:schemeClr val="tx1"/>
                      </a:solidFill>
                      <a:prstDash val="solid"/>
                      <a:round/>
                      <a:headEnd len="sm" type="none" w="sm"/>
                      <a:tailEnd len="sm" type="none" w="sm"/>
                    </a:lnT>
                    <a:lnB algn="ctr" cap="flat" cmpd="sng" w="12700">
                      <a:solidFill>
                        <a:schemeClr val="tx1"/>
                      </a:solidFill>
                      <a:prstDash val="solid"/>
                      <a:round/>
                      <a:headEnd len="sm" type="none" w="sm"/>
                      <a:tailEnd len="sm" type="none" w="sm"/>
                    </a:lnB>
                    <a:lnTlToBr>
                      <a:noFill/>
                    </a:lnTlToBr>
                    <a:lnBlToTr>
                      <a:noFill/>
                    </a:lnBlToTr>
                    <a:noFill/>
                  </a:tcPr>
                </a:tc>
                <a:tc>
                  <a:txBody>
                    <a:bodyPr/>
                    <a:lstStyle/>
                    <a:p>
                      <a:pPr algn="ctr"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i="0" kumimoji="0" lang="en-US" normalizeH="0" smtClean="0" strike="noStrike" sz="2000" u="none">
                          <a:ln>
                            <a:noFill/>
                          </a:ln>
                          <a:solidFill>
                            <a:schemeClr val="tx1"/>
                          </a:solidFill>
                          <a:effectLst/>
                          <a:uFillTx/>
                          <a:latin charset="0" typeface="Arial"/>
                        </a:rPr>
                        <a:t>++</a:t>
                      </a:r>
                    </a:p>
                  </a:txBody>
                  <a:tcPr horzOverflow="overflow">
                    <a:lnL algn="ctr" cap="flat" cmpd="sng" w="12700">
                      <a:solidFill>
                        <a:schemeClr val="tx1"/>
                      </a:solidFill>
                      <a:prstDash val="solid"/>
                      <a:round/>
                      <a:headEnd len="sm" type="none" w="sm"/>
                      <a:tailEnd len="sm" type="none" w="sm"/>
                    </a:lnL>
                    <a:lnR algn="ctr" cap="flat" cmpd="sng" w="12700">
                      <a:solidFill>
                        <a:schemeClr val="tx1"/>
                      </a:solidFill>
                      <a:prstDash val="solid"/>
                      <a:round/>
                      <a:headEnd len="sm" type="none" w="sm"/>
                      <a:tailEnd len="sm" type="none" w="sm"/>
                    </a:lnR>
                    <a:lnT algn="ctr" cap="flat" cmpd="sng" w="12700">
                      <a:solidFill>
                        <a:schemeClr val="tx1"/>
                      </a:solidFill>
                      <a:prstDash val="solid"/>
                      <a:round/>
                      <a:headEnd len="sm" type="none" w="sm"/>
                      <a:tailEnd len="sm" type="none" w="sm"/>
                    </a:lnT>
                    <a:lnB algn="ctr" cap="flat" cmpd="sng" w="12700">
                      <a:solidFill>
                        <a:schemeClr val="tx1"/>
                      </a:solidFill>
                      <a:prstDash val="solid"/>
                      <a:round/>
                      <a:headEnd len="sm" type="none" w="sm"/>
                      <a:tailEnd len="sm" type="none" w="sm"/>
                    </a:lnB>
                    <a:lnTlToBr>
                      <a:noFill/>
                    </a:lnTlToBr>
                    <a:lnBlToTr>
                      <a:noFill/>
                    </a:lnBlToTr>
                    <a:noFill/>
                  </a:tcPr>
                </a:tc>
                <a:tc>
                  <a:txBody>
                    <a:bodyPr/>
                    <a:lstStyle/>
                    <a:p>
                      <a:pPr algn="ctr"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endParaRPr b="0" baseline="0" cap="none" i="0" kumimoji="0" lang="en-US" normalizeH="0" smtClean="0" strike="noStrike" sz="2000" u="none">
                        <a:ln>
                          <a:noFill/>
                        </a:ln>
                        <a:solidFill>
                          <a:schemeClr val="tx1"/>
                        </a:solidFill>
                        <a:effectLst/>
                        <a:uFillTx/>
                        <a:latin charset="0" typeface="Arial"/>
                      </a:endParaRPr>
                    </a:p>
                  </a:txBody>
                  <a:tcPr horzOverflow="overflow">
                    <a:lnL algn="ctr" cap="flat" cmpd="sng" w="12700">
                      <a:solidFill>
                        <a:schemeClr val="tx1"/>
                      </a:solidFill>
                      <a:prstDash val="solid"/>
                      <a:round/>
                      <a:headEnd len="sm" type="none" w="sm"/>
                      <a:tailEnd len="sm" type="none" w="sm"/>
                    </a:lnL>
                    <a:lnR algn="ctr" cap="flat" cmpd="sng" w="12700">
                      <a:solidFill>
                        <a:schemeClr val="tx1"/>
                      </a:solidFill>
                      <a:prstDash val="solid"/>
                      <a:round/>
                      <a:headEnd len="sm" type="none" w="sm"/>
                      <a:tailEnd len="sm" type="none" w="sm"/>
                    </a:lnR>
                    <a:lnT algn="ctr" cap="flat" cmpd="sng" w="12700">
                      <a:solidFill>
                        <a:schemeClr val="tx1"/>
                      </a:solidFill>
                      <a:prstDash val="solid"/>
                      <a:round/>
                      <a:headEnd len="sm" type="none" w="sm"/>
                      <a:tailEnd len="sm" type="none" w="sm"/>
                    </a:lnT>
                    <a:lnB algn="ctr" cap="flat" cmpd="sng" w="12700">
                      <a:solidFill>
                        <a:schemeClr val="tx1"/>
                      </a:solidFill>
                      <a:prstDash val="solid"/>
                      <a:round/>
                      <a:headEnd len="sm" type="none" w="sm"/>
                      <a:tailEnd len="sm" type="none" w="sm"/>
                    </a:lnB>
                    <a:lnTlToBr>
                      <a:noFill/>
                    </a:lnTlToBr>
                    <a:lnBlToTr>
                      <a:noFill/>
                    </a:lnBlToTr>
                    <a:noFill/>
                  </a:tcPr>
                </a:tc>
                <a:tc>
                  <a:txBody>
                    <a:bodyPr/>
                    <a:lstStyle/>
                    <a:p>
                      <a:pPr algn="ctr"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i="0" kumimoji="0" lang="en-US" normalizeH="0" smtClean="0" strike="noStrike" sz="2000" u="none">
                          <a:ln>
                            <a:noFill/>
                          </a:ln>
                          <a:solidFill>
                            <a:schemeClr val="tx1"/>
                          </a:solidFill>
                          <a:effectLst/>
                          <a:uFillTx/>
                          <a:latin charset="0" typeface="Arial"/>
                        </a:rPr>
                        <a:t>++</a:t>
                      </a:r>
                    </a:p>
                  </a:txBody>
                  <a:tcPr horzOverflow="overflow">
                    <a:lnL algn="ctr" cap="flat" cmpd="sng" w="12700">
                      <a:solidFill>
                        <a:schemeClr val="tx1"/>
                      </a:solidFill>
                      <a:prstDash val="solid"/>
                      <a:round/>
                      <a:headEnd len="sm" type="none" w="sm"/>
                      <a:tailEnd len="sm" type="none" w="sm"/>
                    </a:lnL>
                    <a:lnR algn="ctr" cap="flat" cmpd="sng" w="28575">
                      <a:solidFill>
                        <a:schemeClr val="tx1"/>
                      </a:solidFill>
                      <a:prstDash val="solid"/>
                      <a:round/>
                      <a:headEnd len="sm" type="none" w="sm"/>
                      <a:tailEnd len="sm" type="none" w="sm"/>
                    </a:lnR>
                    <a:lnT algn="ctr" cap="flat" cmpd="sng" w="12700">
                      <a:solidFill>
                        <a:schemeClr val="tx1"/>
                      </a:solidFill>
                      <a:prstDash val="solid"/>
                      <a:round/>
                      <a:headEnd len="sm" type="none" w="sm"/>
                      <a:tailEnd len="sm" type="none" w="sm"/>
                    </a:lnT>
                    <a:lnB algn="ctr" cap="flat" cmpd="sng" w="12700">
                      <a:solidFill>
                        <a:schemeClr val="tx1"/>
                      </a:solidFill>
                      <a:prstDash val="solid"/>
                      <a:round/>
                      <a:headEnd len="sm" type="none" w="sm"/>
                      <a:tailEnd len="sm" type="none" w="sm"/>
                    </a:lnB>
                    <a:lnTlToBr>
                      <a:noFill/>
                    </a:lnTlToBr>
                    <a:lnBlToTr>
                      <a:noFill/>
                    </a:lnBlToTr>
                    <a:noFill/>
                  </a:tcPr>
                </a:tc>
              </a:tr>
              <a:tr h="454025">
                <a:tc>
                  <a:txBody>
                    <a:bodyPr/>
                    <a:lstStyle/>
                    <a:p>
                      <a:pPr algn="l"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i="0" kumimoji="0" lang="en-US" normalizeH="0" smtClean="0" strike="noStrike" sz="1800" u="none">
                          <a:ln>
                            <a:noFill/>
                          </a:ln>
                          <a:solidFill>
                            <a:schemeClr val="tx1"/>
                          </a:solidFill>
                          <a:effectLst/>
                          <a:uFillTx/>
                          <a:latin charset="0" typeface="Arial"/>
                        </a:rPr>
                        <a:t>Concentration</a:t>
                      </a:r>
                    </a:p>
                  </a:txBody>
                  <a:tcPr horzOverflow="overflow">
                    <a:lnL algn="ctr" cap="flat" cmpd="sng" w="28575">
                      <a:solidFill>
                        <a:schemeClr val="tx1"/>
                      </a:solidFill>
                      <a:prstDash val="solid"/>
                      <a:round/>
                      <a:headEnd len="sm" type="none" w="sm"/>
                      <a:tailEnd len="sm" type="none" w="sm"/>
                    </a:lnL>
                    <a:lnR algn="ctr" cap="flat" cmpd="sng" w="12700">
                      <a:solidFill>
                        <a:schemeClr val="tx1"/>
                      </a:solidFill>
                      <a:prstDash val="solid"/>
                      <a:round/>
                      <a:headEnd len="sm" type="none" w="sm"/>
                      <a:tailEnd len="sm" type="none" w="sm"/>
                    </a:lnR>
                    <a:lnT algn="ctr" cap="flat" cmpd="sng" w="12700">
                      <a:solidFill>
                        <a:schemeClr val="tx1"/>
                      </a:solidFill>
                      <a:prstDash val="solid"/>
                      <a:round/>
                      <a:headEnd len="sm" type="none" w="sm"/>
                      <a:tailEnd len="sm" type="none" w="sm"/>
                    </a:lnT>
                    <a:lnB algn="ctr" cap="flat" cmpd="sng" w="12700">
                      <a:solidFill>
                        <a:schemeClr val="tx1"/>
                      </a:solidFill>
                      <a:prstDash val="solid"/>
                      <a:round/>
                      <a:headEnd len="sm" type="none" w="sm"/>
                      <a:tailEnd len="sm" type="none" w="sm"/>
                    </a:lnB>
                    <a:lnTlToBr>
                      <a:noFill/>
                    </a:lnTlToBr>
                    <a:lnBlToTr>
                      <a:noFill/>
                    </a:lnBlToTr>
                    <a:noFill/>
                  </a:tcPr>
                </a:tc>
                <a:tc>
                  <a:txBody>
                    <a:bodyPr/>
                    <a:lstStyle/>
                    <a:p>
                      <a:pPr algn="ctr"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i="0" kumimoji="0" lang="en-US" normalizeH="0" smtClean="0" strike="noStrike" sz="2000" u="none">
                          <a:ln>
                            <a:noFill/>
                          </a:ln>
                          <a:solidFill>
                            <a:schemeClr val="tx1"/>
                          </a:solidFill>
                          <a:effectLst/>
                          <a:uFillTx/>
                          <a:latin charset="0" typeface="Arial"/>
                        </a:rPr>
                        <a:t>++</a:t>
                      </a:r>
                    </a:p>
                  </a:txBody>
                  <a:tcPr horzOverflow="overflow">
                    <a:lnL algn="ctr" cap="flat" cmpd="sng" w="12700">
                      <a:solidFill>
                        <a:schemeClr val="tx1"/>
                      </a:solidFill>
                      <a:prstDash val="solid"/>
                      <a:round/>
                      <a:headEnd len="sm" type="none" w="sm"/>
                      <a:tailEnd len="sm" type="none" w="sm"/>
                    </a:lnL>
                    <a:lnR algn="ctr" cap="flat" cmpd="sng" w="12700">
                      <a:solidFill>
                        <a:schemeClr val="tx1"/>
                      </a:solidFill>
                      <a:prstDash val="solid"/>
                      <a:round/>
                      <a:headEnd len="sm" type="none" w="sm"/>
                      <a:tailEnd len="sm" type="none" w="sm"/>
                    </a:lnR>
                    <a:lnT algn="ctr" cap="flat" cmpd="sng" w="12700">
                      <a:solidFill>
                        <a:schemeClr val="tx1"/>
                      </a:solidFill>
                      <a:prstDash val="solid"/>
                      <a:round/>
                      <a:headEnd len="sm" type="none" w="sm"/>
                      <a:tailEnd len="sm" type="none" w="sm"/>
                    </a:lnT>
                    <a:lnB algn="ctr" cap="flat" cmpd="sng" w="12700">
                      <a:solidFill>
                        <a:schemeClr val="tx1"/>
                      </a:solidFill>
                      <a:prstDash val="solid"/>
                      <a:round/>
                      <a:headEnd len="sm" type="none" w="sm"/>
                      <a:tailEnd len="sm" type="none" w="sm"/>
                    </a:lnB>
                    <a:lnTlToBr>
                      <a:noFill/>
                    </a:lnTlToBr>
                    <a:lnBlToTr>
                      <a:noFill/>
                    </a:lnBlToTr>
                    <a:noFill/>
                  </a:tcPr>
                </a:tc>
                <a:tc>
                  <a:txBody>
                    <a:bodyPr/>
                    <a:lstStyle/>
                    <a:p>
                      <a:pPr algn="ctr"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i="0" kumimoji="0" lang="en-US" normalizeH="0" smtClean="0" strike="noStrike" sz="2000" u="none">
                          <a:ln>
                            <a:noFill/>
                          </a:ln>
                          <a:solidFill>
                            <a:schemeClr val="tx1"/>
                          </a:solidFill>
                          <a:effectLst/>
                          <a:uFillTx/>
                          <a:latin charset="0" typeface="Arial"/>
                        </a:rPr>
                        <a:t>++</a:t>
                      </a:r>
                    </a:p>
                  </a:txBody>
                  <a:tcPr horzOverflow="overflow">
                    <a:lnL algn="ctr" cap="flat" cmpd="sng" w="12700">
                      <a:solidFill>
                        <a:schemeClr val="tx1"/>
                      </a:solidFill>
                      <a:prstDash val="solid"/>
                      <a:round/>
                      <a:headEnd len="sm" type="none" w="sm"/>
                      <a:tailEnd len="sm" type="none" w="sm"/>
                    </a:lnL>
                    <a:lnR algn="ctr" cap="flat" cmpd="sng" w="12700">
                      <a:solidFill>
                        <a:schemeClr val="tx1"/>
                      </a:solidFill>
                      <a:prstDash val="solid"/>
                      <a:round/>
                      <a:headEnd len="sm" type="none" w="sm"/>
                      <a:tailEnd len="sm" type="none" w="sm"/>
                    </a:lnR>
                    <a:lnT algn="ctr" cap="flat" cmpd="sng" w="12700">
                      <a:solidFill>
                        <a:schemeClr val="tx1"/>
                      </a:solidFill>
                      <a:prstDash val="solid"/>
                      <a:round/>
                      <a:headEnd len="sm" type="none" w="sm"/>
                      <a:tailEnd len="sm" type="none" w="sm"/>
                    </a:lnT>
                    <a:lnB algn="ctr" cap="flat" cmpd="sng" w="12700">
                      <a:solidFill>
                        <a:schemeClr val="tx1"/>
                      </a:solidFill>
                      <a:prstDash val="solid"/>
                      <a:round/>
                      <a:headEnd len="sm" type="none" w="sm"/>
                      <a:tailEnd len="sm" type="none" w="sm"/>
                    </a:lnB>
                    <a:lnTlToBr>
                      <a:noFill/>
                    </a:lnTlToBr>
                    <a:lnBlToTr>
                      <a:noFill/>
                    </a:lnBlToTr>
                    <a:noFill/>
                  </a:tcPr>
                </a:tc>
                <a:tc>
                  <a:txBody>
                    <a:bodyPr/>
                    <a:lstStyle/>
                    <a:p>
                      <a:pPr algn="ctr"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endParaRPr b="0" baseline="0" cap="none" i="0" kumimoji="0" lang="en-US" normalizeH="0" smtClean="0" strike="noStrike" sz="2000" u="none">
                        <a:ln>
                          <a:noFill/>
                        </a:ln>
                        <a:solidFill>
                          <a:schemeClr val="tx1"/>
                        </a:solidFill>
                        <a:effectLst/>
                        <a:uFillTx/>
                        <a:latin charset="0" typeface="Arial"/>
                      </a:endParaRPr>
                    </a:p>
                  </a:txBody>
                  <a:tcPr horzOverflow="overflow">
                    <a:lnL algn="ctr" cap="flat" cmpd="sng" w="12700">
                      <a:solidFill>
                        <a:schemeClr val="tx1"/>
                      </a:solidFill>
                      <a:prstDash val="solid"/>
                      <a:round/>
                      <a:headEnd len="sm" type="none" w="sm"/>
                      <a:tailEnd len="sm" type="none" w="sm"/>
                    </a:lnL>
                    <a:lnR algn="ctr" cap="flat" cmpd="sng" w="12700">
                      <a:solidFill>
                        <a:schemeClr val="tx1"/>
                      </a:solidFill>
                      <a:prstDash val="solid"/>
                      <a:round/>
                      <a:headEnd len="sm" type="none" w="sm"/>
                      <a:tailEnd len="sm" type="none" w="sm"/>
                    </a:lnR>
                    <a:lnT algn="ctr" cap="flat" cmpd="sng" w="12700">
                      <a:solidFill>
                        <a:schemeClr val="tx1"/>
                      </a:solidFill>
                      <a:prstDash val="solid"/>
                      <a:round/>
                      <a:headEnd len="sm" type="none" w="sm"/>
                      <a:tailEnd len="sm" type="none" w="sm"/>
                    </a:lnT>
                    <a:lnB algn="ctr" cap="flat" cmpd="sng" w="12700">
                      <a:solidFill>
                        <a:schemeClr val="tx1"/>
                      </a:solidFill>
                      <a:prstDash val="solid"/>
                      <a:round/>
                      <a:headEnd len="sm" type="none" w="sm"/>
                      <a:tailEnd len="sm" type="none" w="sm"/>
                    </a:lnB>
                    <a:lnTlToBr>
                      <a:noFill/>
                    </a:lnTlToBr>
                    <a:lnBlToTr>
                      <a:noFill/>
                    </a:lnBlToTr>
                    <a:noFill/>
                  </a:tcPr>
                </a:tc>
                <a:tc>
                  <a:txBody>
                    <a:bodyPr/>
                    <a:lstStyle/>
                    <a:p>
                      <a:pPr algn="ctr"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i="0" kumimoji="0" lang="en-US" normalizeH="0" smtClean="0" strike="noStrike" sz="2000" u="none">
                          <a:ln>
                            <a:noFill/>
                          </a:ln>
                          <a:solidFill>
                            <a:schemeClr val="tx1"/>
                          </a:solidFill>
                          <a:effectLst/>
                          <a:uFillTx/>
                          <a:latin charset="0" typeface="Arial"/>
                        </a:rPr>
                        <a:t>++</a:t>
                      </a:r>
                    </a:p>
                  </a:txBody>
                  <a:tcPr horzOverflow="overflow">
                    <a:lnL algn="ctr" cap="flat" cmpd="sng" w="12700">
                      <a:solidFill>
                        <a:schemeClr val="tx1"/>
                      </a:solidFill>
                      <a:prstDash val="solid"/>
                      <a:round/>
                      <a:headEnd len="sm" type="none" w="sm"/>
                      <a:tailEnd len="sm" type="none" w="sm"/>
                    </a:lnL>
                    <a:lnR algn="ctr" cap="flat" cmpd="sng" w="28575">
                      <a:solidFill>
                        <a:schemeClr val="tx1"/>
                      </a:solidFill>
                      <a:prstDash val="solid"/>
                      <a:round/>
                      <a:headEnd len="sm" type="none" w="sm"/>
                      <a:tailEnd len="sm" type="none" w="sm"/>
                    </a:lnR>
                    <a:lnT algn="ctr" cap="flat" cmpd="sng" w="12700">
                      <a:solidFill>
                        <a:schemeClr val="tx1"/>
                      </a:solidFill>
                      <a:prstDash val="solid"/>
                      <a:round/>
                      <a:headEnd len="sm" type="none" w="sm"/>
                      <a:tailEnd len="sm" type="none" w="sm"/>
                    </a:lnT>
                    <a:lnB algn="ctr" cap="flat" cmpd="sng" w="12700">
                      <a:solidFill>
                        <a:schemeClr val="tx1"/>
                      </a:solidFill>
                      <a:prstDash val="solid"/>
                      <a:round/>
                      <a:headEnd len="sm" type="none" w="sm"/>
                      <a:tailEnd len="sm" type="none" w="sm"/>
                    </a:lnB>
                    <a:lnTlToBr>
                      <a:noFill/>
                    </a:lnTlToBr>
                    <a:lnBlToTr>
                      <a:noFill/>
                    </a:lnBlToTr>
                    <a:noFill/>
                  </a:tcPr>
                </a:tc>
              </a:tr>
              <a:tr h="454025">
                <a:tc>
                  <a:txBody>
                    <a:bodyPr/>
                    <a:lstStyle/>
                    <a:p>
                      <a:pPr algn="l"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i="0" kumimoji="0" lang="en-US" normalizeH="0" smtClean="0" strike="noStrike" sz="1800" u="none">
                          <a:ln>
                            <a:noFill/>
                          </a:ln>
                          <a:solidFill>
                            <a:schemeClr val="tx1"/>
                          </a:solidFill>
                          <a:effectLst/>
                          <a:uFillTx/>
                          <a:latin charset="0" typeface="Arial"/>
                        </a:rPr>
                        <a:t>Reduction of hunger</a:t>
                      </a:r>
                    </a:p>
                  </a:txBody>
                  <a:tcPr horzOverflow="overflow">
                    <a:lnL algn="ctr" cap="flat" cmpd="sng" w="28575">
                      <a:solidFill>
                        <a:schemeClr val="tx1"/>
                      </a:solidFill>
                      <a:prstDash val="solid"/>
                      <a:round/>
                      <a:headEnd len="sm" type="none" w="sm"/>
                      <a:tailEnd len="sm" type="none" w="sm"/>
                    </a:lnL>
                    <a:lnR algn="ctr" cap="flat" cmpd="sng" w="12700">
                      <a:solidFill>
                        <a:schemeClr val="tx1"/>
                      </a:solidFill>
                      <a:prstDash val="solid"/>
                      <a:round/>
                      <a:headEnd len="sm" type="none" w="sm"/>
                      <a:tailEnd len="sm" type="none" w="sm"/>
                    </a:lnR>
                    <a:lnT algn="ctr" cap="flat" cmpd="sng" w="12700">
                      <a:solidFill>
                        <a:schemeClr val="tx1"/>
                      </a:solidFill>
                      <a:prstDash val="solid"/>
                      <a:round/>
                      <a:headEnd len="sm" type="none" w="sm"/>
                      <a:tailEnd len="sm" type="none" w="sm"/>
                    </a:lnT>
                    <a:lnB algn="ctr" cap="flat" cmpd="sng" w="12700">
                      <a:solidFill>
                        <a:schemeClr val="tx1"/>
                      </a:solidFill>
                      <a:prstDash val="solid"/>
                      <a:round/>
                      <a:headEnd len="sm" type="none" w="sm"/>
                      <a:tailEnd len="sm" type="none" w="sm"/>
                    </a:lnB>
                    <a:lnTlToBr>
                      <a:noFill/>
                    </a:lnTlToBr>
                    <a:lnBlToTr>
                      <a:noFill/>
                    </a:lnBlToTr>
                    <a:noFill/>
                  </a:tcPr>
                </a:tc>
                <a:tc>
                  <a:txBody>
                    <a:bodyPr/>
                    <a:lstStyle/>
                    <a:p>
                      <a:pPr algn="ctr"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endParaRPr b="0" baseline="0" cap="none" i="0" kumimoji="0" lang="en-US" normalizeH="0" smtClean="0" strike="noStrike" sz="2000" u="none">
                        <a:ln>
                          <a:noFill/>
                        </a:ln>
                        <a:solidFill>
                          <a:schemeClr val="tx1"/>
                        </a:solidFill>
                        <a:effectLst/>
                        <a:uFillTx/>
                        <a:latin charset="0" typeface="Arial"/>
                      </a:endParaRPr>
                    </a:p>
                  </a:txBody>
                  <a:tcPr horzOverflow="overflow">
                    <a:lnL algn="ctr" cap="flat" cmpd="sng" w="12700">
                      <a:solidFill>
                        <a:schemeClr val="tx1"/>
                      </a:solidFill>
                      <a:prstDash val="solid"/>
                      <a:round/>
                      <a:headEnd len="sm" type="none" w="sm"/>
                      <a:tailEnd len="sm" type="none" w="sm"/>
                    </a:lnL>
                    <a:lnR algn="ctr" cap="flat" cmpd="sng" w="12700">
                      <a:solidFill>
                        <a:schemeClr val="tx1"/>
                      </a:solidFill>
                      <a:prstDash val="solid"/>
                      <a:round/>
                      <a:headEnd len="sm" type="none" w="sm"/>
                      <a:tailEnd len="sm" type="none" w="sm"/>
                    </a:lnR>
                    <a:lnT algn="ctr" cap="flat" cmpd="sng" w="12700">
                      <a:solidFill>
                        <a:schemeClr val="tx1"/>
                      </a:solidFill>
                      <a:prstDash val="solid"/>
                      <a:round/>
                      <a:headEnd len="sm" type="none" w="sm"/>
                      <a:tailEnd len="sm" type="none" w="sm"/>
                    </a:lnT>
                    <a:lnB algn="ctr" cap="flat" cmpd="sng" w="12700">
                      <a:solidFill>
                        <a:schemeClr val="tx1"/>
                      </a:solidFill>
                      <a:prstDash val="solid"/>
                      <a:round/>
                      <a:headEnd len="sm" type="none" w="sm"/>
                      <a:tailEnd len="sm" type="none" w="sm"/>
                    </a:lnB>
                    <a:lnTlToBr>
                      <a:noFill/>
                    </a:lnTlToBr>
                    <a:lnBlToTr>
                      <a:noFill/>
                    </a:lnBlToTr>
                    <a:noFill/>
                  </a:tcPr>
                </a:tc>
                <a:tc>
                  <a:txBody>
                    <a:bodyPr/>
                    <a:lstStyle/>
                    <a:p>
                      <a:pPr algn="ctr"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endParaRPr b="0" baseline="0" cap="none" i="0" kumimoji="0" lang="en-US" normalizeH="0" smtClean="0" strike="noStrike" sz="2000" u="none">
                        <a:ln>
                          <a:noFill/>
                        </a:ln>
                        <a:solidFill>
                          <a:schemeClr val="tx1"/>
                        </a:solidFill>
                        <a:effectLst/>
                        <a:uFillTx/>
                        <a:latin charset="0" typeface="Arial"/>
                      </a:endParaRPr>
                    </a:p>
                  </a:txBody>
                  <a:tcPr horzOverflow="overflow">
                    <a:lnL algn="ctr" cap="flat" cmpd="sng" w="12700">
                      <a:solidFill>
                        <a:schemeClr val="tx1"/>
                      </a:solidFill>
                      <a:prstDash val="solid"/>
                      <a:round/>
                      <a:headEnd len="sm" type="none" w="sm"/>
                      <a:tailEnd len="sm" type="none" w="sm"/>
                    </a:lnL>
                    <a:lnR algn="ctr" cap="flat" cmpd="sng" w="12700">
                      <a:solidFill>
                        <a:schemeClr val="tx1"/>
                      </a:solidFill>
                      <a:prstDash val="solid"/>
                      <a:round/>
                      <a:headEnd len="sm" type="none" w="sm"/>
                      <a:tailEnd len="sm" type="none" w="sm"/>
                    </a:lnR>
                    <a:lnT algn="ctr" cap="flat" cmpd="sng" w="12700">
                      <a:solidFill>
                        <a:schemeClr val="tx1"/>
                      </a:solidFill>
                      <a:prstDash val="solid"/>
                      <a:round/>
                      <a:headEnd len="sm" type="none" w="sm"/>
                      <a:tailEnd len="sm" type="none" w="sm"/>
                    </a:lnT>
                    <a:lnB algn="ctr" cap="flat" cmpd="sng" w="12700">
                      <a:solidFill>
                        <a:schemeClr val="tx1"/>
                      </a:solidFill>
                      <a:prstDash val="solid"/>
                      <a:round/>
                      <a:headEnd len="sm" type="none" w="sm"/>
                      <a:tailEnd len="sm" type="none" w="sm"/>
                    </a:lnB>
                    <a:lnTlToBr>
                      <a:noFill/>
                    </a:lnTlToBr>
                    <a:lnBlToTr>
                      <a:noFill/>
                    </a:lnBlToTr>
                    <a:noFill/>
                  </a:tcPr>
                </a:tc>
                <a:tc>
                  <a:txBody>
                    <a:bodyPr/>
                    <a:lstStyle/>
                    <a:p>
                      <a:pPr algn="ctr"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i="0" kumimoji="0" lang="en-US" normalizeH="0" smtClean="0" strike="noStrike" sz="2000" u="none">
                          <a:ln>
                            <a:noFill/>
                          </a:ln>
                          <a:solidFill>
                            <a:schemeClr val="tx1"/>
                          </a:solidFill>
                          <a:effectLst/>
                          <a:uFillTx/>
                          <a:latin charset="0" typeface="Arial"/>
                        </a:rPr>
                        <a:t>++</a:t>
                      </a:r>
                    </a:p>
                  </a:txBody>
                  <a:tcPr horzOverflow="overflow">
                    <a:lnL algn="ctr" cap="flat" cmpd="sng" w="12700">
                      <a:solidFill>
                        <a:schemeClr val="tx1"/>
                      </a:solidFill>
                      <a:prstDash val="solid"/>
                      <a:round/>
                      <a:headEnd len="sm" type="none" w="sm"/>
                      <a:tailEnd len="sm" type="none" w="sm"/>
                    </a:lnL>
                    <a:lnR algn="ctr" cap="flat" cmpd="sng" w="12700">
                      <a:solidFill>
                        <a:schemeClr val="tx1"/>
                      </a:solidFill>
                      <a:prstDash val="solid"/>
                      <a:round/>
                      <a:headEnd len="sm" type="none" w="sm"/>
                      <a:tailEnd len="sm" type="none" w="sm"/>
                    </a:lnR>
                    <a:lnT algn="ctr" cap="flat" cmpd="sng" w="12700">
                      <a:solidFill>
                        <a:schemeClr val="tx1"/>
                      </a:solidFill>
                      <a:prstDash val="solid"/>
                      <a:round/>
                      <a:headEnd len="sm" type="none" w="sm"/>
                      <a:tailEnd len="sm" type="none" w="sm"/>
                    </a:lnT>
                    <a:lnB algn="ctr" cap="flat" cmpd="sng" w="12700">
                      <a:solidFill>
                        <a:schemeClr val="tx1"/>
                      </a:solidFill>
                      <a:prstDash val="solid"/>
                      <a:round/>
                      <a:headEnd len="sm" type="none" w="sm"/>
                      <a:tailEnd len="sm" type="none" w="sm"/>
                    </a:lnB>
                    <a:lnTlToBr>
                      <a:noFill/>
                    </a:lnTlToBr>
                    <a:lnBlToTr>
                      <a:noFill/>
                    </a:lnBlToTr>
                    <a:noFill/>
                  </a:tcPr>
                </a:tc>
                <a:tc>
                  <a:txBody>
                    <a:bodyPr/>
                    <a:lstStyle/>
                    <a:p>
                      <a:pPr algn="ctr"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endParaRPr b="0" baseline="0" cap="none" i="0" kumimoji="0" lang="en-US" normalizeH="0" smtClean="0" strike="noStrike" sz="2000" u="none">
                        <a:ln>
                          <a:noFill/>
                        </a:ln>
                        <a:solidFill>
                          <a:schemeClr val="tx1"/>
                        </a:solidFill>
                        <a:effectLst/>
                        <a:uFillTx/>
                        <a:latin charset="0" typeface="Arial"/>
                      </a:endParaRPr>
                    </a:p>
                  </a:txBody>
                  <a:tcPr horzOverflow="overflow">
                    <a:lnL algn="ctr" cap="flat" cmpd="sng" w="12700">
                      <a:solidFill>
                        <a:schemeClr val="tx1"/>
                      </a:solidFill>
                      <a:prstDash val="solid"/>
                      <a:round/>
                      <a:headEnd len="sm" type="none" w="sm"/>
                      <a:tailEnd len="sm" type="none" w="sm"/>
                    </a:lnL>
                    <a:lnR algn="ctr" cap="flat" cmpd="sng" w="28575">
                      <a:solidFill>
                        <a:schemeClr val="tx1"/>
                      </a:solidFill>
                      <a:prstDash val="solid"/>
                      <a:round/>
                      <a:headEnd len="sm" type="none" w="sm"/>
                      <a:tailEnd len="sm" type="none" w="sm"/>
                    </a:lnR>
                    <a:lnT algn="ctr" cap="flat" cmpd="sng" w="12700">
                      <a:solidFill>
                        <a:schemeClr val="tx1"/>
                      </a:solidFill>
                      <a:prstDash val="solid"/>
                      <a:round/>
                      <a:headEnd len="sm" type="none" w="sm"/>
                      <a:tailEnd len="sm" type="none" w="sm"/>
                    </a:lnT>
                    <a:lnB algn="ctr" cap="flat" cmpd="sng" w="12700">
                      <a:solidFill>
                        <a:schemeClr val="tx1"/>
                      </a:solidFill>
                      <a:prstDash val="solid"/>
                      <a:round/>
                      <a:headEnd len="sm" type="none" w="sm"/>
                      <a:tailEnd len="sm" type="none" w="sm"/>
                    </a:lnB>
                    <a:lnTlToBr>
                      <a:noFill/>
                    </a:lnTlToBr>
                    <a:lnBlToTr>
                      <a:noFill/>
                    </a:lnBlToTr>
                    <a:noFill/>
                  </a:tcPr>
                </a:tc>
              </a:tr>
              <a:tr h="454025">
                <a:tc>
                  <a:txBody>
                    <a:bodyPr/>
                    <a:lstStyle/>
                    <a:p>
                      <a:pPr algn="l"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i="0" kumimoji="0" lang="en-US" normalizeH="0" smtClean="0" strike="noStrike" sz="1800" u="none">
                          <a:ln>
                            <a:noFill/>
                          </a:ln>
                          <a:solidFill>
                            <a:schemeClr val="tx1"/>
                          </a:solidFill>
                          <a:effectLst/>
                          <a:uFillTx/>
                          <a:latin charset="0" typeface="Arial"/>
                        </a:rPr>
                        <a:t>Sexual function/ libido</a:t>
                      </a:r>
                    </a:p>
                  </a:txBody>
                  <a:tcPr horzOverflow="overflow">
                    <a:lnL algn="ctr" cap="flat" cmpd="sng" w="28575">
                      <a:solidFill>
                        <a:schemeClr val="tx1"/>
                      </a:solidFill>
                      <a:prstDash val="solid"/>
                      <a:round/>
                      <a:headEnd len="sm" type="none" w="sm"/>
                      <a:tailEnd len="sm" type="none" w="sm"/>
                    </a:lnL>
                    <a:lnR algn="ctr" cap="flat" cmpd="sng" w="12700">
                      <a:solidFill>
                        <a:schemeClr val="tx1"/>
                      </a:solidFill>
                      <a:prstDash val="solid"/>
                      <a:round/>
                      <a:headEnd len="sm" type="none" w="sm"/>
                      <a:tailEnd len="sm" type="none" w="sm"/>
                    </a:lnR>
                    <a:lnT algn="ctr" cap="flat" cmpd="sng" w="12700">
                      <a:solidFill>
                        <a:schemeClr val="tx1"/>
                      </a:solidFill>
                      <a:prstDash val="solid"/>
                      <a:round/>
                      <a:headEnd len="sm" type="none" w="sm"/>
                      <a:tailEnd len="sm" type="none" w="sm"/>
                    </a:lnT>
                    <a:lnB algn="ctr" cap="flat" cmpd="sng" w="28575">
                      <a:solidFill>
                        <a:schemeClr val="tx1"/>
                      </a:solidFill>
                      <a:prstDash val="solid"/>
                      <a:round/>
                      <a:headEnd len="sm" type="none" w="sm"/>
                      <a:tailEnd len="sm" type="none" w="sm"/>
                    </a:lnB>
                    <a:lnTlToBr>
                      <a:noFill/>
                    </a:lnTlToBr>
                    <a:lnBlToTr>
                      <a:noFill/>
                    </a:lnBlToTr>
                    <a:noFill/>
                  </a:tcPr>
                </a:tc>
                <a:tc>
                  <a:txBody>
                    <a:bodyPr/>
                    <a:lstStyle/>
                    <a:p>
                      <a:pPr algn="ctr"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endParaRPr b="0" baseline="0" cap="none" i="0" kumimoji="0" lang="en-US" normalizeH="0" smtClean="0" strike="noStrike" sz="2000" u="none">
                        <a:ln>
                          <a:noFill/>
                        </a:ln>
                        <a:solidFill>
                          <a:schemeClr val="tx1"/>
                        </a:solidFill>
                        <a:effectLst/>
                        <a:uFillTx/>
                        <a:latin charset="0" typeface="Arial"/>
                      </a:endParaRPr>
                    </a:p>
                  </a:txBody>
                  <a:tcPr horzOverflow="overflow">
                    <a:lnL algn="ctr" cap="flat" cmpd="sng" w="12700">
                      <a:solidFill>
                        <a:schemeClr val="tx1"/>
                      </a:solidFill>
                      <a:prstDash val="solid"/>
                      <a:round/>
                      <a:headEnd len="sm" type="none" w="sm"/>
                      <a:tailEnd len="sm" type="none" w="sm"/>
                    </a:lnL>
                    <a:lnR algn="ctr" cap="flat" cmpd="sng" w="12700">
                      <a:solidFill>
                        <a:schemeClr val="tx1"/>
                      </a:solidFill>
                      <a:prstDash val="solid"/>
                      <a:round/>
                      <a:headEnd len="sm" type="none" w="sm"/>
                      <a:tailEnd len="sm" type="none" w="sm"/>
                    </a:lnR>
                    <a:lnT algn="ctr" cap="flat" cmpd="sng" w="12700">
                      <a:solidFill>
                        <a:schemeClr val="tx1"/>
                      </a:solidFill>
                      <a:prstDash val="solid"/>
                      <a:round/>
                      <a:headEnd len="sm" type="none" w="sm"/>
                      <a:tailEnd len="sm" type="none" w="sm"/>
                    </a:lnT>
                    <a:lnB algn="ctr" cap="flat" cmpd="sng" w="28575">
                      <a:solidFill>
                        <a:schemeClr val="tx1"/>
                      </a:solidFill>
                      <a:prstDash val="solid"/>
                      <a:round/>
                      <a:headEnd len="sm" type="none" w="sm"/>
                      <a:tailEnd len="sm" type="none" w="sm"/>
                    </a:lnB>
                    <a:lnTlToBr>
                      <a:noFill/>
                    </a:lnTlToBr>
                    <a:lnBlToTr>
                      <a:noFill/>
                    </a:lnBlToTr>
                    <a:noFill/>
                  </a:tcPr>
                </a:tc>
                <a:tc>
                  <a:txBody>
                    <a:bodyPr/>
                    <a:lstStyle/>
                    <a:p>
                      <a:pPr algn="ctr"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endParaRPr b="0" baseline="0" cap="none" i="0" kumimoji="0" lang="en-US" normalizeH="0" smtClean="0" strike="noStrike" sz="2000" u="none">
                        <a:ln>
                          <a:noFill/>
                        </a:ln>
                        <a:solidFill>
                          <a:schemeClr val="tx1"/>
                        </a:solidFill>
                        <a:effectLst/>
                        <a:uFillTx/>
                        <a:latin charset="0" typeface="Arial"/>
                      </a:endParaRPr>
                    </a:p>
                  </a:txBody>
                  <a:tcPr horzOverflow="overflow">
                    <a:lnL algn="ctr" cap="flat" cmpd="sng" w="12700">
                      <a:solidFill>
                        <a:schemeClr val="tx1"/>
                      </a:solidFill>
                      <a:prstDash val="solid"/>
                      <a:round/>
                      <a:headEnd len="sm" type="none" w="sm"/>
                      <a:tailEnd len="sm" type="none" w="sm"/>
                    </a:lnL>
                    <a:lnR algn="ctr" cap="flat" cmpd="sng" w="12700">
                      <a:solidFill>
                        <a:schemeClr val="tx1"/>
                      </a:solidFill>
                      <a:prstDash val="solid"/>
                      <a:round/>
                      <a:headEnd len="sm" type="none" w="sm"/>
                      <a:tailEnd len="sm" type="none" w="sm"/>
                    </a:lnR>
                    <a:lnT algn="ctr" cap="flat" cmpd="sng" w="12700">
                      <a:solidFill>
                        <a:schemeClr val="tx1"/>
                      </a:solidFill>
                      <a:prstDash val="solid"/>
                      <a:round/>
                      <a:headEnd len="sm" type="none" w="sm"/>
                      <a:tailEnd len="sm" type="none" w="sm"/>
                    </a:lnT>
                    <a:lnB algn="ctr" cap="flat" cmpd="sng" w="28575">
                      <a:solidFill>
                        <a:schemeClr val="tx1"/>
                      </a:solidFill>
                      <a:prstDash val="solid"/>
                      <a:round/>
                      <a:headEnd len="sm" type="none" w="sm"/>
                      <a:tailEnd len="sm" type="none" w="sm"/>
                    </a:lnB>
                    <a:lnTlToBr>
                      <a:noFill/>
                    </a:lnTlToBr>
                    <a:lnBlToTr>
                      <a:noFill/>
                    </a:lnBlToTr>
                    <a:noFill/>
                  </a:tcPr>
                </a:tc>
                <a:tc>
                  <a:txBody>
                    <a:bodyPr/>
                    <a:lstStyle/>
                    <a:p>
                      <a:pPr algn="ctr"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i="0" kumimoji="0" lang="en-US" normalizeH="0" smtClean="0" strike="noStrike" sz="2000" u="none">
                          <a:ln>
                            <a:noFill/>
                          </a:ln>
                          <a:solidFill>
                            <a:schemeClr val="tx1"/>
                          </a:solidFill>
                          <a:effectLst/>
                          <a:uFillTx/>
                          <a:latin charset="0" typeface="Arial"/>
                        </a:rPr>
                        <a:t>++</a:t>
                      </a:r>
                    </a:p>
                  </a:txBody>
                  <a:tcPr horzOverflow="overflow">
                    <a:lnL algn="ctr" cap="flat" cmpd="sng" w="12700">
                      <a:solidFill>
                        <a:schemeClr val="tx1"/>
                      </a:solidFill>
                      <a:prstDash val="solid"/>
                      <a:round/>
                      <a:headEnd len="sm" type="none" w="sm"/>
                      <a:tailEnd len="sm" type="none" w="sm"/>
                    </a:lnL>
                    <a:lnR algn="ctr" cap="flat" cmpd="sng" w="12700">
                      <a:solidFill>
                        <a:schemeClr val="tx1"/>
                      </a:solidFill>
                      <a:prstDash val="solid"/>
                      <a:round/>
                      <a:headEnd len="sm" type="none" w="sm"/>
                      <a:tailEnd len="sm" type="none" w="sm"/>
                    </a:lnR>
                    <a:lnT algn="ctr" cap="flat" cmpd="sng" w="12700">
                      <a:solidFill>
                        <a:schemeClr val="tx1"/>
                      </a:solidFill>
                      <a:prstDash val="solid"/>
                      <a:round/>
                      <a:headEnd len="sm" type="none" w="sm"/>
                      <a:tailEnd len="sm" type="none" w="sm"/>
                    </a:lnT>
                    <a:lnB algn="ctr" cap="flat" cmpd="sng" w="28575">
                      <a:solidFill>
                        <a:schemeClr val="tx1"/>
                      </a:solidFill>
                      <a:prstDash val="solid"/>
                      <a:round/>
                      <a:headEnd len="sm" type="none" w="sm"/>
                      <a:tailEnd len="sm" type="none" w="sm"/>
                    </a:lnB>
                    <a:lnTlToBr>
                      <a:noFill/>
                    </a:lnTlToBr>
                    <a:lnBlToTr>
                      <a:noFill/>
                    </a:lnBlToTr>
                    <a:noFill/>
                  </a:tcPr>
                </a:tc>
                <a:tc>
                  <a:txBody>
                    <a:bodyPr/>
                    <a:lstStyle/>
                    <a:p>
                      <a:pPr algn="ctr"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endParaRPr b="0" baseline="0" cap="none" i="0" kumimoji="0" lang="en-US" normalizeH="0" smtClean="0" strike="noStrike" sz="2000" u="none">
                        <a:ln>
                          <a:noFill/>
                        </a:ln>
                        <a:solidFill>
                          <a:schemeClr val="tx1"/>
                        </a:solidFill>
                        <a:effectLst/>
                        <a:uFillTx/>
                        <a:latin charset="0" typeface="Arial"/>
                      </a:endParaRPr>
                    </a:p>
                  </a:txBody>
                  <a:tcPr horzOverflow="overflow">
                    <a:lnL algn="ctr" cap="flat" cmpd="sng" w="12700">
                      <a:solidFill>
                        <a:schemeClr val="tx1"/>
                      </a:solidFill>
                      <a:prstDash val="solid"/>
                      <a:round/>
                      <a:headEnd len="sm" type="none" w="sm"/>
                      <a:tailEnd len="sm" type="none" w="sm"/>
                    </a:lnL>
                    <a:lnR algn="ctr" cap="flat" cmpd="sng" w="28575">
                      <a:solidFill>
                        <a:schemeClr val="tx1"/>
                      </a:solidFill>
                      <a:prstDash val="solid"/>
                      <a:round/>
                      <a:headEnd len="sm" type="none" w="sm"/>
                      <a:tailEnd len="sm" type="none" w="sm"/>
                    </a:lnR>
                    <a:lnT algn="ctr" cap="flat" cmpd="sng" w="12700">
                      <a:solidFill>
                        <a:schemeClr val="tx1"/>
                      </a:solidFill>
                      <a:prstDash val="solid"/>
                      <a:round/>
                      <a:headEnd len="sm" type="none" w="sm"/>
                      <a:tailEnd len="sm" type="none" w="sm"/>
                    </a:lnT>
                    <a:lnB algn="ctr" cap="flat" cmpd="sng" w="28575">
                      <a:solidFill>
                        <a:schemeClr val="tx1"/>
                      </a:solidFill>
                      <a:prstDash val="solid"/>
                      <a:round/>
                      <a:headEnd len="sm" type="none" w="sm"/>
                      <a:tailEnd len="sm" type="none" w="sm"/>
                    </a:lnB>
                    <a:lnTlToBr>
                      <a:noFill/>
                    </a:lnTlToBr>
                    <a:lnBlToTr>
                      <a:noFill/>
                    </a:lnBlToTr>
                    <a:noFill/>
                  </a:tcPr>
                </a:tc>
              </a:tr>
            </a:tbl>
          </a:graphicData>
        </a:graphic>
      </p:graphicFrame>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timing>
    <p:tnLst>
      <p:par>
        <p:cTn dur="indefinite" id="1" nodeType="tmRoot" restart="never"/>
      </p:par>
    </p:tnLst>
  </p:timing>
</p:sld>
</file>

<file path=ppt/slides/slide5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amphetamines" id="457730"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676400" y="304800"/>
            <a:ext cx="6477000" cy="6400800"/>
          </a:xfrm>
          <a:prstGeom prst="rect">
            <a:avLst/>
          </a:prstGeom>
          <a:noFill/>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5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smtClean="0">
                <a:uFillTx/>
              </a:rPr>
              <a:t>Treatment</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smtClean="0">
                <a:uFillTx/>
              </a:rPr>
              <a:t>Symptomatic use of antipsychotic</a:t>
            </a:r>
          </a:p>
          <a:p>
            <a:r>
              <a:rPr dirty="0" lang="en-US" smtClean="0">
                <a:uFillTx/>
              </a:rPr>
              <a:t>Antidepressant sometimes useful</a:t>
            </a:r>
          </a:p>
          <a:p>
            <a:r>
              <a:rPr dirty="0" lang="en-US" smtClean="0">
                <a:uFillTx/>
              </a:rPr>
              <a:t>Psychotherapy (individual, family &amp; group)</a:t>
            </a:r>
          </a:p>
          <a:p>
            <a:pPr indent="0" marL="0">
              <a:buNone/>
            </a:pPr>
            <a:endParaRPr dirty="0" lang="en-US" smtClean="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5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39299"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66800" y="381000"/>
            <a:ext cx="7391400" cy="1143000"/>
          </a:xfr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a:uFillTx/>
              </a:rPr>
              <a:t>Hallucinogens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39298"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2" sz="half"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143000" y="1752600"/>
            <a:ext cx="7315200" cy="47244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lnSpcReduction="10000"/>
          </a:bodyPr>
          <a:lstStyle/>
          <a:p>
            <a:pPr>
              <a:spcAft>
                <a:spcPct val="80000"/>
              </a:spcAft>
            </a:pPr>
            <a:r>
              <a:rPr dirty="0" lang="en-US" sz="2800">
                <a:uFillTx/>
                <a:latin charset="0" pitchFamily="18" typeface="Times New Roman"/>
              </a:rPr>
              <a:t>These are group of substances that induce hallucination and produce loss of contact with reality</a:t>
            </a:r>
          </a:p>
          <a:p>
            <a:r>
              <a:rPr dirty="0" lang="en-US" sz="2400">
                <a:uFillTx/>
              </a:rPr>
              <a:t>Natural and synthetic substances that are also called </a:t>
            </a:r>
            <a:r>
              <a:rPr dirty="0" i="1" lang="en-US" sz="2400">
                <a:uFillTx/>
              </a:rPr>
              <a:t>psychedelics</a:t>
            </a:r>
            <a:r>
              <a:rPr dirty="0" lang="en-US" sz="2400">
                <a:uFillTx/>
              </a:rPr>
              <a:t> or </a:t>
            </a:r>
            <a:r>
              <a:rPr dirty="0" err="1" i="1" lang="en-US" sz="2400">
                <a:uFillTx/>
              </a:rPr>
              <a:t>psychotomimetics</a:t>
            </a:r>
            <a:endParaRPr dirty="0" i="1" lang="en-US" sz="2800">
              <a:uFillTx/>
              <a:latin charset="0" pitchFamily="18" typeface="Times New Roman"/>
            </a:endParaRPr>
          </a:p>
          <a:p>
            <a:pPr>
              <a:spcAft>
                <a:spcPct val="80000"/>
              </a:spcAft>
            </a:pPr>
            <a:r>
              <a:rPr dirty="0" lang="en-US" sz="2800">
                <a:uFillTx/>
                <a:latin charset="0" pitchFamily="18" typeface="Times New Roman"/>
              </a:rPr>
              <a:t>Natural e.g. psilocybin (magic mushroom) or synthetic like lysergic acid diethylamide (LSD) </a:t>
            </a:r>
          </a:p>
          <a:p>
            <a:pPr>
              <a:spcAft>
                <a:spcPct val="80000"/>
              </a:spcAft>
            </a:pPr>
            <a:r>
              <a:rPr dirty="0" lang="en-US" sz="2800">
                <a:uFillTx/>
                <a:latin charset="0" pitchFamily="18" typeface="Times New Roman"/>
              </a:rPr>
              <a:t>No medical use and high abuse potential</a:t>
            </a:r>
            <a:endParaRPr dirty="0" lang="en-US" sz="1400">
              <a:uFillTx/>
              <a:latin charset="0" pitchFamily="18" typeface="Times New Roman"/>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fade/>
  </p:transition>
  <p:timing>
    <p:tnLst>
      <p:par>
        <p:cTn dur="indefinite" id="1" nodeType="tmRoot" restart="never"/>
      </p:par>
    </p:tnLst>
  </p:timing>
</p:sld>
</file>

<file path=ppt/slides/slide6.xml><?xml version="1.0" encoding="utf-8"?>
<p:sld xmlns:a="http://schemas.openxmlformats.org/drawingml/2006/main" xmlns:p="http://schemas.openxmlformats.org/presentationml/2006/main" xmlns:s="http://schemas.openxmlformats.org/officeDocument/2006/sharedTypes" xmlns:r="http://schemas.openxmlformats.org/officeDocument/2006/relationships" showMasterPhAnim="0">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2530"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b="1" lang="en-US">
                <a:solidFill>
                  <a:schemeClr val="folHlink"/>
                </a:solidFill>
                <a:uFillTx/>
              </a:rPr>
              <a:t>Terminology (cont.)</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2531"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nSpc>
                <a:spcPct val="80000"/>
              </a:lnSpc>
              <a:buFont charset="2" pitchFamily="2" typeface="Wingdings"/>
              <a:buNone/>
            </a:pPr>
            <a:r>
              <a:rPr b="1" lang="en-US" sz="2800">
                <a:solidFill>
                  <a:schemeClr val="accent1"/>
                </a:solidFill>
                <a:uFillTx/>
              </a:rPr>
              <a:t>Dependence:</a:t>
            </a:r>
            <a:r>
              <a:rPr b="1" lang="en-US" sz="2800">
                <a:solidFill>
                  <a:schemeClr val="tx2"/>
                </a:solidFill>
                <a:uFillTx/>
              </a:rPr>
              <a:t> </a:t>
            </a:r>
            <a:r>
              <a:rPr lang="en-US" sz="2800">
                <a:uFillTx/>
              </a:rPr>
              <a:t>the physiological state of neuroadaptation produced by repeated administration of a drug, necessitating continued administration to prevent appearance of withdrawal state.</a:t>
            </a:r>
          </a:p>
          <a:p>
            <a:pPr>
              <a:lnSpc>
                <a:spcPct val="80000"/>
              </a:lnSpc>
            </a:pPr>
            <a:endParaRPr lang="en-US" sz="2800">
              <a:uFillTx/>
            </a:endParaRPr>
          </a:p>
          <a:p>
            <a:pPr>
              <a:lnSpc>
                <a:spcPct val="80000"/>
              </a:lnSpc>
              <a:buFont charset="2" pitchFamily="2" typeface="Wingdings"/>
              <a:buNone/>
            </a:pPr>
            <a:r>
              <a:rPr b="1" lang="en-US" sz="2800">
                <a:solidFill>
                  <a:schemeClr val="accent1"/>
                </a:solidFill>
                <a:uFillTx/>
              </a:rPr>
              <a:t>Addiction:</a:t>
            </a:r>
            <a:r>
              <a:rPr b="1" lang="en-US" sz="2800">
                <a:solidFill>
                  <a:schemeClr val="tx2"/>
                </a:solidFill>
                <a:uFillTx/>
              </a:rPr>
              <a:t> </a:t>
            </a:r>
            <a:r>
              <a:rPr lang="en-US" sz="2800">
                <a:solidFill>
                  <a:schemeClr val="tx2"/>
                </a:solidFill>
                <a:uFillTx/>
              </a:rPr>
              <a:t>a n</a:t>
            </a:r>
            <a:r>
              <a:rPr lang="en-US" sz="2800">
                <a:uFillTx/>
              </a:rPr>
              <a:t>onscientific term that implies dependence and associated deterioration of physical mental health as well as high tendency to relapse after discontinuation.</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grpId="0" id="5" nodeType="withEffect" presetClass="emph" presetID="9" presetSubtype="0">
                                  <p:stCondLst>
                                    <p:cond delay="0"/>
                                  </p:stCondLst>
                                  <p:childTnLst>
                                    <p:set>
                                      <p:cBhvr rctx="PPT">
                                        <p:cTn dur="indefinite" id="6"/>
                                        <p:tgtEl>
                                          <p:spTgt spid="22531">
                                            <p:txEl>
                                              <p:pRg end="0" st="0"/>
                                            </p:txEl>
                                          </p:spTgt>
                                        </p:tgtEl>
                                        <p:attrNameLst>
                                          <p:attrName>style.opacity</p:attrName>
                                        </p:attrNameLst>
                                      </p:cBhvr>
                                      <p:to>
                                        <p:strVal val="0.25"/>
                                      </p:to>
                                    </p:set>
                                    <p:animEffect filter="image" prLst="opacity: 0.25">
                                      <p:cBhvr rctx="IE">
                                        <p:cTn dur="indefinite" id="7"/>
                                        <p:tgtEl>
                                          <p:spTgt spid="22531">
                                            <p:txEl>
                                              <p:pRg end="0" st="0"/>
                                            </p:txEl>
                                          </p:spTgt>
                                        </p:tgtEl>
                                      </p:cBhvr>
                                    </p:animEffect>
                                  </p:childTnLst>
                                </p:cTn>
                              </p:par>
                              <p:par>
                                <p:cTn grpId="0" id="8" nodeType="withEffect" presetClass="emph" presetID="9" presetSubtype="0">
                                  <p:stCondLst>
                                    <p:cond delay="0"/>
                                  </p:stCondLst>
                                  <p:childTnLst>
                                    <p:set>
                                      <p:cBhvr rctx="PPT">
                                        <p:cTn dur="indefinite" id="9"/>
                                        <p:tgtEl>
                                          <p:spTgt spid="22531">
                                            <p:txEl>
                                              <p:pRg end="2" st="2"/>
                                            </p:txEl>
                                          </p:spTgt>
                                        </p:tgtEl>
                                        <p:attrNameLst>
                                          <p:attrName>style.opacity</p:attrName>
                                        </p:attrNameLst>
                                      </p:cBhvr>
                                      <p:to>
                                        <p:strVal val="0.25"/>
                                      </p:to>
                                    </p:set>
                                    <p:animEffect filter="image" prLst="opacity: 0.25">
                                      <p:cBhvr rctx="IE">
                                        <p:cTn dur="indefinite" id="10"/>
                                        <p:tgtEl>
                                          <p:spTgt spid="22531">
                                            <p:txEl>
                                              <p:pRg end="2" st="2"/>
                                            </p:txEl>
                                          </p:spTgt>
                                        </p:tgtEl>
                                      </p:cBhvr>
                                    </p:animEffect>
                                  </p:childTnLst>
                                </p:cTn>
                              </p:par>
                            </p:childTnLst>
                          </p:cTn>
                        </p:par>
                      </p:childTnLst>
                    </p:cTn>
                  </p:par>
                  <p:par>
                    <p:cTn fill="hold" id="11">
                      <p:stCondLst>
                        <p:cond delay="indefinite"/>
                      </p:stCondLst>
                      <p:childTnLst>
                        <p:par>
                          <p:cTn fill="hold" id="12">
                            <p:stCondLst>
                              <p:cond delay="0"/>
                            </p:stCondLst>
                            <p:childTnLst>
                              <p:par>
                                <p:cTn grpId="1" id="13" nodeType="clickEffect" presetClass="emph" presetID="9" presetSubtype="0">
                                  <p:stCondLst>
                                    <p:cond delay="0"/>
                                  </p:stCondLst>
                                  <p:endCondLst>
                                    <p:cond delay="0" evt="onNext">
                                      <p:tgtEl>
                                        <p:sldTgt/>
                                      </p:tgtEl>
                                    </p:cond>
                                  </p:endCondLst>
                                  <p:childTnLst>
                                    <p:set>
                                      <p:cBhvr rctx="PPT">
                                        <p:cTn dur="indefinite" id="14"/>
                                        <p:tgtEl>
                                          <p:spTgt spid="22531">
                                            <p:txEl>
                                              <p:pRg end="0" st="0"/>
                                            </p:txEl>
                                          </p:spTgt>
                                        </p:tgtEl>
                                        <p:attrNameLst>
                                          <p:attrName>style.opacity</p:attrName>
                                        </p:attrNameLst>
                                      </p:cBhvr>
                                      <p:to>
                                        <p:strVal val="1.0"/>
                                      </p:to>
                                    </p:set>
                                    <p:animEffect filter="image" prLst="opacity: 1.0">
                                      <p:cBhvr rctx="IE">
                                        <p:cTn dur="indefinite" id="15"/>
                                        <p:tgtEl>
                                          <p:spTgt spid="22531">
                                            <p:txEl>
                                              <p:pRg end="0" st="0"/>
                                            </p:txEl>
                                          </p:spTgt>
                                        </p:tgtEl>
                                      </p:cBhvr>
                                    </p:animEffect>
                                  </p:childTnLst>
                                </p:cTn>
                              </p:par>
                            </p:childTnLst>
                          </p:cTn>
                        </p:par>
                      </p:childTnLst>
                    </p:cTn>
                  </p:par>
                  <p:par>
                    <p:cTn fill="hold" id="16">
                      <p:stCondLst>
                        <p:cond delay="indefinite"/>
                      </p:stCondLst>
                      <p:childTnLst>
                        <p:par>
                          <p:cTn fill="hold" id="17">
                            <p:stCondLst>
                              <p:cond delay="0"/>
                            </p:stCondLst>
                            <p:childTnLst>
                              <p:par>
                                <p:cTn grpId="1" id="18" nodeType="clickEffect" presetClass="emph" presetID="9" presetSubtype="0">
                                  <p:stCondLst>
                                    <p:cond delay="0"/>
                                  </p:stCondLst>
                                  <p:endCondLst>
                                    <p:cond delay="0" evt="onNext">
                                      <p:tgtEl>
                                        <p:sldTgt/>
                                      </p:tgtEl>
                                    </p:cond>
                                  </p:endCondLst>
                                  <p:childTnLst>
                                    <p:set>
                                      <p:cBhvr rctx="PPT">
                                        <p:cTn dur="indefinite" id="19"/>
                                        <p:tgtEl>
                                          <p:spTgt spid="22531">
                                            <p:txEl>
                                              <p:pRg end="2" st="2"/>
                                            </p:txEl>
                                          </p:spTgt>
                                        </p:tgtEl>
                                        <p:attrNameLst>
                                          <p:attrName>style.opacity</p:attrName>
                                        </p:attrNameLst>
                                      </p:cBhvr>
                                      <p:to>
                                        <p:strVal val="1.0"/>
                                      </p:to>
                                    </p:set>
                                    <p:animEffect filter="image" prLst="opacity: 1.0">
                                      <p:cBhvr rctx="IE">
                                        <p:cTn dur="indefinite" id="20"/>
                                        <p:tgtEl>
                                          <p:spTgt spid="22531">
                                            <p:txEl>
                                              <p:pRg end="2" st="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build="allAtOnce" grpId="0" spid="22531"/>
      <p:bldP advAuto="4294967295" build="p" grpId="1" spid="22531"/>
    </p:bldLst>
  </p:timing>
</p:sld>
</file>

<file path=ppt/slides/slide60.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42370"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66800" y="381000"/>
            <a:ext cx="7467600" cy="6096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0000"/>
          </a:bodyPr>
          <a:lstStyle/>
          <a:p>
            <a:r>
              <a:rPr lang="en-US" sz="4000">
                <a:uFillTx/>
              </a:rPr>
              <a:t>Clinical effects</a:t>
            </a:r>
          </a:p>
        </p:txBody>
      </p:sp>
      <p:graphicFrame>
        <p:nvGraphicFrame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42371" name="Group 3"/>
          <p:cNvGraphicFrame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FrameLocks noGrp="1"/>
          </p:cNvGraphicFramePr>
          <p:nvPr>
            <p:ph idx="1"/>
          </p:nvPr>
        </p:nvGraphicFramePr>
        <p:xfrm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off x="1295400" y="1600200"/>
          <a:ext cx="7239000" cy="4496435"/>
        </p:xfrm>
        <a:graphic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graphicData uri="http://schemas.openxmlformats.org/drawingml/2006/table">
            <a:tbl>
              <a:tblGrid>
                <a:gridCol w="3962400"/>
                <a:gridCol w="3276600"/>
              </a:tblGrid>
              <a:tr h="517525">
                <a:tc>
                  <a:txBody>
                    <a:bodyPr/>
                    <a:lstStyle/>
                    <a:p>
                      <a:pPr algn="ctr"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i="0" kumimoji="0" lang="en-US" normalizeH="0" smtClean="0" strike="noStrike" sz="2800" u="none">
                          <a:ln>
                            <a:noFill/>
                          </a:ln>
                          <a:solidFill>
                            <a:schemeClr val="tx1"/>
                          </a:solidFill>
                          <a:effectLst/>
                          <a:uFillTx/>
                          <a:latin charset="0" typeface="Arial"/>
                        </a:rPr>
                        <a:t>Psychological </a:t>
                      </a:r>
                    </a:p>
                  </a:txBody>
                  <a:tcPr horzOverflow="overflow">
                    <a:lnL algn="ctr" cap="flat" cmpd="sng" w="28575">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c>
                  <a:txBody>
                    <a:bodyPr/>
                    <a:lstStyle/>
                    <a:p>
                      <a:pPr algn="ctr"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i="0" kumimoji="0" lang="en-US" normalizeH="0" smtClean="0" strike="noStrike" sz="2800" u="none">
                          <a:ln>
                            <a:noFill/>
                          </a:ln>
                          <a:solidFill>
                            <a:schemeClr val="tx1"/>
                          </a:solidFill>
                          <a:effectLst/>
                          <a:uFillTx/>
                          <a:latin charset="0" typeface="Arial"/>
                        </a:rPr>
                        <a:t>Physical </a:t>
                      </a:r>
                    </a:p>
                  </a:txBody>
                  <a:tcPr horzOverflow="overflow">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28575">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a:noFill/>
                    </a:lnTlToBr>
                    <a:lnBlToTr>
                      <a:noFill/>
                    </a:lnBlToTr>
                    <a:noFill/>
                  </a:tcPr>
                </a:tc>
              </a:tr>
              <a:tr h="3978275">
                <a:tc>
                  <a:txBody>
                    <a:bodyPr/>
                    <a:lstStyle/>
                    <a:p>
                      <a:pPr algn="l"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i="0" kumimoji="0" lang="en-US" normalizeH="0" smtClean="0" strike="noStrike" sz="2000" u="none">
                          <a:ln>
                            <a:noFill/>
                          </a:ln>
                          <a:solidFill>
                            <a:schemeClr val="tx1"/>
                          </a:solidFill>
                          <a:effectLst/>
                          <a:uFillTx/>
                          <a:latin charset="0" typeface="Arial"/>
                        </a:rPr>
                        <a:t>Marked perceptual distortion (changing shapes and colors)</a:t>
                      </a:r>
                    </a:p>
                    <a:p>
                      <a:pPr algn="l"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i="0" kumimoji="0" lang="en-US" normalizeH="0" smtClean="0" strike="noStrike" sz="2000" u="none">
                          <a:ln>
                            <a:noFill/>
                          </a:ln>
                          <a:solidFill>
                            <a:schemeClr val="tx1"/>
                          </a:solidFill>
                          <a:effectLst/>
                          <a:uFillTx/>
                          <a:latin charset="0" typeface="Arial"/>
                        </a:rPr>
                        <a:t>Hallucination (visual and tactile)</a:t>
                      </a:r>
                    </a:p>
                    <a:p>
                      <a:pPr algn="l"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i="0" kumimoji="0" lang="en-US" normalizeH="0" smtClean="0" strike="noStrike" sz="2000" u="none">
                          <a:ln>
                            <a:noFill/>
                          </a:ln>
                          <a:solidFill>
                            <a:schemeClr val="tx1"/>
                          </a:solidFill>
                          <a:effectLst/>
                          <a:uFillTx/>
                          <a:latin charset="0" typeface="Arial"/>
                        </a:rPr>
                        <a:t>False sense of achievement and strength </a:t>
                      </a:r>
                    </a:p>
                    <a:p>
                      <a:pPr algn="l"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i="0" kumimoji="0" lang="en-US" normalizeH="0" smtClean="0" strike="noStrike" sz="2000" u="none">
                          <a:ln>
                            <a:noFill/>
                          </a:ln>
                          <a:solidFill>
                            <a:schemeClr val="tx1"/>
                          </a:solidFill>
                          <a:effectLst/>
                          <a:uFillTx/>
                          <a:latin charset="0" typeface="Arial"/>
                        </a:rPr>
                        <a:t>Euphoria, anxiety, panic</a:t>
                      </a:r>
                    </a:p>
                    <a:p>
                      <a:pPr algn="l"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i="0" kumimoji="0" lang="en-US" normalizeH="0" smtClean="0" strike="noStrike" sz="2000" u="none">
                          <a:ln>
                            <a:noFill/>
                          </a:ln>
                          <a:solidFill>
                            <a:schemeClr val="tx1"/>
                          </a:solidFill>
                          <a:effectLst/>
                          <a:uFillTx/>
                          <a:latin charset="0" typeface="Arial"/>
                        </a:rPr>
                        <a:t>Paranoid ideation</a:t>
                      </a:r>
                    </a:p>
                    <a:p>
                      <a:pPr algn="l"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i="0" kumimoji="0" lang="en-US" normalizeH="0" smtClean="0" strike="noStrike" sz="2000" u="none">
                          <a:ln>
                            <a:noFill/>
                          </a:ln>
                          <a:solidFill>
                            <a:schemeClr val="tx1"/>
                          </a:solidFill>
                          <a:effectLst/>
                          <a:uFillTx/>
                          <a:latin charset="0" typeface="Arial"/>
                        </a:rPr>
                        <a:t>Homicide and suicide tendencies</a:t>
                      </a:r>
                    </a:p>
                    <a:p>
                      <a:pPr algn="l"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i="0" kumimoji="0" lang="en-US" normalizeH="0" smtClean="0" strike="noStrike" sz="2000" u="none">
                          <a:ln>
                            <a:noFill/>
                          </a:ln>
                          <a:solidFill>
                            <a:schemeClr val="tx1"/>
                          </a:solidFill>
                          <a:effectLst/>
                          <a:uFillTx/>
                          <a:latin charset="0" typeface="Arial"/>
                        </a:rPr>
                        <a:t>Flashbacks </a:t>
                      </a:r>
                    </a:p>
                    <a:p>
                      <a:pPr algn="l"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i="0" kumimoji="0" lang="en-US" normalizeH="0" smtClean="0" strike="noStrike" sz="2000" u="none">
                          <a:ln>
                            <a:noFill/>
                          </a:ln>
                          <a:solidFill>
                            <a:schemeClr val="tx1"/>
                          </a:solidFill>
                          <a:effectLst/>
                          <a:uFillTx/>
                          <a:latin charset="0" typeface="Arial"/>
                        </a:rPr>
                        <a:t>Delirium </a:t>
                      </a:r>
                    </a:p>
                  </a:txBody>
                  <a:tcPr horzOverflow="overflow">
                    <a:lnL algn="ctr" cap="flat" cmpd="sng" w="28575">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noFill/>
                  </a:tcPr>
                </a:tc>
                <a:tc>
                  <a:txBody>
                    <a:bodyPr/>
                    <a:lstStyle/>
                    <a:p>
                      <a:pPr algn="l"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i="0" kumimoji="0" lang="en-US" normalizeH="0" smtClean="0" strike="noStrike" sz="2000" u="none">
                          <a:ln>
                            <a:noFill/>
                          </a:ln>
                          <a:solidFill>
                            <a:schemeClr val="tx1"/>
                          </a:solidFill>
                          <a:effectLst/>
                          <a:uFillTx/>
                          <a:latin charset="0" typeface="Arial"/>
                        </a:rPr>
                        <a:t>Tachycardia </a:t>
                      </a:r>
                    </a:p>
                    <a:p>
                      <a:pPr algn="l"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i="0" kumimoji="0" lang="en-US" normalizeH="0" smtClean="0" strike="noStrike" sz="2000" u="none">
                          <a:ln>
                            <a:noFill/>
                          </a:ln>
                          <a:solidFill>
                            <a:schemeClr val="tx1"/>
                          </a:solidFill>
                          <a:effectLst/>
                          <a:uFillTx/>
                          <a:latin charset="0" typeface="Arial"/>
                        </a:rPr>
                        <a:t>Hypertension</a:t>
                      </a:r>
                    </a:p>
                    <a:p>
                      <a:pPr algn="l"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i="0" kumimoji="0" lang="en-US" normalizeH="0" smtClean="0" strike="noStrike" sz="2000" u="none">
                          <a:ln>
                            <a:noFill/>
                          </a:ln>
                          <a:solidFill>
                            <a:schemeClr val="tx1"/>
                          </a:solidFill>
                          <a:effectLst/>
                          <a:uFillTx/>
                          <a:latin charset="0" typeface="Arial"/>
                        </a:rPr>
                        <a:t>Cerebellar signs</a:t>
                      </a:r>
                    </a:p>
                    <a:p>
                      <a:pPr algn="l"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i="0" kumimoji="0" lang="en-US" normalizeH="0" smtClean="0" strike="noStrike" sz="2000" u="none">
                          <a:ln>
                            <a:noFill/>
                          </a:ln>
                          <a:solidFill>
                            <a:schemeClr val="tx1"/>
                          </a:solidFill>
                          <a:effectLst/>
                          <a:uFillTx/>
                          <a:latin charset="0" typeface="Arial"/>
                        </a:rPr>
                        <a:t>Wide pupils</a:t>
                      </a:r>
                    </a:p>
                    <a:p>
                      <a:pPr algn="l"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i="0" kumimoji="0" lang="en-US" normalizeH="0" smtClean="0" strike="noStrike" sz="2000" u="none">
                          <a:ln>
                            <a:noFill/>
                          </a:ln>
                          <a:solidFill>
                            <a:schemeClr val="tx1"/>
                          </a:solidFill>
                          <a:effectLst/>
                          <a:uFillTx/>
                          <a:latin charset="0" typeface="Arial"/>
                        </a:rPr>
                        <a:t>Hyperemic conjunctiva</a:t>
                      </a:r>
                    </a:p>
                    <a:p>
                      <a:pPr algn="l"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i="0" kumimoji="0" lang="en-US" normalizeH="0" smtClean="0" strike="noStrike" sz="2000" u="none">
                          <a:ln>
                            <a:noFill/>
                          </a:ln>
                          <a:solidFill>
                            <a:schemeClr val="tx1"/>
                          </a:solidFill>
                          <a:effectLst/>
                          <a:uFillTx/>
                          <a:latin charset="0" typeface="Arial"/>
                        </a:rPr>
                        <a:t>Blurred vision</a:t>
                      </a:r>
                    </a:p>
                    <a:p>
                      <a:pPr algn="l"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i="0" kumimoji="0" lang="en-US" normalizeH="0" smtClean="0" strike="noStrike" sz="2000" u="none">
                          <a:ln>
                            <a:noFill/>
                          </a:ln>
                          <a:solidFill>
                            <a:schemeClr val="tx1"/>
                          </a:solidFill>
                          <a:effectLst/>
                          <a:uFillTx/>
                          <a:latin charset="0" typeface="Arial"/>
                        </a:rPr>
                        <a:t>Hyperthermia</a:t>
                      </a:r>
                    </a:p>
                    <a:p>
                      <a:pPr algn="l" defTabSz="914400" eaLnBrk="1" fontAlgn="base" hangingPunct="1" indent="0" latinLnBrk="0" lvl="0" marL="0" marR="0" rtl="0">
                        <a:lnSpc>
                          <a:spcPct val="100000"/>
                        </a:lnSpc>
                        <a:spcBef>
                          <a:spcPct val="20000"/>
                        </a:spcBef>
                        <a:spcAft>
                          <a:spcPct val="0"/>
                        </a:spcAft>
                        <a:buClr>
                          <a:schemeClr val="accent1"/>
                        </a:buClr>
                        <a:buSzPct val="80000"/>
                        <a:buFont charset="2" pitchFamily="2" typeface="Wingdings"/>
                        <a:buNone/>
                      </a:pPr>
                      <a:r>
                        <a:rPr b="0" baseline="0" cap="none" i="0" kumimoji="0" lang="en-US" normalizeH="0" smtClean="0" strike="noStrike" sz="2000" u="none">
                          <a:ln>
                            <a:noFill/>
                          </a:ln>
                          <a:solidFill>
                            <a:schemeClr val="tx1"/>
                          </a:solidFill>
                          <a:effectLst/>
                          <a:uFillTx/>
                          <a:latin charset="0" typeface="Arial"/>
                        </a:rPr>
                        <a:t> </a:t>
                      </a:r>
                    </a:p>
                  </a:txBody>
                  <a:tcPr horzOverflow="overflow">
                    <a:lnL algn="ctr" cap="flat" cmpd="sng" w="12700">
                      <a:solidFill>
                        <a:schemeClr val="tx1"/>
                      </a:solidFill>
                      <a:prstDash val="solid"/>
                      <a:round/>
                      <a:headEnd len="med" type="none" w="med"/>
                      <a:tailEnd len="med" type="none" w="med"/>
                    </a:lnL>
                    <a:lnR algn="ctr" cap="flat" cmpd="sng" w="28575">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28575">
                      <a:solidFill>
                        <a:schemeClr val="tx1"/>
                      </a:solidFill>
                      <a:prstDash val="solid"/>
                      <a:round/>
                      <a:headEnd len="med" type="none" w="med"/>
                      <a:tailEnd len="med" type="none" w="med"/>
                    </a:lnB>
                    <a:lnTlToBr>
                      <a:noFill/>
                    </a:lnTlToBr>
                    <a:lnBlToTr>
                      <a:noFill/>
                    </a:lnBlToTr>
                    <a:noFill/>
                  </a:tcPr>
                </a:tc>
              </a:tr>
            </a:tbl>
          </a:graphicData>
        </a:graphic>
      </p:graphicFrame>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timing>
    <p:tnLst>
      <p:par>
        <p:cTn dur="indefinite" id="1" nodeType="tmRoot" restart="never"/>
      </p:par>
    </p:tnLst>
  </p:timing>
</p:sld>
</file>

<file path=ppt/slides/slide61.xml><?xml version="1.0" encoding="utf-8"?>
<p:sld xmlns:a="http://schemas.openxmlformats.org/drawingml/2006/main" xmlns:p="http://schemas.openxmlformats.org/presentationml/2006/main" xmlns:s="http://schemas.openxmlformats.org/officeDocument/2006/sharedTypes" xmlns:r="http://schemas.openxmlformats.org/officeDocument/2006/relationships" show="0">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60802"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173163" y="457200"/>
            <a:ext cx="5608637" cy="1143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90000"/>
          </a:bodyPr>
          <a:lstStyle/>
          <a:p>
            <a:r>
              <a:rPr lang="en-US" sz="4000">
                <a:uFillTx/>
                <a:cs charset="0" pitchFamily="18" typeface="Times New Roman"/>
              </a:rPr>
              <a:t>Lysergic Acid Diethylamide (LSD)</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lsd1" id="460805" name="Picture 5"/>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219200" y="2590800"/>
            <a:ext cx="6705600" cy="3889375"/>
          </a:xfrm>
          <a:prstGeom prst="rect">
            <a:avLst/>
          </a:prstGeom>
          <a:noFill/>
          <a:ln w="9525">
            <a:noFill/>
            <a:miter lim="800000"/>
          </a:ln>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lsd_3d_mid" id="460804" name="Picture 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850064" y="304800"/>
            <a:ext cx="2080548" cy="2971800"/>
          </a:xfrm>
          <a:prstGeom prst="rect">
            <a:avLst/>
          </a:prstGeom>
          <a:noFill/>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6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lsd2" id="427010" name="Picture 2"/>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0" y="0"/>
            <a:ext cx="9144000" cy="6858000"/>
          </a:xfrm>
          <a:prstGeom prst="rect">
            <a:avLst/>
          </a:prstGeom>
          <a:noFill/>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6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34178"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a:uFillTx/>
              </a:rPr>
              <a:t>Effects of LSD</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34179"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lnSpcReduction="10000"/>
          </a:bodyPr>
          <a:lstStyle/>
          <a:p>
            <a:pPr>
              <a:lnSpc>
                <a:spcPct val="90000"/>
              </a:lnSpc>
              <a:buFont charset="2" pitchFamily="2" typeface="Wingdings"/>
              <a:buNone/>
            </a:pPr>
            <a:r>
              <a:rPr lang="en-US" sz="2800">
                <a:uFillTx/>
                <a:cs charset="0" typeface="Arial"/>
              </a:rPr>
              <a:t>Effects of drug come on in about 30 min</a:t>
            </a:r>
            <a:endParaRPr lang="en-US" sz="2800">
              <a:uFillTx/>
              <a:cs charset="0" pitchFamily="18" typeface="Times New Roman"/>
            </a:endParaRPr>
          </a:p>
          <a:p>
            <a:pPr>
              <a:lnSpc>
                <a:spcPct val="90000"/>
              </a:lnSpc>
            </a:pPr>
            <a:r>
              <a:rPr lang="en-US" sz="2800">
                <a:uFillTx/>
                <a:cs charset="0" typeface="Arial"/>
              </a:rPr>
              <a:t>first signs are autonomic activation</a:t>
            </a:r>
            <a:endParaRPr lang="en-US" sz="2800">
              <a:uFillTx/>
              <a:cs charset="0" pitchFamily="18" typeface="Times New Roman"/>
            </a:endParaRPr>
          </a:p>
          <a:p>
            <a:pPr>
              <a:lnSpc>
                <a:spcPct val="90000"/>
              </a:lnSpc>
            </a:pPr>
            <a:r>
              <a:rPr lang="en-US" sz="2800">
                <a:uFillTx/>
                <a:cs charset="0" typeface="Arial"/>
              </a:rPr>
              <a:t>followed by overt behavioral signs - loosening of emotional inhibitions</a:t>
            </a:r>
            <a:endParaRPr lang="en-US" sz="2800">
              <a:uFillTx/>
              <a:cs charset="0" pitchFamily="18" typeface="Times New Roman"/>
            </a:endParaRPr>
          </a:p>
          <a:p>
            <a:pPr lvl="1">
              <a:lnSpc>
                <a:spcPct val="90000"/>
              </a:lnSpc>
            </a:pPr>
            <a:r>
              <a:rPr lang="en-US" sz="2400">
                <a:uFillTx/>
                <a:cs charset="0" typeface="Arial"/>
              </a:rPr>
              <a:t>giddiness, laughter for no reason</a:t>
            </a:r>
            <a:endParaRPr lang="en-US" sz="2400">
              <a:uFillTx/>
              <a:cs charset="0" pitchFamily="18" typeface="Times New Roman"/>
            </a:endParaRPr>
          </a:p>
          <a:p>
            <a:pPr lvl="1">
              <a:lnSpc>
                <a:spcPct val="90000"/>
              </a:lnSpc>
            </a:pPr>
            <a:r>
              <a:rPr lang="en-US" sz="2400">
                <a:uFillTx/>
                <a:cs charset="0" typeface="Arial"/>
              </a:rPr>
              <a:t>mood euphoric and expansive, but labile mood swings notable</a:t>
            </a:r>
            <a:endParaRPr lang="en-US" sz="2400">
              <a:uFillTx/>
              <a:cs charset="0" pitchFamily="18" typeface="Times New Roman"/>
            </a:endParaRPr>
          </a:p>
          <a:p>
            <a:pPr>
              <a:lnSpc>
                <a:spcPct val="90000"/>
              </a:lnSpc>
            </a:pPr>
            <a:r>
              <a:rPr lang="en-US" sz="2800">
                <a:uFillTx/>
                <a:cs charset="0" typeface="Arial"/>
              </a:rPr>
              <a:t>abnormal color sensations, luminescence</a:t>
            </a:r>
          </a:p>
          <a:p>
            <a:pPr>
              <a:lnSpc>
                <a:spcPct val="90000"/>
              </a:lnSpc>
            </a:pPr>
            <a:r>
              <a:rPr lang="en-US" sz="2800">
                <a:uFillTx/>
                <a:cs charset="0" typeface="Arial"/>
              </a:rPr>
              <a:t>colors reported as more brilliant</a:t>
            </a:r>
            <a:endParaRPr lang="en-US" sz="280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6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35202"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a:uFillTx/>
              </a:rPr>
              <a:t>Effects of LSD</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35203"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71600" y="1981200"/>
            <a:ext cx="7467600" cy="4114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a:uFillTx/>
                <a:cs charset="0" typeface="Arial"/>
              </a:rPr>
              <a:t>space and time disorders</a:t>
            </a:r>
          </a:p>
          <a:p>
            <a:r>
              <a:rPr lang="en-US">
                <a:uFillTx/>
                <a:cs charset="0" typeface="Arial"/>
              </a:rPr>
              <a:t>added depth with loss of perspective - up/down altered</a:t>
            </a:r>
          </a:p>
          <a:p>
            <a:r>
              <a:rPr lang="en-US">
                <a:uFillTx/>
                <a:cs charset="0" typeface="Arial"/>
              </a:rPr>
              <a:t>close in space influenced more than distant</a:t>
            </a:r>
          </a:p>
          <a:p>
            <a:r>
              <a:rPr lang="en-US">
                <a:uFillTx/>
                <a:cs charset="0" typeface="Arial"/>
              </a:rPr>
              <a:t>general slowing of time reported</a:t>
            </a:r>
            <a:endParaRPr lang="en-US">
              <a:uFillTx/>
              <a:cs charset="0" pitchFamily="18" typeface="Times New Roman"/>
            </a:endParaRPr>
          </a:p>
          <a:p>
            <a:endParaRPr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6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53634"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a:uFillTx/>
              </a:rPr>
              <a:t>Tolerance/Dependence</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53635"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nSpc>
                <a:spcPct val="90000"/>
              </a:lnSpc>
            </a:pPr>
            <a:r>
              <a:rPr lang="en-US" sz="2800">
                <a:uFillTx/>
              </a:rPr>
              <a:t>Not significant producers of tolerance or dependence</a:t>
            </a:r>
          </a:p>
          <a:p>
            <a:pPr>
              <a:lnSpc>
                <a:spcPct val="90000"/>
              </a:lnSpc>
            </a:pPr>
            <a:r>
              <a:rPr lang="en-US" sz="2800">
                <a:uFillTx/>
              </a:rPr>
              <a:t>No withdrawal either</a:t>
            </a:r>
          </a:p>
          <a:p>
            <a:pPr>
              <a:lnSpc>
                <a:spcPct val="90000"/>
              </a:lnSpc>
            </a:pPr>
            <a:r>
              <a:rPr lang="en-US" sz="2800">
                <a:uFillTx/>
              </a:rPr>
              <a:t>Problems related to the things people do while under the influence</a:t>
            </a:r>
          </a:p>
          <a:p>
            <a:pPr lvl="1">
              <a:lnSpc>
                <a:spcPct val="90000"/>
              </a:lnSpc>
            </a:pPr>
            <a:r>
              <a:rPr lang="en-US" sz="2400">
                <a:uFillTx/>
              </a:rPr>
              <a:t>Accidents</a:t>
            </a:r>
          </a:p>
          <a:p>
            <a:pPr lvl="1">
              <a:lnSpc>
                <a:spcPct val="90000"/>
              </a:lnSpc>
            </a:pPr>
            <a:r>
              <a:rPr lang="en-US" sz="2400">
                <a:uFillTx/>
              </a:rPr>
              <a:t>Suicide</a:t>
            </a:r>
          </a:p>
          <a:p>
            <a:pPr lvl="1">
              <a:lnSpc>
                <a:spcPct val="90000"/>
              </a:lnSpc>
            </a:pPr>
            <a:r>
              <a:rPr lang="en-US" sz="2400">
                <a:uFillTx/>
              </a:rPr>
              <a:t>Aggression/violence</a:t>
            </a:r>
          </a:p>
          <a:p>
            <a:pPr lvl="1">
              <a:lnSpc>
                <a:spcPct val="90000"/>
              </a:lnSpc>
            </a:pPr>
            <a:r>
              <a:rPr lang="en-US" sz="2400">
                <a:uFillTx/>
              </a:rPr>
              <a:t>Toxic reactions</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6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LSD" id="456708" name="Picture 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990600" y="609600"/>
            <a:ext cx="8153400" cy="5638800"/>
          </a:xfrm>
          <a:prstGeom prst="rect">
            <a:avLst/>
          </a:prstGeom>
          <a:noFill/>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6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smtClean="0">
                <a:uFillTx/>
              </a:rPr>
              <a:t>New Psychoactive Substances (NPS)</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smtClean="0">
                <a:uFillTx/>
              </a:rPr>
              <a:t>Variable quantity and potency (up to 10,000 x morphine)</a:t>
            </a:r>
          </a:p>
          <a:p>
            <a:r>
              <a:rPr dirty="0" lang="en-US" smtClean="0">
                <a:uFillTx/>
              </a:rPr>
              <a:t>Synthetic </a:t>
            </a:r>
            <a:r>
              <a:rPr dirty="0" err="1" lang="en-US" smtClean="0">
                <a:uFillTx/>
              </a:rPr>
              <a:t>Cathinones</a:t>
            </a:r>
            <a:endParaRPr dirty="0" lang="en-US" smtClean="0">
              <a:uFillTx/>
            </a:endParaRPr>
          </a:p>
          <a:p>
            <a:endParaRPr dirty="0" lang="en-US" smtClean="0">
              <a:uFillTx/>
            </a:endParaRPr>
          </a:p>
          <a:p>
            <a:r>
              <a:rPr dirty="0" lang="en-US" smtClean="0">
                <a:uFillTx/>
              </a:rPr>
              <a:t>Synthetic Cannabis</a:t>
            </a:r>
          </a:p>
          <a:p>
            <a:endParaRPr dirty="0" lang="en-US" smtClean="0">
              <a:uFillTx/>
            </a:endParaRPr>
          </a:p>
          <a:p>
            <a:r>
              <a:rPr dirty="0" lang="en-US" smtClean="0">
                <a:uFillTx/>
              </a:rPr>
              <a:t>Synthetic Benzodiazepines</a:t>
            </a:r>
            <a:endParaRPr dirty="0" lang="en-US">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Picture 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flipH="1" flipV="1" rot="10800000">
            <a:off x="7132882" y="1275009"/>
            <a:ext cx="1982944" cy="1982944"/>
          </a:xfrm>
          <a:prstGeom prst="rect">
            <a:avLst/>
          </a:prstGeom>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Picture 5"/>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254994" y="2789619"/>
            <a:ext cx="2004138" cy="2004138"/>
          </a:xfrm>
          <a:prstGeom prst="rect">
            <a:avLst/>
          </a:prstGeom>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Picture 3"/>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4"/>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898121" y="2069207"/>
            <a:ext cx="1234761" cy="1234761"/>
          </a:xfrm>
          <a:prstGeom prst="rect">
            <a:avLst/>
          </a:prstGeom>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Picture 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5"/>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236239" y="3303968"/>
            <a:ext cx="2592628" cy="1652010"/>
          </a:xfrm>
          <a:prstGeom prst="rect">
            <a:avLst/>
          </a:prstGeom>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Picture 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6"/>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630356" y="4783831"/>
            <a:ext cx="1628776" cy="1628776"/>
          </a:xfrm>
          <a:prstGeom prst="rect">
            <a:avLst/>
          </a:prstGeom>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
</file>

<file path=ppt/slides/slide6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smtClean="0">
                <a:uFillTx/>
              </a:rPr>
              <a:t>Bandar is a 32-year old male brought to outpatient clinic by his wife because of recurrent periods of being over-suspicious, euphoric, and talkative. He admitted abusing cannabis in the weekends.</a:t>
            </a:r>
          </a:p>
          <a:p>
            <a:pPr indent="0" marL="0">
              <a:buNone/>
            </a:pPr>
            <a:endParaRPr dirty="0"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6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8434"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0" y="685800"/>
            <a:ext cx="6248400" cy="11398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sz="5400">
                <a:uFillTx/>
                <a:latin charset="0" pitchFamily="34" typeface="Arial Black"/>
              </a:rPr>
              <a:t>CANNABIS</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cannabis" id="18435" name="Picture 3"/>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noGrp="1"/>
          </p:cNvPicPr>
          <p:nvPr>
            <p:ph idx="1"/>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562350" y="2433637"/>
            <a:ext cx="2476500" cy="2600325"/>
          </a:xfrm>
          <a:noFill/>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51" presetSubtype="0">
                                  <p:stCondLst>
                                    <p:cond delay="0"/>
                                  </p:stCondLst>
                                  <p:childTnLst>
                                    <p:set>
                                      <p:cBhvr>
                                        <p:cTn dur="1" fill="hold" id="6">
                                          <p:stCondLst>
                                            <p:cond delay="0"/>
                                          </p:stCondLst>
                                        </p:cTn>
                                        <p:tgtEl>
                                          <p:spTgt spid="18434"/>
                                        </p:tgtEl>
                                        <p:attrNameLst>
                                          <p:attrName>style.visibility</p:attrName>
                                        </p:attrNameLst>
                                      </p:cBhvr>
                                      <p:to>
                                        <p:strVal val="visible"/>
                                      </p:to>
                                    </p:set>
                                    <p:animEffect filter="fade" transition="in">
                                      <p:cBhvr>
                                        <p:cTn decel="100000" dur="770" id="7"/>
                                        <p:tgtEl>
                                          <p:spTgt spid="18434"/>
                                        </p:tgtEl>
                                      </p:cBhvr>
                                    </p:animEffect>
                                    <p:animScale>
                                      <p:cBhvr>
                                        <p:cTn decel="100000" dur="770" id="8"/>
                                        <p:tgtEl>
                                          <p:spTgt spid="18434"/>
                                        </p:tgtEl>
                                      </p:cBhvr>
                                      <p:from x="10000" y="10000"/>
                                      <p:to x="200000" y="450000"/>
                                    </p:animScale>
                                    <p:animScale>
                                      <p:cBhvr>
                                        <p:cTn accel="100000" dur="1230" fill="hold" id="9">
                                          <p:stCondLst>
                                            <p:cond delay="770"/>
                                          </p:stCondLst>
                                        </p:cTn>
                                        <p:tgtEl>
                                          <p:spTgt spid="18434"/>
                                        </p:tgtEl>
                                      </p:cBhvr>
                                      <p:from x="200000" y="450000"/>
                                      <p:to x="100000" y="100000"/>
                                    </p:animScale>
                                    <p:set>
                                      <p:cBhvr>
                                        <p:cTn dur="770" fill="hold" id="10"/>
                                        <p:tgtEl>
                                          <p:spTgt spid="18434"/>
                                        </p:tgtEl>
                                        <p:attrNameLst>
                                          <p:attrName>ppt_x</p:attrName>
                                        </p:attrNameLst>
                                      </p:cBhvr>
                                      <p:to>
                                        <p:strVal val="(0.5)"/>
                                      </p:to>
                                    </p:set>
                                    <p:anim calcmode="lin" from="(0.5)" to="(#ppt_x)" valueType="num">
                                      <p:cBhvr>
                                        <p:cTn accel="100000" dur="1230" fill="hold" id="11">
                                          <p:stCondLst>
                                            <p:cond delay="770"/>
                                          </p:stCondLst>
                                        </p:cTn>
                                        <p:tgtEl>
                                          <p:spTgt spid="18434"/>
                                        </p:tgtEl>
                                        <p:attrNameLst>
                                          <p:attrName>ppt_x</p:attrName>
                                        </p:attrNameLst>
                                      </p:cBhvr>
                                    </p:anim>
                                    <p:set>
                                      <p:cBhvr>
                                        <p:cTn dur="770" fill="hold" id="12"/>
                                        <p:tgtEl>
                                          <p:spTgt spid="18434"/>
                                        </p:tgtEl>
                                        <p:attrNameLst>
                                          <p:attrName>ppt_y</p:attrName>
                                        </p:attrNameLst>
                                      </p:cBhvr>
                                      <p:to>
                                        <p:strVal val="(#ppt_y+0.4)"/>
                                      </p:to>
                                    </p:set>
                                    <p:anim calcmode="lin" from="(#ppt_y+0.4)" to="(#ppt_y)" valueType="num">
                                      <p:cBhvr>
                                        <p:cTn accel="100000" dur="1230" fill="hold" id="13">
                                          <p:stCondLst>
                                            <p:cond delay="770"/>
                                          </p:stCondLst>
                                        </p:cTn>
                                        <p:tgtEl>
                                          <p:spTgt spid="18434"/>
                                        </p:tgtEl>
                                        <p:attrNameLst>
                                          <p:attrName>ppt_y</p:attrName>
                                        </p:attrNameLst>
                                      </p:cBhvr>
                                    </p:anim>
                                  </p:childTnLst>
                                </p:cTn>
                              </p:par>
                            </p:childTnLst>
                          </p:cTn>
                        </p:par>
                      </p:childTnLst>
                    </p:cTn>
                  </p:par>
                  <p:par>
                    <p:cTn fill="hold" id="14">
                      <p:stCondLst>
                        <p:cond delay="indefinite"/>
                      </p:stCondLst>
                      <p:childTnLst>
                        <p:par>
                          <p:cTn fill="hold" id="15">
                            <p:stCondLst>
                              <p:cond delay="0"/>
                            </p:stCondLst>
                            <p:childTnLst>
                              <p:par>
                                <p:cTn fill="hold" id="16" nodeType="clickEffect" presetClass="entr" presetID="3" presetSubtype="10">
                                  <p:stCondLst>
                                    <p:cond delay="0"/>
                                  </p:stCondLst>
                                  <p:childTnLst>
                                    <p:set>
                                      <p:cBhvr>
                                        <p:cTn dur="1" fill="hold" id="17">
                                          <p:stCondLst>
                                            <p:cond delay="0"/>
                                          </p:stCondLst>
                                        </p:cTn>
                                        <p:tgtEl>
                                          <p:spTgt spid="18435"/>
                                        </p:tgtEl>
                                        <p:attrNameLst>
                                          <p:attrName>style.visibility</p:attrName>
                                        </p:attrNameLst>
                                      </p:cBhvr>
                                      <p:to>
                                        <p:strVal val="visible"/>
                                      </p:to>
                                    </p:set>
                                    <p:animEffect filter="blinds(horizontal)" transition="in">
                                      <p:cBhvr>
                                        <p:cTn dur="500" id="18"/>
                                        <p:tgtEl>
                                          <p:spTgt spid="184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18434"/>
    </p:bldLst>
  </p:timing>
</p:sld>
</file>

<file path=ppt/slides/slide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pin13i02" id="23556" name="Picture 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rrowheads="1"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rcRec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228600" y="533400"/>
            <a:ext cx="8569325" cy="6172200"/>
          </a:xfrm>
          <a:prstGeom prst="rect">
            <a:avLst/>
          </a:prstGeom>
          <a:noFill/>
          <a:ln w="9525">
            <a:noFill/>
            <a:miter lim="800000"/>
          </a:ln>
          <a:effectLst/>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timing>
    <p:tnLst>
      <p:par>
        <p:cTn dur="indefinite" id="1" nodeType="tmRoot" restart="never">
          <p:childTnLst>
            <p:seq concurrent="1" nextAc="seek">
              <p:cTn dur="indefinite" id="2" nodeType="mainSeq">
                <p:childTnLst>
                  <p:par>
                    <p:cTn fill="hold" id="3">
                      <p:stCondLst>
                        <p:cond delay="indefinite"/>
                        <p:cond delay="0" evt="onBegin">
                          <p:tn val="2"/>
                        </p:cond>
                      </p:stCondLst>
                      <p:childTnLst>
                        <p:par>
                          <p:cTn fill="hold" id="4">
                            <p:stCondLst>
                              <p:cond delay="0"/>
                            </p:stCondLst>
                            <p:childTnLst>
                              <p:par>
                                <p:cTn fill="hold" id="5" nodeType="afterEffect" presetClass="entr" presetID="10" presetSubtype="0">
                                  <p:stCondLst>
                                    <p:cond delay="0"/>
                                  </p:stCondLst>
                                  <p:childTnLst>
                                    <p:set>
                                      <p:cBhvr>
                                        <p:cTn dur="1" fill="hold" id="6">
                                          <p:stCondLst>
                                            <p:cond delay="0"/>
                                          </p:stCondLst>
                                        </p:cTn>
                                        <p:tgtEl>
                                          <p:spTgt spid="23556"/>
                                        </p:tgtEl>
                                        <p:attrNameLst>
                                          <p:attrName>style.visibility</p:attrName>
                                        </p:attrNameLst>
                                      </p:cBhvr>
                                      <p:to>
                                        <p:strVal val="visible"/>
                                      </p:to>
                                    </p:set>
                                    <p:animEffect filter="fade" transition="in">
                                      <p:cBhvr>
                                        <p:cTn dur="2000" id="7"/>
                                        <p:tgtEl>
                                          <p:spTgt spid="2355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0.xml><?xml version="1.0" encoding="utf-8"?>
<p:sld xmlns:a="http://schemas.openxmlformats.org/drawingml/2006/main" xmlns:p="http://schemas.openxmlformats.org/presentationml/2006/main" xmlns:s="http://schemas.openxmlformats.org/officeDocument/2006/sharedTypes" xmlns:r="http://schemas.openxmlformats.org/officeDocument/2006/relationships" showMasterPhAnim="0">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1506"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346075"/>
            <a:ext cx="7086600" cy="107156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pPr algn="l"/>
            <a:r>
              <a:rPr b="1" lang="en-US" sz="3600">
                <a:uFillTx/>
              </a:rPr>
              <a:t>What is Cannabis (marijuana)?</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1507"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lnSpcReduction="10000"/>
          </a:bodyPr>
          <a:lstStyle/>
          <a:p>
            <a:pPr>
              <a:lnSpc>
                <a:spcPct val="90000"/>
              </a:lnSpc>
            </a:pPr>
            <a:endParaRPr lang="en-US" sz="2900">
              <a:uFillTx/>
            </a:endParaRPr>
          </a:p>
          <a:p>
            <a:pPr>
              <a:lnSpc>
                <a:spcPct val="90000"/>
              </a:lnSpc>
              <a:buFontTx/>
              <a:buNone/>
            </a:pPr>
            <a:r>
              <a:rPr lang="en-US" sz="2900">
                <a:uFillTx/>
              </a:rPr>
              <a:t>Cannabis sativa.</a:t>
            </a:r>
          </a:p>
          <a:p>
            <a:pPr>
              <a:lnSpc>
                <a:spcPct val="90000"/>
              </a:lnSpc>
            </a:pPr>
            <a:r>
              <a:rPr lang="en-US" sz="2900">
                <a:uFillTx/>
              </a:rPr>
              <a:t>psychoactive cannabinoids, (delta9-THC) is most abundant.</a:t>
            </a:r>
          </a:p>
          <a:p>
            <a:pPr>
              <a:lnSpc>
                <a:spcPct val="90000"/>
              </a:lnSpc>
            </a:pPr>
            <a:r>
              <a:rPr lang="en-US" sz="2900">
                <a:uFillTx/>
              </a:rPr>
              <a:t>From flowering tops of the plants or from the dried, black- brown, resinous exudates from the leaves (hashish).</a:t>
            </a:r>
          </a:p>
          <a:p>
            <a:pPr>
              <a:lnSpc>
                <a:spcPct val="90000"/>
              </a:lnSpc>
            </a:pPr>
            <a:r>
              <a:rPr lang="en-US" sz="2900">
                <a:uFillTx/>
              </a:rPr>
              <a:t>Common names: marijuana, grass, pot, weed, tea, and Mary Jane.</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dir="vert"/>
    <p:sndAc>
      <p:stSnd>
        <p:snd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embed="rId2" name="arrow.wav"/>
      </p:stSnd>
    </p:sndAc>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1" presetSubtype="0">
                                  <p:stCondLst>
                                    <p:cond delay="0"/>
                                  </p:stCondLst>
                                  <p:iterate type="lt">
                                    <p:tmPct val="10000"/>
                                  </p:iterate>
                                  <p:childTnLst>
                                    <p:set>
                                      <p:cBhvr>
                                        <p:cTn dur="1" fill="hold" id="6">
                                          <p:stCondLst>
                                            <p:cond delay="0"/>
                                          </p:stCondLst>
                                        </p:cTn>
                                        <p:tgtEl>
                                          <p:spTgt spid="21506"/>
                                        </p:tgtEl>
                                        <p:attrNameLst>
                                          <p:attrName>style.visibility</p:attrName>
                                        </p:attrNameLst>
                                      </p:cBhvr>
                                      <p:to>
                                        <p:strVal val="visible"/>
                                      </p:to>
                                    </p:set>
                                    <p:anim calcmode="lin" valueType="num">
                                      <p:cBhvr>
                                        <p:cTn dur="500" fill="hold" id="7"/>
                                        <p:tgtEl>
                                          <p:spTgt spid="2150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1506"/>
                                        </p:tgtEl>
                                        <p:attrNameLst>
                                          <p:attrName>ppt_y</p:attrName>
                                        </p:attrNameLst>
                                      </p:cBhvr>
                                      <p:tavLst>
                                        <p:tav tm="0">
                                          <p:val>
                                            <p:strVal val="#ppt_y"/>
                                          </p:val>
                                        </p:tav>
                                        <p:tav tm="100000">
                                          <p:val>
                                            <p:strVal val="#ppt_y"/>
                                          </p:val>
                                        </p:tav>
                                      </p:tavLst>
                                    </p:anim>
                                    <p:anim calcmode="lin" valueType="num">
                                      <p:cBhvr>
                                        <p:cTn dur="500" fill="hold" id="9"/>
                                        <p:tgtEl>
                                          <p:spTgt spid="2150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150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1506"/>
                                        </p:tgtEl>
                                      </p:cBhvr>
                                    </p:animEffect>
                                  </p:childTnLst>
                                </p:cTn>
                              </p:par>
                            </p:childTnLst>
                          </p:cTn>
                        </p:par>
                      </p:childTnLst>
                    </p:cTn>
                  </p:par>
                  <p:par>
                    <p:cTn fill="hold" id="12">
                      <p:stCondLst>
                        <p:cond delay="indefinite"/>
                      </p:stCondLst>
                      <p:childTnLst>
                        <p:par>
                          <p:cTn fill="hold" id="13">
                            <p:stCondLst>
                              <p:cond delay="0"/>
                            </p:stCondLst>
                            <p:childTnLst>
                              <p:par>
                                <p:cTn fill="hold" id="14" nodeType="clickEffect" presetClass="entr" presetID="42" presetSubtype="0">
                                  <p:stCondLst>
                                    <p:cond delay="0"/>
                                  </p:stCondLst>
                                  <p:childTnLst>
                                    <p:set>
                                      <p:cBhvr>
                                        <p:cTn dur="1" fill="hold" id="15">
                                          <p:stCondLst>
                                            <p:cond delay="0"/>
                                          </p:stCondLst>
                                        </p:cTn>
                                        <p:tgtEl>
                                          <p:spTgt spid="21507">
                                            <p:txEl>
                                              <p:pRg end="1" st="1"/>
                                            </p:txEl>
                                          </p:spTgt>
                                        </p:tgtEl>
                                        <p:attrNameLst>
                                          <p:attrName>style.visibility</p:attrName>
                                        </p:attrNameLst>
                                      </p:cBhvr>
                                      <p:to>
                                        <p:strVal val="visible"/>
                                      </p:to>
                                    </p:set>
                                    <p:animEffect filter="fade" transition="in">
                                      <p:cBhvr>
                                        <p:cTn dur="1000" id="16"/>
                                        <p:tgtEl>
                                          <p:spTgt spid="21507">
                                            <p:txEl>
                                              <p:pRg end="1" st="1"/>
                                            </p:txEl>
                                          </p:spTgt>
                                        </p:tgtEl>
                                      </p:cBhvr>
                                    </p:animEffect>
                                    <p:anim calcmode="lin" valueType="num">
                                      <p:cBhvr>
                                        <p:cTn dur="1000" fill="hold" id="17"/>
                                        <p:tgtEl>
                                          <p:spTgt spid="21507">
                                            <p:txEl>
                                              <p:pRg end="1" st="1"/>
                                            </p:txEl>
                                          </p:spTgt>
                                        </p:tgtEl>
                                        <p:attrNameLst>
                                          <p:attrName>ppt_x</p:attrName>
                                        </p:attrNameLst>
                                      </p:cBhvr>
                                      <p:tavLst>
                                        <p:tav tm="0">
                                          <p:val>
                                            <p:strVal val="#ppt_x"/>
                                          </p:val>
                                        </p:tav>
                                        <p:tav tm="100000">
                                          <p:val>
                                            <p:strVal val="#ppt_x"/>
                                          </p:val>
                                        </p:tav>
                                      </p:tavLst>
                                    </p:anim>
                                    <p:anim calcmode="lin" valueType="num">
                                      <p:cBhvr>
                                        <p:cTn dur="1000" fill="hold" id="18"/>
                                        <p:tgtEl>
                                          <p:spTgt spid="21507">
                                            <p:txEl>
                                              <p:pRg end="1" st="1"/>
                                            </p:txEl>
                                          </p:spTgt>
                                        </p:tgtEl>
                                        <p:attrNameLst>
                                          <p:attrName>ppt_y</p:attrName>
                                        </p:attrNameLst>
                                      </p:cBhvr>
                                      <p:tavLst>
                                        <p:tav tm="0">
                                          <p:val>
                                            <p:strVal val="#ppt_y+.1"/>
                                          </p:val>
                                        </p:tav>
                                        <p:tav tm="100000">
                                          <p:val>
                                            <p:strVal val="#ppt_y"/>
                                          </p:val>
                                        </p:tav>
                                      </p:tavLst>
                                    </p:anim>
                                  </p:childTnLst>
                                </p:cTn>
                              </p:par>
                            </p:childTnLst>
                          </p:cTn>
                        </p:par>
                      </p:childTnLst>
                    </p:cTn>
                  </p:par>
                  <p:par>
                    <p:cTn fill="hold" id="19">
                      <p:stCondLst>
                        <p:cond delay="indefinite"/>
                      </p:stCondLst>
                      <p:childTnLst>
                        <p:par>
                          <p:cTn fill="hold" id="20">
                            <p:stCondLst>
                              <p:cond delay="0"/>
                            </p:stCondLst>
                            <p:childTnLst>
                              <p:par>
                                <p:cTn fill="hold" id="21" nodeType="clickEffect" presetClass="entr" presetID="42" presetSubtype="0">
                                  <p:stCondLst>
                                    <p:cond delay="0"/>
                                  </p:stCondLst>
                                  <p:childTnLst>
                                    <p:set>
                                      <p:cBhvr>
                                        <p:cTn dur="1" fill="hold" id="22">
                                          <p:stCondLst>
                                            <p:cond delay="0"/>
                                          </p:stCondLst>
                                        </p:cTn>
                                        <p:tgtEl>
                                          <p:spTgt spid="21507">
                                            <p:txEl>
                                              <p:pRg end="2" st="2"/>
                                            </p:txEl>
                                          </p:spTgt>
                                        </p:tgtEl>
                                        <p:attrNameLst>
                                          <p:attrName>style.visibility</p:attrName>
                                        </p:attrNameLst>
                                      </p:cBhvr>
                                      <p:to>
                                        <p:strVal val="visible"/>
                                      </p:to>
                                    </p:set>
                                    <p:animEffect filter="fade" transition="in">
                                      <p:cBhvr>
                                        <p:cTn dur="1000" id="23"/>
                                        <p:tgtEl>
                                          <p:spTgt spid="21507">
                                            <p:txEl>
                                              <p:pRg end="2" st="2"/>
                                            </p:txEl>
                                          </p:spTgt>
                                        </p:tgtEl>
                                      </p:cBhvr>
                                    </p:animEffect>
                                    <p:anim calcmode="lin" valueType="num">
                                      <p:cBhvr>
                                        <p:cTn dur="1000" fill="hold" id="24"/>
                                        <p:tgtEl>
                                          <p:spTgt spid="21507">
                                            <p:txEl>
                                              <p:pRg end="2" st="2"/>
                                            </p:txEl>
                                          </p:spTgt>
                                        </p:tgtEl>
                                        <p:attrNameLst>
                                          <p:attrName>ppt_x</p:attrName>
                                        </p:attrNameLst>
                                      </p:cBhvr>
                                      <p:tavLst>
                                        <p:tav tm="0">
                                          <p:val>
                                            <p:strVal val="#ppt_x"/>
                                          </p:val>
                                        </p:tav>
                                        <p:tav tm="100000">
                                          <p:val>
                                            <p:strVal val="#ppt_x"/>
                                          </p:val>
                                        </p:tav>
                                      </p:tavLst>
                                    </p:anim>
                                    <p:anim calcmode="lin" valueType="num">
                                      <p:cBhvr>
                                        <p:cTn dur="1000" fill="hold" id="25"/>
                                        <p:tgtEl>
                                          <p:spTgt spid="21507">
                                            <p:txEl>
                                              <p:pRg end="2" st="2"/>
                                            </p:txEl>
                                          </p:spTgt>
                                        </p:tgtEl>
                                        <p:attrNameLst>
                                          <p:attrName>ppt_y</p:attrName>
                                        </p:attrNameLst>
                                      </p:cBhvr>
                                      <p:tavLst>
                                        <p:tav tm="0">
                                          <p:val>
                                            <p:strVal val="#ppt_y+.1"/>
                                          </p:val>
                                        </p:tav>
                                        <p:tav tm="100000">
                                          <p:val>
                                            <p:strVal val="#ppt_y"/>
                                          </p:val>
                                        </p:tav>
                                      </p:tavLst>
                                    </p:anim>
                                  </p:childTnLst>
                                </p:cTn>
                              </p:par>
                            </p:childTnLst>
                          </p:cTn>
                        </p:par>
                      </p:childTnLst>
                    </p:cTn>
                  </p:par>
                  <p:par>
                    <p:cTn fill="hold" id="26">
                      <p:stCondLst>
                        <p:cond delay="indefinite"/>
                      </p:stCondLst>
                      <p:childTnLst>
                        <p:par>
                          <p:cTn fill="hold" id="27">
                            <p:stCondLst>
                              <p:cond delay="0"/>
                            </p:stCondLst>
                            <p:childTnLst>
                              <p:par>
                                <p:cTn fill="hold" id="28" nodeType="clickEffect" presetClass="entr" presetID="42" presetSubtype="0">
                                  <p:stCondLst>
                                    <p:cond delay="0"/>
                                  </p:stCondLst>
                                  <p:childTnLst>
                                    <p:set>
                                      <p:cBhvr>
                                        <p:cTn dur="1" fill="hold" id="29">
                                          <p:stCondLst>
                                            <p:cond delay="0"/>
                                          </p:stCondLst>
                                        </p:cTn>
                                        <p:tgtEl>
                                          <p:spTgt spid="21507">
                                            <p:txEl>
                                              <p:pRg end="3" st="3"/>
                                            </p:txEl>
                                          </p:spTgt>
                                        </p:tgtEl>
                                        <p:attrNameLst>
                                          <p:attrName>style.visibility</p:attrName>
                                        </p:attrNameLst>
                                      </p:cBhvr>
                                      <p:to>
                                        <p:strVal val="visible"/>
                                      </p:to>
                                    </p:set>
                                    <p:animEffect filter="fade" transition="in">
                                      <p:cBhvr>
                                        <p:cTn dur="1000" id="30"/>
                                        <p:tgtEl>
                                          <p:spTgt spid="21507">
                                            <p:txEl>
                                              <p:pRg end="3" st="3"/>
                                            </p:txEl>
                                          </p:spTgt>
                                        </p:tgtEl>
                                      </p:cBhvr>
                                    </p:animEffect>
                                    <p:anim calcmode="lin" valueType="num">
                                      <p:cBhvr>
                                        <p:cTn dur="1000" fill="hold" id="31"/>
                                        <p:tgtEl>
                                          <p:spTgt spid="21507">
                                            <p:txEl>
                                              <p:pRg end="3" st="3"/>
                                            </p:txEl>
                                          </p:spTgt>
                                        </p:tgtEl>
                                        <p:attrNameLst>
                                          <p:attrName>ppt_x</p:attrName>
                                        </p:attrNameLst>
                                      </p:cBhvr>
                                      <p:tavLst>
                                        <p:tav tm="0">
                                          <p:val>
                                            <p:strVal val="#ppt_x"/>
                                          </p:val>
                                        </p:tav>
                                        <p:tav tm="100000">
                                          <p:val>
                                            <p:strVal val="#ppt_x"/>
                                          </p:val>
                                        </p:tav>
                                      </p:tavLst>
                                    </p:anim>
                                    <p:anim calcmode="lin" valueType="num">
                                      <p:cBhvr>
                                        <p:cTn dur="1000" fill="hold" id="32"/>
                                        <p:tgtEl>
                                          <p:spTgt spid="21507">
                                            <p:txEl>
                                              <p:pRg end="3" st="3"/>
                                            </p:txEl>
                                          </p:spTgt>
                                        </p:tgtEl>
                                        <p:attrNameLst>
                                          <p:attrName>ppt_y</p:attrName>
                                        </p:attrNameLst>
                                      </p:cBhvr>
                                      <p:tavLst>
                                        <p:tav tm="0">
                                          <p:val>
                                            <p:strVal val="#ppt_y+.1"/>
                                          </p:val>
                                        </p:tav>
                                        <p:tav tm="100000">
                                          <p:val>
                                            <p:strVal val="#ppt_y"/>
                                          </p:val>
                                        </p:tav>
                                      </p:tavLst>
                                    </p:anim>
                                  </p:childTnLst>
                                </p:cTn>
                              </p:par>
                            </p:childTnLst>
                          </p:cTn>
                        </p:par>
                      </p:childTnLst>
                    </p:cTn>
                  </p:par>
                  <p:par>
                    <p:cTn fill="hold" id="33">
                      <p:stCondLst>
                        <p:cond delay="indefinite"/>
                      </p:stCondLst>
                      <p:childTnLst>
                        <p:par>
                          <p:cTn fill="hold" id="34">
                            <p:stCondLst>
                              <p:cond delay="0"/>
                            </p:stCondLst>
                            <p:childTnLst>
                              <p:par>
                                <p:cTn fill="hold" id="35" nodeType="clickEffect" presetClass="entr" presetID="42" presetSubtype="0">
                                  <p:stCondLst>
                                    <p:cond delay="0"/>
                                  </p:stCondLst>
                                  <p:childTnLst>
                                    <p:set>
                                      <p:cBhvr>
                                        <p:cTn dur="1" fill="hold" id="36">
                                          <p:stCondLst>
                                            <p:cond delay="0"/>
                                          </p:stCondLst>
                                        </p:cTn>
                                        <p:tgtEl>
                                          <p:spTgt spid="21507">
                                            <p:txEl>
                                              <p:pRg end="4" st="4"/>
                                            </p:txEl>
                                          </p:spTgt>
                                        </p:tgtEl>
                                        <p:attrNameLst>
                                          <p:attrName>style.visibility</p:attrName>
                                        </p:attrNameLst>
                                      </p:cBhvr>
                                      <p:to>
                                        <p:strVal val="visible"/>
                                      </p:to>
                                    </p:set>
                                    <p:animEffect filter="fade" transition="in">
                                      <p:cBhvr>
                                        <p:cTn dur="1000" id="37"/>
                                        <p:tgtEl>
                                          <p:spTgt spid="21507">
                                            <p:txEl>
                                              <p:pRg end="4" st="4"/>
                                            </p:txEl>
                                          </p:spTgt>
                                        </p:tgtEl>
                                      </p:cBhvr>
                                    </p:animEffect>
                                    <p:anim calcmode="lin" valueType="num">
                                      <p:cBhvr>
                                        <p:cTn dur="1000" fill="hold" id="38"/>
                                        <p:tgtEl>
                                          <p:spTgt spid="21507">
                                            <p:txEl>
                                              <p:pRg end="4" st="4"/>
                                            </p:txEl>
                                          </p:spTgt>
                                        </p:tgtEl>
                                        <p:attrNameLst>
                                          <p:attrName>ppt_x</p:attrName>
                                        </p:attrNameLst>
                                      </p:cBhvr>
                                      <p:tavLst>
                                        <p:tav tm="0">
                                          <p:val>
                                            <p:strVal val="#ppt_x"/>
                                          </p:val>
                                        </p:tav>
                                        <p:tav tm="100000">
                                          <p:val>
                                            <p:strVal val="#ppt_x"/>
                                          </p:val>
                                        </p:tav>
                                      </p:tavLst>
                                    </p:anim>
                                    <p:anim calcmode="lin" valueType="num">
                                      <p:cBhvr>
                                        <p:cTn dur="1000" fill="hold" id="39"/>
                                        <p:tgtEl>
                                          <p:spTgt spid="21507">
                                            <p:txEl>
                                              <p:pRg end="4" st="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21506"/>
    </p:bldLst>
  </p:timing>
</p:sld>
</file>

<file path=ppt/slides/slide71.xml><?xml version="1.0" encoding="utf-8"?>
<p:sld xmlns:a="http://schemas.openxmlformats.org/drawingml/2006/main" xmlns:p="http://schemas.openxmlformats.org/presentationml/2006/main" xmlns:s="http://schemas.openxmlformats.org/officeDocument/2006/sharedTypes" xmlns:r="http://schemas.openxmlformats.org/officeDocument/2006/relationships" showMasterPhAnim="0">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4578"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274638"/>
            <a:ext cx="7086600" cy="1143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pPr algn="l"/>
            <a:r>
              <a:rPr b="1" lang="en-US" sz="4000">
                <a:uFillTx/>
              </a:rPr>
              <a:t>What are the acute effects?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4579"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lnSpcReduction="10000"/>
          </a:bodyPr>
          <a:lstStyle/>
          <a:p>
            <a:pPr>
              <a:lnSpc>
                <a:spcPct val="80000"/>
              </a:lnSpc>
            </a:pPr>
            <a:r>
              <a:rPr lang="en-US" sz="2800">
                <a:uFillTx/>
              </a:rPr>
              <a:t>When smoked, euphoric effects appear within minutes, peak in about 30 minutes, and last 2 to 4 hours.</a:t>
            </a:r>
          </a:p>
          <a:p>
            <a:pPr>
              <a:lnSpc>
                <a:spcPct val="80000"/>
              </a:lnSpc>
            </a:pPr>
            <a:r>
              <a:rPr lang="en-US" sz="2800">
                <a:uFillTx/>
              </a:rPr>
              <a:t>If ingested, short term effects begin more slowly, usually 0.5 to1h.</a:t>
            </a:r>
          </a:p>
          <a:p>
            <a:pPr>
              <a:lnSpc>
                <a:spcPct val="80000"/>
              </a:lnSpc>
            </a:pPr>
            <a:r>
              <a:rPr lang="en-US" sz="2800">
                <a:uFillTx/>
              </a:rPr>
              <a:t>After few min. heart begins beating, the bronchial passages relax and became enlarged, and the blood vessels in the eyes look red.</a:t>
            </a:r>
          </a:p>
          <a:p>
            <a:pPr>
              <a:lnSpc>
                <a:spcPct val="80000"/>
              </a:lnSpc>
            </a:pPr>
            <a:r>
              <a:rPr lang="en-US" sz="2800">
                <a:uFillTx/>
              </a:rPr>
              <a:t>THC activates the reward system - releasing dopamine.</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dir="vert"/>
    <p:sndAc>
      <p:stSnd>
        <p:snd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embed="rId2" name="arrow.wav"/>
      </p:stSnd>
    </p:sndAc>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1" presetSubtype="0">
                                  <p:stCondLst>
                                    <p:cond delay="0"/>
                                  </p:stCondLst>
                                  <p:iterate type="lt">
                                    <p:tmPct val="10000"/>
                                  </p:iterate>
                                  <p:childTnLst>
                                    <p:set>
                                      <p:cBhvr>
                                        <p:cTn dur="1" fill="hold" id="6">
                                          <p:stCondLst>
                                            <p:cond delay="0"/>
                                          </p:stCondLst>
                                        </p:cTn>
                                        <p:tgtEl>
                                          <p:spTgt spid="24578"/>
                                        </p:tgtEl>
                                        <p:attrNameLst>
                                          <p:attrName>style.visibility</p:attrName>
                                        </p:attrNameLst>
                                      </p:cBhvr>
                                      <p:to>
                                        <p:strVal val="visible"/>
                                      </p:to>
                                    </p:set>
                                    <p:anim calcmode="lin" valueType="num">
                                      <p:cBhvr>
                                        <p:cTn dur="500" fill="hold" id="7"/>
                                        <p:tgtEl>
                                          <p:spTgt spid="2457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4578"/>
                                        </p:tgtEl>
                                        <p:attrNameLst>
                                          <p:attrName>ppt_y</p:attrName>
                                        </p:attrNameLst>
                                      </p:cBhvr>
                                      <p:tavLst>
                                        <p:tav tm="0">
                                          <p:val>
                                            <p:strVal val="#ppt_y"/>
                                          </p:val>
                                        </p:tav>
                                        <p:tav tm="100000">
                                          <p:val>
                                            <p:strVal val="#ppt_y"/>
                                          </p:val>
                                        </p:tav>
                                      </p:tavLst>
                                    </p:anim>
                                    <p:anim calcmode="lin" valueType="num">
                                      <p:cBhvr>
                                        <p:cTn dur="500" fill="hold" id="9"/>
                                        <p:tgtEl>
                                          <p:spTgt spid="2457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457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4578"/>
                                        </p:tgtEl>
                                      </p:cBhvr>
                                    </p:animEffect>
                                  </p:childTnLst>
                                </p:cTn>
                              </p:par>
                            </p:childTnLst>
                          </p:cTn>
                        </p:par>
                      </p:childTnLst>
                    </p:cTn>
                  </p:par>
                  <p:par>
                    <p:cTn fill="hold" id="12">
                      <p:stCondLst>
                        <p:cond delay="indefinite"/>
                      </p:stCondLst>
                      <p:childTnLst>
                        <p:par>
                          <p:cTn fill="hold" id="13">
                            <p:stCondLst>
                              <p:cond delay="0"/>
                            </p:stCondLst>
                            <p:childTnLst>
                              <p:par>
                                <p:cTn fill="hold" id="14" nodeType="clickEffect" presetClass="entr" presetID="42" presetSubtype="0">
                                  <p:stCondLst>
                                    <p:cond delay="0"/>
                                  </p:stCondLst>
                                  <p:childTnLst>
                                    <p:set>
                                      <p:cBhvr>
                                        <p:cTn dur="1" fill="hold" id="15">
                                          <p:stCondLst>
                                            <p:cond delay="0"/>
                                          </p:stCondLst>
                                        </p:cTn>
                                        <p:tgtEl>
                                          <p:spTgt spid="24579">
                                            <p:txEl>
                                              <p:pRg end="0" st="0"/>
                                            </p:txEl>
                                          </p:spTgt>
                                        </p:tgtEl>
                                        <p:attrNameLst>
                                          <p:attrName>style.visibility</p:attrName>
                                        </p:attrNameLst>
                                      </p:cBhvr>
                                      <p:to>
                                        <p:strVal val="visible"/>
                                      </p:to>
                                    </p:set>
                                    <p:animEffect filter="fade" transition="in">
                                      <p:cBhvr>
                                        <p:cTn dur="1000" id="16"/>
                                        <p:tgtEl>
                                          <p:spTgt spid="24579">
                                            <p:txEl>
                                              <p:pRg end="0" st="0"/>
                                            </p:txEl>
                                          </p:spTgt>
                                        </p:tgtEl>
                                      </p:cBhvr>
                                    </p:animEffect>
                                    <p:anim calcmode="lin" valueType="num">
                                      <p:cBhvr>
                                        <p:cTn dur="1000" fill="hold" id="17"/>
                                        <p:tgtEl>
                                          <p:spTgt spid="24579">
                                            <p:txEl>
                                              <p:pRg end="0" st="0"/>
                                            </p:txEl>
                                          </p:spTgt>
                                        </p:tgtEl>
                                        <p:attrNameLst>
                                          <p:attrName>ppt_x</p:attrName>
                                        </p:attrNameLst>
                                      </p:cBhvr>
                                      <p:tavLst>
                                        <p:tav tm="0">
                                          <p:val>
                                            <p:strVal val="#ppt_x"/>
                                          </p:val>
                                        </p:tav>
                                        <p:tav tm="100000">
                                          <p:val>
                                            <p:strVal val="#ppt_x"/>
                                          </p:val>
                                        </p:tav>
                                      </p:tavLst>
                                    </p:anim>
                                    <p:anim calcmode="lin" valueType="num">
                                      <p:cBhvr>
                                        <p:cTn dur="1000" fill="hold" id="18"/>
                                        <p:tgtEl>
                                          <p:spTgt spid="24579">
                                            <p:txEl>
                                              <p:pRg end="0" st="0"/>
                                            </p:txEl>
                                          </p:spTgt>
                                        </p:tgtEl>
                                        <p:attrNameLst>
                                          <p:attrName>ppt_y</p:attrName>
                                        </p:attrNameLst>
                                      </p:cBhvr>
                                      <p:tavLst>
                                        <p:tav tm="0">
                                          <p:val>
                                            <p:strVal val="#ppt_y+.1"/>
                                          </p:val>
                                        </p:tav>
                                        <p:tav tm="100000">
                                          <p:val>
                                            <p:strVal val="#ppt_y"/>
                                          </p:val>
                                        </p:tav>
                                      </p:tavLst>
                                    </p:anim>
                                  </p:childTnLst>
                                </p:cTn>
                              </p:par>
                            </p:childTnLst>
                          </p:cTn>
                        </p:par>
                      </p:childTnLst>
                    </p:cTn>
                  </p:par>
                  <p:par>
                    <p:cTn fill="hold" id="19">
                      <p:stCondLst>
                        <p:cond delay="indefinite"/>
                      </p:stCondLst>
                      <p:childTnLst>
                        <p:par>
                          <p:cTn fill="hold" id="20">
                            <p:stCondLst>
                              <p:cond delay="0"/>
                            </p:stCondLst>
                            <p:childTnLst>
                              <p:par>
                                <p:cTn fill="hold" id="21" nodeType="clickEffect" presetClass="entr" presetID="42" presetSubtype="0">
                                  <p:stCondLst>
                                    <p:cond delay="0"/>
                                  </p:stCondLst>
                                  <p:childTnLst>
                                    <p:set>
                                      <p:cBhvr>
                                        <p:cTn dur="1" fill="hold" id="22">
                                          <p:stCondLst>
                                            <p:cond delay="0"/>
                                          </p:stCondLst>
                                        </p:cTn>
                                        <p:tgtEl>
                                          <p:spTgt spid="24579">
                                            <p:txEl>
                                              <p:pRg end="1" st="1"/>
                                            </p:txEl>
                                          </p:spTgt>
                                        </p:tgtEl>
                                        <p:attrNameLst>
                                          <p:attrName>style.visibility</p:attrName>
                                        </p:attrNameLst>
                                      </p:cBhvr>
                                      <p:to>
                                        <p:strVal val="visible"/>
                                      </p:to>
                                    </p:set>
                                    <p:animEffect filter="fade" transition="in">
                                      <p:cBhvr>
                                        <p:cTn dur="1000" id="23"/>
                                        <p:tgtEl>
                                          <p:spTgt spid="24579">
                                            <p:txEl>
                                              <p:pRg end="1" st="1"/>
                                            </p:txEl>
                                          </p:spTgt>
                                        </p:tgtEl>
                                      </p:cBhvr>
                                    </p:animEffect>
                                    <p:anim calcmode="lin" valueType="num">
                                      <p:cBhvr>
                                        <p:cTn dur="1000" fill="hold" id="24"/>
                                        <p:tgtEl>
                                          <p:spTgt spid="24579">
                                            <p:txEl>
                                              <p:pRg end="1" st="1"/>
                                            </p:txEl>
                                          </p:spTgt>
                                        </p:tgtEl>
                                        <p:attrNameLst>
                                          <p:attrName>ppt_x</p:attrName>
                                        </p:attrNameLst>
                                      </p:cBhvr>
                                      <p:tavLst>
                                        <p:tav tm="0">
                                          <p:val>
                                            <p:strVal val="#ppt_x"/>
                                          </p:val>
                                        </p:tav>
                                        <p:tav tm="100000">
                                          <p:val>
                                            <p:strVal val="#ppt_x"/>
                                          </p:val>
                                        </p:tav>
                                      </p:tavLst>
                                    </p:anim>
                                    <p:anim calcmode="lin" valueType="num">
                                      <p:cBhvr>
                                        <p:cTn dur="1000" fill="hold" id="25"/>
                                        <p:tgtEl>
                                          <p:spTgt spid="24579">
                                            <p:txEl>
                                              <p:pRg end="1" st="1"/>
                                            </p:txEl>
                                          </p:spTgt>
                                        </p:tgtEl>
                                        <p:attrNameLst>
                                          <p:attrName>ppt_y</p:attrName>
                                        </p:attrNameLst>
                                      </p:cBhvr>
                                      <p:tavLst>
                                        <p:tav tm="0">
                                          <p:val>
                                            <p:strVal val="#ppt_y+.1"/>
                                          </p:val>
                                        </p:tav>
                                        <p:tav tm="100000">
                                          <p:val>
                                            <p:strVal val="#ppt_y"/>
                                          </p:val>
                                        </p:tav>
                                      </p:tavLst>
                                    </p:anim>
                                  </p:childTnLst>
                                </p:cTn>
                              </p:par>
                            </p:childTnLst>
                          </p:cTn>
                        </p:par>
                      </p:childTnLst>
                    </p:cTn>
                  </p:par>
                  <p:par>
                    <p:cTn fill="hold" id="26">
                      <p:stCondLst>
                        <p:cond delay="indefinite"/>
                      </p:stCondLst>
                      <p:childTnLst>
                        <p:par>
                          <p:cTn fill="hold" id="27">
                            <p:stCondLst>
                              <p:cond delay="0"/>
                            </p:stCondLst>
                            <p:childTnLst>
                              <p:par>
                                <p:cTn fill="hold" id="28" nodeType="clickEffect" presetClass="entr" presetID="42" presetSubtype="0">
                                  <p:stCondLst>
                                    <p:cond delay="0"/>
                                  </p:stCondLst>
                                  <p:childTnLst>
                                    <p:set>
                                      <p:cBhvr>
                                        <p:cTn dur="1" fill="hold" id="29">
                                          <p:stCondLst>
                                            <p:cond delay="0"/>
                                          </p:stCondLst>
                                        </p:cTn>
                                        <p:tgtEl>
                                          <p:spTgt spid="24579">
                                            <p:txEl>
                                              <p:pRg end="2" st="2"/>
                                            </p:txEl>
                                          </p:spTgt>
                                        </p:tgtEl>
                                        <p:attrNameLst>
                                          <p:attrName>style.visibility</p:attrName>
                                        </p:attrNameLst>
                                      </p:cBhvr>
                                      <p:to>
                                        <p:strVal val="visible"/>
                                      </p:to>
                                    </p:set>
                                    <p:animEffect filter="fade" transition="in">
                                      <p:cBhvr>
                                        <p:cTn dur="1000" id="30"/>
                                        <p:tgtEl>
                                          <p:spTgt spid="24579">
                                            <p:txEl>
                                              <p:pRg end="2" st="2"/>
                                            </p:txEl>
                                          </p:spTgt>
                                        </p:tgtEl>
                                      </p:cBhvr>
                                    </p:animEffect>
                                    <p:anim calcmode="lin" valueType="num">
                                      <p:cBhvr>
                                        <p:cTn dur="1000" fill="hold" id="31"/>
                                        <p:tgtEl>
                                          <p:spTgt spid="24579">
                                            <p:txEl>
                                              <p:pRg end="2" st="2"/>
                                            </p:txEl>
                                          </p:spTgt>
                                        </p:tgtEl>
                                        <p:attrNameLst>
                                          <p:attrName>ppt_x</p:attrName>
                                        </p:attrNameLst>
                                      </p:cBhvr>
                                      <p:tavLst>
                                        <p:tav tm="0">
                                          <p:val>
                                            <p:strVal val="#ppt_x"/>
                                          </p:val>
                                        </p:tav>
                                        <p:tav tm="100000">
                                          <p:val>
                                            <p:strVal val="#ppt_x"/>
                                          </p:val>
                                        </p:tav>
                                      </p:tavLst>
                                    </p:anim>
                                    <p:anim calcmode="lin" valueType="num">
                                      <p:cBhvr>
                                        <p:cTn dur="1000" fill="hold" id="32"/>
                                        <p:tgtEl>
                                          <p:spTgt spid="24579">
                                            <p:txEl>
                                              <p:pRg end="2" st="2"/>
                                            </p:txEl>
                                          </p:spTgt>
                                        </p:tgtEl>
                                        <p:attrNameLst>
                                          <p:attrName>ppt_y</p:attrName>
                                        </p:attrNameLst>
                                      </p:cBhvr>
                                      <p:tavLst>
                                        <p:tav tm="0">
                                          <p:val>
                                            <p:strVal val="#ppt_y+.1"/>
                                          </p:val>
                                        </p:tav>
                                        <p:tav tm="100000">
                                          <p:val>
                                            <p:strVal val="#ppt_y"/>
                                          </p:val>
                                        </p:tav>
                                      </p:tavLst>
                                    </p:anim>
                                  </p:childTnLst>
                                </p:cTn>
                              </p:par>
                            </p:childTnLst>
                          </p:cTn>
                        </p:par>
                      </p:childTnLst>
                    </p:cTn>
                  </p:par>
                  <p:par>
                    <p:cTn fill="hold" id="33">
                      <p:stCondLst>
                        <p:cond delay="indefinite"/>
                      </p:stCondLst>
                      <p:childTnLst>
                        <p:par>
                          <p:cTn fill="hold" id="34">
                            <p:stCondLst>
                              <p:cond delay="0"/>
                            </p:stCondLst>
                            <p:childTnLst>
                              <p:par>
                                <p:cTn fill="hold" id="35" nodeType="clickEffect" presetClass="entr" presetID="42" presetSubtype="0">
                                  <p:stCondLst>
                                    <p:cond delay="0"/>
                                  </p:stCondLst>
                                  <p:childTnLst>
                                    <p:set>
                                      <p:cBhvr>
                                        <p:cTn dur="1" fill="hold" id="36">
                                          <p:stCondLst>
                                            <p:cond delay="0"/>
                                          </p:stCondLst>
                                        </p:cTn>
                                        <p:tgtEl>
                                          <p:spTgt spid="24579">
                                            <p:txEl>
                                              <p:pRg end="3" st="3"/>
                                            </p:txEl>
                                          </p:spTgt>
                                        </p:tgtEl>
                                        <p:attrNameLst>
                                          <p:attrName>style.visibility</p:attrName>
                                        </p:attrNameLst>
                                      </p:cBhvr>
                                      <p:to>
                                        <p:strVal val="visible"/>
                                      </p:to>
                                    </p:set>
                                    <p:animEffect filter="fade" transition="in">
                                      <p:cBhvr>
                                        <p:cTn dur="1000" id="37"/>
                                        <p:tgtEl>
                                          <p:spTgt spid="24579">
                                            <p:txEl>
                                              <p:pRg end="3" st="3"/>
                                            </p:txEl>
                                          </p:spTgt>
                                        </p:tgtEl>
                                      </p:cBhvr>
                                    </p:animEffect>
                                    <p:anim calcmode="lin" valueType="num">
                                      <p:cBhvr>
                                        <p:cTn dur="1000" fill="hold" id="38"/>
                                        <p:tgtEl>
                                          <p:spTgt spid="24579">
                                            <p:txEl>
                                              <p:pRg end="3" st="3"/>
                                            </p:txEl>
                                          </p:spTgt>
                                        </p:tgtEl>
                                        <p:attrNameLst>
                                          <p:attrName>ppt_x</p:attrName>
                                        </p:attrNameLst>
                                      </p:cBhvr>
                                      <p:tavLst>
                                        <p:tav tm="0">
                                          <p:val>
                                            <p:strVal val="#ppt_x"/>
                                          </p:val>
                                        </p:tav>
                                        <p:tav tm="100000">
                                          <p:val>
                                            <p:strVal val="#ppt_x"/>
                                          </p:val>
                                        </p:tav>
                                      </p:tavLst>
                                    </p:anim>
                                    <p:anim calcmode="lin" valueType="num">
                                      <p:cBhvr>
                                        <p:cTn dur="1000" fill="hold" id="39"/>
                                        <p:tgtEl>
                                          <p:spTgt spid="24579">
                                            <p:txEl>
                                              <p:pRg end="3" st="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24578"/>
    </p:bldLst>
  </p:timing>
</p:sld>
</file>

<file path=ppt/slides/slide72.xml><?xml version="1.0" encoding="utf-8"?>
<p:sld xmlns:a="http://schemas.openxmlformats.org/drawingml/2006/main" xmlns:p="http://schemas.openxmlformats.org/presentationml/2006/main" xmlns:s="http://schemas.openxmlformats.org/officeDocument/2006/sharedTypes" xmlns:r="http://schemas.openxmlformats.org/officeDocument/2006/relationships" showMasterPhAnim="0">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5602"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304800"/>
            <a:ext cx="7162800" cy="1143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pPr algn="l"/>
            <a:r>
              <a:rPr b="1" lang="en-US" sz="4000">
                <a:uFillTx/>
              </a:rPr>
              <a:t>What are the acute effects?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5603"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pPr>
              <a:lnSpc>
                <a:spcPct val="90000"/>
              </a:lnSpc>
            </a:pPr>
            <a:r>
              <a:rPr dirty="0" lang="en-US" sz="2800">
                <a:uFillTx/>
              </a:rPr>
              <a:t>A pleasant sensation, color and sounds may seem more intense, and time appears to pass very slowly, mouth feels dry and he or she become very hungry and thirsty. </a:t>
            </a:r>
          </a:p>
          <a:p>
            <a:pPr>
              <a:lnSpc>
                <a:spcPct val="90000"/>
              </a:lnSpc>
            </a:pPr>
            <a:r>
              <a:rPr dirty="0" lang="en-US" smtClean="0" sz="2800">
                <a:uFillTx/>
              </a:rPr>
              <a:t>THC </a:t>
            </a:r>
            <a:r>
              <a:rPr dirty="0" lang="en-US" sz="2800">
                <a:uFillTx/>
              </a:rPr>
              <a:t>disrupts coordination and balance</a:t>
            </a:r>
            <a:r>
              <a:rPr dirty="0" lang="en-US" smtClean="0" sz="2800">
                <a:uFillTx/>
              </a:rPr>
              <a:t>.</a:t>
            </a:r>
          </a:p>
          <a:p>
            <a:pPr>
              <a:lnSpc>
                <a:spcPct val="90000"/>
              </a:lnSpc>
            </a:pPr>
            <a:r>
              <a:rPr dirty="0" lang="en-US" smtClean="0" sz="2800">
                <a:uFillTx/>
              </a:rPr>
              <a:t>Anxiety +/- panic attacks</a:t>
            </a:r>
            <a:endParaRPr dirty="0" lang="en-US" sz="2800">
              <a:uFillTx/>
            </a:endParaRPr>
          </a:p>
          <a:p>
            <a:pPr>
              <a:lnSpc>
                <a:spcPct val="90000"/>
              </a:lnSpc>
            </a:pPr>
            <a:r>
              <a:rPr dirty="0" lang="en-US" sz="2800">
                <a:uFillTx/>
              </a:rPr>
              <a:t>High doses may cause acute toxic psychosis. </a:t>
            </a:r>
            <a:endParaRPr dirty="0" lang="en-US" smtClean="0" sz="2800">
              <a:uFillTx/>
            </a:endParaRPr>
          </a:p>
          <a:p>
            <a:pPr>
              <a:lnSpc>
                <a:spcPct val="90000"/>
              </a:lnSpc>
            </a:pPr>
            <a:r>
              <a:rPr dirty="0" err="1" lang="en-US" smtClean="0" sz="2800">
                <a:uFillTx/>
              </a:rPr>
              <a:t>Amotivational</a:t>
            </a:r>
            <a:r>
              <a:rPr dirty="0" lang="en-US" smtClean="0" sz="2800">
                <a:uFillTx/>
              </a:rPr>
              <a:t> syndrome</a:t>
            </a:r>
            <a:endParaRPr dirty="0" lang="en-US" sz="280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dir="vert"/>
    <p:sndAc>
      <p:stSnd>
        <p:snd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embed="rId3" name="arrow.wav"/>
      </p:stSnd>
    </p:sndAc>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1" presetSubtype="0">
                                  <p:stCondLst>
                                    <p:cond delay="0"/>
                                  </p:stCondLst>
                                  <p:iterate type="lt">
                                    <p:tmPct val="10000"/>
                                  </p:iterate>
                                  <p:childTnLst>
                                    <p:set>
                                      <p:cBhvr>
                                        <p:cTn dur="1" fill="hold" id="6">
                                          <p:stCondLst>
                                            <p:cond delay="0"/>
                                          </p:stCondLst>
                                        </p:cTn>
                                        <p:tgtEl>
                                          <p:spTgt spid="25602"/>
                                        </p:tgtEl>
                                        <p:attrNameLst>
                                          <p:attrName>style.visibility</p:attrName>
                                        </p:attrNameLst>
                                      </p:cBhvr>
                                      <p:to>
                                        <p:strVal val="visible"/>
                                      </p:to>
                                    </p:set>
                                    <p:anim calcmode="lin" valueType="num">
                                      <p:cBhvr>
                                        <p:cTn dur="500" fill="hold" id="7"/>
                                        <p:tgtEl>
                                          <p:spTgt spid="2560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5602"/>
                                        </p:tgtEl>
                                        <p:attrNameLst>
                                          <p:attrName>ppt_y</p:attrName>
                                        </p:attrNameLst>
                                      </p:cBhvr>
                                      <p:tavLst>
                                        <p:tav tm="0">
                                          <p:val>
                                            <p:strVal val="#ppt_y"/>
                                          </p:val>
                                        </p:tav>
                                        <p:tav tm="100000">
                                          <p:val>
                                            <p:strVal val="#ppt_y"/>
                                          </p:val>
                                        </p:tav>
                                      </p:tavLst>
                                    </p:anim>
                                    <p:anim calcmode="lin" valueType="num">
                                      <p:cBhvr>
                                        <p:cTn dur="500" fill="hold" id="9"/>
                                        <p:tgtEl>
                                          <p:spTgt spid="2560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560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5602"/>
                                        </p:tgtEl>
                                      </p:cBhvr>
                                    </p:animEffect>
                                  </p:childTnLst>
                                </p:cTn>
                              </p:par>
                            </p:childTnLst>
                          </p:cTn>
                        </p:par>
                      </p:childTnLst>
                    </p:cTn>
                  </p:par>
                  <p:par>
                    <p:cTn fill="hold" id="12">
                      <p:stCondLst>
                        <p:cond delay="indefinite"/>
                      </p:stCondLst>
                      <p:childTnLst>
                        <p:par>
                          <p:cTn fill="hold" id="13">
                            <p:stCondLst>
                              <p:cond delay="0"/>
                            </p:stCondLst>
                            <p:childTnLst>
                              <p:par>
                                <p:cTn fill="hold" id="14" nodeType="clickEffect" presetClass="entr" presetID="42" presetSubtype="0">
                                  <p:stCondLst>
                                    <p:cond delay="0"/>
                                  </p:stCondLst>
                                  <p:iterate type="lt">
                                    <p:tmPct val="0"/>
                                  </p:iterate>
                                  <p:childTnLst>
                                    <p:set>
                                      <p:cBhvr>
                                        <p:cTn dur="1" fill="hold" id="15">
                                          <p:stCondLst>
                                            <p:cond delay="0"/>
                                          </p:stCondLst>
                                        </p:cTn>
                                        <p:tgtEl>
                                          <p:spTgt spid="25603">
                                            <p:txEl>
                                              <p:pRg end="0" st="0"/>
                                            </p:txEl>
                                          </p:spTgt>
                                        </p:tgtEl>
                                        <p:attrNameLst>
                                          <p:attrName>style.visibility</p:attrName>
                                        </p:attrNameLst>
                                      </p:cBhvr>
                                      <p:to>
                                        <p:strVal val="visible"/>
                                      </p:to>
                                    </p:set>
                                    <p:animEffect filter="fade" transition="in">
                                      <p:cBhvr>
                                        <p:cTn dur="1000" id="16"/>
                                        <p:tgtEl>
                                          <p:spTgt spid="25603">
                                            <p:txEl>
                                              <p:pRg end="0" st="0"/>
                                            </p:txEl>
                                          </p:spTgt>
                                        </p:tgtEl>
                                      </p:cBhvr>
                                    </p:animEffect>
                                    <p:anim calcmode="lin" valueType="num">
                                      <p:cBhvr>
                                        <p:cTn dur="1000" fill="hold" id="17"/>
                                        <p:tgtEl>
                                          <p:spTgt spid="25603">
                                            <p:txEl>
                                              <p:pRg end="0" st="0"/>
                                            </p:txEl>
                                          </p:spTgt>
                                        </p:tgtEl>
                                        <p:attrNameLst>
                                          <p:attrName>ppt_x</p:attrName>
                                        </p:attrNameLst>
                                      </p:cBhvr>
                                      <p:tavLst>
                                        <p:tav tm="0">
                                          <p:val>
                                            <p:strVal val="#ppt_x"/>
                                          </p:val>
                                        </p:tav>
                                        <p:tav tm="100000">
                                          <p:val>
                                            <p:strVal val="#ppt_x"/>
                                          </p:val>
                                        </p:tav>
                                      </p:tavLst>
                                    </p:anim>
                                    <p:anim calcmode="lin" valueType="num">
                                      <p:cBhvr>
                                        <p:cTn dur="1000" fill="hold" id="18"/>
                                        <p:tgtEl>
                                          <p:spTgt spid="25603">
                                            <p:txEl>
                                              <p:pRg end="0" st="0"/>
                                            </p:txEl>
                                          </p:spTgt>
                                        </p:tgtEl>
                                        <p:attrNameLst>
                                          <p:attrName>ppt_y</p:attrName>
                                        </p:attrNameLst>
                                      </p:cBhvr>
                                      <p:tavLst>
                                        <p:tav tm="0">
                                          <p:val>
                                            <p:strVal val="#ppt_y+.1"/>
                                          </p:val>
                                        </p:tav>
                                        <p:tav tm="100000">
                                          <p:val>
                                            <p:strVal val="#ppt_y"/>
                                          </p:val>
                                        </p:tav>
                                      </p:tavLst>
                                    </p:anim>
                                  </p:childTnLst>
                                </p:cTn>
                              </p:par>
                            </p:childTnLst>
                          </p:cTn>
                        </p:par>
                      </p:childTnLst>
                    </p:cTn>
                  </p:par>
                  <p:par>
                    <p:cTn fill="hold" id="19">
                      <p:stCondLst>
                        <p:cond delay="indefinite"/>
                      </p:stCondLst>
                      <p:childTnLst>
                        <p:par>
                          <p:cTn fill="hold" id="20">
                            <p:stCondLst>
                              <p:cond delay="0"/>
                            </p:stCondLst>
                            <p:childTnLst>
                              <p:par>
                                <p:cTn fill="hold" id="21" nodeType="clickEffect" presetClass="entr" presetID="42" presetSubtype="0">
                                  <p:stCondLst>
                                    <p:cond delay="0"/>
                                  </p:stCondLst>
                                  <p:iterate type="lt">
                                    <p:tmPct val="0"/>
                                  </p:iterate>
                                  <p:childTnLst>
                                    <p:set>
                                      <p:cBhvr>
                                        <p:cTn dur="1" fill="hold" id="22">
                                          <p:stCondLst>
                                            <p:cond delay="0"/>
                                          </p:stCondLst>
                                        </p:cTn>
                                        <p:tgtEl>
                                          <p:spTgt spid="25603">
                                            <p:txEl>
                                              <p:pRg end="1" st="1"/>
                                            </p:txEl>
                                          </p:spTgt>
                                        </p:tgtEl>
                                        <p:attrNameLst>
                                          <p:attrName>style.visibility</p:attrName>
                                        </p:attrNameLst>
                                      </p:cBhvr>
                                      <p:to>
                                        <p:strVal val="visible"/>
                                      </p:to>
                                    </p:set>
                                    <p:animEffect filter="fade" transition="in">
                                      <p:cBhvr>
                                        <p:cTn dur="1000" id="23"/>
                                        <p:tgtEl>
                                          <p:spTgt spid="25603">
                                            <p:txEl>
                                              <p:pRg end="1" st="1"/>
                                            </p:txEl>
                                          </p:spTgt>
                                        </p:tgtEl>
                                      </p:cBhvr>
                                    </p:animEffect>
                                    <p:anim calcmode="lin" valueType="num">
                                      <p:cBhvr>
                                        <p:cTn dur="1000" fill="hold" id="24"/>
                                        <p:tgtEl>
                                          <p:spTgt spid="25603">
                                            <p:txEl>
                                              <p:pRg end="1" st="1"/>
                                            </p:txEl>
                                          </p:spTgt>
                                        </p:tgtEl>
                                        <p:attrNameLst>
                                          <p:attrName>ppt_x</p:attrName>
                                        </p:attrNameLst>
                                      </p:cBhvr>
                                      <p:tavLst>
                                        <p:tav tm="0">
                                          <p:val>
                                            <p:strVal val="#ppt_x"/>
                                          </p:val>
                                        </p:tav>
                                        <p:tav tm="100000">
                                          <p:val>
                                            <p:strVal val="#ppt_x"/>
                                          </p:val>
                                        </p:tav>
                                      </p:tavLst>
                                    </p:anim>
                                    <p:anim calcmode="lin" valueType="num">
                                      <p:cBhvr>
                                        <p:cTn dur="1000" fill="hold" id="25"/>
                                        <p:tgtEl>
                                          <p:spTgt spid="25603">
                                            <p:txEl>
                                              <p:pRg end="1" st="1"/>
                                            </p:txEl>
                                          </p:spTgt>
                                        </p:tgtEl>
                                        <p:attrNameLst>
                                          <p:attrName>ppt_y</p:attrName>
                                        </p:attrNameLst>
                                      </p:cBhvr>
                                      <p:tavLst>
                                        <p:tav tm="0">
                                          <p:val>
                                            <p:strVal val="#ppt_y+.1"/>
                                          </p:val>
                                        </p:tav>
                                        <p:tav tm="100000">
                                          <p:val>
                                            <p:strVal val="#ppt_y"/>
                                          </p:val>
                                        </p:tav>
                                      </p:tavLst>
                                    </p:anim>
                                  </p:childTnLst>
                                </p:cTn>
                              </p:par>
                            </p:childTnLst>
                          </p:cTn>
                        </p:par>
                      </p:childTnLst>
                    </p:cTn>
                  </p:par>
                  <p:par>
                    <p:cTn fill="hold" id="26">
                      <p:stCondLst>
                        <p:cond delay="indefinite"/>
                      </p:stCondLst>
                      <p:childTnLst>
                        <p:par>
                          <p:cTn fill="hold" id="27">
                            <p:stCondLst>
                              <p:cond delay="0"/>
                            </p:stCondLst>
                            <p:childTnLst>
                              <p:par>
                                <p:cTn fill="hold" id="28" nodeType="clickEffect" presetClass="entr" presetID="42" presetSubtype="0">
                                  <p:stCondLst>
                                    <p:cond delay="0"/>
                                  </p:stCondLst>
                                  <p:iterate type="lt">
                                    <p:tmPct val="0"/>
                                  </p:iterate>
                                  <p:childTnLst>
                                    <p:set>
                                      <p:cBhvr>
                                        <p:cTn dur="1" fill="hold" id="29">
                                          <p:stCondLst>
                                            <p:cond delay="0"/>
                                          </p:stCondLst>
                                        </p:cTn>
                                        <p:tgtEl>
                                          <p:spTgt spid="25603">
                                            <p:txEl>
                                              <p:pRg end="2" st="2"/>
                                            </p:txEl>
                                          </p:spTgt>
                                        </p:tgtEl>
                                        <p:attrNameLst>
                                          <p:attrName>style.visibility</p:attrName>
                                        </p:attrNameLst>
                                      </p:cBhvr>
                                      <p:to>
                                        <p:strVal val="visible"/>
                                      </p:to>
                                    </p:set>
                                    <p:animEffect filter="fade" transition="in">
                                      <p:cBhvr>
                                        <p:cTn dur="1000" id="30"/>
                                        <p:tgtEl>
                                          <p:spTgt spid="25603">
                                            <p:txEl>
                                              <p:pRg end="2" st="2"/>
                                            </p:txEl>
                                          </p:spTgt>
                                        </p:tgtEl>
                                      </p:cBhvr>
                                    </p:animEffect>
                                    <p:anim calcmode="lin" valueType="num">
                                      <p:cBhvr>
                                        <p:cTn dur="1000" fill="hold" id="31"/>
                                        <p:tgtEl>
                                          <p:spTgt spid="25603">
                                            <p:txEl>
                                              <p:pRg end="2" st="2"/>
                                            </p:txEl>
                                          </p:spTgt>
                                        </p:tgtEl>
                                        <p:attrNameLst>
                                          <p:attrName>ppt_x</p:attrName>
                                        </p:attrNameLst>
                                      </p:cBhvr>
                                      <p:tavLst>
                                        <p:tav tm="0">
                                          <p:val>
                                            <p:strVal val="#ppt_x"/>
                                          </p:val>
                                        </p:tav>
                                        <p:tav tm="100000">
                                          <p:val>
                                            <p:strVal val="#ppt_x"/>
                                          </p:val>
                                        </p:tav>
                                      </p:tavLst>
                                    </p:anim>
                                    <p:anim calcmode="lin" valueType="num">
                                      <p:cBhvr>
                                        <p:cTn dur="1000" fill="hold" id="32"/>
                                        <p:tgtEl>
                                          <p:spTgt spid="25603">
                                            <p:txEl>
                                              <p:pRg end="2" st="2"/>
                                            </p:txEl>
                                          </p:spTgt>
                                        </p:tgtEl>
                                        <p:attrNameLst>
                                          <p:attrName>ppt_y</p:attrName>
                                        </p:attrNameLst>
                                      </p:cBhvr>
                                      <p:tavLst>
                                        <p:tav tm="0">
                                          <p:val>
                                            <p:strVal val="#ppt_y+.1"/>
                                          </p:val>
                                        </p:tav>
                                        <p:tav tm="100000">
                                          <p:val>
                                            <p:strVal val="#ppt_y"/>
                                          </p:val>
                                        </p:tav>
                                      </p:tavLst>
                                    </p:anim>
                                  </p:childTnLst>
                                </p:cTn>
                              </p:par>
                            </p:childTnLst>
                          </p:cTn>
                        </p:par>
                      </p:childTnLst>
                    </p:cTn>
                  </p:par>
                  <p:par>
                    <p:cTn fill="hold" id="33">
                      <p:stCondLst>
                        <p:cond delay="indefinite"/>
                      </p:stCondLst>
                      <p:childTnLst>
                        <p:par>
                          <p:cTn fill="hold" id="34">
                            <p:stCondLst>
                              <p:cond delay="0"/>
                            </p:stCondLst>
                            <p:childTnLst>
                              <p:par>
                                <p:cTn fill="hold" id="35" nodeType="clickEffect" presetClass="entr" presetID="42" presetSubtype="0">
                                  <p:stCondLst>
                                    <p:cond delay="0"/>
                                  </p:stCondLst>
                                  <p:iterate type="lt">
                                    <p:tmPct val="0"/>
                                  </p:iterate>
                                  <p:childTnLst>
                                    <p:set>
                                      <p:cBhvr>
                                        <p:cTn dur="1" fill="hold" id="36">
                                          <p:stCondLst>
                                            <p:cond delay="0"/>
                                          </p:stCondLst>
                                        </p:cTn>
                                        <p:tgtEl>
                                          <p:spTgt spid="25603">
                                            <p:txEl>
                                              <p:pRg end="3" st="3"/>
                                            </p:txEl>
                                          </p:spTgt>
                                        </p:tgtEl>
                                        <p:attrNameLst>
                                          <p:attrName>style.visibility</p:attrName>
                                        </p:attrNameLst>
                                      </p:cBhvr>
                                      <p:to>
                                        <p:strVal val="visible"/>
                                      </p:to>
                                    </p:set>
                                    <p:animEffect filter="fade" transition="in">
                                      <p:cBhvr>
                                        <p:cTn dur="1000" id="37"/>
                                        <p:tgtEl>
                                          <p:spTgt spid="25603">
                                            <p:txEl>
                                              <p:pRg end="3" st="3"/>
                                            </p:txEl>
                                          </p:spTgt>
                                        </p:tgtEl>
                                      </p:cBhvr>
                                    </p:animEffect>
                                    <p:anim calcmode="lin" valueType="num">
                                      <p:cBhvr>
                                        <p:cTn dur="1000" fill="hold" id="38"/>
                                        <p:tgtEl>
                                          <p:spTgt spid="25603">
                                            <p:txEl>
                                              <p:pRg end="3" st="3"/>
                                            </p:txEl>
                                          </p:spTgt>
                                        </p:tgtEl>
                                        <p:attrNameLst>
                                          <p:attrName>ppt_x</p:attrName>
                                        </p:attrNameLst>
                                      </p:cBhvr>
                                      <p:tavLst>
                                        <p:tav tm="0">
                                          <p:val>
                                            <p:strVal val="#ppt_x"/>
                                          </p:val>
                                        </p:tav>
                                        <p:tav tm="100000">
                                          <p:val>
                                            <p:strVal val="#ppt_x"/>
                                          </p:val>
                                        </p:tav>
                                      </p:tavLst>
                                    </p:anim>
                                    <p:anim calcmode="lin" valueType="num">
                                      <p:cBhvr>
                                        <p:cTn dur="1000" fill="hold" id="39"/>
                                        <p:tgtEl>
                                          <p:spTgt spid="25603">
                                            <p:txEl>
                                              <p:pRg end="3" st="3"/>
                                            </p:txEl>
                                          </p:spTgt>
                                        </p:tgtEl>
                                        <p:attrNameLst>
                                          <p:attrName>ppt_y</p:attrName>
                                        </p:attrNameLst>
                                      </p:cBhvr>
                                      <p:tavLst>
                                        <p:tav tm="0">
                                          <p:val>
                                            <p:strVal val="#ppt_y+.1"/>
                                          </p:val>
                                        </p:tav>
                                        <p:tav tm="100000">
                                          <p:val>
                                            <p:strVal val="#ppt_y"/>
                                          </p:val>
                                        </p:tav>
                                      </p:tavLst>
                                    </p:anim>
                                  </p:childTnLst>
                                </p:cTn>
                              </p:par>
                            </p:childTnLst>
                          </p:cTn>
                        </p:par>
                      </p:childTnLst>
                    </p:cTn>
                  </p:par>
                  <p:par>
                    <p:cTn fill="hold" id="40">
                      <p:stCondLst>
                        <p:cond delay="indefinite"/>
                      </p:stCondLst>
                      <p:childTnLst>
                        <p:par>
                          <p:cTn fill="hold" id="41">
                            <p:stCondLst>
                              <p:cond delay="0"/>
                            </p:stCondLst>
                            <p:childTnLst>
                              <p:par>
                                <p:cTn fill="hold" id="42" nodeType="clickEffect" presetClass="entr" presetID="42" presetSubtype="0">
                                  <p:stCondLst>
                                    <p:cond delay="0"/>
                                  </p:stCondLst>
                                  <p:iterate type="lt">
                                    <p:tmPct val="0"/>
                                  </p:iterate>
                                  <p:childTnLst>
                                    <p:set>
                                      <p:cBhvr>
                                        <p:cTn dur="1" fill="hold" id="43">
                                          <p:stCondLst>
                                            <p:cond delay="0"/>
                                          </p:stCondLst>
                                        </p:cTn>
                                        <p:tgtEl>
                                          <p:spTgt spid="25603">
                                            <p:txEl>
                                              <p:pRg end="4" st="4"/>
                                            </p:txEl>
                                          </p:spTgt>
                                        </p:tgtEl>
                                        <p:attrNameLst>
                                          <p:attrName>style.visibility</p:attrName>
                                        </p:attrNameLst>
                                      </p:cBhvr>
                                      <p:to>
                                        <p:strVal val="visible"/>
                                      </p:to>
                                    </p:set>
                                    <p:animEffect filter="fade" transition="in">
                                      <p:cBhvr>
                                        <p:cTn dur="1000" id="44"/>
                                        <p:tgtEl>
                                          <p:spTgt spid="25603">
                                            <p:txEl>
                                              <p:pRg end="4" st="4"/>
                                            </p:txEl>
                                          </p:spTgt>
                                        </p:tgtEl>
                                      </p:cBhvr>
                                    </p:animEffect>
                                    <p:anim calcmode="lin" valueType="num">
                                      <p:cBhvr>
                                        <p:cTn dur="1000" fill="hold" id="45"/>
                                        <p:tgtEl>
                                          <p:spTgt spid="25603">
                                            <p:txEl>
                                              <p:pRg end="4" st="4"/>
                                            </p:txEl>
                                          </p:spTgt>
                                        </p:tgtEl>
                                        <p:attrNameLst>
                                          <p:attrName>ppt_x</p:attrName>
                                        </p:attrNameLst>
                                      </p:cBhvr>
                                      <p:tavLst>
                                        <p:tav tm="0">
                                          <p:val>
                                            <p:strVal val="#ppt_x"/>
                                          </p:val>
                                        </p:tav>
                                        <p:tav tm="100000">
                                          <p:val>
                                            <p:strVal val="#ppt_x"/>
                                          </p:val>
                                        </p:tav>
                                      </p:tavLst>
                                    </p:anim>
                                    <p:anim calcmode="lin" valueType="num">
                                      <p:cBhvr>
                                        <p:cTn dur="1000" fill="hold" id="46"/>
                                        <p:tgtEl>
                                          <p:spTgt spid="25603">
                                            <p:txEl>
                                              <p:pRg end="4" st="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25602"/>
    </p:bldLst>
  </p:timing>
</p:sld>
</file>

<file path=ppt/slides/slide73.xml><?xml version="1.0" encoding="utf-8"?>
<p:sld xmlns:a="http://schemas.openxmlformats.org/drawingml/2006/main" xmlns:p="http://schemas.openxmlformats.org/presentationml/2006/main" xmlns:s="http://schemas.openxmlformats.org/officeDocument/2006/sharedTypes" xmlns:r="http://schemas.openxmlformats.org/officeDocument/2006/relationships" showMasterPhAnim="0">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6626"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274638"/>
            <a:ext cx="7239000" cy="1143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gn="l"/>
            <a:r>
              <a:rPr b="1" lang="en-US">
                <a:uFillTx/>
              </a:rPr>
              <a:t>Effect on physical health?</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6627"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7200" y="1600200"/>
            <a:ext cx="8435975" cy="492442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a:lnSpc>
                <a:spcPct val="90000"/>
              </a:lnSpc>
            </a:pPr>
            <a:r>
              <a:rPr lang="en-US" sz="2400">
                <a:uFillTx/>
              </a:rPr>
              <a:t>Increases difficulty in trying to quit smoking tobacco.</a:t>
            </a:r>
          </a:p>
          <a:p>
            <a:pPr>
              <a:lnSpc>
                <a:spcPct val="90000"/>
              </a:lnSpc>
            </a:pPr>
            <a:r>
              <a:rPr lang="en-US" sz="2400">
                <a:uFillTx/>
              </a:rPr>
              <a:t>Red eyes, tachycardia.  At high doses: orthostatic hypotension, increased appetite &amp; dry mouth.</a:t>
            </a:r>
          </a:p>
          <a:p>
            <a:pPr>
              <a:lnSpc>
                <a:spcPct val="90000"/>
              </a:lnSpc>
            </a:pPr>
            <a:r>
              <a:rPr lang="en-US" sz="2400">
                <a:uFillTx/>
              </a:rPr>
              <a:t>Heavy users are at risk for chronic respiratory disease</a:t>
            </a:r>
          </a:p>
          <a:p>
            <a:pPr>
              <a:lnSpc>
                <a:spcPct val="90000"/>
              </a:lnSpc>
            </a:pPr>
            <a:r>
              <a:rPr lang="en-US" sz="2400">
                <a:uFillTx/>
              </a:rPr>
              <a:t>Also associated with: cerebral atrophy, seizure susceptibility, chromosomal damage, birth defects, impaired immune reactivity, alterations in testosterone conc. &amp; dysregulation of menstrual cycles. </a:t>
            </a:r>
          </a:p>
          <a:p>
            <a:pPr>
              <a:lnSpc>
                <a:spcPct val="90000"/>
              </a:lnSpc>
            </a:pPr>
            <a:r>
              <a:rPr lang="en-US" sz="2400">
                <a:uFillTx/>
              </a:rPr>
              <a:t>Same carcinogenic hydrocarbons in conventional tobacco.</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dir="vert"/>
    <p:sndAc>
      <p:stSnd>
        <p:snd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embed="rId2" name="arrow.wav"/>
      </p:stSnd>
    </p:sndAc>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1" presetSubtype="0">
                                  <p:stCondLst>
                                    <p:cond delay="0"/>
                                  </p:stCondLst>
                                  <p:iterate type="lt">
                                    <p:tmPct val="10000"/>
                                  </p:iterate>
                                  <p:childTnLst>
                                    <p:set>
                                      <p:cBhvr>
                                        <p:cTn dur="1" fill="hold" id="6">
                                          <p:stCondLst>
                                            <p:cond delay="0"/>
                                          </p:stCondLst>
                                        </p:cTn>
                                        <p:tgtEl>
                                          <p:spTgt spid="26626"/>
                                        </p:tgtEl>
                                        <p:attrNameLst>
                                          <p:attrName>style.visibility</p:attrName>
                                        </p:attrNameLst>
                                      </p:cBhvr>
                                      <p:to>
                                        <p:strVal val="visible"/>
                                      </p:to>
                                    </p:set>
                                    <p:anim calcmode="lin" valueType="num">
                                      <p:cBhvr>
                                        <p:cTn dur="500" fill="hold" id="7"/>
                                        <p:tgtEl>
                                          <p:spTgt spid="2662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6626"/>
                                        </p:tgtEl>
                                        <p:attrNameLst>
                                          <p:attrName>ppt_y</p:attrName>
                                        </p:attrNameLst>
                                      </p:cBhvr>
                                      <p:tavLst>
                                        <p:tav tm="0">
                                          <p:val>
                                            <p:strVal val="#ppt_y"/>
                                          </p:val>
                                        </p:tav>
                                        <p:tav tm="100000">
                                          <p:val>
                                            <p:strVal val="#ppt_y"/>
                                          </p:val>
                                        </p:tav>
                                      </p:tavLst>
                                    </p:anim>
                                    <p:anim calcmode="lin" valueType="num">
                                      <p:cBhvr>
                                        <p:cTn dur="500" fill="hold" id="9"/>
                                        <p:tgtEl>
                                          <p:spTgt spid="2662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662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6626"/>
                                        </p:tgtEl>
                                      </p:cBhvr>
                                    </p:animEffect>
                                  </p:childTnLst>
                                </p:cTn>
                              </p:par>
                            </p:childTnLst>
                          </p:cTn>
                        </p:par>
                      </p:childTnLst>
                    </p:cTn>
                  </p:par>
                  <p:par>
                    <p:cTn fill="hold" id="12">
                      <p:stCondLst>
                        <p:cond delay="indefinite"/>
                      </p:stCondLst>
                      <p:childTnLst>
                        <p:par>
                          <p:cTn fill="hold" id="13">
                            <p:stCondLst>
                              <p:cond delay="0"/>
                            </p:stCondLst>
                            <p:childTnLst>
                              <p:par>
                                <p:cTn fill="hold" id="14" nodeType="clickEffect" presetClass="entr" presetID="42" presetSubtype="0">
                                  <p:stCondLst>
                                    <p:cond delay="0"/>
                                  </p:stCondLst>
                                  <p:childTnLst>
                                    <p:set>
                                      <p:cBhvr>
                                        <p:cTn dur="1" fill="hold" id="15">
                                          <p:stCondLst>
                                            <p:cond delay="0"/>
                                          </p:stCondLst>
                                        </p:cTn>
                                        <p:tgtEl>
                                          <p:spTgt spid="26627">
                                            <p:txEl>
                                              <p:pRg end="0" st="0"/>
                                            </p:txEl>
                                          </p:spTgt>
                                        </p:tgtEl>
                                        <p:attrNameLst>
                                          <p:attrName>style.visibility</p:attrName>
                                        </p:attrNameLst>
                                      </p:cBhvr>
                                      <p:to>
                                        <p:strVal val="visible"/>
                                      </p:to>
                                    </p:set>
                                    <p:animEffect filter="fade" transition="in">
                                      <p:cBhvr>
                                        <p:cTn dur="1000" id="16"/>
                                        <p:tgtEl>
                                          <p:spTgt spid="26627">
                                            <p:txEl>
                                              <p:pRg end="0" st="0"/>
                                            </p:txEl>
                                          </p:spTgt>
                                        </p:tgtEl>
                                      </p:cBhvr>
                                    </p:animEffect>
                                    <p:anim calcmode="lin" valueType="num">
                                      <p:cBhvr>
                                        <p:cTn dur="1000" fill="hold" id="17"/>
                                        <p:tgtEl>
                                          <p:spTgt spid="26627">
                                            <p:txEl>
                                              <p:pRg end="0" st="0"/>
                                            </p:txEl>
                                          </p:spTgt>
                                        </p:tgtEl>
                                        <p:attrNameLst>
                                          <p:attrName>ppt_x</p:attrName>
                                        </p:attrNameLst>
                                      </p:cBhvr>
                                      <p:tavLst>
                                        <p:tav tm="0">
                                          <p:val>
                                            <p:strVal val="#ppt_x"/>
                                          </p:val>
                                        </p:tav>
                                        <p:tav tm="100000">
                                          <p:val>
                                            <p:strVal val="#ppt_x"/>
                                          </p:val>
                                        </p:tav>
                                      </p:tavLst>
                                    </p:anim>
                                    <p:anim calcmode="lin" valueType="num">
                                      <p:cBhvr>
                                        <p:cTn dur="1000" fill="hold" id="18"/>
                                        <p:tgtEl>
                                          <p:spTgt spid="26627">
                                            <p:txEl>
                                              <p:pRg end="0" st="0"/>
                                            </p:txEl>
                                          </p:spTgt>
                                        </p:tgtEl>
                                        <p:attrNameLst>
                                          <p:attrName>ppt_y</p:attrName>
                                        </p:attrNameLst>
                                      </p:cBhvr>
                                      <p:tavLst>
                                        <p:tav tm="0">
                                          <p:val>
                                            <p:strVal val="#ppt_y+.1"/>
                                          </p:val>
                                        </p:tav>
                                        <p:tav tm="100000">
                                          <p:val>
                                            <p:strVal val="#ppt_y"/>
                                          </p:val>
                                        </p:tav>
                                      </p:tavLst>
                                    </p:anim>
                                  </p:childTnLst>
                                </p:cTn>
                              </p:par>
                            </p:childTnLst>
                          </p:cTn>
                        </p:par>
                      </p:childTnLst>
                    </p:cTn>
                  </p:par>
                  <p:par>
                    <p:cTn fill="hold" id="19">
                      <p:stCondLst>
                        <p:cond delay="indefinite"/>
                      </p:stCondLst>
                      <p:childTnLst>
                        <p:par>
                          <p:cTn fill="hold" id="20">
                            <p:stCondLst>
                              <p:cond delay="0"/>
                            </p:stCondLst>
                            <p:childTnLst>
                              <p:par>
                                <p:cTn fill="hold" id="21" nodeType="clickEffect" presetClass="entr" presetID="42" presetSubtype="0">
                                  <p:stCondLst>
                                    <p:cond delay="0"/>
                                  </p:stCondLst>
                                  <p:childTnLst>
                                    <p:set>
                                      <p:cBhvr>
                                        <p:cTn dur="1" fill="hold" id="22">
                                          <p:stCondLst>
                                            <p:cond delay="0"/>
                                          </p:stCondLst>
                                        </p:cTn>
                                        <p:tgtEl>
                                          <p:spTgt spid="26627">
                                            <p:txEl>
                                              <p:pRg end="1" st="1"/>
                                            </p:txEl>
                                          </p:spTgt>
                                        </p:tgtEl>
                                        <p:attrNameLst>
                                          <p:attrName>style.visibility</p:attrName>
                                        </p:attrNameLst>
                                      </p:cBhvr>
                                      <p:to>
                                        <p:strVal val="visible"/>
                                      </p:to>
                                    </p:set>
                                    <p:animEffect filter="fade" transition="in">
                                      <p:cBhvr>
                                        <p:cTn dur="1000" id="23"/>
                                        <p:tgtEl>
                                          <p:spTgt spid="26627">
                                            <p:txEl>
                                              <p:pRg end="1" st="1"/>
                                            </p:txEl>
                                          </p:spTgt>
                                        </p:tgtEl>
                                      </p:cBhvr>
                                    </p:animEffect>
                                    <p:anim calcmode="lin" valueType="num">
                                      <p:cBhvr>
                                        <p:cTn dur="1000" fill="hold" id="24"/>
                                        <p:tgtEl>
                                          <p:spTgt spid="26627">
                                            <p:txEl>
                                              <p:pRg end="1" st="1"/>
                                            </p:txEl>
                                          </p:spTgt>
                                        </p:tgtEl>
                                        <p:attrNameLst>
                                          <p:attrName>ppt_x</p:attrName>
                                        </p:attrNameLst>
                                      </p:cBhvr>
                                      <p:tavLst>
                                        <p:tav tm="0">
                                          <p:val>
                                            <p:strVal val="#ppt_x"/>
                                          </p:val>
                                        </p:tav>
                                        <p:tav tm="100000">
                                          <p:val>
                                            <p:strVal val="#ppt_x"/>
                                          </p:val>
                                        </p:tav>
                                      </p:tavLst>
                                    </p:anim>
                                    <p:anim calcmode="lin" valueType="num">
                                      <p:cBhvr>
                                        <p:cTn dur="1000" fill="hold" id="25"/>
                                        <p:tgtEl>
                                          <p:spTgt spid="26627">
                                            <p:txEl>
                                              <p:pRg end="1" st="1"/>
                                            </p:txEl>
                                          </p:spTgt>
                                        </p:tgtEl>
                                        <p:attrNameLst>
                                          <p:attrName>ppt_y</p:attrName>
                                        </p:attrNameLst>
                                      </p:cBhvr>
                                      <p:tavLst>
                                        <p:tav tm="0">
                                          <p:val>
                                            <p:strVal val="#ppt_y+.1"/>
                                          </p:val>
                                        </p:tav>
                                        <p:tav tm="100000">
                                          <p:val>
                                            <p:strVal val="#ppt_y"/>
                                          </p:val>
                                        </p:tav>
                                      </p:tavLst>
                                    </p:anim>
                                  </p:childTnLst>
                                </p:cTn>
                              </p:par>
                            </p:childTnLst>
                          </p:cTn>
                        </p:par>
                      </p:childTnLst>
                    </p:cTn>
                  </p:par>
                  <p:par>
                    <p:cTn fill="hold" id="26">
                      <p:stCondLst>
                        <p:cond delay="indefinite"/>
                      </p:stCondLst>
                      <p:childTnLst>
                        <p:par>
                          <p:cTn fill="hold" id="27">
                            <p:stCondLst>
                              <p:cond delay="0"/>
                            </p:stCondLst>
                            <p:childTnLst>
                              <p:par>
                                <p:cTn fill="hold" id="28" nodeType="clickEffect" presetClass="entr" presetID="42" presetSubtype="0">
                                  <p:stCondLst>
                                    <p:cond delay="0"/>
                                  </p:stCondLst>
                                  <p:childTnLst>
                                    <p:set>
                                      <p:cBhvr>
                                        <p:cTn dur="1" fill="hold" id="29">
                                          <p:stCondLst>
                                            <p:cond delay="0"/>
                                          </p:stCondLst>
                                        </p:cTn>
                                        <p:tgtEl>
                                          <p:spTgt spid="26627">
                                            <p:txEl>
                                              <p:pRg end="2" st="2"/>
                                            </p:txEl>
                                          </p:spTgt>
                                        </p:tgtEl>
                                        <p:attrNameLst>
                                          <p:attrName>style.visibility</p:attrName>
                                        </p:attrNameLst>
                                      </p:cBhvr>
                                      <p:to>
                                        <p:strVal val="visible"/>
                                      </p:to>
                                    </p:set>
                                    <p:animEffect filter="fade" transition="in">
                                      <p:cBhvr>
                                        <p:cTn dur="1000" id="30"/>
                                        <p:tgtEl>
                                          <p:spTgt spid="26627">
                                            <p:txEl>
                                              <p:pRg end="2" st="2"/>
                                            </p:txEl>
                                          </p:spTgt>
                                        </p:tgtEl>
                                      </p:cBhvr>
                                    </p:animEffect>
                                    <p:anim calcmode="lin" valueType="num">
                                      <p:cBhvr>
                                        <p:cTn dur="1000" fill="hold" id="31"/>
                                        <p:tgtEl>
                                          <p:spTgt spid="26627">
                                            <p:txEl>
                                              <p:pRg end="2" st="2"/>
                                            </p:txEl>
                                          </p:spTgt>
                                        </p:tgtEl>
                                        <p:attrNameLst>
                                          <p:attrName>ppt_x</p:attrName>
                                        </p:attrNameLst>
                                      </p:cBhvr>
                                      <p:tavLst>
                                        <p:tav tm="0">
                                          <p:val>
                                            <p:strVal val="#ppt_x"/>
                                          </p:val>
                                        </p:tav>
                                        <p:tav tm="100000">
                                          <p:val>
                                            <p:strVal val="#ppt_x"/>
                                          </p:val>
                                        </p:tav>
                                      </p:tavLst>
                                    </p:anim>
                                    <p:anim calcmode="lin" valueType="num">
                                      <p:cBhvr>
                                        <p:cTn dur="1000" fill="hold" id="32"/>
                                        <p:tgtEl>
                                          <p:spTgt spid="26627">
                                            <p:txEl>
                                              <p:pRg end="2" st="2"/>
                                            </p:txEl>
                                          </p:spTgt>
                                        </p:tgtEl>
                                        <p:attrNameLst>
                                          <p:attrName>ppt_y</p:attrName>
                                        </p:attrNameLst>
                                      </p:cBhvr>
                                      <p:tavLst>
                                        <p:tav tm="0">
                                          <p:val>
                                            <p:strVal val="#ppt_y+.1"/>
                                          </p:val>
                                        </p:tav>
                                        <p:tav tm="100000">
                                          <p:val>
                                            <p:strVal val="#ppt_y"/>
                                          </p:val>
                                        </p:tav>
                                      </p:tavLst>
                                    </p:anim>
                                  </p:childTnLst>
                                </p:cTn>
                              </p:par>
                            </p:childTnLst>
                          </p:cTn>
                        </p:par>
                      </p:childTnLst>
                    </p:cTn>
                  </p:par>
                  <p:par>
                    <p:cTn fill="hold" id="33">
                      <p:stCondLst>
                        <p:cond delay="indefinite"/>
                      </p:stCondLst>
                      <p:childTnLst>
                        <p:par>
                          <p:cTn fill="hold" id="34">
                            <p:stCondLst>
                              <p:cond delay="0"/>
                            </p:stCondLst>
                            <p:childTnLst>
                              <p:par>
                                <p:cTn fill="hold" id="35" nodeType="clickEffect" presetClass="entr" presetID="42" presetSubtype="0">
                                  <p:stCondLst>
                                    <p:cond delay="0"/>
                                  </p:stCondLst>
                                  <p:childTnLst>
                                    <p:set>
                                      <p:cBhvr>
                                        <p:cTn dur="1" fill="hold" id="36">
                                          <p:stCondLst>
                                            <p:cond delay="0"/>
                                          </p:stCondLst>
                                        </p:cTn>
                                        <p:tgtEl>
                                          <p:spTgt spid="26627">
                                            <p:txEl>
                                              <p:pRg end="3" st="3"/>
                                            </p:txEl>
                                          </p:spTgt>
                                        </p:tgtEl>
                                        <p:attrNameLst>
                                          <p:attrName>style.visibility</p:attrName>
                                        </p:attrNameLst>
                                      </p:cBhvr>
                                      <p:to>
                                        <p:strVal val="visible"/>
                                      </p:to>
                                    </p:set>
                                    <p:animEffect filter="fade" transition="in">
                                      <p:cBhvr>
                                        <p:cTn dur="1000" id="37"/>
                                        <p:tgtEl>
                                          <p:spTgt spid="26627">
                                            <p:txEl>
                                              <p:pRg end="3" st="3"/>
                                            </p:txEl>
                                          </p:spTgt>
                                        </p:tgtEl>
                                      </p:cBhvr>
                                    </p:animEffect>
                                    <p:anim calcmode="lin" valueType="num">
                                      <p:cBhvr>
                                        <p:cTn dur="1000" fill="hold" id="38"/>
                                        <p:tgtEl>
                                          <p:spTgt spid="26627">
                                            <p:txEl>
                                              <p:pRg end="3" st="3"/>
                                            </p:txEl>
                                          </p:spTgt>
                                        </p:tgtEl>
                                        <p:attrNameLst>
                                          <p:attrName>ppt_x</p:attrName>
                                        </p:attrNameLst>
                                      </p:cBhvr>
                                      <p:tavLst>
                                        <p:tav tm="0">
                                          <p:val>
                                            <p:strVal val="#ppt_x"/>
                                          </p:val>
                                        </p:tav>
                                        <p:tav tm="100000">
                                          <p:val>
                                            <p:strVal val="#ppt_x"/>
                                          </p:val>
                                        </p:tav>
                                      </p:tavLst>
                                    </p:anim>
                                    <p:anim calcmode="lin" valueType="num">
                                      <p:cBhvr>
                                        <p:cTn dur="1000" fill="hold" id="39"/>
                                        <p:tgtEl>
                                          <p:spTgt spid="26627">
                                            <p:txEl>
                                              <p:pRg end="3" st="3"/>
                                            </p:txEl>
                                          </p:spTgt>
                                        </p:tgtEl>
                                        <p:attrNameLst>
                                          <p:attrName>ppt_y</p:attrName>
                                        </p:attrNameLst>
                                      </p:cBhvr>
                                      <p:tavLst>
                                        <p:tav tm="0">
                                          <p:val>
                                            <p:strVal val="#ppt_y+.1"/>
                                          </p:val>
                                        </p:tav>
                                        <p:tav tm="100000">
                                          <p:val>
                                            <p:strVal val="#ppt_y"/>
                                          </p:val>
                                        </p:tav>
                                      </p:tavLst>
                                    </p:anim>
                                  </p:childTnLst>
                                </p:cTn>
                              </p:par>
                            </p:childTnLst>
                          </p:cTn>
                        </p:par>
                      </p:childTnLst>
                    </p:cTn>
                  </p:par>
                  <p:par>
                    <p:cTn fill="hold" id="40">
                      <p:stCondLst>
                        <p:cond delay="indefinite"/>
                      </p:stCondLst>
                      <p:childTnLst>
                        <p:par>
                          <p:cTn fill="hold" id="41">
                            <p:stCondLst>
                              <p:cond delay="0"/>
                            </p:stCondLst>
                            <p:childTnLst>
                              <p:par>
                                <p:cTn fill="hold" id="42" nodeType="clickEffect" presetClass="entr" presetID="42" presetSubtype="0">
                                  <p:stCondLst>
                                    <p:cond delay="0"/>
                                  </p:stCondLst>
                                  <p:childTnLst>
                                    <p:set>
                                      <p:cBhvr>
                                        <p:cTn dur="1" fill="hold" id="43">
                                          <p:stCondLst>
                                            <p:cond delay="0"/>
                                          </p:stCondLst>
                                        </p:cTn>
                                        <p:tgtEl>
                                          <p:spTgt spid="26627">
                                            <p:txEl>
                                              <p:pRg end="4" st="4"/>
                                            </p:txEl>
                                          </p:spTgt>
                                        </p:tgtEl>
                                        <p:attrNameLst>
                                          <p:attrName>style.visibility</p:attrName>
                                        </p:attrNameLst>
                                      </p:cBhvr>
                                      <p:to>
                                        <p:strVal val="visible"/>
                                      </p:to>
                                    </p:set>
                                    <p:animEffect filter="fade" transition="in">
                                      <p:cBhvr>
                                        <p:cTn dur="1000" id="44"/>
                                        <p:tgtEl>
                                          <p:spTgt spid="26627">
                                            <p:txEl>
                                              <p:pRg end="4" st="4"/>
                                            </p:txEl>
                                          </p:spTgt>
                                        </p:tgtEl>
                                      </p:cBhvr>
                                    </p:animEffect>
                                    <p:anim calcmode="lin" valueType="num">
                                      <p:cBhvr>
                                        <p:cTn dur="1000" fill="hold" id="45"/>
                                        <p:tgtEl>
                                          <p:spTgt spid="26627">
                                            <p:txEl>
                                              <p:pRg end="4" st="4"/>
                                            </p:txEl>
                                          </p:spTgt>
                                        </p:tgtEl>
                                        <p:attrNameLst>
                                          <p:attrName>ppt_x</p:attrName>
                                        </p:attrNameLst>
                                      </p:cBhvr>
                                      <p:tavLst>
                                        <p:tav tm="0">
                                          <p:val>
                                            <p:strVal val="#ppt_x"/>
                                          </p:val>
                                        </p:tav>
                                        <p:tav tm="100000">
                                          <p:val>
                                            <p:strVal val="#ppt_x"/>
                                          </p:val>
                                        </p:tav>
                                      </p:tavLst>
                                    </p:anim>
                                    <p:anim calcmode="lin" valueType="num">
                                      <p:cBhvr>
                                        <p:cTn dur="1000" fill="hold" id="46"/>
                                        <p:tgtEl>
                                          <p:spTgt spid="26627">
                                            <p:txEl>
                                              <p:pRg end="4" st="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26626"/>
    </p:bldLst>
  </p:timing>
</p:sld>
</file>

<file path=ppt/slides/slide74.xml><?xml version="1.0" encoding="utf-8"?>
<p:sld xmlns:a="http://schemas.openxmlformats.org/drawingml/2006/main" xmlns:p="http://schemas.openxmlformats.org/presentationml/2006/main" xmlns:s="http://schemas.openxmlformats.org/officeDocument/2006/sharedTypes" xmlns:r="http://schemas.openxmlformats.org/officeDocument/2006/relationships" showMasterPhAnim="0">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8674" name="Rectang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81000" y="381000"/>
            <a:ext cx="7391400" cy="103663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r>
              <a:rPr b="1" dirty="0" lang="en-US" smtClean="0" sz="4000">
                <a:uFillTx/>
              </a:rPr>
              <a:t>Treatment</a:t>
            </a:r>
            <a:endParaRPr b="1" dirty="0" lang="en-US" sz="40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8675"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lvl="1"/>
            <a:r>
              <a:rPr dirty="0" lang="en-US">
                <a:uFillTx/>
              </a:rPr>
              <a:t>Same principles as Rx of other substances of abuse-abstinence and </a:t>
            </a:r>
            <a:r>
              <a:rPr dirty="0" lang="en-US" smtClean="0">
                <a:uFillTx/>
              </a:rPr>
              <a:t>support</a:t>
            </a:r>
          </a:p>
          <a:p>
            <a:pPr lvl="1"/>
            <a:r>
              <a:rPr dirty="0" lang="en-US">
                <a:uFillTx/>
              </a:rPr>
              <a:t>Education is cornerstone for both abstinence &amp; support</a:t>
            </a:r>
            <a:r>
              <a:rPr dirty="0" lang="en-US" smtClean="0">
                <a:uFillTx/>
              </a:rPr>
              <a:t>.</a:t>
            </a:r>
            <a:endParaRPr dirty="0" lang="en-US">
              <a:uFillTx/>
            </a:endParaRPr>
          </a:p>
          <a:p>
            <a:pPr lvl="1"/>
            <a:r>
              <a:rPr dirty="0" lang="en-US">
                <a:uFillTx/>
              </a:rPr>
              <a:t>Support through individual, family, and group psychotherapies</a:t>
            </a:r>
            <a:r>
              <a:rPr dirty="0" lang="en-US" smtClean="0">
                <a:uFillTx/>
              </a:rPr>
              <a:t>.</a:t>
            </a:r>
          </a:p>
          <a:p>
            <a:pPr lvl="1"/>
            <a:r>
              <a:rPr dirty="0" lang="en-US" smtClean="0">
                <a:uFillTx/>
              </a:rPr>
              <a:t>Antipsychotic medication</a:t>
            </a:r>
            <a:endParaRPr dirty="0" lang="en-US">
              <a:uFillTx/>
            </a:endParaRPr>
          </a:p>
          <a:p>
            <a:pPr lvl="1"/>
            <a:r>
              <a:rPr dirty="0" lang="en-US" smtClean="0">
                <a:uFillTx/>
              </a:rPr>
              <a:t>Anti</a:t>
            </a:r>
            <a:r>
              <a:rPr dirty="0" lang="en-US">
                <a:uFillTx/>
              </a:rPr>
              <a:t>-</a:t>
            </a:r>
            <a:r>
              <a:rPr dirty="0" lang="en-US" smtClean="0">
                <a:uFillTx/>
              </a:rPr>
              <a:t>anxiety/antidepressant </a:t>
            </a:r>
            <a:r>
              <a:rPr dirty="0" lang="en-US">
                <a:uFillTx/>
              </a:rPr>
              <a:t>drug may be </a:t>
            </a:r>
            <a:r>
              <a:rPr dirty="0" lang="en-US" smtClean="0">
                <a:uFillTx/>
              </a:rPr>
              <a:t>useful</a:t>
            </a:r>
            <a:endParaRPr dirty="0"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comb dir="vert"/>
    <p:sndAc>
      <p:stSnd>
        <p:snd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embed="rId2" name="arrow.wav"/>
      </p:stSnd>
    </p:sndAc>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1" presetSubtype="0">
                                  <p:stCondLst>
                                    <p:cond delay="0"/>
                                  </p:stCondLst>
                                  <p:iterate type="lt">
                                    <p:tmPct val="10000"/>
                                  </p:iterate>
                                  <p:childTnLst>
                                    <p:set>
                                      <p:cBhvr>
                                        <p:cTn dur="1" fill="hold" id="6">
                                          <p:stCondLst>
                                            <p:cond delay="0"/>
                                          </p:stCondLst>
                                        </p:cTn>
                                        <p:tgtEl>
                                          <p:spTgt spid="28674"/>
                                        </p:tgtEl>
                                        <p:attrNameLst>
                                          <p:attrName>style.visibility</p:attrName>
                                        </p:attrNameLst>
                                      </p:cBhvr>
                                      <p:to>
                                        <p:strVal val="visible"/>
                                      </p:to>
                                    </p:set>
                                    <p:anim calcmode="lin" valueType="num">
                                      <p:cBhvr>
                                        <p:cTn dur="500" fill="hold" id="7"/>
                                        <p:tgtEl>
                                          <p:spTgt spid="2867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8674"/>
                                        </p:tgtEl>
                                        <p:attrNameLst>
                                          <p:attrName>ppt_y</p:attrName>
                                        </p:attrNameLst>
                                      </p:cBhvr>
                                      <p:tavLst>
                                        <p:tav tm="0">
                                          <p:val>
                                            <p:strVal val="#ppt_y"/>
                                          </p:val>
                                        </p:tav>
                                        <p:tav tm="100000">
                                          <p:val>
                                            <p:strVal val="#ppt_y"/>
                                          </p:val>
                                        </p:tav>
                                      </p:tavLst>
                                    </p:anim>
                                    <p:anim calcmode="lin" valueType="num">
                                      <p:cBhvr>
                                        <p:cTn dur="500" fill="hold" id="9"/>
                                        <p:tgtEl>
                                          <p:spTgt spid="2867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867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8674"/>
                                        </p:tgtEl>
                                      </p:cBhvr>
                                    </p:animEffect>
                                  </p:childTnLst>
                                </p:cTn>
                              </p:par>
                            </p:childTnLst>
                          </p:cTn>
                        </p:par>
                      </p:childTnLst>
                    </p:cTn>
                  </p:par>
                  <p:par>
                    <p:cTn fill="hold" id="12">
                      <p:stCondLst>
                        <p:cond delay="indefinite"/>
                      </p:stCondLst>
                      <p:childTnLst>
                        <p:par>
                          <p:cTn fill="hold" id="13">
                            <p:stCondLst>
                              <p:cond delay="0"/>
                            </p:stCondLst>
                            <p:childTnLst>
                              <p:par>
                                <p:cTn fill="hold" id="14" nodeType="clickEffect" presetClass="entr" presetID="42" presetSubtype="0">
                                  <p:stCondLst>
                                    <p:cond delay="0"/>
                                  </p:stCondLst>
                                  <p:childTnLst>
                                    <p:set>
                                      <p:cBhvr>
                                        <p:cTn dur="1" fill="hold" id="15">
                                          <p:stCondLst>
                                            <p:cond delay="0"/>
                                          </p:stCondLst>
                                        </p:cTn>
                                        <p:tgtEl>
                                          <p:spTgt spid="28675">
                                            <p:txEl>
                                              <p:pRg end="0" st="0"/>
                                            </p:txEl>
                                          </p:spTgt>
                                        </p:tgtEl>
                                        <p:attrNameLst>
                                          <p:attrName>style.visibility</p:attrName>
                                        </p:attrNameLst>
                                      </p:cBhvr>
                                      <p:to>
                                        <p:strVal val="visible"/>
                                      </p:to>
                                    </p:set>
                                    <p:animEffect filter="fade" transition="in">
                                      <p:cBhvr>
                                        <p:cTn dur="1000" id="16"/>
                                        <p:tgtEl>
                                          <p:spTgt spid="28675">
                                            <p:txEl>
                                              <p:pRg end="0" st="0"/>
                                            </p:txEl>
                                          </p:spTgt>
                                        </p:tgtEl>
                                      </p:cBhvr>
                                    </p:animEffect>
                                    <p:anim calcmode="lin" valueType="num">
                                      <p:cBhvr>
                                        <p:cTn dur="1000" fill="hold" id="17"/>
                                        <p:tgtEl>
                                          <p:spTgt spid="28675">
                                            <p:txEl>
                                              <p:pRg end="0" st="0"/>
                                            </p:txEl>
                                          </p:spTgt>
                                        </p:tgtEl>
                                        <p:attrNameLst>
                                          <p:attrName>ppt_x</p:attrName>
                                        </p:attrNameLst>
                                      </p:cBhvr>
                                      <p:tavLst>
                                        <p:tav tm="0">
                                          <p:val>
                                            <p:strVal val="#ppt_x"/>
                                          </p:val>
                                        </p:tav>
                                        <p:tav tm="100000">
                                          <p:val>
                                            <p:strVal val="#ppt_x"/>
                                          </p:val>
                                        </p:tav>
                                      </p:tavLst>
                                    </p:anim>
                                    <p:anim calcmode="lin" valueType="num">
                                      <p:cBhvr>
                                        <p:cTn dur="1000" fill="hold" id="18"/>
                                        <p:tgtEl>
                                          <p:spTgt spid="28675">
                                            <p:txEl>
                                              <p:pRg end="0" st="0"/>
                                            </p:txEl>
                                          </p:spTgt>
                                        </p:tgtEl>
                                        <p:attrNameLst>
                                          <p:attrName>ppt_y</p:attrName>
                                        </p:attrNameLst>
                                      </p:cBhvr>
                                      <p:tavLst>
                                        <p:tav tm="0">
                                          <p:val>
                                            <p:strVal val="#ppt_y+.1"/>
                                          </p:val>
                                        </p:tav>
                                        <p:tav tm="100000">
                                          <p:val>
                                            <p:strVal val="#ppt_y"/>
                                          </p:val>
                                        </p:tav>
                                      </p:tavLst>
                                    </p:anim>
                                  </p:childTnLst>
                                </p:cTn>
                              </p:par>
                            </p:childTnLst>
                          </p:cTn>
                        </p:par>
                      </p:childTnLst>
                    </p:cTn>
                  </p:par>
                  <p:par>
                    <p:cTn fill="hold" id="19">
                      <p:stCondLst>
                        <p:cond delay="indefinite"/>
                      </p:stCondLst>
                      <p:childTnLst>
                        <p:par>
                          <p:cTn fill="hold" id="20">
                            <p:stCondLst>
                              <p:cond delay="0"/>
                            </p:stCondLst>
                            <p:childTnLst>
                              <p:par>
                                <p:cTn fill="hold" id="21" nodeType="clickEffect" presetClass="entr" presetID="42" presetSubtype="0">
                                  <p:stCondLst>
                                    <p:cond delay="0"/>
                                  </p:stCondLst>
                                  <p:childTnLst>
                                    <p:set>
                                      <p:cBhvr>
                                        <p:cTn dur="1" fill="hold" id="22">
                                          <p:stCondLst>
                                            <p:cond delay="0"/>
                                          </p:stCondLst>
                                        </p:cTn>
                                        <p:tgtEl>
                                          <p:spTgt spid="28675">
                                            <p:txEl>
                                              <p:pRg end="1" st="1"/>
                                            </p:txEl>
                                          </p:spTgt>
                                        </p:tgtEl>
                                        <p:attrNameLst>
                                          <p:attrName>style.visibility</p:attrName>
                                        </p:attrNameLst>
                                      </p:cBhvr>
                                      <p:to>
                                        <p:strVal val="visible"/>
                                      </p:to>
                                    </p:set>
                                    <p:animEffect filter="fade" transition="in">
                                      <p:cBhvr>
                                        <p:cTn dur="1000" id="23"/>
                                        <p:tgtEl>
                                          <p:spTgt spid="28675">
                                            <p:txEl>
                                              <p:pRg end="1" st="1"/>
                                            </p:txEl>
                                          </p:spTgt>
                                        </p:tgtEl>
                                      </p:cBhvr>
                                    </p:animEffect>
                                    <p:anim calcmode="lin" valueType="num">
                                      <p:cBhvr>
                                        <p:cTn dur="1000" fill="hold" id="24"/>
                                        <p:tgtEl>
                                          <p:spTgt spid="28675">
                                            <p:txEl>
                                              <p:pRg end="1" st="1"/>
                                            </p:txEl>
                                          </p:spTgt>
                                        </p:tgtEl>
                                        <p:attrNameLst>
                                          <p:attrName>ppt_x</p:attrName>
                                        </p:attrNameLst>
                                      </p:cBhvr>
                                      <p:tavLst>
                                        <p:tav tm="0">
                                          <p:val>
                                            <p:strVal val="#ppt_x"/>
                                          </p:val>
                                        </p:tav>
                                        <p:tav tm="100000">
                                          <p:val>
                                            <p:strVal val="#ppt_x"/>
                                          </p:val>
                                        </p:tav>
                                      </p:tavLst>
                                    </p:anim>
                                    <p:anim calcmode="lin" valueType="num">
                                      <p:cBhvr>
                                        <p:cTn dur="1000" fill="hold" id="25"/>
                                        <p:tgtEl>
                                          <p:spTgt spid="28675">
                                            <p:txEl>
                                              <p:pRg end="1" st="1"/>
                                            </p:txEl>
                                          </p:spTgt>
                                        </p:tgtEl>
                                        <p:attrNameLst>
                                          <p:attrName>ppt_y</p:attrName>
                                        </p:attrNameLst>
                                      </p:cBhvr>
                                      <p:tavLst>
                                        <p:tav tm="0">
                                          <p:val>
                                            <p:strVal val="#ppt_y+.1"/>
                                          </p:val>
                                        </p:tav>
                                        <p:tav tm="100000">
                                          <p:val>
                                            <p:strVal val="#ppt_y"/>
                                          </p:val>
                                        </p:tav>
                                      </p:tavLst>
                                    </p:anim>
                                  </p:childTnLst>
                                </p:cTn>
                              </p:par>
                            </p:childTnLst>
                          </p:cTn>
                        </p:par>
                      </p:childTnLst>
                    </p:cTn>
                  </p:par>
                  <p:par>
                    <p:cTn fill="hold" id="26">
                      <p:stCondLst>
                        <p:cond delay="indefinite"/>
                      </p:stCondLst>
                      <p:childTnLst>
                        <p:par>
                          <p:cTn fill="hold" id="27">
                            <p:stCondLst>
                              <p:cond delay="0"/>
                            </p:stCondLst>
                            <p:childTnLst>
                              <p:par>
                                <p:cTn fill="hold" id="28" nodeType="clickEffect" presetClass="entr" presetID="42" presetSubtype="0">
                                  <p:stCondLst>
                                    <p:cond delay="0"/>
                                  </p:stCondLst>
                                  <p:childTnLst>
                                    <p:set>
                                      <p:cBhvr>
                                        <p:cTn dur="1" fill="hold" id="29">
                                          <p:stCondLst>
                                            <p:cond delay="0"/>
                                          </p:stCondLst>
                                        </p:cTn>
                                        <p:tgtEl>
                                          <p:spTgt spid="28675">
                                            <p:txEl>
                                              <p:pRg end="2" st="2"/>
                                            </p:txEl>
                                          </p:spTgt>
                                        </p:tgtEl>
                                        <p:attrNameLst>
                                          <p:attrName>style.visibility</p:attrName>
                                        </p:attrNameLst>
                                      </p:cBhvr>
                                      <p:to>
                                        <p:strVal val="visible"/>
                                      </p:to>
                                    </p:set>
                                    <p:animEffect filter="fade" transition="in">
                                      <p:cBhvr>
                                        <p:cTn dur="1000" id="30"/>
                                        <p:tgtEl>
                                          <p:spTgt spid="28675">
                                            <p:txEl>
                                              <p:pRg end="2" st="2"/>
                                            </p:txEl>
                                          </p:spTgt>
                                        </p:tgtEl>
                                      </p:cBhvr>
                                    </p:animEffect>
                                    <p:anim calcmode="lin" valueType="num">
                                      <p:cBhvr>
                                        <p:cTn dur="1000" fill="hold" id="31"/>
                                        <p:tgtEl>
                                          <p:spTgt spid="28675">
                                            <p:txEl>
                                              <p:pRg end="2" st="2"/>
                                            </p:txEl>
                                          </p:spTgt>
                                        </p:tgtEl>
                                        <p:attrNameLst>
                                          <p:attrName>ppt_x</p:attrName>
                                        </p:attrNameLst>
                                      </p:cBhvr>
                                      <p:tavLst>
                                        <p:tav tm="0">
                                          <p:val>
                                            <p:strVal val="#ppt_x"/>
                                          </p:val>
                                        </p:tav>
                                        <p:tav tm="100000">
                                          <p:val>
                                            <p:strVal val="#ppt_x"/>
                                          </p:val>
                                        </p:tav>
                                      </p:tavLst>
                                    </p:anim>
                                    <p:anim calcmode="lin" valueType="num">
                                      <p:cBhvr>
                                        <p:cTn dur="1000" fill="hold" id="32"/>
                                        <p:tgtEl>
                                          <p:spTgt spid="28675">
                                            <p:txEl>
                                              <p:pRg end="2" st="2"/>
                                            </p:txEl>
                                          </p:spTgt>
                                        </p:tgtEl>
                                        <p:attrNameLst>
                                          <p:attrName>ppt_y</p:attrName>
                                        </p:attrNameLst>
                                      </p:cBhvr>
                                      <p:tavLst>
                                        <p:tav tm="0">
                                          <p:val>
                                            <p:strVal val="#ppt_y+.1"/>
                                          </p:val>
                                        </p:tav>
                                        <p:tav tm="100000">
                                          <p:val>
                                            <p:strVal val="#ppt_y"/>
                                          </p:val>
                                        </p:tav>
                                      </p:tavLst>
                                    </p:anim>
                                  </p:childTnLst>
                                </p:cTn>
                              </p:par>
                            </p:childTnLst>
                          </p:cTn>
                        </p:par>
                      </p:childTnLst>
                    </p:cTn>
                  </p:par>
                  <p:par>
                    <p:cTn fill="hold" id="33">
                      <p:stCondLst>
                        <p:cond delay="indefinite"/>
                      </p:stCondLst>
                      <p:childTnLst>
                        <p:par>
                          <p:cTn fill="hold" id="34">
                            <p:stCondLst>
                              <p:cond delay="0"/>
                            </p:stCondLst>
                            <p:childTnLst>
                              <p:par>
                                <p:cTn fill="hold" id="35" nodeType="clickEffect" presetClass="entr" presetID="42" presetSubtype="0">
                                  <p:stCondLst>
                                    <p:cond delay="0"/>
                                  </p:stCondLst>
                                  <p:childTnLst>
                                    <p:set>
                                      <p:cBhvr>
                                        <p:cTn dur="1" fill="hold" id="36">
                                          <p:stCondLst>
                                            <p:cond delay="0"/>
                                          </p:stCondLst>
                                        </p:cTn>
                                        <p:tgtEl>
                                          <p:spTgt spid="28675">
                                            <p:txEl>
                                              <p:pRg end="3" st="3"/>
                                            </p:txEl>
                                          </p:spTgt>
                                        </p:tgtEl>
                                        <p:attrNameLst>
                                          <p:attrName>style.visibility</p:attrName>
                                        </p:attrNameLst>
                                      </p:cBhvr>
                                      <p:to>
                                        <p:strVal val="visible"/>
                                      </p:to>
                                    </p:set>
                                    <p:animEffect filter="fade" transition="in">
                                      <p:cBhvr>
                                        <p:cTn dur="1000" id="37"/>
                                        <p:tgtEl>
                                          <p:spTgt spid="28675">
                                            <p:txEl>
                                              <p:pRg end="3" st="3"/>
                                            </p:txEl>
                                          </p:spTgt>
                                        </p:tgtEl>
                                      </p:cBhvr>
                                    </p:animEffect>
                                    <p:anim calcmode="lin" valueType="num">
                                      <p:cBhvr>
                                        <p:cTn dur="1000" fill="hold" id="38"/>
                                        <p:tgtEl>
                                          <p:spTgt spid="28675">
                                            <p:txEl>
                                              <p:pRg end="3" st="3"/>
                                            </p:txEl>
                                          </p:spTgt>
                                        </p:tgtEl>
                                        <p:attrNameLst>
                                          <p:attrName>ppt_x</p:attrName>
                                        </p:attrNameLst>
                                      </p:cBhvr>
                                      <p:tavLst>
                                        <p:tav tm="0">
                                          <p:val>
                                            <p:strVal val="#ppt_x"/>
                                          </p:val>
                                        </p:tav>
                                        <p:tav tm="100000">
                                          <p:val>
                                            <p:strVal val="#ppt_x"/>
                                          </p:val>
                                        </p:tav>
                                      </p:tavLst>
                                    </p:anim>
                                    <p:anim calcmode="lin" valueType="num">
                                      <p:cBhvr>
                                        <p:cTn dur="1000" fill="hold" id="39"/>
                                        <p:tgtEl>
                                          <p:spTgt spid="28675">
                                            <p:txEl>
                                              <p:pRg end="3" st="3"/>
                                            </p:txEl>
                                          </p:spTgt>
                                        </p:tgtEl>
                                        <p:attrNameLst>
                                          <p:attrName>ppt_y</p:attrName>
                                        </p:attrNameLst>
                                      </p:cBhvr>
                                      <p:tavLst>
                                        <p:tav tm="0">
                                          <p:val>
                                            <p:strVal val="#ppt_y+.1"/>
                                          </p:val>
                                        </p:tav>
                                        <p:tav tm="100000">
                                          <p:val>
                                            <p:strVal val="#ppt_y"/>
                                          </p:val>
                                        </p:tav>
                                      </p:tavLst>
                                    </p:anim>
                                  </p:childTnLst>
                                </p:cTn>
                              </p:par>
                            </p:childTnLst>
                          </p:cTn>
                        </p:par>
                      </p:childTnLst>
                    </p:cTn>
                  </p:par>
                  <p:par>
                    <p:cTn fill="hold" id="40">
                      <p:stCondLst>
                        <p:cond delay="indefinite"/>
                      </p:stCondLst>
                      <p:childTnLst>
                        <p:par>
                          <p:cTn fill="hold" id="41">
                            <p:stCondLst>
                              <p:cond delay="0"/>
                            </p:stCondLst>
                            <p:childTnLst>
                              <p:par>
                                <p:cTn fill="hold" id="42" nodeType="clickEffect" presetClass="entr" presetID="42" presetSubtype="0">
                                  <p:stCondLst>
                                    <p:cond delay="0"/>
                                  </p:stCondLst>
                                  <p:childTnLst>
                                    <p:set>
                                      <p:cBhvr>
                                        <p:cTn dur="1" fill="hold" id="43">
                                          <p:stCondLst>
                                            <p:cond delay="0"/>
                                          </p:stCondLst>
                                        </p:cTn>
                                        <p:tgtEl>
                                          <p:spTgt spid="28675">
                                            <p:txEl>
                                              <p:pRg end="4" st="4"/>
                                            </p:txEl>
                                          </p:spTgt>
                                        </p:tgtEl>
                                        <p:attrNameLst>
                                          <p:attrName>style.visibility</p:attrName>
                                        </p:attrNameLst>
                                      </p:cBhvr>
                                      <p:to>
                                        <p:strVal val="visible"/>
                                      </p:to>
                                    </p:set>
                                    <p:animEffect filter="fade" transition="in">
                                      <p:cBhvr>
                                        <p:cTn dur="1000" id="44"/>
                                        <p:tgtEl>
                                          <p:spTgt spid="28675">
                                            <p:txEl>
                                              <p:pRg end="4" st="4"/>
                                            </p:txEl>
                                          </p:spTgt>
                                        </p:tgtEl>
                                      </p:cBhvr>
                                    </p:animEffect>
                                    <p:anim calcmode="lin" valueType="num">
                                      <p:cBhvr>
                                        <p:cTn dur="1000" fill="hold" id="45"/>
                                        <p:tgtEl>
                                          <p:spTgt spid="28675">
                                            <p:txEl>
                                              <p:pRg end="4" st="4"/>
                                            </p:txEl>
                                          </p:spTgt>
                                        </p:tgtEl>
                                        <p:attrNameLst>
                                          <p:attrName>ppt_x</p:attrName>
                                        </p:attrNameLst>
                                      </p:cBhvr>
                                      <p:tavLst>
                                        <p:tav tm="0">
                                          <p:val>
                                            <p:strVal val="#ppt_x"/>
                                          </p:val>
                                        </p:tav>
                                        <p:tav tm="100000">
                                          <p:val>
                                            <p:strVal val="#ppt_x"/>
                                          </p:val>
                                        </p:tav>
                                      </p:tavLst>
                                    </p:anim>
                                    <p:anim calcmode="lin" valueType="num">
                                      <p:cBhvr>
                                        <p:cTn dur="1000" fill="hold" id="46"/>
                                        <p:tgtEl>
                                          <p:spTgt spid="28675">
                                            <p:txEl>
                                              <p:pRg end="4" st="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28674"/>
    </p:bldLst>
  </p:timing>
</p:sld>
</file>

<file path=ppt/slides/slide7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lnSpcReduction="10000"/>
          </a:bodyPr>
          <a:lstStyle/>
          <a:p>
            <a:pPr lvl="0"/>
            <a:r>
              <a:rPr dirty="0" lang="en-US">
                <a:uFillTx/>
              </a:rPr>
              <a:t>A 41-year-old businessman came to the emergency department complaining of insomnia for 3 days after he ran short of his sleeping pills. He was asking for a specific drug manufactured by ROCHE Company. He knows that each tablet is 2 mg. He said he uses 5 tablets each night to sleep. The most likely problem of this patient is:</a:t>
            </a:r>
            <a:endParaRPr dirty="0" lang="en-US" sz="3200">
              <a:uFillTx/>
            </a:endParaRPr>
          </a:p>
          <a:p>
            <a:pPr lvl="1"/>
            <a:r>
              <a:rPr dirty="0" lang="en-US" sz="2400">
                <a:uFillTx/>
              </a:rPr>
              <a:t>Heroin abuse.</a:t>
            </a:r>
            <a:endParaRPr dirty="0" lang="en-US" sz="3200">
              <a:uFillTx/>
            </a:endParaRPr>
          </a:p>
          <a:p>
            <a:pPr lvl="1"/>
            <a:r>
              <a:rPr dirty="0" lang="en-US" sz="2400">
                <a:uFillTx/>
              </a:rPr>
              <a:t>Benzodiazepines abuse.</a:t>
            </a:r>
            <a:endParaRPr dirty="0" lang="en-US" sz="3200">
              <a:uFillTx/>
            </a:endParaRPr>
          </a:p>
          <a:p>
            <a:pPr lvl="1"/>
            <a:r>
              <a:rPr dirty="0" lang="en-US" sz="2400">
                <a:uFillTx/>
              </a:rPr>
              <a:t>Methadone abuse.</a:t>
            </a:r>
            <a:endParaRPr dirty="0" lang="en-US" sz="3200">
              <a:uFillTx/>
            </a:endParaRPr>
          </a:p>
          <a:p>
            <a:pPr lvl="1"/>
            <a:r>
              <a:rPr dirty="0" lang="en-US" sz="2400">
                <a:uFillTx/>
              </a:rPr>
              <a:t>Abuse of painkillers.</a:t>
            </a:r>
            <a:endParaRPr dirty="0" lang="en-US" sz="3200">
              <a:uFillTx/>
            </a:endParaRPr>
          </a:p>
          <a:p>
            <a:endParaRPr dirty="0"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7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lnSpcReduction="10000"/>
          </a:bodyPr>
          <a:lstStyle/>
          <a:p>
            <a:pPr lvl="0"/>
            <a:r>
              <a:rPr dirty="0" lang="en-US">
                <a:uFillTx/>
              </a:rPr>
              <a:t>A 33-year-old single man was caught by police officers and put in prison because he was driving his car recklessly with high speed at 3am in the highway. Next day he started to show excessive lacrimation, runny nose, repeated vomiting, and abdominal cramps. However, his consciousness was intact. The most likely problem of this patient is:</a:t>
            </a:r>
            <a:endParaRPr dirty="0" lang="en-US" sz="3200">
              <a:uFillTx/>
            </a:endParaRPr>
          </a:p>
          <a:p>
            <a:pPr lvl="1"/>
            <a:r>
              <a:rPr dirty="0" lang="en-US" sz="2400">
                <a:uFillTx/>
              </a:rPr>
              <a:t>Cannabis abuse.</a:t>
            </a:r>
            <a:endParaRPr dirty="0" lang="en-US" sz="3200">
              <a:uFillTx/>
            </a:endParaRPr>
          </a:p>
          <a:p>
            <a:pPr lvl="1"/>
            <a:r>
              <a:rPr dirty="0" lang="en-US" sz="2400">
                <a:uFillTx/>
              </a:rPr>
              <a:t>Methadone intoxication.</a:t>
            </a:r>
            <a:endParaRPr dirty="0" lang="en-US" sz="3200">
              <a:uFillTx/>
            </a:endParaRPr>
          </a:p>
          <a:p>
            <a:pPr lvl="1"/>
            <a:r>
              <a:rPr dirty="0" lang="en-US" sz="2400">
                <a:uFillTx/>
              </a:rPr>
              <a:t>Abuse of naloxone.</a:t>
            </a:r>
            <a:endParaRPr dirty="0" lang="en-US" sz="3200">
              <a:uFillTx/>
            </a:endParaRPr>
          </a:p>
          <a:p>
            <a:pPr lvl="1"/>
            <a:r>
              <a:rPr dirty="0" lang="en-US" sz="2400">
                <a:uFillTx/>
              </a:rPr>
              <a:t>Opioid withdrawal. </a:t>
            </a:r>
            <a:endParaRPr dirty="0" lang="en-US" sz="3200">
              <a:uFillTx/>
            </a:endParaRPr>
          </a:p>
          <a:p>
            <a:endParaRPr dirty="0"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7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pPr lvl="0"/>
            <a:r>
              <a:rPr dirty="0" lang="en-US">
                <a:uFillTx/>
              </a:rPr>
              <a:t>A 32-year-old man became increasingly irritable, insomniac, </a:t>
            </a:r>
            <a:r>
              <a:rPr dirty="0" err="1" lang="en-US" smtClean="0">
                <a:uFillTx/>
              </a:rPr>
              <a:t>hypervigilant</a:t>
            </a:r>
            <a:r>
              <a:rPr dirty="0" lang="en-US" smtClean="0">
                <a:uFillTx/>
              </a:rPr>
              <a:t> </a:t>
            </a:r>
            <a:r>
              <a:rPr dirty="0" lang="en-US">
                <a:uFillTx/>
              </a:rPr>
              <a:t>for the past 4 weeks with unpredictable mood and accusing his wife with extramarital sexual relationships. The most likely diagnosis is</a:t>
            </a:r>
            <a:r>
              <a:rPr dirty="0" lang="en-US" smtClean="0">
                <a:uFillTx/>
              </a:rPr>
              <a:t>:</a:t>
            </a:r>
            <a:endParaRPr dirty="0" lang="en-US" sz="3200">
              <a:uFillTx/>
            </a:endParaRPr>
          </a:p>
          <a:p>
            <a:pPr lvl="1"/>
            <a:r>
              <a:rPr dirty="0" lang="en-US" sz="2400">
                <a:uFillTx/>
              </a:rPr>
              <a:t>Heroin abuse.</a:t>
            </a:r>
            <a:endParaRPr dirty="0" lang="en-US" sz="3200">
              <a:uFillTx/>
            </a:endParaRPr>
          </a:p>
          <a:p>
            <a:pPr lvl="1"/>
            <a:r>
              <a:rPr dirty="0" lang="en-US" sz="2400">
                <a:uFillTx/>
              </a:rPr>
              <a:t>Generalized anxiety disorder.</a:t>
            </a:r>
            <a:endParaRPr dirty="0" lang="en-US" sz="3200">
              <a:uFillTx/>
            </a:endParaRPr>
          </a:p>
          <a:p>
            <a:pPr lvl="1"/>
            <a:r>
              <a:rPr dirty="0" lang="en-US" sz="2400">
                <a:uFillTx/>
              </a:rPr>
              <a:t>Amphetamine abuse.</a:t>
            </a:r>
            <a:endParaRPr dirty="0" lang="en-US" sz="3200">
              <a:uFillTx/>
            </a:endParaRPr>
          </a:p>
          <a:p>
            <a:pPr lvl="1"/>
            <a:r>
              <a:rPr dirty="0" lang="en-US" sz="2400">
                <a:uFillTx/>
              </a:rPr>
              <a:t>Paranoid Schizophrenia.</a:t>
            </a:r>
            <a:endParaRPr dirty="0" lang="en-US" sz="3200">
              <a:uFillTx/>
            </a:endParaRPr>
          </a:p>
          <a:p>
            <a:endParaRPr dirty="0"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7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lvl="0"/>
            <a:r>
              <a:rPr dirty="0" lang="en-US">
                <a:uFillTx/>
              </a:rPr>
              <a:t>A 43-year-old man has episodic behavioral disturbances including; euphoria, talkativeness, and </a:t>
            </a:r>
            <a:r>
              <a:rPr dirty="0" err="1" lang="en-US">
                <a:uFillTx/>
              </a:rPr>
              <a:t>disinihibition</a:t>
            </a:r>
            <a:r>
              <a:rPr dirty="0" lang="en-US" smtClean="0">
                <a:uFillTx/>
              </a:rPr>
              <a:t>.</a:t>
            </a:r>
            <a:endParaRPr dirty="0" lang="en-US" sz="3200">
              <a:uFillTx/>
            </a:endParaRPr>
          </a:p>
          <a:p>
            <a:pPr indent="0" lvl="0" marL="0">
              <a:buNone/>
            </a:pPr>
            <a:r>
              <a:rPr dirty="0" lang="en-US" smtClean="0">
                <a:uFillTx/>
              </a:rPr>
              <a:t>His </a:t>
            </a:r>
            <a:r>
              <a:rPr dirty="0" lang="en-US">
                <a:uFillTx/>
              </a:rPr>
              <a:t>eyes look red most of the time. The most likely diagnosis is:</a:t>
            </a:r>
            <a:endParaRPr dirty="0" lang="en-US" sz="3200">
              <a:uFillTx/>
            </a:endParaRPr>
          </a:p>
          <a:p>
            <a:pPr lvl="1"/>
            <a:r>
              <a:rPr dirty="0" lang="en-US" sz="2400">
                <a:uFillTx/>
              </a:rPr>
              <a:t>Alcohol abuse.</a:t>
            </a:r>
            <a:endParaRPr dirty="0" lang="en-US" sz="3200">
              <a:uFillTx/>
            </a:endParaRPr>
          </a:p>
          <a:p>
            <a:pPr lvl="1"/>
            <a:r>
              <a:rPr dirty="0" lang="en-US" sz="2400">
                <a:uFillTx/>
              </a:rPr>
              <a:t>Cannabis abuse.</a:t>
            </a:r>
            <a:endParaRPr dirty="0" lang="en-US" sz="3200">
              <a:uFillTx/>
            </a:endParaRPr>
          </a:p>
          <a:p>
            <a:pPr lvl="1"/>
            <a:r>
              <a:rPr dirty="0" lang="en-US" sz="2400">
                <a:uFillTx/>
              </a:rPr>
              <a:t>Amphetamine abuse.</a:t>
            </a:r>
            <a:endParaRPr dirty="0" lang="en-US" sz="3200">
              <a:uFillTx/>
            </a:endParaRPr>
          </a:p>
          <a:p>
            <a:pPr lvl="1"/>
            <a:r>
              <a:rPr dirty="0" lang="en-US" sz="2400">
                <a:uFillTx/>
              </a:rPr>
              <a:t>Cocaine abuse.</a:t>
            </a:r>
            <a:endParaRPr dirty="0" lang="en-US" sz="3200">
              <a:uFillTx/>
            </a:endParaRPr>
          </a:p>
          <a:p>
            <a:endParaRPr dirty="0"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7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lvl="0"/>
            <a:r>
              <a:rPr dirty="0" lang="en-US" sz="3200">
                <a:uFillTx/>
              </a:rPr>
              <a:t>A </a:t>
            </a:r>
            <a:r>
              <a:rPr dirty="0" lang="en-US">
                <a:uFillTx/>
              </a:rPr>
              <a:t>16-year-old boy presented with slurred speech,  incoordination and nausea. Physical examination revealed facial rashes around his mouth and nose. When asked about substance abuse his reply was affirmative. The most likely substance is:</a:t>
            </a:r>
            <a:endParaRPr dirty="0" lang="en-US" sz="3200">
              <a:uFillTx/>
            </a:endParaRPr>
          </a:p>
          <a:p>
            <a:pPr lvl="1"/>
            <a:r>
              <a:rPr dirty="0" lang="en-US" sz="2400">
                <a:uFillTx/>
              </a:rPr>
              <a:t>Cannabis.</a:t>
            </a:r>
          </a:p>
          <a:p>
            <a:pPr lvl="1"/>
            <a:r>
              <a:rPr dirty="0" lang="en-US" sz="2400">
                <a:uFillTx/>
              </a:rPr>
              <a:t>Alcohol.</a:t>
            </a:r>
          </a:p>
          <a:p>
            <a:pPr lvl="1"/>
            <a:r>
              <a:rPr dirty="0" lang="en-US" sz="2400">
                <a:uFillTx/>
              </a:rPr>
              <a:t>Volatile substance.</a:t>
            </a:r>
          </a:p>
          <a:p>
            <a:pPr lvl="1"/>
            <a:r>
              <a:rPr dirty="0" lang="en-US" sz="2400">
                <a:uFillTx/>
              </a:rPr>
              <a:t>Morphine.</a:t>
            </a:r>
          </a:p>
          <a:p>
            <a:endParaRPr dirty="0"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slides/slide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19138" name="AutoShap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3962400" y="2895600"/>
            <a:ext cx="2133600" cy="1752600"/>
          </a:xfrm>
          <a:prstGeom prst="flowChartDecision">
            <a:avLst/>
          </a:prstGeom>
          <a:solidFill>
            <a:schemeClr val="accent1"/>
          </a:solidFill>
          <a:ln w="9525">
            <a:solidFill>
              <a:schemeClr val="tx1"/>
            </a:solid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wrap="none"/>
          <a:lstStyle/>
          <a:p>
            <a:pPr algn="ctr" eaLnBrk="0" hangingPunct="0"/>
            <a:r>
              <a:rPr b="1" lang="en-US" sz="3600">
                <a:solidFill>
                  <a:schemeClr val="bg1"/>
                </a:solidFill>
                <a:effectLst>
                  <a:outerShdw algn="tl" blurRad="38100" dir="2700000" dist="38100">
                    <a:srgbClr val="000000"/>
                  </a:outerShdw>
                </a:effectLst>
                <a:uFillTx/>
              </a:rPr>
              <a:t>Drugs</a:t>
            </a:r>
            <a:endParaRPr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19139" name="AutoShap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1828800" y="4343400"/>
            <a:ext cx="2055813" cy="685800"/>
          </a:xfrm>
          <a:prstGeom prst="flowChartProcess">
            <a:avLst/>
          </a:prstGeom>
          <a:solidFill>
            <a:srgbClr val="FFFFCC"/>
          </a:solidFill>
          <a:ln w="9525">
            <a:solidFill>
              <a:schemeClr val="bg2"/>
            </a:solid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wrap="none"/>
          <a:lstStyle/>
          <a:p>
            <a:pPr algn="ctr" eaLnBrk="0" hangingPunct="0"/>
            <a:r>
              <a:rPr b="1" dirty="0" lang="en-US" sz="3600">
                <a:solidFill>
                  <a:srgbClr val="3F8DE2"/>
                </a:solidFill>
                <a:uFillTx/>
              </a:rPr>
              <a:t>Social</a:t>
            </a:r>
            <a:endParaRPr dirty="0" lang="en-US">
              <a:solidFill>
                <a:srgbClr val="3F8DE2"/>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19140" name="AutoShape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6324600" y="4343400"/>
            <a:ext cx="1828800" cy="762000"/>
          </a:xfrm>
          <a:prstGeom prst="flowChartProcess">
            <a:avLst/>
          </a:prstGeom>
          <a:solidFill>
            <a:srgbClr val="FFFFCC"/>
          </a:solidFill>
          <a:ln w="9525">
            <a:solidFill>
              <a:schemeClr val="bg2"/>
            </a:solid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wrap="none"/>
          <a:lstStyle/>
          <a:p>
            <a:pPr algn="ctr" eaLnBrk="0" hangingPunct="0"/>
            <a:r>
              <a:rPr b="1" dirty="0" lang="en-US" sz="3600">
                <a:solidFill>
                  <a:srgbClr val="3F8DE2"/>
                </a:solidFill>
                <a:uFillTx/>
              </a:rPr>
              <a:t>Medical</a:t>
            </a:r>
            <a:endParaRPr dirty="0" lang="en-US">
              <a:solidFill>
                <a:srgbClr val="3F8DE2"/>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19141" name="AutoShape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bwMode="auto">
          <a:xfrm>
            <a:off x="3581400" y="1905000"/>
            <a:ext cx="3048000" cy="685800"/>
          </a:xfrm>
          <a:prstGeom prst="flowChartProcess">
            <a:avLst/>
          </a:prstGeom>
          <a:solidFill>
            <a:srgbClr val="FFFFCC"/>
          </a:solidFill>
          <a:ln w="9525">
            <a:solidFill>
              <a:schemeClr val="bg2"/>
            </a:solidFill>
            <a:miter lim="800000"/>
          </a:ln>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wrap="none"/>
          <a:lstStyle/>
          <a:p>
            <a:pPr algn="ctr" eaLnBrk="0" hangingPunct="0"/>
            <a:r>
              <a:rPr b="1" dirty="0" lang="en-US" sz="3600">
                <a:solidFill>
                  <a:schemeClr val="tx2">
                    <a:lumMod val="50000"/>
                    <a:lumOff val="50000"/>
                  </a:schemeClr>
                </a:solidFill>
                <a:uFillTx/>
              </a:rPr>
              <a:t>Psychological</a:t>
            </a:r>
            <a:endParaRPr dirty="0" lang="en-US">
              <a:solidFill>
                <a:schemeClr val="tx2">
                  <a:lumMod val="50000"/>
                  <a:lumOff val="50000"/>
                </a:schemeClr>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19142" name="Rectangle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rrowheads="1"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71600" y="533400"/>
            <a:ext cx="7086600" cy="11430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a:uFillTx/>
              </a:rPr>
              <a:t>Complications</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p:timing>
    <p:tnLst>
      <p:par>
        <p:cTn dur="indefinite" id="1" nodeType="tmRoot" restart="never"/>
      </p:par>
    </p:tnLst>
  </p:timing>
</p:sld>
</file>

<file path=ppt/slides/slide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US" smtClean="0">
                <a:uFillTx/>
              </a:rPr>
              <a:t>Basic classification</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extBox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89000" y="2180167"/>
            <a:ext cx="6883816" cy="2308324"/>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none">
            <a:spAutoFit/>
          </a:bodyPr>
          <a:lstStyle/>
          <a:p>
            <a:r>
              <a:rPr b="1" dirty="0" lang="en-US" smtClean="0" sz="2400">
                <a:uFillTx/>
              </a:rPr>
              <a:t>CNS Suppressants</a:t>
            </a:r>
          </a:p>
          <a:p>
            <a:r>
              <a:rPr dirty="0" lang="en-US" sz="2400">
                <a:uFillTx/>
              </a:rPr>
              <a:t>Alcohol – Sedatives – Inhalants – Opioids</a:t>
            </a:r>
            <a:r>
              <a:rPr b="1" dirty="0" lang="en-US" smtClean="0" sz="2400">
                <a:uFillTx/>
              </a:rPr>
              <a:t>.</a:t>
            </a:r>
          </a:p>
          <a:p>
            <a:endParaRPr dirty="0" lang="en-US" sz="2400">
              <a:uFillTx/>
            </a:endParaRPr>
          </a:p>
          <a:p>
            <a:r>
              <a:rPr b="1" dirty="0" lang="en-US" sz="2400">
                <a:uFillTx/>
              </a:rPr>
              <a:t>CNS Stimulants:       </a:t>
            </a:r>
            <a:r>
              <a:rPr dirty="0" lang="en-US" sz="2400">
                <a:uFillTx/>
              </a:rPr>
              <a:t>Amphetamine – Cocaine</a:t>
            </a:r>
          </a:p>
          <a:p>
            <a:endParaRPr b="1" dirty="0" lang="en-US" smtClean="0" sz="2400">
              <a:uFillTx/>
            </a:endParaRPr>
          </a:p>
          <a:p>
            <a:r>
              <a:rPr b="1" dirty="0" lang="en-US" smtClean="0" sz="2400">
                <a:uFillTx/>
              </a:rPr>
              <a:t>Cannabis</a:t>
            </a:r>
            <a:r>
              <a:rPr dirty="0" lang="en-US" smtClean="0" sz="2400">
                <a:uFillTx/>
              </a:rPr>
              <a:t> </a:t>
            </a:r>
            <a:endParaRPr dirty="0" lang="en-US" sz="240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par>
    </p:tnLst>
  </p:timing>
</p:sld>
</file>

<file path=ppt/theme/_rels/theme1.xml.rels><?xml version="1.0" standalone="yes" ?><Relationships xmlns="http://schemas.openxmlformats.org/package/2006/relationships"><Relationship Id="rId1" Target="../media/image1.jpeg" Type="http://schemas.openxmlformats.org/officeDocument/2006/relationships/image"></Relationship></Relationships>
</file>

<file path=ppt/theme/theme1.xml><?xml version="1.0" encoding="utf-8"?>
<a:theme xmlns:a="http://schemas.openxmlformats.org/drawingml/2006/main" xmlns:c="http://schemas.openxmlformats.org/drawingml/2006/chart" xmlns:wpg="http://schemas.microsoft.com/office/word/2010/wordprocessingGroup" xmlns:pic="http://schemas.openxmlformats.org/drawingml/2006/picture" xmlns:wps="http://schemas.microsoft.com/office/word/2010/wordprocessingShape" xmlns:p="http://schemas.openxmlformats.org/presentationml/2006/main" xmlns:s="http://schemas.openxmlformats.org/officeDocument/2006/sharedTypes" xmlns:r="http://schemas.openxmlformats.org/officeDocument/2006/relationships" xmlns:dgm="http://schemas.openxmlformats.org/drawingml/2006/diagram" xmlns:wpc="http://schemas.microsoft.com/office/word/2010/wordprocessingCanvas" name="Breeze">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b="100000" l="100000" r="100000" t="100000"/>
          </a:path>
        </a:gradFill>
      </a:fillStyleLst>
      <a:lnStyleLst>
        <a:ln algn="ctr" cap="flat" cmpd="sng" w="12700">
          <a:solidFill>
            <a:schemeClr val="phClr">
              <a:shade val="95000"/>
              <a:satMod val="105000"/>
            </a:schemeClr>
          </a:solidFill>
          <a:prstDash val="solid"/>
        </a:ln>
        <a:ln algn="ctr" cap="flat" cmpd="dbl" w="25400">
          <a:solidFill>
            <a:schemeClr val="phClr"/>
          </a:solidFill>
          <a:prstDash val="solid"/>
        </a:ln>
        <a:ln algn="ctr" cap="flat" cmpd="dbl" w="31750">
          <a:solidFill>
            <a:schemeClr val="phClr"/>
          </a:solidFill>
          <a:prstDash val="solid"/>
        </a:ln>
      </a:lnStyleLst>
      <a:effectStyleLst>
        <a:effectStyle>
          <a:effectLst/>
        </a:effectStyle>
        <a:effectStyle>
          <a:effectLst>
            <a:outerShdw blurRad="63500" dir="5400000" dist="25400" rotWithShape="0" sx="101000" sy="101000">
              <a:srgbClr val="000000">
                <a:alpha val="40000"/>
              </a:srgbClr>
            </a:outerShdw>
          </a:effectLst>
        </a:effectStyle>
        <a:effectStyle>
          <a:effectLst>
            <a:innerShdw blurRad="127000" dir="13500000" dist="25400">
              <a:srgbClr val="C0C0C0">
                <a:alpha val="75000"/>
              </a:srgbClr>
            </a:innerShdw>
            <a:outerShdw algn="ctr" blurRad="88900" dir="5400000" dist="25400" rotWithShape="0" sx="102000" sy="102000">
              <a:srgbClr val="C0C0C0">
                <a:alpha val="40000"/>
              </a:srgbClr>
            </a:outerShdw>
          </a:effectLst>
          <a:scene3d>
            <a:camera fov="300000" prst="perspectiveLeft"/>
            <a:lightRig dir="l" rig="soft">
              <a:rot lat="0" lon="0" rev="4200000"/>
            </a:lightRig>
          </a:scene3d>
          <a:sp3d extrusionH="38100" prstMaterial="powder">
            <a:bevelT h="88900" prst="convex" w="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blipFill rotWithShape="1">
          <a:blip r:embed="rId1">
            <a:duotone>
              <a:schemeClr val="phClr">
                <a:shade val="40000"/>
                <a:satMod val="400000"/>
                <a:tint val="10000"/>
                <a:satMod val="200000"/>
              </a:schemeClr>
              <a:schemeClr val="phClr">
                <a:shade val="40000"/>
                <a:satMod val="400000"/>
                <a:tint val="10000"/>
                <a:satMod val="200000"/>
              </a:schemeClr>
            </a:duotone>
          </a:blip>
          <a:stretch/>
        </a:blipFill>
      </a:bgFillStyleLst>
    </a:fmtScheme>
  </a:themeElements>
  <a:objectDefaults>
    <a:spDef>
      <a:spPr/>
      <a:bodyPr anchor="ctr" rtlCol="0"/>
      <a:lstStyle>
        <a:defPPr algn="ctr">
          <a:defRPr>
            <a:uFillTx/>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xmlns:c="http://schemas.openxmlformats.org/drawingml/2006/chart" xmlns:wpg="http://schemas.microsoft.com/office/word/2010/wordprocessingGroup" xmlns:pic="http://schemas.openxmlformats.org/drawingml/2006/picture" xmlns:wps="http://schemas.microsoft.com/office/word/2010/wordprocessingShape" xmlns:p="http://schemas.openxmlformats.org/presentationml/2006/main" xmlns:s="http://schemas.openxmlformats.org/officeDocument/2006/sharedTypes" xmlns:r="http://schemas.openxmlformats.org/officeDocument/2006/relationships" xmlns:dgm="http://schemas.openxmlformats.org/drawingml/2006/diagram" xmlns:wpc="http://schemas.microsoft.com/office/word/2010/wordprocessingCanva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6606</TotalTime>
  <Words>3911</Words>
  <Application>Microsoft Office PowerPoint</Application>
  <PresentationFormat>On-screen Show (4:3)</PresentationFormat>
  <Paragraphs>594</Paragraphs>
  <Slides>79</Slides>
  <Notes>22</Notes>
  <HiddenSlides>4</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79</vt:i4>
      </vt:variant>
    </vt:vector>
  </HeadingPairs>
  <TitlesOfParts>
    <vt:vector size="91" baseType="lpstr">
      <vt:lpstr>ＭＳ Ｐゴシック</vt:lpstr>
      <vt:lpstr>Arial</vt:lpstr>
      <vt:lpstr>Arial Black</vt:lpstr>
      <vt:lpstr>Calibri</vt:lpstr>
      <vt:lpstr>Constantia</vt:lpstr>
      <vt:lpstr>News Gothic MT</vt:lpstr>
      <vt:lpstr>Symbol</vt:lpstr>
      <vt:lpstr>Tahoma</vt:lpstr>
      <vt:lpstr>Times New Roman</vt:lpstr>
      <vt:lpstr>Wingdings</vt:lpstr>
      <vt:lpstr>Wingdings 2</vt:lpstr>
      <vt:lpstr>Breeze</vt:lpstr>
      <vt:lpstr>Substance Use Disorders</vt:lpstr>
      <vt:lpstr>PowerPoint Presentation</vt:lpstr>
      <vt:lpstr>Introduction</vt:lpstr>
      <vt:lpstr>What is addiction?</vt:lpstr>
      <vt:lpstr>Terminology</vt:lpstr>
      <vt:lpstr>Terminology (cont.)</vt:lpstr>
      <vt:lpstr>PowerPoint Presentation</vt:lpstr>
      <vt:lpstr>Complications</vt:lpstr>
      <vt:lpstr>Basic classification</vt:lpstr>
      <vt:lpstr>Assessement</vt:lpstr>
      <vt:lpstr>Alcohol and Related Mental Disorders</vt:lpstr>
      <vt:lpstr>Alcohol Kills More Than AIDS, TB or Violence-WHO report (Feb 2011) </vt:lpstr>
      <vt:lpstr>Risk factors of Alcohol abuse</vt:lpstr>
      <vt:lpstr>Alcohol abuse </vt:lpstr>
      <vt:lpstr>PowerPoint Presentation</vt:lpstr>
      <vt:lpstr>PowerPoint Presentation</vt:lpstr>
      <vt:lpstr>How much is too much?</vt:lpstr>
      <vt:lpstr>Clinical presentation </vt:lpstr>
      <vt:lpstr>   Alcohol intoxication  Ethanol plasma concentrations Vs. CNS effects</vt:lpstr>
      <vt:lpstr>Clinical presentation (cont) </vt:lpstr>
      <vt:lpstr>PowerPoint Presentation</vt:lpstr>
      <vt:lpstr>Alcohol dependence</vt:lpstr>
      <vt:lpstr>Complications of chronic alcohol abuse</vt:lpstr>
      <vt:lpstr>PowerPoint Presentation</vt:lpstr>
      <vt:lpstr>Screening – CAGE questionnaire</vt:lpstr>
      <vt:lpstr>Stages of alcohol withdrawal</vt:lpstr>
      <vt:lpstr>Laboratory Tests </vt:lpstr>
      <vt:lpstr>Treatment</vt:lpstr>
      <vt:lpstr>Delerium Tremens (DTs)</vt:lpstr>
      <vt:lpstr>PowerPoint Presentation</vt:lpstr>
      <vt:lpstr>Treatment</vt:lpstr>
      <vt:lpstr>PowerPoint Presentation</vt:lpstr>
      <vt:lpstr>Sedatives, Hypnotics, and Anxiolytics</vt:lpstr>
      <vt:lpstr>OPIOIDS </vt:lpstr>
      <vt:lpstr>PowerPoint Presentation</vt:lpstr>
      <vt:lpstr>Opiod intoxication </vt:lpstr>
      <vt:lpstr>Potency?!</vt:lpstr>
      <vt:lpstr>Opioid withdrawal</vt:lpstr>
      <vt:lpstr>Complications of injecting</vt:lpstr>
      <vt:lpstr>PowerPoint Presentation</vt:lpstr>
      <vt:lpstr>Inhalants</vt:lpstr>
      <vt:lpstr>PowerPoint Presentation</vt:lpstr>
      <vt:lpstr>Psychostimulants </vt:lpstr>
      <vt:lpstr>Commonly used Stimulants</vt:lpstr>
      <vt:lpstr>Psychological FX of non dependent use</vt:lpstr>
      <vt:lpstr>Clinical effects of stimulants </vt:lpstr>
      <vt:lpstr>PowerPoint Presentation</vt:lpstr>
      <vt:lpstr>PowerPoint Presentation</vt:lpstr>
      <vt:lpstr>PowerPoint Presentation</vt:lpstr>
      <vt:lpstr>Cocaine</vt:lpstr>
      <vt:lpstr>PowerPoint Presentation</vt:lpstr>
      <vt:lpstr>PowerPoint Presentation</vt:lpstr>
      <vt:lpstr>Amphetamines</vt:lpstr>
      <vt:lpstr>Captagon (Fenethylline)</vt:lpstr>
      <vt:lpstr>PowerPoint Presentation</vt:lpstr>
      <vt:lpstr>Other uses for amphetamines</vt:lpstr>
      <vt:lpstr>PowerPoint Presentation</vt:lpstr>
      <vt:lpstr>Treatment</vt:lpstr>
      <vt:lpstr>Hallucinogens</vt:lpstr>
      <vt:lpstr>Clinical effects</vt:lpstr>
      <vt:lpstr>Lysergic Acid Diethylamide (LSD)</vt:lpstr>
      <vt:lpstr>PowerPoint Presentation</vt:lpstr>
      <vt:lpstr>Effects of LSD</vt:lpstr>
      <vt:lpstr>Effects of LSD</vt:lpstr>
      <vt:lpstr>Tolerance/Dependence</vt:lpstr>
      <vt:lpstr>PowerPoint Presentation</vt:lpstr>
      <vt:lpstr>New Psychoactive Substances (NPS)</vt:lpstr>
      <vt:lpstr>PowerPoint Presentation</vt:lpstr>
      <vt:lpstr>CANNABIS</vt:lpstr>
      <vt:lpstr>What is Cannabis (marijuana)?</vt:lpstr>
      <vt:lpstr>What are the acute effects?</vt:lpstr>
      <vt:lpstr>What are the acute effects?</vt:lpstr>
      <vt:lpstr>Effect on physical health?</vt:lpstr>
      <vt:lpstr>Treatment</vt:lpstr>
      <vt:lpstr>PowerPoint Presentation</vt:lpstr>
      <vt:lpstr>PowerPoint Presentation</vt:lpstr>
      <vt:lpstr>PowerPoint Presentation</vt:lpstr>
      <vt:lpstr>PowerPoint Presentation</vt:lpstr>
      <vt:lpstr>PowerPoint Presentation</vt:lpstr>
    </vt:vector>
  </TitlesOfParts>
  <Company>UBC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Majid Aldesouki</dc:creator>
  <cp:lastModifiedBy>Majed Desouki</cp:lastModifiedBy>
  <cp:revision>56</cp:revision>
  <cp:lastPrinted>2014-09-07T09:13:51Z</cp:lastPrinted>
  <dcterms:created xsi:type="dcterms:W3CDTF">2014-09-07T05:32:33Z</dcterms:created>
  <dcterms:modified xsi:type="dcterms:W3CDTF">2018-09-17T04:51:41Z</dcterms:modified>
</cp:coreProperties>
</file>