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418" r:id="rId2"/>
    <p:sldId id="475" r:id="rId3"/>
    <p:sldId id="480" r:id="rId4"/>
    <p:sldId id="479" r:id="rId5"/>
    <p:sldId id="481" r:id="rId6"/>
    <p:sldId id="482" r:id="rId7"/>
    <p:sldId id="483" r:id="rId8"/>
    <p:sldId id="484" r:id="rId9"/>
    <p:sldId id="485" r:id="rId10"/>
    <p:sldId id="433" r:id="rId11"/>
    <p:sldId id="490" r:id="rId12"/>
    <p:sldId id="487" r:id="rId13"/>
    <p:sldId id="486" r:id="rId14"/>
    <p:sldId id="432" r:id="rId15"/>
    <p:sldId id="420" r:id="rId16"/>
    <p:sldId id="421" r:id="rId17"/>
    <p:sldId id="422" r:id="rId18"/>
    <p:sldId id="491" r:id="rId19"/>
    <p:sldId id="423" r:id="rId20"/>
    <p:sldId id="424" r:id="rId21"/>
    <p:sldId id="425" r:id="rId22"/>
    <p:sldId id="426" r:id="rId23"/>
    <p:sldId id="427" r:id="rId24"/>
    <p:sldId id="428" r:id="rId25"/>
    <p:sldId id="477" r:id="rId26"/>
    <p:sldId id="429" r:id="rId27"/>
    <p:sldId id="473" r:id="rId28"/>
    <p:sldId id="474" r:id="rId29"/>
    <p:sldId id="430" r:id="rId30"/>
    <p:sldId id="488" r:id="rId31"/>
    <p:sldId id="489"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16" d="100"/>
          <a:sy n="116" d="100"/>
        </p:scale>
        <p:origin x="15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17B94-8218-4169-9BF1-072D7807FF68}" type="doc">
      <dgm:prSet loTypeId="urn:microsoft.com/office/officeart/2005/8/layout/hProcess9" loCatId="process" qsTypeId="urn:microsoft.com/office/officeart/2005/8/quickstyle/simple1" qsCatId="simple" csTypeId="urn:microsoft.com/office/officeart/2005/8/colors/colorful5" csCatId="colorful" phldr="1"/>
      <dgm:spPr/>
    </dgm:pt>
    <dgm:pt modelId="{9FFE57D0-6009-4BEE-B623-1EF35263BDC2}">
      <dgm:prSet phldrT="[Text]"/>
      <dgm:spPr/>
      <dgm:t>
        <a:bodyPr/>
        <a:lstStyle/>
        <a:p>
          <a:r>
            <a:rPr lang="en-US" b="1" dirty="0">
              <a:solidFill>
                <a:schemeClr val="bg1"/>
              </a:solidFill>
              <a:latin typeface="Times New Roman" pitchFamily="18" charset="0"/>
              <a:cs typeface="Times New Roman" pitchFamily="18" charset="0"/>
            </a:rPr>
            <a:t>Preoccupation</a:t>
          </a:r>
          <a:endParaRPr lang="en-US" dirty="0">
            <a:solidFill>
              <a:schemeClr val="bg1"/>
            </a:solidFill>
          </a:endParaRPr>
        </a:p>
      </dgm:t>
    </dgm:pt>
    <dgm:pt modelId="{FCFF75AB-B91F-4878-AC28-2BEB4A4958DA}" type="parTrans" cxnId="{2057234B-AF36-444C-B5FC-A0F932F88009}">
      <dgm:prSet/>
      <dgm:spPr/>
      <dgm:t>
        <a:bodyPr/>
        <a:lstStyle/>
        <a:p>
          <a:endParaRPr lang="en-US"/>
        </a:p>
      </dgm:t>
    </dgm:pt>
    <dgm:pt modelId="{BDCBE01F-4319-407B-BE2B-819B2B8713E9}" type="sibTrans" cxnId="{2057234B-AF36-444C-B5FC-A0F932F88009}">
      <dgm:prSet/>
      <dgm:spPr/>
      <dgm:t>
        <a:bodyPr/>
        <a:lstStyle/>
        <a:p>
          <a:endParaRPr lang="en-US"/>
        </a:p>
      </dgm:t>
    </dgm:pt>
    <dgm:pt modelId="{3B1ACC16-1352-4C72-A5A6-2A8462B499CC}">
      <dgm:prSet phldrT="[Text]"/>
      <dgm:spPr/>
      <dgm:t>
        <a:bodyPr/>
        <a:lstStyle/>
        <a:p>
          <a:pPr>
            <a:buFont typeface="Wingdings" panose="05000000000000000000" pitchFamily="2" charset="2"/>
            <a:buNone/>
          </a:pPr>
          <a:r>
            <a:rPr lang="en-US" b="1" dirty="0">
              <a:solidFill>
                <a:schemeClr val="bg1"/>
              </a:solidFill>
              <a:latin typeface="Times New Roman" pitchFamily="18" charset="0"/>
              <a:cs typeface="Times New Roman" pitchFamily="18" charset="0"/>
            </a:rPr>
            <a:t>Overvalued idea</a:t>
          </a:r>
          <a:endParaRPr lang="en-US" dirty="0">
            <a:solidFill>
              <a:schemeClr val="bg1"/>
            </a:solidFill>
          </a:endParaRPr>
        </a:p>
      </dgm:t>
    </dgm:pt>
    <dgm:pt modelId="{C655EB36-8908-44EC-90D3-C412CB6D23D6}" type="parTrans" cxnId="{D6B01CC5-1659-4A09-8AC6-A3F17A177535}">
      <dgm:prSet/>
      <dgm:spPr/>
      <dgm:t>
        <a:bodyPr/>
        <a:lstStyle/>
        <a:p>
          <a:endParaRPr lang="en-US"/>
        </a:p>
      </dgm:t>
    </dgm:pt>
    <dgm:pt modelId="{1FC64684-1311-4A38-B21D-212E34938E65}" type="sibTrans" cxnId="{D6B01CC5-1659-4A09-8AC6-A3F17A177535}">
      <dgm:prSet/>
      <dgm:spPr/>
      <dgm:t>
        <a:bodyPr/>
        <a:lstStyle/>
        <a:p>
          <a:endParaRPr lang="en-US"/>
        </a:p>
      </dgm:t>
    </dgm:pt>
    <dgm:pt modelId="{BCF73D55-CC66-4BCC-BB34-0FF199FB7836}">
      <dgm:prSet phldrT="[Text]"/>
      <dgm:spPr/>
      <dgm:t>
        <a:bodyPr/>
        <a:lstStyle/>
        <a:p>
          <a:r>
            <a:rPr lang="en-US" b="1" dirty="0">
              <a:latin typeface="Times New Roman" pitchFamily="18" charset="0"/>
              <a:cs typeface="Times New Roman" pitchFamily="18" charset="0"/>
            </a:rPr>
            <a:t>Delusion</a:t>
          </a:r>
          <a:endParaRPr lang="en-US" b="1" dirty="0"/>
        </a:p>
      </dgm:t>
    </dgm:pt>
    <dgm:pt modelId="{27E44EC3-6947-430B-B627-24121CFB74F9}" type="parTrans" cxnId="{BD3F0BF6-8255-49CF-8B64-C13FA5748DA3}">
      <dgm:prSet/>
      <dgm:spPr/>
      <dgm:t>
        <a:bodyPr/>
        <a:lstStyle/>
        <a:p>
          <a:endParaRPr lang="en-US"/>
        </a:p>
      </dgm:t>
    </dgm:pt>
    <dgm:pt modelId="{79BDD54C-A7CB-4862-B622-EC3407896C5F}" type="sibTrans" cxnId="{BD3F0BF6-8255-49CF-8B64-C13FA5748DA3}">
      <dgm:prSet/>
      <dgm:spPr/>
      <dgm:t>
        <a:bodyPr/>
        <a:lstStyle/>
        <a:p>
          <a:endParaRPr lang="en-US"/>
        </a:p>
      </dgm:t>
    </dgm:pt>
    <dgm:pt modelId="{A88CD02F-8CF4-4E2E-AAD1-C949A74BE147}" type="pres">
      <dgm:prSet presAssocID="{3DA17B94-8218-4169-9BF1-072D7807FF68}" presName="CompostProcess" presStyleCnt="0">
        <dgm:presLayoutVars>
          <dgm:dir/>
          <dgm:resizeHandles val="exact"/>
        </dgm:presLayoutVars>
      </dgm:prSet>
      <dgm:spPr/>
    </dgm:pt>
    <dgm:pt modelId="{AE788CBC-AD9B-4623-A13B-CBE42EB498A7}" type="pres">
      <dgm:prSet presAssocID="{3DA17B94-8218-4169-9BF1-072D7807FF68}" presName="arrow" presStyleLbl="bgShp" presStyleIdx="0" presStyleCnt="1"/>
      <dgm:spPr/>
    </dgm:pt>
    <dgm:pt modelId="{07D3ED78-5A0C-4D83-9D76-340D905AF04D}" type="pres">
      <dgm:prSet presAssocID="{3DA17B94-8218-4169-9BF1-072D7807FF68}" presName="linearProcess" presStyleCnt="0"/>
      <dgm:spPr/>
    </dgm:pt>
    <dgm:pt modelId="{C7467AC8-0422-4E71-BD22-BCD63959A9A1}" type="pres">
      <dgm:prSet presAssocID="{9FFE57D0-6009-4BEE-B623-1EF35263BDC2}" presName="textNode" presStyleLbl="node1" presStyleIdx="0" presStyleCnt="3">
        <dgm:presLayoutVars>
          <dgm:bulletEnabled val="1"/>
        </dgm:presLayoutVars>
      </dgm:prSet>
      <dgm:spPr/>
      <dgm:t>
        <a:bodyPr/>
        <a:lstStyle/>
        <a:p>
          <a:endParaRPr lang="en-US"/>
        </a:p>
      </dgm:t>
    </dgm:pt>
    <dgm:pt modelId="{4FDD1B2B-CD8E-4F5D-9095-CA732F430723}" type="pres">
      <dgm:prSet presAssocID="{BDCBE01F-4319-407B-BE2B-819B2B8713E9}" presName="sibTrans" presStyleCnt="0"/>
      <dgm:spPr/>
    </dgm:pt>
    <dgm:pt modelId="{A4DE3BF8-FB1C-4482-BCC5-6102285736D2}" type="pres">
      <dgm:prSet presAssocID="{3B1ACC16-1352-4C72-A5A6-2A8462B499CC}" presName="textNode" presStyleLbl="node1" presStyleIdx="1" presStyleCnt="3">
        <dgm:presLayoutVars>
          <dgm:bulletEnabled val="1"/>
        </dgm:presLayoutVars>
      </dgm:prSet>
      <dgm:spPr/>
      <dgm:t>
        <a:bodyPr/>
        <a:lstStyle/>
        <a:p>
          <a:endParaRPr lang="en-US"/>
        </a:p>
      </dgm:t>
    </dgm:pt>
    <dgm:pt modelId="{20321C50-BD30-439C-B74E-05A404D7C021}" type="pres">
      <dgm:prSet presAssocID="{1FC64684-1311-4A38-B21D-212E34938E65}" presName="sibTrans" presStyleCnt="0"/>
      <dgm:spPr/>
    </dgm:pt>
    <dgm:pt modelId="{24F6F042-AC1F-4E31-AC43-561297F95AC0}" type="pres">
      <dgm:prSet presAssocID="{BCF73D55-CC66-4BCC-BB34-0FF199FB7836}" presName="textNode" presStyleLbl="node1" presStyleIdx="2" presStyleCnt="3">
        <dgm:presLayoutVars>
          <dgm:bulletEnabled val="1"/>
        </dgm:presLayoutVars>
      </dgm:prSet>
      <dgm:spPr/>
      <dgm:t>
        <a:bodyPr/>
        <a:lstStyle/>
        <a:p>
          <a:endParaRPr lang="en-US"/>
        </a:p>
      </dgm:t>
    </dgm:pt>
  </dgm:ptLst>
  <dgm:cxnLst>
    <dgm:cxn modelId="{BD3F0BF6-8255-49CF-8B64-C13FA5748DA3}" srcId="{3DA17B94-8218-4169-9BF1-072D7807FF68}" destId="{BCF73D55-CC66-4BCC-BB34-0FF199FB7836}" srcOrd="2" destOrd="0" parTransId="{27E44EC3-6947-430B-B627-24121CFB74F9}" sibTransId="{79BDD54C-A7CB-4862-B622-EC3407896C5F}"/>
    <dgm:cxn modelId="{D6B01CC5-1659-4A09-8AC6-A3F17A177535}" srcId="{3DA17B94-8218-4169-9BF1-072D7807FF68}" destId="{3B1ACC16-1352-4C72-A5A6-2A8462B499CC}" srcOrd="1" destOrd="0" parTransId="{C655EB36-8908-44EC-90D3-C412CB6D23D6}" sibTransId="{1FC64684-1311-4A38-B21D-212E34938E65}"/>
    <dgm:cxn modelId="{EE9491A3-C10B-402A-9CFA-8AAE88E7E9E3}" type="presOf" srcId="{BCF73D55-CC66-4BCC-BB34-0FF199FB7836}" destId="{24F6F042-AC1F-4E31-AC43-561297F95AC0}" srcOrd="0" destOrd="0" presId="urn:microsoft.com/office/officeart/2005/8/layout/hProcess9"/>
    <dgm:cxn modelId="{46D30FFE-35D4-4A83-AD61-18F7E05CC55B}" type="presOf" srcId="{9FFE57D0-6009-4BEE-B623-1EF35263BDC2}" destId="{C7467AC8-0422-4E71-BD22-BCD63959A9A1}" srcOrd="0" destOrd="0" presId="urn:microsoft.com/office/officeart/2005/8/layout/hProcess9"/>
    <dgm:cxn modelId="{9B02E270-405B-46E9-84C6-A63E94A41B85}" type="presOf" srcId="{3B1ACC16-1352-4C72-A5A6-2A8462B499CC}" destId="{A4DE3BF8-FB1C-4482-BCC5-6102285736D2}" srcOrd="0" destOrd="0" presId="urn:microsoft.com/office/officeart/2005/8/layout/hProcess9"/>
    <dgm:cxn modelId="{2057234B-AF36-444C-B5FC-A0F932F88009}" srcId="{3DA17B94-8218-4169-9BF1-072D7807FF68}" destId="{9FFE57D0-6009-4BEE-B623-1EF35263BDC2}" srcOrd="0" destOrd="0" parTransId="{FCFF75AB-B91F-4878-AC28-2BEB4A4958DA}" sibTransId="{BDCBE01F-4319-407B-BE2B-819B2B8713E9}"/>
    <dgm:cxn modelId="{BF641CFA-BE92-4FCA-A2A5-2B4FB137B668}" type="presOf" srcId="{3DA17B94-8218-4169-9BF1-072D7807FF68}" destId="{A88CD02F-8CF4-4E2E-AAD1-C949A74BE147}" srcOrd="0" destOrd="0" presId="urn:microsoft.com/office/officeart/2005/8/layout/hProcess9"/>
    <dgm:cxn modelId="{157053DD-ECEC-4F9B-811E-7DB54EEAA33B}" type="presParOf" srcId="{A88CD02F-8CF4-4E2E-AAD1-C949A74BE147}" destId="{AE788CBC-AD9B-4623-A13B-CBE42EB498A7}" srcOrd="0" destOrd="0" presId="urn:microsoft.com/office/officeart/2005/8/layout/hProcess9"/>
    <dgm:cxn modelId="{8B588990-2FA1-4B87-8B30-D4D81BCFD9B7}" type="presParOf" srcId="{A88CD02F-8CF4-4E2E-AAD1-C949A74BE147}" destId="{07D3ED78-5A0C-4D83-9D76-340D905AF04D}" srcOrd="1" destOrd="0" presId="urn:microsoft.com/office/officeart/2005/8/layout/hProcess9"/>
    <dgm:cxn modelId="{20F56CDC-073C-4E55-A4BD-67384F063544}" type="presParOf" srcId="{07D3ED78-5A0C-4D83-9D76-340D905AF04D}" destId="{C7467AC8-0422-4E71-BD22-BCD63959A9A1}" srcOrd="0" destOrd="0" presId="urn:microsoft.com/office/officeart/2005/8/layout/hProcess9"/>
    <dgm:cxn modelId="{FA9D392E-CCDA-4079-AC34-42EB07090BC3}" type="presParOf" srcId="{07D3ED78-5A0C-4D83-9D76-340D905AF04D}" destId="{4FDD1B2B-CD8E-4F5D-9095-CA732F430723}" srcOrd="1" destOrd="0" presId="urn:microsoft.com/office/officeart/2005/8/layout/hProcess9"/>
    <dgm:cxn modelId="{EF6B0358-DEC4-4D56-9575-81C148D0807C}" type="presParOf" srcId="{07D3ED78-5A0C-4D83-9D76-340D905AF04D}" destId="{A4DE3BF8-FB1C-4482-BCC5-6102285736D2}" srcOrd="2" destOrd="0" presId="urn:microsoft.com/office/officeart/2005/8/layout/hProcess9"/>
    <dgm:cxn modelId="{9D4810F8-A143-42E0-9193-54A3BC81CC59}" type="presParOf" srcId="{07D3ED78-5A0C-4D83-9D76-340D905AF04D}" destId="{20321C50-BD30-439C-B74E-05A404D7C021}" srcOrd="3" destOrd="0" presId="urn:microsoft.com/office/officeart/2005/8/layout/hProcess9"/>
    <dgm:cxn modelId="{EEA2B0E9-1A86-4F48-BF0B-C23C7022FE5F}" type="presParOf" srcId="{07D3ED78-5A0C-4D83-9D76-340D905AF04D}" destId="{24F6F042-AC1F-4E31-AC43-561297F95AC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88CBC-AD9B-4623-A13B-CBE42EB498A7}">
      <dsp:nvSpPr>
        <dsp:cNvPr id="0" name=""/>
        <dsp:cNvSpPr/>
      </dsp:nvSpPr>
      <dsp:spPr>
        <a:xfrm>
          <a:off x="617219" y="0"/>
          <a:ext cx="6995160" cy="452596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67AC8-0422-4E71-BD22-BCD63959A9A1}">
      <dsp:nvSpPr>
        <dsp:cNvPr id="0" name=""/>
        <dsp:cNvSpPr/>
      </dsp:nvSpPr>
      <dsp:spPr>
        <a:xfrm>
          <a:off x="2310" y="1357788"/>
          <a:ext cx="2630217" cy="18103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latin typeface="Times New Roman" pitchFamily="18" charset="0"/>
              <a:cs typeface="Times New Roman" pitchFamily="18" charset="0"/>
            </a:rPr>
            <a:t>Preoccupation</a:t>
          </a:r>
          <a:endParaRPr lang="en-US" sz="2800" kern="1200" dirty="0">
            <a:solidFill>
              <a:schemeClr val="bg1"/>
            </a:solidFill>
          </a:endParaRPr>
        </a:p>
      </dsp:txBody>
      <dsp:txXfrm>
        <a:off x="90686" y="1446164"/>
        <a:ext cx="2453465" cy="1633633"/>
      </dsp:txXfrm>
    </dsp:sp>
    <dsp:sp modelId="{A4DE3BF8-FB1C-4482-BCC5-6102285736D2}">
      <dsp:nvSpPr>
        <dsp:cNvPr id="0" name=""/>
        <dsp:cNvSpPr/>
      </dsp:nvSpPr>
      <dsp:spPr>
        <a:xfrm>
          <a:off x="2799691" y="1357788"/>
          <a:ext cx="2630217" cy="1810385"/>
        </a:xfrm>
        <a:prstGeom prst="roundRect">
          <a:avLst/>
        </a:prstGeom>
        <a:solidFill>
          <a:schemeClr val="accent5">
            <a:hueOff val="1628513"/>
            <a:satOff val="5598"/>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Wingdings" panose="05000000000000000000" pitchFamily="2" charset="2"/>
            <a:buNone/>
          </a:pPr>
          <a:r>
            <a:rPr lang="en-US" sz="2800" b="1" kern="1200" dirty="0">
              <a:solidFill>
                <a:schemeClr val="bg1"/>
              </a:solidFill>
              <a:latin typeface="Times New Roman" pitchFamily="18" charset="0"/>
              <a:cs typeface="Times New Roman" pitchFamily="18" charset="0"/>
            </a:rPr>
            <a:t>Overvalued idea</a:t>
          </a:r>
          <a:endParaRPr lang="en-US" sz="2800" kern="1200" dirty="0">
            <a:solidFill>
              <a:schemeClr val="bg1"/>
            </a:solidFill>
          </a:endParaRPr>
        </a:p>
      </dsp:txBody>
      <dsp:txXfrm>
        <a:off x="2888067" y="1446164"/>
        <a:ext cx="2453465" cy="1633633"/>
      </dsp:txXfrm>
    </dsp:sp>
    <dsp:sp modelId="{24F6F042-AC1F-4E31-AC43-561297F95AC0}">
      <dsp:nvSpPr>
        <dsp:cNvPr id="0" name=""/>
        <dsp:cNvSpPr/>
      </dsp:nvSpPr>
      <dsp:spPr>
        <a:xfrm>
          <a:off x="5597072" y="1357788"/>
          <a:ext cx="2630217" cy="1810385"/>
        </a:xfrm>
        <a:prstGeom prst="roundRect">
          <a:avLst/>
        </a:prstGeom>
        <a:solidFill>
          <a:schemeClr val="accent5">
            <a:hueOff val="3257026"/>
            <a:satOff val="11196"/>
            <a:lumOff val="-5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itchFamily="18" charset="0"/>
              <a:cs typeface="Times New Roman" pitchFamily="18" charset="0"/>
            </a:rPr>
            <a:t>Delusion</a:t>
          </a:r>
          <a:endParaRPr lang="en-US" sz="2800" b="1" kern="1200" dirty="0"/>
        </a:p>
      </dsp:txBody>
      <dsp:txXfrm>
        <a:off x="5685448" y="1446164"/>
        <a:ext cx="2453465"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224A4-0292-4177-8260-60FFC878623D}" type="datetimeFigureOut">
              <a:rPr lang="en-US" smtClean="0"/>
              <a:t>11/17/2019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A9F3A-5A2E-4DD2-A461-24A602B9A6F3}" type="slidenum">
              <a:rPr lang="en-US" smtClean="0"/>
              <a:t>‹#›</a:t>
            </a:fld>
            <a:endParaRPr lang="en-US"/>
          </a:p>
        </p:txBody>
      </p:sp>
    </p:spTree>
    <p:extLst>
      <p:ext uri="{BB962C8B-B14F-4D97-AF65-F5344CB8AC3E}">
        <p14:creationId xmlns:p14="http://schemas.microsoft.com/office/powerpoint/2010/main" val="69270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2D0C4D-ADBF-4C42-BEB4-7453E0D3AE5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C23F2FF-B0FF-46D9-9B16-0FD06C310E4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BF75DD4-0FD1-474A-90E3-1036A19C5DB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302A2D6B-D7EB-4DED-9AA0-1852E98FBBD7}"/>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 xmlns:a16="http://schemas.microsoft.com/office/drawing/2014/main" id="{48C7A2D8-5F55-47DA-B3C7-BB22911AC276}"/>
              </a:ext>
            </a:extLst>
          </p:cNvPr>
          <p:cNvSpPr>
            <a:spLocks noGrp="1"/>
          </p:cNvSpPr>
          <p:nvPr>
            <p:ph type="sldNum" sz="quarter" idx="12"/>
          </p:nvPr>
        </p:nvSpPr>
        <p:spPr/>
        <p:txBody>
          <a:bodyPr/>
          <a:lstStyle>
            <a:lvl1pPr>
              <a:defRPr/>
            </a:lvl1pPr>
          </a:lstStyle>
          <a:p>
            <a:pPr>
              <a:defRPr/>
            </a:pPr>
            <a:fld id="{188B0201-46F4-487D-8C12-84DE7F9B05DF}" type="slidenum">
              <a:rPr lang="ar-SA" altLang="en-US" smtClean="0"/>
              <a:pPr>
                <a:defRPr/>
              </a:pPr>
              <a:t>‹#›</a:t>
            </a:fld>
            <a:endParaRPr lang="en-CA" altLang="en-US"/>
          </a:p>
        </p:txBody>
      </p:sp>
    </p:spTree>
    <p:extLst>
      <p:ext uri="{BB962C8B-B14F-4D97-AF65-F5344CB8AC3E}">
        <p14:creationId xmlns:p14="http://schemas.microsoft.com/office/powerpoint/2010/main" val="57372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89B168-5510-4880-B2E6-DE0BF057C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A03754-4D0D-462D-AC2A-E2A612A4D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109026-B81C-4E5C-80E8-C8A9B4F963D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DD9D745B-4CED-45A9-B0DE-8E6711AE92E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 xmlns:a16="http://schemas.microsoft.com/office/drawing/2014/main" id="{5B061CA0-B148-407A-AEFF-09AAD1089679}"/>
              </a:ext>
            </a:extLst>
          </p:cNvPr>
          <p:cNvSpPr>
            <a:spLocks noGrp="1"/>
          </p:cNvSpPr>
          <p:nvPr>
            <p:ph type="sldNum" sz="quarter" idx="12"/>
          </p:nvPr>
        </p:nvSpPr>
        <p:spPr/>
        <p:txBody>
          <a:bodyPr/>
          <a:lstStyle>
            <a:lvl1pPr>
              <a:defRPr/>
            </a:lvl1pPr>
          </a:lstStyle>
          <a:p>
            <a:pPr>
              <a:defRPr/>
            </a:pPr>
            <a:fld id="{8F5ED977-32D6-44CE-AAA5-9979F8123E25}" type="slidenum">
              <a:rPr lang="ar-SA" altLang="en-US" smtClean="0"/>
              <a:pPr>
                <a:defRPr/>
              </a:pPr>
              <a:t>‹#›</a:t>
            </a:fld>
            <a:endParaRPr lang="en-CA" altLang="en-US"/>
          </a:p>
        </p:txBody>
      </p:sp>
    </p:spTree>
    <p:extLst>
      <p:ext uri="{BB962C8B-B14F-4D97-AF65-F5344CB8AC3E}">
        <p14:creationId xmlns:p14="http://schemas.microsoft.com/office/powerpoint/2010/main" val="335624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5A46BF1-AE52-49C9-B6A2-C9AFD283CC6D}"/>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C7CCC83-439C-491F-9071-2B4ACA682821}"/>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12F3E90-1644-482F-9261-AD60A4BAD6B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17226EAB-48B5-4D5E-B3C3-6AD78EDC2F67}"/>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 xmlns:a16="http://schemas.microsoft.com/office/drawing/2014/main" id="{0369CE3C-E52F-4ACC-85D6-00B1D4DE952E}"/>
              </a:ext>
            </a:extLst>
          </p:cNvPr>
          <p:cNvSpPr>
            <a:spLocks noGrp="1"/>
          </p:cNvSpPr>
          <p:nvPr>
            <p:ph type="sldNum" sz="quarter" idx="12"/>
          </p:nvPr>
        </p:nvSpPr>
        <p:spPr/>
        <p:txBody>
          <a:bodyPr/>
          <a:lstStyle>
            <a:lvl1pPr>
              <a:defRPr/>
            </a:lvl1pPr>
          </a:lstStyle>
          <a:p>
            <a:pPr>
              <a:defRPr/>
            </a:pPr>
            <a:fld id="{B00D3462-A0DF-4A5E-801F-29F9C9511BE2}" type="slidenum">
              <a:rPr lang="ar-SA" altLang="en-US" smtClean="0"/>
              <a:pPr>
                <a:defRPr/>
              </a:pPr>
              <a:t>‹#›</a:t>
            </a:fld>
            <a:endParaRPr lang="en-CA" altLang="en-US"/>
          </a:p>
        </p:txBody>
      </p:sp>
    </p:spTree>
    <p:extLst>
      <p:ext uri="{BB962C8B-B14F-4D97-AF65-F5344CB8AC3E}">
        <p14:creationId xmlns:p14="http://schemas.microsoft.com/office/powerpoint/2010/main" val="247488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3F22E1-691A-4165-BCA2-97AC52B86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89BFE17-2E7C-4930-8D39-78A99B8F82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1502C1-105C-4950-9FFE-D74B21A6C51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5A97E3BC-00DE-4457-AF61-DA0AF0223EE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 xmlns:a16="http://schemas.microsoft.com/office/drawing/2014/main" id="{F7E2577E-B5E4-41B9-99CC-30B2B6EB7F11}"/>
              </a:ext>
            </a:extLst>
          </p:cNvPr>
          <p:cNvSpPr>
            <a:spLocks noGrp="1"/>
          </p:cNvSpPr>
          <p:nvPr>
            <p:ph type="sldNum" sz="quarter" idx="12"/>
          </p:nvPr>
        </p:nvSpPr>
        <p:spPr/>
        <p:txBody>
          <a:bodyPr/>
          <a:lstStyle>
            <a:lvl1pPr>
              <a:defRPr/>
            </a:lvl1pPr>
          </a:lstStyle>
          <a:p>
            <a:pPr>
              <a:defRPr/>
            </a:pPr>
            <a:fld id="{B076BC9F-508B-4D5F-BC4B-526BD6EAAF16}" type="slidenum">
              <a:rPr lang="ar-SA" altLang="en-US" smtClean="0"/>
              <a:pPr>
                <a:defRPr/>
              </a:pPr>
              <a:t>‹#›</a:t>
            </a:fld>
            <a:endParaRPr lang="en-CA" altLang="en-US"/>
          </a:p>
        </p:txBody>
      </p:sp>
    </p:spTree>
    <p:extLst>
      <p:ext uri="{BB962C8B-B14F-4D97-AF65-F5344CB8AC3E}">
        <p14:creationId xmlns:p14="http://schemas.microsoft.com/office/powerpoint/2010/main" val="69817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F9902B-88FD-45DC-A174-867F5A85314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7E2706C-7189-4D02-98BF-8384393B5DE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 xmlns:a16="http://schemas.microsoft.com/office/drawing/2014/main" id="{52F16BC2-F3AB-4D60-BA92-6159A9A036C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637C7A22-21D2-497F-8F8F-7866970066A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 xmlns:a16="http://schemas.microsoft.com/office/drawing/2014/main" id="{D579B655-8BC2-411C-B2A9-FD9762804732}"/>
              </a:ext>
            </a:extLst>
          </p:cNvPr>
          <p:cNvSpPr>
            <a:spLocks noGrp="1"/>
          </p:cNvSpPr>
          <p:nvPr>
            <p:ph type="sldNum" sz="quarter" idx="12"/>
          </p:nvPr>
        </p:nvSpPr>
        <p:spPr/>
        <p:txBody>
          <a:bodyPr/>
          <a:lstStyle>
            <a:lvl1pPr>
              <a:defRPr/>
            </a:lvl1pPr>
          </a:lstStyle>
          <a:p>
            <a:pPr>
              <a:defRPr/>
            </a:pPr>
            <a:fld id="{92A58647-A621-4B03-A63E-CA8FB3BB346E}" type="slidenum">
              <a:rPr lang="ar-SA" altLang="en-US" smtClean="0"/>
              <a:pPr>
                <a:defRPr/>
              </a:pPr>
              <a:t>‹#›</a:t>
            </a:fld>
            <a:endParaRPr lang="en-CA" altLang="en-US"/>
          </a:p>
        </p:txBody>
      </p:sp>
    </p:spTree>
    <p:extLst>
      <p:ext uri="{BB962C8B-B14F-4D97-AF65-F5344CB8AC3E}">
        <p14:creationId xmlns:p14="http://schemas.microsoft.com/office/powerpoint/2010/main" val="91334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64EC69-44C9-4C6B-B4A1-3C6F6DEE1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506333F-ECFF-41AA-9C62-2A5692AAE92C}"/>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8B32304-814D-4DF6-A53C-620DDC3F9FC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33EA34C-48DC-47D6-8C7E-64F50EF48948}"/>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AF5D77BE-ACB6-4889-99E6-D3342BFCBB34}"/>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6">
            <a:extLst>
              <a:ext uri="{FF2B5EF4-FFF2-40B4-BE49-F238E27FC236}">
                <a16:creationId xmlns="" xmlns:a16="http://schemas.microsoft.com/office/drawing/2014/main" id="{4B4BBF05-F8A7-4FDF-B472-3ACA983C27A3}"/>
              </a:ext>
            </a:extLst>
          </p:cNvPr>
          <p:cNvSpPr>
            <a:spLocks noGrp="1"/>
          </p:cNvSpPr>
          <p:nvPr>
            <p:ph type="sldNum" sz="quarter" idx="12"/>
          </p:nvPr>
        </p:nvSpPr>
        <p:spPr/>
        <p:txBody>
          <a:bodyPr/>
          <a:lstStyle>
            <a:lvl1pPr>
              <a:defRPr/>
            </a:lvl1pPr>
          </a:lstStyle>
          <a:p>
            <a:pPr>
              <a:defRPr/>
            </a:pPr>
            <a:fld id="{25D56A4B-BDF3-470F-91D6-EA8978B727AF}" type="slidenum">
              <a:rPr lang="ar-SA" altLang="en-US" smtClean="0"/>
              <a:pPr>
                <a:defRPr/>
              </a:pPr>
              <a:t>‹#›</a:t>
            </a:fld>
            <a:endParaRPr lang="en-CA" altLang="en-US"/>
          </a:p>
        </p:txBody>
      </p:sp>
    </p:spTree>
    <p:extLst>
      <p:ext uri="{BB962C8B-B14F-4D97-AF65-F5344CB8AC3E}">
        <p14:creationId xmlns:p14="http://schemas.microsoft.com/office/powerpoint/2010/main" val="178834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0BC2E0-B456-42C2-91F0-F0D2E05DFA9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DEB9FAC-8EEF-48A5-8C79-A2BBC3D0430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8CE75F3-5E76-4EF2-AD4A-1C9BE76B70D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0B32340-24DA-4C07-B81A-95322B6957A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A7360C8-8039-42EB-BC59-777D44B2E3D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1E4691D-3562-4E9B-81AE-03F75EA86355}"/>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 xmlns:a16="http://schemas.microsoft.com/office/drawing/2014/main" id="{16AFD363-7396-4E47-91EA-5CAAF18E9EF4}"/>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8">
            <a:extLst>
              <a:ext uri="{FF2B5EF4-FFF2-40B4-BE49-F238E27FC236}">
                <a16:creationId xmlns="" xmlns:a16="http://schemas.microsoft.com/office/drawing/2014/main" id="{515B96D8-B84D-4D75-96FC-8E579158FAB3}"/>
              </a:ext>
            </a:extLst>
          </p:cNvPr>
          <p:cNvSpPr>
            <a:spLocks noGrp="1"/>
          </p:cNvSpPr>
          <p:nvPr>
            <p:ph type="sldNum" sz="quarter" idx="12"/>
          </p:nvPr>
        </p:nvSpPr>
        <p:spPr/>
        <p:txBody>
          <a:bodyPr/>
          <a:lstStyle>
            <a:lvl1pPr>
              <a:defRPr/>
            </a:lvl1pPr>
          </a:lstStyle>
          <a:p>
            <a:pPr>
              <a:defRPr/>
            </a:pPr>
            <a:fld id="{25738806-757A-45EC-98F5-27ED5A0FB731}" type="slidenum">
              <a:rPr lang="ar-SA" altLang="en-US" smtClean="0"/>
              <a:pPr>
                <a:defRPr/>
              </a:pPr>
              <a:t>‹#›</a:t>
            </a:fld>
            <a:endParaRPr lang="en-CA" altLang="en-US"/>
          </a:p>
        </p:txBody>
      </p:sp>
    </p:spTree>
    <p:extLst>
      <p:ext uri="{BB962C8B-B14F-4D97-AF65-F5344CB8AC3E}">
        <p14:creationId xmlns:p14="http://schemas.microsoft.com/office/powerpoint/2010/main" val="31428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9EE3D9-4D84-4A10-BBED-5CB8D26DC0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2D2D70B-76C2-44C8-B7CB-7A589D23A88C}"/>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 xmlns:a16="http://schemas.microsoft.com/office/drawing/2014/main" id="{F2AB56B0-6424-41EB-8959-D4A5E8952DF7}"/>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4">
            <a:extLst>
              <a:ext uri="{FF2B5EF4-FFF2-40B4-BE49-F238E27FC236}">
                <a16:creationId xmlns="" xmlns:a16="http://schemas.microsoft.com/office/drawing/2014/main" id="{FA999BCA-376F-4A37-88B4-5E16F6A46F98}"/>
              </a:ext>
            </a:extLst>
          </p:cNvPr>
          <p:cNvSpPr>
            <a:spLocks noGrp="1"/>
          </p:cNvSpPr>
          <p:nvPr>
            <p:ph type="sldNum" sz="quarter" idx="12"/>
          </p:nvPr>
        </p:nvSpPr>
        <p:spPr/>
        <p:txBody>
          <a:bodyPr/>
          <a:lstStyle>
            <a:lvl1pPr>
              <a:defRPr/>
            </a:lvl1pPr>
          </a:lstStyle>
          <a:p>
            <a:pPr>
              <a:defRPr/>
            </a:pPr>
            <a:fld id="{EC050606-AC22-44E9-A938-FBC63E2EA8FD}" type="slidenum">
              <a:rPr lang="ar-SA" altLang="en-US" smtClean="0"/>
              <a:pPr>
                <a:defRPr/>
              </a:pPr>
              <a:t>‹#›</a:t>
            </a:fld>
            <a:endParaRPr lang="en-CA" altLang="en-US"/>
          </a:p>
        </p:txBody>
      </p:sp>
    </p:spTree>
    <p:extLst>
      <p:ext uri="{BB962C8B-B14F-4D97-AF65-F5344CB8AC3E}">
        <p14:creationId xmlns:p14="http://schemas.microsoft.com/office/powerpoint/2010/main" val="71748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A1BE2AF-BAFD-4C29-ADF1-2C30639029F4}"/>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 xmlns:a16="http://schemas.microsoft.com/office/drawing/2014/main" id="{C1C07EEF-829B-4FF6-8ECE-E4983FB2018A}"/>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3">
            <a:extLst>
              <a:ext uri="{FF2B5EF4-FFF2-40B4-BE49-F238E27FC236}">
                <a16:creationId xmlns="" xmlns:a16="http://schemas.microsoft.com/office/drawing/2014/main" id="{1F059567-CC8E-4AC0-83E8-BE390FE18FFB}"/>
              </a:ext>
            </a:extLst>
          </p:cNvPr>
          <p:cNvSpPr>
            <a:spLocks noGrp="1"/>
          </p:cNvSpPr>
          <p:nvPr>
            <p:ph type="sldNum" sz="quarter" idx="12"/>
          </p:nvPr>
        </p:nvSpPr>
        <p:spPr/>
        <p:txBody>
          <a:bodyPr/>
          <a:lstStyle>
            <a:lvl1pPr>
              <a:defRPr/>
            </a:lvl1pPr>
          </a:lstStyle>
          <a:p>
            <a:pPr>
              <a:defRPr/>
            </a:pPr>
            <a:fld id="{ED78829D-ED8E-4862-9FCA-6058C6450A72}" type="slidenum">
              <a:rPr lang="ar-SA" altLang="en-US" smtClean="0"/>
              <a:pPr>
                <a:defRPr/>
              </a:pPr>
              <a:t>‹#›</a:t>
            </a:fld>
            <a:endParaRPr lang="en-CA" altLang="en-US"/>
          </a:p>
        </p:txBody>
      </p:sp>
    </p:spTree>
    <p:extLst>
      <p:ext uri="{BB962C8B-B14F-4D97-AF65-F5344CB8AC3E}">
        <p14:creationId xmlns:p14="http://schemas.microsoft.com/office/powerpoint/2010/main" val="361719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A75D95-AFAD-4FE3-B979-B566316776F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E7144D8-A344-4F0D-841A-027247F2F29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833772C-673A-44A9-BF7B-673F014C10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147717C-6E35-4EA4-9277-294E24CD90B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31D7AF64-D13A-4403-9E19-CC247D12BBF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6">
            <a:extLst>
              <a:ext uri="{FF2B5EF4-FFF2-40B4-BE49-F238E27FC236}">
                <a16:creationId xmlns="" xmlns:a16="http://schemas.microsoft.com/office/drawing/2014/main" id="{9E023535-7A3F-414E-89E8-FE0BD953BCAE}"/>
              </a:ext>
            </a:extLst>
          </p:cNvPr>
          <p:cNvSpPr>
            <a:spLocks noGrp="1"/>
          </p:cNvSpPr>
          <p:nvPr>
            <p:ph type="sldNum" sz="quarter" idx="12"/>
          </p:nvPr>
        </p:nvSpPr>
        <p:spPr/>
        <p:txBody>
          <a:bodyPr/>
          <a:lstStyle>
            <a:lvl1pPr>
              <a:defRPr/>
            </a:lvl1pPr>
          </a:lstStyle>
          <a:p>
            <a:pPr>
              <a:defRPr/>
            </a:pPr>
            <a:fld id="{B3D02FA3-5785-4571-A58B-41B90F40F7D0}" type="slidenum">
              <a:rPr lang="ar-SA" altLang="en-US" smtClean="0"/>
              <a:pPr>
                <a:defRPr/>
              </a:pPr>
              <a:t>‹#›</a:t>
            </a:fld>
            <a:endParaRPr lang="en-CA" altLang="en-US"/>
          </a:p>
        </p:txBody>
      </p:sp>
    </p:spTree>
    <p:extLst>
      <p:ext uri="{BB962C8B-B14F-4D97-AF65-F5344CB8AC3E}">
        <p14:creationId xmlns:p14="http://schemas.microsoft.com/office/powerpoint/2010/main" val="356731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21EFEB-1C45-47DF-98BE-351C6199F49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3B3EBAA-8223-4503-9220-56768102D9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C6294F22-9381-4D0C-BAB9-24815D6662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DFB0546-ECAC-488A-9BAA-1AA17279F8B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5AC27B93-135A-4CDB-B21D-3575F9974AF6}"/>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 xmlns:a16="http://schemas.microsoft.com/office/drawing/2014/main" id="{E4581AF8-A1BF-495D-B4A4-A279A0EF24F1}"/>
              </a:ext>
            </a:extLst>
          </p:cNvPr>
          <p:cNvSpPr>
            <a:spLocks noGrp="1"/>
          </p:cNvSpPr>
          <p:nvPr>
            <p:ph type="sldNum" sz="quarter" idx="12"/>
          </p:nvPr>
        </p:nvSpPr>
        <p:spPr/>
        <p:txBody>
          <a:bodyPr/>
          <a:lstStyle>
            <a:lvl1pPr>
              <a:defRPr/>
            </a:lvl1pPr>
          </a:lstStyle>
          <a:p>
            <a:pPr>
              <a:defRPr/>
            </a:pPr>
            <a:fld id="{F07E0B08-F486-4690-9011-B7BB8B9409B3}" type="slidenum">
              <a:rPr lang="ar-SA" altLang="en-US" smtClean="0"/>
              <a:pPr>
                <a:defRPr/>
              </a:pPr>
              <a:t>‹#›</a:t>
            </a:fld>
            <a:endParaRPr lang="en-CA" altLang="en-US"/>
          </a:p>
        </p:txBody>
      </p:sp>
    </p:spTree>
    <p:extLst>
      <p:ext uri="{BB962C8B-B14F-4D97-AF65-F5344CB8AC3E}">
        <p14:creationId xmlns:p14="http://schemas.microsoft.com/office/powerpoint/2010/main" val="26746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4C7FCA97-1E01-420D-83A4-A528E3B7364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 xmlns:a16="http://schemas.microsoft.com/office/drawing/2014/main" id="{B10BFEC4-AAE5-46C3-9FAB-9FE65B2EF0C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 xmlns:a16="http://schemas.microsoft.com/office/drawing/2014/main" id="{3A056576-A769-432D-9D06-4AD2E1D6C4B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 xmlns:a16="http://schemas.microsoft.com/office/drawing/2014/main" id="{44053174-35A3-4B6E-9C09-D5CEDB339A5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CA"/>
          </a:p>
        </p:txBody>
      </p:sp>
      <p:sp>
        <p:nvSpPr>
          <p:cNvPr id="1030" name="Rectangle 6">
            <a:extLst>
              <a:ext uri="{FF2B5EF4-FFF2-40B4-BE49-F238E27FC236}">
                <a16:creationId xmlns="" xmlns:a16="http://schemas.microsoft.com/office/drawing/2014/main" id="{F18FFBC5-A22E-43B8-BA26-88B8807B2C0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6C81726-3DA2-4BFB-80A4-7370CE3226ED}" type="slidenum">
              <a:rPr lang="ar-SA" altLang="en-US" smtClean="0"/>
              <a:pPr>
                <a:defRPr/>
              </a:pPr>
              <a:t>‹#›</a:t>
            </a:fld>
            <a:endParaRPr lang="en-CA" altLang="en-US"/>
          </a:p>
        </p:txBody>
      </p:sp>
    </p:spTree>
    <p:extLst>
      <p:ext uri="{BB962C8B-B14F-4D97-AF65-F5344CB8AC3E}">
        <p14:creationId xmlns:p14="http://schemas.microsoft.com/office/powerpoint/2010/main" val="224896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 xmlns:a16="http://schemas.microsoft.com/office/drawing/2014/main" id="{3672B00C-8453-4651-8382-F2A27B29E013}"/>
              </a:ext>
            </a:extLst>
          </p:cNvPr>
          <p:cNvSpPr>
            <a:spLocks noGrp="1" noChangeArrowheads="1"/>
          </p:cNvSpPr>
          <p:nvPr>
            <p:ph type="ctrTitle"/>
          </p:nvPr>
        </p:nvSpPr>
        <p:spPr bwMode="auto">
          <a:xfrm>
            <a:off x="840581" y="949325"/>
            <a:ext cx="7462837" cy="2984500"/>
          </a:xfrm>
        </p:spPr>
        <p:txBody>
          <a:bodyPr wrap="square" numCol="1" anchorCtr="0" compatLnSpc="1">
            <a:prstTxWarp prst="textNoShape">
              <a:avLst/>
            </a:prstTxWarp>
          </a:bodyPr>
          <a:lstStyle/>
          <a:p>
            <a:r>
              <a:rPr lang="en-US" altLang="en-US" sz="6600" dirty="0">
                <a:solidFill>
                  <a:schemeClr val="tx1"/>
                </a:solidFill>
                <a:latin typeface="Times New Roman" panose="02020603050405020304" pitchFamily="18" charset="0"/>
                <a:cs typeface="Times New Roman" panose="02020603050405020304" pitchFamily="18" charset="0"/>
              </a:rPr>
              <a:t>Psychopathology</a:t>
            </a:r>
            <a:br>
              <a:rPr lang="en-US" altLang="en-US" sz="6600" dirty="0">
                <a:solidFill>
                  <a:schemeClr val="tx1"/>
                </a:solidFill>
                <a:latin typeface="Times New Roman" panose="02020603050405020304" pitchFamily="18" charset="0"/>
                <a:cs typeface="Times New Roman" panose="02020603050405020304" pitchFamily="18" charset="0"/>
              </a:rPr>
            </a:b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sz="3600" dirty="0">
                <a:solidFill>
                  <a:schemeClr val="tx1"/>
                </a:solidFill>
                <a:latin typeface="Times New Roman" panose="02020603050405020304" pitchFamily="18" charset="0"/>
                <a:cs typeface="Times New Roman" panose="02020603050405020304" pitchFamily="18" charset="0"/>
              </a:rPr>
              <a:t>(Symptoms and Signs in Psychiatry)</a:t>
            </a:r>
            <a:endParaRPr lang="en-US" altLang="en-US" dirty="0">
              <a:solidFill>
                <a:schemeClr val="tx1"/>
              </a:solidFill>
              <a:latin typeface="Times New Roman" panose="02020603050405020304" pitchFamily="18" charset="0"/>
              <a:cs typeface="Times New Roman" panose="02020603050405020304" pitchFamily="18" charset="0"/>
            </a:endParaRPr>
          </a:p>
        </p:txBody>
      </p:sp>
      <p:sp>
        <p:nvSpPr>
          <p:cNvPr id="2" name="Subtitle 1">
            <a:extLst>
              <a:ext uri="{FF2B5EF4-FFF2-40B4-BE49-F238E27FC236}">
                <a16:creationId xmlns="" xmlns:a16="http://schemas.microsoft.com/office/drawing/2014/main" id="{CD4190C2-87FF-46E9-B479-1AA8667521D8}"/>
              </a:ext>
            </a:extLst>
          </p:cNvPr>
          <p:cNvSpPr>
            <a:spLocks noGrp="1"/>
          </p:cNvSpPr>
          <p:nvPr>
            <p:ph type="subTitle" idx="1"/>
          </p:nvPr>
        </p:nvSpPr>
        <p:spPr>
          <a:xfrm>
            <a:off x="1395577" y="4489909"/>
            <a:ext cx="5919787" cy="1069975"/>
          </a:xfrm>
        </p:spPr>
        <p:txBody>
          <a:bodyPr>
            <a:normAutofit fontScale="62500" lnSpcReduction="20000"/>
          </a:bodyPr>
          <a:lstStyle/>
          <a:p>
            <a:r>
              <a:rPr lang="en-US" b="1" dirty="0">
                <a:solidFill>
                  <a:schemeClr val="accent6">
                    <a:lumMod val="60000"/>
                    <a:lumOff val="40000"/>
                  </a:schemeClr>
                </a:solidFill>
              </a:rPr>
              <a:t>Dr. Mohammed Alblowi</a:t>
            </a:r>
          </a:p>
          <a:p>
            <a:r>
              <a:rPr lang="en-US" b="1" dirty="0">
                <a:solidFill>
                  <a:schemeClr val="accent6">
                    <a:lumMod val="60000"/>
                    <a:lumOff val="40000"/>
                  </a:schemeClr>
                </a:solidFill>
              </a:rPr>
              <a:t>SB-Psych</a:t>
            </a:r>
          </a:p>
          <a:p>
            <a:r>
              <a:rPr lang="en-US" b="1" dirty="0">
                <a:solidFill>
                  <a:schemeClr val="accent6">
                    <a:lumMod val="60000"/>
                    <a:lumOff val="40000"/>
                  </a:schemeClr>
                </a:solidFill>
              </a:rPr>
              <a:t>Consultation Liaison Psychiatry – Queen’s University</a:t>
            </a:r>
          </a:p>
          <a:p>
            <a:r>
              <a:rPr lang="en-US" b="1" dirty="0">
                <a:solidFill>
                  <a:schemeClr val="accent6">
                    <a:lumMod val="60000"/>
                    <a:lumOff val="40000"/>
                  </a:schemeClr>
                </a:solidFill>
              </a:rPr>
              <a:t>Neuropsychiatry – University of Western Ontario </a:t>
            </a:r>
          </a:p>
          <a:p>
            <a:pPr fontAlgn="auto">
              <a:spcAft>
                <a:spcPts val="0"/>
              </a:spcAft>
              <a:buClr>
                <a:schemeClr val="accent1">
                  <a:lumMod val="75000"/>
                </a:schemeClr>
              </a:buClr>
              <a:defRPr/>
            </a:pP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8DEDC06-CD9D-4779-8B19-049D7619A778}"/>
              </a:ext>
            </a:extLst>
          </p:cNvPr>
          <p:cNvSpPr>
            <a:spLocks noGrp="1"/>
          </p:cNvSpPr>
          <p:nvPr>
            <p:ph type="title"/>
          </p:nvPr>
        </p:nvSpPr>
        <p:spPr>
          <a:xfrm>
            <a:off x="1294197" y="442916"/>
            <a:ext cx="7766050" cy="792162"/>
          </a:xfrm>
        </p:spPr>
        <p:txBody>
          <a:bodyPr/>
          <a:lstStyle/>
          <a:p>
            <a:pPr algn="ctr" fontAlgn="auto">
              <a:spcAft>
                <a:spcPts val="0"/>
              </a:spcAft>
              <a:defRPr/>
            </a:pPr>
            <a:r>
              <a:rPr lang="en-US" sz="2800" i="1" dirty="0">
                <a:solidFill>
                  <a:schemeClr val="bg1"/>
                </a:solidFill>
              </a:rPr>
              <a:t>POSITIVE vs  NEGATIVE FEATURES</a:t>
            </a:r>
            <a:endParaRPr lang="ar-SA" sz="2800" dirty="0">
              <a:solidFill>
                <a:schemeClr val="bg1"/>
              </a:solidFill>
            </a:endParaRPr>
          </a:p>
        </p:txBody>
      </p:sp>
      <p:graphicFrame>
        <p:nvGraphicFramePr>
          <p:cNvPr id="4" name="عنصر نائب للمحتوى 3">
            <a:extLst>
              <a:ext uri="{FF2B5EF4-FFF2-40B4-BE49-F238E27FC236}">
                <a16:creationId xmlns="" xmlns:a16="http://schemas.microsoft.com/office/drawing/2014/main" id="{136E7494-B35F-417E-875F-ABD61C8DC50C}"/>
              </a:ext>
            </a:extLst>
          </p:cNvPr>
          <p:cNvGraphicFramePr>
            <a:graphicFrameLocks noGrp="1"/>
          </p:cNvGraphicFramePr>
          <p:nvPr>
            <p:ph idx="1"/>
            <p:extLst>
              <p:ext uri="{D42A27DB-BD31-4B8C-83A1-F6EECF244321}">
                <p14:modId xmlns:p14="http://schemas.microsoft.com/office/powerpoint/2010/main" val="670980629"/>
              </p:ext>
            </p:extLst>
          </p:nvPr>
        </p:nvGraphicFramePr>
        <p:xfrm>
          <a:off x="-3" y="1614617"/>
          <a:ext cx="9144002" cy="4860324"/>
        </p:xfrm>
        <a:graphic>
          <a:graphicData uri="http://schemas.openxmlformats.org/drawingml/2006/table">
            <a:tbl>
              <a:tblPr rtl="1" firstRow="1" bandRow="1">
                <a:tableStyleId>{21E4AEA4-8DFA-4A89-87EB-49C32662AFE0}</a:tableStyleId>
              </a:tblPr>
              <a:tblGrid>
                <a:gridCol w="4572001">
                  <a:extLst>
                    <a:ext uri="{9D8B030D-6E8A-4147-A177-3AD203B41FA5}">
                      <a16:colId xmlns="" xmlns:a16="http://schemas.microsoft.com/office/drawing/2014/main" val="20000"/>
                    </a:ext>
                  </a:extLst>
                </a:gridCol>
                <a:gridCol w="4572001">
                  <a:extLst>
                    <a:ext uri="{9D8B030D-6E8A-4147-A177-3AD203B41FA5}">
                      <a16:colId xmlns="" xmlns:a16="http://schemas.microsoft.com/office/drawing/2014/main" val="20001"/>
                    </a:ext>
                  </a:extLst>
                </a:gridCol>
              </a:tblGrid>
              <a:tr h="535464">
                <a:tc>
                  <a:txBody>
                    <a:bodyPr/>
                    <a:lstStyle/>
                    <a:p>
                      <a:pPr rtl="1"/>
                      <a:r>
                        <a:rPr lang="en-US" sz="2800" dirty="0"/>
                        <a:t>Negative features</a:t>
                      </a:r>
                      <a:endParaRPr lang="ar-SA" sz="2800" dirty="0"/>
                    </a:p>
                  </a:txBody>
                  <a:tcPr marL="83820" marR="83820" marT="45709" marB="45709"/>
                </a:tc>
                <a:tc>
                  <a:txBody>
                    <a:bodyPr/>
                    <a:lstStyle/>
                    <a:p>
                      <a:pPr rtl="1"/>
                      <a:r>
                        <a:rPr lang="ar-SA" sz="2800" dirty="0"/>
                        <a:t> </a:t>
                      </a:r>
                      <a:r>
                        <a:rPr lang="en-US" sz="2800" dirty="0"/>
                        <a:t>  Positive</a:t>
                      </a:r>
                      <a:r>
                        <a:rPr lang="en-US" sz="2800" baseline="0" dirty="0"/>
                        <a:t> </a:t>
                      </a:r>
                      <a:r>
                        <a:rPr lang="en-US" sz="2800" dirty="0"/>
                        <a:t>features</a:t>
                      </a:r>
                      <a:endParaRPr lang="ar-SA" sz="2800" dirty="0"/>
                    </a:p>
                  </a:txBody>
                  <a:tcPr marL="83820" marR="83820" marT="45709" marB="45709"/>
                </a:tc>
                <a:extLst>
                  <a:ext uri="{0D108BD9-81ED-4DB2-BD59-A6C34878D82A}">
                    <a16:rowId xmlns="" xmlns:a16="http://schemas.microsoft.com/office/drawing/2014/main" val="10000"/>
                  </a:ext>
                </a:extLst>
              </a:tr>
              <a:tr h="4324860">
                <a:tc>
                  <a:txBody>
                    <a:bodyPr/>
                    <a:lstStyle/>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r>
                        <a:rPr kumimoji="0" lang="en-US" sz="2200" u="none" strike="noStrike" kern="0" cap="none" spc="0" normalizeH="0" baseline="0" noProof="0" dirty="0">
                          <a:ln>
                            <a:noFill/>
                          </a:ln>
                          <a:effectLst/>
                          <a:uLnTx/>
                          <a:uFillTx/>
                        </a:rPr>
                        <a:t>Poverty of thoughts &amp; speech.</a:t>
                      </a: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endParaRPr kumimoji="0" lang="en-US" sz="2200" u="none" strike="noStrike" kern="0" cap="none" spc="0" normalizeH="0" baseline="0" noProof="0" dirty="0">
                        <a:ln>
                          <a:noFill/>
                        </a:ln>
                        <a:effectLst/>
                        <a:uLnTx/>
                        <a:uFillTx/>
                      </a:endParaRP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r>
                        <a:rPr kumimoji="0" lang="en-US" sz="2200" u="none" strike="noStrike" kern="0" cap="none" spc="0" normalizeH="0" baseline="0" noProof="0" dirty="0">
                          <a:ln>
                            <a:noFill/>
                          </a:ln>
                          <a:effectLst/>
                          <a:uLnTx/>
                          <a:uFillTx/>
                        </a:rPr>
                        <a:t>Lack of ambition,  interest &amp; initiation.</a:t>
                      </a: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endParaRPr kumimoji="0" lang="en-US" sz="2200" u="none" strike="noStrike" kern="0" cap="none" spc="0" normalizeH="0" baseline="0" noProof="0" dirty="0">
                        <a:ln>
                          <a:noFill/>
                        </a:ln>
                        <a:effectLst/>
                        <a:uLnTx/>
                        <a:uFillTx/>
                      </a:endParaRP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r>
                        <a:rPr kumimoji="0" lang="en-US" sz="2200" u="none" strike="noStrike" kern="0" cap="none" spc="0" normalizeH="0" baseline="0" noProof="0" dirty="0">
                          <a:ln>
                            <a:noFill/>
                          </a:ln>
                          <a:effectLst/>
                          <a:uLnTx/>
                          <a:uFillTx/>
                        </a:rPr>
                        <a:t>Restricted affect.</a:t>
                      </a: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endParaRPr kumimoji="0" lang="en-US" sz="2200" u="none" strike="noStrike" kern="0" cap="none" spc="0" normalizeH="0" baseline="0" noProof="0" dirty="0">
                        <a:ln>
                          <a:noFill/>
                        </a:ln>
                        <a:effectLst/>
                        <a:uLnTx/>
                        <a:uFillTx/>
                      </a:endParaRP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r>
                        <a:rPr kumimoji="0" lang="en-US" sz="2200" u="none" strike="noStrike" kern="0" cap="none" spc="0" normalizeH="0" baseline="0" noProof="0" dirty="0">
                          <a:ln>
                            <a:noFill/>
                          </a:ln>
                          <a:effectLst/>
                          <a:uLnTx/>
                          <a:uFillTx/>
                        </a:rPr>
                        <a:t>Self-neglect.</a:t>
                      </a: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None/>
                        <a:tabLst/>
                        <a:defRPr/>
                      </a:pPr>
                      <a:endParaRPr kumimoji="0" lang="en-US" sz="2200" u="none" strike="noStrike" kern="0" cap="none" spc="0" normalizeH="0" baseline="0" noProof="0" dirty="0">
                        <a:ln>
                          <a:noFill/>
                        </a:ln>
                        <a:effectLst/>
                        <a:uLnTx/>
                        <a:uFillTx/>
                      </a:endParaRP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r>
                        <a:rPr kumimoji="0" lang="en-US" sz="2200" u="none" strike="noStrike" kern="0" cap="none" spc="0" normalizeH="0" baseline="0" noProof="0" dirty="0">
                          <a:ln>
                            <a:noFill/>
                          </a:ln>
                          <a:effectLst/>
                          <a:uLnTx/>
                          <a:uFillTx/>
                        </a:rPr>
                        <a:t>Poor self care &amp; hygiene</a:t>
                      </a:r>
                      <a:endParaRPr lang="ar-SA" sz="2200" dirty="0">
                        <a:solidFill>
                          <a:schemeClr val="bg1"/>
                        </a:solidFill>
                        <a:effectLst/>
                      </a:endParaRPr>
                    </a:p>
                  </a:txBody>
                  <a:tcPr marL="83820" marR="83820" marT="45709" marB="45709"/>
                </a:tc>
                <a:tc>
                  <a:txBody>
                    <a:bodyPr/>
                    <a:lstStyle/>
                    <a:p>
                      <a:pPr marL="342900" marR="0" lvl="0" indent="-342900" algn="l" defTabSz="914400" rtl="1" eaLnBrk="0" fontAlgn="base" latinLnBrk="0" hangingPunct="0">
                        <a:lnSpc>
                          <a:spcPct val="100000"/>
                        </a:lnSpc>
                        <a:spcBef>
                          <a:spcPct val="20000"/>
                        </a:spcBef>
                        <a:spcAft>
                          <a:spcPct val="0"/>
                        </a:spcAft>
                        <a:buClr>
                          <a:srgbClr val="86D1EC"/>
                        </a:buClr>
                        <a:buSzPct val="90000"/>
                        <a:buFont typeface="Wingdings" pitchFamily="2" charset="2"/>
                        <a:buNone/>
                        <a:tabLst/>
                        <a:defRPr/>
                      </a:pPr>
                      <a:r>
                        <a:rPr kumimoji="0" lang="en-US" sz="2200" u="none" strike="noStrike" kern="0" cap="none" spc="0" normalizeH="0" baseline="0" noProof="0" dirty="0">
                          <a:ln>
                            <a:noFill/>
                          </a:ln>
                          <a:effectLst/>
                          <a:uLnTx/>
                          <a:uFillTx/>
                        </a:rPr>
                        <a:t>Major disturbances in :</a:t>
                      </a: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r>
                        <a:rPr kumimoji="0" lang="en-US" sz="2200" u="none" strike="noStrike" kern="0" cap="none" spc="0" normalizeH="0" baseline="0" noProof="0" dirty="0">
                          <a:ln>
                            <a:noFill/>
                          </a:ln>
                          <a:effectLst/>
                          <a:uLnTx/>
                          <a:uFillTx/>
                        </a:rPr>
                        <a:t>perception e.g. hallucination.</a:t>
                      </a: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None/>
                        <a:tabLst/>
                        <a:defRPr/>
                      </a:pPr>
                      <a:endParaRPr kumimoji="0" lang="en-US" sz="2200" u="none" strike="noStrike" kern="0" cap="none" spc="0" normalizeH="0" baseline="0" noProof="0" dirty="0">
                        <a:ln>
                          <a:noFill/>
                        </a:ln>
                        <a:effectLst/>
                        <a:uLnTx/>
                        <a:uFillTx/>
                      </a:endParaRP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r>
                        <a:rPr kumimoji="0" lang="en-US" sz="2200" u="none" strike="noStrike" kern="0" cap="none" spc="0" normalizeH="0" baseline="0" noProof="0" dirty="0">
                          <a:ln>
                            <a:noFill/>
                          </a:ln>
                          <a:effectLst/>
                          <a:uLnTx/>
                          <a:uFillTx/>
                        </a:rPr>
                        <a:t>Thinking e.g. delusions.</a:t>
                      </a: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endParaRPr kumimoji="0" lang="en-US" sz="2200" u="none" strike="noStrike" kern="0" cap="none" spc="0" normalizeH="0" baseline="0" noProof="0" dirty="0">
                        <a:ln>
                          <a:noFill/>
                        </a:ln>
                        <a:effectLst/>
                        <a:uLnTx/>
                        <a:uFillTx/>
                      </a:endParaRP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r>
                        <a:rPr kumimoji="0" lang="en-US" sz="2200" u="none" strike="noStrike" kern="0" cap="none" spc="0" normalizeH="0" baseline="0" noProof="0" dirty="0">
                          <a:ln>
                            <a:noFill/>
                          </a:ln>
                          <a:effectLst/>
                          <a:uLnTx/>
                          <a:uFillTx/>
                        </a:rPr>
                        <a:t>Mood e.g. extreme euphoria.</a:t>
                      </a: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endParaRPr kumimoji="0" lang="en-US" sz="2200" u="none" strike="noStrike" kern="0" cap="none" spc="0" normalizeH="0" baseline="0" noProof="0" dirty="0">
                        <a:ln>
                          <a:noFill/>
                        </a:ln>
                        <a:effectLst/>
                        <a:uLnTx/>
                        <a:uFillTx/>
                      </a:endParaRPr>
                    </a:p>
                    <a:p>
                      <a:pPr marL="342900" marR="0" lvl="0" indent="-342900" algn="l" defTabSz="914400" rtl="0" eaLnBrk="0" fontAlgn="base" latinLnBrk="0" hangingPunct="0">
                        <a:lnSpc>
                          <a:spcPct val="100000"/>
                        </a:lnSpc>
                        <a:spcBef>
                          <a:spcPct val="20000"/>
                        </a:spcBef>
                        <a:spcAft>
                          <a:spcPct val="0"/>
                        </a:spcAft>
                        <a:buClr>
                          <a:srgbClr val="86D1EC"/>
                        </a:buClr>
                        <a:buSzPct val="90000"/>
                        <a:buFont typeface="Wingdings" pitchFamily="2" charset="2"/>
                        <a:buChar char="q"/>
                        <a:tabLst/>
                        <a:defRPr/>
                      </a:pPr>
                      <a:r>
                        <a:rPr kumimoji="0" lang="en-US" sz="2200" u="none" strike="noStrike" kern="0" cap="none" spc="0" normalizeH="0" baseline="0" noProof="0" dirty="0">
                          <a:ln>
                            <a:noFill/>
                          </a:ln>
                          <a:effectLst/>
                          <a:uLnTx/>
                          <a:uFillTx/>
                        </a:rPr>
                        <a:t>Behavior e.g. violence</a:t>
                      </a:r>
                      <a:endParaRPr lang="ar-SA" sz="2200" dirty="0">
                        <a:solidFill>
                          <a:schemeClr val="bg1"/>
                        </a:solidFill>
                        <a:effectLst/>
                      </a:endParaRPr>
                    </a:p>
                  </a:txBody>
                  <a:tcPr marL="83820" marR="83820" marT="45709" marB="45709"/>
                </a:tc>
                <a:extLst>
                  <a:ext uri="{0D108BD9-81ED-4DB2-BD59-A6C34878D82A}">
                    <a16:rowId xmlns="" xmlns:a16="http://schemas.microsoft.com/office/drawing/2014/main" val="10001"/>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922638"/>
            <a:ext cx="9144000" cy="5568778"/>
          </a:xfrm>
          <a:prstGeom prst="rect">
            <a:avLst/>
          </a:prstGeom>
        </p:spPr>
      </p:pic>
    </p:spTree>
    <p:extLst>
      <p:ext uri="{BB962C8B-B14F-4D97-AF65-F5344CB8AC3E}">
        <p14:creationId xmlns:p14="http://schemas.microsoft.com/office/powerpoint/2010/main" val="168588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6292"/>
            <a:ext cx="9143999" cy="5531708"/>
          </a:xfrm>
        </p:spPr>
      </p:pic>
    </p:spTree>
    <p:extLst>
      <p:ext uri="{BB962C8B-B14F-4D97-AF65-F5344CB8AC3E}">
        <p14:creationId xmlns:p14="http://schemas.microsoft.com/office/powerpoint/2010/main" val="3941627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661400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 xmlns:a16="http://schemas.microsoft.com/office/drawing/2014/main" id="{7DB80E4E-8C1E-49ED-A18A-A01F94B2B9F0}"/>
              </a:ext>
            </a:extLst>
          </p:cNvPr>
          <p:cNvSpPr>
            <a:spLocks noGrp="1" noChangeArrowheads="1"/>
          </p:cNvSpPr>
          <p:nvPr>
            <p:ph type="title"/>
          </p:nvPr>
        </p:nvSpPr>
        <p:spPr bwMode="auto"/>
        <p:txBody>
          <a:bodyPr wrap="square" numCol="1" anchorCtr="0" compatLnSpc="1">
            <a:prstTxWarp prst="textNoShape">
              <a:avLst/>
            </a:prstTxWarp>
          </a:bodyPr>
          <a:lstStyle/>
          <a:p>
            <a:r>
              <a:rPr lang="en-CA" altLang="en-US" dirty="0">
                <a:solidFill>
                  <a:schemeClr val="bg1"/>
                </a:solidFill>
              </a:rPr>
              <a:t>Mood </a:t>
            </a:r>
            <a:r>
              <a:rPr lang="en-CA" altLang="en-US" dirty="0" err="1">
                <a:solidFill>
                  <a:schemeClr val="bg1"/>
                </a:solidFill>
              </a:rPr>
              <a:t>Vs</a:t>
            </a:r>
            <a:r>
              <a:rPr lang="en-CA" altLang="en-US" dirty="0">
                <a:solidFill>
                  <a:schemeClr val="bg1"/>
                </a:solidFill>
              </a:rPr>
              <a:t> Affect</a:t>
            </a:r>
          </a:p>
        </p:txBody>
      </p:sp>
      <p:graphicFrame>
        <p:nvGraphicFramePr>
          <p:cNvPr id="4" name="Content Placeholder 3">
            <a:extLst>
              <a:ext uri="{FF2B5EF4-FFF2-40B4-BE49-F238E27FC236}">
                <a16:creationId xmlns="" xmlns:a16="http://schemas.microsoft.com/office/drawing/2014/main" id="{2AF2371B-C96C-4167-AA1F-D041FAC13E49}"/>
              </a:ext>
            </a:extLst>
          </p:cNvPr>
          <p:cNvGraphicFramePr>
            <a:graphicFrameLocks noGrp="1"/>
          </p:cNvGraphicFramePr>
          <p:nvPr>
            <p:ph idx="1"/>
            <p:extLst>
              <p:ext uri="{D42A27DB-BD31-4B8C-83A1-F6EECF244321}">
                <p14:modId xmlns:p14="http://schemas.microsoft.com/office/powerpoint/2010/main" val="914536117"/>
              </p:ext>
            </p:extLst>
          </p:nvPr>
        </p:nvGraphicFramePr>
        <p:xfrm>
          <a:off x="0" y="1556950"/>
          <a:ext cx="9143999" cy="5025076"/>
        </p:xfrm>
        <a:graphic>
          <a:graphicData uri="http://schemas.openxmlformats.org/drawingml/2006/table">
            <a:tbl>
              <a:tblPr/>
              <a:tblGrid>
                <a:gridCol w="4563762">
                  <a:extLst>
                    <a:ext uri="{9D8B030D-6E8A-4147-A177-3AD203B41FA5}">
                      <a16:colId xmlns="" xmlns:a16="http://schemas.microsoft.com/office/drawing/2014/main" val="2175076786"/>
                    </a:ext>
                  </a:extLst>
                </a:gridCol>
                <a:gridCol w="4580237">
                  <a:extLst>
                    <a:ext uri="{9D8B030D-6E8A-4147-A177-3AD203B41FA5}">
                      <a16:colId xmlns="" xmlns:a16="http://schemas.microsoft.com/office/drawing/2014/main" val="2905775566"/>
                    </a:ext>
                  </a:extLst>
                </a:gridCol>
              </a:tblGrid>
              <a:tr h="529695">
                <a:tc>
                  <a:txBody>
                    <a:bodyPr/>
                    <a:lstStyle>
                      <a:lvl1pPr algn="r" defTabSz="685800" rtl="1">
                        <a:lnSpc>
                          <a:spcPct val="90000"/>
                        </a:lnSpc>
                        <a:spcBef>
                          <a:spcPts val="900"/>
                        </a:spcBef>
                        <a:buClr>
                          <a:srgbClr val="276F8B"/>
                        </a:buClr>
                        <a:buSzPct val="85000"/>
                        <a:buFont typeface="Wingdings" panose="05000000000000000000" pitchFamily="2" charset="2"/>
                        <a:defRPr sz="1300">
                          <a:solidFill>
                            <a:schemeClr val="tx1"/>
                          </a:solidFill>
                          <a:latin typeface="Trebuchet MS" panose="020B0603020202020204" pitchFamily="34" charset="0"/>
                        </a:defRPr>
                      </a:lvl1pPr>
                      <a:lvl2pPr marL="742950" indent="-285750" algn="r" defTabSz="685800" rtl="1">
                        <a:lnSpc>
                          <a:spcPct val="90000"/>
                        </a:lnSpc>
                        <a:spcBef>
                          <a:spcPts val="300"/>
                        </a:spcBef>
                        <a:spcAft>
                          <a:spcPts val="150"/>
                        </a:spcAft>
                        <a:buClr>
                          <a:srgbClr val="276F8B"/>
                        </a:buClr>
                        <a:buSzPct val="85000"/>
                        <a:buFont typeface="Wingdings" panose="05000000000000000000" pitchFamily="2" charset="2"/>
                        <a:defRPr sz="1100">
                          <a:solidFill>
                            <a:schemeClr val="tx1"/>
                          </a:solidFill>
                          <a:latin typeface="Trebuchet MS" panose="020B0603020202020204" pitchFamily="34" charset="0"/>
                        </a:defRPr>
                      </a:lvl2pPr>
                      <a:lvl3pPr marL="11430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3pPr>
                      <a:lvl4pPr marL="16002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4pPr>
                      <a:lvl5pPr marL="20574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5pPr>
                      <a:lvl6pPr marL="25146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6pPr>
                      <a:lvl7pPr marL="29718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7pPr>
                      <a:lvl8pPr marL="34290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8pPr>
                      <a:lvl9pPr marL="38862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Mood</a:t>
                      </a:r>
                      <a:endParaRPr kumimoji="0" lang="en-CA" altLang="en-US" sz="32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r" defTabSz="685800" rtl="1">
                        <a:lnSpc>
                          <a:spcPct val="90000"/>
                        </a:lnSpc>
                        <a:spcBef>
                          <a:spcPts val="900"/>
                        </a:spcBef>
                        <a:buClr>
                          <a:srgbClr val="276F8B"/>
                        </a:buClr>
                        <a:buSzPct val="85000"/>
                        <a:buFont typeface="Wingdings" panose="05000000000000000000" pitchFamily="2" charset="2"/>
                        <a:defRPr sz="1300">
                          <a:solidFill>
                            <a:schemeClr val="tx1"/>
                          </a:solidFill>
                          <a:latin typeface="Trebuchet MS" panose="020B0603020202020204" pitchFamily="34" charset="0"/>
                        </a:defRPr>
                      </a:lvl1pPr>
                      <a:lvl2pPr marL="742950" indent="-285750" algn="r" defTabSz="685800" rtl="1">
                        <a:lnSpc>
                          <a:spcPct val="90000"/>
                        </a:lnSpc>
                        <a:spcBef>
                          <a:spcPts val="300"/>
                        </a:spcBef>
                        <a:spcAft>
                          <a:spcPts val="150"/>
                        </a:spcAft>
                        <a:buClr>
                          <a:srgbClr val="276F8B"/>
                        </a:buClr>
                        <a:buSzPct val="85000"/>
                        <a:buFont typeface="Wingdings" panose="05000000000000000000" pitchFamily="2" charset="2"/>
                        <a:defRPr sz="1100">
                          <a:solidFill>
                            <a:schemeClr val="tx1"/>
                          </a:solidFill>
                          <a:latin typeface="Trebuchet MS" panose="020B0603020202020204" pitchFamily="34" charset="0"/>
                        </a:defRPr>
                      </a:lvl2pPr>
                      <a:lvl3pPr marL="11430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3pPr>
                      <a:lvl4pPr marL="16002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4pPr>
                      <a:lvl5pPr marL="20574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5pPr>
                      <a:lvl6pPr marL="25146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6pPr>
                      <a:lvl7pPr marL="29718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7pPr>
                      <a:lvl8pPr marL="34290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8pPr>
                      <a:lvl9pPr marL="38862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CA" altLang="en-US" sz="3200" b="1" i="0" u="none" strike="noStrike" cap="none" normalizeH="0" baseline="0">
                          <a:ln>
                            <a:noFill/>
                          </a:ln>
                          <a:solidFill>
                            <a:srgbClr val="FFFFFF"/>
                          </a:solidFill>
                          <a:effectLst/>
                          <a:latin typeface="Arial" panose="020B0604020202020204" pitchFamily="34" charset="0"/>
                          <a:cs typeface="Arial" panose="020B0604020202020204" pitchFamily="34" charset="0"/>
                        </a:rPr>
                        <a:t>Affect</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4024739167"/>
                  </a:ext>
                </a:extLst>
              </a:tr>
              <a:tr h="4445960">
                <a:tc>
                  <a:txBody>
                    <a:bodyPr/>
                    <a:lstStyle>
                      <a:lvl1pPr algn="r" defTabSz="685800" rtl="1">
                        <a:lnSpc>
                          <a:spcPct val="90000"/>
                        </a:lnSpc>
                        <a:spcBef>
                          <a:spcPts val="900"/>
                        </a:spcBef>
                        <a:buClr>
                          <a:srgbClr val="276F8B"/>
                        </a:buClr>
                        <a:buSzPct val="85000"/>
                        <a:buFont typeface="Wingdings" panose="05000000000000000000" pitchFamily="2" charset="2"/>
                        <a:defRPr sz="1300">
                          <a:solidFill>
                            <a:schemeClr val="tx1"/>
                          </a:solidFill>
                          <a:latin typeface="Trebuchet MS" panose="020B0603020202020204" pitchFamily="34" charset="0"/>
                        </a:defRPr>
                      </a:lvl1pPr>
                      <a:lvl2pPr marL="742950" indent="-285750" algn="r" defTabSz="685800" rtl="1">
                        <a:lnSpc>
                          <a:spcPct val="90000"/>
                        </a:lnSpc>
                        <a:spcBef>
                          <a:spcPts val="300"/>
                        </a:spcBef>
                        <a:spcAft>
                          <a:spcPts val="150"/>
                        </a:spcAft>
                        <a:buClr>
                          <a:srgbClr val="276F8B"/>
                        </a:buClr>
                        <a:buSzPct val="85000"/>
                        <a:buFont typeface="Wingdings" panose="05000000000000000000" pitchFamily="2" charset="2"/>
                        <a:defRPr sz="1100">
                          <a:solidFill>
                            <a:schemeClr val="tx1"/>
                          </a:solidFill>
                          <a:latin typeface="Trebuchet MS" panose="020B0603020202020204" pitchFamily="34" charset="0"/>
                        </a:defRPr>
                      </a:lvl2pPr>
                      <a:lvl3pPr marL="11430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3pPr>
                      <a:lvl4pPr marL="16002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4pPr>
                      <a:lvl5pPr marL="20574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5pPr>
                      <a:lvl6pPr marL="25146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6pPr>
                      <a:lvl7pPr marL="29718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7pPr>
                      <a:lvl8pPr marL="34290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8pPr>
                      <a:lvl9pPr marL="38862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long term feeling state through which all experience are filtered.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emotional background</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Last days to weeks.</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Changes spontaneously, not related to internal or external stimuli.</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Symptom (ask patient)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CA"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lvl1pPr algn="r" defTabSz="685800" rtl="1">
                        <a:lnSpc>
                          <a:spcPct val="90000"/>
                        </a:lnSpc>
                        <a:spcBef>
                          <a:spcPts val="900"/>
                        </a:spcBef>
                        <a:buClr>
                          <a:srgbClr val="276F8B"/>
                        </a:buClr>
                        <a:buSzPct val="85000"/>
                        <a:buFont typeface="Wingdings" panose="05000000000000000000" pitchFamily="2" charset="2"/>
                        <a:defRPr sz="1300">
                          <a:solidFill>
                            <a:schemeClr val="tx1"/>
                          </a:solidFill>
                          <a:latin typeface="Trebuchet MS" panose="020B0603020202020204" pitchFamily="34" charset="0"/>
                        </a:defRPr>
                      </a:lvl1pPr>
                      <a:lvl2pPr marL="742950" indent="-285750" algn="r" defTabSz="685800" rtl="1">
                        <a:lnSpc>
                          <a:spcPct val="90000"/>
                        </a:lnSpc>
                        <a:spcBef>
                          <a:spcPts val="300"/>
                        </a:spcBef>
                        <a:spcAft>
                          <a:spcPts val="150"/>
                        </a:spcAft>
                        <a:buClr>
                          <a:srgbClr val="276F8B"/>
                        </a:buClr>
                        <a:buSzPct val="85000"/>
                        <a:buFont typeface="Wingdings" panose="05000000000000000000" pitchFamily="2" charset="2"/>
                        <a:defRPr sz="1100">
                          <a:solidFill>
                            <a:schemeClr val="tx1"/>
                          </a:solidFill>
                          <a:latin typeface="Trebuchet MS" panose="020B0603020202020204" pitchFamily="34" charset="0"/>
                        </a:defRPr>
                      </a:lvl2pPr>
                      <a:lvl3pPr marL="11430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3pPr>
                      <a:lvl4pPr marL="16002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4pPr>
                      <a:lvl5pPr marL="2057400" indent="-228600" algn="r" defTabSz="685800" rtl="1">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5pPr>
                      <a:lvl6pPr marL="25146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6pPr>
                      <a:lvl7pPr marL="29718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7pPr>
                      <a:lvl8pPr marL="34290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8pPr>
                      <a:lvl9pPr marL="3886200" indent="-228600" algn="r" defTabSz="685800" rtl="1" fontAlgn="base">
                        <a:lnSpc>
                          <a:spcPct val="90000"/>
                        </a:lnSpc>
                        <a:spcBef>
                          <a:spcPts val="300"/>
                        </a:spcBef>
                        <a:spcAft>
                          <a:spcPts val="150"/>
                        </a:spcAft>
                        <a:buClr>
                          <a:srgbClr val="276F8B"/>
                        </a:buClr>
                        <a:buSzPct val="85000"/>
                        <a:buFont typeface="Wingdings" panose="05000000000000000000" pitchFamily="2" charset="2"/>
                        <a:defRPr sz="1000">
                          <a:solidFill>
                            <a:schemeClr val="tx1"/>
                          </a:solidFill>
                          <a:latin typeface="Trebuchet MS" panose="020B0603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visible and audible manifestations of the patents emotional response to external and internal events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emotional foreground</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Momentary , seconds to hours.</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Changes according to internal &amp; external stimuli,</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observed by others (sign)(Current emotional state</a:t>
                      </a: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CA"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extLst>
                  <a:ext uri="{0D108BD9-81ED-4DB2-BD59-A6C34878D82A}">
                    <a16:rowId xmlns="" xmlns:a16="http://schemas.microsoft.com/office/drawing/2014/main" val="3807704356"/>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1000"/>
                                        <p:tgtEl>
                                          <p:spTgt spid="54274"/>
                                        </p:tgtEl>
                                      </p:cBhvr>
                                    </p:animEffect>
                                    <p:anim calcmode="lin" valueType="num">
                                      <p:cBhvr>
                                        <p:cTn id="8" dur="1000" fill="hold"/>
                                        <p:tgtEl>
                                          <p:spTgt spid="54274"/>
                                        </p:tgtEl>
                                        <p:attrNameLst>
                                          <p:attrName>ppt_x</p:attrName>
                                        </p:attrNameLst>
                                      </p:cBhvr>
                                      <p:tavLst>
                                        <p:tav tm="0">
                                          <p:val>
                                            <p:strVal val="#ppt_x"/>
                                          </p:val>
                                        </p:tav>
                                        <p:tav tm="100000">
                                          <p:val>
                                            <p:strVal val="#ppt_x"/>
                                          </p:val>
                                        </p:tav>
                                      </p:tavLst>
                                    </p:anim>
                                    <p:anim calcmode="lin" valueType="num">
                                      <p:cBhvr>
                                        <p:cTn id="9" dur="1000" fill="hold"/>
                                        <p:tgtEl>
                                          <p:spTgt spid="542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EBC6E7-CA9A-427E-ABE2-A285692E9CDC}"/>
              </a:ext>
            </a:extLst>
          </p:cNvPr>
          <p:cNvSpPr>
            <a:spLocks noGrp="1"/>
          </p:cNvSpPr>
          <p:nvPr>
            <p:ph type="title"/>
          </p:nvPr>
        </p:nvSpPr>
        <p:spPr>
          <a:xfrm>
            <a:off x="801688" y="484188"/>
            <a:ext cx="7543800" cy="857250"/>
          </a:xfrm>
        </p:spPr>
        <p:txBody>
          <a:bodyPr/>
          <a:lstStyle/>
          <a:p>
            <a:pPr fontAlgn="auto">
              <a:spcAft>
                <a:spcPts val="0"/>
              </a:spcAft>
              <a:defRPr/>
            </a:pPr>
            <a:r>
              <a:rPr lang="en-US" dirty="0">
                <a:solidFill>
                  <a:schemeClr val="bg1"/>
                </a:solidFill>
                <a:latin typeface="Times New Roman" pitchFamily="18" charset="0"/>
                <a:cs typeface="Times New Roman" pitchFamily="18" charset="0"/>
              </a:rPr>
              <a:t>Mood &amp; Affect</a:t>
            </a:r>
            <a:endParaRPr lang="en-US" dirty="0">
              <a:solidFill>
                <a:schemeClr val="bg1"/>
              </a:solidFill>
            </a:endParaRPr>
          </a:p>
        </p:txBody>
      </p:sp>
      <p:sp>
        <p:nvSpPr>
          <p:cNvPr id="13315" name="Rectangle 3">
            <a:extLst>
              <a:ext uri="{FF2B5EF4-FFF2-40B4-BE49-F238E27FC236}">
                <a16:creationId xmlns="" xmlns:a16="http://schemas.microsoft.com/office/drawing/2014/main" id="{3E294735-AF97-409F-A384-36A37F7405C2}"/>
              </a:ext>
            </a:extLst>
          </p:cNvPr>
          <p:cNvSpPr>
            <a:spLocks noGrp="1" noChangeArrowheads="1"/>
          </p:cNvSpPr>
          <p:nvPr>
            <p:ph idx="1"/>
          </p:nvPr>
        </p:nvSpPr>
        <p:spPr>
          <a:xfrm>
            <a:off x="801688" y="1916113"/>
            <a:ext cx="5570537" cy="4543425"/>
          </a:xfrm>
        </p:spPr>
        <p:txBody>
          <a:bodyPr/>
          <a:lstStyle/>
          <a:p>
            <a:pPr marL="137160" indent="-137160" fontAlgn="auto">
              <a:lnSpc>
                <a:spcPct val="80000"/>
              </a:lnSpc>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Euthymia</a:t>
            </a: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b="1" i="1" dirty="0">
                <a:latin typeface="Times New Roman" pitchFamily="18" charset="0"/>
                <a:cs typeface="Times New Roman" pitchFamily="18" charset="0"/>
              </a:rPr>
              <a:t>Normal range of mood</a:t>
            </a:r>
            <a:r>
              <a:rPr lang="en-US" sz="2400" dirty="0">
                <a:latin typeface="Times New Roman" pitchFamily="18" charset="0"/>
                <a:cs typeface="Times New Roman" pitchFamily="18" charset="0"/>
              </a:rPr>
              <a:t>, implying absence of depressed or elevated mood.</a:t>
            </a:r>
          </a:p>
          <a:p>
            <a:pPr marL="137160" indent="-137160" fontAlgn="auto">
              <a:lnSpc>
                <a:spcPct val="80000"/>
              </a:lnSpc>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137160" indent="-137160" fontAlgn="auto">
              <a:lnSpc>
                <a:spcPct val="80000"/>
              </a:lnSpc>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Depression</a:t>
            </a:r>
          </a:p>
          <a:p>
            <a:pPr marL="137160" indent="-137160" fontAlgn="auto">
              <a:lnSpc>
                <a:spcPct val="80000"/>
              </a:lnSpc>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Psychopathological feeling of sadness.</a:t>
            </a:r>
          </a:p>
          <a:p>
            <a:pPr marL="137160" indent="-137160" fontAlgn="auto">
              <a:lnSpc>
                <a:spcPct val="80000"/>
              </a:lnSpc>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137160" indent="-137160" fontAlgn="auto">
              <a:lnSpc>
                <a:spcPct val="80000"/>
              </a:lnSpc>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Anhedonia</a:t>
            </a: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Loss of interest in, and withdrawal from, all regular and pleasurable activities. Often associated with depression.</a:t>
            </a:r>
          </a:p>
          <a:p>
            <a:pPr marL="137160" indent="-137160" fontAlgn="auto">
              <a:lnSpc>
                <a:spcPct val="80000"/>
              </a:lnSpc>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137160" indent="-137160" fontAlgn="auto">
              <a:lnSpc>
                <a:spcPct val="80000"/>
              </a:lnSpc>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137160" indent="-137160" fontAlgn="auto">
              <a:lnSpc>
                <a:spcPct val="80000"/>
              </a:lnSpc>
              <a:spcAft>
                <a:spcPts val="0"/>
              </a:spcAft>
              <a:buClr>
                <a:schemeClr val="accent1">
                  <a:lumMod val="75000"/>
                </a:schemeClr>
              </a:buClr>
              <a:buFont typeface="Wingdings" panose="05000000000000000000" pitchFamily="2" charset="2"/>
              <a:buNone/>
              <a:defRPr/>
            </a:pPr>
            <a:endParaRPr lang="en-US" sz="1800" dirty="0">
              <a:latin typeface="Times New Roman" pitchFamily="18" charset="0"/>
              <a:cs typeface="Times New Roman" pitchFamily="18" charset="0"/>
            </a:endParaRPr>
          </a:p>
        </p:txBody>
      </p:sp>
      <p:pic>
        <p:nvPicPr>
          <p:cNvPr id="55300" name="Picture 2">
            <a:extLst>
              <a:ext uri="{FF2B5EF4-FFF2-40B4-BE49-F238E27FC236}">
                <a16:creationId xmlns="" xmlns:a16="http://schemas.microsoft.com/office/drawing/2014/main" id="{2B8F5503-1AF9-4168-AE76-257AB6CBE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713" y="1916113"/>
            <a:ext cx="2554287"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fade">
                                      <p:cBhvr>
                                        <p:cTn id="21" dur="1000"/>
                                        <p:tgtEl>
                                          <p:spTgt spid="13315">
                                            <p:txEl>
                                              <p:pRg st="3" end="3"/>
                                            </p:txEl>
                                          </p:spTgt>
                                        </p:tgtEl>
                                      </p:cBhvr>
                                    </p:animEffect>
                                    <p:anim calcmode="lin" valueType="num">
                                      <p:cBhvr>
                                        <p:cTn id="22"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4" end="4"/>
                                            </p:txEl>
                                          </p:spTgt>
                                        </p:tgtEl>
                                        <p:attrNameLst>
                                          <p:attrName>style.visibility</p:attrName>
                                        </p:attrNameLst>
                                      </p:cBhvr>
                                      <p:to>
                                        <p:strVal val="visible"/>
                                      </p:to>
                                    </p:set>
                                    <p:animEffect transition="in" filter="fade">
                                      <p:cBhvr>
                                        <p:cTn id="28" dur="1000"/>
                                        <p:tgtEl>
                                          <p:spTgt spid="13315">
                                            <p:txEl>
                                              <p:pRg st="4" end="4"/>
                                            </p:txEl>
                                          </p:spTgt>
                                        </p:tgtEl>
                                      </p:cBhvr>
                                    </p:animEffect>
                                    <p:anim calcmode="lin" valueType="num">
                                      <p:cBhvr>
                                        <p:cTn id="29"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6" end="6"/>
                                            </p:txEl>
                                          </p:spTgt>
                                        </p:tgtEl>
                                        <p:attrNameLst>
                                          <p:attrName>style.visibility</p:attrName>
                                        </p:attrNameLst>
                                      </p:cBhvr>
                                      <p:to>
                                        <p:strVal val="visible"/>
                                      </p:to>
                                    </p:set>
                                    <p:animEffect transition="in" filter="fade">
                                      <p:cBhvr>
                                        <p:cTn id="35" dur="1000"/>
                                        <p:tgtEl>
                                          <p:spTgt spid="13315">
                                            <p:txEl>
                                              <p:pRg st="6" end="6"/>
                                            </p:txEl>
                                          </p:spTgt>
                                        </p:tgtEl>
                                      </p:cBhvr>
                                    </p:animEffect>
                                    <p:anim calcmode="lin" valueType="num">
                                      <p:cBhvr>
                                        <p:cTn id="36"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fade">
                                      <p:cBhvr>
                                        <p:cTn id="42" dur="1000"/>
                                        <p:tgtEl>
                                          <p:spTgt spid="13315">
                                            <p:txEl>
                                              <p:pRg st="7" end="7"/>
                                            </p:txEl>
                                          </p:spTgt>
                                        </p:tgtEl>
                                      </p:cBhvr>
                                    </p:animEffect>
                                    <p:anim calcmode="lin" valueType="num">
                                      <p:cBhvr>
                                        <p:cTn id="43"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0A21FB-4441-4F7C-BF4E-77D9D4CBC34C}"/>
              </a:ext>
            </a:extLst>
          </p:cNvPr>
          <p:cNvSpPr>
            <a:spLocks noGrp="1"/>
          </p:cNvSpPr>
          <p:nvPr>
            <p:ph type="title"/>
          </p:nvPr>
        </p:nvSpPr>
        <p:spPr>
          <a:xfrm>
            <a:off x="801688" y="484188"/>
            <a:ext cx="7543800" cy="784225"/>
          </a:xfrm>
        </p:spPr>
        <p:txBody>
          <a:bodyPr/>
          <a:lstStyle/>
          <a:p>
            <a:pPr fontAlgn="auto">
              <a:spcAft>
                <a:spcPts val="0"/>
              </a:spcAft>
              <a:defRPr/>
            </a:pPr>
            <a:r>
              <a:rPr lang="en-US" dirty="0">
                <a:solidFill>
                  <a:schemeClr val="bg1"/>
                </a:solidFill>
                <a:latin typeface="Times New Roman" pitchFamily="18" charset="0"/>
                <a:cs typeface="Times New Roman" pitchFamily="18" charset="0"/>
              </a:rPr>
              <a:t>Mood &amp; Affect</a:t>
            </a:r>
            <a:endParaRPr lang="en-US" dirty="0">
              <a:solidFill>
                <a:schemeClr val="bg1"/>
              </a:solidFill>
            </a:endParaRPr>
          </a:p>
        </p:txBody>
      </p:sp>
      <p:sp>
        <p:nvSpPr>
          <p:cNvPr id="9219" name="Rectangle 3">
            <a:extLst>
              <a:ext uri="{FF2B5EF4-FFF2-40B4-BE49-F238E27FC236}">
                <a16:creationId xmlns="" xmlns:a16="http://schemas.microsoft.com/office/drawing/2014/main" id="{D143A30F-7ECC-413C-B5B7-B0358D8A84E9}"/>
              </a:ext>
            </a:extLst>
          </p:cNvPr>
          <p:cNvSpPr>
            <a:spLocks noGrp="1" noChangeArrowheads="1"/>
          </p:cNvSpPr>
          <p:nvPr>
            <p:ph idx="1"/>
          </p:nvPr>
        </p:nvSpPr>
        <p:spPr>
          <a:xfrm>
            <a:off x="539750" y="1824594"/>
            <a:ext cx="7805738" cy="4903787"/>
          </a:xfrm>
        </p:spPr>
        <p:txBody>
          <a:bodyPr>
            <a:normAutofit fontScale="92500" lnSpcReduction="20000"/>
          </a:bodyPr>
          <a:lstStyle/>
          <a:p>
            <a:pPr marL="0" indent="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Elation</a:t>
            </a:r>
          </a:p>
          <a:p>
            <a:pPr marL="0" indent="0" fontAlgn="auto">
              <a:spcAft>
                <a:spcPts val="0"/>
              </a:spcAft>
              <a:buClr>
                <a:schemeClr val="accent1">
                  <a:lumMod val="75000"/>
                </a:schemeClr>
              </a:buClr>
              <a:buFont typeface="Wingdings" panose="05000000000000000000" pitchFamily="2" charset="2"/>
              <a:buNone/>
              <a:defRPr/>
            </a:pPr>
            <a:r>
              <a:rPr lang="en-US" sz="2800" dirty="0">
                <a:latin typeface="Times New Roman" pitchFamily="18" charset="0"/>
                <a:cs typeface="Times New Roman" pitchFamily="18" charset="0"/>
              </a:rPr>
              <a:t>Feelings of joy, euphoria, triumph, and intense self-satisfaction or optimism. </a:t>
            </a:r>
          </a:p>
          <a:p>
            <a:pPr marL="0" indent="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Elevated mood</a:t>
            </a:r>
          </a:p>
          <a:p>
            <a:pPr marL="0" indent="0" fontAlgn="auto">
              <a:spcAft>
                <a:spcPts val="0"/>
              </a:spcAft>
              <a:buClr>
                <a:schemeClr val="accent1">
                  <a:lumMod val="75000"/>
                </a:schemeClr>
              </a:buClr>
              <a:buFont typeface="Wingdings" panose="05000000000000000000" pitchFamily="2" charset="2"/>
              <a:buNone/>
              <a:defRPr/>
            </a:pPr>
            <a:r>
              <a:rPr lang="en-US" sz="2800" dirty="0">
                <a:latin typeface="Times New Roman" pitchFamily="18" charset="0"/>
                <a:cs typeface="Times New Roman" pitchFamily="18" charset="0"/>
              </a:rPr>
              <a:t>Air of confidence and enjoyment; a mood more cheerful than normal but not necessarily pathological.</a:t>
            </a:r>
          </a:p>
          <a:p>
            <a:pPr marL="0" indent="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Euphoria</a:t>
            </a:r>
          </a:p>
          <a:p>
            <a:pPr marL="0" indent="0" fontAlgn="auto">
              <a:spcAft>
                <a:spcPts val="0"/>
              </a:spcAft>
              <a:buClr>
                <a:schemeClr val="accent1">
                  <a:lumMod val="75000"/>
                </a:schemeClr>
              </a:buClr>
              <a:buFont typeface="Wingdings" panose="05000000000000000000" pitchFamily="2" charset="2"/>
              <a:buNone/>
              <a:defRPr/>
            </a:pPr>
            <a:r>
              <a:rPr lang="en-US" sz="2800" dirty="0">
                <a:latin typeface="Times New Roman" pitchFamily="18" charset="0"/>
                <a:cs typeface="Times New Roman" pitchFamily="18" charset="0"/>
              </a:rPr>
              <a:t>Exaggerated feeling of well-being that is inappropriate to real events. </a:t>
            </a:r>
          </a:p>
          <a:p>
            <a:pPr marL="0" indent="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Expansive mood</a:t>
            </a:r>
          </a:p>
          <a:p>
            <a:pPr marL="0" indent="0" fontAlgn="auto">
              <a:spcAft>
                <a:spcPts val="0"/>
              </a:spcAft>
              <a:buClr>
                <a:schemeClr val="accent1">
                  <a:lumMod val="75000"/>
                </a:schemeClr>
              </a:buClr>
              <a:buFont typeface="Wingdings" panose="05000000000000000000" pitchFamily="2" charset="2"/>
              <a:buNone/>
              <a:defRPr/>
            </a:pPr>
            <a:r>
              <a:rPr lang="en-US" sz="2800" dirty="0">
                <a:latin typeface="Times New Roman" pitchFamily="18" charset="0"/>
                <a:cs typeface="Times New Roman" pitchFamily="18" charset="0"/>
              </a:rPr>
              <a:t>Expression of feelings without restraint, frequently with an overestimation of their significance or importance.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B7413A-662B-413F-8881-CDA22483F815}"/>
              </a:ext>
            </a:extLst>
          </p:cNvPr>
          <p:cNvSpPr>
            <a:spLocks noGrp="1"/>
          </p:cNvSpPr>
          <p:nvPr>
            <p:ph type="title"/>
          </p:nvPr>
        </p:nvSpPr>
        <p:spPr>
          <a:xfrm>
            <a:off x="801688" y="484188"/>
            <a:ext cx="7543800" cy="1000125"/>
          </a:xfrm>
        </p:spPr>
        <p:txBody>
          <a:bodyPr/>
          <a:lstStyle/>
          <a:p>
            <a:pPr fontAlgn="auto">
              <a:spcAft>
                <a:spcPts val="0"/>
              </a:spcAft>
              <a:defRPr/>
            </a:pPr>
            <a:r>
              <a:rPr lang="en-US" dirty="0">
                <a:solidFill>
                  <a:schemeClr val="bg1"/>
                </a:solidFill>
                <a:latin typeface="Times New Roman" pitchFamily="18" charset="0"/>
                <a:cs typeface="Times New Roman" pitchFamily="18" charset="0"/>
              </a:rPr>
              <a:t>Mood &amp; Affect</a:t>
            </a:r>
            <a:endParaRPr lang="en-US" dirty="0">
              <a:solidFill>
                <a:schemeClr val="bg1"/>
              </a:solidFill>
            </a:endParaRPr>
          </a:p>
        </p:txBody>
      </p:sp>
      <p:sp>
        <p:nvSpPr>
          <p:cNvPr id="10243" name="Rectangle 3">
            <a:extLst>
              <a:ext uri="{FF2B5EF4-FFF2-40B4-BE49-F238E27FC236}">
                <a16:creationId xmlns="" xmlns:a16="http://schemas.microsoft.com/office/drawing/2014/main" id="{5E06FE9C-1210-46D5-824A-C384097C5C14}"/>
              </a:ext>
            </a:extLst>
          </p:cNvPr>
          <p:cNvSpPr>
            <a:spLocks noGrp="1" noChangeArrowheads="1"/>
          </p:cNvSpPr>
          <p:nvPr>
            <p:ph idx="1"/>
          </p:nvPr>
        </p:nvSpPr>
        <p:spPr>
          <a:xfrm>
            <a:off x="801688" y="1628775"/>
            <a:ext cx="6146800" cy="4543425"/>
          </a:xfrm>
        </p:spPr>
        <p:txBody>
          <a:bodyPr>
            <a:normAutofit/>
          </a:bodyPr>
          <a:lstStyle/>
          <a:p>
            <a:pPr marL="137160" indent="-13716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Anxiety</a:t>
            </a:r>
          </a:p>
          <a:p>
            <a:pPr marL="137160" indent="-137160" fontAlgn="auto">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Feeling of apprehension caused by anticipation of danger, which may be internal or external.</a:t>
            </a:r>
          </a:p>
          <a:p>
            <a:pPr marL="137160" indent="-137160" fontAlgn="auto">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137160" indent="-13716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Agitation</a:t>
            </a:r>
          </a:p>
          <a:p>
            <a:pPr marL="137160" indent="-137160" fontAlgn="auto">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Severe anxiety associated with motor restlessness.</a:t>
            </a:r>
          </a:p>
          <a:p>
            <a:pPr marL="137160" indent="-137160" fontAlgn="auto">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137160" indent="-13716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Flat affect</a:t>
            </a:r>
          </a:p>
          <a:p>
            <a:pPr marL="137160" indent="-137160" fontAlgn="auto">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Little to no display of emotion</a:t>
            </a:r>
          </a:p>
          <a:p>
            <a:pPr marL="137160" indent="-137160" fontAlgn="auto">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137160" indent="-137160" fontAlgn="auto">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137160" indent="-137160" fontAlgn="auto">
              <a:spcAft>
                <a:spcPts val="0"/>
              </a:spcAft>
              <a:buClr>
                <a:schemeClr val="accent1">
                  <a:lumMod val="75000"/>
                </a:schemeClr>
              </a:buClr>
              <a:buFont typeface="Wingdings" panose="05000000000000000000" pitchFamily="2" charset="2"/>
              <a:buNone/>
              <a:defRPr/>
            </a:pPr>
            <a:endParaRPr lang="en-US" dirty="0"/>
          </a:p>
        </p:txBody>
      </p:sp>
      <p:pic>
        <p:nvPicPr>
          <p:cNvPr id="57348" name="Picture 3" descr="A picture containing clipart&#10;&#10;Description generated with very high confidence">
            <a:extLst>
              <a:ext uri="{FF2B5EF4-FFF2-40B4-BE49-F238E27FC236}">
                <a16:creationId xmlns="" xmlns:a16="http://schemas.microsoft.com/office/drawing/2014/main" id="{78188E17-7C42-479D-95D0-818D8F508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2516188"/>
            <a:ext cx="2403475"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500"/>
                                        <p:tgtEl>
                                          <p:spTgt spid="102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500"/>
                                        <p:tgtEl>
                                          <p:spTgt spid="102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500"/>
                                        <p:tgtEl>
                                          <p:spTgt spid="1024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7" end="7"/>
                                            </p:txEl>
                                          </p:spTgt>
                                        </p:tgtEl>
                                        <p:attrNameLst>
                                          <p:attrName>style.visibility</p:attrName>
                                        </p:attrNameLst>
                                      </p:cBhvr>
                                      <p:to>
                                        <p:strVal val="visible"/>
                                      </p:to>
                                    </p:set>
                                    <p:animEffect transition="in" filter="fade">
                                      <p:cBhvr>
                                        <p:cTn id="32"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7" y="274638"/>
            <a:ext cx="8229600" cy="1143000"/>
          </a:xfrm>
        </p:spPr>
        <p:txBody>
          <a:bodyPr/>
          <a:lstStyle/>
          <a:p>
            <a:r>
              <a:rPr lang="en-US" dirty="0" smtClean="0">
                <a:solidFill>
                  <a:schemeClr val="bg1"/>
                </a:solidFill>
              </a:rPr>
              <a:t>If you won 1 million $, your reaction will be:</a:t>
            </a:r>
            <a:endParaRPr lang="en-US" dirty="0">
              <a:solidFill>
                <a:schemeClr val="bg1"/>
              </a:solidFill>
            </a:endParaRPr>
          </a:p>
        </p:txBody>
      </p:sp>
      <p:pic>
        <p:nvPicPr>
          <p:cNvPr id="4" name="Content Placeholder 3"/>
          <p:cNvPicPr>
            <a:picLocks noGrp="1" noChangeAspect="1"/>
          </p:cNvPicPr>
          <p:nvPr>
            <p:ph idx="1"/>
          </p:nvPr>
        </p:nvPicPr>
        <p:blipFill rotWithShape="1">
          <a:blip r:embed="rId2"/>
          <a:srcRect t="17428"/>
          <a:stretch/>
        </p:blipFill>
        <p:spPr>
          <a:xfrm>
            <a:off x="172995" y="2388973"/>
            <a:ext cx="8830962" cy="3737190"/>
          </a:xfrm>
          <a:prstGeom prst="rect">
            <a:avLst/>
          </a:prstGeom>
        </p:spPr>
      </p:pic>
    </p:spTree>
    <p:extLst>
      <p:ext uri="{BB962C8B-B14F-4D97-AF65-F5344CB8AC3E}">
        <p14:creationId xmlns:p14="http://schemas.microsoft.com/office/powerpoint/2010/main" val="28882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ED455F0C-95A9-4CFB-807E-039C811FE249}"/>
              </a:ext>
            </a:extLst>
          </p:cNvPr>
          <p:cNvSpPr>
            <a:spLocks noGrp="1" noRot="1" noChangeArrowheads="1"/>
          </p:cNvSpPr>
          <p:nvPr>
            <p:ph type="title"/>
          </p:nvPr>
        </p:nvSpPr>
        <p:spPr>
          <a:xfrm>
            <a:off x="762000" y="403654"/>
            <a:ext cx="8229600" cy="838200"/>
          </a:xfrm>
        </p:spPr>
        <p:txBody>
          <a:bodyPr/>
          <a:lstStyle/>
          <a:p>
            <a:pPr fontAlgn="auto">
              <a:spcAft>
                <a:spcPts val="0"/>
              </a:spcAft>
              <a:defRPr/>
            </a:pPr>
            <a:r>
              <a:rPr lang="en-US" dirty="0">
                <a:solidFill>
                  <a:schemeClr val="bg1"/>
                </a:solidFill>
                <a:latin typeface="Times New Roman" pitchFamily="18" charset="0"/>
                <a:cs typeface="Times New Roman" pitchFamily="18" charset="0"/>
              </a:rPr>
              <a:t>Thought: form &amp; content</a:t>
            </a:r>
          </a:p>
        </p:txBody>
      </p:sp>
      <p:sp>
        <p:nvSpPr>
          <p:cNvPr id="11267" name="Rectangle 3">
            <a:extLst>
              <a:ext uri="{FF2B5EF4-FFF2-40B4-BE49-F238E27FC236}">
                <a16:creationId xmlns="" xmlns:a16="http://schemas.microsoft.com/office/drawing/2014/main" id="{5A3B1903-0857-436A-A58F-5B1C73B9412F}"/>
              </a:ext>
            </a:extLst>
          </p:cNvPr>
          <p:cNvSpPr>
            <a:spLocks noGrp="1" noChangeArrowheads="1"/>
          </p:cNvSpPr>
          <p:nvPr>
            <p:ph idx="1"/>
          </p:nvPr>
        </p:nvSpPr>
        <p:spPr>
          <a:xfrm>
            <a:off x="0" y="1594734"/>
            <a:ext cx="8991600" cy="5867400"/>
          </a:xfrm>
        </p:spPr>
        <p:txBody>
          <a:bodyPr>
            <a:normAutofit/>
          </a:bodyPr>
          <a:lstStyle/>
          <a:p>
            <a:pPr marL="0" indent="0" fontAlgn="auto">
              <a:lnSpc>
                <a:spcPct val="80000"/>
              </a:lnSpc>
              <a:spcAft>
                <a:spcPts val="0"/>
              </a:spcAft>
              <a:buClr>
                <a:schemeClr val="accent1">
                  <a:lumMod val="75000"/>
                </a:schemeClr>
              </a:buClr>
              <a:buFont typeface="Wingdings" panose="05000000000000000000" pitchFamily="2" charset="2"/>
              <a:buNone/>
              <a:defRPr/>
            </a:pPr>
            <a:r>
              <a:rPr lang="en-US" sz="2800" b="1" dirty="0">
                <a:solidFill>
                  <a:schemeClr val="bg2"/>
                </a:solidFill>
                <a:latin typeface="Times New Roman" pitchFamily="18" charset="0"/>
                <a:cs typeface="Times New Roman" pitchFamily="18" charset="0"/>
              </a:rPr>
              <a:t>Form Vs. </a:t>
            </a:r>
            <a:r>
              <a:rPr lang="en-US" sz="2800" b="1" dirty="0" smtClean="0">
                <a:solidFill>
                  <a:schemeClr val="bg2"/>
                </a:solidFill>
                <a:latin typeface="Times New Roman" pitchFamily="18" charset="0"/>
                <a:cs typeface="Times New Roman" pitchFamily="18" charset="0"/>
              </a:rPr>
              <a:t>content</a:t>
            </a:r>
            <a:endParaRPr lang="en-US" sz="2400" dirty="0">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b="1" dirty="0">
                <a:latin typeface="Times New Roman" pitchFamily="18" charset="0"/>
                <a:cs typeface="Times New Roman" pitchFamily="18" charset="0"/>
              </a:rPr>
              <a:t>Types of Formal thought disorders:</a:t>
            </a:r>
          </a:p>
          <a:p>
            <a:pPr marL="0" indent="0" fontAlgn="auto">
              <a:lnSpc>
                <a:spcPct val="80000"/>
              </a:lnSpc>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000" b="1" dirty="0">
                <a:solidFill>
                  <a:srgbClr val="C00000"/>
                </a:solidFill>
                <a:latin typeface="Times New Roman" pitchFamily="18" charset="0"/>
                <a:cs typeface="Times New Roman" pitchFamily="18" charset="0"/>
              </a:rPr>
              <a:t>Flight of </a:t>
            </a:r>
            <a:r>
              <a:rPr lang="en-US" sz="2000" b="1" dirty="0" smtClean="0">
                <a:solidFill>
                  <a:srgbClr val="C00000"/>
                </a:solidFill>
                <a:latin typeface="Times New Roman" pitchFamily="18" charset="0"/>
                <a:cs typeface="Times New Roman" pitchFamily="18" charset="0"/>
              </a:rPr>
              <a:t>ideas</a:t>
            </a:r>
            <a:endParaRPr lang="en-US" sz="2000" b="1" dirty="0">
              <a:solidFill>
                <a:srgbClr val="C00000"/>
              </a:solidFill>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r>
              <a:rPr lang="en-US" sz="1800" dirty="0">
                <a:latin typeface="Times New Roman" pitchFamily="18" charset="0"/>
                <a:cs typeface="Times New Roman" pitchFamily="18" charset="0"/>
              </a:rPr>
              <a:t>Rapid, continuous verbalizations or plays on words produce constant shifting from one idea to another</a:t>
            </a:r>
          </a:p>
          <a:p>
            <a:pPr marL="0" indent="0" fontAlgn="auto">
              <a:lnSpc>
                <a:spcPct val="80000"/>
              </a:lnSpc>
              <a:spcAft>
                <a:spcPts val="0"/>
              </a:spcAft>
              <a:buClr>
                <a:schemeClr val="accent1">
                  <a:lumMod val="75000"/>
                </a:schemeClr>
              </a:buClr>
              <a:buFont typeface="Wingdings" panose="05000000000000000000" pitchFamily="2" charset="2"/>
              <a:buNone/>
              <a:defRPr/>
            </a:pPr>
            <a:endParaRPr lang="en-US" sz="1800" dirty="0">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000" b="1" dirty="0">
                <a:solidFill>
                  <a:srgbClr val="C00000"/>
                </a:solidFill>
                <a:latin typeface="Times New Roman" pitchFamily="18" charset="0"/>
                <a:cs typeface="Times New Roman" pitchFamily="18" charset="0"/>
              </a:rPr>
              <a:t>Loosening of associations</a:t>
            </a:r>
            <a:r>
              <a:rPr lang="en-US" sz="2000" dirty="0">
                <a:solidFill>
                  <a:srgbClr val="C00000"/>
                </a:solidFill>
                <a:latin typeface="Times New Roman" pitchFamily="18" charset="0"/>
                <a:cs typeface="Times New Roman" pitchFamily="18" charset="0"/>
              </a:rPr>
              <a:t> </a:t>
            </a:r>
          </a:p>
          <a:p>
            <a:pPr marL="0" indent="0" fontAlgn="auto">
              <a:lnSpc>
                <a:spcPct val="80000"/>
              </a:lnSpc>
              <a:spcAft>
                <a:spcPts val="0"/>
              </a:spcAft>
              <a:buClr>
                <a:schemeClr val="accent1">
                  <a:lumMod val="75000"/>
                </a:schemeClr>
              </a:buClr>
              <a:buFont typeface="Wingdings" panose="05000000000000000000" pitchFamily="2" charset="2"/>
              <a:buNone/>
              <a:defRPr/>
            </a:pPr>
            <a:r>
              <a:rPr lang="en-US" sz="1800" dirty="0">
                <a:latin typeface="Times New Roman" pitchFamily="18" charset="0"/>
                <a:cs typeface="Times New Roman" pitchFamily="18" charset="0"/>
              </a:rPr>
              <a:t>Flow of thought in which ideas from one subject to another in a completely unrelated way</a:t>
            </a:r>
          </a:p>
          <a:p>
            <a:pPr marL="0" indent="0" fontAlgn="auto">
              <a:lnSpc>
                <a:spcPct val="80000"/>
              </a:lnSpc>
              <a:spcAft>
                <a:spcPts val="0"/>
              </a:spcAft>
              <a:buClr>
                <a:schemeClr val="accent1">
                  <a:lumMod val="75000"/>
                </a:schemeClr>
              </a:buClr>
              <a:buFont typeface="Wingdings" panose="05000000000000000000" pitchFamily="2" charset="2"/>
              <a:buNone/>
              <a:defRPr/>
            </a:pPr>
            <a:endParaRPr lang="en-US" sz="1800" dirty="0">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000" b="1" dirty="0">
                <a:solidFill>
                  <a:srgbClr val="C00000"/>
                </a:solidFill>
                <a:latin typeface="Times New Roman" pitchFamily="18" charset="0"/>
                <a:cs typeface="Times New Roman" pitchFamily="18" charset="0"/>
              </a:rPr>
              <a:t>Circumstantiality</a:t>
            </a:r>
          </a:p>
          <a:p>
            <a:pPr marL="0" indent="0" fontAlgn="auto">
              <a:lnSpc>
                <a:spcPct val="80000"/>
              </a:lnSpc>
              <a:spcAft>
                <a:spcPts val="0"/>
              </a:spcAft>
              <a:buClr>
                <a:schemeClr val="accent1">
                  <a:lumMod val="75000"/>
                </a:schemeClr>
              </a:buClr>
              <a:buFont typeface="Wingdings" panose="05000000000000000000" pitchFamily="2" charset="2"/>
              <a:buNone/>
              <a:defRPr/>
            </a:pPr>
            <a:r>
              <a:rPr lang="en-US" sz="1800" dirty="0">
                <a:latin typeface="Times New Roman" pitchFamily="18" charset="0"/>
                <a:cs typeface="Times New Roman" pitchFamily="18" charset="0"/>
              </a:rPr>
              <a:t>Indirect speech that is delayed in reaching the point but eventually gets from original point to desired </a:t>
            </a:r>
            <a:r>
              <a:rPr lang="en-US" sz="1800" dirty="0" smtClean="0">
                <a:latin typeface="Times New Roman" pitchFamily="18" charset="0"/>
                <a:cs typeface="Times New Roman" pitchFamily="18" charset="0"/>
              </a:rPr>
              <a:t>goal</a:t>
            </a:r>
          </a:p>
          <a:p>
            <a:pPr marL="0" indent="0" fontAlgn="auto">
              <a:lnSpc>
                <a:spcPct val="80000"/>
              </a:lnSpc>
              <a:spcAft>
                <a:spcPts val="0"/>
              </a:spcAft>
              <a:buClr>
                <a:schemeClr val="accent1">
                  <a:lumMod val="75000"/>
                </a:schemeClr>
              </a:buClr>
              <a:buFont typeface="Wingdings" panose="05000000000000000000" pitchFamily="2" charset="2"/>
              <a:buNone/>
              <a:defRPr/>
            </a:pPr>
            <a:endParaRPr lang="en-US" sz="1800" dirty="0" smtClean="0">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000" b="1" dirty="0" err="1" smtClean="0">
                <a:solidFill>
                  <a:srgbClr val="C00000"/>
                </a:solidFill>
                <a:latin typeface="Times New Roman" pitchFamily="18" charset="0"/>
                <a:cs typeface="Times New Roman" pitchFamily="18" charset="0"/>
              </a:rPr>
              <a:t>Tangentiality</a:t>
            </a:r>
            <a:endParaRPr lang="en-US" sz="2000" b="1" dirty="0" smtClean="0">
              <a:solidFill>
                <a:srgbClr val="FF0000"/>
              </a:solidFill>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r>
              <a:rPr lang="en-US" sz="1800" dirty="0">
                <a:latin typeface="Times New Roman" pitchFamily="18" charset="0"/>
                <a:cs typeface="Times New Roman" pitchFamily="18" charset="0"/>
              </a:rPr>
              <a:t>the train of thought of the speaker wanders and shows a lack of focus, never returning to the initial topic of the conversation</a:t>
            </a:r>
            <a:endParaRPr lang="en-US" sz="18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Effect transition="in" filter="fade">
                                      <p:cBhvr>
                                        <p:cTn id="13" dur="500"/>
                                        <p:tgtEl>
                                          <p:spTgt spid="11267">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fade">
                                      <p:cBhvr>
                                        <p:cTn id="18" dur="500"/>
                                        <p:tgtEl>
                                          <p:spTgt spid="1126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1000"/>
                                        <p:tgtEl>
                                          <p:spTgt spid="11267">
                                            <p:txEl>
                                              <p:pRg st="4" end="4"/>
                                            </p:txEl>
                                          </p:spTgt>
                                        </p:tgtEl>
                                      </p:cBhvr>
                                    </p:animEffect>
                                    <p:anim calcmode="lin" valueType="num">
                                      <p:cBhvr>
                                        <p:cTn id="24"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267">
                                            <p:txEl>
                                              <p:pRg st="6" end="6"/>
                                            </p:txEl>
                                          </p:spTgt>
                                        </p:tgtEl>
                                        <p:attrNameLst>
                                          <p:attrName>style.visibility</p:attrName>
                                        </p:attrNameLst>
                                      </p:cBhvr>
                                      <p:to>
                                        <p:strVal val="visible"/>
                                      </p:to>
                                    </p:set>
                                    <p:animEffect transition="in" filter="fade">
                                      <p:cBhvr>
                                        <p:cTn id="30" dur="500"/>
                                        <p:tgtEl>
                                          <p:spTgt spid="11267">
                                            <p:txEl>
                                              <p:pRg st="6" end="6"/>
                                            </p:txEl>
                                          </p:spTgt>
                                        </p:tgtEl>
                                      </p:cBhvr>
                                    </p:animEffect>
                                  </p:childTnLst>
                                </p:cTn>
                              </p:par>
                            </p:childTnLst>
                          </p:cTn>
                        </p:par>
                      </p:childTnLst>
                    </p:cTn>
                  </p:par>
                  <p:par>
                    <p:cTn id="31" fill="hold">
                      <p:stCondLst>
                        <p:cond delay="indefinite"/>
                      </p:stCondLst>
                      <p:childTnLst>
                        <p:par>
                          <p:cTn id="32" fill="hold" nodeType="after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animEffect transition="in" filter="fade">
                                      <p:cBhvr>
                                        <p:cTn id="35" dur="500"/>
                                        <p:tgtEl>
                                          <p:spTgt spid="11267">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267">
                                            <p:txEl>
                                              <p:pRg st="9" end="9"/>
                                            </p:txEl>
                                          </p:spTgt>
                                        </p:tgtEl>
                                        <p:attrNameLst>
                                          <p:attrName>style.visibility</p:attrName>
                                        </p:attrNameLst>
                                      </p:cBhvr>
                                      <p:to>
                                        <p:strVal val="visible"/>
                                      </p:to>
                                    </p:set>
                                    <p:animEffect transition="in" filter="fade">
                                      <p:cBhvr>
                                        <p:cTn id="40" dur="500"/>
                                        <p:tgtEl>
                                          <p:spTgt spid="11267">
                                            <p:txEl>
                                              <p:pRg st="9" end="9"/>
                                            </p:txEl>
                                          </p:spTgt>
                                        </p:tgtEl>
                                      </p:cBhvr>
                                    </p:animEffect>
                                  </p:childTnLst>
                                </p:cTn>
                              </p:par>
                            </p:childTnLst>
                          </p:cTn>
                        </p:par>
                      </p:childTnLst>
                    </p:cTn>
                  </p:par>
                  <p:par>
                    <p:cTn id="41" fill="hold">
                      <p:stCondLst>
                        <p:cond delay="indefinite"/>
                      </p:stCondLst>
                      <p:childTnLst>
                        <p:par>
                          <p:cTn id="42" fill="hold" nodeType="after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267">
                                            <p:txEl>
                                              <p:pRg st="10" end="10"/>
                                            </p:txEl>
                                          </p:spTgt>
                                        </p:tgtEl>
                                        <p:attrNameLst>
                                          <p:attrName>style.visibility</p:attrName>
                                        </p:attrNameLst>
                                      </p:cBhvr>
                                      <p:to>
                                        <p:strVal val="visible"/>
                                      </p:to>
                                    </p:set>
                                    <p:animEffect transition="in" filter="fade">
                                      <p:cBhvr>
                                        <p:cTn id="45" dur="500"/>
                                        <p:tgtEl>
                                          <p:spTgt spid="11267">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267">
                                            <p:txEl>
                                              <p:pRg st="12" end="12"/>
                                            </p:txEl>
                                          </p:spTgt>
                                        </p:tgtEl>
                                        <p:attrNameLst>
                                          <p:attrName>style.visibility</p:attrName>
                                        </p:attrNameLst>
                                      </p:cBhvr>
                                      <p:to>
                                        <p:strVal val="visible"/>
                                      </p:to>
                                    </p:set>
                                    <p:animEffect transition="in" filter="fade">
                                      <p:cBhvr>
                                        <p:cTn id="50" dur="500"/>
                                        <p:tgtEl>
                                          <p:spTgt spid="11267">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267">
                                            <p:txEl>
                                              <p:pRg st="13" end="13"/>
                                            </p:txEl>
                                          </p:spTgt>
                                        </p:tgtEl>
                                        <p:attrNameLst>
                                          <p:attrName>style.visibility</p:attrName>
                                        </p:attrNameLst>
                                      </p:cBhvr>
                                      <p:to>
                                        <p:strVal val="visible"/>
                                      </p:to>
                                    </p:set>
                                    <p:animEffect transition="in" filter="fade">
                                      <p:cBhvr>
                                        <p:cTn id="55" dur="500"/>
                                        <p:tgtEl>
                                          <p:spTgt spid="112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FC6CB4-238A-4F56-933A-A6FA44775116}"/>
              </a:ext>
            </a:extLst>
          </p:cNvPr>
          <p:cNvSpPr>
            <a:spLocks noGrp="1"/>
          </p:cNvSpPr>
          <p:nvPr>
            <p:ph type="title"/>
          </p:nvPr>
        </p:nvSpPr>
        <p:spPr/>
        <p:txBody>
          <a:bodyPr/>
          <a:lstStyle/>
          <a:p>
            <a:r>
              <a:rPr lang="en-US" dirty="0">
                <a:solidFill>
                  <a:schemeClr val="bg1"/>
                </a:solidFill>
              </a:rPr>
              <a:t>Objectives</a:t>
            </a:r>
          </a:p>
        </p:txBody>
      </p:sp>
      <p:sp>
        <p:nvSpPr>
          <p:cNvPr id="3" name="Content Placeholder 2">
            <a:extLst>
              <a:ext uri="{FF2B5EF4-FFF2-40B4-BE49-F238E27FC236}">
                <a16:creationId xmlns="" xmlns:a16="http://schemas.microsoft.com/office/drawing/2014/main" id="{4C90B10C-A8FA-494C-8E96-9DC3B68BA382}"/>
              </a:ext>
            </a:extLst>
          </p:cNvPr>
          <p:cNvSpPr>
            <a:spLocks noGrp="1"/>
          </p:cNvSpPr>
          <p:nvPr>
            <p:ph idx="1"/>
          </p:nvPr>
        </p:nvSpPr>
        <p:spPr>
          <a:xfrm>
            <a:off x="798512" y="2093913"/>
            <a:ext cx="7543800" cy="4051300"/>
          </a:xfrm>
        </p:spPr>
        <p:txBody>
          <a:bodyPr>
            <a:normAutofit/>
          </a:bodyPr>
          <a:lstStyle/>
          <a:p>
            <a:pPr>
              <a:lnSpc>
                <a:spcPct val="100000"/>
              </a:lnSpc>
            </a:pPr>
            <a:r>
              <a:rPr lang="en-US" sz="2800" dirty="0"/>
              <a:t>To define symptom and sign.</a:t>
            </a:r>
          </a:p>
          <a:p>
            <a:pPr>
              <a:lnSpc>
                <a:spcPct val="100000"/>
              </a:lnSpc>
            </a:pPr>
            <a:r>
              <a:rPr lang="en-US" sz="2800" dirty="0"/>
              <a:t>To describe the positive and negative features in psychiatry.</a:t>
            </a:r>
          </a:p>
          <a:p>
            <a:pPr>
              <a:lnSpc>
                <a:spcPct val="100000"/>
              </a:lnSpc>
            </a:pPr>
            <a:r>
              <a:rPr lang="en-US" sz="2800" dirty="0"/>
              <a:t>To describe symptoms and signs in psychiatry.</a:t>
            </a:r>
          </a:p>
        </p:txBody>
      </p:sp>
    </p:spTree>
    <p:extLst>
      <p:ext uri="{BB962C8B-B14F-4D97-AF65-F5344CB8AC3E}">
        <p14:creationId xmlns:p14="http://schemas.microsoft.com/office/powerpoint/2010/main" val="11946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F19B3259-D406-40CD-A1DE-4A512AD30A1F}"/>
              </a:ext>
            </a:extLst>
          </p:cNvPr>
          <p:cNvSpPr>
            <a:spLocks noGrp="1" noRot="1" noChangeArrowheads="1"/>
          </p:cNvSpPr>
          <p:nvPr>
            <p:ph type="title"/>
          </p:nvPr>
        </p:nvSpPr>
        <p:spPr>
          <a:xfrm>
            <a:off x="457200" y="327025"/>
            <a:ext cx="8229600" cy="490538"/>
          </a:xfrm>
        </p:spPr>
        <p:txBody>
          <a:bodyPr>
            <a:normAutofit fontScale="90000"/>
          </a:bodyPr>
          <a:lstStyle/>
          <a:p>
            <a:pPr fontAlgn="auto">
              <a:spcAft>
                <a:spcPts val="0"/>
              </a:spcAft>
              <a:defRPr/>
            </a:pPr>
            <a:r>
              <a:rPr lang="en-US" sz="4000" dirty="0">
                <a:solidFill>
                  <a:schemeClr val="bg1"/>
                </a:solidFill>
                <a:latin typeface="Times New Roman" pitchFamily="18" charset="0"/>
                <a:cs typeface="Times New Roman" pitchFamily="18" charset="0"/>
              </a:rPr>
              <a:t>Thought: form &amp; content</a:t>
            </a:r>
            <a:endParaRPr lang="ar-SA" sz="4000" dirty="0">
              <a:solidFill>
                <a:schemeClr val="bg1"/>
              </a:solidFill>
            </a:endParaRPr>
          </a:p>
        </p:txBody>
      </p:sp>
      <p:sp>
        <p:nvSpPr>
          <p:cNvPr id="20483" name="Rectangle 3">
            <a:extLst>
              <a:ext uri="{FF2B5EF4-FFF2-40B4-BE49-F238E27FC236}">
                <a16:creationId xmlns="" xmlns:a16="http://schemas.microsoft.com/office/drawing/2014/main" id="{74CD793D-FE03-49B5-9A27-A7E318A16310}"/>
              </a:ext>
            </a:extLst>
          </p:cNvPr>
          <p:cNvSpPr>
            <a:spLocks noGrp="1" noChangeArrowheads="1"/>
          </p:cNvSpPr>
          <p:nvPr>
            <p:ph idx="1"/>
          </p:nvPr>
        </p:nvSpPr>
        <p:spPr>
          <a:xfrm>
            <a:off x="325225" y="1664453"/>
            <a:ext cx="8229600" cy="5426075"/>
          </a:xfrm>
        </p:spPr>
        <p:txBody>
          <a:bodyPr>
            <a:normAutofit/>
          </a:bodyPr>
          <a:lstStyle/>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Derailment</a:t>
            </a: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Gradual or sudden deviation in train of thought without blocking</a:t>
            </a:r>
          </a:p>
          <a:p>
            <a:pPr marL="0" indent="0" fontAlgn="auto">
              <a:lnSpc>
                <a:spcPct val="80000"/>
              </a:lnSpc>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Blocking</a:t>
            </a: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Abrupt interruption in the train of thinking before a thought or an idea is finished</a:t>
            </a:r>
          </a:p>
          <a:p>
            <a:pPr marL="0" indent="0" fontAlgn="auto">
              <a:lnSpc>
                <a:spcPct val="80000"/>
              </a:lnSpc>
              <a:spcAft>
                <a:spcPts val="0"/>
              </a:spcAft>
              <a:buClr>
                <a:schemeClr val="accent1">
                  <a:lumMod val="75000"/>
                </a:schemeClr>
              </a:buClr>
              <a:buFont typeface="Wingdings" panose="05000000000000000000" pitchFamily="2" charset="2"/>
              <a:buNone/>
              <a:defRPr/>
            </a:pPr>
            <a:endParaRPr lang="en-US" sz="1100" b="1" dirty="0"/>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Incoherence</a:t>
            </a: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Communication that is disconnected, disorganized, or incomprehensible.</a:t>
            </a:r>
            <a:endParaRPr lang="ar-SA" sz="2400" dirty="0">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Word salad</a:t>
            </a:r>
          </a:p>
          <a:p>
            <a:pPr marL="0" indent="0" fontAlgn="auto">
              <a:lnSpc>
                <a:spcPct val="80000"/>
              </a:lnSpc>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Incoherent, essentially incomprehensible, mixture of words and phrases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fade">
                                      <p:cBhvr>
                                        <p:cTn id="17" dur="500"/>
                                        <p:tgtEl>
                                          <p:spTgt spid="20483">
                                            <p:txEl>
                                              <p:pRg st="3" end="3"/>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500"/>
                                        <p:tgtEl>
                                          <p:spTgt spid="204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500"/>
                                        <p:tgtEl>
                                          <p:spTgt spid="20483">
                                            <p:txEl>
                                              <p:pRg st="6" end="6"/>
                                            </p:txEl>
                                          </p:spTgt>
                                        </p:tgtEl>
                                      </p:cBhvr>
                                    </p:animEffect>
                                  </p:childTnLst>
                                </p:cTn>
                              </p:par>
                            </p:childTnLst>
                          </p:cTn>
                        </p:par>
                      </p:childTnLst>
                    </p:cTn>
                  </p:par>
                  <p:par>
                    <p:cTn id="28" fill="hold">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3">
                                            <p:txEl>
                                              <p:pRg st="7" end="7"/>
                                            </p:txEl>
                                          </p:spTgt>
                                        </p:tgtEl>
                                        <p:attrNameLst>
                                          <p:attrName>style.visibility</p:attrName>
                                        </p:attrNameLst>
                                      </p:cBhvr>
                                      <p:to>
                                        <p:strVal val="visible"/>
                                      </p:to>
                                    </p:set>
                                    <p:animEffect transition="in" filter="fade">
                                      <p:cBhvr>
                                        <p:cTn id="32" dur="500"/>
                                        <p:tgtEl>
                                          <p:spTgt spid="2048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83">
                                            <p:txEl>
                                              <p:pRg st="9" end="9"/>
                                            </p:txEl>
                                          </p:spTgt>
                                        </p:tgtEl>
                                        <p:attrNameLst>
                                          <p:attrName>style.visibility</p:attrName>
                                        </p:attrNameLst>
                                      </p:cBhvr>
                                      <p:to>
                                        <p:strVal val="visible"/>
                                      </p:to>
                                    </p:set>
                                    <p:animEffect transition="in" filter="fade">
                                      <p:cBhvr>
                                        <p:cTn id="37" dur="500"/>
                                        <p:tgtEl>
                                          <p:spTgt spid="20483">
                                            <p:txEl>
                                              <p:pRg st="9" end="9"/>
                                            </p:txEl>
                                          </p:spTgt>
                                        </p:tgtEl>
                                      </p:cBhvr>
                                    </p:animEffect>
                                  </p:childTnLst>
                                </p:cTn>
                              </p:par>
                            </p:childTnLst>
                          </p:cTn>
                        </p:par>
                      </p:childTnLst>
                    </p:cTn>
                  </p:par>
                  <p:par>
                    <p:cTn id="38" fill="hold">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483">
                                            <p:txEl>
                                              <p:pRg st="10" end="10"/>
                                            </p:txEl>
                                          </p:spTgt>
                                        </p:tgtEl>
                                        <p:attrNameLst>
                                          <p:attrName>style.visibility</p:attrName>
                                        </p:attrNameLst>
                                      </p:cBhvr>
                                      <p:to>
                                        <p:strVal val="visible"/>
                                      </p:to>
                                    </p:set>
                                    <p:animEffect transition="in" filter="fade">
                                      <p:cBhvr>
                                        <p:cTn id="42" dur="500"/>
                                        <p:tgtEl>
                                          <p:spTgt spid="204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CF2F5967-8C3E-4462-90F0-22625A6EF6E7}"/>
              </a:ext>
            </a:extLst>
          </p:cNvPr>
          <p:cNvSpPr>
            <a:spLocks noGrp="1" noRot="1" noChangeArrowheads="1"/>
          </p:cNvSpPr>
          <p:nvPr>
            <p:ph type="title"/>
          </p:nvPr>
        </p:nvSpPr>
        <p:spPr/>
        <p:txBody>
          <a:bodyPr/>
          <a:lstStyle/>
          <a:p>
            <a:pPr fontAlgn="auto">
              <a:spcAft>
                <a:spcPts val="0"/>
              </a:spcAft>
              <a:defRPr/>
            </a:pPr>
            <a:r>
              <a:rPr lang="en-US" sz="4000" dirty="0">
                <a:solidFill>
                  <a:schemeClr val="bg1"/>
                </a:solidFill>
                <a:latin typeface="Times New Roman" pitchFamily="18" charset="0"/>
                <a:cs typeface="Times New Roman" pitchFamily="18" charset="0"/>
              </a:rPr>
              <a:t>Content of thought</a:t>
            </a:r>
          </a:p>
        </p:txBody>
      </p:sp>
      <p:sp>
        <p:nvSpPr>
          <p:cNvPr id="60419" name="Rectangle 3">
            <a:extLst>
              <a:ext uri="{FF2B5EF4-FFF2-40B4-BE49-F238E27FC236}">
                <a16:creationId xmlns="" xmlns:a16="http://schemas.microsoft.com/office/drawing/2014/main" id="{099EA96D-0C95-43A2-8817-AFE15AE5CF07}"/>
              </a:ext>
            </a:extLst>
          </p:cNvPr>
          <p:cNvSpPr>
            <a:spLocks noGrp="1" noChangeArrowheads="1"/>
          </p:cNvSpPr>
          <p:nvPr>
            <p:ph idx="1"/>
          </p:nvPr>
        </p:nvSpPr>
        <p:spPr bwMode="auto"/>
        <p:txBody>
          <a:bodyPr wrap="square" numCol="1" anchor="t" anchorCtr="0" compatLnSpc="1">
            <a:prstTxWarp prst="textNoShape">
              <a:avLst/>
            </a:prstTxWarp>
          </a:bodyPr>
          <a:lstStyle/>
          <a:p>
            <a:pPr marL="290513" indent="-290513"/>
            <a:r>
              <a:rPr lang="en-US" altLang="en-US" sz="2400" b="1" dirty="0">
                <a:latin typeface="Times New Roman" panose="02020603050405020304" pitchFamily="18" charset="0"/>
                <a:cs typeface="Times New Roman" panose="02020603050405020304" pitchFamily="18" charset="0"/>
              </a:rPr>
              <a:t>Poverty</a:t>
            </a:r>
          </a:p>
          <a:p>
            <a:pPr marL="290513" indent="-290513"/>
            <a:r>
              <a:rPr lang="en-US" altLang="en-US" sz="2400" b="1" dirty="0">
                <a:latin typeface="Times New Roman" panose="02020603050405020304" pitchFamily="18" charset="0"/>
                <a:cs typeface="Times New Roman" panose="02020603050405020304" pitchFamily="18" charset="0"/>
              </a:rPr>
              <a:t>Delusion</a:t>
            </a:r>
          </a:p>
          <a:p>
            <a:pPr marL="290513" indent="-290513"/>
            <a:r>
              <a:rPr lang="en-US" altLang="en-US" sz="2400" b="1" dirty="0">
                <a:latin typeface="Times New Roman" panose="02020603050405020304" pitchFamily="18" charset="0"/>
                <a:cs typeface="Times New Roman" panose="02020603050405020304" pitchFamily="18" charset="0"/>
              </a:rPr>
              <a:t>Overvalued idea</a:t>
            </a:r>
          </a:p>
          <a:p>
            <a:pPr marL="290513" indent="-290513"/>
            <a:r>
              <a:rPr lang="en-US" altLang="en-US" sz="2400" b="1" dirty="0">
                <a:latin typeface="Times New Roman" panose="02020603050405020304" pitchFamily="18" charset="0"/>
                <a:cs typeface="Times New Roman" panose="02020603050405020304" pitchFamily="18" charset="0"/>
              </a:rPr>
              <a:t>Preoccupation</a:t>
            </a:r>
          </a:p>
          <a:p>
            <a:pPr marL="290513" indent="-290513"/>
            <a:r>
              <a:rPr lang="en-US" altLang="en-US" sz="2400" b="1" dirty="0">
                <a:latin typeface="Times New Roman" panose="02020603050405020304" pitchFamily="18" charset="0"/>
                <a:cs typeface="Times New Roman" panose="02020603050405020304" pitchFamily="18" charset="0"/>
              </a:rPr>
              <a:t>Obsession</a:t>
            </a:r>
          </a:p>
          <a:p>
            <a:pPr marL="290513" indent="-290513"/>
            <a:r>
              <a:rPr lang="en-US" altLang="en-US" sz="2400" b="1" dirty="0">
                <a:latin typeface="Times New Roman" panose="02020603050405020304" pitchFamily="18" charset="0"/>
                <a:cs typeface="Times New Roman" panose="02020603050405020304" pitchFamily="18" charset="0"/>
              </a:rPr>
              <a:t>Compulsion</a:t>
            </a:r>
          </a:p>
          <a:p>
            <a:pPr marL="290513" indent="-290513"/>
            <a:r>
              <a:rPr lang="en-US" altLang="en-US" sz="2400" b="1" dirty="0">
                <a:latin typeface="Times New Roman" panose="02020603050405020304" pitchFamily="18" charset="0"/>
                <a:cs typeface="Times New Roman" panose="02020603050405020304" pitchFamily="18" charset="0"/>
              </a:rPr>
              <a:t>Suicidal ideation</a:t>
            </a:r>
          </a:p>
          <a:p>
            <a:pPr marL="290513" indent="-290513"/>
            <a:r>
              <a:rPr lang="en-US" altLang="en-US" sz="2400" b="1" dirty="0">
                <a:latin typeface="Times New Roman" panose="02020603050405020304" pitchFamily="18" charset="0"/>
                <a:cs typeface="Times New Roman" panose="02020603050405020304" pitchFamily="18" charset="0"/>
              </a:rPr>
              <a:t>Homicidal ideations</a:t>
            </a:r>
          </a:p>
        </p:txBody>
      </p:sp>
      <p:pic>
        <p:nvPicPr>
          <p:cNvPr id="60420" name="Picture 2" descr="A close up of a logo&#10;&#10;Description generated with high confidence">
            <a:extLst>
              <a:ext uri="{FF2B5EF4-FFF2-40B4-BE49-F238E27FC236}">
                <a16:creationId xmlns="" xmlns:a16="http://schemas.microsoft.com/office/drawing/2014/main" id="{8B5EB58A-7DC5-4518-A6F5-FD0D873A97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2124075"/>
            <a:ext cx="295275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9517B2BD-EAAB-4092-B0CE-D140548B8EBD}"/>
              </a:ext>
            </a:extLst>
          </p:cNvPr>
          <p:cNvSpPr>
            <a:spLocks noGrp="1" noRot="1" noChangeArrowheads="1"/>
          </p:cNvSpPr>
          <p:nvPr>
            <p:ph type="title"/>
          </p:nvPr>
        </p:nvSpPr>
        <p:spPr>
          <a:xfrm>
            <a:off x="457200" y="274638"/>
            <a:ext cx="8229600" cy="706437"/>
          </a:xfrm>
        </p:spPr>
        <p:txBody>
          <a:bodyPr/>
          <a:lstStyle/>
          <a:p>
            <a:pPr fontAlgn="auto">
              <a:spcAft>
                <a:spcPts val="0"/>
              </a:spcAft>
              <a:defRPr/>
            </a:pPr>
            <a:r>
              <a:rPr lang="en-US" sz="4000" dirty="0">
                <a:solidFill>
                  <a:schemeClr val="bg1"/>
                </a:solidFill>
                <a:latin typeface="Times New Roman" pitchFamily="18" charset="0"/>
                <a:cs typeface="Times New Roman" pitchFamily="18" charset="0"/>
              </a:rPr>
              <a:t>Content of thought</a:t>
            </a:r>
            <a:endParaRPr lang="ar-SA" sz="4000" dirty="0">
              <a:solidFill>
                <a:schemeClr val="bg1"/>
              </a:solidFill>
            </a:endParaRPr>
          </a:p>
        </p:txBody>
      </p:sp>
      <p:sp>
        <p:nvSpPr>
          <p:cNvPr id="6147" name="Rectangle 3">
            <a:extLst>
              <a:ext uri="{FF2B5EF4-FFF2-40B4-BE49-F238E27FC236}">
                <a16:creationId xmlns="" xmlns:a16="http://schemas.microsoft.com/office/drawing/2014/main" id="{E779D532-FD71-4404-8425-04FB76688DC9}"/>
              </a:ext>
            </a:extLst>
          </p:cNvPr>
          <p:cNvSpPr>
            <a:spLocks noGrp="1" noChangeArrowheads="1"/>
          </p:cNvSpPr>
          <p:nvPr>
            <p:ph idx="1"/>
          </p:nvPr>
        </p:nvSpPr>
        <p:spPr>
          <a:xfrm>
            <a:off x="457200" y="1947600"/>
            <a:ext cx="6418263" cy="4641850"/>
          </a:xfrm>
        </p:spPr>
        <p:txBody>
          <a:bodyPr>
            <a:normAutofit fontScale="92500" lnSpcReduction="20000"/>
          </a:bodyPr>
          <a:lstStyle/>
          <a:p>
            <a:pPr marL="0" indent="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Obsession</a:t>
            </a:r>
          </a:p>
          <a:p>
            <a:pPr marL="0" indent="0" fontAlgn="auto">
              <a:lnSpc>
                <a:spcPct val="100000"/>
              </a:lnSpc>
              <a:spcAft>
                <a:spcPts val="0"/>
              </a:spcAft>
              <a:buClr>
                <a:schemeClr val="accent1">
                  <a:lumMod val="75000"/>
                </a:schemeClr>
              </a:buClr>
              <a:buFont typeface="Wingdings" panose="05000000000000000000" pitchFamily="2" charset="2"/>
              <a:buNone/>
              <a:defRPr/>
            </a:pPr>
            <a:r>
              <a:rPr lang="en-US" sz="2800" dirty="0">
                <a:latin typeface="Times New Roman" pitchFamily="18" charset="0"/>
                <a:cs typeface="Times New Roman" pitchFamily="18" charset="0"/>
              </a:rPr>
              <a:t>Persistent and recurrent idea, image, or impulse that cannot be eliminated from consciousness by logic or reasoning</a:t>
            </a:r>
          </a:p>
          <a:p>
            <a:pPr marL="0" indent="0" fontAlgn="auto">
              <a:lnSpc>
                <a:spcPct val="100000"/>
              </a:lnSpc>
              <a:spcAft>
                <a:spcPts val="0"/>
              </a:spcAft>
              <a:buClr>
                <a:schemeClr val="accent1">
                  <a:lumMod val="75000"/>
                </a:schemeClr>
              </a:buClr>
              <a:buFont typeface="Wingdings" panose="05000000000000000000" pitchFamily="2" charset="2"/>
              <a:buNone/>
              <a:defRPr/>
            </a:pPr>
            <a:r>
              <a:rPr lang="en-US" sz="2800" dirty="0">
                <a:latin typeface="Times New Roman" pitchFamily="18" charset="0"/>
                <a:cs typeface="Times New Roman" pitchFamily="18" charset="0"/>
              </a:rPr>
              <a:t> </a:t>
            </a:r>
          </a:p>
          <a:p>
            <a:pPr marL="0" indent="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Compulsion</a:t>
            </a:r>
          </a:p>
          <a:p>
            <a:pPr marL="0" indent="0" fontAlgn="auto">
              <a:lnSpc>
                <a:spcPct val="100000"/>
              </a:lnSpc>
              <a:spcAft>
                <a:spcPts val="0"/>
              </a:spcAft>
              <a:buClr>
                <a:schemeClr val="accent1">
                  <a:lumMod val="75000"/>
                </a:schemeClr>
              </a:buClr>
              <a:buFont typeface="Wingdings" panose="05000000000000000000" pitchFamily="2" charset="2"/>
              <a:buNone/>
              <a:defRPr/>
            </a:pPr>
            <a:r>
              <a:rPr lang="en-US" sz="2800" dirty="0">
                <a:latin typeface="Times New Roman" pitchFamily="18" charset="0"/>
                <a:cs typeface="Times New Roman" pitchFamily="18" charset="0"/>
              </a:rPr>
              <a:t>Pathological need to act on an impulse that, if resisted, produces anxiety; repetitive behavior in response to an obsession or performed according to certain rules, with no true end in itself other than to prevent something from occurring in the future.</a:t>
            </a:r>
          </a:p>
        </p:txBody>
      </p:sp>
      <p:pic>
        <p:nvPicPr>
          <p:cNvPr id="61444" name="Picture 2" descr="A person holding a sign&#10;&#10;Description generated with high confidence">
            <a:extLst>
              <a:ext uri="{FF2B5EF4-FFF2-40B4-BE49-F238E27FC236}">
                <a16:creationId xmlns="" xmlns:a16="http://schemas.microsoft.com/office/drawing/2014/main" id="{A68DD591-174B-4EA4-8DB1-28D85F158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579091"/>
            <a:ext cx="25558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fade">
                                      <p:cBhvr>
                                        <p:cTn id="11" dur="500"/>
                                        <p:tgtEl>
                                          <p:spTgt spid="614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Effect transition="in" filter="fade">
                                      <p:cBhvr>
                                        <p:cTn id="16" dur="500"/>
                                        <p:tgtEl>
                                          <p:spTgt spid="614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Effect transition="in" filter="fade">
                                      <p:cBhvr>
                                        <p:cTn id="21" dur="500"/>
                                        <p:tgtEl>
                                          <p:spTgt spid="6147">
                                            <p:txEl>
                                              <p:pRg st="3" end="3"/>
                                            </p:txEl>
                                          </p:spTgt>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Effect transition="in" filter="fade">
                                      <p:cBhvr>
                                        <p:cTn id="25"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EB37F4-C527-43D4-9AA5-C76FB9FC816E}"/>
              </a:ext>
            </a:extLst>
          </p:cNvPr>
          <p:cNvSpPr>
            <a:spLocks noGrp="1"/>
          </p:cNvSpPr>
          <p:nvPr>
            <p:ph type="title"/>
          </p:nvPr>
        </p:nvSpPr>
        <p:spPr>
          <a:xfrm>
            <a:off x="801688" y="484188"/>
            <a:ext cx="7543800" cy="784225"/>
          </a:xfrm>
        </p:spPr>
        <p:txBody>
          <a:bodyPr/>
          <a:lstStyle/>
          <a:p>
            <a:pPr fontAlgn="auto">
              <a:spcAft>
                <a:spcPts val="0"/>
              </a:spcAft>
              <a:defRPr/>
            </a:pPr>
            <a:r>
              <a:rPr lang="en-US" dirty="0">
                <a:solidFill>
                  <a:schemeClr val="bg1"/>
                </a:solidFill>
                <a:latin typeface="Times New Roman" pitchFamily="18" charset="0"/>
                <a:cs typeface="Times New Roman" pitchFamily="18" charset="0"/>
              </a:rPr>
              <a:t>Content of thought</a:t>
            </a:r>
            <a:endParaRPr lang="en-US" dirty="0">
              <a:solidFill>
                <a:schemeClr val="bg1"/>
              </a:solidFill>
            </a:endParaRPr>
          </a:p>
        </p:txBody>
      </p:sp>
      <p:sp>
        <p:nvSpPr>
          <p:cNvPr id="16387" name="Rectangle 3">
            <a:extLst>
              <a:ext uri="{FF2B5EF4-FFF2-40B4-BE49-F238E27FC236}">
                <a16:creationId xmlns="" xmlns:a16="http://schemas.microsoft.com/office/drawing/2014/main" id="{E2E281E8-F8E7-4609-8768-AB9FA02E3D52}"/>
              </a:ext>
            </a:extLst>
          </p:cNvPr>
          <p:cNvSpPr>
            <a:spLocks noGrp="1" noChangeArrowheads="1"/>
          </p:cNvSpPr>
          <p:nvPr>
            <p:ph idx="1"/>
          </p:nvPr>
        </p:nvSpPr>
        <p:spPr bwMode="auto">
          <a:xfrm>
            <a:off x="801688" y="1685925"/>
            <a:ext cx="5930900" cy="4687887"/>
          </a:xfrm>
        </p:spPr>
        <p:txBody>
          <a:bodyPr wrap="square" numCol="1" anchor="t" anchorCtr="0" compatLnSpc="1">
            <a:prstTxWarp prst="textNoShape">
              <a:avLst/>
            </a:prstTxWarp>
          </a:bodyPr>
          <a:lstStyle/>
          <a:p>
            <a:pPr marL="0" indent="0">
              <a:buFont typeface="Wingdings" panose="05000000000000000000" pitchFamily="2" charset="2"/>
              <a:buNone/>
            </a:pPr>
            <a:r>
              <a:rPr lang="en-US" altLang="en-US" sz="2400" b="1" dirty="0">
                <a:solidFill>
                  <a:srgbClr val="C00000"/>
                </a:solidFill>
                <a:latin typeface="Times New Roman" panose="02020603050405020304" pitchFamily="18" charset="0"/>
                <a:cs typeface="Times New Roman" panose="02020603050405020304" pitchFamily="18" charset="0"/>
              </a:rPr>
              <a:t>Preoccupation of thought</a:t>
            </a:r>
          </a:p>
          <a:p>
            <a:pPr marL="0" indent="0">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Centering of thought content on a particular idea, associated with a strong affective tone, such as a paranoid trend or a suicidal or homicidal preoccupation</a:t>
            </a:r>
          </a:p>
          <a:p>
            <a:pPr marL="0" indent="0">
              <a:buFont typeface="Wingdings" panose="05000000000000000000" pitchFamily="2" charset="2"/>
              <a:buNone/>
            </a:pPr>
            <a:endParaRPr lang="en-US" altLang="en-US" sz="240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altLang="en-US" sz="2400" b="1" dirty="0">
                <a:solidFill>
                  <a:srgbClr val="C00000"/>
                </a:solidFill>
                <a:latin typeface="Times New Roman" panose="02020603050405020304" pitchFamily="18" charset="0"/>
                <a:cs typeface="Times New Roman" panose="02020603050405020304" pitchFamily="18" charset="0"/>
              </a:rPr>
              <a:t>Overvalued</a:t>
            </a:r>
            <a:r>
              <a:rPr lang="en-US" altLang="en-US" sz="2400" b="1" dirty="0">
                <a:solidFill>
                  <a:srgbClr val="FFFF66"/>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idea</a:t>
            </a:r>
          </a:p>
          <a:p>
            <a:pPr marL="0" indent="0">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False or unreasonable belief or idea that is sustained beyond the bounds of reason. It is held with less intensity or duration than a delusion, but is usually associated with mental illness</a:t>
            </a:r>
          </a:p>
        </p:txBody>
      </p:sp>
      <p:pic>
        <p:nvPicPr>
          <p:cNvPr id="62468" name="Picture 3" descr="A picture containing furniture&#10;&#10;Description generated with high confidence">
            <a:extLst>
              <a:ext uri="{FF2B5EF4-FFF2-40B4-BE49-F238E27FC236}">
                <a16:creationId xmlns="" xmlns:a16="http://schemas.microsoft.com/office/drawing/2014/main" id="{BCE5A9E9-056C-4BE2-9DF2-F24845462A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17732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500"/>
                                        <p:tgtEl>
                                          <p:spTgt spid="1638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fade">
                                      <p:cBhvr>
                                        <p:cTn id="16" dur="500"/>
                                        <p:tgtEl>
                                          <p:spTgt spid="16387">
                                            <p:txEl>
                                              <p:pRg st="3" end="3"/>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387">
                                            <p:txEl>
                                              <p:pRg st="4" end="4"/>
                                            </p:txEl>
                                          </p:spTgt>
                                        </p:tgtEl>
                                        <p:attrNameLst>
                                          <p:attrName>style.visibility</p:attrName>
                                        </p:attrNameLst>
                                      </p:cBhvr>
                                      <p:to>
                                        <p:strVal val="visible"/>
                                      </p:to>
                                    </p:set>
                                    <p:animEffect transition="in" filter="fade">
                                      <p:cBhvr>
                                        <p:cTn id="20"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AE11A5E5-0766-42C9-9EEE-93EE6BBCBD98}"/>
              </a:ext>
            </a:extLst>
          </p:cNvPr>
          <p:cNvSpPr>
            <a:spLocks noGrp="1" noRot="1" noChangeArrowheads="1"/>
          </p:cNvSpPr>
          <p:nvPr>
            <p:ph type="title"/>
          </p:nvPr>
        </p:nvSpPr>
        <p:spPr>
          <a:xfrm>
            <a:off x="457200" y="152400"/>
            <a:ext cx="8229600" cy="990600"/>
          </a:xfrm>
        </p:spPr>
        <p:txBody>
          <a:bodyPr/>
          <a:lstStyle/>
          <a:p>
            <a:pPr fontAlgn="auto">
              <a:spcAft>
                <a:spcPts val="0"/>
              </a:spcAft>
              <a:defRPr/>
            </a:pPr>
            <a:r>
              <a:rPr lang="en-US" sz="4000" dirty="0">
                <a:solidFill>
                  <a:schemeClr val="bg1"/>
                </a:solidFill>
                <a:latin typeface="Times New Roman" pitchFamily="18" charset="0"/>
                <a:cs typeface="Times New Roman" pitchFamily="18" charset="0"/>
              </a:rPr>
              <a:t>Content of thought</a:t>
            </a:r>
          </a:p>
        </p:txBody>
      </p:sp>
      <p:sp>
        <p:nvSpPr>
          <p:cNvPr id="8195" name="Rectangle 3">
            <a:extLst>
              <a:ext uri="{FF2B5EF4-FFF2-40B4-BE49-F238E27FC236}">
                <a16:creationId xmlns="" xmlns:a16="http://schemas.microsoft.com/office/drawing/2014/main" id="{8686F011-C216-4B49-8CAE-66A283A5F3CB}"/>
              </a:ext>
            </a:extLst>
          </p:cNvPr>
          <p:cNvSpPr>
            <a:spLocks noGrp="1" noChangeArrowheads="1"/>
          </p:cNvSpPr>
          <p:nvPr>
            <p:ph idx="1"/>
          </p:nvPr>
        </p:nvSpPr>
        <p:spPr>
          <a:xfrm>
            <a:off x="457200" y="1646238"/>
            <a:ext cx="8382000" cy="5211762"/>
          </a:xfrm>
        </p:spPr>
        <p:txBody>
          <a:bodyPr>
            <a:normAutofit fontScale="92500"/>
          </a:bodyPr>
          <a:lstStyle/>
          <a:p>
            <a:pPr marL="0" indent="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FF0000"/>
                </a:solidFill>
                <a:latin typeface="Times New Roman" pitchFamily="18" charset="0"/>
                <a:cs typeface="Times New Roman" pitchFamily="18" charset="0"/>
              </a:rPr>
              <a:t>Delusion: </a:t>
            </a:r>
            <a:r>
              <a:rPr lang="en-US" sz="2800" dirty="0">
                <a:latin typeface="Times New Roman" pitchFamily="18" charset="0"/>
                <a:cs typeface="Times New Roman" pitchFamily="18" charset="0"/>
              </a:rPr>
              <a:t>False belief, based on incorrect inference about external reality, that is firmly held despite objective and obvious contradictory proof or evidence and despite the fact that other members of the culture do not share the belief.</a:t>
            </a:r>
          </a:p>
          <a:p>
            <a:pPr marL="137160" indent="-13716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Delusion of control </a:t>
            </a:r>
          </a:p>
          <a:p>
            <a:pPr marL="137160" indent="-13716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Delusion of grandeur</a:t>
            </a:r>
          </a:p>
          <a:p>
            <a:pPr marL="137160" indent="-13716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Delusion of infidelity</a:t>
            </a:r>
          </a:p>
          <a:p>
            <a:pPr marL="0" indent="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Delusion of persecution</a:t>
            </a:r>
            <a:endParaRPr lang="en-US" sz="2800" b="1" dirty="0">
              <a:solidFill>
                <a:srgbClr val="FFFF66"/>
              </a:solidFill>
              <a:latin typeface="Times New Roman" pitchFamily="18" charset="0"/>
              <a:cs typeface="Times New Roman" pitchFamily="18" charset="0"/>
            </a:endParaRPr>
          </a:p>
          <a:p>
            <a:pPr marL="137160" indent="-13716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Delusion of reference</a:t>
            </a:r>
          </a:p>
          <a:p>
            <a:pPr marL="137160" indent="-13716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Somatic  delusion</a:t>
            </a:r>
          </a:p>
          <a:p>
            <a:pPr marL="137160" indent="-137160" fontAlgn="auto">
              <a:lnSpc>
                <a:spcPct val="100000"/>
              </a:lnSpc>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Nihilistic delusion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FBD0A-25C0-4A0B-96CA-816F0DEB62FD}"/>
              </a:ext>
            </a:extLst>
          </p:cNvPr>
          <p:cNvSpPr>
            <a:spLocks noGrp="1"/>
          </p:cNvSpPr>
          <p:nvPr>
            <p:ph type="title"/>
          </p:nvPr>
        </p:nvSpPr>
        <p:spPr/>
        <p:txBody>
          <a:bodyPr/>
          <a:lstStyle/>
          <a:p>
            <a:r>
              <a:rPr lang="en-US" dirty="0">
                <a:solidFill>
                  <a:schemeClr val="bg1"/>
                </a:solidFill>
              </a:rPr>
              <a:t>Themes of delusion</a:t>
            </a:r>
          </a:p>
        </p:txBody>
      </p:sp>
      <p:pic>
        <p:nvPicPr>
          <p:cNvPr id="4" name="17 Signs 5 Delusion Al Sughayir أ د محمد الصغير">
            <a:hlinkClick r:id="" action="ppaction://media"/>
            <a:extLst>
              <a:ext uri="{FF2B5EF4-FFF2-40B4-BE49-F238E27FC236}">
                <a16:creationId xmlns="" xmlns:a16="http://schemas.microsoft.com/office/drawing/2014/main" id="{FC7DB596-148E-49F8-987F-437591F6D61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43075" y="1600200"/>
            <a:ext cx="5657850" cy="4525963"/>
          </a:xfrm>
        </p:spPr>
      </p:pic>
    </p:spTree>
    <p:extLst>
      <p:ext uri="{BB962C8B-B14F-4D97-AF65-F5344CB8AC3E}">
        <p14:creationId xmlns:p14="http://schemas.microsoft.com/office/powerpoint/2010/main" val="16396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7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19DBAE-820A-4B04-BB23-D2B5149CA54F}"/>
              </a:ext>
            </a:extLst>
          </p:cNvPr>
          <p:cNvSpPr>
            <a:spLocks noGrp="1"/>
          </p:cNvSpPr>
          <p:nvPr>
            <p:ph type="title"/>
          </p:nvPr>
        </p:nvSpPr>
        <p:spPr>
          <a:xfrm>
            <a:off x="801688" y="484188"/>
            <a:ext cx="7543800" cy="784225"/>
          </a:xfrm>
        </p:spPr>
        <p:txBody>
          <a:bodyPr/>
          <a:lstStyle/>
          <a:p>
            <a:pPr fontAlgn="auto">
              <a:spcAft>
                <a:spcPts val="0"/>
              </a:spcAft>
              <a:defRPr/>
            </a:pPr>
            <a:r>
              <a:rPr lang="en-US" dirty="0">
                <a:solidFill>
                  <a:schemeClr val="bg1"/>
                </a:solidFill>
                <a:latin typeface="Times New Roman" pitchFamily="18" charset="0"/>
                <a:cs typeface="Times New Roman" pitchFamily="18" charset="0"/>
              </a:rPr>
              <a:t>Delusion</a:t>
            </a:r>
            <a:endParaRPr lang="en-US" dirty="0">
              <a:solidFill>
                <a:schemeClr val="bg1"/>
              </a:solidFill>
            </a:endParaRPr>
          </a:p>
        </p:txBody>
      </p:sp>
      <p:sp>
        <p:nvSpPr>
          <p:cNvPr id="12291" name="Rectangle 3">
            <a:extLst>
              <a:ext uri="{FF2B5EF4-FFF2-40B4-BE49-F238E27FC236}">
                <a16:creationId xmlns="" xmlns:a16="http://schemas.microsoft.com/office/drawing/2014/main" id="{5EAD0513-500B-4FEF-B38A-E4F97BE0C84E}"/>
              </a:ext>
            </a:extLst>
          </p:cNvPr>
          <p:cNvSpPr>
            <a:spLocks noGrp="1" noChangeArrowheads="1"/>
          </p:cNvSpPr>
          <p:nvPr>
            <p:ph idx="1"/>
          </p:nvPr>
        </p:nvSpPr>
        <p:spPr>
          <a:xfrm>
            <a:off x="801688" y="1557338"/>
            <a:ext cx="7543800" cy="4614862"/>
          </a:xfrm>
        </p:spPr>
        <p:txBody>
          <a:bodyPr>
            <a:normAutofit fontScale="92500" lnSpcReduction="20000"/>
          </a:bodyPr>
          <a:lstStyle/>
          <a:p>
            <a:pPr marL="0" indent="0" fontAlgn="auto">
              <a:spcAft>
                <a:spcPts val="0"/>
              </a:spcAft>
              <a:buClr>
                <a:schemeClr val="accent1">
                  <a:lumMod val="75000"/>
                </a:schemeClr>
              </a:buClr>
              <a:buFont typeface="Wingdings" panose="05000000000000000000" pitchFamily="2" charset="2"/>
              <a:buNone/>
              <a:defRPr/>
            </a:pPr>
            <a:r>
              <a:rPr lang="en-US" sz="2400" b="1" dirty="0">
                <a:solidFill>
                  <a:srgbClr val="0070C0"/>
                </a:solidFill>
                <a:latin typeface="Times New Roman" pitchFamily="18" charset="0"/>
                <a:cs typeface="Times New Roman" pitchFamily="18" charset="0"/>
              </a:rPr>
              <a:t>Passivity Phenomena</a:t>
            </a:r>
          </a:p>
          <a:p>
            <a:pPr marL="0" indent="0" fontAlgn="auto">
              <a:spcAft>
                <a:spcPts val="0"/>
              </a:spcAft>
              <a:buClr>
                <a:schemeClr val="accent1">
                  <a:lumMod val="75000"/>
                </a:schemeClr>
              </a:buClr>
              <a:buFont typeface="Wingdings" panose="05000000000000000000" pitchFamily="2" charset="2"/>
              <a:buNone/>
              <a:defRPr/>
            </a:pPr>
            <a:endParaRPr lang="en-US" sz="2400" b="1" dirty="0">
              <a:solidFill>
                <a:srgbClr val="C00000"/>
              </a:solidFill>
              <a:latin typeface="Times New Roman" pitchFamily="18" charset="0"/>
              <a:cs typeface="Times New Roman" pitchFamily="18" charset="0"/>
            </a:endParaRPr>
          </a:p>
          <a:p>
            <a:pPr marL="0" indent="0" fontAlgn="auto">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Thought insertion</a:t>
            </a:r>
          </a:p>
          <a:p>
            <a:pPr marL="0" indent="0" fontAlgn="auto">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Delusion that thoughts are being implanted in one's mind by other people or forces.</a:t>
            </a:r>
          </a:p>
          <a:p>
            <a:pPr marL="0" indent="0" fontAlgn="auto">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0" indent="0" fontAlgn="auto">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Thought withdrawal</a:t>
            </a:r>
          </a:p>
          <a:p>
            <a:pPr marL="0" indent="0" fontAlgn="auto">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Delusion that one's thoughts are being removed from one's mind by other people or forces. </a:t>
            </a:r>
          </a:p>
          <a:p>
            <a:pPr marL="0" indent="0" fontAlgn="auto">
              <a:spcAft>
                <a:spcPts val="0"/>
              </a:spcAft>
              <a:buClr>
                <a:schemeClr val="accent1">
                  <a:lumMod val="75000"/>
                </a:schemeClr>
              </a:buClr>
              <a:buFont typeface="Wingdings" panose="05000000000000000000" pitchFamily="2" charset="2"/>
              <a:buNone/>
              <a:defRPr/>
            </a:pPr>
            <a:endParaRPr lang="en-US" sz="2400" dirty="0">
              <a:latin typeface="Times New Roman" pitchFamily="18" charset="0"/>
              <a:cs typeface="Times New Roman" pitchFamily="18" charset="0"/>
            </a:endParaRPr>
          </a:p>
          <a:p>
            <a:pPr marL="0" indent="0" fontAlgn="auto">
              <a:spcAft>
                <a:spcPts val="0"/>
              </a:spcAft>
              <a:buClr>
                <a:schemeClr val="accent1">
                  <a:lumMod val="75000"/>
                </a:schemeClr>
              </a:buClr>
              <a:buFont typeface="Wingdings" panose="05000000000000000000" pitchFamily="2" charset="2"/>
              <a:buNone/>
              <a:defRPr/>
            </a:pPr>
            <a:r>
              <a:rPr lang="en-US" sz="2400" b="1" dirty="0">
                <a:solidFill>
                  <a:srgbClr val="C00000"/>
                </a:solidFill>
                <a:latin typeface="Times New Roman" pitchFamily="18" charset="0"/>
                <a:cs typeface="Times New Roman" pitchFamily="18" charset="0"/>
              </a:rPr>
              <a:t>Thought broadcasting</a:t>
            </a:r>
          </a:p>
          <a:p>
            <a:pPr marL="0" indent="0" fontAlgn="auto">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Delusion that one's thoughts are being broadcast or projected into the environment.</a:t>
            </a:r>
          </a:p>
          <a:p>
            <a:pPr marL="137160" indent="-137160" fontAlgn="auto">
              <a:spcAft>
                <a:spcPts val="0"/>
              </a:spcAft>
              <a:buClr>
                <a:schemeClr val="accent1">
                  <a:lumMod val="75000"/>
                </a:schemeClr>
              </a:buClr>
              <a:buFont typeface="Wingdings" panose="05000000000000000000" pitchFamily="2" charset="2"/>
              <a:buNone/>
              <a:defRPr/>
            </a:pPr>
            <a:endParaRPr lang="en-US"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 looking at the camera&#10;&#10;Description generated with very high confidence">
            <a:extLst>
              <a:ext uri="{FF2B5EF4-FFF2-40B4-BE49-F238E27FC236}">
                <a16:creationId xmlns="" xmlns:a16="http://schemas.microsoft.com/office/drawing/2014/main" id="{7CD22F15-13C5-4DD1-9525-EF91EDC0A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27765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tennis&#10;&#10;Description generated with high confidence">
            <a:extLst>
              <a:ext uri="{FF2B5EF4-FFF2-40B4-BE49-F238E27FC236}">
                <a16:creationId xmlns="" xmlns:a16="http://schemas.microsoft.com/office/drawing/2014/main" id="{05F4FFAB-A8AE-405C-917F-E3A39E6C1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838" y="3789363"/>
            <a:ext cx="1949450"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wall, person, indoor, teeth&#10;&#10;Description generated with very high confidence">
            <a:extLst>
              <a:ext uri="{FF2B5EF4-FFF2-40B4-BE49-F238E27FC236}">
                <a16:creationId xmlns="" xmlns:a16="http://schemas.microsoft.com/office/drawing/2014/main" id="{98E28315-EB2F-4CB1-A9A7-60CBFDB14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349500"/>
            <a:ext cx="28575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drawing of a person&#10;&#10;Description generated with high confidence">
            <a:extLst>
              <a:ext uri="{FF2B5EF4-FFF2-40B4-BE49-F238E27FC236}">
                <a16:creationId xmlns="" xmlns:a16="http://schemas.microsoft.com/office/drawing/2014/main" id="{39545407-3477-463A-89A1-1983089EE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125" y="20638"/>
            <a:ext cx="26003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cat sitting in front of a mirror&#10;&#10;Description generated with very high confidence">
            <a:extLst>
              <a:ext uri="{FF2B5EF4-FFF2-40B4-BE49-F238E27FC236}">
                <a16:creationId xmlns="" xmlns:a16="http://schemas.microsoft.com/office/drawing/2014/main" id="{3B46B65D-751D-4482-9B30-6A1E1F84D9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63" y="4252913"/>
            <a:ext cx="19478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 xmlns:a16="http://schemas.microsoft.com/office/drawing/2014/main" id="{7657D4CA-A38D-40C1-BD47-A3A63AD55A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2450" y="66675"/>
            <a:ext cx="2322513"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 xmlns:a16="http://schemas.microsoft.com/office/drawing/2014/main" id="{B5AC7FEC-0C59-4236-80B6-F06B0E2C9D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2350" y="4556125"/>
            <a:ext cx="2857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BE27A7-06E5-4C40-B884-289FDB159BDF}"/>
              </a:ext>
            </a:extLst>
          </p:cNvPr>
          <p:cNvSpPr>
            <a:spLocks noGrp="1"/>
          </p:cNvSpPr>
          <p:nvPr>
            <p:ph type="title"/>
          </p:nvPr>
        </p:nvSpPr>
        <p:spPr/>
        <p:txBody>
          <a:bodyPr/>
          <a:lstStyle/>
          <a:p>
            <a:pPr fontAlgn="auto">
              <a:spcAft>
                <a:spcPts val="0"/>
              </a:spcAft>
              <a:defRPr/>
            </a:pPr>
            <a:endParaRPr lang="en-US" dirty="0"/>
          </a:p>
        </p:txBody>
      </p:sp>
      <p:graphicFrame>
        <p:nvGraphicFramePr>
          <p:cNvPr id="4" name="Content Placeholder 3">
            <a:extLst>
              <a:ext uri="{FF2B5EF4-FFF2-40B4-BE49-F238E27FC236}">
                <a16:creationId xmlns="" xmlns:a16="http://schemas.microsoft.com/office/drawing/2014/main" id="{5231234A-A892-41B9-B3DF-63B58790AA26}"/>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 xmlns:a16="http://schemas.microsoft.com/office/drawing/2014/main" id="{EF5EDF79-38C3-44DC-86E4-48D2F4B395CF}"/>
              </a:ext>
            </a:extLst>
          </p:cNvPr>
          <p:cNvSpPr>
            <a:spLocks noGrp="1" noChangeArrowheads="1"/>
          </p:cNvSpPr>
          <p:nvPr>
            <p:ph type="title"/>
          </p:nvPr>
        </p:nvSpPr>
        <p:spPr bwMode="auto">
          <a:xfrm>
            <a:off x="801688" y="484188"/>
            <a:ext cx="7543800" cy="857250"/>
          </a:xfrm>
        </p:spPr>
        <p:txBody>
          <a:bodyPr wrap="square" numCol="1" anchorCtr="0" compatLnSpc="1">
            <a:prstTxWarp prst="textNoShape">
              <a:avLst/>
            </a:prstTxWarp>
          </a:bodyPr>
          <a:lstStyle/>
          <a:p>
            <a:r>
              <a:rPr lang="en-US" altLang="en-US" dirty="0">
                <a:solidFill>
                  <a:schemeClr val="bg1"/>
                </a:solidFill>
                <a:latin typeface="Times New Roman" panose="02020603050405020304" pitchFamily="18" charset="0"/>
                <a:cs typeface="Times New Roman" panose="02020603050405020304" pitchFamily="18" charset="0"/>
              </a:rPr>
              <a:t>Perception</a:t>
            </a:r>
            <a:endParaRPr lang="en-US" altLang="en-US" dirty="0">
              <a:solidFill>
                <a:schemeClr val="bg1"/>
              </a:solidFill>
            </a:endParaRPr>
          </a:p>
        </p:txBody>
      </p:sp>
      <p:sp>
        <p:nvSpPr>
          <p:cNvPr id="25603" name="Rectangle 3">
            <a:extLst>
              <a:ext uri="{FF2B5EF4-FFF2-40B4-BE49-F238E27FC236}">
                <a16:creationId xmlns="" xmlns:a16="http://schemas.microsoft.com/office/drawing/2014/main" id="{A398D143-F80E-47C8-9ABE-9C771E3ADEEE}"/>
              </a:ext>
            </a:extLst>
          </p:cNvPr>
          <p:cNvSpPr>
            <a:spLocks noGrp="1" noChangeArrowheads="1"/>
          </p:cNvSpPr>
          <p:nvPr>
            <p:ph idx="1"/>
          </p:nvPr>
        </p:nvSpPr>
        <p:spPr>
          <a:xfrm>
            <a:off x="801688" y="1557338"/>
            <a:ext cx="7543800" cy="4614862"/>
          </a:xfrm>
        </p:spPr>
        <p:txBody>
          <a:bodyPr>
            <a:normAutofit lnSpcReduction="10000"/>
          </a:bodyPr>
          <a:lstStyle/>
          <a:p>
            <a:pPr marL="0" indent="0" fontAlgn="auto">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Conscious awareness of elements in the environment by the mental processing of sensory stimuli</a:t>
            </a:r>
          </a:p>
          <a:p>
            <a:pPr marL="0" indent="0" fontAlgn="auto">
              <a:spcAft>
                <a:spcPts val="0"/>
              </a:spcAft>
              <a:buClr>
                <a:schemeClr val="accent1">
                  <a:lumMod val="75000"/>
                </a:schemeClr>
              </a:buClr>
              <a:buFont typeface="Wingdings" panose="05000000000000000000" pitchFamily="2" charset="2"/>
              <a:buNone/>
              <a:defRPr/>
            </a:pPr>
            <a:endParaRPr lang="en-US" sz="2800" b="1" dirty="0">
              <a:solidFill>
                <a:srgbClr val="FFFF66"/>
              </a:solidFill>
              <a:latin typeface="Times New Roman" pitchFamily="18" charset="0"/>
              <a:cs typeface="Times New Roman" pitchFamily="18" charset="0"/>
            </a:endParaRPr>
          </a:p>
          <a:p>
            <a:pPr marL="0" indent="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Hallucination</a:t>
            </a:r>
          </a:p>
          <a:p>
            <a:pPr marL="0" indent="0" fontAlgn="auto">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False sensory perception occurring in the </a:t>
            </a:r>
            <a:r>
              <a:rPr lang="en-US" sz="2400" b="1" u="sng" dirty="0">
                <a:latin typeface="Times New Roman" pitchFamily="18" charset="0"/>
                <a:cs typeface="Times New Roman" pitchFamily="18" charset="0"/>
              </a:rPr>
              <a:t>absence</a:t>
            </a:r>
            <a:r>
              <a:rPr lang="en-US" sz="2400" dirty="0">
                <a:latin typeface="Times New Roman" pitchFamily="18" charset="0"/>
                <a:cs typeface="Times New Roman" pitchFamily="18" charset="0"/>
              </a:rPr>
              <a:t> of any relevant external stimulation of the sensory modality involved</a:t>
            </a:r>
          </a:p>
          <a:p>
            <a:pPr marL="0" indent="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Auditory, visual, olfactory, gustatory, tactile.</a:t>
            </a:r>
            <a:r>
              <a:rPr lang="en-US" sz="2800" dirty="0">
                <a:latin typeface="Times New Roman" pitchFamily="18" charset="0"/>
                <a:cs typeface="Times New Roman" pitchFamily="18" charset="0"/>
              </a:rPr>
              <a:t> </a:t>
            </a:r>
          </a:p>
          <a:p>
            <a:pPr marL="0" indent="0" fontAlgn="auto">
              <a:spcAft>
                <a:spcPts val="0"/>
              </a:spcAft>
              <a:buClr>
                <a:schemeClr val="accent1">
                  <a:lumMod val="75000"/>
                </a:schemeClr>
              </a:buClr>
              <a:buFont typeface="Wingdings" panose="05000000000000000000" pitchFamily="2" charset="2"/>
              <a:buNone/>
              <a:defRPr/>
            </a:pPr>
            <a:endParaRPr lang="en-US" sz="2800" b="1" dirty="0">
              <a:solidFill>
                <a:srgbClr val="FFFF66"/>
              </a:solidFill>
              <a:latin typeface="Times New Roman" pitchFamily="18" charset="0"/>
              <a:cs typeface="Times New Roman" pitchFamily="18" charset="0"/>
            </a:endParaRPr>
          </a:p>
          <a:p>
            <a:pPr marL="0" indent="0" fontAlgn="auto">
              <a:spcAft>
                <a:spcPts val="0"/>
              </a:spcAft>
              <a:buClr>
                <a:schemeClr val="accent1">
                  <a:lumMod val="75000"/>
                </a:schemeClr>
              </a:buClr>
              <a:buFont typeface="Wingdings" panose="05000000000000000000" pitchFamily="2" charset="2"/>
              <a:buNone/>
              <a:defRPr/>
            </a:pPr>
            <a:r>
              <a:rPr lang="en-US" sz="2800" b="1" dirty="0">
                <a:solidFill>
                  <a:srgbClr val="C00000"/>
                </a:solidFill>
                <a:latin typeface="Times New Roman" pitchFamily="18" charset="0"/>
                <a:cs typeface="Times New Roman" pitchFamily="18" charset="0"/>
              </a:rPr>
              <a:t>Illusion</a:t>
            </a:r>
          </a:p>
          <a:p>
            <a:pPr marL="0" indent="0" fontAlgn="auto">
              <a:spcAft>
                <a:spcPts val="0"/>
              </a:spcAft>
              <a:buClr>
                <a:schemeClr val="accent1">
                  <a:lumMod val="75000"/>
                </a:schemeClr>
              </a:buClr>
              <a:buFont typeface="Wingdings" panose="05000000000000000000" pitchFamily="2" charset="2"/>
              <a:buNone/>
              <a:defRPr/>
            </a:pPr>
            <a:r>
              <a:rPr lang="en-US" sz="2400" dirty="0">
                <a:latin typeface="Times New Roman" pitchFamily="18" charset="0"/>
                <a:cs typeface="Times New Roman" pitchFamily="18" charset="0"/>
              </a:rPr>
              <a:t>Perceptual misinterpretation of a </a:t>
            </a:r>
            <a:r>
              <a:rPr lang="en-US" sz="2400" b="1" u="sng" dirty="0">
                <a:latin typeface="Times New Roman" pitchFamily="18" charset="0"/>
                <a:cs typeface="Times New Roman" pitchFamily="18" charset="0"/>
              </a:rPr>
              <a:t>real</a:t>
            </a:r>
            <a:r>
              <a:rPr lang="en-US" sz="2400" dirty="0">
                <a:latin typeface="Times New Roman" pitchFamily="18" charset="0"/>
                <a:cs typeface="Times New Roman" pitchFamily="18" charset="0"/>
              </a:rPr>
              <a:t> external stimulus.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2444708" cy="1664352"/>
          </a:xfrm>
          <a:prstGeom prst="rect">
            <a:avLst/>
          </a:prstGeom>
        </p:spPr>
      </p:pic>
      <p:sp>
        <p:nvSpPr>
          <p:cNvPr id="2" name="Title 1"/>
          <p:cNvSpPr>
            <a:spLocks noGrp="1"/>
          </p:cNvSpPr>
          <p:nvPr>
            <p:ph type="title"/>
          </p:nvPr>
        </p:nvSpPr>
        <p:spPr/>
        <p:txBody>
          <a:bodyPr/>
          <a:lstStyle/>
          <a:p>
            <a:pPr algn="r"/>
            <a:r>
              <a:rPr lang="en-US" dirty="0">
                <a:solidFill>
                  <a:schemeClr val="bg1"/>
                </a:solidFill>
              </a:rPr>
              <a:t>Sign </a:t>
            </a:r>
            <a:r>
              <a:rPr lang="en-US" dirty="0" err="1">
                <a:solidFill>
                  <a:schemeClr val="bg1"/>
                </a:solidFill>
              </a:rPr>
              <a:t>Vs</a:t>
            </a:r>
            <a:r>
              <a:rPr lang="en-US" dirty="0">
                <a:solidFill>
                  <a:schemeClr val="bg1"/>
                </a:solidFill>
              </a:rPr>
              <a:t> Symptoms</a:t>
            </a:r>
          </a:p>
        </p:txBody>
      </p:sp>
      <p:sp>
        <p:nvSpPr>
          <p:cNvPr id="3" name="Content Placeholder 2"/>
          <p:cNvSpPr>
            <a:spLocks noGrp="1"/>
          </p:cNvSpPr>
          <p:nvPr>
            <p:ph idx="1"/>
          </p:nvPr>
        </p:nvSpPr>
        <p:spPr/>
        <p:txBody>
          <a:bodyPr/>
          <a:lstStyle/>
          <a:p>
            <a:pPr marL="290513" lvl="0" indent="-290513"/>
            <a:r>
              <a:rPr lang="en-US" altLang="en-US" sz="2400" dirty="0">
                <a:solidFill>
                  <a:srgbClr val="000000"/>
                </a:solidFill>
                <a:latin typeface="Times New Roman" panose="02020603050405020304" pitchFamily="18" charset="0"/>
                <a:cs typeface="Times New Roman" panose="02020603050405020304" pitchFamily="18" charset="0"/>
              </a:rPr>
              <a:t>Signs are </a:t>
            </a:r>
            <a:r>
              <a:rPr lang="en-US" altLang="en-US" sz="2400" i="1" dirty="0">
                <a:solidFill>
                  <a:srgbClr val="FF0000"/>
                </a:solidFill>
                <a:latin typeface="Times New Roman" panose="02020603050405020304" pitchFamily="18" charset="0"/>
                <a:cs typeface="Times New Roman" panose="02020603050405020304" pitchFamily="18" charset="0"/>
              </a:rPr>
              <a:t>objective</a:t>
            </a:r>
            <a:r>
              <a:rPr lang="en-US" altLang="en-US" sz="2400" dirty="0">
                <a:solidFill>
                  <a:srgbClr val="000000"/>
                </a:solidFill>
                <a:latin typeface="Times New Roman" panose="02020603050405020304" pitchFamily="18" charset="0"/>
                <a:cs typeface="Times New Roman" panose="02020603050405020304" pitchFamily="18" charset="0"/>
              </a:rPr>
              <a:t>; symptoms are </a:t>
            </a:r>
            <a:r>
              <a:rPr lang="en-US" altLang="en-US" sz="2400" i="1" dirty="0">
                <a:solidFill>
                  <a:srgbClr val="FF0000"/>
                </a:solidFill>
                <a:latin typeface="Times New Roman" panose="02020603050405020304" pitchFamily="18" charset="0"/>
                <a:cs typeface="Times New Roman" panose="02020603050405020304" pitchFamily="18" charset="0"/>
              </a:rPr>
              <a:t>subjective</a:t>
            </a:r>
          </a:p>
          <a:p>
            <a:pPr marL="290513" lvl="0" indent="-290513"/>
            <a:endParaRPr lang="en-US" altLang="en-US" sz="2400" b="1" dirty="0">
              <a:solidFill>
                <a:srgbClr val="000000"/>
              </a:solidFill>
              <a:latin typeface="Times New Roman" panose="02020603050405020304" pitchFamily="18" charset="0"/>
              <a:cs typeface="Times New Roman" panose="02020603050405020304" pitchFamily="18" charset="0"/>
            </a:endParaRPr>
          </a:p>
          <a:p>
            <a:pPr marL="290513" lvl="0" indent="-290513"/>
            <a:r>
              <a:rPr lang="en-US" altLang="en-US" sz="2400" dirty="0">
                <a:solidFill>
                  <a:srgbClr val="000000"/>
                </a:solidFill>
                <a:latin typeface="Times New Roman" panose="02020603050405020304" pitchFamily="18" charset="0"/>
                <a:cs typeface="Times New Roman" panose="02020603050405020304" pitchFamily="18" charset="0"/>
              </a:rPr>
              <a:t>Signs are the clinician's observations</a:t>
            </a:r>
          </a:p>
          <a:p>
            <a:pPr marL="290513" lvl="0" indent="-290513"/>
            <a:endParaRPr lang="en-US" altLang="en-US" sz="2400" dirty="0">
              <a:solidFill>
                <a:srgbClr val="000000"/>
              </a:solidFill>
              <a:latin typeface="Times New Roman" panose="02020603050405020304" pitchFamily="18" charset="0"/>
              <a:cs typeface="Times New Roman" panose="02020603050405020304" pitchFamily="18" charset="0"/>
            </a:endParaRPr>
          </a:p>
          <a:p>
            <a:pPr marL="290513" lvl="0" indent="-290513"/>
            <a:r>
              <a:rPr lang="en-US" altLang="en-US" sz="2400" dirty="0">
                <a:solidFill>
                  <a:srgbClr val="000000"/>
                </a:solidFill>
                <a:latin typeface="Times New Roman" panose="02020603050405020304" pitchFamily="18" charset="0"/>
                <a:cs typeface="Times New Roman" panose="02020603050405020304" pitchFamily="18" charset="0"/>
              </a:rPr>
              <a:t>Symptoms are subjective experiences</a:t>
            </a:r>
          </a:p>
          <a:p>
            <a:pPr marL="290513" lvl="0" indent="-290513"/>
            <a:endParaRPr lang="en-US" altLang="en-US" sz="2400" dirty="0">
              <a:solidFill>
                <a:srgbClr val="000000"/>
              </a:solidFill>
              <a:latin typeface="Times New Roman" panose="02020603050405020304" pitchFamily="18" charset="0"/>
              <a:cs typeface="Times New Roman" panose="02020603050405020304" pitchFamily="18" charset="0"/>
            </a:endParaRPr>
          </a:p>
          <a:p>
            <a:pPr marL="290513" lvl="0" indent="-290513"/>
            <a:r>
              <a:rPr lang="en-US" altLang="en-US" sz="2400" dirty="0">
                <a:solidFill>
                  <a:srgbClr val="000000"/>
                </a:solidFill>
                <a:latin typeface="Times New Roman" panose="02020603050405020304" pitchFamily="18" charset="0"/>
                <a:cs typeface="Times New Roman" panose="02020603050405020304" pitchFamily="18" charset="0"/>
              </a:rPr>
              <a:t> In psychiatry, signs and symptoms are not as clearly demarcated as in other fields of medicine; they often overlap. </a:t>
            </a:r>
          </a:p>
          <a:p>
            <a:pPr marL="290513" lvl="0" indent="-290513"/>
            <a:r>
              <a:rPr lang="en-US" altLang="en-US" sz="2400" dirty="0">
                <a:solidFill>
                  <a:srgbClr val="000000"/>
                </a:solidFill>
                <a:latin typeface="Times New Roman" panose="02020603050405020304" pitchFamily="18" charset="0"/>
                <a:cs typeface="Times New Roman" panose="02020603050405020304" pitchFamily="18" charset="0"/>
              </a:rPr>
              <a:t>Disorders in psychiatry are often described as syndromes.</a:t>
            </a:r>
          </a:p>
          <a:p>
            <a:endParaRPr lang="en-US" dirty="0"/>
          </a:p>
        </p:txBody>
      </p:sp>
    </p:spTree>
    <p:extLst>
      <p:ext uri="{BB962C8B-B14F-4D97-AF65-F5344CB8AC3E}">
        <p14:creationId xmlns:p14="http://schemas.microsoft.com/office/powerpoint/2010/main" val="191404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1598141"/>
            <a:ext cx="9144000" cy="4901513"/>
          </a:xfrm>
          <a:prstGeom prst="rect">
            <a:avLst/>
          </a:prstGeom>
        </p:spPr>
      </p:pic>
    </p:spTree>
    <p:extLst>
      <p:ext uri="{BB962C8B-B14F-4D97-AF65-F5344CB8AC3E}">
        <p14:creationId xmlns:p14="http://schemas.microsoft.com/office/powerpoint/2010/main" val="2511025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9138"/>
          <a:stretch/>
        </p:blipFill>
        <p:spPr>
          <a:xfrm>
            <a:off x="0" y="1589903"/>
            <a:ext cx="9144000" cy="4942702"/>
          </a:xfrm>
          <a:prstGeom prst="rect">
            <a:avLst/>
          </a:prstGeom>
        </p:spPr>
      </p:pic>
    </p:spTree>
    <p:extLst>
      <p:ext uri="{BB962C8B-B14F-4D97-AF65-F5344CB8AC3E}">
        <p14:creationId xmlns:p14="http://schemas.microsoft.com/office/powerpoint/2010/main" val="2849535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Mental Disorder</a:t>
            </a:r>
          </a:p>
        </p:txBody>
      </p:sp>
      <p:sp>
        <p:nvSpPr>
          <p:cNvPr id="3" name="Content Placeholder 2"/>
          <p:cNvSpPr>
            <a:spLocks noGrp="1"/>
          </p:cNvSpPr>
          <p:nvPr>
            <p:ph idx="1"/>
          </p:nvPr>
        </p:nvSpPr>
        <p:spPr/>
        <p:txBody>
          <a:bodyPr/>
          <a:lstStyle/>
          <a:p>
            <a:r>
              <a:rPr lang="en-US" dirty="0"/>
              <a:t>Comprise a broad range of problems.</a:t>
            </a:r>
          </a:p>
          <a:p>
            <a:r>
              <a:rPr lang="en-US" dirty="0"/>
              <a:t>Characterized by some combination of abnormal thoughts, emotions, behavior and relationships with others.</a:t>
            </a:r>
          </a:p>
          <a:p>
            <a:r>
              <a:rPr lang="en-US" dirty="0"/>
              <a:t>Mental illnesses are associated with distress and/or problems functioning in social, work or family activities.</a:t>
            </a:r>
          </a:p>
          <a:p>
            <a:endParaRPr lang="en-US" dirty="0"/>
          </a:p>
        </p:txBody>
      </p:sp>
    </p:spTree>
    <p:extLst>
      <p:ext uri="{BB962C8B-B14F-4D97-AF65-F5344CB8AC3E}">
        <p14:creationId xmlns:p14="http://schemas.microsoft.com/office/powerpoint/2010/main" val="21214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Sign &amp; symptoms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2D72"/>
                </a:solidFill>
                <a:latin typeface="roboto"/>
              </a:rPr>
              <a:t>Sleep or appetite changes.</a:t>
            </a:r>
            <a:endParaRPr lang="en-US" dirty="0">
              <a:solidFill>
                <a:srgbClr val="111111"/>
              </a:solidFill>
              <a:latin typeface="roboto"/>
            </a:endParaRPr>
          </a:p>
          <a:p>
            <a:pPr>
              <a:buFont typeface="Arial" panose="020B0604020202020204" pitchFamily="34" charset="0"/>
              <a:buChar char="•"/>
            </a:pPr>
            <a:r>
              <a:rPr lang="en-US" dirty="0">
                <a:solidFill>
                  <a:srgbClr val="002D72"/>
                </a:solidFill>
                <a:latin typeface="roboto"/>
              </a:rPr>
              <a:t>Mood changes.</a:t>
            </a:r>
            <a:endParaRPr lang="en-US" dirty="0">
              <a:solidFill>
                <a:srgbClr val="111111"/>
              </a:solidFill>
              <a:latin typeface="roboto"/>
            </a:endParaRPr>
          </a:p>
          <a:p>
            <a:pPr>
              <a:buFont typeface="Arial" panose="020B0604020202020204" pitchFamily="34" charset="0"/>
              <a:buChar char="•"/>
            </a:pPr>
            <a:r>
              <a:rPr lang="en-US" dirty="0">
                <a:solidFill>
                  <a:srgbClr val="002D72"/>
                </a:solidFill>
                <a:latin typeface="roboto"/>
              </a:rPr>
              <a:t>Withdrawal —</a:t>
            </a:r>
            <a:r>
              <a:rPr lang="en-US" dirty="0">
                <a:solidFill>
                  <a:srgbClr val="111111"/>
                </a:solidFill>
                <a:latin typeface="roboto"/>
              </a:rPr>
              <a:t> </a:t>
            </a:r>
          </a:p>
          <a:p>
            <a:pPr marL="0" indent="0">
              <a:buNone/>
            </a:pPr>
            <a:r>
              <a:rPr lang="en-US" sz="2000" dirty="0">
                <a:solidFill>
                  <a:srgbClr val="111111"/>
                </a:solidFill>
                <a:latin typeface="roboto"/>
              </a:rPr>
              <a:t>      Recent social withdrawal and loss of interest in activities previously enjoyed</a:t>
            </a:r>
          </a:p>
          <a:p>
            <a:pPr>
              <a:buFont typeface="Arial" panose="020B0604020202020204" pitchFamily="34" charset="0"/>
              <a:buChar char="•"/>
            </a:pPr>
            <a:r>
              <a:rPr lang="en-US" dirty="0">
                <a:solidFill>
                  <a:srgbClr val="002D72"/>
                </a:solidFill>
                <a:latin typeface="roboto"/>
              </a:rPr>
              <a:t>Impairment in functioning —</a:t>
            </a:r>
            <a:r>
              <a:rPr lang="en-US" dirty="0">
                <a:solidFill>
                  <a:srgbClr val="111111"/>
                </a:solidFill>
                <a:latin typeface="roboto"/>
              </a:rPr>
              <a:t> </a:t>
            </a:r>
          </a:p>
          <a:p>
            <a:pPr marL="0" indent="0">
              <a:buNone/>
            </a:pPr>
            <a:r>
              <a:rPr lang="en-US" sz="2000" dirty="0">
                <a:solidFill>
                  <a:srgbClr val="111111"/>
                </a:solidFill>
                <a:latin typeface="roboto"/>
              </a:rPr>
              <a:t>     An unusual drop in functioning, at school, work or social activities, such as quitting sports, failing in school or difficulty performing familiar tasks</a:t>
            </a:r>
          </a:p>
          <a:p>
            <a:pPr>
              <a:buFont typeface="Arial" panose="020B0604020202020204" pitchFamily="34" charset="0"/>
              <a:buChar char="•"/>
            </a:pPr>
            <a:endParaRPr lang="en-US" sz="2000" dirty="0">
              <a:solidFill>
                <a:srgbClr val="111111"/>
              </a:solidFill>
              <a:latin typeface="roboto"/>
            </a:endParaRPr>
          </a:p>
          <a:p>
            <a:endParaRPr lang="en-US" dirty="0"/>
          </a:p>
        </p:txBody>
      </p:sp>
    </p:spTree>
    <p:extLst>
      <p:ext uri="{BB962C8B-B14F-4D97-AF65-F5344CB8AC3E}">
        <p14:creationId xmlns:p14="http://schemas.microsoft.com/office/powerpoint/2010/main" val="23882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Con’t</a:t>
            </a:r>
            <a:endParaRPr lang="en-US" dirty="0">
              <a:solidFill>
                <a:schemeClr val="bg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2D72"/>
                </a:solidFill>
                <a:latin typeface="roboto"/>
              </a:rPr>
              <a:t>Problems thinking —</a:t>
            </a:r>
            <a:r>
              <a:rPr lang="en-US" dirty="0">
                <a:solidFill>
                  <a:srgbClr val="111111"/>
                </a:solidFill>
                <a:latin typeface="roboto"/>
              </a:rPr>
              <a:t> </a:t>
            </a:r>
          </a:p>
          <a:p>
            <a:pPr marL="0" indent="0">
              <a:buNone/>
            </a:pPr>
            <a:r>
              <a:rPr lang="en-US" sz="2000" dirty="0">
                <a:solidFill>
                  <a:srgbClr val="111111"/>
                </a:solidFill>
                <a:latin typeface="roboto"/>
              </a:rPr>
              <a:t>     Problems with concentration, memory or logical thought and speech that are hard to explain</a:t>
            </a:r>
          </a:p>
          <a:p>
            <a:pPr>
              <a:buFont typeface="Arial" panose="020B0604020202020204" pitchFamily="34" charset="0"/>
              <a:buChar char="•"/>
            </a:pPr>
            <a:r>
              <a:rPr lang="en-US" dirty="0">
                <a:solidFill>
                  <a:srgbClr val="002D72"/>
                </a:solidFill>
                <a:latin typeface="roboto"/>
              </a:rPr>
              <a:t>Increased sensitivity —</a:t>
            </a:r>
            <a:r>
              <a:rPr lang="en-US" dirty="0">
                <a:solidFill>
                  <a:srgbClr val="111111"/>
                </a:solidFill>
                <a:latin typeface="roboto"/>
              </a:rPr>
              <a:t> </a:t>
            </a:r>
          </a:p>
          <a:p>
            <a:pPr marL="0" indent="0">
              <a:buNone/>
            </a:pPr>
            <a:r>
              <a:rPr lang="en-US" sz="2000" dirty="0">
                <a:solidFill>
                  <a:srgbClr val="111111"/>
                </a:solidFill>
                <a:latin typeface="roboto"/>
              </a:rPr>
              <a:t>     Heightened sensitivity to sights, sounds, smells or touch; avoidance of over-stimulating situations</a:t>
            </a:r>
          </a:p>
          <a:p>
            <a:pPr>
              <a:buFont typeface="Arial" panose="020B0604020202020204" pitchFamily="34" charset="0"/>
              <a:buChar char="•"/>
            </a:pPr>
            <a:r>
              <a:rPr lang="en-US" dirty="0">
                <a:solidFill>
                  <a:srgbClr val="002D72"/>
                </a:solidFill>
                <a:latin typeface="roboto"/>
              </a:rPr>
              <a:t>Apathy —</a:t>
            </a:r>
            <a:r>
              <a:rPr lang="en-US" dirty="0">
                <a:solidFill>
                  <a:srgbClr val="111111"/>
                </a:solidFill>
                <a:latin typeface="roboto"/>
              </a:rPr>
              <a:t> </a:t>
            </a:r>
          </a:p>
          <a:p>
            <a:pPr marL="0" indent="0">
              <a:buNone/>
            </a:pPr>
            <a:r>
              <a:rPr lang="en-US" sz="2000" dirty="0">
                <a:solidFill>
                  <a:srgbClr val="111111"/>
                </a:solidFill>
                <a:latin typeface="roboto"/>
              </a:rPr>
              <a:t>     Loss of initiative or desire to participate in any activity.</a:t>
            </a:r>
          </a:p>
          <a:p>
            <a:pPr lvl="0">
              <a:buFont typeface="Arial" panose="020B0604020202020204" pitchFamily="34" charset="0"/>
              <a:buChar char="•"/>
            </a:pPr>
            <a:r>
              <a:rPr lang="en-US" sz="2800" dirty="0">
                <a:solidFill>
                  <a:srgbClr val="002D72"/>
                </a:solidFill>
                <a:latin typeface="roboto"/>
              </a:rPr>
              <a:t>Feeling disconnected </a:t>
            </a:r>
            <a:r>
              <a:rPr lang="en-US" sz="2000" dirty="0">
                <a:solidFill>
                  <a:srgbClr val="002D72"/>
                </a:solidFill>
                <a:latin typeface="roboto"/>
              </a:rPr>
              <a:t>—</a:t>
            </a:r>
            <a:r>
              <a:rPr lang="en-US" sz="2000" dirty="0">
                <a:solidFill>
                  <a:srgbClr val="111111"/>
                </a:solidFill>
                <a:latin typeface="roboto"/>
              </a:rPr>
              <a:t> </a:t>
            </a:r>
          </a:p>
          <a:p>
            <a:pPr marL="0" lvl="0" indent="0">
              <a:buNone/>
            </a:pPr>
            <a:r>
              <a:rPr lang="en-US" sz="2000" dirty="0">
                <a:solidFill>
                  <a:srgbClr val="111111"/>
                </a:solidFill>
                <a:latin typeface="roboto"/>
              </a:rPr>
              <a:t>     A vague feeling of being disconnected from oneself or one’s surroundings; a sense of unreality</a:t>
            </a:r>
          </a:p>
          <a:p>
            <a:pPr>
              <a:buFont typeface="Arial" panose="020B0604020202020204" pitchFamily="34" charset="0"/>
              <a:buChar char="•"/>
            </a:pPr>
            <a:endParaRPr lang="en-US" sz="2000" dirty="0">
              <a:solidFill>
                <a:srgbClr val="111111"/>
              </a:solidFill>
              <a:latin typeface="roboto"/>
            </a:endParaRPr>
          </a:p>
          <a:p>
            <a:pPr>
              <a:buFont typeface="Arial" panose="020B0604020202020204" pitchFamily="34" charset="0"/>
              <a:buChar char="•"/>
            </a:pPr>
            <a:endParaRPr lang="en-US" sz="2000" dirty="0">
              <a:solidFill>
                <a:srgbClr val="111111"/>
              </a:solidFill>
              <a:latin typeface="roboto"/>
            </a:endParaRPr>
          </a:p>
          <a:p>
            <a:endParaRPr lang="en-US" dirty="0"/>
          </a:p>
        </p:txBody>
      </p:sp>
    </p:spTree>
    <p:extLst>
      <p:ext uri="{BB962C8B-B14F-4D97-AF65-F5344CB8AC3E}">
        <p14:creationId xmlns:p14="http://schemas.microsoft.com/office/powerpoint/2010/main" val="29164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Con’t</a:t>
            </a:r>
            <a:endParaRPr lang="en-US" dirty="0">
              <a:solidFill>
                <a:schemeClr val="bg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2D72"/>
                </a:solidFill>
                <a:latin typeface="roboto"/>
              </a:rPr>
              <a:t>Illogical thinking —</a:t>
            </a:r>
            <a:endParaRPr lang="en-US" dirty="0">
              <a:solidFill>
                <a:srgbClr val="111111"/>
              </a:solidFill>
              <a:latin typeface="roboto"/>
            </a:endParaRPr>
          </a:p>
          <a:p>
            <a:pPr marL="0" indent="0">
              <a:buNone/>
            </a:pPr>
            <a:r>
              <a:rPr lang="en-US" sz="2400" dirty="0">
                <a:solidFill>
                  <a:srgbClr val="111111"/>
                </a:solidFill>
                <a:latin typeface="roboto"/>
              </a:rPr>
              <a:t>    Unusual or exaggerated beliefs about personal powers to understand meanings or influence events; illogical or “magical” thinking typical of childhood in an adult</a:t>
            </a:r>
          </a:p>
          <a:p>
            <a:pPr>
              <a:buFont typeface="Arial" panose="020B0604020202020204" pitchFamily="34" charset="0"/>
              <a:buChar char="•"/>
            </a:pPr>
            <a:r>
              <a:rPr lang="en-US" dirty="0">
                <a:solidFill>
                  <a:srgbClr val="002D72"/>
                </a:solidFill>
                <a:latin typeface="roboto"/>
              </a:rPr>
              <a:t>Nervousness —</a:t>
            </a:r>
            <a:endParaRPr lang="en-US" dirty="0">
              <a:solidFill>
                <a:srgbClr val="111111"/>
              </a:solidFill>
              <a:latin typeface="roboto"/>
            </a:endParaRPr>
          </a:p>
          <a:p>
            <a:pPr marL="0" indent="0">
              <a:buNone/>
            </a:pPr>
            <a:r>
              <a:rPr lang="en-US" sz="2400" dirty="0">
                <a:solidFill>
                  <a:srgbClr val="111111"/>
                </a:solidFill>
                <a:latin typeface="roboto"/>
              </a:rPr>
              <a:t>    Fear or suspiciousness of others or a strong nervous feeling</a:t>
            </a:r>
          </a:p>
          <a:p>
            <a:pPr>
              <a:buFont typeface="Arial" panose="020B0604020202020204" pitchFamily="34" charset="0"/>
              <a:buChar char="•"/>
            </a:pPr>
            <a:r>
              <a:rPr lang="en-US" dirty="0">
                <a:solidFill>
                  <a:srgbClr val="002D72"/>
                </a:solidFill>
                <a:latin typeface="roboto"/>
              </a:rPr>
              <a:t>Unusual behavior –</a:t>
            </a:r>
            <a:endParaRPr lang="en-US" dirty="0">
              <a:solidFill>
                <a:srgbClr val="111111"/>
              </a:solidFill>
              <a:latin typeface="roboto"/>
            </a:endParaRPr>
          </a:p>
          <a:p>
            <a:pPr marL="0" indent="0">
              <a:buNone/>
            </a:pPr>
            <a:r>
              <a:rPr lang="en-US" sz="2400" dirty="0">
                <a:solidFill>
                  <a:srgbClr val="111111"/>
                </a:solidFill>
                <a:latin typeface="roboto"/>
              </a:rPr>
              <a:t>    Odd, uncharacteristic, peculiar behavior</a:t>
            </a:r>
          </a:p>
          <a:p>
            <a:endParaRPr lang="en-US" dirty="0"/>
          </a:p>
        </p:txBody>
      </p:sp>
    </p:spTree>
    <p:extLst>
      <p:ext uri="{BB962C8B-B14F-4D97-AF65-F5344CB8AC3E}">
        <p14:creationId xmlns:p14="http://schemas.microsoft.com/office/powerpoint/2010/main" val="46949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many </a:t>
            </a:r>
            <a:r>
              <a:rPr lang="en-US" dirty="0" err="1">
                <a:solidFill>
                  <a:schemeClr val="bg1"/>
                </a:solidFill>
              </a:rPr>
              <a:t>sx</a:t>
            </a:r>
            <a:r>
              <a:rPr lang="en-US" dirty="0">
                <a:solidFill>
                  <a:schemeClr val="bg1"/>
                </a:solidFill>
              </a:rPr>
              <a:t> you have?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4000" cy="4849368"/>
          </a:xfrm>
        </p:spPr>
      </p:pic>
    </p:spTree>
    <p:extLst>
      <p:ext uri="{BB962C8B-B14F-4D97-AF65-F5344CB8AC3E}">
        <p14:creationId xmlns:p14="http://schemas.microsoft.com/office/powerpoint/2010/main" val="37520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84" y="315828"/>
            <a:ext cx="8229600" cy="1143000"/>
          </a:xfrm>
        </p:spPr>
        <p:txBody>
          <a:bodyPr/>
          <a:lstStyle/>
          <a:p>
            <a:r>
              <a:rPr lang="en-US" sz="3200" dirty="0">
                <a:solidFill>
                  <a:schemeClr val="bg1"/>
                </a:solidFill>
              </a:rPr>
              <a:t>Facts about sign and symptoms</a:t>
            </a:r>
          </a:p>
        </p:txBody>
      </p:sp>
      <p:sp>
        <p:nvSpPr>
          <p:cNvPr id="3" name="Content Placeholder 2"/>
          <p:cNvSpPr>
            <a:spLocks noGrp="1"/>
          </p:cNvSpPr>
          <p:nvPr>
            <p:ph idx="1"/>
          </p:nvPr>
        </p:nvSpPr>
        <p:spPr/>
        <p:txBody>
          <a:bodyPr/>
          <a:lstStyle/>
          <a:p>
            <a:r>
              <a:rPr lang="en-US" dirty="0"/>
              <a:t>Could be part of illness. (</a:t>
            </a:r>
            <a:r>
              <a:rPr lang="en-US" dirty="0" err="1"/>
              <a:t>e.g</a:t>
            </a:r>
            <a:r>
              <a:rPr lang="en-US" dirty="0"/>
              <a:t> paranoid delusion, auditory hallucination..</a:t>
            </a:r>
            <a:r>
              <a:rPr lang="en-US" dirty="0" err="1"/>
              <a:t>etc</a:t>
            </a:r>
            <a:r>
              <a:rPr lang="en-US" dirty="0"/>
              <a:t>)</a:t>
            </a:r>
          </a:p>
          <a:p>
            <a:r>
              <a:rPr lang="en-US" dirty="0"/>
              <a:t>Part of mental status (</a:t>
            </a:r>
            <a:r>
              <a:rPr lang="en-US" dirty="0" err="1"/>
              <a:t>e.g</a:t>
            </a:r>
            <a:r>
              <a:rPr lang="en-US" dirty="0"/>
              <a:t> circumstantiality, restless .. </a:t>
            </a:r>
            <a:r>
              <a:rPr lang="en-US" dirty="0" err="1"/>
              <a:t>etc</a:t>
            </a:r>
            <a:r>
              <a:rPr lang="en-US" dirty="0"/>
              <a:t>)</a:t>
            </a:r>
          </a:p>
          <a:p>
            <a:r>
              <a:rPr lang="en-US" dirty="0"/>
              <a:t>Description of type of the illness or prominent feature ( schizophrenia with positive or negative feature)</a:t>
            </a:r>
          </a:p>
          <a:p>
            <a:endParaRPr lang="en-US" dirty="0"/>
          </a:p>
        </p:txBody>
      </p:sp>
    </p:spTree>
    <p:extLst>
      <p:ext uri="{BB962C8B-B14F-4D97-AF65-F5344CB8AC3E}">
        <p14:creationId xmlns:p14="http://schemas.microsoft.com/office/powerpoint/2010/main" val="35333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2">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E0BCE6D3-ECED-43DA-8F41-7BE2CFD788E1}" vid="{33452D1A-9D5E-4F2B-AA3B-D327AEECF6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343</TotalTime>
  <Words>1045</Words>
  <Application>Microsoft Office PowerPoint</Application>
  <PresentationFormat>On-screen Show (4:3)</PresentationFormat>
  <Paragraphs>202</Paragraphs>
  <Slides>31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roboto</vt:lpstr>
      <vt:lpstr>Times New Roman</vt:lpstr>
      <vt:lpstr>Wingdings</vt:lpstr>
      <vt:lpstr>Theme2</vt:lpstr>
      <vt:lpstr>Psychopathology  (Symptoms and Signs in Psychiatry)</vt:lpstr>
      <vt:lpstr>Objectives</vt:lpstr>
      <vt:lpstr>Sign Vs Symptoms</vt:lpstr>
      <vt:lpstr>Mental Disorder</vt:lpstr>
      <vt:lpstr>Sign &amp; symptoms</vt:lpstr>
      <vt:lpstr>Con’t</vt:lpstr>
      <vt:lpstr>Con’t</vt:lpstr>
      <vt:lpstr>How many sx you have?</vt:lpstr>
      <vt:lpstr>Facts about sign and symptoms</vt:lpstr>
      <vt:lpstr>POSITIVE vs  NEGATIVE FEATURES</vt:lpstr>
      <vt:lpstr>PowerPoint Presentation</vt:lpstr>
      <vt:lpstr>MSE</vt:lpstr>
      <vt:lpstr>PowerPoint Presentation</vt:lpstr>
      <vt:lpstr>Mood Vs Affect</vt:lpstr>
      <vt:lpstr>Mood &amp; Affect</vt:lpstr>
      <vt:lpstr>Mood &amp; Affect</vt:lpstr>
      <vt:lpstr>Mood &amp; Affect</vt:lpstr>
      <vt:lpstr>If you won 1 million $, your reaction will be:</vt:lpstr>
      <vt:lpstr>Thought: form &amp; content</vt:lpstr>
      <vt:lpstr>Thought: form &amp; content</vt:lpstr>
      <vt:lpstr>Content of thought</vt:lpstr>
      <vt:lpstr>Content of thought</vt:lpstr>
      <vt:lpstr>Content of thought</vt:lpstr>
      <vt:lpstr>Content of thought</vt:lpstr>
      <vt:lpstr>Themes of delusion</vt:lpstr>
      <vt:lpstr>Delusion</vt:lpstr>
      <vt:lpstr>PowerPoint Presentation</vt:lpstr>
      <vt:lpstr>PowerPoint Presentation</vt:lpstr>
      <vt:lpstr>Perception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PSY591 course</dc:title>
  <dc:creator>Ahmad AlHadi</dc:creator>
  <cp:lastModifiedBy>Mohammed Ahmed Alblowi</cp:lastModifiedBy>
  <cp:revision>23</cp:revision>
  <dcterms:created xsi:type="dcterms:W3CDTF">2018-09-28T14:37:54Z</dcterms:created>
  <dcterms:modified xsi:type="dcterms:W3CDTF">2019-11-17T11:05:57Z</dcterms:modified>
</cp:coreProperties>
</file>