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423" r:id="rId3"/>
    <p:sldId id="257" r:id="rId4"/>
    <p:sldId id="328" r:id="rId5"/>
    <p:sldId id="394" r:id="rId6"/>
    <p:sldId id="258" r:id="rId7"/>
    <p:sldId id="260" r:id="rId8"/>
    <p:sldId id="265" r:id="rId9"/>
    <p:sldId id="388" r:id="rId10"/>
    <p:sldId id="297" r:id="rId11"/>
    <p:sldId id="377" r:id="rId12"/>
    <p:sldId id="298" r:id="rId13"/>
    <p:sldId id="299" r:id="rId14"/>
    <p:sldId id="389" r:id="rId15"/>
    <p:sldId id="391" r:id="rId16"/>
    <p:sldId id="392" r:id="rId17"/>
    <p:sldId id="393" r:id="rId18"/>
    <p:sldId id="300" r:id="rId19"/>
    <p:sldId id="301" r:id="rId20"/>
    <p:sldId id="303" r:id="rId21"/>
    <p:sldId id="259" r:id="rId22"/>
    <p:sldId id="378" r:id="rId23"/>
    <p:sldId id="304" r:id="rId24"/>
    <p:sldId id="305" r:id="rId25"/>
    <p:sldId id="402" r:id="rId26"/>
    <p:sldId id="403" r:id="rId27"/>
    <p:sldId id="395" r:id="rId28"/>
    <p:sldId id="400" r:id="rId29"/>
    <p:sldId id="401" r:id="rId30"/>
    <p:sldId id="397" r:id="rId31"/>
    <p:sldId id="398" r:id="rId32"/>
    <p:sldId id="399" r:id="rId33"/>
    <p:sldId id="306" r:id="rId34"/>
    <p:sldId id="309" r:id="rId35"/>
    <p:sldId id="374" r:id="rId36"/>
    <p:sldId id="381" r:id="rId37"/>
    <p:sldId id="365" r:id="rId38"/>
    <p:sldId id="405" r:id="rId39"/>
    <p:sldId id="415" r:id="rId40"/>
    <p:sldId id="366" r:id="rId41"/>
    <p:sldId id="367" r:id="rId42"/>
    <p:sldId id="371" r:id="rId43"/>
    <p:sldId id="375" r:id="rId44"/>
    <p:sldId id="263" r:id="rId45"/>
    <p:sldId id="264" r:id="rId46"/>
    <p:sldId id="418" r:id="rId47"/>
    <p:sldId id="419" r:id="rId48"/>
    <p:sldId id="420" r:id="rId49"/>
    <p:sldId id="421" r:id="rId50"/>
    <p:sldId id="267" r:id="rId51"/>
    <p:sldId id="268" r:id="rId52"/>
    <p:sldId id="269" r:id="rId53"/>
    <p:sldId id="422" r:id="rId54"/>
    <p:sldId id="385" r:id="rId55"/>
    <p:sldId id="386"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C4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3513041\AppData\Local\Microsoft\Windows\Temporary%20Internet%20Files\Content.Outlook\M4KOW4UY\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3513041\Documents\Presentations\KSU%20conference,%20March%202017\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3513041\AppData\Local\Microsoft\Windows\Temporary%20Internet%20Files\Content.Outlook\M4KOW4UY\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3513041\Documents\Presentations\KSU%20conference,%20March%202017\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1800" b="1" i="0" u="none" strike="noStrike" kern="1200" baseline="0" dirty="0">
                <a:solidFill>
                  <a:prstClr val="black"/>
                </a:solidFill>
                <a:latin typeface="+mn-lt"/>
                <a:ea typeface="+mn-ea"/>
                <a:cs typeface="+mn-cs"/>
              </a:rPr>
              <a:t>Any</a:t>
            </a:r>
            <a:r>
              <a:rPr lang="en-US" sz="2800" dirty="0"/>
              <a:t> </a:t>
            </a:r>
            <a:r>
              <a:rPr kumimoji="0" lang="en-US" sz="1800" b="1" i="0" u="none" strike="noStrike" kern="1200" baseline="0" dirty="0">
                <a:solidFill>
                  <a:prstClr val="black"/>
                </a:solidFill>
                <a:latin typeface="+mn-lt"/>
                <a:ea typeface="+mn-ea"/>
                <a:cs typeface="+mn-cs"/>
              </a:rPr>
              <a:t>Disorder</a:t>
            </a:r>
          </a:p>
        </c:rich>
      </c:tx>
      <c:overlay val="0"/>
    </c:title>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txPr>
        <a:bodyPr/>
        <a:lstStyle/>
        <a:p>
          <a:pPr>
            <a:defRPr lang="en-US" sz="2000" b="0" i="0" u="none" strike="noStrike" kern="1200" baseline="0">
              <a:solidFill>
                <a:prstClr val="black"/>
              </a:solidFill>
              <a:latin typeface="+mn-lt"/>
              <a:ea typeface="+mn-ea"/>
              <a:cs typeface="+mn-cs"/>
            </a:defRPr>
          </a:pPr>
          <a:endParaRPr lang="en-US"/>
        </a:p>
      </c:txPr>
    </c:legend>
    <c:plotVisOnly val="1"/>
    <c:dispBlanksAs val="gap"/>
    <c:showDLblsOverMax val="0"/>
  </c:chart>
  <c:txPr>
    <a:bodyPr/>
    <a:lstStyle/>
    <a:p>
      <a:pPr>
        <a:defRPr kumimoji="0" lang="en-US" sz="3200" kern="1200">
          <a:solidFill>
            <a:srgbClr val="775F55"/>
          </a:solidFill>
          <a:latin typeface="+mj-lt"/>
          <a:ea typeface="+mj-ea"/>
          <a:cs typeface="Times New Roman"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Any Disorder</c:v>
                </c:pt>
              </c:strCache>
            </c:strRef>
          </c:tx>
          <c:dLbls>
            <c:dLbl>
              <c:idx val="0"/>
              <c:tx>
                <c:rich>
                  <a:bodyPr/>
                  <a:lstStyle/>
                  <a:p>
                    <a:pPr algn="ctr">
                      <a:defRPr lang="en-US" sz="2000" b="0" i="0" u="none" strike="noStrike" kern="1200" baseline="0">
                        <a:solidFill>
                          <a:prstClr val="black"/>
                        </a:solidFill>
                        <a:latin typeface="+mn-lt"/>
                        <a:ea typeface="+mn-ea"/>
                        <a:cs typeface="+mn-cs"/>
                      </a:defRPr>
                    </a:pPr>
                    <a:r>
                      <a:rPr lang="en-US" dirty="0"/>
                      <a:t>45.84%</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0E-4371-91DB-619EE7A1971E}"/>
                </c:ext>
              </c:extLst>
            </c:dLbl>
            <c:dLbl>
              <c:idx val="1"/>
              <c:tx>
                <c:rich>
                  <a:bodyPr/>
                  <a:lstStyle/>
                  <a:p>
                    <a:pPr algn="ctr">
                      <a:defRPr lang="en-US" sz="2000" b="0" i="0" u="none" strike="noStrike" kern="1200" baseline="0">
                        <a:solidFill>
                          <a:prstClr val="black"/>
                        </a:solidFill>
                        <a:latin typeface="+mn-lt"/>
                        <a:ea typeface="+mn-ea"/>
                        <a:cs typeface="+mn-cs"/>
                      </a:defRPr>
                    </a:pPr>
                    <a:r>
                      <a:rPr lang="en-US" dirty="0"/>
                      <a:t>54.16%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0E-4371-91DB-619EE7A1971E}"/>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0.0000%</c:formatCode>
                <c:ptCount val="2"/>
                <c:pt idx="0">
                  <c:v>0.458401</c:v>
                </c:pt>
                <c:pt idx="1">
                  <c:v>0.54159900000000005</c:v>
                </c:pt>
              </c:numCache>
            </c:numRef>
          </c:val>
          <c:extLst>
            <c:ext xmlns:c16="http://schemas.microsoft.com/office/drawing/2014/chart" uri="{C3380CC4-5D6E-409C-BE32-E72D297353CC}">
              <c16:uniqueId val="{00000002-9F0E-4371-91DB-619EE7A1971E}"/>
            </c:ext>
          </c:extLst>
        </c:ser>
        <c:dLbls>
          <c:showLegendKey val="0"/>
          <c:showVal val="0"/>
          <c:showCatName val="0"/>
          <c:showSerName val="0"/>
          <c:showPercent val="0"/>
          <c:showBubbleSize val="0"/>
          <c:showLeaderLines val="1"/>
        </c:dLbls>
      </c:pie3DChart>
    </c:plotArea>
    <c:legend>
      <c:legendPos val="r"/>
      <c:overlay val="0"/>
      <c:txPr>
        <a:bodyPr/>
        <a:lstStyle/>
        <a:p>
          <a:pPr>
            <a:defRPr lang="en-US" sz="2000" b="0" i="0" u="none" strike="noStrike" kern="1200" baseline="0">
              <a:solidFill>
                <a:prstClr val="black"/>
              </a:solidFill>
              <a:latin typeface="+mn-lt"/>
              <a:ea typeface="+mn-ea"/>
              <a:cs typeface="+mn-cs"/>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Sheet1!$B$23</c:f>
              <c:strCache>
                <c:ptCount val="1"/>
                <c:pt idx="0">
                  <c:v>Gender</c:v>
                </c:pt>
              </c:strCache>
            </c:strRef>
          </c:tx>
          <c:dLbls>
            <c:dLbl>
              <c:idx val="0"/>
              <c:tx>
                <c:rich>
                  <a:bodyPr/>
                  <a:lstStyle/>
                  <a:p>
                    <a:pPr algn="ctr" rtl="0">
                      <a:defRPr lang="en-US" sz="2000" b="0" i="0" u="none" strike="noStrike" kern="1200" baseline="0">
                        <a:solidFill>
                          <a:prstClr val="black"/>
                        </a:solidFill>
                        <a:latin typeface="+mn-lt"/>
                        <a:ea typeface="+mn-ea"/>
                        <a:cs typeface="+mn-cs"/>
                      </a:defRPr>
                    </a:pPr>
                    <a:r>
                      <a:rPr lang="en-US" dirty="0"/>
                      <a:t>57.94%</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F4-48AE-8192-F2A108C5B2C7}"/>
                </c:ext>
              </c:extLst>
            </c:dLbl>
            <c:dLbl>
              <c:idx val="1"/>
              <c:tx>
                <c:rich>
                  <a:bodyPr/>
                  <a:lstStyle/>
                  <a:p>
                    <a:pPr algn="ctr" rtl="0">
                      <a:defRPr lang="en-US" sz="2000" b="0" i="0" u="none" strike="noStrike" kern="1200" baseline="0">
                        <a:solidFill>
                          <a:prstClr val="black"/>
                        </a:solidFill>
                        <a:latin typeface="+mn-lt"/>
                        <a:ea typeface="+mn-ea"/>
                        <a:cs typeface="+mn-cs"/>
                      </a:defRPr>
                    </a:pPr>
                    <a:r>
                      <a:rPr lang="en-US" dirty="0"/>
                      <a:t>42.06%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F4-48AE-8192-F2A108C5B2C7}"/>
                </c:ext>
              </c:extLst>
            </c:dLbl>
            <c:spPr>
              <a:noFill/>
              <a:ln>
                <a:noFill/>
              </a:ln>
              <a:effectLst/>
            </c:spPr>
            <c:txPr>
              <a:bodyPr/>
              <a:lstStyle/>
              <a:p>
                <a:pPr algn="ctr">
                  <a:defRPr lang="en-US" sz="1000" b="0" i="0" u="none" strike="noStrike" kern="1200" baseline="0">
                    <a:solidFill>
                      <a:prstClr val="black"/>
                    </a:solidFill>
                    <a:latin typeface="+mn-lt"/>
                    <a:ea typeface="+mn-ea"/>
                    <a:cs typeface="+mn-cs"/>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Sheet1!$A$24:$A$25</c:f>
              <c:strCache>
                <c:ptCount val="2"/>
                <c:pt idx="0">
                  <c:v>Female</c:v>
                </c:pt>
                <c:pt idx="1">
                  <c:v>Male</c:v>
                </c:pt>
              </c:strCache>
            </c:strRef>
          </c:cat>
          <c:val>
            <c:numRef>
              <c:f>Sheet1!$B$24:$B$25</c:f>
              <c:numCache>
                <c:formatCode>0.0000%</c:formatCode>
                <c:ptCount val="2"/>
                <c:pt idx="0">
                  <c:v>0.579403</c:v>
                </c:pt>
                <c:pt idx="1">
                  <c:v>0.420597</c:v>
                </c:pt>
              </c:numCache>
            </c:numRef>
          </c:val>
          <c:extLst>
            <c:ext xmlns:c16="http://schemas.microsoft.com/office/drawing/2014/chart" uri="{C3380CC4-5D6E-409C-BE32-E72D297353CC}">
              <c16:uniqueId val="{00000002-A8F4-48AE-8192-F2A108C5B2C7}"/>
            </c:ext>
          </c:extLst>
        </c:ser>
        <c:dLbls>
          <c:showLegendKey val="0"/>
          <c:showVal val="0"/>
          <c:showCatName val="0"/>
          <c:showSerName val="0"/>
          <c:showPercent val="0"/>
          <c:showBubbleSize val="0"/>
          <c:showLeaderLines val="1"/>
        </c:dLbls>
      </c:pie3DChart>
    </c:plotArea>
    <c:legend>
      <c:legendPos val="r"/>
      <c:overlay val="0"/>
      <c:txPr>
        <a:bodyPr/>
        <a:lstStyle/>
        <a:p>
          <a:pPr>
            <a:defRPr lang="en-US" sz="2000" b="0" i="0" u="none" strike="noStrike" kern="1200" baseline="0">
              <a:solidFill>
                <a:prstClr val="black"/>
              </a:solidFill>
              <a:latin typeface="+mn-lt"/>
              <a:ea typeface="+mn-ea"/>
              <a:cs typeface="+mn-cs"/>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F75CE-7B51-4914-B153-2A5DCE840EA9}"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6710D949-B3A8-49B7-8836-57E06CF4A537}">
      <dgm:prSet phldrT="[Text]"/>
      <dgm:spPr/>
      <dgm:t>
        <a:bodyPr/>
        <a:lstStyle/>
        <a:p>
          <a:r>
            <a:rPr lang="en-US" dirty="0"/>
            <a:t>Anxiety Disorders</a:t>
          </a:r>
        </a:p>
      </dgm:t>
    </dgm:pt>
    <dgm:pt modelId="{CA329F67-EA75-4709-A16E-C6B2F0362612}" type="parTrans" cxnId="{336AB843-1B59-499B-80F2-D7C4B41A7423}">
      <dgm:prSet/>
      <dgm:spPr/>
      <dgm:t>
        <a:bodyPr/>
        <a:lstStyle/>
        <a:p>
          <a:endParaRPr lang="en-US"/>
        </a:p>
      </dgm:t>
    </dgm:pt>
    <dgm:pt modelId="{523BC4EE-3720-4D51-8901-5A56AA1C1C7C}" type="sibTrans" cxnId="{336AB843-1B59-499B-80F2-D7C4B41A7423}">
      <dgm:prSet/>
      <dgm:spPr/>
      <dgm:t>
        <a:bodyPr/>
        <a:lstStyle/>
        <a:p>
          <a:endParaRPr lang="en-US"/>
        </a:p>
      </dgm:t>
    </dgm:pt>
    <dgm:pt modelId="{6263731D-E959-4302-BB8C-E24E777CA64D}">
      <dgm:prSet phldrT="[Text]"/>
      <dgm:spPr/>
      <dgm:t>
        <a:bodyPr/>
        <a:lstStyle/>
        <a:p>
          <a:r>
            <a:rPr lang="en-US" dirty="0"/>
            <a:t>Separation Anxiety Disorder</a:t>
          </a:r>
        </a:p>
      </dgm:t>
    </dgm:pt>
    <dgm:pt modelId="{E683C4C3-D8E0-4837-BE60-947952215790}" type="parTrans" cxnId="{05D23435-507C-48AF-9651-B0CDDCFCC04A}">
      <dgm:prSet/>
      <dgm:spPr/>
      <dgm:t>
        <a:bodyPr/>
        <a:lstStyle/>
        <a:p>
          <a:endParaRPr lang="en-US"/>
        </a:p>
      </dgm:t>
    </dgm:pt>
    <dgm:pt modelId="{917B48EE-35DD-4288-88E6-1C1905EC0951}" type="sibTrans" cxnId="{05D23435-507C-48AF-9651-B0CDDCFCC04A}">
      <dgm:prSet/>
      <dgm:spPr/>
      <dgm:t>
        <a:bodyPr/>
        <a:lstStyle/>
        <a:p>
          <a:endParaRPr lang="en-US"/>
        </a:p>
      </dgm:t>
    </dgm:pt>
    <dgm:pt modelId="{F8D92B59-C9A3-46AC-8CDB-45056BDAF198}">
      <dgm:prSet phldrT="[Text]"/>
      <dgm:spPr/>
      <dgm:t>
        <a:bodyPr/>
        <a:lstStyle/>
        <a:p>
          <a:r>
            <a:rPr lang="en-US" dirty="0"/>
            <a:t>Selective </a:t>
          </a:r>
          <a:r>
            <a:rPr lang="en-US" dirty="0" err="1"/>
            <a:t>Mutism</a:t>
          </a:r>
          <a:endParaRPr lang="en-US" dirty="0"/>
        </a:p>
      </dgm:t>
    </dgm:pt>
    <dgm:pt modelId="{65F3FB52-6D21-42B3-A60A-D988D0EF8800}" type="parTrans" cxnId="{DBE7D72F-6CB4-47D1-B834-A3C890DB55CD}">
      <dgm:prSet/>
      <dgm:spPr/>
      <dgm:t>
        <a:bodyPr/>
        <a:lstStyle/>
        <a:p>
          <a:endParaRPr lang="en-US"/>
        </a:p>
      </dgm:t>
    </dgm:pt>
    <dgm:pt modelId="{B524558A-F48A-46AF-9E58-79B31B2B813E}" type="sibTrans" cxnId="{DBE7D72F-6CB4-47D1-B834-A3C890DB55CD}">
      <dgm:prSet/>
      <dgm:spPr/>
      <dgm:t>
        <a:bodyPr/>
        <a:lstStyle/>
        <a:p>
          <a:endParaRPr lang="en-US"/>
        </a:p>
      </dgm:t>
    </dgm:pt>
    <dgm:pt modelId="{4E561085-6F34-4DAD-BBC0-5FD11F9F7252}">
      <dgm:prSet phldrT="[Text]"/>
      <dgm:spPr/>
      <dgm:t>
        <a:bodyPr/>
        <a:lstStyle/>
        <a:p>
          <a:r>
            <a:rPr lang="en-US" dirty="0"/>
            <a:t>Obsessive-Compulsive and Related Disorder</a:t>
          </a:r>
        </a:p>
      </dgm:t>
    </dgm:pt>
    <dgm:pt modelId="{8D4EE5F4-7893-4314-AE59-F1F74B49F283}" type="parTrans" cxnId="{18AE80FA-AF28-4811-9F69-DEC3C4B7B4F8}">
      <dgm:prSet/>
      <dgm:spPr/>
      <dgm:t>
        <a:bodyPr/>
        <a:lstStyle/>
        <a:p>
          <a:endParaRPr lang="en-US"/>
        </a:p>
      </dgm:t>
    </dgm:pt>
    <dgm:pt modelId="{8CF9C8A4-4901-4C9B-8220-14A53070B744}" type="sibTrans" cxnId="{18AE80FA-AF28-4811-9F69-DEC3C4B7B4F8}">
      <dgm:prSet/>
      <dgm:spPr/>
      <dgm:t>
        <a:bodyPr/>
        <a:lstStyle/>
        <a:p>
          <a:endParaRPr lang="en-US"/>
        </a:p>
      </dgm:t>
    </dgm:pt>
    <dgm:pt modelId="{57F5628E-AC45-43D8-850C-F9E8685BB513}">
      <dgm:prSet phldrT="[Text]"/>
      <dgm:spPr/>
      <dgm:t>
        <a:bodyPr/>
        <a:lstStyle/>
        <a:p>
          <a:r>
            <a:rPr lang="en-US" dirty="0"/>
            <a:t>Obsessive-Compulsive Disorder</a:t>
          </a:r>
        </a:p>
      </dgm:t>
    </dgm:pt>
    <dgm:pt modelId="{F3110B2F-D837-4F0F-B41D-E1F610BEC5CA}" type="parTrans" cxnId="{76304F56-FE46-487D-809D-31ED1153F135}">
      <dgm:prSet/>
      <dgm:spPr/>
      <dgm:t>
        <a:bodyPr/>
        <a:lstStyle/>
        <a:p>
          <a:endParaRPr lang="en-US"/>
        </a:p>
      </dgm:t>
    </dgm:pt>
    <dgm:pt modelId="{1650983E-B47C-48E7-B388-70F2A59C5837}" type="sibTrans" cxnId="{76304F56-FE46-487D-809D-31ED1153F135}">
      <dgm:prSet/>
      <dgm:spPr/>
      <dgm:t>
        <a:bodyPr/>
        <a:lstStyle/>
        <a:p>
          <a:endParaRPr lang="en-US"/>
        </a:p>
      </dgm:t>
    </dgm:pt>
    <dgm:pt modelId="{EB3CE5D8-B8F2-4425-9A37-BA14467C2FD3}">
      <dgm:prSet phldrT="[Text]"/>
      <dgm:spPr/>
      <dgm:t>
        <a:bodyPr/>
        <a:lstStyle/>
        <a:p>
          <a:r>
            <a:rPr lang="en-US" dirty="0"/>
            <a:t>Body </a:t>
          </a:r>
          <a:r>
            <a:rPr lang="en-US" dirty="0" err="1"/>
            <a:t>Dysmorphic</a:t>
          </a:r>
          <a:r>
            <a:rPr lang="en-US" dirty="0"/>
            <a:t> Disorder</a:t>
          </a:r>
        </a:p>
      </dgm:t>
    </dgm:pt>
    <dgm:pt modelId="{719BE143-4248-4687-99B5-F83418B550AC}" type="parTrans" cxnId="{A4A5BD16-E0CA-4005-A338-7B0415571779}">
      <dgm:prSet/>
      <dgm:spPr/>
      <dgm:t>
        <a:bodyPr/>
        <a:lstStyle/>
        <a:p>
          <a:endParaRPr lang="en-US"/>
        </a:p>
      </dgm:t>
    </dgm:pt>
    <dgm:pt modelId="{1130E4AC-2FCB-4FBB-8462-8B10E16FBD22}" type="sibTrans" cxnId="{A4A5BD16-E0CA-4005-A338-7B0415571779}">
      <dgm:prSet/>
      <dgm:spPr/>
      <dgm:t>
        <a:bodyPr/>
        <a:lstStyle/>
        <a:p>
          <a:endParaRPr lang="en-US"/>
        </a:p>
      </dgm:t>
    </dgm:pt>
    <dgm:pt modelId="{A1815F81-1011-43E2-B5A3-2C3BF47D45A2}">
      <dgm:prSet phldrT="[Text]"/>
      <dgm:spPr/>
      <dgm:t>
        <a:bodyPr/>
        <a:lstStyle/>
        <a:p>
          <a:r>
            <a:rPr lang="en-US" dirty="0"/>
            <a:t>Trauma- and Stressor-Related Disorders</a:t>
          </a:r>
        </a:p>
      </dgm:t>
    </dgm:pt>
    <dgm:pt modelId="{38CD9C3D-D0C7-4474-AAEC-51B4529AF7A9}" type="parTrans" cxnId="{E6B07DC0-4C36-4839-941A-7A8386008F9E}">
      <dgm:prSet/>
      <dgm:spPr/>
      <dgm:t>
        <a:bodyPr/>
        <a:lstStyle/>
        <a:p>
          <a:endParaRPr lang="en-US"/>
        </a:p>
      </dgm:t>
    </dgm:pt>
    <dgm:pt modelId="{65906E3D-6CE9-4A9C-A1A5-F1F4F8AC6075}" type="sibTrans" cxnId="{E6B07DC0-4C36-4839-941A-7A8386008F9E}">
      <dgm:prSet/>
      <dgm:spPr/>
      <dgm:t>
        <a:bodyPr/>
        <a:lstStyle/>
        <a:p>
          <a:endParaRPr lang="en-US"/>
        </a:p>
      </dgm:t>
    </dgm:pt>
    <dgm:pt modelId="{6CD7165D-BFF6-4DEB-A933-3BCB20FDDFE4}">
      <dgm:prSet phldrT="[Text]"/>
      <dgm:spPr/>
      <dgm:t>
        <a:bodyPr/>
        <a:lstStyle/>
        <a:p>
          <a:r>
            <a:rPr lang="en-US" dirty="0"/>
            <a:t>Reactive Attachment Disorder</a:t>
          </a:r>
        </a:p>
      </dgm:t>
    </dgm:pt>
    <dgm:pt modelId="{636D4193-A3A7-425E-9C24-5F7758B65993}" type="parTrans" cxnId="{B65FEF52-FC13-49F0-9DB1-6661A4B0EA00}">
      <dgm:prSet/>
      <dgm:spPr/>
      <dgm:t>
        <a:bodyPr/>
        <a:lstStyle/>
        <a:p>
          <a:endParaRPr lang="en-US"/>
        </a:p>
      </dgm:t>
    </dgm:pt>
    <dgm:pt modelId="{00E3A496-E986-4496-90D5-7FB7C5ABA815}" type="sibTrans" cxnId="{B65FEF52-FC13-49F0-9DB1-6661A4B0EA00}">
      <dgm:prSet/>
      <dgm:spPr/>
      <dgm:t>
        <a:bodyPr/>
        <a:lstStyle/>
        <a:p>
          <a:endParaRPr lang="en-US"/>
        </a:p>
      </dgm:t>
    </dgm:pt>
    <dgm:pt modelId="{C03C7541-C629-4C13-90DE-1AF9DEA4317B}">
      <dgm:prSet phldrT="[Text]"/>
      <dgm:spPr/>
      <dgm:t>
        <a:bodyPr/>
        <a:lstStyle/>
        <a:p>
          <a:r>
            <a:rPr lang="en-US" dirty="0" err="1"/>
            <a:t>Disinhibited</a:t>
          </a:r>
          <a:r>
            <a:rPr lang="en-US" dirty="0"/>
            <a:t> Social Engagement Disorder</a:t>
          </a:r>
        </a:p>
      </dgm:t>
    </dgm:pt>
    <dgm:pt modelId="{9E0A99FA-2A87-4CBA-8BEF-77763D8D9AA4}" type="parTrans" cxnId="{A6713177-1533-42D5-958E-FF73B1CBC80E}">
      <dgm:prSet/>
      <dgm:spPr/>
      <dgm:t>
        <a:bodyPr/>
        <a:lstStyle/>
        <a:p>
          <a:endParaRPr lang="en-US"/>
        </a:p>
      </dgm:t>
    </dgm:pt>
    <dgm:pt modelId="{7FF03566-3DAE-4A3D-ABA5-4675365E1E00}" type="sibTrans" cxnId="{A6713177-1533-42D5-958E-FF73B1CBC80E}">
      <dgm:prSet/>
      <dgm:spPr/>
      <dgm:t>
        <a:bodyPr/>
        <a:lstStyle/>
        <a:p>
          <a:endParaRPr lang="en-US"/>
        </a:p>
      </dgm:t>
    </dgm:pt>
    <dgm:pt modelId="{D4D5C636-F0A6-4A1D-A8A3-15A15B9BFF50}">
      <dgm:prSet phldrT="[Text]"/>
      <dgm:spPr/>
      <dgm:t>
        <a:bodyPr/>
        <a:lstStyle/>
        <a:p>
          <a:r>
            <a:rPr lang="en-US" dirty="0"/>
            <a:t>Specific Phobia </a:t>
          </a:r>
        </a:p>
      </dgm:t>
    </dgm:pt>
    <dgm:pt modelId="{42BFD474-7751-474C-907B-1549DA5C4CD5}" type="parTrans" cxnId="{AAC3502C-29D5-4DC7-8AB1-D4731C7D5609}">
      <dgm:prSet/>
      <dgm:spPr/>
      <dgm:t>
        <a:bodyPr/>
        <a:lstStyle/>
        <a:p>
          <a:endParaRPr lang="en-US"/>
        </a:p>
      </dgm:t>
    </dgm:pt>
    <dgm:pt modelId="{BDFF5003-5945-46A5-910D-26BC73BDC97D}" type="sibTrans" cxnId="{AAC3502C-29D5-4DC7-8AB1-D4731C7D5609}">
      <dgm:prSet/>
      <dgm:spPr/>
      <dgm:t>
        <a:bodyPr/>
        <a:lstStyle/>
        <a:p>
          <a:endParaRPr lang="en-US"/>
        </a:p>
      </dgm:t>
    </dgm:pt>
    <dgm:pt modelId="{F976497E-BD2D-43CE-9F43-EB74D586B275}">
      <dgm:prSet phldrT="[Text]"/>
      <dgm:spPr/>
      <dgm:t>
        <a:bodyPr/>
        <a:lstStyle/>
        <a:p>
          <a:r>
            <a:rPr lang="en-US" dirty="0"/>
            <a:t>Social Anxiety Disorder</a:t>
          </a:r>
        </a:p>
      </dgm:t>
    </dgm:pt>
    <dgm:pt modelId="{23614674-38A5-477D-89E1-2789EEFF3E35}" type="parTrans" cxnId="{EBCFB452-1032-4E0C-9228-DBE2DF73319A}">
      <dgm:prSet/>
      <dgm:spPr/>
      <dgm:t>
        <a:bodyPr/>
        <a:lstStyle/>
        <a:p>
          <a:endParaRPr lang="en-US"/>
        </a:p>
      </dgm:t>
    </dgm:pt>
    <dgm:pt modelId="{CF1281F6-A491-48D3-BDB0-7563D2D377BE}" type="sibTrans" cxnId="{EBCFB452-1032-4E0C-9228-DBE2DF73319A}">
      <dgm:prSet/>
      <dgm:spPr/>
      <dgm:t>
        <a:bodyPr/>
        <a:lstStyle/>
        <a:p>
          <a:endParaRPr lang="en-US"/>
        </a:p>
      </dgm:t>
    </dgm:pt>
    <dgm:pt modelId="{CA710527-ABEF-47B9-BFAD-05B608CD0D51}">
      <dgm:prSet phldrT="[Text]"/>
      <dgm:spPr/>
      <dgm:t>
        <a:bodyPr/>
        <a:lstStyle/>
        <a:p>
          <a:r>
            <a:rPr lang="en-US" dirty="0"/>
            <a:t>Panic Disorder</a:t>
          </a:r>
        </a:p>
      </dgm:t>
    </dgm:pt>
    <dgm:pt modelId="{C86228CF-5F06-4CC1-9DE7-A858F7753B26}" type="parTrans" cxnId="{0E4F09F1-F85D-40AE-B1F7-D43E594D01C8}">
      <dgm:prSet/>
      <dgm:spPr/>
      <dgm:t>
        <a:bodyPr/>
        <a:lstStyle/>
        <a:p>
          <a:endParaRPr lang="en-US"/>
        </a:p>
      </dgm:t>
    </dgm:pt>
    <dgm:pt modelId="{7FF98666-B172-46DC-8D1A-AC0EEA2E342D}" type="sibTrans" cxnId="{0E4F09F1-F85D-40AE-B1F7-D43E594D01C8}">
      <dgm:prSet/>
      <dgm:spPr/>
      <dgm:t>
        <a:bodyPr/>
        <a:lstStyle/>
        <a:p>
          <a:endParaRPr lang="en-US"/>
        </a:p>
      </dgm:t>
    </dgm:pt>
    <dgm:pt modelId="{D40058A2-D9A5-4715-A9F3-04A3AF566B9F}">
      <dgm:prSet phldrT="[Text]"/>
      <dgm:spPr/>
      <dgm:t>
        <a:bodyPr/>
        <a:lstStyle/>
        <a:p>
          <a:r>
            <a:rPr lang="en-US" dirty="0"/>
            <a:t>Agoraphobia</a:t>
          </a:r>
        </a:p>
      </dgm:t>
    </dgm:pt>
    <dgm:pt modelId="{D0550A60-869D-4A60-8266-BAA083D9FCC1}" type="parTrans" cxnId="{4B51FFBA-D451-48DB-B48B-7FD0F355BF6F}">
      <dgm:prSet/>
      <dgm:spPr/>
      <dgm:t>
        <a:bodyPr/>
        <a:lstStyle/>
        <a:p>
          <a:endParaRPr lang="en-US"/>
        </a:p>
      </dgm:t>
    </dgm:pt>
    <dgm:pt modelId="{1A755516-E666-4525-B69A-826404EBAF02}" type="sibTrans" cxnId="{4B51FFBA-D451-48DB-B48B-7FD0F355BF6F}">
      <dgm:prSet/>
      <dgm:spPr/>
      <dgm:t>
        <a:bodyPr/>
        <a:lstStyle/>
        <a:p>
          <a:endParaRPr lang="en-US"/>
        </a:p>
      </dgm:t>
    </dgm:pt>
    <dgm:pt modelId="{A909C0AD-3118-4BAC-8EBB-0EB940340812}">
      <dgm:prSet phldrT="[Text]"/>
      <dgm:spPr/>
      <dgm:t>
        <a:bodyPr/>
        <a:lstStyle/>
        <a:p>
          <a:r>
            <a:rPr lang="en-US" dirty="0"/>
            <a:t>Generalized Anxiety Disorder</a:t>
          </a:r>
        </a:p>
      </dgm:t>
    </dgm:pt>
    <dgm:pt modelId="{DD35E6D9-CF70-4244-9AC4-BF1EA8F75619}" type="parTrans" cxnId="{B251055E-CC86-41CD-92F1-33503D91A1BC}">
      <dgm:prSet/>
      <dgm:spPr/>
      <dgm:t>
        <a:bodyPr/>
        <a:lstStyle/>
        <a:p>
          <a:endParaRPr lang="en-US"/>
        </a:p>
      </dgm:t>
    </dgm:pt>
    <dgm:pt modelId="{22B1C476-DF2B-42CE-B2F2-3DD346799EFB}" type="sibTrans" cxnId="{B251055E-CC86-41CD-92F1-33503D91A1BC}">
      <dgm:prSet/>
      <dgm:spPr/>
      <dgm:t>
        <a:bodyPr/>
        <a:lstStyle/>
        <a:p>
          <a:endParaRPr lang="en-US"/>
        </a:p>
      </dgm:t>
    </dgm:pt>
    <dgm:pt modelId="{5FD82053-B3D3-4E29-BB7E-A2957754CFD9}">
      <dgm:prSet phldrT="[Text]"/>
      <dgm:spPr/>
      <dgm:t>
        <a:bodyPr/>
        <a:lstStyle/>
        <a:p>
          <a:r>
            <a:rPr lang="en-US" dirty="0"/>
            <a:t>Substance/Medication-Induced Anxiety Disorder</a:t>
          </a:r>
        </a:p>
      </dgm:t>
    </dgm:pt>
    <dgm:pt modelId="{69D05F05-80DF-4240-BD4C-0E17DC8ACFE1}" type="parTrans" cxnId="{D4395316-AFF9-4E7D-AF12-F99629C48441}">
      <dgm:prSet/>
      <dgm:spPr/>
      <dgm:t>
        <a:bodyPr/>
        <a:lstStyle/>
        <a:p>
          <a:endParaRPr lang="en-US"/>
        </a:p>
      </dgm:t>
    </dgm:pt>
    <dgm:pt modelId="{61A5C606-9493-49A0-AD8C-DC164F15B36A}" type="sibTrans" cxnId="{D4395316-AFF9-4E7D-AF12-F99629C48441}">
      <dgm:prSet/>
      <dgm:spPr/>
      <dgm:t>
        <a:bodyPr/>
        <a:lstStyle/>
        <a:p>
          <a:endParaRPr lang="en-US"/>
        </a:p>
      </dgm:t>
    </dgm:pt>
    <dgm:pt modelId="{F1D6EE01-F0CA-4792-B6B4-B608E978E43A}">
      <dgm:prSet phldrT="[Text]"/>
      <dgm:spPr/>
      <dgm:t>
        <a:bodyPr/>
        <a:lstStyle/>
        <a:p>
          <a:r>
            <a:rPr lang="en-US" dirty="0"/>
            <a:t>Anxiety Disorder Due to Another Medical Condition</a:t>
          </a:r>
        </a:p>
      </dgm:t>
    </dgm:pt>
    <dgm:pt modelId="{3B18342D-BCDF-4C47-9C16-3622D2C2EB6B}" type="parTrans" cxnId="{C296E4EB-C6E6-4385-B373-74490FA2C90E}">
      <dgm:prSet/>
      <dgm:spPr/>
      <dgm:t>
        <a:bodyPr/>
        <a:lstStyle/>
        <a:p>
          <a:endParaRPr lang="en-US"/>
        </a:p>
      </dgm:t>
    </dgm:pt>
    <dgm:pt modelId="{EA4DF408-387A-4D79-89A1-41F5BD809130}" type="sibTrans" cxnId="{C296E4EB-C6E6-4385-B373-74490FA2C90E}">
      <dgm:prSet/>
      <dgm:spPr/>
      <dgm:t>
        <a:bodyPr/>
        <a:lstStyle/>
        <a:p>
          <a:endParaRPr lang="en-US"/>
        </a:p>
      </dgm:t>
    </dgm:pt>
    <dgm:pt modelId="{0C317E76-C8A7-43F7-A810-9869796C4ED8}">
      <dgm:prSet phldrT="[Text]"/>
      <dgm:spPr/>
      <dgm:t>
        <a:bodyPr/>
        <a:lstStyle/>
        <a:p>
          <a:r>
            <a:rPr lang="en-US" dirty="0"/>
            <a:t>Hoarding Disorder</a:t>
          </a:r>
        </a:p>
      </dgm:t>
    </dgm:pt>
    <dgm:pt modelId="{FDD85C0A-AE58-401D-B062-DC3D0557456A}" type="parTrans" cxnId="{F7F3CC07-DB21-481C-8CD2-6DD3F6061FA1}">
      <dgm:prSet/>
      <dgm:spPr/>
    </dgm:pt>
    <dgm:pt modelId="{FA950E3E-46F5-4F62-82D3-11E6927BCA82}" type="sibTrans" cxnId="{F7F3CC07-DB21-481C-8CD2-6DD3F6061FA1}">
      <dgm:prSet/>
      <dgm:spPr/>
    </dgm:pt>
    <dgm:pt modelId="{BE86A214-7ABA-4594-977F-94E67BCFD5EF}">
      <dgm:prSet phldrT="[Text]"/>
      <dgm:spPr/>
      <dgm:t>
        <a:bodyPr/>
        <a:lstStyle/>
        <a:p>
          <a:r>
            <a:rPr lang="en-US" dirty="0" err="1"/>
            <a:t>Trichotillomania</a:t>
          </a:r>
          <a:r>
            <a:rPr lang="en-US" dirty="0"/>
            <a:t> (Hair-Pulling Disorder)</a:t>
          </a:r>
        </a:p>
      </dgm:t>
    </dgm:pt>
    <dgm:pt modelId="{371052AE-DB34-4C65-950E-0A8077160FB1}" type="parTrans" cxnId="{1FE1A601-0A08-4692-8272-0FFFC515720C}">
      <dgm:prSet/>
      <dgm:spPr/>
    </dgm:pt>
    <dgm:pt modelId="{00D71954-35B8-4DC9-8587-556DEC6B46C5}" type="sibTrans" cxnId="{1FE1A601-0A08-4692-8272-0FFFC515720C}">
      <dgm:prSet/>
      <dgm:spPr/>
    </dgm:pt>
    <dgm:pt modelId="{DA6942D6-E32F-4EED-861A-17997F76340D}">
      <dgm:prSet phldrT="[Text]"/>
      <dgm:spPr/>
      <dgm:t>
        <a:bodyPr/>
        <a:lstStyle/>
        <a:p>
          <a:r>
            <a:rPr lang="en-US" dirty="0"/>
            <a:t>Excoriation (Skin-Picking) Disorder</a:t>
          </a:r>
        </a:p>
      </dgm:t>
    </dgm:pt>
    <dgm:pt modelId="{FA0F335A-63CC-40E1-8923-812609A79C56}" type="parTrans" cxnId="{C76E4EBB-E736-4119-8D71-A126ECA6211F}">
      <dgm:prSet/>
      <dgm:spPr/>
    </dgm:pt>
    <dgm:pt modelId="{7166BFEA-23DD-4BFA-B0D5-E479A08E7A59}" type="sibTrans" cxnId="{C76E4EBB-E736-4119-8D71-A126ECA6211F}">
      <dgm:prSet/>
      <dgm:spPr/>
    </dgm:pt>
    <dgm:pt modelId="{1440C04C-7779-4B16-B6AE-95BAFA1B5084}">
      <dgm:prSet phldrT="[Text]"/>
      <dgm:spPr/>
      <dgm:t>
        <a:bodyPr/>
        <a:lstStyle/>
        <a:p>
          <a:r>
            <a:rPr lang="en-US" dirty="0"/>
            <a:t>Substance/Medication-Induced Obsessive-Compulsive and Related Disorder</a:t>
          </a:r>
        </a:p>
      </dgm:t>
    </dgm:pt>
    <dgm:pt modelId="{6750E1AF-620C-40D5-81EE-9D79747E75BE}" type="parTrans" cxnId="{EEACFDA2-D4EE-4EE6-83C8-1F2DAFC0B4B0}">
      <dgm:prSet/>
      <dgm:spPr/>
    </dgm:pt>
    <dgm:pt modelId="{D2FFFF87-D867-4471-9264-A1F03812B2FF}" type="sibTrans" cxnId="{EEACFDA2-D4EE-4EE6-83C8-1F2DAFC0B4B0}">
      <dgm:prSet/>
      <dgm:spPr/>
    </dgm:pt>
    <dgm:pt modelId="{B3637247-80B4-4155-8997-DEC6EF41711A}">
      <dgm:prSet phldrT="[Text]"/>
      <dgm:spPr/>
      <dgm:t>
        <a:bodyPr/>
        <a:lstStyle/>
        <a:p>
          <a:r>
            <a:rPr lang="en-US" dirty="0"/>
            <a:t>Obsessive-Compulsive and Related Disorder Due to Another Medical Condition</a:t>
          </a:r>
        </a:p>
      </dgm:t>
    </dgm:pt>
    <dgm:pt modelId="{9EF3EE53-12A5-4DF4-9EBA-A197297BFB9E}" type="parTrans" cxnId="{07761A27-80FD-48EB-B5D7-48DB20FA1337}">
      <dgm:prSet/>
      <dgm:spPr/>
    </dgm:pt>
    <dgm:pt modelId="{BE7C7287-EABF-4F92-BC10-4DACFD6A844F}" type="sibTrans" cxnId="{07761A27-80FD-48EB-B5D7-48DB20FA1337}">
      <dgm:prSet/>
      <dgm:spPr/>
    </dgm:pt>
    <dgm:pt modelId="{EA6ABAE7-1F40-4B54-9657-286C4020BD5D}">
      <dgm:prSet phldrT="[Text]"/>
      <dgm:spPr/>
      <dgm:t>
        <a:bodyPr/>
        <a:lstStyle/>
        <a:p>
          <a:r>
            <a:rPr lang="en-US" dirty="0"/>
            <a:t>Posttraumatic Stress Disorder</a:t>
          </a:r>
        </a:p>
      </dgm:t>
    </dgm:pt>
    <dgm:pt modelId="{9EC85346-E071-4E74-ADB1-5F893567920A}" type="parTrans" cxnId="{B35315FD-CE96-4CE5-B146-4C704DA80FEC}">
      <dgm:prSet/>
      <dgm:spPr/>
    </dgm:pt>
    <dgm:pt modelId="{EB1EEA8C-9229-4E0F-AEDA-382A040FAB39}" type="sibTrans" cxnId="{B35315FD-CE96-4CE5-B146-4C704DA80FEC}">
      <dgm:prSet/>
      <dgm:spPr/>
    </dgm:pt>
    <dgm:pt modelId="{F2C71F2C-7DAF-4705-BA41-C0CE3FD1570D}">
      <dgm:prSet phldrT="[Text]"/>
      <dgm:spPr/>
      <dgm:t>
        <a:bodyPr/>
        <a:lstStyle/>
        <a:p>
          <a:r>
            <a:rPr lang="en-US" dirty="0"/>
            <a:t>Acute Stress Disorder</a:t>
          </a:r>
        </a:p>
      </dgm:t>
    </dgm:pt>
    <dgm:pt modelId="{0EB03183-3E11-4637-BB2F-6C3527842BC3}" type="parTrans" cxnId="{EBC96AF9-16C9-4DAB-B9DA-E398157671E8}">
      <dgm:prSet/>
      <dgm:spPr/>
    </dgm:pt>
    <dgm:pt modelId="{4AFE8F9D-0655-4429-A352-3DDDE968D606}" type="sibTrans" cxnId="{EBC96AF9-16C9-4DAB-B9DA-E398157671E8}">
      <dgm:prSet/>
      <dgm:spPr/>
    </dgm:pt>
    <dgm:pt modelId="{B79C5CD8-83B2-4D80-A8D5-177D402D5F8C}">
      <dgm:prSet phldrT="[Text]"/>
      <dgm:spPr/>
      <dgm:t>
        <a:bodyPr/>
        <a:lstStyle/>
        <a:p>
          <a:r>
            <a:rPr lang="en-US" dirty="0"/>
            <a:t>Adjustment Disorders</a:t>
          </a:r>
        </a:p>
      </dgm:t>
    </dgm:pt>
    <dgm:pt modelId="{772D9694-089F-4484-A77D-22C4AE50760D}" type="parTrans" cxnId="{C1516D00-C4C8-415B-97F2-38162A716388}">
      <dgm:prSet/>
      <dgm:spPr/>
    </dgm:pt>
    <dgm:pt modelId="{0B40A1A0-EA78-4FD8-AC3D-BCBD8E78D0E7}" type="sibTrans" cxnId="{C1516D00-C4C8-415B-97F2-38162A716388}">
      <dgm:prSet/>
      <dgm:spPr/>
    </dgm:pt>
    <dgm:pt modelId="{4C7E0B3F-30E3-4730-B61F-99495555DC4B}" type="pres">
      <dgm:prSet presAssocID="{604F75CE-7B51-4914-B153-2A5DCE840EA9}" presName="Name0" presStyleCnt="0">
        <dgm:presLayoutVars>
          <dgm:dir/>
          <dgm:animLvl val="lvl"/>
          <dgm:resizeHandles val="exact"/>
        </dgm:presLayoutVars>
      </dgm:prSet>
      <dgm:spPr/>
    </dgm:pt>
    <dgm:pt modelId="{52790373-D132-4D17-9F01-3BC5427B75A4}" type="pres">
      <dgm:prSet presAssocID="{6710D949-B3A8-49B7-8836-57E06CF4A537}" presName="composite" presStyleCnt="0"/>
      <dgm:spPr/>
    </dgm:pt>
    <dgm:pt modelId="{BFFB6E2E-B705-4B8E-BC20-ED7F4FD2F731}" type="pres">
      <dgm:prSet presAssocID="{6710D949-B3A8-49B7-8836-57E06CF4A537}" presName="parTx" presStyleLbl="alignNode1" presStyleIdx="0" presStyleCnt="3">
        <dgm:presLayoutVars>
          <dgm:chMax val="0"/>
          <dgm:chPref val="0"/>
          <dgm:bulletEnabled val="1"/>
        </dgm:presLayoutVars>
      </dgm:prSet>
      <dgm:spPr/>
    </dgm:pt>
    <dgm:pt modelId="{0B9141E1-9E44-4D76-BAD7-5947CF3A91BF}" type="pres">
      <dgm:prSet presAssocID="{6710D949-B3A8-49B7-8836-57E06CF4A537}" presName="desTx" presStyleLbl="alignAccFollowNode1" presStyleIdx="0" presStyleCnt="3">
        <dgm:presLayoutVars>
          <dgm:bulletEnabled val="1"/>
        </dgm:presLayoutVars>
      </dgm:prSet>
      <dgm:spPr/>
    </dgm:pt>
    <dgm:pt modelId="{F293286F-AD30-4961-91A8-228C3D4EB1DB}" type="pres">
      <dgm:prSet presAssocID="{523BC4EE-3720-4D51-8901-5A56AA1C1C7C}" presName="space" presStyleCnt="0"/>
      <dgm:spPr/>
    </dgm:pt>
    <dgm:pt modelId="{97CB525A-5B7C-437D-8F9E-E00C333F311D}" type="pres">
      <dgm:prSet presAssocID="{4E561085-6F34-4DAD-BBC0-5FD11F9F7252}" presName="composite" presStyleCnt="0"/>
      <dgm:spPr/>
    </dgm:pt>
    <dgm:pt modelId="{EB26A184-5DFF-4929-A77E-D01FFB957A1F}" type="pres">
      <dgm:prSet presAssocID="{4E561085-6F34-4DAD-BBC0-5FD11F9F7252}" presName="parTx" presStyleLbl="alignNode1" presStyleIdx="1" presStyleCnt="3">
        <dgm:presLayoutVars>
          <dgm:chMax val="0"/>
          <dgm:chPref val="0"/>
          <dgm:bulletEnabled val="1"/>
        </dgm:presLayoutVars>
      </dgm:prSet>
      <dgm:spPr/>
    </dgm:pt>
    <dgm:pt modelId="{C3E11088-8383-4BDA-AB8B-7F940FA85F17}" type="pres">
      <dgm:prSet presAssocID="{4E561085-6F34-4DAD-BBC0-5FD11F9F7252}" presName="desTx" presStyleLbl="alignAccFollowNode1" presStyleIdx="1" presStyleCnt="3">
        <dgm:presLayoutVars>
          <dgm:bulletEnabled val="1"/>
        </dgm:presLayoutVars>
      </dgm:prSet>
      <dgm:spPr/>
    </dgm:pt>
    <dgm:pt modelId="{EEB1379A-BD5E-4BEC-B2BE-C85E39947AB1}" type="pres">
      <dgm:prSet presAssocID="{8CF9C8A4-4901-4C9B-8220-14A53070B744}" presName="space" presStyleCnt="0"/>
      <dgm:spPr/>
    </dgm:pt>
    <dgm:pt modelId="{65E6F7ED-E83F-4DBC-BE9F-D82A4514EC4A}" type="pres">
      <dgm:prSet presAssocID="{A1815F81-1011-43E2-B5A3-2C3BF47D45A2}" presName="composite" presStyleCnt="0"/>
      <dgm:spPr/>
    </dgm:pt>
    <dgm:pt modelId="{D60A42B8-82CE-4F23-9B4D-B3F3B5A5184C}" type="pres">
      <dgm:prSet presAssocID="{A1815F81-1011-43E2-B5A3-2C3BF47D45A2}" presName="parTx" presStyleLbl="alignNode1" presStyleIdx="2" presStyleCnt="3">
        <dgm:presLayoutVars>
          <dgm:chMax val="0"/>
          <dgm:chPref val="0"/>
          <dgm:bulletEnabled val="1"/>
        </dgm:presLayoutVars>
      </dgm:prSet>
      <dgm:spPr/>
    </dgm:pt>
    <dgm:pt modelId="{15DB85D2-995B-40EB-B9FA-7E0E2734214B}" type="pres">
      <dgm:prSet presAssocID="{A1815F81-1011-43E2-B5A3-2C3BF47D45A2}" presName="desTx" presStyleLbl="alignAccFollowNode1" presStyleIdx="2" presStyleCnt="3">
        <dgm:presLayoutVars>
          <dgm:bulletEnabled val="1"/>
        </dgm:presLayoutVars>
      </dgm:prSet>
      <dgm:spPr/>
    </dgm:pt>
  </dgm:ptLst>
  <dgm:cxnLst>
    <dgm:cxn modelId="{C1516D00-C4C8-415B-97F2-38162A716388}" srcId="{A1815F81-1011-43E2-B5A3-2C3BF47D45A2}" destId="{B79C5CD8-83B2-4D80-A8D5-177D402D5F8C}" srcOrd="4" destOrd="0" parTransId="{772D9694-089F-4484-A77D-22C4AE50760D}" sibTransId="{0B40A1A0-EA78-4FD8-AC3D-BCBD8E78D0E7}"/>
    <dgm:cxn modelId="{81BA2201-2B51-4172-97DA-266BD58DACE2}" type="presOf" srcId="{F8D92B59-C9A3-46AC-8CDB-45056BDAF198}" destId="{0B9141E1-9E44-4D76-BAD7-5947CF3A91BF}" srcOrd="0" destOrd="1" presId="urn:microsoft.com/office/officeart/2005/8/layout/hList1"/>
    <dgm:cxn modelId="{1FE1A601-0A08-4692-8272-0FFFC515720C}" srcId="{4E561085-6F34-4DAD-BBC0-5FD11F9F7252}" destId="{BE86A214-7ABA-4594-977F-94E67BCFD5EF}" srcOrd="3" destOrd="0" parTransId="{371052AE-DB34-4C65-950E-0A8077160FB1}" sibTransId="{00D71954-35B8-4DC9-8587-556DEC6B46C5}"/>
    <dgm:cxn modelId="{F7F3CC07-DB21-481C-8CD2-6DD3F6061FA1}" srcId="{4E561085-6F34-4DAD-BBC0-5FD11F9F7252}" destId="{0C317E76-C8A7-43F7-A810-9869796C4ED8}" srcOrd="2" destOrd="0" parTransId="{FDD85C0A-AE58-401D-B062-DC3D0557456A}" sibTransId="{FA950E3E-46F5-4F62-82D3-11E6927BCA82}"/>
    <dgm:cxn modelId="{D4395316-AFF9-4E7D-AF12-F99629C48441}" srcId="{6710D949-B3A8-49B7-8836-57E06CF4A537}" destId="{5FD82053-B3D3-4E29-BB7E-A2957754CFD9}" srcOrd="7" destOrd="0" parTransId="{69D05F05-80DF-4240-BD4C-0E17DC8ACFE1}" sibTransId="{61A5C606-9493-49A0-AD8C-DC164F15B36A}"/>
    <dgm:cxn modelId="{4CA3A916-6319-440D-9CAE-D2C9B7AA44FD}" type="presOf" srcId="{6CD7165D-BFF6-4DEB-A933-3BCB20FDDFE4}" destId="{15DB85D2-995B-40EB-B9FA-7E0E2734214B}" srcOrd="0" destOrd="0" presId="urn:microsoft.com/office/officeart/2005/8/layout/hList1"/>
    <dgm:cxn modelId="{A4A5BD16-E0CA-4005-A338-7B0415571779}" srcId="{4E561085-6F34-4DAD-BBC0-5FD11F9F7252}" destId="{EB3CE5D8-B8F2-4425-9A37-BA14467C2FD3}" srcOrd="1" destOrd="0" parTransId="{719BE143-4248-4687-99B5-F83418B550AC}" sibTransId="{1130E4AC-2FCB-4FBB-8462-8B10E16FBD22}"/>
    <dgm:cxn modelId="{C34ADE19-36C0-4D9B-9E58-732A1ABC727E}" type="presOf" srcId="{B3637247-80B4-4155-8997-DEC6EF41711A}" destId="{C3E11088-8383-4BDA-AB8B-7F940FA85F17}" srcOrd="0" destOrd="6" presId="urn:microsoft.com/office/officeart/2005/8/layout/hList1"/>
    <dgm:cxn modelId="{A8EFBC1B-6A4E-4215-8EEE-CE288759959B}" type="presOf" srcId="{C03C7541-C629-4C13-90DE-1AF9DEA4317B}" destId="{15DB85D2-995B-40EB-B9FA-7E0E2734214B}" srcOrd="0" destOrd="1" presId="urn:microsoft.com/office/officeart/2005/8/layout/hList1"/>
    <dgm:cxn modelId="{07761A27-80FD-48EB-B5D7-48DB20FA1337}" srcId="{4E561085-6F34-4DAD-BBC0-5FD11F9F7252}" destId="{B3637247-80B4-4155-8997-DEC6EF41711A}" srcOrd="6" destOrd="0" parTransId="{9EF3EE53-12A5-4DF4-9EBA-A197297BFB9E}" sibTransId="{BE7C7287-EABF-4F92-BC10-4DACFD6A844F}"/>
    <dgm:cxn modelId="{2C922029-C797-4E9B-B48C-02A26523C1DA}" type="presOf" srcId="{604F75CE-7B51-4914-B153-2A5DCE840EA9}" destId="{4C7E0B3F-30E3-4730-B61F-99495555DC4B}" srcOrd="0" destOrd="0" presId="urn:microsoft.com/office/officeart/2005/8/layout/hList1"/>
    <dgm:cxn modelId="{AAC3502C-29D5-4DC7-8AB1-D4731C7D5609}" srcId="{6710D949-B3A8-49B7-8836-57E06CF4A537}" destId="{D4D5C636-F0A6-4A1D-A8A3-15A15B9BFF50}" srcOrd="2" destOrd="0" parTransId="{42BFD474-7751-474C-907B-1549DA5C4CD5}" sibTransId="{BDFF5003-5945-46A5-910D-26BC73BDC97D}"/>
    <dgm:cxn modelId="{D3060A2F-2B01-4E02-96B8-A0841DC48A5E}" type="presOf" srcId="{1440C04C-7779-4B16-B6AE-95BAFA1B5084}" destId="{C3E11088-8383-4BDA-AB8B-7F940FA85F17}" srcOrd="0" destOrd="5" presId="urn:microsoft.com/office/officeart/2005/8/layout/hList1"/>
    <dgm:cxn modelId="{DBE7D72F-6CB4-47D1-B834-A3C890DB55CD}" srcId="{6710D949-B3A8-49B7-8836-57E06CF4A537}" destId="{F8D92B59-C9A3-46AC-8CDB-45056BDAF198}" srcOrd="1" destOrd="0" parTransId="{65F3FB52-6D21-42B3-A60A-D988D0EF8800}" sibTransId="{B524558A-F48A-46AF-9E58-79B31B2B813E}"/>
    <dgm:cxn modelId="{05D23435-507C-48AF-9651-B0CDDCFCC04A}" srcId="{6710D949-B3A8-49B7-8836-57E06CF4A537}" destId="{6263731D-E959-4302-BB8C-E24E777CA64D}" srcOrd="0" destOrd="0" parTransId="{E683C4C3-D8E0-4837-BE60-947952215790}" sibTransId="{917B48EE-35DD-4288-88E6-1C1905EC0951}"/>
    <dgm:cxn modelId="{98593A3A-1F15-4C48-A79C-9BED75D2B3F5}" type="presOf" srcId="{A1815F81-1011-43E2-B5A3-2C3BF47D45A2}" destId="{D60A42B8-82CE-4F23-9B4D-B3F3B5A5184C}" srcOrd="0" destOrd="0" presId="urn:microsoft.com/office/officeart/2005/8/layout/hList1"/>
    <dgm:cxn modelId="{DC30535B-0602-4066-8AC2-7948D6010931}" type="presOf" srcId="{F2C71F2C-7DAF-4705-BA41-C0CE3FD1570D}" destId="{15DB85D2-995B-40EB-B9FA-7E0E2734214B}" srcOrd="0" destOrd="3" presId="urn:microsoft.com/office/officeart/2005/8/layout/hList1"/>
    <dgm:cxn modelId="{B251055E-CC86-41CD-92F1-33503D91A1BC}" srcId="{6710D949-B3A8-49B7-8836-57E06CF4A537}" destId="{A909C0AD-3118-4BAC-8EBB-0EB940340812}" srcOrd="6" destOrd="0" parTransId="{DD35E6D9-CF70-4244-9AC4-BF1EA8F75619}" sibTransId="{22B1C476-DF2B-42CE-B2F2-3DD346799EFB}"/>
    <dgm:cxn modelId="{B802FB42-3C35-4389-B795-3B78A108509E}" type="presOf" srcId="{5FD82053-B3D3-4E29-BB7E-A2957754CFD9}" destId="{0B9141E1-9E44-4D76-BAD7-5947CF3A91BF}" srcOrd="0" destOrd="7" presId="urn:microsoft.com/office/officeart/2005/8/layout/hList1"/>
    <dgm:cxn modelId="{336AB843-1B59-499B-80F2-D7C4B41A7423}" srcId="{604F75CE-7B51-4914-B153-2A5DCE840EA9}" destId="{6710D949-B3A8-49B7-8836-57E06CF4A537}" srcOrd="0" destOrd="0" parTransId="{CA329F67-EA75-4709-A16E-C6B2F0362612}" sibTransId="{523BC4EE-3720-4D51-8901-5A56AA1C1C7C}"/>
    <dgm:cxn modelId="{BA7BD944-A635-4FE5-AABD-F7FCF2CC3BD3}" type="presOf" srcId="{DA6942D6-E32F-4EED-861A-17997F76340D}" destId="{C3E11088-8383-4BDA-AB8B-7F940FA85F17}" srcOrd="0" destOrd="4" presId="urn:microsoft.com/office/officeart/2005/8/layout/hList1"/>
    <dgm:cxn modelId="{CB729D45-5123-48A9-BC7B-D17EF782193A}" type="presOf" srcId="{CA710527-ABEF-47B9-BFAD-05B608CD0D51}" destId="{0B9141E1-9E44-4D76-BAD7-5947CF3A91BF}" srcOrd="0" destOrd="4" presId="urn:microsoft.com/office/officeart/2005/8/layout/hList1"/>
    <dgm:cxn modelId="{EBCFB452-1032-4E0C-9228-DBE2DF73319A}" srcId="{6710D949-B3A8-49B7-8836-57E06CF4A537}" destId="{F976497E-BD2D-43CE-9F43-EB74D586B275}" srcOrd="3" destOrd="0" parTransId="{23614674-38A5-477D-89E1-2789EEFF3E35}" sibTransId="{CF1281F6-A491-48D3-BDB0-7563D2D377BE}"/>
    <dgm:cxn modelId="{B65FEF52-FC13-49F0-9DB1-6661A4B0EA00}" srcId="{A1815F81-1011-43E2-B5A3-2C3BF47D45A2}" destId="{6CD7165D-BFF6-4DEB-A933-3BCB20FDDFE4}" srcOrd="0" destOrd="0" parTransId="{636D4193-A3A7-425E-9C24-5F7758B65993}" sibTransId="{00E3A496-E986-4496-90D5-7FB7C5ABA815}"/>
    <dgm:cxn modelId="{76304F56-FE46-487D-809D-31ED1153F135}" srcId="{4E561085-6F34-4DAD-BBC0-5FD11F9F7252}" destId="{57F5628E-AC45-43D8-850C-F9E8685BB513}" srcOrd="0" destOrd="0" parTransId="{F3110B2F-D837-4F0F-B41D-E1F610BEC5CA}" sibTransId="{1650983E-B47C-48E7-B388-70F2A59C5837}"/>
    <dgm:cxn modelId="{A6713177-1533-42D5-958E-FF73B1CBC80E}" srcId="{A1815F81-1011-43E2-B5A3-2C3BF47D45A2}" destId="{C03C7541-C629-4C13-90DE-1AF9DEA4317B}" srcOrd="1" destOrd="0" parTransId="{9E0A99FA-2A87-4CBA-8BEF-77763D8D9AA4}" sibTransId="{7FF03566-3DAE-4A3D-ABA5-4675365E1E00}"/>
    <dgm:cxn modelId="{9F0EC558-E4AA-41FD-9D9B-E582962BD5AB}" type="presOf" srcId="{A909C0AD-3118-4BAC-8EBB-0EB940340812}" destId="{0B9141E1-9E44-4D76-BAD7-5947CF3A91BF}" srcOrd="0" destOrd="6" presId="urn:microsoft.com/office/officeart/2005/8/layout/hList1"/>
    <dgm:cxn modelId="{37F9D19D-8D00-4BBA-9CFF-AA1D5E6F2613}" type="presOf" srcId="{BE86A214-7ABA-4594-977F-94E67BCFD5EF}" destId="{C3E11088-8383-4BDA-AB8B-7F940FA85F17}" srcOrd="0" destOrd="3" presId="urn:microsoft.com/office/officeart/2005/8/layout/hList1"/>
    <dgm:cxn modelId="{0E28659F-C99D-4328-82DF-89A73BF7BA40}" type="presOf" srcId="{F976497E-BD2D-43CE-9F43-EB74D586B275}" destId="{0B9141E1-9E44-4D76-BAD7-5947CF3A91BF}" srcOrd="0" destOrd="3" presId="urn:microsoft.com/office/officeart/2005/8/layout/hList1"/>
    <dgm:cxn modelId="{EEACFDA2-D4EE-4EE6-83C8-1F2DAFC0B4B0}" srcId="{4E561085-6F34-4DAD-BBC0-5FD11F9F7252}" destId="{1440C04C-7779-4B16-B6AE-95BAFA1B5084}" srcOrd="5" destOrd="0" parTransId="{6750E1AF-620C-40D5-81EE-9D79747E75BE}" sibTransId="{D2FFFF87-D867-4471-9264-A1F03812B2FF}"/>
    <dgm:cxn modelId="{BFD2F4A8-551D-4A46-A2FB-BD31F7081244}" type="presOf" srcId="{0C317E76-C8A7-43F7-A810-9869796C4ED8}" destId="{C3E11088-8383-4BDA-AB8B-7F940FA85F17}" srcOrd="0" destOrd="2" presId="urn:microsoft.com/office/officeart/2005/8/layout/hList1"/>
    <dgm:cxn modelId="{82BEC4AB-05C4-4E5C-82FD-909DAC2F5972}" type="presOf" srcId="{F1D6EE01-F0CA-4792-B6B4-B608E978E43A}" destId="{0B9141E1-9E44-4D76-BAD7-5947CF3A91BF}" srcOrd="0" destOrd="8" presId="urn:microsoft.com/office/officeart/2005/8/layout/hList1"/>
    <dgm:cxn modelId="{36C8DAAD-EA37-4FB5-8F8E-C389FC0BE491}" type="presOf" srcId="{EB3CE5D8-B8F2-4425-9A37-BA14467C2FD3}" destId="{C3E11088-8383-4BDA-AB8B-7F940FA85F17}" srcOrd="0" destOrd="1" presId="urn:microsoft.com/office/officeart/2005/8/layout/hList1"/>
    <dgm:cxn modelId="{9D1E83B2-3D6D-4F78-B50A-444D31227A55}" type="presOf" srcId="{D4D5C636-F0A6-4A1D-A8A3-15A15B9BFF50}" destId="{0B9141E1-9E44-4D76-BAD7-5947CF3A91BF}" srcOrd="0" destOrd="2" presId="urn:microsoft.com/office/officeart/2005/8/layout/hList1"/>
    <dgm:cxn modelId="{D3F953B3-1B93-4D1A-A3D3-46738A616961}" type="presOf" srcId="{D40058A2-D9A5-4715-A9F3-04A3AF566B9F}" destId="{0B9141E1-9E44-4D76-BAD7-5947CF3A91BF}" srcOrd="0" destOrd="5" presId="urn:microsoft.com/office/officeart/2005/8/layout/hList1"/>
    <dgm:cxn modelId="{4B51FFBA-D451-48DB-B48B-7FD0F355BF6F}" srcId="{6710D949-B3A8-49B7-8836-57E06CF4A537}" destId="{D40058A2-D9A5-4715-A9F3-04A3AF566B9F}" srcOrd="5" destOrd="0" parTransId="{D0550A60-869D-4A60-8266-BAA083D9FCC1}" sibTransId="{1A755516-E666-4525-B69A-826404EBAF02}"/>
    <dgm:cxn modelId="{C76E4EBB-E736-4119-8D71-A126ECA6211F}" srcId="{4E561085-6F34-4DAD-BBC0-5FD11F9F7252}" destId="{DA6942D6-E32F-4EED-861A-17997F76340D}" srcOrd="4" destOrd="0" parTransId="{FA0F335A-63CC-40E1-8923-812609A79C56}" sibTransId="{7166BFEA-23DD-4BFA-B0D5-E479A08E7A59}"/>
    <dgm:cxn modelId="{AF8511BC-F119-4DC6-87D5-62A47459DFF2}" type="presOf" srcId="{B79C5CD8-83B2-4D80-A8D5-177D402D5F8C}" destId="{15DB85D2-995B-40EB-B9FA-7E0E2734214B}" srcOrd="0" destOrd="4" presId="urn:microsoft.com/office/officeart/2005/8/layout/hList1"/>
    <dgm:cxn modelId="{828550BF-E887-4F31-BFCA-3068E6D67B42}" type="presOf" srcId="{6710D949-B3A8-49B7-8836-57E06CF4A537}" destId="{BFFB6E2E-B705-4B8E-BC20-ED7F4FD2F731}" srcOrd="0" destOrd="0" presId="urn:microsoft.com/office/officeart/2005/8/layout/hList1"/>
    <dgm:cxn modelId="{E6B07DC0-4C36-4839-941A-7A8386008F9E}" srcId="{604F75CE-7B51-4914-B153-2A5DCE840EA9}" destId="{A1815F81-1011-43E2-B5A3-2C3BF47D45A2}" srcOrd="2" destOrd="0" parTransId="{38CD9C3D-D0C7-4474-AAEC-51B4529AF7A9}" sibTransId="{65906E3D-6CE9-4A9C-A1A5-F1F4F8AC6075}"/>
    <dgm:cxn modelId="{8F4E42E3-961D-4493-A9DF-20FE3E986F10}" type="presOf" srcId="{57F5628E-AC45-43D8-850C-F9E8685BB513}" destId="{C3E11088-8383-4BDA-AB8B-7F940FA85F17}" srcOrd="0" destOrd="0" presId="urn:microsoft.com/office/officeart/2005/8/layout/hList1"/>
    <dgm:cxn modelId="{A6F60FE4-396A-433D-8F73-BF1F2C126757}" type="presOf" srcId="{6263731D-E959-4302-BB8C-E24E777CA64D}" destId="{0B9141E1-9E44-4D76-BAD7-5947CF3A91BF}" srcOrd="0" destOrd="0" presId="urn:microsoft.com/office/officeart/2005/8/layout/hList1"/>
    <dgm:cxn modelId="{C296E4EB-C6E6-4385-B373-74490FA2C90E}" srcId="{6710D949-B3A8-49B7-8836-57E06CF4A537}" destId="{F1D6EE01-F0CA-4792-B6B4-B608E978E43A}" srcOrd="8" destOrd="0" parTransId="{3B18342D-BCDF-4C47-9C16-3622D2C2EB6B}" sibTransId="{EA4DF408-387A-4D79-89A1-41F5BD809130}"/>
    <dgm:cxn modelId="{0E4F09F1-F85D-40AE-B1F7-D43E594D01C8}" srcId="{6710D949-B3A8-49B7-8836-57E06CF4A537}" destId="{CA710527-ABEF-47B9-BFAD-05B608CD0D51}" srcOrd="4" destOrd="0" parTransId="{C86228CF-5F06-4CC1-9DE7-A858F7753B26}" sibTransId="{7FF98666-B172-46DC-8D1A-AC0EEA2E342D}"/>
    <dgm:cxn modelId="{49A73AF5-B88D-4145-A492-D423AD923E34}" type="presOf" srcId="{EA6ABAE7-1F40-4B54-9657-286C4020BD5D}" destId="{15DB85D2-995B-40EB-B9FA-7E0E2734214B}" srcOrd="0" destOrd="2" presId="urn:microsoft.com/office/officeart/2005/8/layout/hList1"/>
    <dgm:cxn modelId="{EBC96AF9-16C9-4DAB-B9DA-E398157671E8}" srcId="{A1815F81-1011-43E2-B5A3-2C3BF47D45A2}" destId="{F2C71F2C-7DAF-4705-BA41-C0CE3FD1570D}" srcOrd="3" destOrd="0" parTransId="{0EB03183-3E11-4637-BB2F-6C3527842BC3}" sibTransId="{4AFE8F9D-0655-4429-A352-3DDDE968D606}"/>
    <dgm:cxn modelId="{18AE80FA-AF28-4811-9F69-DEC3C4B7B4F8}" srcId="{604F75CE-7B51-4914-B153-2A5DCE840EA9}" destId="{4E561085-6F34-4DAD-BBC0-5FD11F9F7252}" srcOrd="1" destOrd="0" parTransId="{8D4EE5F4-7893-4314-AE59-F1F74B49F283}" sibTransId="{8CF9C8A4-4901-4C9B-8220-14A53070B744}"/>
    <dgm:cxn modelId="{BEB09AFA-1BC0-4723-91B8-6950A527886A}" type="presOf" srcId="{4E561085-6F34-4DAD-BBC0-5FD11F9F7252}" destId="{EB26A184-5DFF-4929-A77E-D01FFB957A1F}" srcOrd="0" destOrd="0" presId="urn:microsoft.com/office/officeart/2005/8/layout/hList1"/>
    <dgm:cxn modelId="{B35315FD-CE96-4CE5-B146-4C704DA80FEC}" srcId="{A1815F81-1011-43E2-B5A3-2C3BF47D45A2}" destId="{EA6ABAE7-1F40-4B54-9657-286C4020BD5D}" srcOrd="2" destOrd="0" parTransId="{9EC85346-E071-4E74-ADB1-5F893567920A}" sibTransId="{EB1EEA8C-9229-4E0F-AEDA-382A040FAB39}"/>
    <dgm:cxn modelId="{0DCD2DFF-EF03-41D7-B313-32AD55E69542}" type="presParOf" srcId="{4C7E0B3F-30E3-4730-B61F-99495555DC4B}" destId="{52790373-D132-4D17-9F01-3BC5427B75A4}" srcOrd="0" destOrd="0" presId="urn:microsoft.com/office/officeart/2005/8/layout/hList1"/>
    <dgm:cxn modelId="{880F11CC-FEFA-4155-8674-950DA3F1FD1A}" type="presParOf" srcId="{52790373-D132-4D17-9F01-3BC5427B75A4}" destId="{BFFB6E2E-B705-4B8E-BC20-ED7F4FD2F731}" srcOrd="0" destOrd="0" presId="urn:microsoft.com/office/officeart/2005/8/layout/hList1"/>
    <dgm:cxn modelId="{6D830A3D-39CB-4561-A631-C5E341D51661}" type="presParOf" srcId="{52790373-D132-4D17-9F01-3BC5427B75A4}" destId="{0B9141E1-9E44-4D76-BAD7-5947CF3A91BF}" srcOrd="1" destOrd="0" presId="urn:microsoft.com/office/officeart/2005/8/layout/hList1"/>
    <dgm:cxn modelId="{B926C080-50E6-4008-8CFE-905A6E26DCB8}" type="presParOf" srcId="{4C7E0B3F-30E3-4730-B61F-99495555DC4B}" destId="{F293286F-AD30-4961-91A8-228C3D4EB1DB}" srcOrd="1" destOrd="0" presId="urn:microsoft.com/office/officeart/2005/8/layout/hList1"/>
    <dgm:cxn modelId="{DC90A6F9-CD64-43F0-9E70-111916E80B1B}" type="presParOf" srcId="{4C7E0B3F-30E3-4730-B61F-99495555DC4B}" destId="{97CB525A-5B7C-437D-8F9E-E00C333F311D}" srcOrd="2" destOrd="0" presId="urn:microsoft.com/office/officeart/2005/8/layout/hList1"/>
    <dgm:cxn modelId="{1DCEF56D-B9DD-43D5-8223-1525D17A7C21}" type="presParOf" srcId="{97CB525A-5B7C-437D-8F9E-E00C333F311D}" destId="{EB26A184-5DFF-4929-A77E-D01FFB957A1F}" srcOrd="0" destOrd="0" presId="urn:microsoft.com/office/officeart/2005/8/layout/hList1"/>
    <dgm:cxn modelId="{F9383741-EE0F-4F76-91A5-AA2B73299A38}" type="presParOf" srcId="{97CB525A-5B7C-437D-8F9E-E00C333F311D}" destId="{C3E11088-8383-4BDA-AB8B-7F940FA85F17}" srcOrd="1" destOrd="0" presId="urn:microsoft.com/office/officeart/2005/8/layout/hList1"/>
    <dgm:cxn modelId="{FD5C8E61-4E40-41A9-B04C-D27BDDF609AB}" type="presParOf" srcId="{4C7E0B3F-30E3-4730-B61F-99495555DC4B}" destId="{EEB1379A-BD5E-4BEC-B2BE-C85E39947AB1}" srcOrd="3" destOrd="0" presId="urn:microsoft.com/office/officeart/2005/8/layout/hList1"/>
    <dgm:cxn modelId="{AEFC68E1-2EB7-4E5C-A781-3684B31436C5}" type="presParOf" srcId="{4C7E0B3F-30E3-4730-B61F-99495555DC4B}" destId="{65E6F7ED-E83F-4DBC-BE9F-D82A4514EC4A}" srcOrd="4" destOrd="0" presId="urn:microsoft.com/office/officeart/2005/8/layout/hList1"/>
    <dgm:cxn modelId="{FDE7CF86-42C3-48C3-B17E-7FE83686EBAD}" type="presParOf" srcId="{65E6F7ED-E83F-4DBC-BE9F-D82A4514EC4A}" destId="{D60A42B8-82CE-4F23-9B4D-B3F3B5A5184C}" srcOrd="0" destOrd="0" presId="urn:microsoft.com/office/officeart/2005/8/layout/hList1"/>
    <dgm:cxn modelId="{10AACF5B-2ADA-4092-B946-DA50BDAA92D6}" type="presParOf" srcId="{65E6F7ED-E83F-4DBC-BE9F-D82A4514EC4A}" destId="{15DB85D2-995B-40EB-B9FA-7E0E273421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B0504-FA3C-414E-97D5-2B2B73A32B6E}" type="doc">
      <dgm:prSet loTypeId="urn:microsoft.com/office/officeart/2005/8/layout/orgChart1" loCatId="hierarchy" qsTypeId="urn:microsoft.com/office/officeart/2005/8/quickstyle/simple1" qsCatId="simple" csTypeId="urn:microsoft.com/office/officeart/2005/8/colors/accent1_2" csCatId="accent1" phldr="1"/>
      <dgm:spPr/>
    </dgm:pt>
    <dgm:pt modelId="{977DB252-E98A-4640-A9C3-3A16353EF1E2}">
      <dgm:prSet custT="1">
        <dgm:style>
          <a:lnRef idx="0">
            <a:schemeClr val="accent1"/>
          </a:lnRef>
          <a:fillRef idx="3">
            <a:schemeClr val="accent1"/>
          </a:fillRef>
          <a:effectRef idx="3">
            <a:schemeClr val="accent1"/>
          </a:effectRef>
          <a:fontRef idx="minor">
            <a:schemeClr val="lt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FF0000"/>
              </a:solidFill>
              <a:effectLst/>
              <a:latin typeface="Arial" charset="0"/>
              <a:cs typeface="Arial" charset="0"/>
            </a:rPr>
            <a:t>Panic Attacks</a:t>
          </a:r>
        </a:p>
      </dgm:t>
    </dgm:pt>
    <dgm:pt modelId="{C2DE426B-917B-4D65-A07F-9F9805275BA9}" type="parTrans" cxnId="{CFBF4F2E-3485-4FB0-8A7C-EED9AF1B8AC9}">
      <dgm:prSet/>
      <dgm:spPr/>
      <dgm:t>
        <a:bodyPr/>
        <a:lstStyle/>
        <a:p>
          <a:endParaRPr lang="en-CA"/>
        </a:p>
      </dgm:t>
    </dgm:pt>
    <dgm:pt modelId="{BF010B0A-4AFF-48A7-BE25-3DDD7B6972E2}" type="sibTrans" cxnId="{CFBF4F2E-3485-4FB0-8A7C-EED9AF1B8AC9}">
      <dgm:prSet/>
      <dgm:spPr/>
      <dgm:t>
        <a:bodyPr/>
        <a:lstStyle/>
        <a:p>
          <a:endParaRPr lang="en-CA"/>
        </a:p>
      </dgm:t>
    </dgm:pt>
    <dgm:pt modelId="{1C3A2807-E307-4C3A-B410-3AAF89A29A90}">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a:ln>
                <a:noFill/>
              </a:ln>
              <a:solidFill>
                <a:srgbClr val="FFFF00"/>
              </a:solidFill>
              <a:effectLst/>
              <a:latin typeface="Arial" charset="0"/>
              <a:cs typeface="Arial" charset="0"/>
            </a:rPr>
            <a:t>Unexpected</a:t>
          </a:r>
        </a:p>
      </dgm:t>
    </dgm:pt>
    <dgm:pt modelId="{005B3F0C-554D-41FB-A106-7BA3CF2C84F8}" type="parTrans" cxnId="{9FAC1752-DD50-46F4-A96D-8B997DDE7C73}">
      <dgm:prSet/>
      <dgm:spPr/>
      <dgm:t>
        <a:bodyPr/>
        <a:lstStyle/>
        <a:p>
          <a:endParaRPr lang="en-CA"/>
        </a:p>
      </dgm:t>
    </dgm:pt>
    <dgm:pt modelId="{F724D549-F874-4BB1-9377-74754B82345D}" type="sibTrans" cxnId="{9FAC1752-DD50-46F4-A96D-8B997DDE7C73}">
      <dgm:prSet/>
      <dgm:spPr/>
      <dgm:t>
        <a:bodyPr/>
        <a:lstStyle/>
        <a:p>
          <a:endParaRPr lang="en-CA"/>
        </a:p>
      </dgm:t>
    </dgm:pt>
    <dgm:pt modelId="{3CFB26D7-A6B5-4D6A-A0D0-A11B35E3D0D8}">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C00000"/>
              </a:solidFill>
              <a:effectLst/>
              <a:latin typeface="Arial" charset="0"/>
              <a:cs typeface="Arial" charset="0"/>
            </a:rPr>
            <a:t>Situationally bound</a:t>
          </a:r>
        </a:p>
      </dgm:t>
    </dgm:pt>
    <dgm:pt modelId="{5AF67C69-8BC9-4AAF-B36E-61E98B3BE2B5}" type="parTrans" cxnId="{548686ED-2D01-41D8-B40D-17E439AB6051}">
      <dgm:prSet/>
      <dgm:spPr/>
      <dgm:t>
        <a:bodyPr/>
        <a:lstStyle/>
        <a:p>
          <a:endParaRPr lang="en-CA"/>
        </a:p>
      </dgm:t>
    </dgm:pt>
    <dgm:pt modelId="{F4CD170D-21EE-41F1-8037-5227B74C8BDD}" type="sibTrans" cxnId="{548686ED-2D01-41D8-B40D-17E439AB6051}">
      <dgm:prSet/>
      <dgm:spPr/>
      <dgm:t>
        <a:bodyPr/>
        <a:lstStyle/>
        <a:p>
          <a:endParaRPr lang="en-CA"/>
        </a:p>
      </dgm:t>
    </dgm:pt>
    <dgm:pt modelId="{81E22E12-0D5A-46C1-8097-5E70777C65B2}">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i="1" dirty="0">
              <a:solidFill>
                <a:srgbClr val="FFFF00"/>
              </a:solidFill>
            </a:rPr>
            <a:t>Spontaneous.</a:t>
          </a:r>
        </a:p>
        <a:p>
          <a:r>
            <a:rPr lang="en-US" sz="2400" b="1" i="1" dirty="0">
              <a:solidFill>
                <a:srgbClr val="FFFF00"/>
              </a:solidFill>
            </a:rPr>
            <a:t>Essential to diagnose </a:t>
          </a:r>
        </a:p>
        <a:p>
          <a:r>
            <a:rPr lang="en-US" sz="2400" b="1" i="1" dirty="0">
              <a:solidFill>
                <a:srgbClr val="FFFF00"/>
              </a:solidFill>
            </a:rPr>
            <a:t>Panic Disorder</a:t>
          </a:r>
          <a:endParaRPr lang="en-US" sz="2400" dirty="0">
            <a:solidFill>
              <a:srgbClr val="FFFF00"/>
            </a:solidFill>
          </a:endParaRPr>
        </a:p>
      </dgm:t>
    </dgm:pt>
    <dgm:pt modelId="{1587CD42-BA87-47ED-8734-E058EAFB5D9C}" type="parTrans" cxnId="{D76424D4-905D-4306-926B-A4FF44C6F5E4}">
      <dgm:prSet/>
      <dgm:spPr/>
      <dgm:t>
        <a:bodyPr/>
        <a:lstStyle/>
        <a:p>
          <a:endParaRPr lang="en-US"/>
        </a:p>
      </dgm:t>
    </dgm:pt>
    <dgm:pt modelId="{38501F5E-637F-4681-9A3A-32CB692082B5}" type="sibTrans" cxnId="{D76424D4-905D-4306-926B-A4FF44C6F5E4}">
      <dgm:prSet/>
      <dgm:spPr/>
      <dgm:t>
        <a:bodyPr/>
        <a:lstStyle/>
        <a:p>
          <a:endParaRPr lang="en-US"/>
        </a:p>
      </dgm:t>
    </dgm:pt>
    <dgm:pt modelId="{ED34EFE2-12A8-4E9B-AC4B-3205F18D21D3}">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1" dirty="0">
              <a:solidFill>
                <a:srgbClr val="C00000"/>
              </a:solidFill>
            </a:rPr>
            <a:t>- Anticipation Or immediately on exposure to the trigger</a:t>
          </a:r>
        </a:p>
        <a:p>
          <a:r>
            <a:rPr lang="en-US" sz="2000" b="1" i="1" dirty="0">
              <a:solidFill>
                <a:srgbClr val="C00000"/>
              </a:solidFill>
            </a:rPr>
            <a:t>e.g. specific phobia.</a:t>
          </a:r>
        </a:p>
        <a:p>
          <a:r>
            <a:rPr lang="en-US" sz="2000" b="1" i="1" dirty="0">
              <a:solidFill>
                <a:srgbClr val="C00000"/>
              </a:solidFill>
            </a:rPr>
            <a:t>- can be ass./with</a:t>
          </a:r>
        </a:p>
        <a:p>
          <a:r>
            <a:rPr lang="en-US" sz="2000" b="1" i="1" dirty="0">
              <a:solidFill>
                <a:srgbClr val="C00000"/>
              </a:solidFill>
            </a:rPr>
            <a:t>panic disorder</a:t>
          </a:r>
          <a:endParaRPr lang="en-US" sz="2000" dirty="0">
            <a:solidFill>
              <a:srgbClr val="C00000"/>
            </a:solidFill>
          </a:endParaRPr>
        </a:p>
      </dgm:t>
    </dgm:pt>
    <dgm:pt modelId="{FE8A8B4B-AFD3-4DE4-A6EF-2FA17FB2A3D8}" type="parTrans" cxnId="{9B3E313E-52DF-4C18-AF7B-F151C7805564}">
      <dgm:prSet/>
      <dgm:spPr/>
      <dgm:t>
        <a:bodyPr/>
        <a:lstStyle/>
        <a:p>
          <a:endParaRPr lang="en-US"/>
        </a:p>
      </dgm:t>
    </dgm:pt>
    <dgm:pt modelId="{8FB859FA-7FDC-4453-B444-3F15D7795209}" type="sibTrans" cxnId="{9B3E313E-52DF-4C18-AF7B-F151C7805564}">
      <dgm:prSet/>
      <dgm:spPr/>
      <dgm:t>
        <a:bodyPr/>
        <a:lstStyle/>
        <a:p>
          <a:endParaRPr lang="en-US"/>
        </a:p>
      </dgm:t>
    </dgm:pt>
    <dgm:pt modelId="{01033827-1645-4554-81D9-F218B0D9E8C5}" type="pres">
      <dgm:prSet presAssocID="{8B5B0504-FA3C-414E-97D5-2B2B73A32B6E}" presName="hierChild1" presStyleCnt="0">
        <dgm:presLayoutVars>
          <dgm:orgChart val="1"/>
          <dgm:chPref val="1"/>
          <dgm:dir/>
          <dgm:animOne val="branch"/>
          <dgm:animLvl val="lvl"/>
          <dgm:resizeHandles/>
        </dgm:presLayoutVars>
      </dgm:prSet>
      <dgm:spPr/>
    </dgm:pt>
    <dgm:pt modelId="{C2418EE9-8B3C-401D-BED1-AA76C4203A05}" type="pres">
      <dgm:prSet presAssocID="{977DB252-E98A-4640-A9C3-3A16353EF1E2}" presName="hierRoot1" presStyleCnt="0">
        <dgm:presLayoutVars>
          <dgm:hierBranch/>
        </dgm:presLayoutVars>
      </dgm:prSet>
      <dgm:spPr/>
    </dgm:pt>
    <dgm:pt modelId="{3B814BE2-11E2-4E2E-95B3-D0E2FB419209}" type="pres">
      <dgm:prSet presAssocID="{977DB252-E98A-4640-A9C3-3A16353EF1E2}" presName="rootComposite1" presStyleCnt="0"/>
      <dgm:spPr/>
    </dgm:pt>
    <dgm:pt modelId="{B87D075C-4C03-438C-B7D0-E91280C75907}" type="pres">
      <dgm:prSet presAssocID="{977DB252-E98A-4640-A9C3-3A16353EF1E2}" presName="rootText1" presStyleLbl="node0" presStyleIdx="0" presStyleCnt="1" custScaleX="131264" custScaleY="53379" custLinFactY="-65778" custLinFactNeighborX="-1299" custLinFactNeighborY="-100000">
        <dgm:presLayoutVars>
          <dgm:chPref val="3"/>
        </dgm:presLayoutVars>
      </dgm:prSet>
      <dgm:spPr>
        <a:prstGeom prst="roundRect">
          <a:avLst/>
        </a:prstGeom>
      </dgm:spPr>
    </dgm:pt>
    <dgm:pt modelId="{9B13E0B6-E969-48A4-8A19-9645A29314C1}" type="pres">
      <dgm:prSet presAssocID="{977DB252-E98A-4640-A9C3-3A16353EF1E2}" presName="rootConnector1" presStyleLbl="node1" presStyleIdx="0" presStyleCnt="0"/>
      <dgm:spPr/>
    </dgm:pt>
    <dgm:pt modelId="{D602286D-BB69-4EDE-9644-624ABD94C665}" type="pres">
      <dgm:prSet presAssocID="{977DB252-E98A-4640-A9C3-3A16353EF1E2}" presName="hierChild2" presStyleCnt="0"/>
      <dgm:spPr/>
    </dgm:pt>
    <dgm:pt modelId="{9CE5FEFF-23F2-417D-8422-ECA09259BA19}" type="pres">
      <dgm:prSet presAssocID="{005B3F0C-554D-41FB-A106-7BA3CF2C84F8}" presName="Name35" presStyleLbl="parChTrans1D2" presStyleIdx="0" presStyleCnt="2"/>
      <dgm:spPr/>
    </dgm:pt>
    <dgm:pt modelId="{6AE17846-E98B-4DAD-9C3F-3A1336332BBC}" type="pres">
      <dgm:prSet presAssocID="{1C3A2807-E307-4C3A-B410-3AAF89A29A90}" presName="hierRoot2" presStyleCnt="0">
        <dgm:presLayoutVars>
          <dgm:hierBranch/>
        </dgm:presLayoutVars>
      </dgm:prSet>
      <dgm:spPr/>
    </dgm:pt>
    <dgm:pt modelId="{0ACA4D56-4A99-4AED-B598-CE158E4F498A}" type="pres">
      <dgm:prSet presAssocID="{1C3A2807-E307-4C3A-B410-3AAF89A29A90}" presName="rootComposite" presStyleCnt="0"/>
      <dgm:spPr/>
    </dgm:pt>
    <dgm:pt modelId="{385C6F3B-97E0-4762-8888-B8DF9C8A3A18}" type="pres">
      <dgm:prSet presAssocID="{1C3A2807-E307-4C3A-B410-3AAF89A29A90}" presName="rootText" presStyleLbl="node2" presStyleIdx="0" presStyleCnt="2" custScaleX="88096" custScaleY="63355" custLinFactNeighborX="4585" custLinFactNeighborY="-8098">
        <dgm:presLayoutVars>
          <dgm:chPref val="3"/>
        </dgm:presLayoutVars>
      </dgm:prSet>
      <dgm:spPr>
        <a:prstGeom prst="parallelogram">
          <a:avLst/>
        </a:prstGeom>
      </dgm:spPr>
    </dgm:pt>
    <dgm:pt modelId="{35F33227-F9E4-4B82-B9F7-1E444D8B0FF5}" type="pres">
      <dgm:prSet presAssocID="{1C3A2807-E307-4C3A-B410-3AAF89A29A90}" presName="rootConnector" presStyleLbl="node2" presStyleIdx="0" presStyleCnt="2"/>
      <dgm:spPr/>
    </dgm:pt>
    <dgm:pt modelId="{B9FEB22C-EBDE-417E-8400-5F3EE50D1350}" type="pres">
      <dgm:prSet presAssocID="{1C3A2807-E307-4C3A-B410-3AAF89A29A90}" presName="hierChild4" presStyleCnt="0"/>
      <dgm:spPr/>
    </dgm:pt>
    <dgm:pt modelId="{4367560D-DF8C-4D80-8965-2D659D5F5BC7}" type="pres">
      <dgm:prSet presAssocID="{1587CD42-BA87-47ED-8734-E058EAFB5D9C}" presName="Name35" presStyleLbl="parChTrans1D3" presStyleIdx="0" presStyleCnt="2"/>
      <dgm:spPr/>
    </dgm:pt>
    <dgm:pt modelId="{DB2DB170-886C-4261-B0E4-1B91487F173E}" type="pres">
      <dgm:prSet presAssocID="{81E22E12-0D5A-46C1-8097-5E70777C65B2}" presName="hierRoot2" presStyleCnt="0">
        <dgm:presLayoutVars>
          <dgm:hierBranch val="init"/>
        </dgm:presLayoutVars>
      </dgm:prSet>
      <dgm:spPr/>
    </dgm:pt>
    <dgm:pt modelId="{D67F711A-8114-4BDE-A33A-94F8518BFFD8}" type="pres">
      <dgm:prSet presAssocID="{81E22E12-0D5A-46C1-8097-5E70777C65B2}" presName="rootComposite" presStyleCnt="0"/>
      <dgm:spPr/>
    </dgm:pt>
    <dgm:pt modelId="{70187804-AAFB-4D80-AB89-B4726F92D022}" type="pres">
      <dgm:prSet presAssocID="{81E22E12-0D5A-46C1-8097-5E70777C65B2}" presName="rootText" presStyleLbl="node3" presStyleIdx="0" presStyleCnt="2" custScaleX="83869" custLinFactNeighborX="4527" custLinFactNeighborY="-7544">
        <dgm:presLayoutVars>
          <dgm:chPref val="3"/>
        </dgm:presLayoutVars>
      </dgm:prSet>
      <dgm:spPr>
        <a:prstGeom prst="parallelogram">
          <a:avLst/>
        </a:prstGeom>
      </dgm:spPr>
    </dgm:pt>
    <dgm:pt modelId="{946332FE-0D33-4093-88D0-31D75996E336}" type="pres">
      <dgm:prSet presAssocID="{81E22E12-0D5A-46C1-8097-5E70777C65B2}" presName="rootConnector" presStyleLbl="node3" presStyleIdx="0" presStyleCnt="2"/>
      <dgm:spPr/>
    </dgm:pt>
    <dgm:pt modelId="{58CA49F7-99C4-4B31-9007-5D8C7966E815}" type="pres">
      <dgm:prSet presAssocID="{81E22E12-0D5A-46C1-8097-5E70777C65B2}" presName="hierChild4" presStyleCnt="0"/>
      <dgm:spPr/>
    </dgm:pt>
    <dgm:pt modelId="{520F22D3-AEEE-40CE-94F8-6517BE547968}" type="pres">
      <dgm:prSet presAssocID="{81E22E12-0D5A-46C1-8097-5E70777C65B2}" presName="hierChild5" presStyleCnt="0"/>
      <dgm:spPr/>
    </dgm:pt>
    <dgm:pt modelId="{5C6B46B8-08EB-4B10-B926-FF4B75E6BEED}" type="pres">
      <dgm:prSet presAssocID="{1C3A2807-E307-4C3A-B410-3AAF89A29A90}" presName="hierChild5" presStyleCnt="0"/>
      <dgm:spPr/>
    </dgm:pt>
    <dgm:pt modelId="{2E869BCD-4B23-462B-8CAE-5A2AE75A4655}" type="pres">
      <dgm:prSet presAssocID="{5AF67C69-8BC9-4AAF-B36E-61E98B3BE2B5}" presName="Name35" presStyleLbl="parChTrans1D2" presStyleIdx="1" presStyleCnt="2"/>
      <dgm:spPr/>
    </dgm:pt>
    <dgm:pt modelId="{4EBDA788-496D-47D2-AB2B-7D90532A60AB}" type="pres">
      <dgm:prSet presAssocID="{3CFB26D7-A6B5-4D6A-A0D0-A11B35E3D0D8}" presName="hierRoot2" presStyleCnt="0">
        <dgm:presLayoutVars>
          <dgm:hierBranch/>
        </dgm:presLayoutVars>
      </dgm:prSet>
      <dgm:spPr/>
    </dgm:pt>
    <dgm:pt modelId="{208AA669-FB8E-4801-82A9-91350AD14B18}" type="pres">
      <dgm:prSet presAssocID="{3CFB26D7-A6B5-4D6A-A0D0-A11B35E3D0D8}" presName="rootComposite" presStyleCnt="0"/>
      <dgm:spPr/>
    </dgm:pt>
    <dgm:pt modelId="{687CC81A-9581-4F79-8E08-4A6FBA869834}" type="pres">
      <dgm:prSet presAssocID="{3CFB26D7-A6B5-4D6A-A0D0-A11B35E3D0D8}" presName="rootText" presStyleLbl="node2" presStyleIdx="1" presStyleCnt="2" custScaleX="74967" custScaleY="63893" custLinFactNeighborX="-3539" custLinFactNeighborY="-8737">
        <dgm:presLayoutVars>
          <dgm:chPref val="3"/>
        </dgm:presLayoutVars>
      </dgm:prSet>
      <dgm:spPr>
        <a:prstGeom prst="rect">
          <a:avLst/>
        </a:prstGeom>
      </dgm:spPr>
    </dgm:pt>
    <dgm:pt modelId="{416CFFF8-37C5-4AD3-8991-0AF07B8D7870}" type="pres">
      <dgm:prSet presAssocID="{3CFB26D7-A6B5-4D6A-A0D0-A11B35E3D0D8}" presName="rootConnector" presStyleLbl="node2" presStyleIdx="1" presStyleCnt="2"/>
      <dgm:spPr/>
    </dgm:pt>
    <dgm:pt modelId="{4A0D2BBF-8786-4864-956F-FF96EA79D06D}" type="pres">
      <dgm:prSet presAssocID="{3CFB26D7-A6B5-4D6A-A0D0-A11B35E3D0D8}" presName="hierChild4" presStyleCnt="0"/>
      <dgm:spPr/>
    </dgm:pt>
    <dgm:pt modelId="{EB286A2E-8515-4926-9626-136C160ADC83}" type="pres">
      <dgm:prSet presAssocID="{FE8A8B4B-AFD3-4DE4-A6EF-2FA17FB2A3D8}" presName="Name35" presStyleLbl="parChTrans1D3" presStyleIdx="1" presStyleCnt="2"/>
      <dgm:spPr/>
    </dgm:pt>
    <dgm:pt modelId="{D303EBDC-4A48-4880-96BA-77C4F916B9D8}" type="pres">
      <dgm:prSet presAssocID="{ED34EFE2-12A8-4E9B-AC4B-3205F18D21D3}" presName="hierRoot2" presStyleCnt="0">
        <dgm:presLayoutVars>
          <dgm:hierBranch val="init"/>
        </dgm:presLayoutVars>
      </dgm:prSet>
      <dgm:spPr/>
    </dgm:pt>
    <dgm:pt modelId="{59A23DE4-1417-4E05-8785-F35C82E981B6}" type="pres">
      <dgm:prSet presAssocID="{ED34EFE2-12A8-4E9B-AC4B-3205F18D21D3}" presName="rootComposite" presStyleCnt="0"/>
      <dgm:spPr/>
    </dgm:pt>
    <dgm:pt modelId="{5FCBEAAF-1484-442B-8312-AE89A8498337}" type="pres">
      <dgm:prSet presAssocID="{ED34EFE2-12A8-4E9B-AC4B-3205F18D21D3}" presName="rootText" presStyleLbl="node3" presStyleIdx="1" presStyleCnt="2" custScaleX="96139" custLinFactNeighborX="-3540" custLinFactNeighborY="-9228">
        <dgm:presLayoutVars>
          <dgm:chPref val="3"/>
        </dgm:presLayoutVars>
      </dgm:prSet>
      <dgm:spPr>
        <a:prstGeom prst="rect">
          <a:avLst/>
        </a:prstGeom>
      </dgm:spPr>
    </dgm:pt>
    <dgm:pt modelId="{145185C7-E691-4E32-8135-77777F0B9F5A}" type="pres">
      <dgm:prSet presAssocID="{ED34EFE2-12A8-4E9B-AC4B-3205F18D21D3}" presName="rootConnector" presStyleLbl="node3" presStyleIdx="1" presStyleCnt="2"/>
      <dgm:spPr/>
    </dgm:pt>
    <dgm:pt modelId="{BE8DDD1D-5600-42AA-BBB5-6CF7D2212AFE}" type="pres">
      <dgm:prSet presAssocID="{ED34EFE2-12A8-4E9B-AC4B-3205F18D21D3}" presName="hierChild4" presStyleCnt="0"/>
      <dgm:spPr/>
    </dgm:pt>
    <dgm:pt modelId="{2B6710CD-606F-4A13-A731-F96B06A1EA78}" type="pres">
      <dgm:prSet presAssocID="{ED34EFE2-12A8-4E9B-AC4B-3205F18D21D3}" presName="hierChild5" presStyleCnt="0"/>
      <dgm:spPr/>
    </dgm:pt>
    <dgm:pt modelId="{3D0EF266-38AD-45FC-A381-53E0740D8D16}" type="pres">
      <dgm:prSet presAssocID="{3CFB26D7-A6B5-4D6A-A0D0-A11B35E3D0D8}" presName="hierChild5" presStyleCnt="0"/>
      <dgm:spPr/>
    </dgm:pt>
    <dgm:pt modelId="{A57CC560-6275-4F89-9665-F1B56A232B5E}" type="pres">
      <dgm:prSet presAssocID="{977DB252-E98A-4640-A9C3-3A16353EF1E2}" presName="hierChild3" presStyleCnt="0"/>
      <dgm:spPr/>
    </dgm:pt>
  </dgm:ptLst>
  <dgm:cxnLst>
    <dgm:cxn modelId="{794FFB13-E8CF-F74A-B317-00C170140CA4}" type="presOf" srcId="{81E22E12-0D5A-46C1-8097-5E70777C65B2}" destId="{70187804-AAFB-4D80-AB89-B4726F92D022}" srcOrd="0" destOrd="0" presId="urn:microsoft.com/office/officeart/2005/8/layout/orgChart1"/>
    <dgm:cxn modelId="{CFBF4F2E-3485-4FB0-8A7C-EED9AF1B8AC9}" srcId="{8B5B0504-FA3C-414E-97D5-2B2B73A32B6E}" destId="{977DB252-E98A-4640-A9C3-3A16353EF1E2}" srcOrd="0" destOrd="0" parTransId="{C2DE426B-917B-4D65-A07F-9F9805275BA9}" sibTransId="{BF010B0A-4AFF-48A7-BE25-3DDD7B6972E2}"/>
    <dgm:cxn modelId="{09E4ED2E-53B6-F248-BC50-072F71861F6C}" type="presOf" srcId="{ED34EFE2-12A8-4E9B-AC4B-3205F18D21D3}" destId="{5FCBEAAF-1484-442B-8312-AE89A8498337}" srcOrd="0" destOrd="0" presId="urn:microsoft.com/office/officeart/2005/8/layout/orgChart1"/>
    <dgm:cxn modelId="{28F89F2F-C20E-A847-9A72-28F26FD4E717}" type="presOf" srcId="{1587CD42-BA87-47ED-8734-E058EAFB5D9C}" destId="{4367560D-DF8C-4D80-8965-2D659D5F5BC7}" srcOrd="0" destOrd="0" presId="urn:microsoft.com/office/officeart/2005/8/layout/orgChart1"/>
    <dgm:cxn modelId="{2D9CE533-273B-ED4B-A1AC-3FE97753DA5C}" type="presOf" srcId="{8B5B0504-FA3C-414E-97D5-2B2B73A32B6E}" destId="{01033827-1645-4554-81D9-F218B0D9E8C5}" srcOrd="0" destOrd="0" presId="urn:microsoft.com/office/officeart/2005/8/layout/orgChart1"/>
    <dgm:cxn modelId="{9B3E313E-52DF-4C18-AF7B-F151C7805564}" srcId="{3CFB26D7-A6B5-4D6A-A0D0-A11B35E3D0D8}" destId="{ED34EFE2-12A8-4E9B-AC4B-3205F18D21D3}" srcOrd="0" destOrd="0" parTransId="{FE8A8B4B-AFD3-4DE4-A6EF-2FA17FB2A3D8}" sibTransId="{8FB859FA-7FDC-4453-B444-3F15D7795209}"/>
    <dgm:cxn modelId="{EA752142-2896-3D4F-868A-8CD83E9E0309}" type="presOf" srcId="{FE8A8B4B-AFD3-4DE4-A6EF-2FA17FB2A3D8}" destId="{EB286A2E-8515-4926-9626-136C160ADC83}" srcOrd="0" destOrd="0" presId="urn:microsoft.com/office/officeart/2005/8/layout/orgChart1"/>
    <dgm:cxn modelId="{8708014B-69F4-5048-861F-CB7CEEB29E1F}" type="presOf" srcId="{1C3A2807-E307-4C3A-B410-3AAF89A29A90}" destId="{385C6F3B-97E0-4762-8888-B8DF9C8A3A18}" srcOrd="0" destOrd="0" presId="urn:microsoft.com/office/officeart/2005/8/layout/orgChart1"/>
    <dgm:cxn modelId="{9FAC1752-DD50-46F4-A96D-8B997DDE7C73}" srcId="{977DB252-E98A-4640-A9C3-3A16353EF1E2}" destId="{1C3A2807-E307-4C3A-B410-3AAF89A29A90}" srcOrd="0" destOrd="0" parTransId="{005B3F0C-554D-41FB-A106-7BA3CF2C84F8}" sibTransId="{F724D549-F874-4BB1-9377-74754B82345D}"/>
    <dgm:cxn modelId="{CCF57378-1361-D44E-9A53-3CE963F5F0B3}" type="presOf" srcId="{977DB252-E98A-4640-A9C3-3A16353EF1E2}" destId="{9B13E0B6-E969-48A4-8A19-9645A29314C1}" srcOrd="1" destOrd="0" presId="urn:microsoft.com/office/officeart/2005/8/layout/orgChart1"/>
    <dgm:cxn modelId="{5B6E9293-C282-124D-AACC-6080FDAC1922}" type="presOf" srcId="{1C3A2807-E307-4C3A-B410-3AAF89A29A90}" destId="{35F33227-F9E4-4B82-B9F7-1E444D8B0FF5}" srcOrd="1" destOrd="0" presId="urn:microsoft.com/office/officeart/2005/8/layout/orgChart1"/>
    <dgm:cxn modelId="{496DF3A8-5747-FF44-BAFA-8DF29BD61233}" type="presOf" srcId="{977DB252-E98A-4640-A9C3-3A16353EF1E2}" destId="{B87D075C-4C03-438C-B7D0-E91280C75907}" srcOrd="0" destOrd="0" presId="urn:microsoft.com/office/officeart/2005/8/layout/orgChart1"/>
    <dgm:cxn modelId="{7BA82FBE-AA5C-F343-B30E-8316719B9C2E}" type="presOf" srcId="{3CFB26D7-A6B5-4D6A-A0D0-A11B35E3D0D8}" destId="{416CFFF8-37C5-4AD3-8991-0AF07B8D7870}" srcOrd="1" destOrd="0" presId="urn:microsoft.com/office/officeart/2005/8/layout/orgChart1"/>
    <dgm:cxn modelId="{9910D9C7-10DC-9A4A-BADC-FC33E77DA499}" type="presOf" srcId="{81E22E12-0D5A-46C1-8097-5E70777C65B2}" destId="{946332FE-0D33-4093-88D0-31D75996E336}" srcOrd="1" destOrd="0" presId="urn:microsoft.com/office/officeart/2005/8/layout/orgChart1"/>
    <dgm:cxn modelId="{D76424D4-905D-4306-926B-A4FF44C6F5E4}" srcId="{1C3A2807-E307-4C3A-B410-3AAF89A29A90}" destId="{81E22E12-0D5A-46C1-8097-5E70777C65B2}" srcOrd="0" destOrd="0" parTransId="{1587CD42-BA87-47ED-8734-E058EAFB5D9C}" sibTransId="{38501F5E-637F-4681-9A3A-32CB692082B5}"/>
    <dgm:cxn modelId="{F12C0DDF-24C5-2D40-A469-B1611CAC84D1}" type="presOf" srcId="{3CFB26D7-A6B5-4D6A-A0D0-A11B35E3D0D8}" destId="{687CC81A-9581-4F79-8E08-4A6FBA869834}" srcOrd="0" destOrd="0" presId="urn:microsoft.com/office/officeart/2005/8/layout/orgChart1"/>
    <dgm:cxn modelId="{34B464E4-EA4D-B245-8F5B-5171A3752E47}" type="presOf" srcId="{ED34EFE2-12A8-4E9B-AC4B-3205F18D21D3}" destId="{145185C7-E691-4E32-8135-77777F0B9F5A}" srcOrd="1" destOrd="0" presId="urn:microsoft.com/office/officeart/2005/8/layout/orgChart1"/>
    <dgm:cxn modelId="{7DB8F9E7-8DE5-6F4B-B062-70581FC99ADC}" type="presOf" srcId="{5AF67C69-8BC9-4AAF-B36E-61E98B3BE2B5}" destId="{2E869BCD-4B23-462B-8CAE-5A2AE75A4655}" srcOrd="0" destOrd="0" presId="urn:microsoft.com/office/officeart/2005/8/layout/orgChart1"/>
    <dgm:cxn modelId="{548686ED-2D01-41D8-B40D-17E439AB6051}" srcId="{977DB252-E98A-4640-A9C3-3A16353EF1E2}" destId="{3CFB26D7-A6B5-4D6A-A0D0-A11B35E3D0D8}" srcOrd="1" destOrd="0" parTransId="{5AF67C69-8BC9-4AAF-B36E-61E98B3BE2B5}" sibTransId="{F4CD170D-21EE-41F1-8037-5227B74C8BDD}"/>
    <dgm:cxn modelId="{9D998BF0-86E2-A146-8890-8E9DE12B9461}" type="presOf" srcId="{005B3F0C-554D-41FB-A106-7BA3CF2C84F8}" destId="{9CE5FEFF-23F2-417D-8422-ECA09259BA19}" srcOrd="0" destOrd="0" presId="urn:microsoft.com/office/officeart/2005/8/layout/orgChart1"/>
    <dgm:cxn modelId="{63880438-BC52-1E42-B999-D921618DA2D3}" type="presParOf" srcId="{01033827-1645-4554-81D9-F218B0D9E8C5}" destId="{C2418EE9-8B3C-401D-BED1-AA76C4203A05}" srcOrd="0" destOrd="0" presId="urn:microsoft.com/office/officeart/2005/8/layout/orgChart1"/>
    <dgm:cxn modelId="{7F6648FF-6CE0-1649-BCB7-ABE1338496D7}" type="presParOf" srcId="{C2418EE9-8B3C-401D-BED1-AA76C4203A05}" destId="{3B814BE2-11E2-4E2E-95B3-D0E2FB419209}" srcOrd="0" destOrd="0" presId="urn:microsoft.com/office/officeart/2005/8/layout/orgChart1"/>
    <dgm:cxn modelId="{9AE015AB-2538-B143-B4F9-B5639479D4A9}" type="presParOf" srcId="{3B814BE2-11E2-4E2E-95B3-D0E2FB419209}" destId="{B87D075C-4C03-438C-B7D0-E91280C75907}" srcOrd="0" destOrd="0" presId="urn:microsoft.com/office/officeart/2005/8/layout/orgChart1"/>
    <dgm:cxn modelId="{3D0A41D3-DB6C-BD47-8A71-A165E27169E5}" type="presParOf" srcId="{3B814BE2-11E2-4E2E-95B3-D0E2FB419209}" destId="{9B13E0B6-E969-48A4-8A19-9645A29314C1}" srcOrd="1" destOrd="0" presId="urn:microsoft.com/office/officeart/2005/8/layout/orgChart1"/>
    <dgm:cxn modelId="{183F8A92-3527-834B-BB13-B4D42982FF05}" type="presParOf" srcId="{C2418EE9-8B3C-401D-BED1-AA76C4203A05}" destId="{D602286D-BB69-4EDE-9644-624ABD94C665}" srcOrd="1" destOrd="0" presId="urn:microsoft.com/office/officeart/2005/8/layout/orgChart1"/>
    <dgm:cxn modelId="{BB528256-921C-504C-8E4D-1A1530D665BE}" type="presParOf" srcId="{D602286D-BB69-4EDE-9644-624ABD94C665}" destId="{9CE5FEFF-23F2-417D-8422-ECA09259BA19}" srcOrd="0" destOrd="0" presId="urn:microsoft.com/office/officeart/2005/8/layout/orgChart1"/>
    <dgm:cxn modelId="{CC8CFBD2-3804-D444-9E48-0BDF954AB211}" type="presParOf" srcId="{D602286D-BB69-4EDE-9644-624ABD94C665}" destId="{6AE17846-E98B-4DAD-9C3F-3A1336332BBC}" srcOrd="1" destOrd="0" presId="urn:microsoft.com/office/officeart/2005/8/layout/orgChart1"/>
    <dgm:cxn modelId="{0C78928C-33DD-7F4D-A10E-EFEF4F12B727}" type="presParOf" srcId="{6AE17846-E98B-4DAD-9C3F-3A1336332BBC}" destId="{0ACA4D56-4A99-4AED-B598-CE158E4F498A}" srcOrd="0" destOrd="0" presId="urn:microsoft.com/office/officeart/2005/8/layout/orgChart1"/>
    <dgm:cxn modelId="{AB023454-0ECE-F445-91CA-951D9D2AB406}" type="presParOf" srcId="{0ACA4D56-4A99-4AED-B598-CE158E4F498A}" destId="{385C6F3B-97E0-4762-8888-B8DF9C8A3A18}" srcOrd="0" destOrd="0" presId="urn:microsoft.com/office/officeart/2005/8/layout/orgChart1"/>
    <dgm:cxn modelId="{9300649B-18FF-FB41-A127-F7E2DCF56594}" type="presParOf" srcId="{0ACA4D56-4A99-4AED-B598-CE158E4F498A}" destId="{35F33227-F9E4-4B82-B9F7-1E444D8B0FF5}" srcOrd="1" destOrd="0" presId="urn:microsoft.com/office/officeart/2005/8/layout/orgChart1"/>
    <dgm:cxn modelId="{A6652B1B-4505-054E-9037-D81D2505F4D7}" type="presParOf" srcId="{6AE17846-E98B-4DAD-9C3F-3A1336332BBC}" destId="{B9FEB22C-EBDE-417E-8400-5F3EE50D1350}" srcOrd="1" destOrd="0" presId="urn:microsoft.com/office/officeart/2005/8/layout/orgChart1"/>
    <dgm:cxn modelId="{710921A1-90C2-A949-881F-9833A74706A4}" type="presParOf" srcId="{B9FEB22C-EBDE-417E-8400-5F3EE50D1350}" destId="{4367560D-DF8C-4D80-8965-2D659D5F5BC7}" srcOrd="0" destOrd="0" presId="urn:microsoft.com/office/officeart/2005/8/layout/orgChart1"/>
    <dgm:cxn modelId="{E4C9E3D8-5598-664E-8684-B9E21163F29A}" type="presParOf" srcId="{B9FEB22C-EBDE-417E-8400-5F3EE50D1350}" destId="{DB2DB170-886C-4261-B0E4-1B91487F173E}" srcOrd="1" destOrd="0" presId="urn:microsoft.com/office/officeart/2005/8/layout/orgChart1"/>
    <dgm:cxn modelId="{C584596D-0116-E848-B736-3656973D3632}" type="presParOf" srcId="{DB2DB170-886C-4261-B0E4-1B91487F173E}" destId="{D67F711A-8114-4BDE-A33A-94F8518BFFD8}" srcOrd="0" destOrd="0" presId="urn:microsoft.com/office/officeart/2005/8/layout/orgChart1"/>
    <dgm:cxn modelId="{8CC2C07B-B0AD-DE48-9DB0-4D12F18E54EE}" type="presParOf" srcId="{D67F711A-8114-4BDE-A33A-94F8518BFFD8}" destId="{70187804-AAFB-4D80-AB89-B4726F92D022}" srcOrd="0" destOrd="0" presId="urn:microsoft.com/office/officeart/2005/8/layout/orgChart1"/>
    <dgm:cxn modelId="{CF881E19-0609-9C44-A884-958E5A88E3F8}" type="presParOf" srcId="{D67F711A-8114-4BDE-A33A-94F8518BFFD8}" destId="{946332FE-0D33-4093-88D0-31D75996E336}" srcOrd="1" destOrd="0" presId="urn:microsoft.com/office/officeart/2005/8/layout/orgChart1"/>
    <dgm:cxn modelId="{C1D39C64-14D3-4A4A-98E9-070EA627439E}" type="presParOf" srcId="{DB2DB170-886C-4261-B0E4-1B91487F173E}" destId="{58CA49F7-99C4-4B31-9007-5D8C7966E815}" srcOrd="1" destOrd="0" presId="urn:microsoft.com/office/officeart/2005/8/layout/orgChart1"/>
    <dgm:cxn modelId="{3DD9B47B-CC56-F041-8241-BF423FD131A8}" type="presParOf" srcId="{DB2DB170-886C-4261-B0E4-1B91487F173E}" destId="{520F22D3-AEEE-40CE-94F8-6517BE547968}" srcOrd="2" destOrd="0" presId="urn:microsoft.com/office/officeart/2005/8/layout/orgChart1"/>
    <dgm:cxn modelId="{995886B9-D082-094B-B7CB-FF49929E7FB8}" type="presParOf" srcId="{6AE17846-E98B-4DAD-9C3F-3A1336332BBC}" destId="{5C6B46B8-08EB-4B10-B926-FF4B75E6BEED}" srcOrd="2" destOrd="0" presId="urn:microsoft.com/office/officeart/2005/8/layout/orgChart1"/>
    <dgm:cxn modelId="{EA22A399-FB4C-FB47-81A5-E77770A2E5D7}" type="presParOf" srcId="{D602286D-BB69-4EDE-9644-624ABD94C665}" destId="{2E869BCD-4B23-462B-8CAE-5A2AE75A4655}" srcOrd="2" destOrd="0" presId="urn:microsoft.com/office/officeart/2005/8/layout/orgChart1"/>
    <dgm:cxn modelId="{9DAD17BC-003B-B443-AA13-DCD1E0207B94}" type="presParOf" srcId="{D602286D-BB69-4EDE-9644-624ABD94C665}" destId="{4EBDA788-496D-47D2-AB2B-7D90532A60AB}" srcOrd="3" destOrd="0" presId="urn:microsoft.com/office/officeart/2005/8/layout/orgChart1"/>
    <dgm:cxn modelId="{68698B79-AD2F-7B43-B935-711CD5C08805}" type="presParOf" srcId="{4EBDA788-496D-47D2-AB2B-7D90532A60AB}" destId="{208AA669-FB8E-4801-82A9-91350AD14B18}" srcOrd="0" destOrd="0" presId="urn:microsoft.com/office/officeart/2005/8/layout/orgChart1"/>
    <dgm:cxn modelId="{2CB804B8-8428-B94A-A043-ED0F43744B95}" type="presParOf" srcId="{208AA669-FB8E-4801-82A9-91350AD14B18}" destId="{687CC81A-9581-4F79-8E08-4A6FBA869834}" srcOrd="0" destOrd="0" presId="urn:microsoft.com/office/officeart/2005/8/layout/orgChart1"/>
    <dgm:cxn modelId="{30D4856A-EC04-1A4D-8839-2783431EFE14}" type="presParOf" srcId="{208AA669-FB8E-4801-82A9-91350AD14B18}" destId="{416CFFF8-37C5-4AD3-8991-0AF07B8D7870}" srcOrd="1" destOrd="0" presId="urn:microsoft.com/office/officeart/2005/8/layout/orgChart1"/>
    <dgm:cxn modelId="{A5DD463B-5D16-6B43-8EF6-E125427D63BF}" type="presParOf" srcId="{4EBDA788-496D-47D2-AB2B-7D90532A60AB}" destId="{4A0D2BBF-8786-4864-956F-FF96EA79D06D}" srcOrd="1" destOrd="0" presId="urn:microsoft.com/office/officeart/2005/8/layout/orgChart1"/>
    <dgm:cxn modelId="{3FE3E903-2951-C64B-B1BD-E4E331B65ACC}" type="presParOf" srcId="{4A0D2BBF-8786-4864-956F-FF96EA79D06D}" destId="{EB286A2E-8515-4926-9626-136C160ADC83}" srcOrd="0" destOrd="0" presId="urn:microsoft.com/office/officeart/2005/8/layout/orgChart1"/>
    <dgm:cxn modelId="{27E7C11F-257F-6E4F-87C2-DBA12F9F01EF}" type="presParOf" srcId="{4A0D2BBF-8786-4864-956F-FF96EA79D06D}" destId="{D303EBDC-4A48-4880-96BA-77C4F916B9D8}" srcOrd="1" destOrd="0" presId="urn:microsoft.com/office/officeart/2005/8/layout/orgChart1"/>
    <dgm:cxn modelId="{E4642A6F-3B67-394C-BF11-E734CDEE1D4F}" type="presParOf" srcId="{D303EBDC-4A48-4880-96BA-77C4F916B9D8}" destId="{59A23DE4-1417-4E05-8785-F35C82E981B6}" srcOrd="0" destOrd="0" presId="urn:microsoft.com/office/officeart/2005/8/layout/orgChart1"/>
    <dgm:cxn modelId="{DF11A737-284D-0B47-84E8-FF5ED396FDC6}" type="presParOf" srcId="{59A23DE4-1417-4E05-8785-F35C82E981B6}" destId="{5FCBEAAF-1484-442B-8312-AE89A8498337}" srcOrd="0" destOrd="0" presId="urn:microsoft.com/office/officeart/2005/8/layout/orgChart1"/>
    <dgm:cxn modelId="{3BD5E219-A2B2-F04E-9059-B45F89A910A2}" type="presParOf" srcId="{59A23DE4-1417-4E05-8785-F35C82E981B6}" destId="{145185C7-E691-4E32-8135-77777F0B9F5A}" srcOrd="1" destOrd="0" presId="urn:microsoft.com/office/officeart/2005/8/layout/orgChart1"/>
    <dgm:cxn modelId="{8890C29C-59B5-2142-B04B-CE7F24429D85}" type="presParOf" srcId="{D303EBDC-4A48-4880-96BA-77C4F916B9D8}" destId="{BE8DDD1D-5600-42AA-BBB5-6CF7D2212AFE}" srcOrd="1" destOrd="0" presId="urn:microsoft.com/office/officeart/2005/8/layout/orgChart1"/>
    <dgm:cxn modelId="{D54730CE-E6B5-9B49-9B56-960319C253C3}" type="presParOf" srcId="{D303EBDC-4A48-4880-96BA-77C4F916B9D8}" destId="{2B6710CD-606F-4A13-A731-F96B06A1EA78}" srcOrd="2" destOrd="0" presId="urn:microsoft.com/office/officeart/2005/8/layout/orgChart1"/>
    <dgm:cxn modelId="{AD65AE74-81F1-1D49-A8CA-30EE4CEE1020}" type="presParOf" srcId="{4EBDA788-496D-47D2-AB2B-7D90532A60AB}" destId="{3D0EF266-38AD-45FC-A381-53E0740D8D16}" srcOrd="2" destOrd="0" presId="urn:microsoft.com/office/officeart/2005/8/layout/orgChart1"/>
    <dgm:cxn modelId="{A2646F34-84BF-9445-BA90-0FA3905B7B79}" type="presParOf" srcId="{C2418EE9-8B3C-401D-BED1-AA76C4203A05}" destId="{A57CC560-6275-4F89-9665-F1B56A232B5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BBAF9-26B1-4A06-8D9B-4446B7C29AA6}"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D47B3B6B-D5B4-4FC6-A1B6-6270D9966DA8}">
      <dgm:prSet phldrT="[Text]"/>
      <dgm:spPr>
        <a:solidFill>
          <a:srgbClr val="FFFF00"/>
        </a:solidFill>
      </dgm:spPr>
      <dgm:t>
        <a:bodyPr/>
        <a:lstStyle/>
        <a:p>
          <a:r>
            <a:rPr lang="en-US" b="1" dirty="0">
              <a:effectLst>
                <a:outerShdw blurRad="38100" dist="38100" dir="2700000" algn="tl">
                  <a:srgbClr val="000000">
                    <a:alpha val="43137"/>
                  </a:srgbClr>
                </a:outerShdw>
              </a:effectLst>
            </a:rPr>
            <a:t>Phobia</a:t>
          </a:r>
        </a:p>
      </dgm:t>
    </dgm:pt>
    <dgm:pt modelId="{2FE758D6-EC3F-47A0-9E7B-9EA400A3153C}" type="parTrans" cxnId="{84D236A5-1ADD-41B6-B4E5-CA805D7C0809}">
      <dgm:prSet/>
      <dgm:spPr/>
      <dgm:t>
        <a:bodyPr/>
        <a:lstStyle/>
        <a:p>
          <a:endParaRPr lang="en-US"/>
        </a:p>
      </dgm:t>
    </dgm:pt>
    <dgm:pt modelId="{31C46716-97B6-4D25-A974-BC577F389672}" type="sibTrans" cxnId="{84D236A5-1ADD-41B6-B4E5-CA805D7C0809}">
      <dgm:prSet/>
      <dgm:spPr/>
      <dgm:t>
        <a:bodyPr/>
        <a:lstStyle/>
        <a:p>
          <a:endParaRPr lang="en-US"/>
        </a:p>
      </dgm:t>
    </dgm:pt>
    <dgm:pt modelId="{B95852B4-5DB8-4E22-AB7B-CED423B979AE}">
      <dgm:prSet phldrT="[Text]">
        <dgm:style>
          <a:lnRef idx="0">
            <a:schemeClr val="accent5"/>
          </a:lnRef>
          <a:fillRef idx="3">
            <a:schemeClr val="accent5"/>
          </a:fillRef>
          <a:effectRef idx="3">
            <a:schemeClr val="accent5"/>
          </a:effectRef>
          <a:fontRef idx="minor">
            <a:schemeClr val="lt1"/>
          </a:fontRef>
        </dgm:style>
      </dgm:prSet>
      <dgm:spPr>
        <a:solidFill>
          <a:srgbClr val="C00000"/>
        </a:solidFill>
      </dgm:spPr>
      <dgm:t>
        <a:bodyPr/>
        <a:lstStyle/>
        <a:p>
          <a:r>
            <a:rPr lang="en-US" b="1" dirty="0">
              <a:effectLst>
                <a:outerShdw blurRad="38100" dist="38100" dir="2700000" algn="tl">
                  <a:srgbClr val="000000">
                    <a:alpha val="43137"/>
                  </a:srgbClr>
                </a:outerShdw>
              </a:effectLst>
            </a:rPr>
            <a:t>FEAR</a:t>
          </a:r>
        </a:p>
      </dgm:t>
    </dgm:pt>
    <dgm:pt modelId="{6EC9A268-28F8-45F1-998B-65001F81CEA3}" type="parTrans" cxnId="{08C53F31-E881-4751-BFE5-15AFA19FBE77}">
      <dgm:prSet/>
      <dgm:spPr/>
      <dgm:t>
        <a:bodyPr/>
        <a:lstStyle/>
        <a:p>
          <a:endParaRPr lang="en-US"/>
        </a:p>
      </dgm:t>
    </dgm:pt>
    <dgm:pt modelId="{C20BD188-070A-4E95-84EC-269558455C0B}" type="sibTrans" cxnId="{08C53F31-E881-4751-BFE5-15AFA19FBE77}">
      <dgm:prSet/>
      <dgm:spPr/>
      <dgm:t>
        <a:bodyPr/>
        <a:lstStyle/>
        <a:p>
          <a:endParaRPr lang="en-US"/>
        </a:p>
      </dgm:t>
    </dgm:pt>
    <dgm:pt modelId="{598DEB20-0CE8-4D7F-8F63-86F10633C297}">
      <dgm:prSet phldrT="[Text]"/>
      <dgm:spPr>
        <a:solidFill>
          <a:schemeClr val="accent1"/>
        </a:solidFill>
      </dgm:spPr>
      <dgm:t>
        <a:bodyPr/>
        <a:lstStyle/>
        <a:p>
          <a:r>
            <a:rPr lang="en-US" b="1" dirty="0">
              <a:solidFill>
                <a:srgbClr val="C00000"/>
              </a:solidFill>
              <a:effectLst>
                <a:outerShdw blurRad="38100" dist="38100" dir="2700000" algn="tl">
                  <a:srgbClr val="000000">
                    <a:alpha val="43137"/>
                  </a:srgbClr>
                </a:outerShdw>
              </a:effectLst>
            </a:rPr>
            <a:t>Avoidance</a:t>
          </a:r>
        </a:p>
      </dgm:t>
    </dgm:pt>
    <dgm:pt modelId="{8FFC341E-781A-4C3F-AA87-3E869700FF30}" type="parTrans" cxnId="{A94523CF-BF37-4620-89CA-C5D8FA3385DB}">
      <dgm:prSet/>
      <dgm:spPr/>
      <dgm:t>
        <a:bodyPr/>
        <a:lstStyle/>
        <a:p>
          <a:endParaRPr lang="en-US"/>
        </a:p>
      </dgm:t>
    </dgm:pt>
    <dgm:pt modelId="{DAD2024E-8707-44EE-A191-AF4F924A7163}" type="sibTrans" cxnId="{A94523CF-BF37-4620-89CA-C5D8FA3385DB}">
      <dgm:prSet/>
      <dgm:spPr/>
      <dgm:t>
        <a:bodyPr/>
        <a:lstStyle/>
        <a:p>
          <a:endParaRPr lang="en-US"/>
        </a:p>
      </dgm:t>
    </dgm:pt>
    <dgm:pt modelId="{5BAE8AE8-1914-4DD0-9892-CEB0F59EE6A3}">
      <dgm:prSet/>
      <dgm:spPr>
        <a:solidFill>
          <a:srgbClr val="C00000"/>
        </a:solidFill>
      </dgm:spPr>
      <dgm:t>
        <a:bodyPr/>
        <a:lstStyle/>
        <a:p>
          <a:r>
            <a:rPr lang="en-US" dirty="0">
              <a:latin typeface="Arial" pitchFamily="34" charset="0"/>
            </a:rPr>
            <a:t>± panic attack</a:t>
          </a:r>
          <a:endParaRPr lang="en-US" dirty="0"/>
        </a:p>
      </dgm:t>
    </dgm:pt>
    <dgm:pt modelId="{4C5DB68F-786B-47E1-8870-5A49E10C9FFF}" type="parTrans" cxnId="{E99C5AED-009F-41CA-951D-BD9E093A9A7A}">
      <dgm:prSet/>
      <dgm:spPr/>
      <dgm:t>
        <a:bodyPr/>
        <a:lstStyle/>
        <a:p>
          <a:endParaRPr lang="en-US"/>
        </a:p>
      </dgm:t>
    </dgm:pt>
    <dgm:pt modelId="{B5638EF4-A728-4636-B9FF-9A2F56F8B017}" type="sibTrans" cxnId="{E99C5AED-009F-41CA-951D-BD9E093A9A7A}">
      <dgm:prSet/>
      <dgm:spPr/>
      <dgm:t>
        <a:bodyPr/>
        <a:lstStyle/>
        <a:p>
          <a:endParaRPr lang="en-US"/>
        </a:p>
      </dgm:t>
    </dgm:pt>
    <dgm:pt modelId="{9A25FB8B-88DA-4DD2-A0B7-F04C96D23228}">
      <dgm:prSet/>
      <dgm:spPr>
        <a:solidFill>
          <a:schemeClr val="accent1"/>
        </a:solidFill>
      </dgm:spPr>
      <dgm:t>
        <a:bodyPr/>
        <a:lstStyle/>
        <a:p>
          <a:r>
            <a:rPr lang="en-US" dirty="0">
              <a:solidFill>
                <a:srgbClr val="C00000"/>
              </a:solidFill>
              <a:latin typeface="Arial" pitchFamily="34" charset="0"/>
            </a:rPr>
            <a:t>endured with +++ discomfort</a:t>
          </a:r>
          <a:endParaRPr lang="en-US" dirty="0">
            <a:solidFill>
              <a:srgbClr val="C00000"/>
            </a:solidFill>
          </a:endParaRPr>
        </a:p>
      </dgm:t>
    </dgm:pt>
    <dgm:pt modelId="{9BD6E28D-1AB9-417C-9878-8AE5F03120C9}" type="parTrans" cxnId="{8A04F6D2-2426-4167-AE4A-16B568AD7E90}">
      <dgm:prSet/>
      <dgm:spPr/>
      <dgm:t>
        <a:bodyPr/>
        <a:lstStyle/>
        <a:p>
          <a:endParaRPr lang="en-US"/>
        </a:p>
      </dgm:t>
    </dgm:pt>
    <dgm:pt modelId="{4F12290C-F418-422E-B2CD-F6D553745B94}" type="sibTrans" cxnId="{8A04F6D2-2426-4167-AE4A-16B568AD7E90}">
      <dgm:prSet/>
      <dgm:spPr/>
      <dgm:t>
        <a:bodyPr/>
        <a:lstStyle/>
        <a:p>
          <a:endParaRPr lang="en-US"/>
        </a:p>
      </dgm:t>
    </dgm:pt>
    <dgm:pt modelId="{7B4B5E95-4034-480A-89C7-6C16E14618F8}" type="pres">
      <dgm:prSet presAssocID="{A1BBBAF9-26B1-4A06-8D9B-4446B7C29AA6}" presName="hierChild1" presStyleCnt="0">
        <dgm:presLayoutVars>
          <dgm:orgChart val="1"/>
          <dgm:chPref val="1"/>
          <dgm:dir/>
          <dgm:animOne val="branch"/>
          <dgm:animLvl val="lvl"/>
          <dgm:resizeHandles/>
        </dgm:presLayoutVars>
      </dgm:prSet>
      <dgm:spPr/>
    </dgm:pt>
    <dgm:pt modelId="{6743BF3F-5066-4F77-86D2-B7DBE271C2B5}" type="pres">
      <dgm:prSet presAssocID="{D47B3B6B-D5B4-4FC6-A1B6-6270D9966DA8}" presName="hierRoot1" presStyleCnt="0">
        <dgm:presLayoutVars>
          <dgm:hierBranch val="init"/>
        </dgm:presLayoutVars>
      </dgm:prSet>
      <dgm:spPr/>
    </dgm:pt>
    <dgm:pt modelId="{040C4E92-FBB7-43D4-AB69-8920F35544AA}" type="pres">
      <dgm:prSet presAssocID="{D47B3B6B-D5B4-4FC6-A1B6-6270D9966DA8}" presName="rootComposite1" presStyleCnt="0"/>
      <dgm:spPr/>
    </dgm:pt>
    <dgm:pt modelId="{0436FFB9-43A4-4894-B4CA-4B654E80BECA}" type="pres">
      <dgm:prSet presAssocID="{D47B3B6B-D5B4-4FC6-A1B6-6270D9966DA8}" presName="rootText1" presStyleLbl="node0" presStyleIdx="0" presStyleCnt="1" custLinFactNeighborX="27711">
        <dgm:presLayoutVars>
          <dgm:chPref val="3"/>
        </dgm:presLayoutVars>
      </dgm:prSet>
      <dgm:spPr/>
    </dgm:pt>
    <dgm:pt modelId="{BFCB9B79-F034-4220-AF4D-92099AE81B05}" type="pres">
      <dgm:prSet presAssocID="{D47B3B6B-D5B4-4FC6-A1B6-6270D9966DA8}" presName="rootConnector1" presStyleLbl="node1" presStyleIdx="0" presStyleCnt="0"/>
      <dgm:spPr/>
    </dgm:pt>
    <dgm:pt modelId="{CB8740AD-F481-44E0-9756-6F1C71940F43}" type="pres">
      <dgm:prSet presAssocID="{D47B3B6B-D5B4-4FC6-A1B6-6270D9966DA8}" presName="hierChild2" presStyleCnt="0"/>
      <dgm:spPr/>
    </dgm:pt>
    <dgm:pt modelId="{65735199-8797-420E-B3DE-6E65FEC55E5E}" type="pres">
      <dgm:prSet presAssocID="{6EC9A268-28F8-45F1-998B-65001F81CEA3}" presName="Name37" presStyleLbl="parChTrans1D2" presStyleIdx="0" presStyleCnt="2"/>
      <dgm:spPr/>
    </dgm:pt>
    <dgm:pt modelId="{805B995E-E346-4587-83B9-EFE62844D4E2}" type="pres">
      <dgm:prSet presAssocID="{B95852B4-5DB8-4E22-AB7B-CED423B979AE}" presName="hierRoot2" presStyleCnt="0">
        <dgm:presLayoutVars>
          <dgm:hierBranch val="init"/>
        </dgm:presLayoutVars>
      </dgm:prSet>
      <dgm:spPr/>
    </dgm:pt>
    <dgm:pt modelId="{4B7EA2D2-E85E-4A7D-9644-F0DC23717735}" type="pres">
      <dgm:prSet presAssocID="{B95852B4-5DB8-4E22-AB7B-CED423B979AE}" presName="rootComposite" presStyleCnt="0"/>
      <dgm:spPr/>
    </dgm:pt>
    <dgm:pt modelId="{63DB16E3-13D9-4DED-8591-D164C41F7192}" type="pres">
      <dgm:prSet presAssocID="{B95852B4-5DB8-4E22-AB7B-CED423B979AE}" presName="rootText" presStyleLbl="node2" presStyleIdx="0" presStyleCnt="2" custLinFactNeighborX="8870">
        <dgm:presLayoutVars>
          <dgm:chPref val="3"/>
        </dgm:presLayoutVars>
      </dgm:prSet>
      <dgm:spPr/>
    </dgm:pt>
    <dgm:pt modelId="{63CCC10B-8541-4DD4-A1AE-434ABDB46C0B}" type="pres">
      <dgm:prSet presAssocID="{B95852B4-5DB8-4E22-AB7B-CED423B979AE}" presName="rootConnector" presStyleLbl="node2" presStyleIdx="0" presStyleCnt="2"/>
      <dgm:spPr/>
    </dgm:pt>
    <dgm:pt modelId="{5BBE3D36-44BE-4F95-A8EC-E619BA37862D}" type="pres">
      <dgm:prSet presAssocID="{B95852B4-5DB8-4E22-AB7B-CED423B979AE}" presName="hierChild4" presStyleCnt="0"/>
      <dgm:spPr/>
    </dgm:pt>
    <dgm:pt modelId="{4288C172-0A27-4CAA-8DE3-B140DAA417B9}" type="pres">
      <dgm:prSet presAssocID="{4C5DB68F-786B-47E1-8870-5A49E10C9FFF}" presName="Name37" presStyleLbl="parChTrans1D3" presStyleIdx="0" presStyleCnt="2"/>
      <dgm:spPr/>
    </dgm:pt>
    <dgm:pt modelId="{55800D06-1057-47BE-BC91-5E285A9194D1}" type="pres">
      <dgm:prSet presAssocID="{5BAE8AE8-1914-4DD0-9892-CEB0F59EE6A3}" presName="hierRoot2" presStyleCnt="0">
        <dgm:presLayoutVars>
          <dgm:hierBranch val="init"/>
        </dgm:presLayoutVars>
      </dgm:prSet>
      <dgm:spPr/>
    </dgm:pt>
    <dgm:pt modelId="{A36F8418-FC0D-4F59-B442-DEAC8164CF49}" type="pres">
      <dgm:prSet presAssocID="{5BAE8AE8-1914-4DD0-9892-CEB0F59EE6A3}" presName="rootComposite" presStyleCnt="0"/>
      <dgm:spPr/>
    </dgm:pt>
    <dgm:pt modelId="{D96D78C8-1F3C-4AF3-81A8-7DADDE69940A}" type="pres">
      <dgm:prSet presAssocID="{5BAE8AE8-1914-4DD0-9892-CEB0F59EE6A3}" presName="rootText" presStyleLbl="node3" presStyleIdx="0" presStyleCnt="2" custLinFactNeighborX="-13651" custLinFactNeighborY="-978">
        <dgm:presLayoutVars>
          <dgm:chPref val="3"/>
        </dgm:presLayoutVars>
      </dgm:prSet>
      <dgm:spPr/>
    </dgm:pt>
    <dgm:pt modelId="{7DA4516E-C635-48BA-9BFA-854A946C8BB5}" type="pres">
      <dgm:prSet presAssocID="{5BAE8AE8-1914-4DD0-9892-CEB0F59EE6A3}" presName="rootConnector" presStyleLbl="node3" presStyleIdx="0" presStyleCnt="2"/>
      <dgm:spPr/>
    </dgm:pt>
    <dgm:pt modelId="{4DD54901-530C-49FF-A31A-5CB50F1657CB}" type="pres">
      <dgm:prSet presAssocID="{5BAE8AE8-1914-4DD0-9892-CEB0F59EE6A3}" presName="hierChild4" presStyleCnt="0"/>
      <dgm:spPr/>
    </dgm:pt>
    <dgm:pt modelId="{64B2E6F5-035D-4035-8C50-F239E69F184C}" type="pres">
      <dgm:prSet presAssocID="{5BAE8AE8-1914-4DD0-9892-CEB0F59EE6A3}" presName="hierChild5" presStyleCnt="0"/>
      <dgm:spPr/>
    </dgm:pt>
    <dgm:pt modelId="{CD0B45AC-D6B8-447E-B58C-6979237059D2}" type="pres">
      <dgm:prSet presAssocID="{B95852B4-5DB8-4E22-AB7B-CED423B979AE}" presName="hierChild5" presStyleCnt="0"/>
      <dgm:spPr/>
    </dgm:pt>
    <dgm:pt modelId="{E92FD891-6001-4086-B9BB-A9CCEB247856}" type="pres">
      <dgm:prSet presAssocID="{8FFC341E-781A-4C3F-AA87-3E869700FF30}" presName="Name37" presStyleLbl="parChTrans1D2" presStyleIdx="1" presStyleCnt="2"/>
      <dgm:spPr/>
    </dgm:pt>
    <dgm:pt modelId="{0136B88D-854D-4999-8926-E13A701C2509}" type="pres">
      <dgm:prSet presAssocID="{598DEB20-0CE8-4D7F-8F63-86F10633C297}" presName="hierRoot2" presStyleCnt="0">
        <dgm:presLayoutVars>
          <dgm:hierBranch val="init"/>
        </dgm:presLayoutVars>
      </dgm:prSet>
      <dgm:spPr/>
    </dgm:pt>
    <dgm:pt modelId="{7E8BA869-67AF-4C4E-B268-436B1C668E78}" type="pres">
      <dgm:prSet presAssocID="{598DEB20-0CE8-4D7F-8F63-86F10633C297}" presName="rootComposite" presStyleCnt="0"/>
      <dgm:spPr/>
    </dgm:pt>
    <dgm:pt modelId="{4341D2BA-F7C9-4CE3-9965-D02FC0762498}" type="pres">
      <dgm:prSet presAssocID="{598DEB20-0CE8-4D7F-8F63-86F10633C297}" presName="rootText" presStyleLbl="node2" presStyleIdx="1" presStyleCnt="2" custLinFactNeighborX="44073">
        <dgm:presLayoutVars>
          <dgm:chPref val="3"/>
        </dgm:presLayoutVars>
      </dgm:prSet>
      <dgm:spPr/>
    </dgm:pt>
    <dgm:pt modelId="{45069480-227E-4A3C-909F-2F7FF149AFEB}" type="pres">
      <dgm:prSet presAssocID="{598DEB20-0CE8-4D7F-8F63-86F10633C297}" presName="rootConnector" presStyleLbl="node2" presStyleIdx="1" presStyleCnt="2"/>
      <dgm:spPr/>
    </dgm:pt>
    <dgm:pt modelId="{BD4C4C80-1919-4AB6-8959-3A9C5676D91D}" type="pres">
      <dgm:prSet presAssocID="{598DEB20-0CE8-4D7F-8F63-86F10633C297}" presName="hierChild4" presStyleCnt="0"/>
      <dgm:spPr/>
    </dgm:pt>
    <dgm:pt modelId="{AF8BAF06-E94F-477C-AD0C-7F44A2164978}" type="pres">
      <dgm:prSet presAssocID="{9BD6E28D-1AB9-417C-9878-8AE5F03120C9}" presName="Name37" presStyleLbl="parChTrans1D3" presStyleIdx="1" presStyleCnt="2"/>
      <dgm:spPr/>
    </dgm:pt>
    <dgm:pt modelId="{2D021BB2-5F52-4501-9E14-08DF84E9B02D}" type="pres">
      <dgm:prSet presAssocID="{9A25FB8B-88DA-4DD2-A0B7-F04C96D23228}" presName="hierRoot2" presStyleCnt="0">
        <dgm:presLayoutVars>
          <dgm:hierBranch val="init"/>
        </dgm:presLayoutVars>
      </dgm:prSet>
      <dgm:spPr/>
    </dgm:pt>
    <dgm:pt modelId="{F331003B-B2E1-4E6E-AA0D-5B45BAF2FF89}" type="pres">
      <dgm:prSet presAssocID="{9A25FB8B-88DA-4DD2-A0B7-F04C96D23228}" presName="rootComposite" presStyleCnt="0"/>
      <dgm:spPr/>
    </dgm:pt>
    <dgm:pt modelId="{6DC23690-0507-4316-9247-513BAA51D374}" type="pres">
      <dgm:prSet presAssocID="{9A25FB8B-88DA-4DD2-A0B7-F04C96D23228}" presName="rootText" presStyleLbl="node3" presStyleIdx="1" presStyleCnt="2" custScaleX="131246" custLinFactNeighborX="-7214" custLinFactNeighborY="-978">
        <dgm:presLayoutVars>
          <dgm:chPref val="3"/>
        </dgm:presLayoutVars>
      </dgm:prSet>
      <dgm:spPr/>
    </dgm:pt>
    <dgm:pt modelId="{45A4D83B-3186-455A-AAED-23D9A9290230}" type="pres">
      <dgm:prSet presAssocID="{9A25FB8B-88DA-4DD2-A0B7-F04C96D23228}" presName="rootConnector" presStyleLbl="node3" presStyleIdx="1" presStyleCnt="2"/>
      <dgm:spPr/>
    </dgm:pt>
    <dgm:pt modelId="{144F2757-7044-4583-BCBD-1F34C0B046D9}" type="pres">
      <dgm:prSet presAssocID="{9A25FB8B-88DA-4DD2-A0B7-F04C96D23228}" presName="hierChild4" presStyleCnt="0"/>
      <dgm:spPr/>
    </dgm:pt>
    <dgm:pt modelId="{AA42D22C-64D8-4BE5-B817-F6BBA6DB0A72}" type="pres">
      <dgm:prSet presAssocID="{9A25FB8B-88DA-4DD2-A0B7-F04C96D23228}" presName="hierChild5" presStyleCnt="0"/>
      <dgm:spPr/>
    </dgm:pt>
    <dgm:pt modelId="{B076BA23-2847-4B37-87DD-5E03818AADFE}" type="pres">
      <dgm:prSet presAssocID="{598DEB20-0CE8-4D7F-8F63-86F10633C297}" presName="hierChild5" presStyleCnt="0"/>
      <dgm:spPr/>
    </dgm:pt>
    <dgm:pt modelId="{671D6560-CCC0-4BA0-8450-CC5D15F0334C}" type="pres">
      <dgm:prSet presAssocID="{D47B3B6B-D5B4-4FC6-A1B6-6270D9966DA8}" presName="hierChild3" presStyleCnt="0"/>
      <dgm:spPr/>
    </dgm:pt>
  </dgm:ptLst>
  <dgm:cxnLst>
    <dgm:cxn modelId="{985AEB01-BF4D-5E4E-85DC-CAC5840D4A6E}" type="presOf" srcId="{598DEB20-0CE8-4D7F-8F63-86F10633C297}" destId="{45069480-227E-4A3C-909F-2F7FF149AFEB}" srcOrd="1" destOrd="0" presId="urn:microsoft.com/office/officeart/2005/8/layout/orgChart1"/>
    <dgm:cxn modelId="{18F10203-E84D-744D-A535-6A7290441EBA}" type="presOf" srcId="{9BD6E28D-1AB9-417C-9878-8AE5F03120C9}" destId="{AF8BAF06-E94F-477C-AD0C-7F44A2164978}" srcOrd="0" destOrd="0" presId="urn:microsoft.com/office/officeart/2005/8/layout/orgChart1"/>
    <dgm:cxn modelId="{55F9910F-3060-8740-A040-22F46DF3F876}" type="presOf" srcId="{9A25FB8B-88DA-4DD2-A0B7-F04C96D23228}" destId="{6DC23690-0507-4316-9247-513BAA51D374}" srcOrd="0" destOrd="0" presId="urn:microsoft.com/office/officeart/2005/8/layout/orgChart1"/>
    <dgm:cxn modelId="{51769010-5273-344D-8D5A-AB71840DF9EC}" type="presOf" srcId="{D47B3B6B-D5B4-4FC6-A1B6-6270D9966DA8}" destId="{0436FFB9-43A4-4894-B4CA-4B654E80BECA}" srcOrd="0" destOrd="0" presId="urn:microsoft.com/office/officeart/2005/8/layout/orgChart1"/>
    <dgm:cxn modelId="{CA69A818-0BAC-AF49-9AE7-BE1749AF3FD4}" type="presOf" srcId="{5BAE8AE8-1914-4DD0-9892-CEB0F59EE6A3}" destId="{7DA4516E-C635-48BA-9BFA-854A946C8BB5}" srcOrd="1" destOrd="0" presId="urn:microsoft.com/office/officeart/2005/8/layout/orgChart1"/>
    <dgm:cxn modelId="{63011F22-0B0D-AD4B-B4D5-93D7D7311BBE}" type="presOf" srcId="{D47B3B6B-D5B4-4FC6-A1B6-6270D9966DA8}" destId="{BFCB9B79-F034-4220-AF4D-92099AE81B05}" srcOrd="1" destOrd="0" presId="urn:microsoft.com/office/officeart/2005/8/layout/orgChart1"/>
    <dgm:cxn modelId="{08C53F31-E881-4751-BFE5-15AFA19FBE77}" srcId="{D47B3B6B-D5B4-4FC6-A1B6-6270D9966DA8}" destId="{B95852B4-5DB8-4E22-AB7B-CED423B979AE}" srcOrd="0" destOrd="0" parTransId="{6EC9A268-28F8-45F1-998B-65001F81CEA3}" sibTransId="{C20BD188-070A-4E95-84EC-269558455C0B}"/>
    <dgm:cxn modelId="{80C09E42-593C-0C41-9D31-67DF4DF52A28}" type="presOf" srcId="{4C5DB68F-786B-47E1-8870-5A49E10C9FFF}" destId="{4288C172-0A27-4CAA-8DE3-B140DAA417B9}" srcOrd="0" destOrd="0" presId="urn:microsoft.com/office/officeart/2005/8/layout/orgChart1"/>
    <dgm:cxn modelId="{76055E48-0F2B-8D43-956D-E971FCB0148E}" type="presOf" srcId="{598DEB20-0CE8-4D7F-8F63-86F10633C297}" destId="{4341D2BA-F7C9-4CE3-9965-D02FC0762498}" srcOrd="0" destOrd="0" presId="urn:microsoft.com/office/officeart/2005/8/layout/orgChart1"/>
    <dgm:cxn modelId="{BAA9786D-2610-CD4A-A0F4-334899078E93}" type="presOf" srcId="{B95852B4-5DB8-4E22-AB7B-CED423B979AE}" destId="{63DB16E3-13D9-4DED-8591-D164C41F7192}" srcOrd="0" destOrd="0" presId="urn:microsoft.com/office/officeart/2005/8/layout/orgChart1"/>
    <dgm:cxn modelId="{BDEC8D8A-785C-8042-9ABF-975C7AE22B89}" type="presOf" srcId="{6EC9A268-28F8-45F1-998B-65001F81CEA3}" destId="{65735199-8797-420E-B3DE-6E65FEC55E5E}" srcOrd="0" destOrd="0" presId="urn:microsoft.com/office/officeart/2005/8/layout/orgChart1"/>
    <dgm:cxn modelId="{3EBF26A5-6838-DB49-9FC8-A2E3F179FB47}" type="presOf" srcId="{9A25FB8B-88DA-4DD2-A0B7-F04C96D23228}" destId="{45A4D83B-3186-455A-AAED-23D9A9290230}" srcOrd="1" destOrd="0" presId="urn:microsoft.com/office/officeart/2005/8/layout/orgChart1"/>
    <dgm:cxn modelId="{84D236A5-1ADD-41B6-B4E5-CA805D7C0809}" srcId="{A1BBBAF9-26B1-4A06-8D9B-4446B7C29AA6}" destId="{D47B3B6B-D5B4-4FC6-A1B6-6270D9966DA8}" srcOrd="0" destOrd="0" parTransId="{2FE758D6-EC3F-47A0-9E7B-9EA400A3153C}" sibTransId="{31C46716-97B6-4D25-A974-BC577F389672}"/>
    <dgm:cxn modelId="{F9B515A9-CB9C-834F-9355-E028972DE3D5}" type="presOf" srcId="{B95852B4-5DB8-4E22-AB7B-CED423B979AE}" destId="{63CCC10B-8541-4DD4-A1AE-434ABDB46C0B}" srcOrd="1" destOrd="0" presId="urn:microsoft.com/office/officeart/2005/8/layout/orgChart1"/>
    <dgm:cxn modelId="{5262CDBA-0B84-E849-9F86-2777B272CE85}" type="presOf" srcId="{8FFC341E-781A-4C3F-AA87-3E869700FF30}" destId="{E92FD891-6001-4086-B9BB-A9CCEB247856}" srcOrd="0" destOrd="0" presId="urn:microsoft.com/office/officeart/2005/8/layout/orgChart1"/>
    <dgm:cxn modelId="{A94523CF-BF37-4620-89CA-C5D8FA3385DB}" srcId="{D47B3B6B-D5B4-4FC6-A1B6-6270D9966DA8}" destId="{598DEB20-0CE8-4D7F-8F63-86F10633C297}" srcOrd="1" destOrd="0" parTransId="{8FFC341E-781A-4C3F-AA87-3E869700FF30}" sibTransId="{DAD2024E-8707-44EE-A191-AF4F924A7163}"/>
    <dgm:cxn modelId="{8A04F6D2-2426-4167-AE4A-16B568AD7E90}" srcId="{598DEB20-0CE8-4D7F-8F63-86F10633C297}" destId="{9A25FB8B-88DA-4DD2-A0B7-F04C96D23228}" srcOrd="0" destOrd="0" parTransId="{9BD6E28D-1AB9-417C-9878-8AE5F03120C9}" sibTransId="{4F12290C-F418-422E-B2CD-F6D553745B94}"/>
    <dgm:cxn modelId="{2BDEE9DB-2442-864B-9DED-A1095ECCBC5A}" type="presOf" srcId="{5BAE8AE8-1914-4DD0-9892-CEB0F59EE6A3}" destId="{D96D78C8-1F3C-4AF3-81A8-7DADDE69940A}" srcOrd="0" destOrd="0" presId="urn:microsoft.com/office/officeart/2005/8/layout/orgChart1"/>
    <dgm:cxn modelId="{E99C5AED-009F-41CA-951D-BD9E093A9A7A}" srcId="{B95852B4-5DB8-4E22-AB7B-CED423B979AE}" destId="{5BAE8AE8-1914-4DD0-9892-CEB0F59EE6A3}" srcOrd="0" destOrd="0" parTransId="{4C5DB68F-786B-47E1-8870-5A49E10C9FFF}" sibTransId="{B5638EF4-A728-4636-B9FF-9A2F56F8B017}"/>
    <dgm:cxn modelId="{C01BB7FA-1C83-1149-8E8E-C2E0C99C5422}" type="presOf" srcId="{A1BBBAF9-26B1-4A06-8D9B-4446B7C29AA6}" destId="{7B4B5E95-4034-480A-89C7-6C16E14618F8}" srcOrd="0" destOrd="0" presId="urn:microsoft.com/office/officeart/2005/8/layout/orgChart1"/>
    <dgm:cxn modelId="{65ED4AEB-809C-C646-A576-153DACC24C75}" type="presParOf" srcId="{7B4B5E95-4034-480A-89C7-6C16E14618F8}" destId="{6743BF3F-5066-4F77-86D2-B7DBE271C2B5}" srcOrd="0" destOrd="0" presId="urn:microsoft.com/office/officeart/2005/8/layout/orgChart1"/>
    <dgm:cxn modelId="{244C6D0E-5EEC-1C43-8268-8C4FCEEEB5F1}" type="presParOf" srcId="{6743BF3F-5066-4F77-86D2-B7DBE271C2B5}" destId="{040C4E92-FBB7-43D4-AB69-8920F35544AA}" srcOrd="0" destOrd="0" presId="urn:microsoft.com/office/officeart/2005/8/layout/orgChart1"/>
    <dgm:cxn modelId="{1FEAA3A1-2364-4442-9132-7DA23A1DA941}" type="presParOf" srcId="{040C4E92-FBB7-43D4-AB69-8920F35544AA}" destId="{0436FFB9-43A4-4894-B4CA-4B654E80BECA}" srcOrd="0" destOrd="0" presId="urn:microsoft.com/office/officeart/2005/8/layout/orgChart1"/>
    <dgm:cxn modelId="{7D942504-C38C-0C42-A98C-4E9D5E4F0311}" type="presParOf" srcId="{040C4E92-FBB7-43D4-AB69-8920F35544AA}" destId="{BFCB9B79-F034-4220-AF4D-92099AE81B05}" srcOrd="1" destOrd="0" presId="urn:microsoft.com/office/officeart/2005/8/layout/orgChart1"/>
    <dgm:cxn modelId="{05D662C4-D2CA-934E-8164-D48C04BDF2CA}" type="presParOf" srcId="{6743BF3F-5066-4F77-86D2-B7DBE271C2B5}" destId="{CB8740AD-F481-44E0-9756-6F1C71940F43}" srcOrd="1" destOrd="0" presId="urn:microsoft.com/office/officeart/2005/8/layout/orgChart1"/>
    <dgm:cxn modelId="{FEE37377-5DDD-3F4D-A9EB-6EDDE0906977}" type="presParOf" srcId="{CB8740AD-F481-44E0-9756-6F1C71940F43}" destId="{65735199-8797-420E-B3DE-6E65FEC55E5E}" srcOrd="0" destOrd="0" presId="urn:microsoft.com/office/officeart/2005/8/layout/orgChart1"/>
    <dgm:cxn modelId="{DE5A1666-7ED6-3642-A584-8B7D12E16AA1}" type="presParOf" srcId="{CB8740AD-F481-44E0-9756-6F1C71940F43}" destId="{805B995E-E346-4587-83B9-EFE62844D4E2}" srcOrd="1" destOrd="0" presId="urn:microsoft.com/office/officeart/2005/8/layout/orgChart1"/>
    <dgm:cxn modelId="{EB2898DF-BCE1-9046-8813-45A9891B9515}" type="presParOf" srcId="{805B995E-E346-4587-83B9-EFE62844D4E2}" destId="{4B7EA2D2-E85E-4A7D-9644-F0DC23717735}" srcOrd="0" destOrd="0" presId="urn:microsoft.com/office/officeart/2005/8/layout/orgChart1"/>
    <dgm:cxn modelId="{43A43993-69A5-7647-9A86-8D89BB9AB246}" type="presParOf" srcId="{4B7EA2D2-E85E-4A7D-9644-F0DC23717735}" destId="{63DB16E3-13D9-4DED-8591-D164C41F7192}" srcOrd="0" destOrd="0" presId="urn:microsoft.com/office/officeart/2005/8/layout/orgChart1"/>
    <dgm:cxn modelId="{BB8AB435-9665-A14B-85D5-8ED533E7C80F}" type="presParOf" srcId="{4B7EA2D2-E85E-4A7D-9644-F0DC23717735}" destId="{63CCC10B-8541-4DD4-A1AE-434ABDB46C0B}" srcOrd="1" destOrd="0" presId="urn:microsoft.com/office/officeart/2005/8/layout/orgChart1"/>
    <dgm:cxn modelId="{A33EACBE-3D9C-064F-B51F-A3BCB04220CD}" type="presParOf" srcId="{805B995E-E346-4587-83B9-EFE62844D4E2}" destId="{5BBE3D36-44BE-4F95-A8EC-E619BA37862D}" srcOrd="1" destOrd="0" presId="urn:microsoft.com/office/officeart/2005/8/layout/orgChart1"/>
    <dgm:cxn modelId="{24D2DC5B-C11C-D84A-A719-07D650DC1E99}" type="presParOf" srcId="{5BBE3D36-44BE-4F95-A8EC-E619BA37862D}" destId="{4288C172-0A27-4CAA-8DE3-B140DAA417B9}" srcOrd="0" destOrd="0" presId="urn:microsoft.com/office/officeart/2005/8/layout/orgChart1"/>
    <dgm:cxn modelId="{8D90FA4A-6C9F-2048-AB31-0D89DA284C69}" type="presParOf" srcId="{5BBE3D36-44BE-4F95-A8EC-E619BA37862D}" destId="{55800D06-1057-47BE-BC91-5E285A9194D1}" srcOrd="1" destOrd="0" presId="urn:microsoft.com/office/officeart/2005/8/layout/orgChart1"/>
    <dgm:cxn modelId="{04A4B514-0235-9449-89F4-15F3A438FD99}" type="presParOf" srcId="{55800D06-1057-47BE-BC91-5E285A9194D1}" destId="{A36F8418-FC0D-4F59-B442-DEAC8164CF49}" srcOrd="0" destOrd="0" presId="urn:microsoft.com/office/officeart/2005/8/layout/orgChart1"/>
    <dgm:cxn modelId="{CE42655A-F35A-C54D-AA3D-723D87753EB9}" type="presParOf" srcId="{A36F8418-FC0D-4F59-B442-DEAC8164CF49}" destId="{D96D78C8-1F3C-4AF3-81A8-7DADDE69940A}" srcOrd="0" destOrd="0" presId="urn:microsoft.com/office/officeart/2005/8/layout/orgChart1"/>
    <dgm:cxn modelId="{55AE5E07-5042-7B4E-AD77-0F1DFE188D63}" type="presParOf" srcId="{A36F8418-FC0D-4F59-B442-DEAC8164CF49}" destId="{7DA4516E-C635-48BA-9BFA-854A946C8BB5}" srcOrd="1" destOrd="0" presId="urn:microsoft.com/office/officeart/2005/8/layout/orgChart1"/>
    <dgm:cxn modelId="{12420DCD-BE11-4C46-B3FD-BA32FF5A630D}" type="presParOf" srcId="{55800D06-1057-47BE-BC91-5E285A9194D1}" destId="{4DD54901-530C-49FF-A31A-5CB50F1657CB}" srcOrd="1" destOrd="0" presId="urn:microsoft.com/office/officeart/2005/8/layout/orgChart1"/>
    <dgm:cxn modelId="{95C48AD5-F861-8549-B0CE-05527202163C}" type="presParOf" srcId="{55800D06-1057-47BE-BC91-5E285A9194D1}" destId="{64B2E6F5-035D-4035-8C50-F239E69F184C}" srcOrd="2" destOrd="0" presId="urn:microsoft.com/office/officeart/2005/8/layout/orgChart1"/>
    <dgm:cxn modelId="{05A33649-15FD-5646-A4A2-425E4850CAAB}" type="presParOf" srcId="{805B995E-E346-4587-83B9-EFE62844D4E2}" destId="{CD0B45AC-D6B8-447E-B58C-6979237059D2}" srcOrd="2" destOrd="0" presId="urn:microsoft.com/office/officeart/2005/8/layout/orgChart1"/>
    <dgm:cxn modelId="{046CF729-4F04-F448-99A3-68157E0A521A}" type="presParOf" srcId="{CB8740AD-F481-44E0-9756-6F1C71940F43}" destId="{E92FD891-6001-4086-B9BB-A9CCEB247856}" srcOrd="2" destOrd="0" presId="urn:microsoft.com/office/officeart/2005/8/layout/orgChart1"/>
    <dgm:cxn modelId="{BFD862CC-6F20-CE49-9965-8B2BBE2C2127}" type="presParOf" srcId="{CB8740AD-F481-44E0-9756-6F1C71940F43}" destId="{0136B88D-854D-4999-8926-E13A701C2509}" srcOrd="3" destOrd="0" presId="urn:microsoft.com/office/officeart/2005/8/layout/orgChart1"/>
    <dgm:cxn modelId="{FDEFC2B0-A06F-9C4D-8EDF-5CC405D02EDC}" type="presParOf" srcId="{0136B88D-854D-4999-8926-E13A701C2509}" destId="{7E8BA869-67AF-4C4E-B268-436B1C668E78}" srcOrd="0" destOrd="0" presId="urn:microsoft.com/office/officeart/2005/8/layout/orgChart1"/>
    <dgm:cxn modelId="{2F9A89B3-104E-374D-9A17-374D139B3B88}" type="presParOf" srcId="{7E8BA869-67AF-4C4E-B268-436B1C668E78}" destId="{4341D2BA-F7C9-4CE3-9965-D02FC0762498}" srcOrd="0" destOrd="0" presId="urn:microsoft.com/office/officeart/2005/8/layout/orgChart1"/>
    <dgm:cxn modelId="{5DF57EA9-9A7F-7D4B-A2E8-EC1F53597F32}" type="presParOf" srcId="{7E8BA869-67AF-4C4E-B268-436B1C668E78}" destId="{45069480-227E-4A3C-909F-2F7FF149AFEB}" srcOrd="1" destOrd="0" presId="urn:microsoft.com/office/officeart/2005/8/layout/orgChart1"/>
    <dgm:cxn modelId="{230973D7-7C93-E04C-8714-1D0CDFAD05CD}" type="presParOf" srcId="{0136B88D-854D-4999-8926-E13A701C2509}" destId="{BD4C4C80-1919-4AB6-8959-3A9C5676D91D}" srcOrd="1" destOrd="0" presId="urn:microsoft.com/office/officeart/2005/8/layout/orgChart1"/>
    <dgm:cxn modelId="{7966C37D-C97A-C249-B4DA-290C32A5A5A9}" type="presParOf" srcId="{BD4C4C80-1919-4AB6-8959-3A9C5676D91D}" destId="{AF8BAF06-E94F-477C-AD0C-7F44A2164978}" srcOrd="0" destOrd="0" presId="urn:microsoft.com/office/officeart/2005/8/layout/orgChart1"/>
    <dgm:cxn modelId="{321067AC-90AA-2442-BA8F-04F982862F22}" type="presParOf" srcId="{BD4C4C80-1919-4AB6-8959-3A9C5676D91D}" destId="{2D021BB2-5F52-4501-9E14-08DF84E9B02D}" srcOrd="1" destOrd="0" presId="urn:microsoft.com/office/officeart/2005/8/layout/orgChart1"/>
    <dgm:cxn modelId="{02E41E91-7EA5-C945-B02B-A37F32139753}" type="presParOf" srcId="{2D021BB2-5F52-4501-9E14-08DF84E9B02D}" destId="{F331003B-B2E1-4E6E-AA0D-5B45BAF2FF89}" srcOrd="0" destOrd="0" presId="urn:microsoft.com/office/officeart/2005/8/layout/orgChart1"/>
    <dgm:cxn modelId="{1535647F-5B12-8844-B93F-93700BCD8F3B}" type="presParOf" srcId="{F331003B-B2E1-4E6E-AA0D-5B45BAF2FF89}" destId="{6DC23690-0507-4316-9247-513BAA51D374}" srcOrd="0" destOrd="0" presId="urn:microsoft.com/office/officeart/2005/8/layout/orgChart1"/>
    <dgm:cxn modelId="{86EB2936-73F0-C34A-9D64-9C968364A3A9}" type="presParOf" srcId="{F331003B-B2E1-4E6E-AA0D-5B45BAF2FF89}" destId="{45A4D83B-3186-455A-AAED-23D9A9290230}" srcOrd="1" destOrd="0" presId="urn:microsoft.com/office/officeart/2005/8/layout/orgChart1"/>
    <dgm:cxn modelId="{CF0C22B0-9163-B649-B839-CB9965615CC9}" type="presParOf" srcId="{2D021BB2-5F52-4501-9E14-08DF84E9B02D}" destId="{144F2757-7044-4583-BCBD-1F34C0B046D9}" srcOrd="1" destOrd="0" presId="urn:microsoft.com/office/officeart/2005/8/layout/orgChart1"/>
    <dgm:cxn modelId="{3B615947-4904-824F-80A7-607A5FA325E3}" type="presParOf" srcId="{2D021BB2-5F52-4501-9E14-08DF84E9B02D}" destId="{AA42D22C-64D8-4BE5-B817-F6BBA6DB0A72}" srcOrd="2" destOrd="0" presId="urn:microsoft.com/office/officeart/2005/8/layout/orgChart1"/>
    <dgm:cxn modelId="{A3AE7ADC-09D3-0E42-ADAE-9CCEAE04D115}" type="presParOf" srcId="{0136B88D-854D-4999-8926-E13A701C2509}" destId="{B076BA23-2847-4B37-87DD-5E03818AADFE}" srcOrd="2" destOrd="0" presId="urn:microsoft.com/office/officeart/2005/8/layout/orgChart1"/>
    <dgm:cxn modelId="{2DCB6C92-7D05-0946-8346-63670D487591}" type="presParOf" srcId="{6743BF3F-5066-4F77-86D2-B7DBE271C2B5}" destId="{671D6560-CCC0-4BA0-8450-CC5D15F033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B6E2E-B705-4B8E-BC20-ED7F4FD2F731}">
      <dsp:nvSpPr>
        <dsp:cNvPr id="0" name=""/>
        <dsp:cNvSpPr/>
      </dsp:nvSpPr>
      <dsp:spPr>
        <a:xfrm>
          <a:off x="2571" y="175403"/>
          <a:ext cx="2507456" cy="55690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Anxiety Disorders</a:t>
          </a:r>
        </a:p>
      </dsp:txBody>
      <dsp:txXfrm>
        <a:off x="2571" y="175403"/>
        <a:ext cx="2507456" cy="556902"/>
      </dsp:txXfrm>
    </dsp:sp>
    <dsp:sp modelId="{0B9141E1-9E44-4D76-BAD7-5947CF3A91BF}">
      <dsp:nvSpPr>
        <dsp:cNvPr id="0" name=""/>
        <dsp:cNvSpPr/>
      </dsp:nvSpPr>
      <dsp:spPr>
        <a:xfrm>
          <a:off x="2571" y="732306"/>
          <a:ext cx="2507456" cy="361825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Separation Anxiety Disorder</a:t>
          </a:r>
        </a:p>
        <a:p>
          <a:pPr marL="114300" lvl="1" indent="-114300" algn="l" defTabSz="666750">
            <a:lnSpc>
              <a:spcPct val="90000"/>
            </a:lnSpc>
            <a:spcBef>
              <a:spcPct val="0"/>
            </a:spcBef>
            <a:spcAft>
              <a:spcPct val="15000"/>
            </a:spcAft>
            <a:buChar char="•"/>
          </a:pPr>
          <a:r>
            <a:rPr lang="en-US" sz="1500" kern="1200" dirty="0"/>
            <a:t>Selective </a:t>
          </a:r>
          <a:r>
            <a:rPr lang="en-US" sz="1500" kern="1200" dirty="0" err="1"/>
            <a:t>Mutism</a:t>
          </a:r>
          <a:endParaRPr lang="en-US" sz="1500" kern="1200" dirty="0"/>
        </a:p>
        <a:p>
          <a:pPr marL="114300" lvl="1" indent="-114300" algn="l" defTabSz="666750">
            <a:lnSpc>
              <a:spcPct val="90000"/>
            </a:lnSpc>
            <a:spcBef>
              <a:spcPct val="0"/>
            </a:spcBef>
            <a:spcAft>
              <a:spcPct val="15000"/>
            </a:spcAft>
            <a:buChar char="•"/>
          </a:pPr>
          <a:r>
            <a:rPr lang="en-US" sz="1500" kern="1200" dirty="0"/>
            <a:t>Specific Phobia </a:t>
          </a:r>
        </a:p>
        <a:p>
          <a:pPr marL="114300" lvl="1" indent="-114300" algn="l" defTabSz="666750">
            <a:lnSpc>
              <a:spcPct val="90000"/>
            </a:lnSpc>
            <a:spcBef>
              <a:spcPct val="0"/>
            </a:spcBef>
            <a:spcAft>
              <a:spcPct val="15000"/>
            </a:spcAft>
            <a:buChar char="•"/>
          </a:pPr>
          <a:r>
            <a:rPr lang="en-US" sz="1500" kern="1200" dirty="0"/>
            <a:t>Social Anxiety Disorder</a:t>
          </a:r>
        </a:p>
        <a:p>
          <a:pPr marL="114300" lvl="1" indent="-114300" algn="l" defTabSz="666750">
            <a:lnSpc>
              <a:spcPct val="90000"/>
            </a:lnSpc>
            <a:spcBef>
              <a:spcPct val="0"/>
            </a:spcBef>
            <a:spcAft>
              <a:spcPct val="15000"/>
            </a:spcAft>
            <a:buChar char="•"/>
          </a:pPr>
          <a:r>
            <a:rPr lang="en-US" sz="1500" kern="1200" dirty="0"/>
            <a:t>Panic Disorder</a:t>
          </a:r>
        </a:p>
        <a:p>
          <a:pPr marL="114300" lvl="1" indent="-114300" algn="l" defTabSz="666750">
            <a:lnSpc>
              <a:spcPct val="90000"/>
            </a:lnSpc>
            <a:spcBef>
              <a:spcPct val="0"/>
            </a:spcBef>
            <a:spcAft>
              <a:spcPct val="15000"/>
            </a:spcAft>
            <a:buChar char="•"/>
          </a:pPr>
          <a:r>
            <a:rPr lang="en-US" sz="1500" kern="1200" dirty="0"/>
            <a:t>Agoraphobia</a:t>
          </a:r>
        </a:p>
        <a:p>
          <a:pPr marL="114300" lvl="1" indent="-114300" algn="l" defTabSz="666750">
            <a:lnSpc>
              <a:spcPct val="90000"/>
            </a:lnSpc>
            <a:spcBef>
              <a:spcPct val="0"/>
            </a:spcBef>
            <a:spcAft>
              <a:spcPct val="15000"/>
            </a:spcAft>
            <a:buChar char="•"/>
          </a:pPr>
          <a:r>
            <a:rPr lang="en-US" sz="1500" kern="1200" dirty="0"/>
            <a:t>Generalized Anxiety Disorder</a:t>
          </a:r>
        </a:p>
        <a:p>
          <a:pPr marL="114300" lvl="1" indent="-114300" algn="l" defTabSz="666750">
            <a:lnSpc>
              <a:spcPct val="90000"/>
            </a:lnSpc>
            <a:spcBef>
              <a:spcPct val="0"/>
            </a:spcBef>
            <a:spcAft>
              <a:spcPct val="15000"/>
            </a:spcAft>
            <a:buChar char="•"/>
          </a:pPr>
          <a:r>
            <a:rPr lang="en-US" sz="1500" kern="1200" dirty="0"/>
            <a:t>Substance/Medication-Induced Anxiety Disorder</a:t>
          </a:r>
        </a:p>
        <a:p>
          <a:pPr marL="114300" lvl="1" indent="-114300" algn="l" defTabSz="666750">
            <a:lnSpc>
              <a:spcPct val="90000"/>
            </a:lnSpc>
            <a:spcBef>
              <a:spcPct val="0"/>
            </a:spcBef>
            <a:spcAft>
              <a:spcPct val="15000"/>
            </a:spcAft>
            <a:buChar char="•"/>
          </a:pPr>
          <a:r>
            <a:rPr lang="en-US" sz="1500" kern="1200" dirty="0"/>
            <a:t>Anxiety Disorder Due to Another Medical Condition</a:t>
          </a:r>
        </a:p>
      </dsp:txBody>
      <dsp:txXfrm>
        <a:off x="2571" y="732306"/>
        <a:ext cx="2507456" cy="3618253"/>
      </dsp:txXfrm>
    </dsp:sp>
    <dsp:sp modelId="{EB26A184-5DFF-4929-A77E-D01FFB957A1F}">
      <dsp:nvSpPr>
        <dsp:cNvPr id="0" name=""/>
        <dsp:cNvSpPr/>
      </dsp:nvSpPr>
      <dsp:spPr>
        <a:xfrm>
          <a:off x="2861071" y="175403"/>
          <a:ext cx="2507456" cy="55690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Obsessive-Compulsive and Related Disorder</a:t>
          </a:r>
        </a:p>
      </dsp:txBody>
      <dsp:txXfrm>
        <a:off x="2861071" y="175403"/>
        <a:ext cx="2507456" cy="556902"/>
      </dsp:txXfrm>
    </dsp:sp>
    <dsp:sp modelId="{C3E11088-8383-4BDA-AB8B-7F940FA85F17}">
      <dsp:nvSpPr>
        <dsp:cNvPr id="0" name=""/>
        <dsp:cNvSpPr/>
      </dsp:nvSpPr>
      <dsp:spPr>
        <a:xfrm>
          <a:off x="2861071" y="732306"/>
          <a:ext cx="2507456" cy="361825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Obsessive-Compulsive Disorder</a:t>
          </a:r>
        </a:p>
        <a:p>
          <a:pPr marL="114300" lvl="1" indent="-114300" algn="l" defTabSz="666750">
            <a:lnSpc>
              <a:spcPct val="90000"/>
            </a:lnSpc>
            <a:spcBef>
              <a:spcPct val="0"/>
            </a:spcBef>
            <a:spcAft>
              <a:spcPct val="15000"/>
            </a:spcAft>
            <a:buChar char="•"/>
          </a:pPr>
          <a:r>
            <a:rPr lang="en-US" sz="1500" kern="1200" dirty="0"/>
            <a:t>Body </a:t>
          </a:r>
          <a:r>
            <a:rPr lang="en-US" sz="1500" kern="1200" dirty="0" err="1"/>
            <a:t>Dysmorphic</a:t>
          </a:r>
          <a:r>
            <a:rPr lang="en-US" sz="1500" kern="1200" dirty="0"/>
            <a:t> Disorder</a:t>
          </a:r>
        </a:p>
        <a:p>
          <a:pPr marL="114300" lvl="1" indent="-114300" algn="l" defTabSz="666750">
            <a:lnSpc>
              <a:spcPct val="90000"/>
            </a:lnSpc>
            <a:spcBef>
              <a:spcPct val="0"/>
            </a:spcBef>
            <a:spcAft>
              <a:spcPct val="15000"/>
            </a:spcAft>
            <a:buChar char="•"/>
          </a:pPr>
          <a:r>
            <a:rPr lang="en-US" sz="1500" kern="1200" dirty="0"/>
            <a:t>Hoarding Disorder</a:t>
          </a:r>
        </a:p>
        <a:p>
          <a:pPr marL="114300" lvl="1" indent="-114300" algn="l" defTabSz="666750">
            <a:lnSpc>
              <a:spcPct val="90000"/>
            </a:lnSpc>
            <a:spcBef>
              <a:spcPct val="0"/>
            </a:spcBef>
            <a:spcAft>
              <a:spcPct val="15000"/>
            </a:spcAft>
            <a:buChar char="•"/>
          </a:pPr>
          <a:r>
            <a:rPr lang="en-US" sz="1500" kern="1200" dirty="0" err="1"/>
            <a:t>Trichotillomania</a:t>
          </a:r>
          <a:r>
            <a:rPr lang="en-US" sz="1500" kern="1200" dirty="0"/>
            <a:t> (Hair-Pulling Disorder)</a:t>
          </a:r>
        </a:p>
        <a:p>
          <a:pPr marL="114300" lvl="1" indent="-114300" algn="l" defTabSz="666750">
            <a:lnSpc>
              <a:spcPct val="90000"/>
            </a:lnSpc>
            <a:spcBef>
              <a:spcPct val="0"/>
            </a:spcBef>
            <a:spcAft>
              <a:spcPct val="15000"/>
            </a:spcAft>
            <a:buChar char="•"/>
          </a:pPr>
          <a:r>
            <a:rPr lang="en-US" sz="1500" kern="1200" dirty="0"/>
            <a:t>Excoriation (Skin-Picking) Disorder</a:t>
          </a:r>
        </a:p>
        <a:p>
          <a:pPr marL="114300" lvl="1" indent="-114300" algn="l" defTabSz="666750">
            <a:lnSpc>
              <a:spcPct val="90000"/>
            </a:lnSpc>
            <a:spcBef>
              <a:spcPct val="0"/>
            </a:spcBef>
            <a:spcAft>
              <a:spcPct val="15000"/>
            </a:spcAft>
            <a:buChar char="•"/>
          </a:pPr>
          <a:r>
            <a:rPr lang="en-US" sz="1500" kern="1200" dirty="0"/>
            <a:t>Substance/Medication-Induced Obsessive-Compulsive and Related Disorder</a:t>
          </a:r>
        </a:p>
        <a:p>
          <a:pPr marL="114300" lvl="1" indent="-114300" algn="l" defTabSz="666750">
            <a:lnSpc>
              <a:spcPct val="90000"/>
            </a:lnSpc>
            <a:spcBef>
              <a:spcPct val="0"/>
            </a:spcBef>
            <a:spcAft>
              <a:spcPct val="15000"/>
            </a:spcAft>
            <a:buChar char="•"/>
          </a:pPr>
          <a:r>
            <a:rPr lang="en-US" sz="1500" kern="1200" dirty="0"/>
            <a:t>Obsessive-Compulsive and Related Disorder Due to Another Medical Condition</a:t>
          </a:r>
        </a:p>
      </dsp:txBody>
      <dsp:txXfrm>
        <a:off x="2861071" y="732306"/>
        <a:ext cx="2507456" cy="3618253"/>
      </dsp:txXfrm>
    </dsp:sp>
    <dsp:sp modelId="{D60A42B8-82CE-4F23-9B4D-B3F3B5A5184C}">
      <dsp:nvSpPr>
        <dsp:cNvPr id="0" name=""/>
        <dsp:cNvSpPr/>
      </dsp:nvSpPr>
      <dsp:spPr>
        <a:xfrm>
          <a:off x="5719571" y="175403"/>
          <a:ext cx="2507456" cy="55690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Trauma- and Stressor-Related Disorders</a:t>
          </a:r>
        </a:p>
      </dsp:txBody>
      <dsp:txXfrm>
        <a:off x="5719571" y="175403"/>
        <a:ext cx="2507456" cy="556902"/>
      </dsp:txXfrm>
    </dsp:sp>
    <dsp:sp modelId="{15DB85D2-995B-40EB-B9FA-7E0E2734214B}">
      <dsp:nvSpPr>
        <dsp:cNvPr id="0" name=""/>
        <dsp:cNvSpPr/>
      </dsp:nvSpPr>
      <dsp:spPr>
        <a:xfrm>
          <a:off x="5719571" y="732306"/>
          <a:ext cx="2507456" cy="361825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Reactive Attachment Disorder</a:t>
          </a:r>
        </a:p>
        <a:p>
          <a:pPr marL="114300" lvl="1" indent="-114300" algn="l" defTabSz="666750">
            <a:lnSpc>
              <a:spcPct val="90000"/>
            </a:lnSpc>
            <a:spcBef>
              <a:spcPct val="0"/>
            </a:spcBef>
            <a:spcAft>
              <a:spcPct val="15000"/>
            </a:spcAft>
            <a:buChar char="•"/>
          </a:pPr>
          <a:r>
            <a:rPr lang="en-US" sz="1500" kern="1200" dirty="0" err="1"/>
            <a:t>Disinhibited</a:t>
          </a:r>
          <a:r>
            <a:rPr lang="en-US" sz="1500" kern="1200" dirty="0"/>
            <a:t> Social Engagement Disorder</a:t>
          </a:r>
        </a:p>
        <a:p>
          <a:pPr marL="114300" lvl="1" indent="-114300" algn="l" defTabSz="666750">
            <a:lnSpc>
              <a:spcPct val="90000"/>
            </a:lnSpc>
            <a:spcBef>
              <a:spcPct val="0"/>
            </a:spcBef>
            <a:spcAft>
              <a:spcPct val="15000"/>
            </a:spcAft>
            <a:buChar char="•"/>
          </a:pPr>
          <a:r>
            <a:rPr lang="en-US" sz="1500" kern="1200" dirty="0"/>
            <a:t>Posttraumatic Stress Disorder</a:t>
          </a:r>
        </a:p>
        <a:p>
          <a:pPr marL="114300" lvl="1" indent="-114300" algn="l" defTabSz="666750">
            <a:lnSpc>
              <a:spcPct val="90000"/>
            </a:lnSpc>
            <a:spcBef>
              <a:spcPct val="0"/>
            </a:spcBef>
            <a:spcAft>
              <a:spcPct val="15000"/>
            </a:spcAft>
            <a:buChar char="•"/>
          </a:pPr>
          <a:r>
            <a:rPr lang="en-US" sz="1500" kern="1200" dirty="0"/>
            <a:t>Acute Stress Disorder</a:t>
          </a:r>
        </a:p>
        <a:p>
          <a:pPr marL="114300" lvl="1" indent="-114300" algn="l" defTabSz="666750">
            <a:lnSpc>
              <a:spcPct val="90000"/>
            </a:lnSpc>
            <a:spcBef>
              <a:spcPct val="0"/>
            </a:spcBef>
            <a:spcAft>
              <a:spcPct val="15000"/>
            </a:spcAft>
            <a:buChar char="•"/>
          </a:pPr>
          <a:r>
            <a:rPr lang="en-US" sz="1500" kern="1200" dirty="0"/>
            <a:t>Adjustment Disorders</a:t>
          </a:r>
        </a:p>
      </dsp:txBody>
      <dsp:txXfrm>
        <a:off x="5719571" y="732306"/>
        <a:ext cx="2507456" cy="3618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86A2E-8515-4926-9626-136C160ADC83}">
      <dsp:nvSpPr>
        <dsp:cNvPr id="0" name=""/>
        <dsp:cNvSpPr/>
      </dsp:nvSpPr>
      <dsp:spPr>
        <a:xfrm>
          <a:off x="5954803" y="3022336"/>
          <a:ext cx="91440" cy="821549"/>
        </a:xfrm>
        <a:custGeom>
          <a:avLst/>
          <a:gdLst/>
          <a:ahLst/>
          <a:cxnLst/>
          <a:rect l="0" t="0" r="0" b="0"/>
          <a:pathLst>
            <a:path>
              <a:moveTo>
                <a:pt x="45759" y="0"/>
              </a:moveTo>
              <a:lnTo>
                <a:pt x="45759" y="405915"/>
              </a:lnTo>
              <a:lnTo>
                <a:pt x="45720" y="405915"/>
              </a:lnTo>
              <a:lnTo>
                <a:pt x="45720" y="8215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69BCD-4B23-462B-8CAE-5A2AE75A4655}">
      <dsp:nvSpPr>
        <dsp:cNvPr id="0" name=""/>
        <dsp:cNvSpPr/>
      </dsp:nvSpPr>
      <dsp:spPr>
        <a:xfrm>
          <a:off x="3762306" y="1056481"/>
          <a:ext cx="2238257" cy="701279"/>
        </a:xfrm>
        <a:custGeom>
          <a:avLst/>
          <a:gdLst/>
          <a:ahLst/>
          <a:cxnLst/>
          <a:rect l="0" t="0" r="0" b="0"/>
          <a:pathLst>
            <a:path>
              <a:moveTo>
                <a:pt x="0" y="0"/>
              </a:moveTo>
              <a:lnTo>
                <a:pt x="0" y="285645"/>
              </a:lnTo>
              <a:lnTo>
                <a:pt x="2238257" y="285645"/>
              </a:lnTo>
              <a:lnTo>
                <a:pt x="2238257" y="7012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67560D-DF8C-4D80-8965-2D659D5F5BC7}">
      <dsp:nvSpPr>
        <dsp:cNvPr id="0" name=""/>
        <dsp:cNvSpPr/>
      </dsp:nvSpPr>
      <dsp:spPr>
        <a:xfrm>
          <a:off x="1880127" y="3024336"/>
          <a:ext cx="91440" cy="842232"/>
        </a:xfrm>
        <a:custGeom>
          <a:avLst/>
          <a:gdLst/>
          <a:ahLst/>
          <a:cxnLst/>
          <a:rect l="0" t="0" r="0" b="0"/>
          <a:pathLst>
            <a:path>
              <a:moveTo>
                <a:pt x="48015" y="0"/>
              </a:moveTo>
              <a:lnTo>
                <a:pt x="48015" y="426598"/>
              </a:lnTo>
              <a:lnTo>
                <a:pt x="45720" y="426598"/>
              </a:lnTo>
              <a:lnTo>
                <a:pt x="45720" y="8422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5FEFF-23F2-417D-8422-ECA09259BA19}">
      <dsp:nvSpPr>
        <dsp:cNvPr id="0" name=""/>
        <dsp:cNvSpPr/>
      </dsp:nvSpPr>
      <dsp:spPr>
        <a:xfrm>
          <a:off x="1928143" y="1056481"/>
          <a:ext cx="1834162" cy="713926"/>
        </a:xfrm>
        <a:custGeom>
          <a:avLst/>
          <a:gdLst/>
          <a:ahLst/>
          <a:cxnLst/>
          <a:rect l="0" t="0" r="0" b="0"/>
          <a:pathLst>
            <a:path>
              <a:moveTo>
                <a:pt x="1834162" y="0"/>
              </a:moveTo>
              <a:lnTo>
                <a:pt x="1834162" y="298292"/>
              </a:lnTo>
              <a:lnTo>
                <a:pt x="0" y="298292"/>
              </a:lnTo>
              <a:lnTo>
                <a:pt x="0" y="7139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D075C-4C03-438C-B7D0-E91280C75907}">
      <dsp:nvSpPr>
        <dsp:cNvPr id="0" name=""/>
        <dsp:cNvSpPr/>
      </dsp:nvSpPr>
      <dsp:spPr>
        <a:xfrm>
          <a:off x="1164317" y="0"/>
          <a:ext cx="5195976" cy="1056481"/>
        </a:xfrm>
        <a:prstGeom prst="roundRect">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kern="1200" cap="none" normalizeH="0" baseline="0" dirty="0">
              <a:ln>
                <a:noFill/>
              </a:ln>
              <a:solidFill>
                <a:srgbClr val="FF0000"/>
              </a:solidFill>
              <a:effectLst/>
              <a:latin typeface="Arial" charset="0"/>
              <a:cs typeface="Arial" charset="0"/>
            </a:rPr>
            <a:t>Panic Attacks</a:t>
          </a:r>
        </a:p>
      </dsp:txBody>
      <dsp:txXfrm>
        <a:off x="1215890" y="51573"/>
        <a:ext cx="5092830" cy="953335"/>
      </dsp:txXfrm>
    </dsp:sp>
    <dsp:sp modelId="{385C6F3B-97E0-4762-8888-B8DF9C8A3A18}">
      <dsp:nvSpPr>
        <dsp:cNvPr id="0" name=""/>
        <dsp:cNvSpPr/>
      </dsp:nvSpPr>
      <dsp:spPr>
        <a:xfrm>
          <a:off x="184540" y="1770408"/>
          <a:ext cx="3487207" cy="1253927"/>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kern="1200" cap="none" normalizeH="0" baseline="0" dirty="0">
              <a:ln>
                <a:noFill/>
              </a:ln>
              <a:solidFill>
                <a:srgbClr val="FFFF00"/>
              </a:solidFill>
              <a:effectLst/>
              <a:latin typeface="Arial" charset="0"/>
              <a:cs typeface="Arial" charset="0"/>
            </a:rPr>
            <a:t>Unexpected</a:t>
          </a:r>
        </a:p>
      </dsp:txBody>
      <dsp:txXfrm>
        <a:off x="605758" y="1921869"/>
        <a:ext cx="2644771" cy="951005"/>
      </dsp:txXfrm>
    </dsp:sp>
    <dsp:sp modelId="{70187804-AAFB-4D80-AB89-B4726F92D022}">
      <dsp:nvSpPr>
        <dsp:cNvPr id="0" name=""/>
        <dsp:cNvSpPr/>
      </dsp:nvSpPr>
      <dsp:spPr>
        <a:xfrm>
          <a:off x="265905" y="3866568"/>
          <a:ext cx="3319885" cy="1979208"/>
        </a:xfrm>
        <a:prstGeom prst="parallelogram">
          <a:avLst/>
        </a:prstGeom>
        <a:solidFill>
          <a:srgbClr val="C00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1" kern="1200" dirty="0">
              <a:solidFill>
                <a:srgbClr val="FFFF00"/>
              </a:solidFill>
            </a:rPr>
            <a:t>Spontaneous.</a:t>
          </a:r>
        </a:p>
        <a:p>
          <a:pPr marL="0" lvl="0" indent="0" algn="ctr" defTabSz="1066800">
            <a:lnSpc>
              <a:spcPct val="90000"/>
            </a:lnSpc>
            <a:spcBef>
              <a:spcPct val="0"/>
            </a:spcBef>
            <a:spcAft>
              <a:spcPct val="35000"/>
            </a:spcAft>
            <a:buNone/>
          </a:pPr>
          <a:r>
            <a:rPr lang="en-US" sz="2400" b="1" i="1" kern="1200" dirty="0">
              <a:solidFill>
                <a:srgbClr val="FFFF00"/>
              </a:solidFill>
            </a:rPr>
            <a:t>Essential to diagnose </a:t>
          </a:r>
        </a:p>
        <a:p>
          <a:pPr marL="0" lvl="0" indent="0" algn="ctr" defTabSz="1066800">
            <a:lnSpc>
              <a:spcPct val="90000"/>
            </a:lnSpc>
            <a:spcBef>
              <a:spcPct val="0"/>
            </a:spcBef>
            <a:spcAft>
              <a:spcPct val="35000"/>
            </a:spcAft>
            <a:buNone/>
          </a:pPr>
          <a:r>
            <a:rPr lang="en-US" sz="2400" b="1" i="1" kern="1200" dirty="0">
              <a:solidFill>
                <a:srgbClr val="FFFF00"/>
              </a:solidFill>
            </a:rPr>
            <a:t>Panic Disorder</a:t>
          </a:r>
          <a:endParaRPr lang="en-US" sz="2400" kern="1200" dirty="0">
            <a:solidFill>
              <a:srgbClr val="FFFF00"/>
            </a:solidFill>
          </a:endParaRPr>
        </a:p>
      </dsp:txBody>
      <dsp:txXfrm>
        <a:off x="748730" y="4154412"/>
        <a:ext cx="2354235" cy="1403520"/>
      </dsp:txXfrm>
    </dsp:sp>
    <dsp:sp modelId="{687CC81A-9581-4F79-8E08-4A6FBA869834}">
      <dsp:nvSpPr>
        <dsp:cNvPr id="0" name=""/>
        <dsp:cNvSpPr/>
      </dsp:nvSpPr>
      <dsp:spPr>
        <a:xfrm>
          <a:off x="4516810" y="1757761"/>
          <a:ext cx="2967506" cy="1264575"/>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kern="1200" cap="none" normalizeH="0" baseline="0" dirty="0">
              <a:ln>
                <a:noFill/>
              </a:ln>
              <a:solidFill>
                <a:srgbClr val="C00000"/>
              </a:solidFill>
              <a:effectLst/>
              <a:latin typeface="Arial" charset="0"/>
              <a:cs typeface="Arial" charset="0"/>
            </a:rPr>
            <a:t>Situationally bound</a:t>
          </a:r>
        </a:p>
      </dsp:txBody>
      <dsp:txXfrm>
        <a:off x="4516810" y="1757761"/>
        <a:ext cx="2967506" cy="1264575"/>
      </dsp:txXfrm>
    </dsp:sp>
    <dsp:sp modelId="{5FCBEAAF-1484-442B-8312-AE89A8498337}">
      <dsp:nvSpPr>
        <dsp:cNvPr id="0" name=""/>
        <dsp:cNvSpPr/>
      </dsp:nvSpPr>
      <dsp:spPr>
        <a:xfrm>
          <a:off x="4097732" y="3843886"/>
          <a:ext cx="3805582" cy="1979208"/>
        </a:xfrm>
        <a:prstGeom prst="rect">
          <a:avLst/>
        </a:prstGeom>
        <a:solidFill>
          <a:srgbClr val="FFFF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rgbClr val="C00000"/>
              </a:solidFill>
            </a:rPr>
            <a:t>- Anticipation Or immediately on exposure to the trigger</a:t>
          </a:r>
        </a:p>
        <a:p>
          <a:pPr marL="0" lvl="0" indent="0" algn="ctr" defTabSz="889000">
            <a:lnSpc>
              <a:spcPct val="90000"/>
            </a:lnSpc>
            <a:spcBef>
              <a:spcPct val="0"/>
            </a:spcBef>
            <a:spcAft>
              <a:spcPct val="35000"/>
            </a:spcAft>
            <a:buNone/>
          </a:pPr>
          <a:r>
            <a:rPr lang="en-US" sz="2000" b="1" i="1" kern="1200" dirty="0">
              <a:solidFill>
                <a:srgbClr val="C00000"/>
              </a:solidFill>
            </a:rPr>
            <a:t>e.g. specific phobia.</a:t>
          </a:r>
        </a:p>
        <a:p>
          <a:pPr marL="0" lvl="0" indent="0" algn="ctr" defTabSz="889000">
            <a:lnSpc>
              <a:spcPct val="90000"/>
            </a:lnSpc>
            <a:spcBef>
              <a:spcPct val="0"/>
            </a:spcBef>
            <a:spcAft>
              <a:spcPct val="35000"/>
            </a:spcAft>
            <a:buNone/>
          </a:pPr>
          <a:r>
            <a:rPr lang="en-US" sz="2000" b="1" i="1" kern="1200" dirty="0">
              <a:solidFill>
                <a:srgbClr val="C00000"/>
              </a:solidFill>
            </a:rPr>
            <a:t>- can be ass./with</a:t>
          </a:r>
        </a:p>
        <a:p>
          <a:pPr marL="0" lvl="0" indent="0" algn="ctr" defTabSz="889000">
            <a:lnSpc>
              <a:spcPct val="90000"/>
            </a:lnSpc>
            <a:spcBef>
              <a:spcPct val="0"/>
            </a:spcBef>
            <a:spcAft>
              <a:spcPct val="35000"/>
            </a:spcAft>
            <a:buNone/>
          </a:pPr>
          <a:r>
            <a:rPr lang="en-US" sz="2000" b="1" i="1" kern="1200" dirty="0">
              <a:solidFill>
                <a:srgbClr val="C00000"/>
              </a:solidFill>
            </a:rPr>
            <a:t>panic disorder</a:t>
          </a:r>
          <a:endParaRPr lang="en-US" sz="2000" kern="1200" dirty="0">
            <a:solidFill>
              <a:srgbClr val="C00000"/>
            </a:solidFill>
          </a:endParaRPr>
        </a:p>
      </dsp:txBody>
      <dsp:txXfrm>
        <a:off x="4097732" y="3843886"/>
        <a:ext cx="3805582" cy="1979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AF06-E94F-477C-AD0C-7F44A2164978}">
      <dsp:nvSpPr>
        <dsp:cNvPr id="0" name=""/>
        <dsp:cNvSpPr/>
      </dsp:nvSpPr>
      <dsp:spPr>
        <a:xfrm>
          <a:off x="4037181" y="3570373"/>
          <a:ext cx="1053857" cy="1321743"/>
        </a:xfrm>
        <a:custGeom>
          <a:avLst/>
          <a:gdLst/>
          <a:ahLst/>
          <a:cxnLst/>
          <a:rect l="0" t="0" r="0" b="0"/>
          <a:pathLst>
            <a:path>
              <a:moveTo>
                <a:pt x="105385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FD891-6001-4086-B9BB-A9CCEB247856}">
      <dsp:nvSpPr>
        <dsp:cNvPr id="0" name=""/>
        <dsp:cNvSpPr/>
      </dsp:nvSpPr>
      <dsp:spPr>
        <a:xfrm>
          <a:off x="4020482" y="1508370"/>
          <a:ext cx="2232248" cy="609888"/>
        </a:xfrm>
        <a:custGeom>
          <a:avLst/>
          <a:gdLst/>
          <a:ahLst/>
          <a:cxnLst/>
          <a:rect l="0" t="0" r="0" b="0"/>
          <a:pathLst>
            <a:path>
              <a:moveTo>
                <a:pt x="0" y="0"/>
              </a:moveTo>
              <a:lnTo>
                <a:pt x="0" y="304944"/>
              </a:lnTo>
              <a:lnTo>
                <a:pt x="2232248" y="304944"/>
              </a:lnTo>
              <a:lnTo>
                <a:pt x="2232248"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8C172-0A27-4CAA-8DE3-B140DAA417B9}">
      <dsp:nvSpPr>
        <dsp:cNvPr id="0" name=""/>
        <dsp:cNvSpPr/>
      </dsp:nvSpPr>
      <dsp:spPr>
        <a:xfrm>
          <a:off x="336119" y="3570373"/>
          <a:ext cx="218427" cy="1321743"/>
        </a:xfrm>
        <a:custGeom>
          <a:avLst/>
          <a:gdLst/>
          <a:ahLst/>
          <a:cxnLst/>
          <a:rect l="0" t="0" r="0" b="0"/>
          <a:pathLst>
            <a:path>
              <a:moveTo>
                <a:pt x="218427" y="0"/>
              </a:moveTo>
              <a:lnTo>
                <a:pt x="0" y="1321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35199-8797-420E-B3DE-6E65FEC55E5E}">
      <dsp:nvSpPr>
        <dsp:cNvPr id="0" name=""/>
        <dsp:cNvSpPr/>
      </dsp:nvSpPr>
      <dsp:spPr>
        <a:xfrm>
          <a:off x="1716238" y="1508370"/>
          <a:ext cx="2304244" cy="609888"/>
        </a:xfrm>
        <a:custGeom>
          <a:avLst/>
          <a:gdLst/>
          <a:ahLst/>
          <a:cxnLst/>
          <a:rect l="0" t="0" r="0" b="0"/>
          <a:pathLst>
            <a:path>
              <a:moveTo>
                <a:pt x="2304244" y="0"/>
              </a:moveTo>
              <a:lnTo>
                <a:pt x="2304244" y="304944"/>
              </a:lnTo>
              <a:lnTo>
                <a:pt x="0" y="304944"/>
              </a:lnTo>
              <a:lnTo>
                <a:pt x="0" y="609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36FFB9-43A4-4894-B4CA-4B654E80BECA}">
      <dsp:nvSpPr>
        <dsp:cNvPr id="0" name=""/>
        <dsp:cNvSpPr/>
      </dsp:nvSpPr>
      <dsp:spPr>
        <a:xfrm>
          <a:off x="2568368" y="56256"/>
          <a:ext cx="2904228" cy="1452114"/>
        </a:xfrm>
        <a:prstGeom prst="rect">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effectLst>
                <a:outerShdw blurRad="38100" dist="38100" dir="2700000" algn="tl">
                  <a:srgbClr val="000000">
                    <a:alpha val="43137"/>
                  </a:srgbClr>
                </a:outerShdw>
              </a:effectLst>
            </a:rPr>
            <a:t>Phobia</a:t>
          </a:r>
        </a:p>
      </dsp:txBody>
      <dsp:txXfrm>
        <a:off x="2568368" y="56256"/>
        <a:ext cx="2904228" cy="1452114"/>
      </dsp:txXfrm>
    </dsp:sp>
    <dsp:sp modelId="{63DB16E3-13D9-4DED-8591-D164C41F7192}">
      <dsp:nvSpPr>
        <dsp:cNvPr id="0" name=""/>
        <dsp:cNvSpPr/>
      </dsp:nvSpPr>
      <dsp:spPr>
        <a:xfrm>
          <a:off x="264123" y="2118258"/>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effectLst>
                <a:outerShdw blurRad="38100" dist="38100" dir="2700000" algn="tl">
                  <a:srgbClr val="000000">
                    <a:alpha val="43137"/>
                  </a:srgbClr>
                </a:outerShdw>
              </a:effectLst>
            </a:rPr>
            <a:t>FEAR</a:t>
          </a:r>
        </a:p>
      </dsp:txBody>
      <dsp:txXfrm>
        <a:off x="264123" y="2118258"/>
        <a:ext cx="2904228" cy="1452114"/>
      </dsp:txXfrm>
    </dsp:sp>
    <dsp:sp modelId="{D96D78C8-1F3C-4AF3-81A8-7DADDE69940A}">
      <dsp:nvSpPr>
        <dsp:cNvPr id="0" name=""/>
        <dsp:cNvSpPr/>
      </dsp:nvSpPr>
      <dsp:spPr>
        <a:xfrm>
          <a:off x="336119" y="4166059"/>
          <a:ext cx="2904228" cy="1452114"/>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pitchFamily="34" charset="0"/>
            </a:rPr>
            <a:t>± panic attack</a:t>
          </a:r>
          <a:endParaRPr lang="en-US" sz="4400" kern="1200" dirty="0"/>
        </a:p>
      </dsp:txBody>
      <dsp:txXfrm>
        <a:off x="336119" y="4166059"/>
        <a:ext cx="2904228" cy="1452114"/>
      </dsp:txXfrm>
    </dsp:sp>
    <dsp:sp modelId="{4341D2BA-F7C9-4CE3-9965-D02FC0762498}">
      <dsp:nvSpPr>
        <dsp:cNvPr id="0" name=""/>
        <dsp:cNvSpPr/>
      </dsp:nvSpPr>
      <dsp:spPr>
        <a:xfrm>
          <a:off x="4800616" y="2118258"/>
          <a:ext cx="2904228"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rgbClr val="C00000"/>
              </a:solidFill>
              <a:effectLst>
                <a:outerShdw blurRad="38100" dist="38100" dir="2700000" algn="tl">
                  <a:srgbClr val="000000">
                    <a:alpha val="43137"/>
                  </a:srgbClr>
                </a:outerShdw>
              </a:effectLst>
            </a:rPr>
            <a:t>Avoidance</a:t>
          </a:r>
        </a:p>
      </dsp:txBody>
      <dsp:txXfrm>
        <a:off x="4800616" y="2118258"/>
        <a:ext cx="2904228" cy="1452114"/>
      </dsp:txXfrm>
    </dsp:sp>
    <dsp:sp modelId="{6DC23690-0507-4316-9247-513BAA51D374}">
      <dsp:nvSpPr>
        <dsp:cNvPr id="0" name=""/>
        <dsp:cNvSpPr/>
      </dsp:nvSpPr>
      <dsp:spPr>
        <a:xfrm>
          <a:off x="4037181" y="4166059"/>
          <a:ext cx="3811684" cy="1452114"/>
        </a:xfrm>
        <a:prstGeom prst="rect">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C00000"/>
              </a:solidFill>
              <a:latin typeface="Arial" pitchFamily="34" charset="0"/>
            </a:rPr>
            <a:t>endured with +++ discomfort</a:t>
          </a:r>
          <a:endParaRPr lang="en-US" sz="4400" kern="1200" dirty="0">
            <a:solidFill>
              <a:srgbClr val="C00000"/>
            </a:solidFill>
          </a:endParaRPr>
        </a:p>
      </dsp:txBody>
      <dsp:txXfrm>
        <a:off x="4037181" y="4166059"/>
        <a:ext cx="3811684" cy="145211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0.88785</cdr:x>
      <cdr:y>0.79661</cdr:y>
    </cdr:from>
    <cdr:to>
      <cdr:x>1</cdr:x>
      <cdr:y>1</cdr:y>
    </cdr:to>
    <cdr:sp macro="" textlink="">
      <cdr:nvSpPr>
        <cdr:cNvPr id="2" name="TextBox 1"/>
        <cdr:cNvSpPr txBox="1"/>
      </cdr:nvSpPr>
      <cdr:spPr>
        <a:xfrm xmlns:a="http://schemas.openxmlformats.org/drawingml/2006/main">
          <a:off x="7464425" y="3733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0.794</cdr:x>
      <cdr:y>0.79661</cdr:y>
    </cdr:from>
    <cdr:to>
      <cdr:x>0.90615</cdr:x>
      <cdr:y>1</cdr:y>
    </cdr:to>
    <cdr:sp macro="" textlink="">
      <cdr:nvSpPr>
        <cdr:cNvPr id="3" name="TextBox 2"/>
        <cdr:cNvSpPr txBox="1"/>
      </cdr:nvSpPr>
      <cdr:spPr>
        <a:xfrm xmlns:a="http://schemas.openxmlformats.org/drawingml/2006/main">
          <a:off x="6473825" y="403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N = 4005 </a:t>
          </a:r>
        </a:p>
        <a:p xmlns:a="http://schemas.openxmlformats.org/drawingml/2006/main">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A5B97B-454C-CE47-8DC1-2C1852A45093}" type="datetimeFigureOut">
              <a:rPr lang="en-US"/>
              <a:pPr>
                <a:defRPr/>
              </a:pPr>
              <a:t>09/08/2019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1C2C9CE-D238-804B-B2F9-5D5E3D93DF0E}" type="slidenum">
              <a:rPr lang="en-US"/>
              <a:pPr>
                <a:defRPr/>
              </a:pPr>
              <a:t>‹#›</a:t>
            </a:fld>
            <a:endParaRPr lang="en-US"/>
          </a:p>
        </p:txBody>
      </p:sp>
    </p:spTree>
    <p:extLst>
      <p:ext uri="{BB962C8B-B14F-4D97-AF65-F5344CB8AC3E}">
        <p14:creationId xmlns:p14="http://schemas.microsoft.com/office/powerpoint/2010/main" val="2776721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cs typeface="Arial" charset="0"/>
              </a:rPr>
              <a:t>Panic Attack:</a:t>
            </a:r>
            <a:endParaRPr lang="en-CA" dirty="0">
              <a:latin typeface="Calibri" charset="0"/>
              <a:cs typeface="Arial" charset="0"/>
            </a:endParaRPr>
          </a:p>
          <a:p>
            <a:pPr eaLnBrk="1" hangingPunct="1">
              <a:spcBef>
                <a:spcPct val="0"/>
              </a:spcBef>
            </a:pPr>
            <a:r>
              <a:rPr lang="en-US" dirty="0">
                <a:latin typeface="Calibri" charset="0"/>
                <a:cs typeface="Arial" charset="0"/>
              </a:rPr>
              <a:t>A discrete period of sudden onset of intense fear or discomfort that builds up to a peak rapidly (usually in 5-15 minutes) and is often accompanied by a sense of imminent danger or impending doom and an urge to escape.</a:t>
            </a:r>
            <a:endParaRPr lang="en-CA" dirty="0">
              <a:latin typeface="Calibri" charset="0"/>
              <a:cs typeface="Arial" charset="0"/>
            </a:endParaRPr>
          </a:p>
          <a:p>
            <a:pPr eaLnBrk="1" hangingPunct="1">
              <a:spcBef>
                <a:spcPct val="0"/>
              </a:spcBef>
            </a:pPr>
            <a:r>
              <a:rPr lang="en-US" dirty="0">
                <a:latin typeface="Calibri" charset="0"/>
                <a:cs typeface="Arial" charset="0"/>
              </a:rPr>
              <a:t> </a:t>
            </a:r>
            <a:endParaRPr lang="en-CA" dirty="0">
              <a:latin typeface="Calibri" charset="0"/>
              <a:cs typeface="Arial" charset="0"/>
            </a:endParaRPr>
          </a:p>
          <a:p>
            <a:pPr eaLnBrk="1" hangingPunct="1">
              <a:spcBef>
                <a:spcPct val="0"/>
              </a:spcBef>
            </a:pPr>
            <a:r>
              <a:rPr lang="en-US" dirty="0">
                <a:latin typeface="Calibri" charset="0"/>
                <a:cs typeface="Arial" charset="0"/>
              </a:rPr>
              <a:t>There are some somatic and cognitive symptoms that accompany fear.  These include:</a:t>
            </a:r>
            <a:endParaRPr lang="en-CA" dirty="0">
              <a:latin typeface="Calibri" charset="0"/>
              <a:cs typeface="Arial" charset="0"/>
            </a:endParaRPr>
          </a:p>
          <a:p>
            <a:pPr eaLnBrk="1" hangingPunct="1">
              <a:spcBef>
                <a:spcPct val="0"/>
              </a:spcBef>
            </a:pPr>
            <a:r>
              <a:rPr lang="en-US" dirty="0">
                <a:latin typeface="Calibri" charset="0"/>
                <a:cs typeface="Arial" charset="0"/>
              </a:rPr>
              <a:t>Palpitation    ●    Sensations of shortness of breath</a:t>
            </a:r>
            <a:endParaRPr lang="en-CA" dirty="0">
              <a:latin typeface="Calibri" charset="0"/>
              <a:cs typeface="Arial" charset="0"/>
            </a:endParaRPr>
          </a:p>
          <a:p>
            <a:pPr eaLnBrk="1" hangingPunct="1">
              <a:spcBef>
                <a:spcPct val="0"/>
              </a:spcBef>
            </a:pPr>
            <a:r>
              <a:rPr lang="en-US" dirty="0">
                <a:latin typeface="Calibri" charset="0"/>
                <a:cs typeface="Arial" charset="0"/>
              </a:rPr>
              <a:t>Feeling of choking          ●    Chest pain</a:t>
            </a:r>
            <a:endParaRPr lang="en-CA" dirty="0">
              <a:latin typeface="Calibri" charset="0"/>
              <a:cs typeface="Arial" charset="0"/>
            </a:endParaRPr>
          </a:p>
          <a:p>
            <a:pPr eaLnBrk="1" hangingPunct="1">
              <a:spcBef>
                <a:spcPct val="0"/>
              </a:spcBef>
            </a:pPr>
            <a:r>
              <a:rPr lang="en-US" dirty="0">
                <a:latin typeface="Calibri" charset="0"/>
                <a:cs typeface="Arial" charset="0"/>
              </a:rPr>
              <a:t>Shaking     ●    Tremor    ●     Chills or hot flushes    ●    Sweating</a:t>
            </a:r>
            <a:endParaRPr lang="en-CA" dirty="0">
              <a:latin typeface="Calibri" charset="0"/>
              <a:cs typeface="Arial" charset="0"/>
            </a:endParaRPr>
          </a:p>
          <a:p>
            <a:pPr eaLnBrk="1" hangingPunct="1">
              <a:spcBef>
                <a:spcPct val="0"/>
              </a:spcBef>
            </a:pPr>
            <a:r>
              <a:rPr lang="en-US" dirty="0" err="1">
                <a:latin typeface="Calibri" charset="0"/>
                <a:cs typeface="Arial" charset="0"/>
              </a:rPr>
              <a:t>Paraesthesia</a:t>
            </a:r>
            <a:endParaRPr lang="en-CA" dirty="0">
              <a:latin typeface="Calibri" charset="0"/>
              <a:cs typeface="Arial" charset="0"/>
            </a:endParaRPr>
          </a:p>
          <a:p>
            <a:pPr eaLnBrk="1" hangingPunct="1">
              <a:spcBef>
                <a:spcPct val="0"/>
              </a:spcBef>
            </a:pPr>
            <a:r>
              <a:rPr lang="en-US" dirty="0">
                <a:latin typeface="Calibri" charset="0"/>
                <a:cs typeface="Arial" charset="0"/>
              </a:rPr>
              <a:t>Feeling dizzy, unsteady or faint.</a:t>
            </a:r>
            <a:endParaRPr lang="en-CA" dirty="0">
              <a:latin typeface="Calibri" charset="0"/>
              <a:cs typeface="Arial" charset="0"/>
            </a:endParaRPr>
          </a:p>
          <a:p>
            <a:pPr eaLnBrk="1" hangingPunct="1">
              <a:spcBef>
                <a:spcPct val="0"/>
              </a:spcBef>
            </a:pPr>
            <a:r>
              <a:rPr lang="en-US" dirty="0">
                <a:latin typeface="Calibri" charset="0"/>
                <a:cs typeface="Arial" charset="0"/>
              </a:rPr>
              <a:t>Fear of going mad, dying or losing control.</a:t>
            </a:r>
            <a:endParaRPr lang="en-CA" dirty="0">
              <a:latin typeface="Calibri" charset="0"/>
              <a:cs typeface="Arial" charset="0"/>
            </a:endParaRPr>
          </a:p>
          <a:p>
            <a:pPr eaLnBrk="1" hangingPunct="1">
              <a:spcBef>
                <a:spcPct val="0"/>
              </a:spcBef>
            </a:pPr>
            <a:r>
              <a:rPr lang="en-US" dirty="0">
                <a:latin typeface="Calibri" charset="0"/>
                <a:cs typeface="Arial" charset="0"/>
              </a:rPr>
              <a:t>Derealization (feelings of unreality) or depersonalization (being detached from one self)</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F8A49F7-5B10-3A4E-A600-C5E5E8BF19D8}" type="slidenum">
              <a:rPr lang="en-CA" sz="1200"/>
              <a:pPr eaLnBrk="1" fontAlgn="base" hangingPunct="1">
                <a:spcBef>
                  <a:spcPct val="0"/>
                </a:spcBef>
                <a:spcAft>
                  <a:spcPct val="0"/>
                </a:spcAft>
              </a:pPr>
              <a:t>12</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Arial" charset="0"/>
              </a:rPr>
              <a:t>Age at onset: bimodal distribution, with one peak in late     adolescence and a second smaller peak in the     mid  30s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b="1">
                <a:latin typeface="Calibri" charset="0"/>
                <a:cs typeface="Arial" charset="0"/>
              </a:rPr>
              <a:t>Aetiology: </a:t>
            </a:r>
            <a:endParaRPr lang="en-CA">
              <a:latin typeface="Calibri" charset="0"/>
              <a:cs typeface="Arial" charset="0"/>
            </a:endParaRPr>
          </a:p>
          <a:p>
            <a:pPr eaLnBrk="1" hangingPunct="1">
              <a:spcBef>
                <a:spcPct val="0"/>
              </a:spcBef>
            </a:pPr>
            <a:r>
              <a:rPr lang="en-US">
                <a:latin typeface="Calibri" charset="0"/>
                <a:cs typeface="Arial" charset="0"/>
              </a:rPr>
              <a:t> Genetic basis (panic disorder occurs more often among relatives).</a:t>
            </a:r>
            <a:endParaRPr lang="en-CA">
              <a:latin typeface="Calibri" charset="0"/>
              <a:cs typeface="Arial" charset="0"/>
            </a:endParaRPr>
          </a:p>
          <a:p>
            <a:pPr eaLnBrk="1" hangingPunct="1">
              <a:spcBef>
                <a:spcPct val="0"/>
              </a:spcBef>
            </a:pPr>
            <a:r>
              <a:rPr lang="en-US">
                <a:latin typeface="Calibri" charset="0"/>
                <a:cs typeface="Arial" charset="0"/>
              </a:rPr>
              <a:t>The biochemical hypothesis (panic attacks can be induced by chemical agents like sodium lactate, and can be reduced by drugs like imipramine).</a:t>
            </a:r>
            <a:endParaRPr lang="en-CA">
              <a:latin typeface="Calibri" charset="0"/>
              <a:cs typeface="Arial" charset="0"/>
            </a:endParaRPr>
          </a:p>
          <a:p>
            <a:pPr eaLnBrk="1" hangingPunct="1">
              <a:spcBef>
                <a:spcPct val="0"/>
              </a:spcBef>
            </a:pPr>
            <a:r>
              <a:rPr lang="en-US">
                <a:latin typeface="Calibri" charset="0"/>
                <a:cs typeface="Arial" charset="0"/>
              </a:rPr>
              <a:t>Panic disorder develops in a person with poorly regulated autonomic responses to stressors when he becomes afraid of the consequences of symptoms of autonomic arousal.</a:t>
            </a:r>
            <a:endParaRPr lang="en-CA">
              <a:latin typeface="Calibri" charset="0"/>
              <a:cs typeface="Arial" charset="0"/>
            </a:endParaRPr>
          </a:p>
          <a:p>
            <a:pPr eaLnBrk="1" hangingPunct="1">
              <a:spcBef>
                <a:spcPct val="0"/>
              </a:spcBef>
            </a:pPr>
            <a:r>
              <a:rPr lang="en-US">
                <a:latin typeface="Calibri" charset="0"/>
                <a:cs typeface="Arial" charset="0"/>
              </a:rPr>
              <a:t>The neurotransmitters involved are noradrenaline and serotonin.</a:t>
            </a:r>
            <a:endParaRPr lang="en-CA">
              <a:latin typeface="Calibri" charset="0"/>
              <a:cs typeface="Arial" charset="0"/>
            </a:endParaRPr>
          </a:p>
          <a:p>
            <a:pPr eaLnBrk="1" hangingPunct="1">
              <a:spcBef>
                <a:spcPct val="0"/>
              </a:spcBef>
            </a:pPr>
            <a:r>
              <a:rPr lang="en-US">
                <a:latin typeface="Calibri" charset="0"/>
                <a:cs typeface="Arial" charset="0"/>
              </a:rPr>
              <a:t>Locus coeruleus is essential for anxiety expression  (alarm system in the body). Hyperactivity occurs in Locus Coeruleus.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a:latin typeface="Calibri" charset="0"/>
                <a:cs typeface="Arial" charset="0"/>
              </a:rPr>
              <a:t>Mitral Valve Prolapse (MVP) is more common in patients with panic disorder (40-50 %) than in general population (6 – 20 %).  Whether this association has a causal relationship it is not clear.</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92919DB-3DB6-2746-96F4-F1CDB0A67D26}" type="slidenum">
              <a:rPr lang="en-CA" sz="1200"/>
              <a:pPr eaLnBrk="1" fontAlgn="base" hangingPunct="1">
                <a:spcBef>
                  <a:spcPct val="0"/>
                </a:spcBef>
                <a:spcAft>
                  <a:spcPct val="0"/>
                </a:spcAft>
              </a:pPr>
              <a:t>18</a:t>
            </a:fld>
            <a:endParaRPr lang="en-C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b="1" dirty="0">
                <a:ea typeface="+mn-ea"/>
                <a:cs typeface="+mn-cs"/>
              </a:rPr>
              <a:t>AGORAPHOBIA</a:t>
            </a:r>
          </a:p>
          <a:p>
            <a:pPr eaLnBrk="1" fontAlgn="auto" hangingPunct="1">
              <a:spcBef>
                <a:spcPts val="0"/>
              </a:spcBef>
              <a:spcAft>
                <a:spcPts val="0"/>
              </a:spcAft>
              <a:defRPr/>
            </a:pPr>
            <a:r>
              <a:rPr lang="en-US" dirty="0">
                <a:ea typeface="+mn-ea"/>
                <a:cs typeface="+mn-cs"/>
              </a:rPr>
              <a:t> </a:t>
            </a:r>
            <a:r>
              <a:rPr lang="en-CA" b="1" dirty="0" err="1">
                <a:ea typeface="+mn-ea"/>
                <a:cs typeface="+mn-cs"/>
              </a:rPr>
              <a:t>ag·o·ra·pho·bi·a</a:t>
            </a:r>
            <a:r>
              <a:rPr lang="en-CA" dirty="0">
                <a:ea typeface="+mn-ea"/>
                <a:cs typeface="+mn-cs"/>
              </a:rPr>
              <a:t>  (</a:t>
            </a:r>
            <a:r>
              <a:rPr lang="en-CA" dirty="0" err="1">
                <a:ea typeface="+mn-ea"/>
                <a:cs typeface="+mn-cs"/>
              </a:rPr>
              <a:t>gr</a:t>
            </a:r>
            <a:r>
              <a:rPr lang="en-CA" dirty="0">
                <a:ea typeface="+mn-ea"/>
                <a:cs typeface="+mn-cs"/>
              </a:rPr>
              <a:t>--</a:t>
            </a:r>
            <a:r>
              <a:rPr lang="en-CA" dirty="0" err="1">
                <a:ea typeface="+mn-ea"/>
                <a:cs typeface="+mn-cs"/>
              </a:rPr>
              <a:t>fb</a:t>
            </a:r>
            <a:r>
              <a:rPr lang="en-CA" dirty="0">
                <a:ea typeface="+mn-ea"/>
                <a:cs typeface="+mn-cs"/>
              </a:rPr>
              <a:t>-)</a:t>
            </a:r>
            <a:r>
              <a:rPr lang="en-CA" i="1" dirty="0" err="1">
                <a:ea typeface="+mn-ea"/>
                <a:cs typeface="+mn-cs"/>
              </a:rPr>
              <a:t>n.</a:t>
            </a:r>
            <a:r>
              <a:rPr lang="en-CA" dirty="0" err="1">
                <a:ea typeface="+mn-ea"/>
                <a:cs typeface="+mn-cs"/>
              </a:rPr>
              <a:t>An</a:t>
            </a:r>
            <a:r>
              <a:rPr lang="en-CA" dirty="0">
                <a:ea typeface="+mn-ea"/>
                <a:cs typeface="+mn-cs"/>
              </a:rPr>
              <a:t> abnormal fear of open or public places.</a:t>
            </a:r>
          </a:p>
          <a:p>
            <a:pPr eaLnBrk="1" fontAlgn="auto" hangingPunct="1">
              <a:spcBef>
                <a:spcPts val="0"/>
              </a:spcBef>
              <a:spcAft>
                <a:spcPts val="0"/>
              </a:spcAft>
              <a:defRPr/>
            </a:pPr>
            <a:r>
              <a:rPr lang="en-CA" dirty="0">
                <a:ea typeface="+mn-ea"/>
                <a:cs typeface="+mn-cs"/>
              </a:rPr>
              <a:t>[Greek </a:t>
            </a:r>
            <a:r>
              <a:rPr lang="en-CA" dirty="0" err="1">
                <a:ea typeface="+mn-ea"/>
                <a:cs typeface="+mn-cs"/>
              </a:rPr>
              <a:t>agor</a:t>
            </a:r>
            <a:r>
              <a:rPr lang="en-CA" dirty="0">
                <a:ea typeface="+mn-ea"/>
                <a:cs typeface="+mn-cs"/>
              </a:rPr>
              <a:t>, </a:t>
            </a:r>
            <a:r>
              <a:rPr lang="en-CA" i="1" dirty="0">
                <a:ea typeface="+mn-ea"/>
                <a:cs typeface="+mn-cs"/>
              </a:rPr>
              <a:t>marketplace</a:t>
            </a:r>
            <a:r>
              <a:rPr lang="en-CA" dirty="0">
                <a:ea typeface="+mn-ea"/>
                <a:cs typeface="+mn-cs"/>
              </a:rPr>
              <a:t>;</a:t>
            </a:r>
          </a:p>
          <a:p>
            <a:pPr eaLnBrk="1" fontAlgn="auto" hangingPunct="1">
              <a:spcBef>
                <a:spcPts val="0"/>
              </a:spcBef>
              <a:spcAft>
                <a:spcPts val="0"/>
              </a:spcAft>
              <a:defRPr/>
            </a:pPr>
            <a:endParaRPr lang="en-CA" dirty="0">
              <a:ea typeface="+mn-ea"/>
              <a:cs typeface="+mn-cs"/>
            </a:endParaRPr>
          </a:p>
          <a:p>
            <a:pPr eaLnBrk="1" fontAlgn="auto" hangingPunct="1">
              <a:spcBef>
                <a:spcPts val="0"/>
              </a:spcBef>
              <a:spcAft>
                <a:spcPts val="0"/>
              </a:spcAft>
              <a:defRPr/>
            </a:pPr>
            <a:r>
              <a:rPr lang="en-US" dirty="0">
                <a:ea typeface="+mn-ea"/>
                <a:cs typeface="+mn-cs"/>
              </a:rPr>
              <a:t>Literally it means fear of open spaces (misleading term). </a:t>
            </a:r>
            <a:endParaRPr lang="en-US" b="1" dirty="0">
              <a:ea typeface="+mn-ea"/>
              <a:cs typeface="+mn-cs"/>
            </a:endParaRPr>
          </a:p>
          <a:p>
            <a:pPr eaLnBrk="1" fontAlgn="auto" hangingPunct="1">
              <a:spcBef>
                <a:spcPts val="0"/>
              </a:spcBef>
              <a:spcAft>
                <a:spcPts val="0"/>
              </a:spcAft>
              <a:defRPr/>
            </a:pPr>
            <a:r>
              <a:rPr lang="en-US" b="1" dirty="0">
                <a:ea typeface="+mn-ea"/>
                <a:cs typeface="+mn-cs"/>
              </a:rPr>
              <a:t>Common feared and avoided situations:</a:t>
            </a:r>
            <a:endParaRPr lang="en-CA" dirty="0">
              <a:ea typeface="+mn-ea"/>
              <a:cs typeface="+mn-cs"/>
            </a:endParaRPr>
          </a:p>
          <a:p>
            <a:pPr eaLnBrk="1" fontAlgn="auto" hangingPunct="1">
              <a:spcBef>
                <a:spcPts val="0"/>
              </a:spcBef>
              <a:spcAft>
                <a:spcPts val="0"/>
              </a:spcAft>
              <a:defRPr/>
            </a:pPr>
            <a:r>
              <a:rPr lang="en-US" dirty="0">
                <a:ea typeface="+mn-ea"/>
                <a:cs typeface="+mn-cs"/>
              </a:rPr>
              <a:t>Overcrowding: a social situation (mass of people), shops and markets.</a:t>
            </a:r>
            <a:endParaRPr lang="en-CA" dirty="0">
              <a:ea typeface="+mn-ea"/>
              <a:cs typeface="+mn-cs"/>
            </a:endParaRPr>
          </a:p>
          <a:p>
            <a:pPr eaLnBrk="1" fontAlgn="auto" hangingPunct="1">
              <a:spcBef>
                <a:spcPts val="0"/>
              </a:spcBef>
              <a:spcAft>
                <a:spcPts val="0"/>
              </a:spcAft>
              <a:defRPr/>
            </a:pPr>
            <a:r>
              <a:rPr lang="en-US" dirty="0">
                <a:ea typeface="+mn-ea"/>
                <a:cs typeface="+mn-cs"/>
              </a:rPr>
              <a:t>Distance from home: travelling away.</a:t>
            </a:r>
            <a:endParaRPr lang="en-CA" dirty="0">
              <a:ea typeface="+mn-ea"/>
              <a:cs typeface="+mn-cs"/>
            </a:endParaRPr>
          </a:p>
          <a:p>
            <a:pPr eaLnBrk="1" fontAlgn="auto" hangingPunct="1">
              <a:spcBef>
                <a:spcPts val="0"/>
              </a:spcBef>
              <a:spcAft>
                <a:spcPts val="0"/>
              </a:spcAft>
              <a:defRPr/>
            </a:pPr>
            <a:r>
              <a:rPr lang="en-US" dirty="0">
                <a:ea typeface="+mn-ea"/>
                <a:cs typeface="+mn-cs"/>
              </a:rPr>
              <a:t>Confinement: closed spaces, e.g. elevators (claustrophobia) bridges, public transport.</a:t>
            </a:r>
          </a:p>
          <a:p>
            <a:pPr eaLnBrk="1" fontAlgn="auto" hangingPunct="1">
              <a:spcBef>
                <a:spcPts val="0"/>
              </a:spcBef>
              <a:spcAft>
                <a:spcPts val="0"/>
              </a:spcAft>
              <a:defRPr/>
            </a:pPr>
            <a:endParaRPr lang="en-US" dirty="0">
              <a:ea typeface="+mn-ea"/>
              <a:cs typeface="+mn-cs"/>
            </a:endParaRPr>
          </a:p>
          <a:p>
            <a:pPr eaLnBrk="1" fontAlgn="auto" hangingPunct="1">
              <a:spcBef>
                <a:spcPts val="0"/>
              </a:spcBef>
              <a:spcAft>
                <a:spcPts val="0"/>
              </a:spcAft>
              <a:defRPr/>
            </a:pPr>
            <a:r>
              <a:rPr lang="en-US" b="1" dirty="0">
                <a:ea typeface="+mn-ea"/>
                <a:cs typeface="+mn-cs"/>
              </a:rPr>
              <a:t>Features:</a:t>
            </a:r>
            <a:endParaRPr lang="en-CA" dirty="0">
              <a:ea typeface="+mn-ea"/>
              <a:cs typeface="+mn-cs"/>
            </a:endParaRPr>
          </a:p>
          <a:p>
            <a:pPr eaLnBrk="1" fontAlgn="auto" hangingPunct="1">
              <a:spcBef>
                <a:spcPts val="0"/>
              </a:spcBef>
              <a:spcAft>
                <a:spcPts val="0"/>
              </a:spcAft>
              <a:defRPr/>
            </a:pPr>
            <a:r>
              <a:rPr lang="en-US" dirty="0">
                <a:ea typeface="+mn-ea"/>
                <a:cs typeface="+mn-cs"/>
              </a:rPr>
              <a:t>Anxiety about fainting and / or loss of control when patient is away from home, in crowds, or in situations that he cannot leave easily.</a:t>
            </a:r>
            <a:endParaRPr lang="en-CA" dirty="0">
              <a:ea typeface="+mn-ea"/>
              <a:cs typeface="+mn-cs"/>
            </a:endParaRPr>
          </a:p>
          <a:p>
            <a:pPr eaLnBrk="1" fontAlgn="auto" hangingPunct="1">
              <a:spcBef>
                <a:spcPts val="0"/>
              </a:spcBef>
              <a:spcAft>
                <a:spcPts val="0"/>
              </a:spcAft>
              <a:defRPr/>
            </a:pPr>
            <a:r>
              <a:rPr lang="en-US" dirty="0">
                <a:ea typeface="+mn-ea"/>
                <a:cs typeface="+mn-cs"/>
              </a:rPr>
              <a:t>Anxiety symptoms identical to those of any other anxiety state     (see physical and psychological features of anxiety Table 11-2).</a:t>
            </a:r>
            <a:endParaRPr lang="en-CA" dirty="0">
              <a:ea typeface="+mn-ea"/>
              <a:cs typeface="+mn-cs"/>
            </a:endParaRPr>
          </a:p>
          <a:p>
            <a:pPr eaLnBrk="1" fontAlgn="auto" hangingPunct="1">
              <a:spcBef>
                <a:spcPts val="0"/>
              </a:spcBef>
              <a:spcAft>
                <a:spcPts val="0"/>
              </a:spcAft>
              <a:defRPr/>
            </a:pPr>
            <a:r>
              <a:rPr lang="en-US" dirty="0">
                <a:ea typeface="+mn-ea"/>
                <a:cs typeface="+mn-cs"/>
              </a:rPr>
              <a:t>Anticipatory anxiety.</a:t>
            </a:r>
            <a:endParaRPr lang="en-CA" dirty="0">
              <a:ea typeface="+mn-ea"/>
              <a:cs typeface="+mn-cs"/>
            </a:endParaRPr>
          </a:p>
          <a:p>
            <a:pPr eaLnBrk="1" fontAlgn="auto" hangingPunct="1">
              <a:spcBef>
                <a:spcPts val="0"/>
              </a:spcBef>
              <a:spcAft>
                <a:spcPts val="0"/>
              </a:spcAft>
              <a:defRPr/>
            </a:pPr>
            <a:endParaRPr lang="en-US" dirty="0">
              <a:ea typeface="+mn-ea"/>
              <a:cs typeface="+mn-cs"/>
            </a:endParaRPr>
          </a:p>
          <a:p>
            <a:pPr eaLnBrk="1" fontAlgn="auto" hangingPunct="1">
              <a:spcBef>
                <a:spcPts val="0"/>
              </a:spcBef>
              <a:spcAft>
                <a:spcPts val="0"/>
              </a:spcAft>
              <a:defRPr/>
            </a:pPr>
            <a:r>
              <a:rPr lang="en-US" dirty="0">
                <a:ea typeface="+mn-ea"/>
                <a:cs typeface="+mn-cs"/>
              </a:rPr>
              <a:t>The person has anticipatory anxiety.</a:t>
            </a:r>
          </a:p>
          <a:p>
            <a:pPr eaLnBrk="1" fontAlgn="auto" hangingPunct="1">
              <a:spcBef>
                <a:spcPts val="0"/>
              </a:spcBef>
              <a:spcAft>
                <a:spcPts val="0"/>
              </a:spcAft>
              <a:defRPr/>
            </a:pPr>
            <a:r>
              <a:rPr lang="en-US" b="1" dirty="0">
                <a:ea typeface="+mn-ea"/>
                <a:cs typeface="+mn-cs"/>
              </a:rPr>
              <a:t>The most common feared situations</a:t>
            </a:r>
            <a:endParaRPr lang="en-CA" b="1" dirty="0">
              <a:ea typeface="+mn-ea"/>
              <a:cs typeface="+mn-cs"/>
            </a:endParaRPr>
          </a:p>
          <a:p>
            <a:pPr eaLnBrk="1" fontAlgn="auto" hangingPunct="1">
              <a:spcBef>
                <a:spcPts val="0"/>
              </a:spcBef>
              <a:spcAft>
                <a:spcPts val="0"/>
              </a:spcAft>
              <a:defRPr/>
            </a:pPr>
            <a:r>
              <a:rPr lang="en-US" dirty="0">
                <a:ea typeface="+mn-ea"/>
                <a:cs typeface="+mn-cs"/>
              </a:rPr>
              <a:t>Gatherings (e.g. meetings, parties).</a:t>
            </a:r>
            <a:endParaRPr lang="en-CA" dirty="0">
              <a:ea typeface="+mn-ea"/>
              <a:cs typeface="+mn-cs"/>
            </a:endParaRPr>
          </a:p>
          <a:p>
            <a:pPr eaLnBrk="1" fontAlgn="auto" hangingPunct="1">
              <a:spcBef>
                <a:spcPts val="0"/>
              </a:spcBef>
              <a:spcAft>
                <a:spcPts val="0"/>
              </a:spcAft>
              <a:defRPr/>
            </a:pPr>
            <a:r>
              <a:rPr lang="en-US" dirty="0">
                <a:ea typeface="+mn-ea"/>
                <a:cs typeface="+mn-cs"/>
              </a:rPr>
              <a:t>Speaking to authority figures or in public (e.g. leading prayers, lecturing).</a:t>
            </a:r>
            <a:endParaRPr lang="en-CA" dirty="0">
              <a:ea typeface="+mn-ea"/>
              <a:cs typeface="+mn-cs"/>
            </a:endParaRPr>
          </a:p>
          <a:p>
            <a:pPr eaLnBrk="1" fontAlgn="auto" hangingPunct="1">
              <a:spcBef>
                <a:spcPts val="0"/>
              </a:spcBef>
              <a:spcAft>
                <a:spcPts val="0"/>
              </a:spcAft>
              <a:defRPr/>
            </a:pPr>
            <a:r>
              <a:rPr lang="en-US" dirty="0">
                <a:ea typeface="+mn-ea"/>
                <a:cs typeface="+mn-cs"/>
              </a:rPr>
              <a:t>Performing under scrutiny (e.g. serving coffee or tea to guests).</a:t>
            </a:r>
            <a:endParaRPr lang="en-CA" dirty="0">
              <a:ea typeface="+mn-ea"/>
              <a:cs typeface="+mn-cs"/>
            </a:endParaRPr>
          </a:p>
          <a:p>
            <a:pPr eaLnBrk="1" fontAlgn="auto" hangingPunct="1">
              <a:spcBef>
                <a:spcPts val="0"/>
              </a:spcBef>
              <a:spcAft>
                <a:spcPts val="0"/>
              </a:spcAft>
              <a:defRPr/>
            </a:pPr>
            <a:endParaRPr lang="en-CA" dirty="0">
              <a:ea typeface="+mn-ea"/>
              <a:cs typeface="+mn-cs"/>
            </a:endParaRPr>
          </a:p>
          <a:p>
            <a:pPr eaLnBrk="1" fontAlgn="auto" hangingPunct="1">
              <a:spcBef>
                <a:spcPts val="0"/>
              </a:spcBef>
              <a:spcAft>
                <a:spcPts val="0"/>
              </a:spcAft>
              <a:defRPr/>
            </a:pPr>
            <a:r>
              <a:rPr lang="en-US" dirty="0">
                <a:ea typeface="+mn-ea"/>
                <a:cs typeface="+mn-cs"/>
              </a:rPr>
              <a:t>Local studies in Saudi Arabia suggested that social phobia is a notably common disorder among Saudis, (composes 80 % of phobic disorders).</a:t>
            </a:r>
            <a:endParaRPr lang="en-CA" dirty="0">
              <a:ea typeface="+mn-ea"/>
              <a:cs typeface="+mn-cs"/>
            </a:endParaRPr>
          </a:p>
          <a:p>
            <a:pPr eaLnBrk="1" fontAlgn="auto" hangingPunct="1">
              <a:spcBef>
                <a:spcPts val="0"/>
              </a:spcBef>
              <a:spcAft>
                <a:spcPts val="0"/>
              </a:spcAft>
              <a:defRPr/>
            </a:pPr>
            <a:r>
              <a:rPr lang="en-US" b="1" dirty="0" err="1">
                <a:ea typeface="+mn-ea"/>
                <a:cs typeface="+mn-cs"/>
              </a:rPr>
              <a:t>Aetiology</a:t>
            </a:r>
            <a:r>
              <a:rPr lang="en-US" b="1" dirty="0">
                <a:ea typeface="+mn-ea"/>
                <a:cs typeface="+mn-cs"/>
              </a:rPr>
              <a:t>:</a:t>
            </a:r>
            <a:endParaRPr lang="en-CA" dirty="0">
              <a:ea typeface="+mn-ea"/>
              <a:cs typeface="+mn-cs"/>
            </a:endParaRPr>
          </a:p>
          <a:p>
            <a:pPr eaLnBrk="1" fontAlgn="auto" hangingPunct="1">
              <a:spcBef>
                <a:spcPts val="0"/>
              </a:spcBef>
              <a:spcAft>
                <a:spcPts val="0"/>
              </a:spcAft>
              <a:defRPr/>
            </a:pPr>
            <a:r>
              <a:rPr lang="en-US" dirty="0">
                <a:ea typeface="+mn-ea"/>
                <a:cs typeface="+mn-cs"/>
              </a:rPr>
              <a:t>Genetic factors: some twins studies found genetic basis for social phobia.</a:t>
            </a:r>
            <a:endParaRPr lang="en-CA" dirty="0">
              <a:ea typeface="+mn-ea"/>
              <a:cs typeface="+mn-cs"/>
            </a:endParaRPr>
          </a:p>
          <a:p>
            <a:pPr eaLnBrk="1" fontAlgn="auto" hangingPunct="1">
              <a:spcBef>
                <a:spcPts val="0"/>
              </a:spcBef>
              <a:spcAft>
                <a:spcPts val="0"/>
              </a:spcAft>
              <a:defRPr/>
            </a:pPr>
            <a:r>
              <a:rPr lang="en-US" dirty="0">
                <a:ea typeface="+mn-ea"/>
                <a:cs typeface="+mn-cs"/>
              </a:rPr>
              <a:t>Social factors: excessive demands for social conformity and concerns about impression a person is making on others,   (high cultural superego increases shame feeling), some Arab cultures are judgmental and impressionistic.</a:t>
            </a:r>
            <a:endParaRPr lang="en-CA" dirty="0">
              <a:ea typeface="+mn-ea"/>
              <a:cs typeface="+mn-cs"/>
            </a:endParaRPr>
          </a:p>
          <a:p>
            <a:pPr eaLnBrk="1" fontAlgn="auto" hangingPunct="1">
              <a:spcBef>
                <a:spcPts val="0"/>
              </a:spcBef>
              <a:spcAft>
                <a:spcPts val="0"/>
              </a:spcAft>
              <a:defRPr/>
            </a:pPr>
            <a:r>
              <a:rPr lang="en-US" dirty="0" err="1">
                <a:ea typeface="+mn-ea"/>
                <a:cs typeface="+mn-cs"/>
              </a:rPr>
              <a:t>Behavioural</a:t>
            </a:r>
            <a:r>
              <a:rPr lang="en-US" dirty="0">
                <a:ea typeface="+mn-ea"/>
                <a:cs typeface="+mn-cs"/>
              </a:rPr>
              <a:t> factors: sudden episode of anxiety in a social situation followed by avoidance, reinforces phobic </a:t>
            </a:r>
            <a:r>
              <a:rPr lang="en-US" dirty="0" err="1">
                <a:ea typeface="+mn-ea"/>
                <a:cs typeface="+mn-cs"/>
              </a:rPr>
              <a:t>behaviour</a:t>
            </a:r>
            <a:r>
              <a:rPr lang="en-US" dirty="0">
                <a:ea typeface="+mn-ea"/>
                <a:cs typeface="+mn-cs"/>
              </a:rPr>
              <a:t>.</a:t>
            </a:r>
            <a:endParaRPr lang="en-CA" dirty="0">
              <a:ea typeface="+mn-ea"/>
              <a:cs typeface="+mn-cs"/>
            </a:endParaRPr>
          </a:p>
          <a:p>
            <a:pPr eaLnBrk="1" fontAlgn="auto" hangingPunct="1">
              <a:spcBef>
                <a:spcPts val="0"/>
              </a:spcBef>
              <a:spcAft>
                <a:spcPts val="0"/>
              </a:spcAft>
              <a:defRPr/>
            </a:pPr>
            <a:r>
              <a:rPr lang="en-US" dirty="0">
                <a:ea typeface="+mn-ea"/>
                <a:cs typeface="+mn-cs"/>
              </a:rPr>
              <a:t>Cognitive factors: exaggerated fear of negative evaluation based on thinking that other people will be critical, and one should be ideal person.</a:t>
            </a:r>
          </a:p>
          <a:p>
            <a:pPr eaLnBrk="1" fontAlgn="auto" hangingPunct="1">
              <a:spcBef>
                <a:spcPts val="0"/>
              </a:spcBef>
              <a:spcAft>
                <a:spcPts val="0"/>
              </a:spcAft>
              <a:defRPr/>
            </a:pPr>
            <a:r>
              <a:rPr lang="en-US" b="1" dirty="0">
                <a:ea typeface="+mn-ea"/>
                <a:cs typeface="+mn-cs"/>
              </a:rPr>
              <a:t>Treatment:</a:t>
            </a:r>
            <a:endParaRPr lang="en-CA" dirty="0">
              <a:ea typeface="+mn-ea"/>
              <a:cs typeface="+mn-cs"/>
            </a:endParaRPr>
          </a:p>
          <a:p>
            <a:pPr eaLnBrk="1" fontAlgn="auto" hangingPunct="1">
              <a:spcBef>
                <a:spcPts val="0"/>
              </a:spcBef>
              <a:spcAft>
                <a:spcPts val="0"/>
              </a:spcAft>
              <a:defRPr/>
            </a:pPr>
            <a:r>
              <a:rPr lang="en-US" b="1" dirty="0">
                <a:ea typeface="+mn-ea"/>
                <a:cs typeface="+mn-cs"/>
              </a:rPr>
              <a:t>A.  Psychological:</a:t>
            </a:r>
            <a:endParaRPr lang="en-CA" dirty="0">
              <a:ea typeface="+mn-ea"/>
              <a:cs typeface="+mn-cs"/>
            </a:endParaRPr>
          </a:p>
          <a:p>
            <a:pPr eaLnBrk="1" fontAlgn="auto" hangingPunct="1">
              <a:spcBef>
                <a:spcPts val="0"/>
              </a:spcBef>
              <a:spcAft>
                <a:spcPts val="0"/>
              </a:spcAft>
              <a:defRPr/>
            </a:pPr>
            <a:r>
              <a:rPr lang="en-US" dirty="0">
                <a:ea typeface="+mn-ea"/>
                <a:cs typeface="+mn-cs"/>
              </a:rPr>
              <a:t>              1.    Cognitive-</a:t>
            </a:r>
            <a:r>
              <a:rPr lang="en-US" dirty="0" err="1">
                <a:ea typeface="+mn-ea"/>
                <a:cs typeface="+mn-cs"/>
              </a:rPr>
              <a:t>Behaviour</a:t>
            </a:r>
            <a:r>
              <a:rPr lang="en-US" dirty="0">
                <a:ea typeface="+mn-ea"/>
                <a:cs typeface="+mn-cs"/>
              </a:rPr>
              <a:t> Therapy:                                     </a:t>
            </a:r>
            <a:endParaRPr lang="en-CA" dirty="0">
              <a:ea typeface="+mn-ea"/>
              <a:cs typeface="+mn-cs"/>
            </a:endParaRPr>
          </a:p>
          <a:p>
            <a:pPr lvl="1" eaLnBrk="1" fontAlgn="auto" hangingPunct="1">
              <a:spcBef>
                <a:spcPts val="0"/>
              </a:spcBef>
              <a:spcAft>
                <a:spcPts val="0"/>
              </a:spcAft>
              <a:defRPr/>
            </a:pPr>
            <a:r>
              <a:rPr lang="en-US" dirty="0">
                <a:ea typeface="+mn-ea"/>
              </a:rPr>
              <a:t>Exposure to feared situations is combined with anxiety management (relaxation training with cognitive techniques designed to reduce the effects of anxiety-provoking thoughts).</a:t>
            </a:r>
            <a:endParaRPr lang="en-CA" dirty="0">
              <a:ea typeface="+mn-ea"/>
            </a:endParaRPr>
          </a:p>
          <a:p>
            <a:pPr lvl="1" eaLnBrk="1" fontAlgn="auto" hangingPunct="1">
              <a:spcBef>
                <a:spcPts val="0"/>
              </a:spcBef>
              <a:spcAft>
                <a:spcPts val="0"/>
              </a:spcAft>
              <a:defRPr/>
            </a:pPr>
            <a:r>
              <a:rPr lang="en-US" dirty="0">
                <a:ea typeface="+mn-ea"/>
              </a:rPr>
              <a:t>It is the treatment of choice for social phobia.</a:t>
            </a:r>
            <a:endParaRPr lang="en-CA" dirty="0">
              <a:ea typeface="+mn-ea"/>
            </a:endParaRPr>
          </a:p>
          <a:p>
            <a:pPr eaLnBrk="1" fontAlgn="auto" hangingPunct="1">
              <a:spcBef>
                <a:spcPts val="0"/>
              </a:spcBef>
              <a:spcAft>
                <a:spcPts val="0"/>
              </a:spcAft>
              <a:defRPr/>
            </a:pPr>
            <a:r>
              <a:rPr lang="en-US" dirty="0">
                <a:ea typeface="+mn-ea"/>
                <a:cs typeface="+mn-cs"/>
              </a:rPr>
              <a:t>2.    Social Skill Training: e.g. how to initiate, maintain and end conversation.</a:t>
            </a:r>
            <a:endParaRPr lang="en-CA" dirty="0">
              <a:ea typeface="+mn-ea"/>
              <a:cs typeface="+mn-cs"/>
            </a:endParaRPr>
          </a:p>
          <a:p>
            <a:pPr eaLnBrk="1" fontAlgn="auto" hangingPunct="1">
              <a:spcBef>
                <a:spcPts val="0"/>
              </a:spcBef>
              <a:spcAft>
                <a:spcPts val="0"/>
              </a:spcAft>
              <a:defRPr/>
            </a:pPr>
            <a:r>
              <a:rPr lang="en-US" dirty="0">
                <a:ea typeface="+mn-ea"/>
                <a:cs typeface="+mn-cs"/>
              </a:rPr>
              <a:t>3.   Assertiveness Training: how to express feelings and thoughts directly and appropriately.</a:t>
            </a:r>
            <a:endParaRPr lang="en-CA" dirty="0">
              <a:ea typeface="+mn-ea"/>
              <a:cs typeface="+mn-cs"/>
            </a:endParaRPr>
          </a:p>
          <a:p>
            <a:pPr eaLnBrk="1" fontAlgn="auto" hangingPunct="1">
              <a:spcBef>
                <a:spcPts val="0"/>
              </a:spcBef>
              <a:spcAft>
                <a:spcPts val="0"/>
              </a:spcAft>
              <a:defRPr/>
            </a:pPr>
            <a:endParaRPr lang="en-CA" dirty="0">
              <a:ea typeface="+mn-ea"/>
              <a:cs typeface="+mn-cs"/>
            </a:endParaRPr>
          </a:p>
          <a:p>
            <a:pPr eaLnBrk="1" fontAlgn="auto" hangingPunct="1">
              <a:spcBef>
                <a:spcPts val="0"/>
              </a:spcBef>
              <a:spcAft>
                <a:spcPts val="0"/>
              </a:spcAft>
              <a:defRPr/>
            </a:pPr>
            <a:endParaRPr lang="en-CA" dirty="0">
              <a:ea typeface="+mn-ea"/>
              <a:cs typeface="+mn-cs"/>
            </a:endParaRPr>
          </a:p>
          <a:p>
            <a:pPr eaLnBrk="1" fontAlgn="auto" hangingPunct="1">
              <a:spcBef>
                <a:spcPts val="0"/>
              </a:spcBef>
              <a:spcAft>
                <a:spcPts val="0"/>
              </a:spcAft>
              <a:defRPr/>
            </a:pPr>
            <a:r>
              <a:rPr lang="en-US" dirty="0">
                <a:ea typeface="+mn-ea"/>
                <a:cs typeface="+mn-cs"/>
              </a:rPr>
              <a:t> </a:t>
            </a:r>
            <a:endParaRPr lang="en-CA" dirty="0">
              <a:ea typeface="+mn-ea"/>
              <a:cs typeface="+mn-cs"/>
            </a:endParaRPr>
          </a:p>
          <a:p>
            <a:pPr eaLnBrk="1" fontAlgn="auto" hangingPunct="1">
              <a:spcBef>
                <a:spcPts val="0"/>
              </a:spcBef>
              <a:spcAft>
                <a:spcPts val="0"/>
              </a:spcAft>
              <a:defRPr/>
            </a:pPr>
            <a:endParaRPr lang="en-CA" b="1" dirty="0">
              <a:ea typeface="+mn-ea"/>
              <a:cs typeface="+mn-cs"/>
            </a:endParaRPr>
          </a:p>
          <a:p>
            <a:pPr eaLnBrk="1" fontAlgn="auto" hangingPunct="1">
              <a:spcBef>
                <a:spcPts val="0"/>
              </a:spcBef>
              <a:spcAft>
                <a:spcPts val="0"/>
              </a:spcAft>
              <a:defRPr/>
            </a:pPr>
            <a:r>
              <a:rPr lang="en-US" dirty="0">
                <a:ea typeface="+mn-ea"/>
                <a:cs typeface="+mn-cs"/>
              </a:rPr>
              <a:t> </a:t>
            </a:r>
            <a:endParaRPr lang="en-CA" dirty="0">
              <a:ea typeface="+mn-ea"/>
              <a:cs typeface="+mn-cs"/>
            </a:endParaRPr>
          </a:p>
          <a:p>
            <a:pPr eaLnBrk="1" fontAlgn="auto" hangingPunct="1">
              <a:spcBef>
                <a:spcPts val="0"/>
              </a:spcBef>
              <a:spcAft>
                <a:spcPts val="0"/>
              </a:spcAft>
              <a:defRPr/>
            </a:pPr>
            <a:r>
              <a:rPr lang="en-US" dirty="0">
                <a:ea typeface="+mn-ea"/>
                <a:cs typeface="+mn-cs"/>
              </a:rPr>
              <a:t>Literally it means fear of open spaces (misleading term).  Although fear of open spaces is common, agoraphobic patients have anxiety about being in places from which escape seems difficult or help may not be available in case of sudden incapacitation (places cannot be left suddenly without attracting attention e.g. a place in the middle of a row in mosque).</a:t>
            </a:r>
          </a:p>
          <a:p>
            <a:pPr eaLnBrk="1" fontAlgn="auto" hangingPunct="1">
              <a:spcBef>
                <a:spcPts val="0"/>
              </a:spcBef>
              <a:spcAft>
                <a:spcPts val="0"/>
              </a:spcAft>
              <a:defRPr/>
            </a:pPr>
            <a:r>
              <a:rPr lang="en-CA" dirty="0">
                <a:ea typeface="+mn-ea"/>
                <a:cs typeface="+mn-cs"/>
              </a:rPr>
              <a:t>Subtypes</a:t>
            </a:r>
          </a:p>
          <a:p>
            <a:pPr eaLnBrk="1" fontAlgn="auto" hangingPunct="1">
              <a:spcBef>
                <a:spcPts val="0"/>
              </a:spcBef>
              <a:spcAft>
                <a:spcPts val="0"/>
              </a:spcAft>
              <a:defRPr/>
            </a:pPr>
            <a:r>
              <a:rPr lang="en-CA" dirty="0">
                <a:ea typeface="+mn-ea"/>
                <a:cs typeface="+mn-cs"/>
              </a:rPr>
              <a:t>The following subtypes may be specified to indicate the focus of fear or avoidance in Specific Phobia (e.g., Specific Phobia, Animal Type).</a:t>
            </a:r>
          </a:p>
          <a:p>
            <a:pPr eaLnBrk="1" fontAlgn="auto" hangingPunct="1">
              <a:spcBef>
                <a:spcPts val="0"/>
              </a:spcBef>
              <a:spcAft>
                <a:spcPts val="0"/>
              </a:spcAft>
              <a:defRPr/>
            </a:pPr>
            <a:r>
              <a:rPr lang="en-CA" b="1" dirty="0">
                <a:ea typeface="+mn-ea"/>
                <a:cs typeface="+mn-cs"/>
              </a:rPr>
              <a:t>Animal Type.</a:t>
            </a:r>
            <a:r>
              <a:rPr lang="en-CA" dirty="0">
                <a:ea typeface="+mn-ea"/>
                <a:cs typeface="+mn-cs"/>
              </a:rPr>
              <a:t> This subtype should be specified if the fear is cued by animals or insects. This subtype generally has a childhood onset. </a:t>
            </a:r>
            <a:r>
              <a:rPr lang="en-CA" b="1" dirty="0">
                <a:ea typeface="+mn-ea"/>
                <a:cs typeface="+mn-cs"/>
              </a:rPr>
              <a:t>Natural Environment Type.</a:t>
            </a:r>
            <a:r>
              <a:rPr lang="en-CA" dirty="0">
                <a:ea typeface="+mn-ea"/>
                <a:cs typeface="+mn-cs"/>
              </a:rPr>
              <a:t> This subtype should be specified if the fear is cued by objects in the natural environment, such as storms, heights, or water. This subtype generally has a childhood onset. </a:t>
            </a:r>
            <a:r>
              <a:rPr lang="en-CA" b="1" dirty="0">
                <a:ea typeface="+mn-ea"/>
                <a:cs typeface="+mn-cs"/>
              </a:rPr>
              <a:t>Blood-Injection-Injury Type.</a:t>
            </a:r>
            <a:r>
              <a:rPr lang="en-CA" dirty="0">
                <a:ea typeface="+mn-ea"/>
                <a:cs typeface="+mn-cs"/>
              </a:rPr>
              <a:t> This subtype should be specified if the fear is cued by seeing blood or an injury or by receiving an injection or other invasive medical procedure. This subtype is highly familial and is often characterized by a strong </a:t>
            </a:r>
            <a:r>
              <a:rPr lang="en-CA" dirty="0" err="1">
                <a:ea typeface="+mn-ea"/>
                <a:cs typeface="+mn-cs"/>
              </a:rPr>
              <a:t>vasovagal</a:t>
            </a:r>
            <a:r>
              <a:rPr lang="en-CA" dirty="0">
                <a:ea typeface="+mn-ea"/>
                <a:cs typeface="+mn-cs"/>
              </a:rPr>
              <a:t> response. </a:t>
            </a:r>
            <a:r>
              <a:rPr lang="en-CA" b="1" dirty="0">
                <a:ea typeface="+mn-ea"/>
                <a:cs typeface="+mn-cs"/>
              </a:rPr>
              <a:t>Situational Type.</a:t>
            </a:r>
            <a:r>
              <a:rPr lang="en-CA" dirty="0">
                <a:ea typeface="+mn-ea"/>
                <a:cs typeface="+mn-cs"/>
              </a:rPr>
              <a:t> This subtype should be specified if the fear is cued by a specific situation such as public transportation, tunnels, bridges, elevators, flying, driving, or enclosed places. This subtype has a bimodal age-at-onset distribution, with one peak in childhood and another peak in the mid-20s. This subtype appears to be similar to Panic Disorder With Agoraphobia in its characteristic sex ratios, familial aggregation pattern, and age at onset. </a:t>
            </a:r>
            <a:r>
              <a:rPr lang="en-CA" b="1" dirty="0">
                <a:ea typeface="+mn-ea"/>
                <a:cs typeface="+mn-cs"/>
              </a:rPr>
              <a:t>Other Type.</a:t>
            </a:r>
            <a:r>
              <a:rPr lang="en-CA" dirty="0">
                <a:ea typeface="+mn-ea"/>
                <a:cs typeface="+mn-cs"/>
              </a:rPr>
              <a:t> This subtype should be specified if the fear is cued by other stimuli. These stimuli might include the fear of choking, vomiting, or contracting an illness; "space" phobia (i.e., the individual is afraid of falling down if away from walls or other means of physical support); and children's fears of loud sounds or costumed characters.</a:t>
            </a:r>
          </a:p>
          <a:p>
            <a:pPr eaLnBrk="1" fontAlgn="auto" hangingPunct="1">
              <a:spcBef>
                <a:spcPts val="0"/>
              </a:spcBef>
              <a:spcAft>
                <a:spcPts val="0"/>
              </a:spcAft>
              <a:defRPr/>
            </a:pPr>
            <a:endParaRPr lang="en-CA" dirty="0">
              <a:ea typeface="+mn-ea"/>
              <a:cs typeface="+mn-cs"/>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B8A71F-CABD-C44E-8589-A197E2B94591}" type="slidenum">
              <a:rPr lang="en-CA" sz="1200"/>
              <a:pPr eaLnBrk="1" fontAlgn="base" hangingPunct="1">
                <a:spcBef>
                  <a:spcPct val="0"/>
                </a:spcBef>
                <a:spcAft>
                  <a:spcPct val="0"/>
                </a:spcAft>
              </a:pPr>
              <a:t>24</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CA" dirty="0" err="1">
                <a:ea typeface="+mn-ea"/>
                <a:cs typeface="+mn-cs"/>
              </a:rPr>
              <a:t>Craske</a:t>
            </a:r>
            <a:r>
              <a:rPr lang="en-CA" dirty="0">
                <a:ea typeface="+mn-ea"/>
                <a:cs typeface="+mn-cs"/>
              </a:rPr>
              <a:t>, Barlow and O'Leary recommend asking yourself the following questions to determine if you are worrying too much:</a:t>
            </a:r>
          </a:p>
          <a:p>
            <a:pPr eaLnBrk="1" fontAlgn="auto" hangingPunct="1">
              <a:spcBef>
                <a:spcPts val="0"/>
              </a:spcBef>
              <a:spcAft>
                <a:spcPts val="0"/>
              </a:spcAft>
              <a:defRPr/>
            </a:pPr>
            <a:r>
              <a:rPr lang="en-CA" dirty="0">
                <a:ea typeface="+mn-ea"/>
                <a:cs typeface="+mn-cs"/>
              </a:rPr>
              <a:t>¨ Do you worry about things that you recognize most people do not worry about (such as little things around your home)?</a:t>
            </a:r>
          </a:p>
          <a:p>
            <a:pPr eaLnBrk="1" fontAlgn="auto" hangingPunct="1">
              <a:spcBef>
                <a:spcPts val="0"/>
              </a:spcBef>
              <a:spcAft>
                <a:spcPts val="0"/>
              </a:spcAft>
              <a:defRPr/>
            </a:pPr>
            <a:r>
              <a:rPr lang="en-CA" dirty="0">
                <a:ea typeface="+mn-ea"/>
                <a:cs typeface="+mn-cs"/>
              </a:rPr>
              <a:t>¨ Do you find it very difficult to stop worrying, and cannot relax as a result?</a:t>
            </a:r>
          </a:p>
          <a:p>
            <a:pPr eaLnBrk="1" fontAlgn="auto" hangingPunct="1">
              <a:spcBef>
                <a:spcPts val="0"/>
              </a:spcBef>
              <a:spcAft>
                <a:spcPts val="0"/>
              </a:spcAft>
              <a:defRPr/>
            </a:pPr>
            <a:r>
              <a:rPr lang="en-CA" dirty="0">
                <a:ea typeface="+mn-ea"/>
                <a:cs typeface="+mn-cs"/>
              </a:rPr>
              <a:t>¨ Does your worry rarely result in your reaching a possible solution for a particular problem?</a:t>
            </a:r>
          </a:p>
          <a:p>
            <a:pPr eaLnBrk="1" fontAlgn="auto" hangingPunct="1">
              <a:spcBef>
                <a:spcPts val="0"/>
              </a:spcBef>
              <a:spcAft>
                <a:spcPts val="0"/>
              </a:spcAft>
              <a:defRPr/>
            </a:pPr>
            <a:r>
              <a:rPr lang="en-CA" dirty="0">
                <a:ea typeface="+mn-ea"/>
                <a:cs typeface="+mn-cs"/>
              </a:rPr>
              <a:t>¨ Do you believe that if you do not worry a terrible event will actually happen?</a:t>
            </a:r>
          </a:p>
          <a:p>
            <a:pPr eaLnBrk="1" fontAlgn="auto" hangingPunct="1">
              <a:spcBef>
                <a:spcPts val="0"/>
              </a:spcBef>
              <a:spcAft>
                <a:spcPts val="0"/>
              </a:spcAft>
              <a:defRPr/>
            </a:pPr>
            <a:r>
              <a:rPr lang="en-CA" dirty="0">
                <a:ea typeface="+mn-ea"/>
                <a:cs typeface="+mn-cs"/>
              </a:rPr>
              <a:t>¨ Do you worry about not being worried, or worry when everything is going well in your life?</a:t>
            </a:r>
          </a:p>
          <a:p>
            <a:pPr eaLnBrk="1" fontAlgn="auto" hangingPunct="1">
              <a:spcBef>
                <a:spcPts val="0"/>
              </a:spcBef>
              <a:spcAft>
                <a:spcPts val="0"/>
              </a:spcAft>
              <a:defRPr/>
            </a:pPr>
            <a:r>
              <a:rPr lang="en-CA" b="1" dirty="0">
                <a:ea typeface="+mn-ea"/>
                <a:cs typeface="+mn-cs"/>
              </a:rPr>
              <a:t>Generalized Anxiety Disorder (GAD)</a:t>
            </a:r>
            <a:endParaRPr lang="en-CA" dirty="0">
              <a:ea typeface="+mn-ea"/>
              <a:cs typeface="+mn-cs"/>
            </a:endParaRPr>
          </a:p>
          <a:p>
            <a:pPr eaLnBrk="1" fontAlgn="auto" hangingPunct="1">
              <a:spcBef>
                <a:spcPts val="0"/>
              </a:spcBef>
              <a:spcAft>
                <a:spcPts val="0"/>
              </a:spcAft>
              <a:defRPr/>
            </a:pPr>
            <a:r>
              <a:rPr lang="en-CA" dirty="0">
                <a:ea typeface="+mn-ea"/>
                <a:cs typeface="+mn-cs"/>
              </a:rPr>
              <a:t>If your worry is interfering with your daily life and you experience a high level of physical tension, you may fit the criteria for Generalized Anxiety Disorder (GAD). GAD is characterized by 6 months or more of chronic, exaggerated worry and tension that is unfounded or much more severe than the normal anxiety most people experience. People with this disorder usually expect the worst; they worry excessively about money, health, family, or work, even when there are no signs of trouble. People with GAD can't seem to shake their concerns, even though they usually realize that their anxiety is more intense than the situation warrants. People with GAD also seem unable to relax and often have trouble falling or staying asleep. Their worries are accompanied by physical symptoms, especially trembling, twitching, muscle tension, headaches, irritability, sweating, or hot flashes. </a:t>
            </a:r>
          </a:p>
          <a:p>
            <a:pPr eaLnBrk="1" fontAlgn="auto" hangingPunct="1">
              <a:spcBef>
                <a:spcPts val="0"/>
              </a:spcBef>
              <a:spcAft>
                <a:spcPts val="0"/>
              </a:spcAft>
              <a:defRPr/>
            </a:pPr>
            <a:endParaRPr lang="en-CA" dirty="0">
              <a:ea typeface="+mn-ea"/>
              <a:cs typeface="+mn-cs"/>
            </a:endParaRPr>
          </a:p>
        </p:txBody>
      </p:sp>
      <p:sp>
        <p:nvSpPr>
          <p:cNvPr id="808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B037F0C-5631-604F-BF6B-F4D5AC99E834}" type="slidenum">
              <a:rPr lang="en-CA" sz="1200"/>
              <a:pPr eaLnBrk="1" fontAlgn="base" hangingPunct="1">
                <a:spcBef>
                  <a:spcPct val="0"/>
                </a:spcBef>
                <a:spcAft>
                  <a:spcPct val="0"/>
                </a:spcAft>
              </a:pPr>
              <a:t>37</a:t>
            </a:fld>
            <a:endParaRPr lang="en-CA" sz="1200"/>
          </a:p>
        </p:txBody>
      </p:sp>
    </p:spTree>
    <p:extLst>
      <p:ext uri="{BB962C8B-B14F-4D97-AF65-F5344CB8AC3E}">
        <p14:creationId xmlns:p14="http://schemas.microsoft.com/office/powerpoint/2010/main" val="342637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dirty="0">
                <a:latin typeface="Calibri" charset="0"/>
                <a:cs typeface="Arial" charset="0"/>
              </a:rPr>
              <a:t>The course is often chronic, fluctuating and worsen during times of stress. Symptoms may diminish as patient gets older.  Over time, patient may develop secondary depression (not uncommon if left untreated). When patient complains mainly of physical symptoms of anxiety and attributes these symptoms to physical causes, he generally seems more difficult to help.  Poorer prognosis is associated with severe symptoms and with </a:t>
            </a:r>
            <a:r>
              <a:rPr lang="en-US" dirty="0" err="1">
                <a:latin typeface="Calibri" charset="0"/>
                <a:cs typeface="Arial" charset="0"/>
              </a:rPr>
              <a:t>derealization</a:t>
            </a:r>
            <a:r>
              <a:rPr lang="en-US" dirty="0">
                <a:latin typeface="Calibri" charset="0"/>
                <a:cs typeface="Arial" charset="0"/>
              </a:rPr>
              <a:t>, </a:t>
            </a:r>
            <a:r>
              <a:rPr lang="en-US" dirty="0" err="1">
                <a:latin typeface="Calibri" charset="0"/>
                <a:cs typeface="Arial" charset="0"/>
              </a:rPr>
              <a:t>syncopal</a:t>
            </a:r>
            <a:r>
              <a:rPr lang="en-US" dirty="0">
                <a:latin typeface="Calibri" charset="0"/>
                <a:cs typeface="Arial" charset="0"/>
              </a:rPr>
              <a:t> episodes, agitation and hysterical features.</a:t>
            </a:r>
            <a:endParaRPr lang="en-CA" dirty="0">
              <a:latin typeface="Calibri" charset="0"/>
              <a:cs typeface="Arial" charset="0"/>
            </a:endParaRPr>
          </a:p>
          <a:p>
            <a:pPr eaLnBrk="1" hangingPunct="1">
              <a:spcBef>
                <a:spcPct val="0"/>
              </a:spcBef>
            </a:pPr>
            <a:endParaRPr lang="en-CA" dirty="0">
              <a:latin typeface="Calibri" charset="0"/>
              <a:cs typeface="Arial" charset="0"/>
            </a:endParaRPr>
          </a:p>
        </p:txBody>
      </p:sp>
      <p:sp>
        <p:nvSpPr>
          <p:cNvPr id="849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D32FEFC-C270-5D42-A5C6-2DBE4FAF6EC3}" type="slidenum">
              <a:rPr lang="en-CA" sz="1200"/>
              <a:pPr eaLnBrk="1" fontAlgn="base" hangingPunct="1">
                <a:spcBef>
                  <a:spcPct val="0"/>
                </a:spcBef>
                <a:spcAft>
                  <a:spcPct val="0"/>
                </a:spcAft>
              </a:pPr>
              <a:t>42</a:t>
            </a:fld>
            <a:endParaRPr lang="en-CA" sz="1200"/>
          </a:p>
        </p:txBody>
      </p:sp>
    </p:spTree>
    <p:extLst>
      <p:ext uri="{BB962C8B-B14F-4D97-AF65-F5344CB8AC3E}">
        <p14:creationId xmlns:p14="http://schemas.microsoft.com/office/powerpoint/2010/main" val="107339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E623D15-0F5D-D14E-962B-A59F7251699D}" type="slidenum">
              <a:rPr lang="en-CA" sz="1200"/>
              <a:pPr eaLnBrk="1" fontAlgn="base" hangingPunct="1">
                <a:spcBef>
                  <a:spcPct val="0"/>
                </a:spcBef>
                <a:spcAft>
                  <a:spcPct val="0"/>
                </a:spcAft>
              </a:pPr>
              <a:t>51</a:t>
            </a:fld>
            <a:endParaRPr lang="en-CA" sz="1200"/>
          </a:p>
        </p:txBody>
      </p:sp>
    </p:spTree>
    <p:extLst>
      <p:ext uri="{BB962C8B-B14F-4D97-AF65-F5344CB8AC3E}">
        <p14:creationId xmlns:p14="http://schemas.microsoft.com/office/powerpoint/2010/main" val="94241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00BFB0E-D679-D949-B1AF-A3C466D4F5F7}" type="slidenum">
              <a:rPr lang="en-CA" sz="1200"/>
              <a:pPr eaLnBrk="1" fontAlgn="base" hangingPunct="1">
                <a:spcBef>
                  <a:spcPct val="0"/>
                </a:spcBef>
                <a:spcAft>
                  <a:spcPct val="0"/>
                </a:spcAft>
              </a:pPr>
              <a:t>52</a:t>
            </a:fld>
            <a:endParaRPr lang="en-CA" sz="1200"/>
          </a:p>
        </p:txBody>
      </p:sp>
    </p:spTree>
    <p:extLst>
      <p:ext uri="{BB962C8B-B14F-4D97-AF65-F5344CB8AC3E}">
        <p14:creationId xmlns:p14="http://schemas.microsoft.com/office/powerpoint/2010/main" val="338030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63BC8-7EE6-574E-A3EE-5EB15CF85594}"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ACD6-1D6E-2E47-90C0-345045F3B36B}" type="slidenum">
              <a:rPr lang="en-US"/>
              <a:pPr>
                <a:defRPr/>
              </a:pPr>
              <a:t>‹#›</a:t>
            </a:fld>
            <a:endParaRPr lang="en-US"/>
          </a:p>
        </p:txBody>
      </p:sp>
    </p:spTree>
    <p:extLst>
      <p:ext uri="{BB962C8B-B14F-4D97-AF65-F5344CB8AC3E}">
        <p14:creationId xmlns:p14="http://schemas.microsoft.com/office/powerpoint/2010/main" val="26575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C42DF4-F73A-6744-A93E-9DB68972211F}"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49E9-4F3C-5E4F-BFB4-5655F2CFB7DB}" type="slidenum">
              <a:rPr lang="en-US"/>
              <a:pPr>
                <a:defRPr/>
              </a:pPr>
              <a:t>‹#›</a:t>
            </a:fld>
            <a:endParaRPr lang="en-US"/>
          </a:p>
        </p:txBody>
      </p:sp>
    </p:spTree>
    <p:extLst>
      <p:ext uri="{BB962C8B-B14F-4D97-AF65-F5344CB8AC3E}">
        <p14:creationId xmlns:p14="http://schemas.microsoft.com/office/powerpoint/2010/main" val="5446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912BC9-3C95-CC47-9BE3-FBC09CA91AE5}"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0CAA9-773D-1D44-A3F5-772AAA35A2F8}" type="slidenum">
              <a:rPr lang="en-US"/>
              <a:pPr>
                <a:defRPr/>
              </a:pPr>
              <a:t>‹#›</a:t>
            </a:fld>
            <a:endParaRPr lang="en-US"/>
          </a:p>
        </p:txBody>
      </p:sp>
    </p:spTree>
    <p:extLst>
      <p:ext uri="{BB962C8B-B14F-4D97-AF65-F5344CB8AC3E}">
        <p14:creationId xmlns:p14="http://schemas.microsoft.com/office/powerpoint/2010/main" val="3971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x-none"/>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x-none"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A75E7B-CB4C-D043-AEF7-8876B404A48E}" type="slidenum">
              <a:rPr lang="x-none"/>
              <a:pPr>
                <a:defRPr/>
              </a:pPr>
              <a:t>‹#›</a:t>
            </a:fld>
            <a:endParaRPr lang="en-US"/>
          </a:p>
        </p:txBody>
      </p:sp>
    </p:spTree>
    <p:extLst>
      <p:ext uri="{BB962C8B-B14F-4D97-AF65-F5344CB8AC3E}">
        <p14:creationId xmlns:p14="http://schemas.microsoft.com/office/powerpoint/2010/main" val="192282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x-none"/>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x-none"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215D11-40C2-1E4E-A087-6E404E761250}" type="slidenum">
              <a:rPr lang="x-none"/>
              <a:pPr>
                <a:defRPr/>
              </a:pPr>
              <a:t>‹#›</a:t>
            </a:fld>
            <a:endParaRPr lang="en-US"/>
          </a:p>
        </p:txBody>
      </p:sp>
    </p:spTree>
    <p:extLst>
      <p:ext uri="{BB962C8B-B14F-4D97-AF65-F5344CB8AC3E}">
        <p14:creationId xmlns:p14="http://schemas.microsoft.com/office/powerpoint/2010/main" val="38277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E7BCAA-7D8D-AD41-A02E-741456905982}"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24727-8603-964F-8D56-8960609ABCBB}" type="slidenum">
              <a:rPr lang="en-US"/>
              <a:pPr>
                <a:defRPr/>
              </a:pPr>
              <a:t>‹#›</a:t>
            </a:fld>
            <a:endParaRPr lang="en-US"/>
          </a:p>
        </p:txBody>
      </p:sp>
    </p:spTree>
    <p:extLst>
      <p:ext uri="{BB962C8B-B14F-4D97-AF65-F5344CB8AC3E}">
        <p14:creationId xmlns:p14="http://schemas.microsoft.com/office/powerpoint/2010/main" val="1384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ED572F5-ECDA-2E49-BFBF-6C5DD4762904}" type="datetimeFigureOut">
              <a:rPr lang="en-US"/>
              <a:pPr>
                <a:defRPr/>
              </a:pPr>
              <a:t>09/08/2019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4794-951D-5848-AD27-026245FF554A}" type="slidenum">
              <a:rPr lang="en-US"/>
              <a:pPr>
                <a:defRPr/>
              </a:pPr>
              <a:t>‹#›</a:t>
            </a:fld>
            <a:endParaRPr lang="en-US"/>
          </a:p>
        </p:txBody>
      </p:sp>
    </p:spTree>
    <p:extLst>
      <p:ext uri="{BB962C8B-B14F-4D97-AF65-F5344CB8AC3E}">
        <p14:creationId xmlns:p14="http://schemas.microsoft.com/office/powerpoint/2010/main" val="35828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AD41EA-E505-B840-8605-38BC8F800075}"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01AE4-167C-824A-96D6-174860B76D1E}" type="slidenum">
              <a:rPr lang="en-US"/>
              <a:pPr>
                <a:defRPr/>
              </a:pPr>
              <a:t>‹#›</a:t>
            </a:fld>
            <a:endParaRPr lang="en-US"/>
          </a:p>
        </p:txBody>
      </p:sp>
    </p:spTree>
    <p:extLst>
      <p:ext uri="{BB962C8B-B14F-4D97-AF65-F5344CB8AC3E}">
        <p14:creationId xmlns:p14="http://schemas.microsoft.com/office/powerpoint/2010/main" val="216850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AA0CF45-FE3B-3941-B7A9-FCAB7D68BB0A}" type="datetimeFigureOut">
              <a:rPr lang="en-US"/>
              <a:pPr>
                <a:defRPr/>
              </a:pPr>
              <a:t>09/08/2019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B546A-C5EC-3741-8A61-2812A23955B9}" type="slidenum">
              <a:rPr lang="en-US"/>
              <a:pPr>
                <a:defRPr/>
              </a:pPr>
              <a:t>‹#›</a:t>
            </a:fld>
            <a:endParaRPr lang="en-US"/>
          </a:p>
        </p:txBody>
      </p:sp>
    </p:spTree>
    <p:extLst>
      <p:ext uri="{BB962C8B-B14F-4D97-AF65-F5344CB8AC3E}">
        <p14:creationId xmlns:p14="http://schemas.microsoft.com/office/powerpoint/2010/main" val="36307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F1AFF7-4810-184D-8780-8F00E8E3F625}" type="datetimeFigureOut">
              <a:rPr lang="en-US"/>
              <a:pPr>
                <a:defRPr/>
              </a:pPr>
              <a:t>09/08/2019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F2A7E8-E69D-F944-9E90-8C78880C51D1}" type="slidenum">
              <a:rPr lang="en-US"/>
              <a:pPr>
                <a:defRPr/>
              </a:pPr>
              <a:t>‹#›</a:t>
            </a:fld>
            <a:endParaRPr lang="en-US"/>
          </a:p>
        </p:txBody>
      </p:sp>
    </p:spTree>
    <p:extLst>
      <p:ext uri="{BB962C8B-B14F-4D97-AF65-F5344CB8AC3E}">
        <p14:creationId xmlns:p14="http://schemas.microsoft.com/office/powerpoint/2010/main" val="259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1128-D9DC-E14C-A015-F2529AA4F67E}" type="datetimeFigureOut">
              <a:rPr lang="en-US"/>
              <a:pPr>
                <a:defRPr/>
              </a:pPr>
              <a:t>09/08/2019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636A4F-20BA-A646-B94D-8A70F564B160}" type="slidenum">
              <a:rPr lang="en-US"/>
              <a:pPr>
                <a:defRPr/>
              </a:pPr>
              <a:t>‹#›</a:t>
            </a:fld>
            <a:endParaRPr lang="en-US"/>
          </a:p>
        </p:txBody>
      </p:sp>
    </p:spTree>
    <p:extLst>
      <p:ext uri="{BB962C8B-B14F-4D97-AF65-F5344CB8AC3E}">
        <p14:creationId xmlns:p14="http://schemas.microsoft.com/office/powerpoint/2010/main" val="386543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446A63-3FCE-FC45-9A56-31DBD411B0CF}"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8E813-C253-9145-87F9-E81F5BFF0841}" type="slidenum">
              <a:rPr lang="en-US"/>
              <a:pPr>
                <a:defRPr/>
              </a:pPr>
              <a:t>‹#›</a:t>
            </a:fld>
            <a:endParaRPr lang="en-US"/>
          </a:p>
        </p:txBody>
      </p:sp>
    </p:spTree>
    <p:extLst>
      <p:ext uri="{BB962C8B-B14F-4D97-AF65-F5344CB8AC3E}">
        <p14:creationId xmlns:p14="http://schemas.microsoft.com/office/powerpoint/2010/main" val="37330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2202-DE2F-864B-A72B-7F8B345D9639}" type="datetimeFigureOut">
              <a:rPr lang="en-US"/>
              <a:pPr>
                <a:defRPr/>
              </a:pPr>
              <a:t>09/08/2019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4005D-442A-0549-8B26-736C271435DF}" type="slidenum">
              <a:rPr lang="en-US"/>
              <a:pPr>
                <a:defRPr/>
              </a:pPr>
              <a:t>‹#›</a:t>
            </a:fld>
            <a:endParaRPr lang="en-US"/>
          </a:p>
        </p:txBody>
      </p:sp>
    </p:spTree>
    <p:extLst>
      <p:ext uri="{BB962C8B-B14F-4D97-AF65-F5344CB8AC3E}">
        <p14:creationId xmlns:p14="http://schemas.microsoft.com/office/powerpoint/2010/main" val="39961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07B80BE-8F41-214A-B750-E5132084A297}" type="datetimeFigureOut">
              <a:rPr lang="en-US"/>
              <a:pPr>
                <a:defRPr/>
              </a:pPr>
              <a:t>09/08/2019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A1CA7E-59BA-D949-AB04-363AAD3B8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457200" rtl="0" eaLnBrk="0" fontAlgn="base" hangingPunct="0">
        <a:spcBef>
          <a:spcPct val="0"/>
        </a:spcBef>
        <a:spcAft>
          <a:spcPct val="0"/>
        </a:spcAft>
        <a:defRPr sz="4400" b="1" kern="1200">
          <a:solidFill>
            <a:srgbClr val="0000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712913"/>
            <a:ext cx="7772400" cy="1470025"/>
          </a:xfrm>
        </p:spPr>
        <p:txBody>
          <a:bodyPr/>
          <a:lstStyle/>
          <a:p>
            <a:pPr eaLnBrk="1" hangingPunct="1"/>
            <a:r>
              <a:rPr lang="en-US" sz="6000" dirty="0">
                <a:latin typeface="Calibri" charset="0"/>
              </a:rPr>
              <a:t>Anxiety Disorders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b="1" dirty="0">
                <a:latin typeface="Times New Roman" charset="0"/>
                <a:ea typeface="+mn-ea"/>
                <a:cs typeface="Times New Roman" charset="0"/>
              </a:rPr>
              <a:t>Ahmad AlHadi, MD</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Associate Professor and Consultant</a:t>
            </a:r>
          </a:p>
          <a:p>
            <a:pPr eaLnBrk="1" fontAlgn="auto" hangingPunct="1">
              <a:spcBef>
                <a:spcPts val="0"/>
              </a:spcBef>
              <a:spcAft>
                <a:spcPts val="0"/>
              </a:spcAft>
              <a:buFont typeface="Arial"/>
              <a:buNone/>
              <a:defRPr/>
            </a:pPr>
            <a:r>
              <a:rPr lang="en-GB" sz="2400" dirty="0">
                <a:latin typeface="Times New Roman" charset="0"/>
                <a:ea typeface="+mn-ea"/>
                <a:cs typeface="Times New Roman" charset="0"/>
              </a:rPr>
              <a:t> in Psychiatry and Psychotherapy</a:t>
            </a:r>
            <a:r>
              <a:rPr lang="en-US" dirty="0">
                <a:latin typeface="Times New Roman" charset="0"/>
                <a:ea typeface="+mn-ea"/>
                <a:cs typeface="Times New Roman" charset="0"/>
              </a:rPr>
              <a:t> </a:t>
            </a:r>
          </a:p>
          <a:p>
            <a:pPr eaLnBrk="1" fontAlgn="auto" hangingPunct="1">
              <a:spcAft>
                <a:spcPts val="0"/>
              </a:spcAft>
              <a:buFont typeface="Arial"/>
              <a:buNone/>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4" descr="panic-attack-thoughts-300x190.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 name="Rectangle 2"/>
          <p:cNvSpPr/>
          <p:nvPr/>
        </p:nvSpPr>
        <p:spPr>
          <a:xfrm>
            <a:off x="5973216" y="4869160"/>
            <a:ext cx="326269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C00000"/>
                </a:solidFill>
                <a:latin typeface="Arial"/>
                <a:ea typeface="+mn-ea"/>
                <a:cs typeface="Arial"/>
              </a:rPr>
              <a:t>Imagine!!</a:t>
            </a:r>
            <a:endParaRPr lang="en-CA" sz="5400" b="1" dirty="0">
              <a:ln w="50800"/>
              <a:solidFill>
                <a:srgbClr val="C00000"/>
              </a:solidFill>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a:solidFill>
                  <a:srgbClr val="FF0000"/>
                </a:solidFill>
                <a:latin typeface="Arial"/>
                <a:ea typeface="+mn-ea"/>
                <a:cs typeface="Arial"/>
              </a:rPr>
              <a:t>Panic Disorder</a:t>
            </a:r>
          </a:p>
          <a:p>
            <a:pPr marL="514350" indent="-514350" eaLnBrk="1" fontAlgn="auto" hangingPunct="1">
              <a:spcAft>
                <a:spcPts val="0"/>
              </a:spcAft>
              <a:buFont typeface="+mj-lt"/>
              <a:buAutoNum type="arabicPeriod"/>
              <a:defRPr/>
            </a:pPr>
            <a:r>
              <a:rPr lang="en-CA" dirty="0">
                <a:latin typeface="Arial"/>
                <a:ea typeface="+mn-ea"/>
                <a:cs typeface="Arial"/>
              </a:rPr>
              <a:t>Agoraphobia</a:t>
            </a:r>
          </a:p>
          <a:p>
            <a:pPr marL="514350" indent="-514350" eaLnBrk="1" fontAlgn="auto" hangingPunct="1">
              <a:spcAft>
                <a:spcPts val="0"/>
              </a:spcAft>
              <a:buFont typeface="+mj-lt"/>
              <a:buAutoNum type="arabicPeriod"/>
              <a:defRPr/>
            </a:pPr>
            <a:r>
              <a:rPr lang="en-CA" dirty="0">
                <a:latin typeface="Arial"/>
                <a:ea typeface="+mn-ea"/>
                <a:cs typeface="Arial"/>
              </a:rPr>
              <a:t>Specific Phobia</a:t>
            </a:r>
          </a:p>
          <a:p>
            <a:pPr marL="514350" indent="-514350" eaLnBrk="1" fontAlgn="auto" hangingPunct="1">
              <a:spcAft>
                <a:spcPts val="0"/>
              </a:spcAft>
              <a:buFont typeface="+mj-lt"/>
              <a:buAutoNum type="arabicPeriod"/>
              <a:defRPr/>
            </a:pPr>
            <a:r>
              <a:rPr lang="en-CA" dirty="0">
                <a:latin typeface="Arial"/>
                <a:ea typeface="+mn-ea"/>
                <a:cs typeface="Arial"/>
              </a:rPr>
              <a:t>Social Phobia.</a:t>
            </a:r>
          </a:p>
          <a:p>
            <a:pPr marL="514350" indent="-514350" eaLnBrk="1" fontAlgn="auto" hangingPunct="1">
              <a:spcAft>
                <a:spcPts val="0"/>
              </a:spcAft>
              <a:buFont typeface="+mj-lt"/>
              <a:buAutoNum type="arabicPeriod"/>
              <a:defRPr/>
            </a:pPr>
            <a:r>
              <a:rPr lang="en-US" dirty="0">
                <a:latin typeface="Arial"/>
                <a:ea typeface="+mn-ea"/>
                <a:cs typeface="Arial"/>
              </a:rPr>
              <a:t>Generalized Anxiety Disorder (GAD)</a:t>
            </a:r>
            <a:endParaRPr lang="en-CA" dirty="0">
              <a:latin typeface="Arial"/>
              <a:ea typeface="+mn-ea"/>
              <a:cs typeface="Arial"/>
            </a:endParaRPr>
          </a:p>
          <a:p>
            <a:pPr marL="514350" indent="-514350" eaLnBrk="1" fontAlgn="auto" hangingPunct="1">
              <a:spcAft>
                <a:spcPts val="0"/>
              </a:spcAft>
              <a:buFont typeface="+mj-lt"/>
              <a:buAutoNum type="arabicPeriod"/>
              <a:defRPr/>
            </a:pPr>
            <a:r>
              <a:rPr lang="en-CA" dirty="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a:latin typeface="Arial"/>
                <a:ea typeface="+mn-ea"/>
                <a:cs typeface="Arial"/>
              </a:rPr>
              <a:t>Post Traumatic Stress Disorder (PTSD), Acute Stress Disorder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half" idx="1"/>
          </p:nvPr>
        </p:nvSpPr>
        <p:spPr>
          <a:xfrm>
            <a:off x="0" y="981075"/>
            <a:ext cx="4495800" cy="5876925"/>
          </a:xfrm>
        </p:spPr>
        <p:txBody>
          <a:bodyPr rtlCol="0">
            <a:normAutofit/>
          </a:bodyPr>
          <a:lstStyle/>
          <a:p>
            <a:pPr eaLnBrk="1" fontAlgn="auto" hangingPunct="1">
              <a:lnSpc>
                <a:spcPct val="90000"/>
              </a:lnSpc>
              <a:spcAft>
                <a:spcPts val="0"/>
              </a:spcAft>
              <a:buFontTx/>
              <a:buNone/>
              <a:defRPr/>
            </a:pPr>
            <a:r>
              <a:rPr lang="en-US" b="1" u="sng" dirty="0">
                <a:ea typeface="+mn-ea"/>
                <a:cs typeface="+mj-cs"/>
              </a:rPr>
              <a:t> </a:t>
            </a:r>
            <a:r>
              <a:rPr lang="en-US" b="1" u="sng" dirty="0">
                <a:latin typeface="Arial" pitchFamily="34" charset="0"/>
                <a:ea typeface="+mn-ea"/>
                <a:cs typeface="Arial" pitchFamily="34" charset="0"/>
              </a:rPr>
              <a:t>Panic attack :</a:t>
            </a:r>
          </a:p>
          <a:p>
            <a:pPr eaLnBrk="1" fontAlgn="auto" hangingPunct="1">
              <a:lnSpc>
                <a:spcPct val="90000"/>
              </a:lnSpc>
              <a:spcAft>
                <a:spcPts val="0"/>
              </a:spcAft>
              <a:buFontTx/>
              <a:buNone/>
              <a:defRPr/>
            </a:pPr>
            <a:endParaRPr lang="en-US" sz="1400" b="1" dirty="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a symptom not a disorder.</a:t>
            </a: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Episodic  sudden intense fear (of dying, going mad, or loosing self-control).</a:t>
            </a: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Can be part of many disorders: panic disorder, GAD, phobias, sub. Abuse, acute &amp; PTSD. </a:t>
            </a:r>
          </a:p>
          <a:p>
            <a:pPr eaLnBrk="1" fontAlgn="auto" hangingPunct="1">
              <a:lnSpc>
                <a:spcPct val="90000"/>
              </a:lnSpc>
              <a:spcAft>
                <a:spcPts val="0"/>
              </a:spcAft>
              <a:buFontTx/>
              <a:buNone/>
              <a:defRPr/>
            </a:pPr>
            <a:endParaRPr lang="en-US" sz="1000" b="1" dirty="0">
              <a:latin typeface="Arial" pitchFamily="34" charset="0"/>
              <a:ea typeface="+mn-ea"/>
              <a:cs typeface="Arial" pitchFamily="34" charset="0"/>
            </a:endParaRPr>
          </a:p>
          <a:p>
            <a:pPr eaLnBrk="1" fontAlgn="auto" hangingPunct="1">
              <a:lnSpc>
                <a:spcPct val="90000"/>
              </a:lnSpc>
              <a:spcAft>
                <a:spcPts val="0"/>
              </a:spcAft>
              <a:buFontTx/>
              <a:buNone/>
              <a:defRPr/>
            </a:pPr>
            <a:r>
              <a:rPr lang="en-US" sz="2400" b="1" i="1" dirty="0">
                <a:latin typeface="Arial" pitchFamily="34" charset="0"/>
                <a:ea typeface="+mn-ea"/>
                <a:cs typeface="Arial" pitchFamily="34" charset="0"/>
              </a:rPr>
              <a:t>2 types:</a:t>
            </a:r>
          </a:p>
          <a:p>
            <a:pPr eaLnBrk="1" fontAlgn="auto" hangingPunct="1">
              <a:lnSpc>
                <a:spcPct val="90000"/>
              </a:lnSpc>
              <a:spcAft>
                <a:spcPts val="0"/>
              </a:spcAft>
              <a:buFontTx/>
              <a:buNone/>
              <a:defRPr/>
            </a:pPr>
            <a:r>
              <a:rPr lang="en-US" sz="2400" b="1" dirty="0">
                <a:latin typeface="Arial" pitchFamily="34" charset="0"/>
                <a:ea typeface="+mn-ea"/>
                <a:cs typeface="Arial" pitchFamily="34" charset="0"/>
              </a:rPr>
              <a:t>   1- unexpected.</a:t>
            </a:r>
          </a:p>
          <a:p>
            <a:pPr eaLnBrk="1" fontAlgn="auto" hangingPunct="1">
              <a:lnSpc>
                <a:spcPct val="90000"/>
              </a:lnSpc>
              <a:spcAft>
                <a:spcPts val="0"/>
              </a:spcAft>
              <a:buFontTx/>
              <a:buNone/>
              <a:defRPr/>
            </a:pPr>
            <a:r>
              <a:rPr lang="en-US" sz="2400" b="1" dirty="0">
                <a:latin typeface="Arial" pitchFamily="34" charset="0"/>
                <a:ea typeface="+mn-ea"/>
                <a:cs typeface="Arial" pitchFamily="34" charset="0"/>
              </a:rPr>
              <a:t>   2- situationally bound.</a:t>
            </a:r>
          </a:p>
          <a:p>
            <a:pPr eaLnBrk="1" fontAlgn="auto" hangingPunct="1">
              <a:lnSpc>
                <a:spcPct val="90000"/>
              </a:lnSpc>
              <a:spcAft>
                <a:spcPts val="0"/>
              </a:spcAft>
              <a:buFontTx/>
              <a:buNone/>
              <a:defRPr/>
            </a:pPr>
            <a:r>
              <a:rPr lang="en-US" sz="2400" b="1" dirty="0">
                <a:latin typeface="Arial" pitchFamily="34" charset="0"/>
                <a:ea typeface="+mn-ea"/>
                <a:cs typeface="Arial" pitchFamily="34" charset="0"/>
              </a:rPr>
              <a:t>   </a:t>
            </a:r>
          </a:p>
        </p:txBody>
      </p:sp>
      <p:sp>
        <p:nvSpPr>
          <p:cNvPr id="22531" name="Rectangle 4"/>
          <p:cNvSpPr>
            <a:spLocks noGrp="1" noChangeArrowheads="1"/>
          </p:cNvSpPr>
          <p:nvPr>
            <p:ph sz="half" idx="2"/>
          </p:nvPr>
        </p:nvSpPr>
        <p:spPr>
          <a:xfrm>
            <a:off x="4648200" y="981075"/>
            <a:ext cx="4495800" cy="5876925"/>
          </a:xfrm>
          <a:solidFill>
            <a:srgbClr val="FFFF99"/>
          </a:solidFill>
        </p:spPr>
        <p:txBody>
          <a:bodyPr rtlCol="0">
            <a:normAutofit/>
          </a:bodyPr>
          <a:lstStyle/>
          <a:p>
            <a:pPr eaLnBrk="1" fontAlgn="auto" hangingPunct="1">
              <a:lnSpc>
                <a:spcPct val="90000"/>
              </a:lnSpc>
              <a:spcAft>
                <a:spcPts val="0"/>
              </a:spcAft>
              <a:buFontTx/>
              <a:buNone/>
              <a:defRPr/>
            </a:pPr>
            <a:r>
              <a:rPr lang="en-US" b="1" u="sng" dirty="0">
                <a:solidFill>
                  <a:schemeClr val="bg1"/>
                </a:solidFill>
                <a:ea typeface="+mn-ea"/>
                <a:cs typeface="+mj-cs"/>
              </a:rPr>
              <a:t> </a:t>
            </a:r>
            <a:r>
              <a:rPr lang="en-US" b="1" u="sng" dirty="0">
                <a:solidFill>
                  <a:schemeClr val="accent4">
                    <a:lumMod val="75000"/>
                  </a:schemeClr>
                </a:solidFill>
                <a:ea typeface="+mn-ea"/>
                <a:cs typeface="Arial" pitchFamily="34" charset="0"/>
              </a:rPr>
              <a:t>Panic Disorder:</a:t>
            </a:r>
          </a:p>
          <a:p>
            <a:pPr eaLnBrk="1" fontAlgn="auto" hangingPunct="1">
              <a:lnSpc>
                <a:spcPct val="90000"/>
              </a:lnSpc>
              <a:spcAft>
                <a:spcPts val="0"/>
              </a:spcAft>
              <a:buFontTx/>
              <a:buNone/>
              <a:defRPr/>
            </a:pPr>
            <a:r>
              <a:rPr lang="en-US" sz="2400" b="1" dirty="0">
                <a:solidFill>
                  <a:schemeClr val="accent4">
                    <a:lumMod val="75000"/>
                  </a:schemeClr>
                </a:solidFill>
                <a:ea typeface="+mn-ea"/>
                <a:cs typeface="Arial" pitchFamily="34" charset="0"/>
              </a:rPr>
              <a:t> Disorder with specific  criteria:</a:t>
            </a:r>
          </a:p>
          <a:p>
            <a:pPr eaLnBrk="1" fontAlgn="auto" hangingPunct="1">
              <a:lnSpc>
                <a:spcPct val="90000"/>
              </a:lnSpc>
              <a:spcAft>
                <a:spcPts val="0"/>
              </a:spcAft>
              <a:buFontTx/>
              <a:buNone/>
              <a:defRPr/>
            </a:pPr>
            <a:r>
              <a:rPr lang="en-US" sz="2400" b="1" dirty="0">
                <a:solidFill>
                  <a:schemeClr val="accent4">
                    <a:lumMod val="75000"/>
                  </a:schemeClr>
                </a:solidFill>
                <a:ea typeface="+mn-ea"/>
                <a:cs typeface="Arial" pitchFamily="34" charset="0"/>
              </a:rPr>
              <a:t>  1- unexpected recurrent panic attacks </a:t>
            </a:r>
          </a:p>
          <a:p>
            <a:pPr eaLnBrk="1" fontAlgn="auto" hangingPunct="1">
              <a:lnSpc>
                <a:spcPct val="90000"/>
              </a:lnSpc>
              <a:spcAft>
                <a:spcPts val="0"/>
              </a:spcAft>
              <a:buFontTx/>
              <a:buNone/>
              <a:defRPr/>
            </a:pPr>
            <a:r>
              <a:rPr lang="en-US" sz="2400" b="1" dirty="0">
                <a:solidFill>
                  <a:schemeClr val="accent4">
                    <a:lumMod val="75000"/>
                  </a:schemeClr>
                </a:solidFill>
                <a:ea typeface="+mn-ea"/>
                <a:cs typeface="Arial" pitchFamily="34" charset="0"/>
              </a:rPr>
              <a:t>      (+/- situationally bound).</a:t>
            </a:r>
          </a:p>
          <a:p>
            <a:pPr eaLnBrk="1" fontAlgn="auto" hangingPunct="1">
              <a:lnSpc>
                <a:spcPct val="90000"/>
              </a:lnSpc>
              <a:spcAft>
                <a:spcPts val="0"/>
              </a:spcAft>
              <a:buFontTx/>
              <a:buNone/>
              <a:defRPr/>
            </a:pPr>
            <a:endParaRPr lang="en-US" sz="2400" b="1" dirty="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a:solidFill>
                  <a:schemeClr val="accent4">
                    <a:lumMod val="75000"/>
                  </a:schemeClr>
                </a:solidFill>
                <a:ea typeface="+mn-ea"/>
                <a:cs typeface="Arial" pitchFamily="34" charset="0"/>
              </a:rPr>
              <a:t> 2- one month period (or more) of persistent concerns about another attack or implications of the attack or changes in behavior.</a:t>
            </a:r>
          </a:p>
          <a:p>
            <a:pPr eaLnBrk="1" fontAlgn="auto" hangingPunct="1">
              <a:lnSpc>
                <a:spcPct val="90000"/>
              </a:lnSpc>
              <a:spcAft>
                <a:spcPts val="0"/>
              </a:spcAft>
              <a:buFontTx/>
              <a:buNone/>
              <a:defRPr/>
            </a:pPr>
            <a:endParaRPr lang="en-US" sz="2400" b="1" dirty="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a:solidFill>
                  <a:schemeClr val="accent4">
                    <a:lumMod val="75000"/>
                  </a:schemeClr>
                </a:solidFill>
                <a:ea typeface="+mn-ea"/>
                <a:cs typeface="Arial" pitchFamily="34" charset="0"/>
              </a:rPr>
              <a:t> 3- Not due to other disorders</a:t>
            </a:r>
            <a:endParaRPr lang="x-none" sz="2400" b="1" dirty="0">
              <a:solidFill>
                <a:schemeClr val="accent4">
                  <a:lumMod val="75000"/>
                </a:schemeClr>
              </a:solidFill>
              <a:ea typeface="+mn-ea"/>
              <a:cs typeface="+mn-cs"/>
            </a:endParaRPr>
          </a:p>
          <a:p>
            <a:pPr eaLnBrk="1" fontAlgn="auto" hangingPunct="1">
              <a:lnSpc>
                <a:spcPct val="90000"/>
              </a:lnSpc>
              <a:spcAft>
                <a:spcPts val="0"/>
              </a:spcAft>
              <a:buFont typeface="Arial"/>
              <a:buChar char="•"/>
              <a:defRPr/>
            </a:pPr>
            <a:endParaRPr lang="en-US" sz="2400" b="1" dirty="0">
              <a:solidFill>
                <a:schemeClr val="accent4">
                  <a:lumMod val="75000"/>
                </a:schemeClr>
              </a:solidFill>
              <a:ea typeface="+mn-ea"/>
              <a:cs typeface="+mj-cs"/>
            </a:endParaRPr>
          </a:p>
        </p:txBody>
      </p:sp>
      <p:sp>
        <p:nvSpPr>
          <p:cNvPr id="24579" name="Rectangle 2"/>
          <p:cNvSpPr>
            <a:spLocks noGrp="1" noChangeArrowheads="1"/>
          </p:cNvSpPr>
          <p:nvPr>
            <p:ph type="title"/>
          </p:nvPr>
        </p:nvSpPr>
        <p:spPr>
          <a:xfrm>
            <a:off x="457200" y="274638"/>
            <a:ext cx="8229600" cy="561975"/>
          </a:xfrm>
          <a:solidFill>
            <a:srgbClr val="FFFF99"/>
          </a:solidFill>
        </p:spPr>
        <p:txBody>
          <a:bodyPr/>
          <a:lstStyle/>
          <a:p>
            <a:pPr eaLnBrk="1" hangingPunct="1"/>
            <a:r>
              <a:rPr lang="en-US" sz="2800">
                <a:solidFill>
                  <a:srgbClr val="993366"/>
                </a:solidFill>
                <a:latin typeface="Arial" charset="0"/>
                <a:cs typeface="Arial" charset="0"/>
              </a:rPr>
              <a:t>Panic  Disorder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1560" y="476672"/>
          <a:ext cx="804649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87D075C-4C03-438C-B7D0-E91280C75907}"/>
                                            </p:graphicEl>
                                          </p:spTgt>
                                        </p:tgtEl>
                                        <p:attrNameLst>
                                          <p:attrName>style.visibility</p:attrName>
                                        </p:attrNameLst>
                                      </p:cBhvr>
                                      <p:to>
                                        <p:strVal val="visible"/>
                                      </p:to>
                                    </p:set>
                                    <p:animEffect transition="in" filter="fade">
                                      <p:cBhvr>
                                        <p:cTn id="7" dur="500"/>
                                        <p:tgtEl>
                                          <p:spTgt spid="7">
                                            <p:graphicEl>
                                              <a:dgm id="{B87D075C-4C03-438C-B7D0-E91280C759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CE5FEFF-23F2-417D-8422-ECA09259BA19}"/>
                                            </p:graphicEl>
                                          </p:spTgt>
                                        </p:tgtEl>
                                        <p:attrNameLst>
                                          <p:attrName>style.visibility</p:attrName>
                                        </p:attrNameLst>
                                      </p:cBhvr>
                                      <p:to>
                                        <p:strVal val="visible"/>
                                      </p:to>
                                    </p:set>
                                    <p:animEffect transition="in" filter="fade">
                                      <p:cBhvr>
                                        <p:cTn id="12" dur="500"/>
                                        <p:tgtEl>
                                          <p:spTgt spid="7">
                                            <p:graphicEl>
                                              <a:dgm id="{9CE5FEFF-23F2-417D-8422-ECA09259BA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85C6F3B-97E0-4762-8888-B8DF9C8A3A18}"/>
                                            </p:graphicEl>
                                          </p:spTgt>
                                        </p:tgtEl>
                                        <p:attrNameLst>
                                          <p:attrName>style.visibility</p:attrName>
                                        </p:attrNameLst>
                                      </p:cBhvr>
                                      <p:to>
                                        <p:strVal val="visible"/>
                                      </p:to>
                                    </p:set>
                                    <p:animEffect transition="in" filter="fade">
                                      <p:cBhvr>
                                        <p:cTn id="15" dur="500"/>
                                        <p:tgtEl>
                                          <p:spTgt spid="7">
                                            <p:graphicEl>
                                              <a:dgm id="{385C6F3B-97E0-4762-8888-B8DF9C8A3A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4367560D-DF8C-4D80-8965-2D659D5F5BC7}"/>
                                            </p:graphicEl>
                                          </p:spTgt>
                                        </p:tgtEl>
                                        <p:attrNameLst>
                                          <p:attrName>style.visibility</p:attrName>
                                        </p:attrNameLst>
                                      </p:cBhvr>
                                      <p:to>
                                        <p:strVal val="visible"/>
                                      </p:to>
                                    </p:set>
                                    <p:animEffect transition="in" filter="fade">
                                      <p:cBhvr>
                                        <p:cTn id="20" dur="500"/>
                                        <p:tgtEl>
                                          <p:spTgt spid="7">
                                            <p:graphicEl>
                                              <a:dgm id="{4367560D-DF8C-4D80-8965-2D659D5F5BC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70187804-AAFB-4D80-AB89-B4726F92D022}"/>
                                            </p:graphicEl>
                                          </p:spTgt>
                                        </p:tgtEl>
                                        <p:attrNameLst>
                                          <p:attrName>style.visibility</p:attrName>
                                        </p:attrNameLst>
                                      </p:cBhvr>
                                      <p:to>
                                        <p:strVal val="visible"/>
                                      </p:to>
                                    </p:set>
                                    <p:animEffect transition="in" filter="fade">
                                      <p:cBhvr>
                                        <p:cTn id="23" dur="500"/>
                                        <p:tgtEl>
                                          <p:spTgt spid="7">
                                            <p:graphicEl>
                                              <a:dgm id="{70187804-AAFB-4D80-AB89-B4726F92D0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2E869BCD-4B23-462B-8CAE-5A2AE75A4655}"/>
                                            </p:graphicEl>
                                          </p:spTgt>
                                        </p:tgtEl>
                                        <p:attrNameLst>
                                          <p:attrName>style.visibility</p:attrName>
                                        </p:attrNameLst>
                                      </p:cBhvr>
                                      <p:to>
                                        <p:strVal val="visible"/>
                                      </p:to>
                                    </p:set>
                                    <p:animEffect transition="in" filter="fade">
                                      <p:cBhvr>
                                        <p:cTn id="28" dur="500"/>
                                        <p:tgtEl>
                                          <p:spTgt spid="7">
                                            <p:graphicEl>
                                              <a:dgm id="{2E869BCD-4B23-462B-8CAE-5A2AE75A465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687CC81A-9581-4F79-8E08-4A6FBA869834}"/>
                                            </p:graphicEl>
                                          </p:spTgt>
                                        </p:tgtEl>
                                        <p:attrNameLst>
                                          <p:attrName>style.visibility</p:attrName>
                                        </p:attrNameLst>
                                      </p:cBhvr>
                                      <p:to>
                                        <p:strVal val="visible"/>
                                      </p:to>
                                    </p:set>
                                    <p:animEffect transition="in" filter="fade">
                                      <p:cBhvr>
                                        <p:cTn id="31" dur="500"/>
                                        <p:tgtEl>
                                          <p:spTgt spid="7">
                                            <p:graphicEl>
                                              <a:dgm id="{687CC81A-9581-4F79-8E08-4A6FBA86983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EB286A2E-8515-4926-9626-136C160ADC83}"/>
                                            </p:graphicEl>
                                          </p:spTgt>
                                        </p:tgtEl>
                                        <p:attrNameLst>
                                          <p:attrName>style.visibility</p:attrName>
                                        </p:attrNameLst>
                                      </p:cBhvr>
                                      <p:to>
                                        <p:strVal val="visible"/>
                                      </p:to>
                                    </p:set>
                                    <p:animEffect transition="in" filter="fade">
                                      <p:cBhvr>
                                        <p:cTn id="36" dur="500"/>
                                        <p:tgtEl>
                                          <p:spTgt spid="7">
                                            <p:graphicEl>
                                              <a:dgm id="{EB286A2E-8515-4926-9626-136C160ADC8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5FCBEAAF-1484-442B-8312-AE89A8498337}"/>
                                            </p:graphicEl>
                                          </p:spTgt>
                                        </p:tgtEl>
                                        <p:attrNameLst>
                                          <p:attrName>style.visibility</p:attrName>
                                        </p:attrNameLst>
                                      </p:cBhvr>
                                      <p:to>
                                        <p:strVal val="visible"/>
                                      </p:to>
                                    </p:set>
                                    <p:animEffect transition="in" filter="fade">
                                      <p:cBhvr>
                                        <p:cTn id="39" dur="500"/>
                                        <p:tgtEl>
                                          <p:spTgt spid="7">
                                            <p:graphicEl>
                                              <a:dgm id="{5FCBEAAF-1484-442B-8312-AE89A84983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Panic Disorder</a:t>
            </a:r>
            <a:br>
              <a:rPr lang="en-US" dirty="0"/>
            </a:br>
            <a:r>
              <a:rPr lang="en-US" sz="3200" dirty="0"/>
              <a:t>Diagnostic Criteria 300.01 (F41.0)</a:t>
            </a:r>
          </a:p>
        </p:txBody>
      </p:sp>
      <p:sp>
        <p:nvSpPr>
          <p:cNvPr id="6" name="Content Placeholder 5"/>
          <p:cNvSpPr>
            <a:spLocks noGrp="1"/>
          </p:cNvSpPr>
          <p:nvPr>
            <p:ph idx="1"/>
          </p:nvPr>
        </p:nvSpPr>
        <p:spPr/>
        <p:txBody>
          <a:bodyPr/>
          <a:lstStyle/>
          <a:p>
            <a:pPr>
              <a:buNone/>
            </a:pPr>
            <a:r>
              <a:rPr lang="en-US" sz="2400" dirty="0"/>
              <a:t>A. Recurrent unexpected panic attacks. A panic attack is an abrupt surge of intense fear or intense discomfort that reaches a peak within minutes, and during which time four (or more) of the following symptoms occur;</a:t>
            </a:r>
          </a:p>
          <a:p>
            <a:pPr>
              <a:buNone/>
            </a:pPr>
            <a:r>
              <a:rPr lang="en-US" sz="2400" dirty="0"/>
              <a:t>Note: The abrupt surge can occur from a calm state or an anxious state.</a:t>
            </a:r>
          </a:p>
          <a:p>
            <a:pPr>
              <a:buNone/>
            </a:pPr>
            <a:r>
              <a:rPr lang="en-US" sz="2400" dirty="0"/>
              <a:t>1. Palpitations, pounding heart, or accelerated heart rate.</a:t>
            </a:r>
          </a:p>
          <a:p>
            <a:pPr>
              <a:buNone/>
            </a:pPr>
            <a:r>
              <a:rPr lang="en-US" sz="2400" dirty="0"/>
              <a:t>2. Sweating.</a:t>
            </a:r>
          </a:p>
          <a:p>
            <a:pPr>
              <a:buNone/>
            </a:pPr>
            <a:r>
              <a:rPr lang="en-US" sz="2400" dirty="0"/>
              <a:t>3. Trembling or shaking.</a:t>
            </a:r>
          </a:p>
          <a:p>
            <a:pPr>
              <a:buNone/>
            </a:pPr>
            <a:r>
              <a:rPr lang="en-US" sz="2400" dirty="0"/>
              <a:t>4. Sensations of shortness of breath or smothering.</a:t>
            </a:r>
          </a:p>
          <a:p>
            <a:pPr>
              <a:buNone/>
            </a:pPr>
            <a:r>
              <a:rPr lang="en-US" sz="2400" dirty="0"/>
              <a:t>5. Feelings of choking.</a:t>
            </a:r>
          </a:p>
          <a:p>
            <a:pPr>
              <a:buNone/>
            </a:pPr>
            <a:r>
              <a:rPr lang="en-US" sz="2400" dirty="0"/>
              <a:t>6. Chest pain or discomfort.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Panic Disorder</a:t>
            </a:r>
            <a:br>
              <a:rPr lang="en-US" dirty="0"/>
            </a:br>
            <a:r>
              <a:rPr lang="en-US" sz="3200" dirty="0"/>
              <a:t>Diagnostic Criteria 300.01 (F41.0)</a:t>
            </a:r>
          </a:p>
        </p:txBody>
      </p:sp>
      <p:sp>
        <p:nvSpPr>
          <p:cNvPr id="6" name="Content Placeholder 5"/>
          <p:cNvSpPr>
            <a:spLocks noGrp="1"/>
          </p:cNvSpPr>
          <p:nvPr>
            <p:ph idx="1"/>
          </p:nvPr>
        </p:nvSpPr>
        <p:spPr/>
        <p:txBody>
          <a:bodyPr/>
          <a:lstStyle/>
          <a:p>
            <a:pPr>
              <a:buNone/>
            </a:pPr>
            <a:r>
              <a:rPr lang="en-US" sz="2400" dirty="0"/>
              <a:t>7. Nausea or abdominal distress.</a:t>
            </a:r>
          </a:p>
          <a:p>
            <a:pPr>
              <a:buNone/>
            </a:pPr>
            <a:r>
              <a:rPr lang="en-US" sz="2400" dirty="0"/>
              <a:t>8. Feeling dizzy, unsteady, light-headed, or faint.</a:t>
            </a:r>
          </a:p>
          <a:p>
            <a:pPr>
              <a:buNone/>
            </a:pPr>
            <a:r>
              <a:rPr lang="en-US" sz="2400" dirty="0"/>
              <a:t>9. Chills or heat sensations.</a:t>
            </a:r>
          </a:p>
          <a:p>
            <a:pPr>
              <a:buNone/>
            </a:pPr>
            <a:r>
              <a:rPr lang="en-US" sz="2400" dirty="0"/>
              <a:t>10. Paresthesias (numbness or tingling sensations).</a:t>
            </a:r>
          </a:p>
          <a:p>
            <a:pPr>
              <a:buNone/>
            </a:pPr>
            <a:r>
              <a:rPr lang="en-US" sz="2400" dirty="0"/>
              <a:t>11. Derealization (feelings of unreality) or depersonalization (being detached from one­self).</a:t>
            </a:r>
          </a:p>
          <a:p>
            <a:pPr>
              <a:buNone/>
            </a:pPr>
            <a:r>
              <a:rPr lang="en-US" sz="2400" dirty="0"/>
              <a:t>12. Fear of losing control or “going crazy.”</a:t>
            </a:r>
          </a:p>
          <a:p>
            <a:pPr>
              <a:buNone/>
            </a:pPr>
            <a:r>
              <a:rPr lang="en-US" sz="2400" dirty="0"/>
              <a:t>13. Fear of dying.</a:t>
            </a:r>
          </a:p>
          <a:p>
            <a:pPr>
              <a:buNone/>
            </a:pPr>
            <a:r>
              <a:rPr lang="en-US" sz="2400" dirty="0"/>
              <a:t>Note: Culture-specific symptoms (e.g., tinnitus, neck soreness, headache, uncontrollable screaming or crying) may be seen. Such symptoms should not count as one of the four required symptoms.</a:t>
            </a:r>
          </a:p>
          <a:p>
            <a:pPr>
              <a:buNone/>
            </a:pPr>
            <a:r>
              <a:rPr lang="en-US" sz="2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Panic Disorder</a:t>
            </a:r>
            <a:br>
              <a:rPr lang="en-US" dirty="0"/>
            </a:br>
            <a:r>
              <a:rPr lang="en-US" sz="3200" dirty="0"/>
              <a:t>Diagnostic Criteria 300.01 (F41.0)</a:t>
            </a:r>
          </a:p>
        </p:txBody>
      </p:sp>
      <p:sp>
        <p:nvSpPr>
          <p:cNvPr id="6" name="Content Placeholder 5"/>
          <p:cNvSpPr>
            <a:spLocks noGrp="1"/>
          </p:cNvSpPr>
          <p:nvPr>
            <p:ph idx="1"/>
          </p:nvPr>
        </p:nvSpPr>
        <p:spPr/>
        <p:txBody>
          <a:bodyPr/>
          <a:lstStyle/>
          <a:p>
            <a:pPr>
              <a:buNone/>
            </a:pPr>
            <a:r>
              <a:rPr lang="en-US" sz="2400" dirty="0"/>
              <a:t>B. At least one of the attacks has been followed by 1 month (or more) of one or both of the following:</a:t>
            </a:r>
          </a:p>
          <a:p>
            <a:pPr>
              <a:buNone/>
            </a:pPr>
            <a:r>
              <a:rPr lang="en-US" sz="2400" dirty="0"/>
              <a:t>1. Persistent concern or worry about additional panic attacks or their consequences (e.g., losing control, having a heart attack, “going crazy”).</a:t>
            </a:r>
          </a:p>
          <a:p>
            <a:pPr>
              <a:buNone/>
            </a:pPr>
            <a:r>
              <a:rPr lang="en-US" sz="2400" dirty="0"/>
              <a:t>2. A significant maladaptive change in behavior related to the attacks (e.g., behaviors designed to avoid having panic attacks, such as avoidance of exercise or unfamiliar situations).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Panic Disorder</a:t>
            </a:r>
            <a:br>
              <a:rPr lang="en-US" dirty="0"/>
            </a:br>
            <a:r>
              <a:rPr lang="en-US" sz="3200" dirty="0"/>
              <a:t>Diagnostic Criteria 300.01 (F41.0)</a:t>
            </a:r>
          </a:p>
        </p:txBody>
      </p:sp>
      <p:sp>
        <p:nvSpPr>
          <p:cNvPr id="6" name="Content Placeholder 5"/>
          <p:cNvSpPr>
            <a:spLocks noGrp="1"/>
          </p:cNvSpPr>
          <p:nvPr>
            <p:ph idx="1"/>
          </p:nvPr>
        </p:nvSpPr>
        <p:spPr/>
        <p:txBody>
          <a:bodyPr/>
          <a:lstStyle/>
          <a:p>
            <a:pPr>
              <a:buNone/>
            </a:pPr>
            <a:r>
              <a:rPr lang="en-US" sz="2400" dirty="0"/>
              <a:t> C. The disturbance is not attributable to the physiological effects of a substance (e.g., a drug of abuse, a medication) or another medical condition (e.g., hyperthyroidism, cardiopulmonary disorders).</a:t>
            </a:r>
          </a:p>
          <a:p>
            <a:pPr>
              <a:buNone/>
            </a:pPr>
            <a:r>
              <a:rPr lang="en-US" sz="2400" dirty="0"/>
              <a:t>D. The disturbance is not better explained by another mental disorder (e.g., the panic attacks do not occur only in response to feared social situations, as in social anxiety disorder: in response to circumscribed phobic objects or situations, as in specific phobia: in response to obsessions, as in obsessive-compulsive disorder: in response to reminders of traumatic events, as in posttraumatic stress disorder: or in response to separation from attachment figures, as in separation anxiety disorder).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sz="half" idx="1"/>
          </p:nvPr>
        </p:nvSpPr>
        <p:spPr>
          <a:xfrm>
            <a:off x="323850" y="549275"/>
            <a:ext cx="4032250" cy="5903913"/>
          </a:xfrm>
          <a:solidFill>
            <a:srgbClr val="FFFF99">
              <a:alpha val="80000"/>
            </a:srgbClr>
          </a:solidFill>
        </p:spPr>
        <p:txBody>
          <a:bodyPr rtlCol="0">
            <a:normAutofit/>
          </a:bodyPr>
          <a:lstStyle/>
          <a:p>
            <a:pPr eaLnBrk="1" fontAlgn="auto" hangingPunct="1">
              <a:spcAft>
                <a:spcPts val="0"/>
              </a:spcAft>
              <a:buFontTx/>
              <a:buNone/>
              <a:defRPr/>
            </a:pPr>
            <a:r>
              <a:rPr lang="en-US" sz="4000" b="1" dirty="0">
                <a:solidFill>
                  <a:schemeClr val="bg1">
                    <a:lumMod val="75000"/>
                  </a:schemeClr>
                </a:solidFill>
                <a:effectLst>
                  <a:outerShdw blurRad="38100" dist="38100" dir="2700000" algn="tl">
                    <a:srgbClr val="000000">
                      <a:alpha val="43137"/>
                    </a:srgbClr>
                  </a:outerShdw>
                </a:effectLst>
                <a:latin typeface="Arial" charset="0"/>
                <a:ea typeface="+mn-ea"/>
                <a:cs typeface="Arial" charset="0"/>
              </a:rPr>
              <a:t> </a:t>
            </a:r>
            <a:r>
              <a:rPr lang="en-US" sz="36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Epidemiology</a:t>
            </a:r>
          </a:p>
          <a:p>
            <a:pPr eaLnBrk="1" fontAlgn="auto" hangingPunct="1">
              <a:spcAft>
                <a:spcPts val="0"/>
              </a:spcAft>
              <a:buFontTx/>
              <a:buNone/>
              <a:defRPr/>
            </a:pPr>
            <a:endParaRPr lang="en-US" sz="40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Women  &gt;  men</a:t>
            </a:r>
          </a:p>
          <a:p>
            <a:pPr eaLnBrk="1" fontAlgn="auto" hangingPunct="1">
              <a:spcAft>
                <a:spcPts val="0"/>
              </a:spcAft>
              <a:buFontTx/>
              <a:buNone/>
              <a:defRPr/>
            </a:pPr>
            <a:endPar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Prevalence : 1– 3 % </a:t>
            </a:r>
          </a:p>
          <a:p>
            <a:pPr eaLnBrk="1" fontAlgn="auto" hangingPunct="1">
              <a:spcAft>
                <a:spcPts val="0"/>
              </a:spcAft>
              <a:buFontTx/>
              <a:buNone/>
              <a:defRPr/>
            </a:pPr>
            <a:endPar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Age at onset :</a:t>
            </a:r>
          </a:p>
          <a:p>
            <a:pPr eaLnBrk="1" fontAlgn="auto" hangingPunct="1">
              <a:spcAft>
                <a:spcPts val="0"/>
              </a:spcAft>
              <a:buFontTx/>
              <a:buNone/>
              <a:defRPr/>
            </a:pPr>
            <a:r>
              <a:rPr lang="en-US" sz="32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20  ---   35  years</a:t>
            </a:r>
            <a:r>
              <a:rPr lang="en-US" sz="40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 </a:t>
            </a:r>
          </a:p>
        </p:txBody>
      </p:sp>
      <p:sp>
        <p:nvSpPr>
          <p:cNvPr id="24579" name="Rectangle 6"/>
          <p:cNvSpPr>
            <a:spLocks noGrp="1" noChangeArrowheads="1"/>
          </p:cNvSpPr>
          <p:nvPr>
            <p:ph sz="half" idx="2"/>
          </p:nvPr>
        </p:nvSpPr>
        <p:spPr>
          <a:xfrm>
            <a:off x="4643438" y="549275"/>
            <a:ext cx="4249737" cy="5903913"/>
          </a:xfrm>
          <a:solidFill>
            <a:srgbClr val="FFCCFF"/>
          </a:solidFill>
        </p:spPr>
        <p:txBody>
          <a:bodyPr rtlCol="0">
            <a:normAutofit/>
          </a:bodyPr>
          <a:lstStyle/>
          <a:p>
            <a:pPr eaLnBrk="1" fontAlgn="auto" hangingPunct="1">
              <a:spcAft>
                <a:spcPts val="0"/>
              </a:spcAft>
              <a:buFontTx/>
              <a:buNone/>
              <a:defRPr/>
            </a:pPr>
            <a:r>
              <a:rPr lang="en-US" b="1" dirty="0">
                <a:solidFill>
                  <a:schemeClr val="accent6">
                    <a:lumMod val="50000"/>
                  </a:schemeClr>
                </a:solidFill>
                <a:effectLst>
                  <a:outerShdw blurRad="38100" dist="38100" dir="2700000" algn="tl">
                    <a:srgbClr val="000000">
                      <a:alpha val="43137"/>
                    </a:srgbClr>
                  </a:outerShdw>
                </a:effectLst>
                <a:ea typeface="+mn-ea"/>
                <a:cs typeface="+mj-cs"/>
              </a:rPr>
              <a:t>  </a:t>
            </a:r>
            <a:r>
              <a:rPr lang="en-US" sz="3600" b="1" dirty="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Etiology</a:t>
            </a:r>
          </a:p>
          <a:p>
            <a:pPr eaLnBrk="1" fontAlgn="auto" hangingPunct="1">
              <a:spcAft>
                <a:spcPts val="0"/>
              </a:spcAft>
              <a:buFontTx/>
              <a:buNone/>
              <a:defRPr/>
            </a:pPr>
            <a:endParaRPr lang="en-US" sz="1200" b="1" dirty="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Genetic predisposition</a:t>
            </a: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Disturbance of neurotransmitters</a:t>
            </a:r>
          </a:p>
          <a:p>
            <a:pPr eaLnBrk="1" fontAlgn="auto" hangingPunct="1">
              <a:spcAft>
                <a:spcPts val="0"/>
              </a:spcAft>
              <a:buFont typeface="Wingdings 3" pitchFamily="18" charset="2"/>
              <a:buNone/>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NE &amp; 5 HT</a:t>
            </a:r>
          </a:p>
          <a:p>
            <a:pPr eaLnBrk="1" fontAlgn="auto" hangingPunct="1">
              <a:spcAft>
                <a:spcPts val="0"/>
              </a:spcAft>
              <a:buFont typeface="Wingdings 3" pitchFamily="18" charset="2"/>
              <a:buNone/>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in the locus ceruleus</a:t>
            </a:r>
          </a:p>
          <a:p>
            <a:pPr eaLnBrk="1" fontAlgn="auto" hangingPunct="1">
              <a:spcAft>
                <a:spcPts val="0"/>
              </a:spcAft>
              <a:buFont typeface="Wingdings 3" pitchFamily="18" charset="2"/>
              <a:buNone/>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(alarm system </a:t>
            </a:r>
          </a:p>
          <a:p>
            <a:pPr eaLnBrk="1" fontAlgn="auto" hangingPunct="1">
              <a:spcAft>
                <a:spcPts val="0"/>
              </a:spcAft>
              <a:buFont typeface="Wingdings 3" pitchFamily="18" charset="2"/>
              <a:buNone/>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in the brain )</a:t>
            </a: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Behavioral conditioning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sz="half" idx="1"/>
          </p:nvPr>
        </p:nvSpPr>
        <p:spPr>
          <a:xfrm>
            <a:off x="323850" y="404813"/>
            <a:ext cx="3921125" cy="6119812"/>
          </a:xfrm>
          <a:solidFill>
            <a:srgbClr val="FFCCFF"/>
          </a:solidFill>
        </p:spPr>
        <p:txBody>
          <a:bodyPr rtlCol="0">
            <a:normAutofit/>
          </a:bodyPr>
          <a:lstStyle/>
          <a:p>
            <a:pPr eaLnBrk="1" fontAlgn="auto" hangingPunct="1">
              <a:spcAft>
                <a:spcPts val="0"/>
              </a:spcAft>
              <a:buFontTx/>
              <a:buNone/>
              <a:defRPr/>
            </a:pPr>
            <a:r>
              <a:rPr lang="en-US" b="1" u="sng" dirty="0">
                <a:solidFill>
                  <a:schemeClr val="accent6">
                    <a:lumMod val="50000"/>
                  </a:schemeClr>
                </a:solidFill>
                <a:effectLst>
                  <a:outerShdw blurRad="38100" dist="38100" dir="2700000" algn="tl">
                    <a:srgbClr val="000000">
                      <a:alpha val="43137"/>
                    </a:srgbClr>
                  </a:outerShdw>
                </a:effectLst>
                <a:ea typeface="+mn-ea"/>
                <a:cs typeface="+mj-cs"/>
              </a:rPr>
              <a:t> </a:t>
            </a:r>
            <a:r>
              <a:rPr lang="en-US" b="1" u="sng"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Course &amp; Prognosis</a:t>
            </a:r>
          </a:p>
          <a:p>
            <a:pPr eaLnBrk="1" fontAlgn="auto" hangingPunct="1">
              <a:spcAft>
                <a:spcPts val="0"/>
              </a:spcAft>
              <a:buFontTx/>
              <a:buNone/>
              <a:defRPr/>
            </a:pPr>
            <a:r>
              <a:rPr lang="en-US"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With treatment : good</a:t>
            </a:r>
          </a:p>
          <a:p>
            <a:pPr eaLnBrk="1" fontAlgn="auto" hangingPunct="1">
              <a:spcAft>
                <a:spcPts val="0"/>
              </a:spcAft>
              <a:buFont typeface="Wingdings" pitchFamily="2" charset="2"/>
              <a:buChar char="q"/>
              <a:defRPr/>
            </a:pPr>
            <a:endPar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Some pts recover within weeks even with no  treatment.</a:t>
            </a:r>
          </a:p>
          <a:p>
            <a:pPr eaLnBrk="1" fontAlgn="auto" hangingPunct="1">
              <a:spcAft>
                <a:spcPts val="0"/>
              </a:spcAft>
              <a:buFont typeface="Wingdings" pitchFamily="2" charset="2"/>
              <a:buChar char="q"/>
              <a:defRPr/>
            </a:pPr>
            <a:r>
              <a:rPr lang="en-US" sz="2400" b="1" dirty="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Others have chronic  fluctuating course.</a:t>
            </a:r>
          </a:p>
          <a:p>
            <a:pPr eaLnBrk="1" fontAlgn="auto" hangingPunct="1">
              <a:spcAft>
                <a:spcPts val="0"/>
              </a:spcAft>
              <a:buFontTx/>
              <a:buNone/>
              <a:defRPr/>
            </a:pPr>
            <a:endParaRPr lang="en-US" sz="2400" b="1" dirty="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Tx/>
              <a:buNone/>
              <a:defRPr/>
            </a:pPr>
            <a:r>
              <a:rPr lang="en-US" sz="2400" b="1" dirty="0">
                <a:solidFill>
                  <a:schemeClr val="accent6">
                    <a:lumMod val="50000"/>
                  </a:schemeClr>
                </a:solidFill>
                <a:effectLst>
                  <a:outerShdw blurRad="38100" dist="38100" dir="2700000" algn="tl">
                    <a:srgbClr val="000000">
                      <a:alpha val="43137"/>
                    </a:srgbClr>
                  </a:outerShdw>
                </a:effectLst>
                <a:ea typeface="+mn-ea"/>
                <a:cs typeface="+mj-cs"/>
              </a:rPr>
              <a:t> </a:t>
            </a:r>
            <a:r>
              <a:rPr lang="en-US" b="1" dirty="0">
                <a:solidFill>
                  <a:schemeClr val="accent6">
                    <a:lumMod val="50000"/>
                  </a:schemeClr>
                </a:solidFill>
                <a:effectLst>
                  <a:outerShdw blurRad="38100" dist="38100" dir="2700000" algn="tl">
                    <a:srgbClr val="000000">
                      <a:alpha val="43137"/>
                    </a:srgbClr>
                  </a:outerShdw>
                </a:effectLst>
                <a:ea typeface="+mn-ea"/>
                <a:cs typeface="+mj-cs"/>
              </a:rPr>
              <a:t>  </a:t>
            </a:r>
          </a:p>
        </p:txBody>
      </p:sp>
      <p:sp>
        <p:nvSpPr>
          <p:cNvPr id="25603" name="Rectangle 6"/>
          <p:cNvSpPr>
            <a:spLocks noGrp="1" noChangeArrowheads="1"/>
          </p:cNvSpPr>
          <p:nvPr>
            <p:ph sz="half" idx="2"/>
          </p:nvPr>
        </p:nvSpPr>
        <p:spPr>
          <a:xfrm>
            <a:off x="4500563" y="404813"/>
            <a:ext cx="4246562" cy="6119812"/>
          </a:xfrm>
          <a:solidFill>
            <a:srgbClr val="660066"/>
          </a:solidFill>
        </p:spPr>
        <p:txBody>
          <a:bodyPr rtlCol="0">
            <a:normAutofit/>
          </a:bodyPr>
          <a:lstStyle/>
          <a:p>
            <a:pPr eaLnBrk="1" fontAlgn="auto" hangingPunct="1">
              <a:spcAft>
                <a:spcPts val="0"/>
              </a:spcAft>
              <a:buFontTx/>
              <a:buNone/>
              <a:defRPr/>
            </a:pPr>
            <a:r>
              <a:rPr lang="en-US" b="1" u="sng" dirty="0">
                <a:solidFill>
                  <a:srgbClr val="FFFF00"/>
                </a:solidFill>
                <a:effectLst>
                  <a:outerShdw blurRad="38100" dist="38100" dir="2700000" algn="tl">
                    <a:srgbClr val="000000">
                      <a:alpha val="43137"/>
                    </a:srgbClr>
                  </a:outerShdw>
                </a:effectLst>
                <a:ea typeface="+mn-ea"/>
                <a:cs typeface="+mj-cs"/>
              </a:rPr>
              <a:t>   </a:t>
            </a:r>
            <a:r>
              <a:rPr lang="en-US" b="1" u="sng" dirty="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Management</a:t>
            </a:r>
          </a:p>
          <a:p>
            <a:pPr eaLnBrk="1" fontAlgn="auto" hangingPunct="1">
              <a:spcAft>
                <a:spcPts val="0"/>
              </a:spcAft>
              <a:buFontTx/>
              <a:buNone/>
              <a:defRPr/>
            </a:pPr>
            <a:endParaRPr lang="en-US"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Rule out physical causes.</a:t>
            </a:r>
          </a:p>
          <a:p>
            <a:pPr eaLnBrk="1" fontAlgn="auto" hangingPunct="1">
              <a:spcAft>
                <a:spcPts val="0"/>
              </a:spcAft>
              <a:buFont typeface="Wingdings" pitchFamily="2" charset="2"/>
              <a:buChar char="q"/>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Support &amp; reassurance</a:t>
            </a:r>
          </a:p>
          <a:p>
            <a:pPr eaLnBrk="1" fontAlgn="auto" hangingPunct="1">
              <a:spcAft>
                <a:spcPts val="0"/>
              </a:spcAft>
              <a:buFont typeface="Wingdings" pitchFamily="2" charset="2"/>
              <a:buChar char="q"/>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Bio-Psycho-Social  </a:t>
            </a:r>
          </a:p>
          <a:p>
            <a:pPr eaLnBrk="1" fontAlgn="auto" hangingPunct="1">
              <a:spcAft>
                <a:spcPts val="0"/>
              </a:spcAft>
              <a:buFont typeface="Wingdings" pitchFamily="2" charset="2"/>
              <a:buChar char="q"/>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Medications:</a:t>
            </a:r>
          </a:p>
          <a:p>
            <a:pPr eaLnBrk="1" fontAlgn="auto" hangingPunct="1">
              <a:spcAft>
                <a:spcPts val="0"/>
              </a:spcAft>
              <a:buFontTx/>
              <a:buNone/>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SSRIs / SNRIs</a:t>
            </a:r>
          </a:p>
          <a:p>
            <a:pPr eaLnBrk="1" fontAlgn="auto" hangingPunct="1">
              <a:spcAft>
                <a:spcPts val="0"/>
              </a:spcAft>
              <a:buFontTx/>
              <a:buNone/>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TCAs</a:t>
            </a:r>
          </a:p>
          <a:p>
            <a:pPr eaLnBrk="1" fontAlgn="auto" hangingPunct="1">
              <a:spcAft>
                <a:spcPts val="0"/>
              </a:spcAft>
              <a:buFontTx/>
              <a:buNone/>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BNZ </a:t>
            </a:r>
          </a:p>
          <a:p>
            <a:pPr eaLnBrk="1" fontAlgn="auto" hangingPunct="1">
              <a:spcAft>
                <a:spcPts val="0"/>
              </a:spcAft>
              <a:buFont typeface="Wingdings" pitchFamily="2" charset="2"/>
              <a:buChar char="q"/>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CBT</a:t>
            </a:r>
          </a:p>
          <a:p>
            <a:pPr eaLnBrk="1" fontAlgn="auto" hangingPunct="1">
              <a:spcAft>
                <a:spcPts val="0"/>
              </a:spcAft>
              <a:buFont typeface="Wingdings" pitchFamily="2" charset="2"/>
              <a:buChar char="q"/>
              <a:defRPr/>
            </a:pPr>
            <a:r>
              <a:rPr lang="en-US" sz="2400" b="1" dirty="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Social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E560-AE26-4E0E-AFAD-1EC2D49A180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719AB66-1616-4C99-94C9-591E53AD200A}"/>
              </a:ext>
            </a:extLst>
          </p:cNvPr>
          <p:cNvSpPr>
            <a:spLocks noGrp="1"/>
          </p:cNvSpPr>
          <p:nvPr>
            <p:ph idx="1"/>
          </p:nvPr>
        </p:nvSpPr>
        <p:spPr/>
        <p:txBody>
          <a:bodyPr/>
          <a:lstStyle/>
          <a:p>
            <a:r>
              <a:rPr lang="en-US" dirty="0"/>
              <a:t>List the diagnostic criteria for anxiety disorders according to DSM5.</a:t>
            </a:r>
          </a:p>
          <a:p>
            <a:r>
              <a:rPr lang="en-US" dirty="0"/>
              <a:t>Discuss the prevalence and causes of Anxiety disorders.</a:t>
            </a:r>
          </a:p>
          <a:p>
            <a:r>
              <a:rPr lang="en-US" dirty="0"/>
              <a:t>Discuss the treatment plan.</a:t>
            </a:r>
          </a:p>
        </p:txBody>
      </p:sp>
      <p:pic>
        <p:nvPicPr>
          <p:cNvPr id="5" name="Picture 4" descr="A close up of a logo&#10;&#10;Description automatically generated">
            <a:extLst>
              <a:ext uri="{FF2B5EF4-FFF2-40B4-BE49-F238E27FC236}">
                <a16:creationId xmlns:a16="http://schemas.microsoft.com/office/drawing/2014/main" id="{95880342-6B64-41B0-BA44-CFA8753BC525}"/>
              </a:ext>
            </a:extLst>
          </p:cNvPr>
          <p:cNvPicPr>
            <a:picLocks noChangeAspect="1"/>
          </p:cNvPicPr>
          <p:nvPr/>
        </p:nvPicPr>
        <p:blipFill>
          <a:blip r:embed="rId2"/>
          <a:stretch>
            <a:fillRect/>
          </a:stretch>
        </p:blipFill>
        <p:spPr>
          <a:xfrm>
            <a:off x="5296871" y="4303597"/>
            <a:ext cx="3647624" cy="2279765"/>
          </a:xfrm>
          <a:prstGeom prst="rect">
            <a:avLst/>
          </a:prstGeom>
        </p:spPr>
      </p:pic>
    </p:spTree>
    <p:extLst>
      <p:ext uri="{BB962C8B-B14F-4D97-AF65-F5344CB8AC3E}">
        <p14:creationId xmlns:p14="http://schemas.microsoft.com/office/powerpoint/2010/main" val="231114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a:ea typeface="+mj-ea"/>
                <a:cs typeface="+mj-cs"/>
              </a:rPr>
              <a:t>Phobia </a:t>
            </a:r>
            <a:r>
              <a:rPr lang="en-CA" sz="2400" dirty="0">
                <a:ea typeface="+mj-ea"/>
                <a:cs typeface="+mj-cs"/>
              </a:rPr>
              <a:t>s</a:t>
            </a:r>
          </a:p>
        </p:txBody>
      </p:sp>
      <p:sp>
        <p:nvSpPr>
          <p:cNvPr id="3" name="Text Placeholder 2"/>
          <p:cNvSpPr>
            <a:spLocks noGrp="1"/>
          </p:cNvSpPr>
          <p:nvPr>
            <p:ph type="body" idx="1"/>
          </p:nvPr>
        </p:nvSpPr>
        <p:spPr>
          <a:xfrm>
            <a:off x="2771775" y="620713"/>
            <a:ext cx="3168650" cy="1500187"/>
          </a:xfrm>
        </p:spPr>
        <p:txBody>
          <a:bodyPr rtlCol="0">
            <a:normAutofit/>
          </a:bodyPr>
          <a:lstStyle/>
          <a:p>
            <a:pPr eaLnBrk="1" fontAlgn="auto" hangingPunct="1">
              <a:spcAft>
                <a:spcPts val="0"/>
              </a:spcAft>
              <a:buFont typeface="Arial"/>
              <a:buNone/>
              <a:defRPr/>
            </a:pPr>
            <a:r>
              <a:rPr lang="en-CA" dirty="0">
                <a:ea typeface="+mn-ea"/>
                <a:cs typeface="+mn-cs"/>
              </a:rPr>
              <a:t>Any Qs So far?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rPr>
              <a:t>Case Development 1:</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x-none" dirty="0">
                <a:ea typeface="+mn-ea"/>
                <a:cs typeface="+mn-cs"/>
              </a:rPr>
              <a:t>Layla started to be </a:t>
            </a:r>
            <a:r>
              <a:rPr lang="x-none" dirty="0">
                <a:solidFill>
                  <a:srgbClr val="000000"/>
                </a:solidFill>
                <a:ea typeface="+mn-ea"/>
                <a:cs typeface="+mn-cs"/>
              </a:rPr>
              <a:t>fearful </a:t>
            </a:r>
            <a:r>
              <a:rPr lang="x-none" dirty="0">
                <a:ea typeface="+mn-ea"/>
                <a:cs typeface="+mn-cs"/>
              </a:rPr>
              <a:t>whenever she leaves her home and ask for company all the time. She anticipated these episodes. </a:t>
            </a:r>
            <a:endParaRPr lang="en-US" b="1" dirty="0">
              <a:ea typeface="+mn-ea"/>
              <a:cs typeface="+mn-cs"/>
            </a:endParaRPr>
          </a:p>
          <a:p>
            <a:pPr eaLnBrk="1" fontAlgn="auto" hangingPunct="1">
              <a:spcAft>
                <a:spcPts val="0"/>
              </a:spcAft>
              <a:buFont typeface="Arial"/>
              <a:buChar char="•"/>
              <a:defRPr/>
            </a:pPr>
            <a:endParaRPr lang="en-US" dirty="0">
              <a:ea typeface="+mn-ea"/>
              <a:cs typeface="+mn-cs"/>
            </a:endParaRPr>
          </a:p>
          <a:p>
            <a:pPr eaLnBrk="1" fontAlgn="auto" hangingPunct="1">
              <a:spcAft>
                <a:spcPts val="0"/>
              </a:spcAft>
              <a:buFont typeface="Arial"/>
              <a:buChar char="•"/>
              <a:defRPr/>
            </a:pPr>
            <a:r>
              <a:rPr lang="x-none" dirty="0">
                <a:ea typeface="+mn-ea"/>
                <a:cs typeface="+mn-cs"/>
              </a:rPr>
              <a:t>10 years ago, when she was in the university, she developed same episodes only in social situations like parties and presentations.</a:t>
            </a:r>
            <a:endParaRPr lang="en-US" dirty="0">
              <a:ea typeface="+mn-ea"/>
              <a:cs typeface="+mn-cs"/>
            </a:endParaRPr>
          </a:p>
          <a:p>
            <a:pPr eaLnBrk="1" fontAlgn="auto" hangingPunct="1">
              <a:spcAft>
                <a:spcPts val="0"/>
              </a:spcAft>
              <a:buFont typeface="Arial"/>
              <a:buChar char="•"/>
              <a:defRPr/>
            </a:pPr>
            <a:endParaRPr lang="en-US" b="1" dirty="0">
              <a:ea typeface="+mn-ea"/>
              <a:cs typeface="+mn-cs"/>
            </a:endParaRPr>
          </a:p>
          <a:p>
            <a:pPr eaLnBrk="1" fontAlgn="auto" hangingPunct="1">
              <a:spcAft>
                <a:spcPts val="0"/>
              </a:spcAft>
              <a:buFont typeface="Arial"/>
              <a:buChar char="•"/>
              <a:defRPr/>
            </a:pPr>
            <a:r>
              <a:rPr lang="x-none" dirty="0">
                <a:ea typeface="+mn-ea"/>
                <a:cs typeface="+mn-cs"/>
              </a:rPr>
              <a:t>She also has irrational fear from injections and she has the same episodes when she is exposed to them.</a:t>
            </a:r>
            <a:endParaRPr lang="en-US" b="1" dirty="0">
              <a:ea typeface="+mn-ea"/>
              <a:cs typeface="+mn-cs"/>
            </a:endParaRPr>
          </a:p>
          <a:p>
            <a:pPr marL="0" indent="0" eaLnBrk="1" fontAlgn="auto" hangingPunct="1">
              <a:spcAft>
                <a:spcPts val="0"/>
              </a:spcAft>
              <a:buFont typeface="Arial"/>
              <a:buNone/>
              <a:defRPr/>
            </a:pPr>
            <a:endParaRPr lang="en-US" b="1" dirty="0">
              <a:ea typeface="+mn-ea"/>
              <a:cs typeface="+mn-cs"/>
            </a:endParaRPr>
          </a:p>
          <a:p>
            <a:pPr eaLnBrk="1" fontAlgn="auto" hangingPunct="1">
              <a:spcAft>
                <a:spcPts val="0"/>
              </a:spcAft>
              <a:buFont typeface="Arial"/>
              <a:buChar char="•"/>
              <a:defRPr/>
            </a:pPr>
            <a:endParaRPr lang="en-US" dirty="0">
              <a:ea typeface="+mn-ea"/>
              <a:cs typeface="+mn-cs"/>
            </a:endParaRPr>
          </a:p>
          <a:p>
            <a:pPr eaLnBrk="1" fontAlgn="auto" hangingPunct="1">
              <a:spcAft>
                <a:spcPts val="0"/>
              </a:spcAft>
              <a:buFont typeface="Arial"/>
              <a:buChar char="•"/>
              <a:defRPr/>
            </a:pPr>
            <a:endParaRPr lang="en-US"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a:latin typeface="Arial"/>
                <a:ea typeface="+mn-ea"/>
                <a:cs typeface="Arial"/>
              </a:rPr>
              <a:t>Panic Disorder</a:t>
            </a:r>
          </a:p>
          <a:p>
            <a:pPr marL="514350" indent="-514350" eaLnBrk="1" fontAlgn="auto" hangingPunct="1">
              <a:spcAft>
                <a:spcPts val="0"/>
              </a:spcAft>
              <a:buFont typeface="+mj-lt"/>
              <a:buAutoNum type="arabicPeriod"/>
              <a:defRPr/>
            </a:pPr>
            <a:r>
              <a:rPr lang="en-CA" dirty="0">
                <a:solidFill>
                  <a:srgbClr val="FF0000"/>
                </a:solidFill>
                <a:latin typeface="Arial"/>
                <a:ea typeface="+mn-ea"/>
                <a:cs typeface="Arial"/>
              </a:rPr>
              <a:t>Agoraphobia</a:t>
            </a:r>
          </a:p>
          <a:p>
            <a:pPr marL="514350" indent="-514350" eaLnBrk="1" fontAlgn="auto" hangingPunct="1">
              <a:spcAft>
                <a:spcPts val="0"/>
              </a:spcAft>
              <a:buFont typeface="+mj-lt"/>
              <a:buAutoNum type="arabicPeriod"/>
              <a:defRPr/>
            </a:pPr>
            <a:r>
              <a:rPr lang="en-CA" dirty="0">
                <a:solidFill>
                  <a:srgbClr val="FF0000"/>
                </a:solidFill>
                <a:latin typeface="Arial"/>
                <a:ea typeface="+mn-ea"/>
                <a:cs typeface="Arial"/>
              </a:rPr>
              <a:t>Specific Phobia</a:t>
            </a:r>
          </a:p>
          <a:p>
            <a:pPr marL="514350" indent="-514350" eaLnBrk="1" fontAlgn="auto" hangingPunct="1">
              <a:spcAft>
                <a:spcPts val="0"/>
              </a:spcAft>
              <a:buFont typeface="+mj-lt"/>
              <a:buAutoNum type="arabicPeriod"/>
              <a:defRPr/>
            </a:pPr>
            <a:r>
              <a:rPr lang="en-CA" dirty="0">
                <a:solidFill>
                  <a:srgbClr val="FF0000"/>
                </a:solidFill>
                <a:latin typeface="Arial"/>
                <a:ea typeface="+mn-ea"/>
                <a:cs typeface="Arial"/>
              </a:rPr>
              <a:t>Social Phobia.</a:t>
            </a:r>
          </a:p>
          <a:p>
            <a:pPr marL="514350" indent="-514350" eaLnBrk="1" fontAlgn="auto" hangingPunct="1">
              <a:spcAft>
                <a:spcPts val="0"/>
              </a:spcAft>
              <a:buFont typeface="+mj-lt"/>
              <a:buAutoNum type="arabicPeriod"/>
              <a:defRPr/>
            </a:pPr>
            <a:r>
              <a:rPr lang="en-US" dirty="0">
                <a:latin typeface="Arial"/>
                <a:ea typeface="+mn-ea"/>
                <a:cs typeface="Arial"/>
              </a:rPr>
              <a:t>Generalized Anxiety Disorder (GAD)</a:t>
            </a:r>
            <a:endParaRPr lang="en-CA" dirty="0">
              <a:latin typeface="Arial"/>
              <a:ea typeface="+mn-ea"/>
              <a:cs typeface="Arial"/>
            </a:endParaRPr>
          </a:p>
          <a:p>
            <a:pPr marL="514350" indent="-514350" eaLnBrk="1" fontAlgn="auto" hangingPunct="1">
              <a:spcAft>
                <a:spcPts val="0"/>
              </a:spcAft>
              <a:buFont typeface="+mj-lt"/>
              <a:buAutoNum type="arabicPeriod"/>
              <a:defRPr/>
            </a:pPr>
            <a:r>
              <a:rPr lang="en-CA" dirty="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a:latin typeface="Arial"/>
                <a:ea typeface="+mn-ea"/>
                <a:cs typeface="Arial"/>
              </a:rPr>
              <a:t>Post Traumatic Stress Disorder (PTSD), Acute Stress Disorder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54868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36FFB9-43A4-4894-B4CA-4B654E80BECA}"/>
                                            </p:graphicEl>
                                          </p:spTgt>
                                        </p:tgtEl>
                                        <p:attrNameLst>
                                          <p:attrName>style.visibility</p:attrName>
                                        </p:attrNameLst>
                                      </p:cBhvr>
                                      <p:to>
                                        <p:strVal val="visible"/>
                                      </p:to>
                                    </p:set>
                                    <p:animEffect transition="in" filter="fade">
                                      <p:cBhvr>
                                        <p:cTn id="7" dur="500"/>
                                        <p:tgtEl>
                                          <p:spTgt spid="4">
                                            <p:graphicEl>
                                              <a:dgm id="{0436FFB9-43A4-4894-B4CA-4B654E80BE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735199-8797-420E-B3DE-6E65FEC55E5E}"/>
                                            </p:graphicEl>
                                          </p:spTgt>
                                        </p:tgtEl>
                                        <p:attrNameLst>
                                          <p:attrName>style.visibility</p:attrName>
                                        </p:attrNameLst>
                                      </p:cBhvr>
                                      <p:to>
                                        <p:strVal val="visible"/>
                                      </p:to>
                                    </p:set>
                                    <p:animEffect transition="in" filter="fade">
                                      <p:cBhvr>
                                        <p:cTn id="12" dur="500"/>
                                        <p:tgtEl>
                                          <p:spTgt spid="4">
                                            <p:graphicEl>
                                              <a:dgm id="{65735199-8797-420E-B3DE-6E65FEC55E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3DB16E3-13D9-4DED-8591-D164C41F7192}"/>
                                            </p:graphicEl>
                                          </p:spTgt>
                                        </p:tgtEl>
                                        <p:attrNameLst>
                                          <p:attrName>style.visibility</p:attrName>
                                        </p:attrNameLst>
                                      </p:cBhvr>
                                      <p:to>
                                        <p:strVal val="visible"/>
                                      </p:to>
                                    </p:set>
                                    <p:animEffect transition="in" filter="fade">
                                      <p:cBhvr>
                                        <p:cTn id="15" dur="500"/>
                                        <p:tgtEl>
                                          <p:spTgt spid="4">
                                            <p:graphicEl>
                                              <a:dgm id="{63DB16E3-13D9-4DED-8591-D164C41F71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288C172-0A27-4CAA-8DE3-B140DAA417B9}"/>
                                            </p:graphicEl>
                                          </p:spTgt>
                                        </p:tgtEl>
                                        <p:attrNameLst>
                                          <p:attrName>style.visibility</p:attrName>
                                        </p:attrNameLst>
                                      </p:cBhvr>
                                      <p:to>
                                        <p:strVal val="visible"/>
                                      </p:to>
                                    </p:set>
                                    <p:animEffect transition="in" filter="fade">
                                      <p:cBhvr>
                                        <p:cTn id="20" dur="500"/>
                                        <p:tgtEl>
                                          <p:spTgt spid="4">
                                            <p:graphicEl>
                                              <a:dgm id="{4288C172-0A27-4CAA-8DE3-B140DAA417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96D78C8-1F3C-4AF3-81A8-7DADDE69940A}"/>
                                            </p:graphicEl>
                                          </p:spTgt>
                                        </p:tgtEl>
                                        <p:attrNameLst>
                                          <p:attrName>style.visibility</p:attrName>
                                        </p:attrNameLst>
                                      </p:cBhvr>
                                      <p:to>
                                        <p:strVal val="visible"/>
                                      </p:to>
                                    </p:set>
                                    <p:animEffect transition="in" filter="fade">
                                      <p:cBhvr>
                                        <p:cTn id="23" dur="500"/>
                                        <p:tgtEl>
                                          <p:spTgt spid="4">
                                            <p:graphicEl>
                                              <a:dgm id="{D96D78C8-1F3C-4AF3-81A8-7DADDE69940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92FD891-6001-4086-B9BB-A9CCEB247856}"/>
                                            </p:graphicEl>
                                          </p:spTgt>
                                        </p:tgtEl>
                                        <p:attrNameLst>
                                          <p:attrName>style.visibility</p:attrName>
                                        </p:attrNameLst>
                                      </p:cBhvr>
                                      <p:to>
                                        <p:strVal val="visible"/>
                                      </p:to>
                                    </p:set>
                                    <p:animEffect transition="in" filter="fade">
                                      <p:cBhvr>
                                        <p:cTn id="28" dur="500"/>
                                        <p:tgtEl>
                                          <p:spTgt spid="4">
                                            <p:graphicEl>
                                              <a:dgm id="{E92FD891-6001-4086-B9BB-A9CCEB2478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341D2BA-F7C9-4CE3-9965-D02FC0762498}"/>
                                            </p:graphicEl>
                                          </p:spTgt>
                                        </p:tgtEl>
                                        <p:attrNameLst>
                                          <p:attrName>style.visibility</p:attrName>
                                        </p:attrNameLst>
                                      </p:cBhvr>
                                      <p:to>
                                        <p:strVal val="visible"/>
                                      </p:to>
                                    </p:set>
                                    <p:animEffect transition="in" filter="fade">
                                      <p:cBhvr>
                                        <p:cTn id="31" dur="500"/>
                                        <p:tgtEl>
                                          <p:spTgt spid="4">
                                            <p:graphicEl>
                                              <a:dgm id="{4341D2BA-F7C9-4CE3-9965-D02FC076249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F8BAF06-E94F-477C-AD0C-7F44A2164978}"/>
                                            </p:graphicEl>
                                          </p:spTgt>
                                        </p:tgtEl>
                                        <p:attrNameLst>
                                          <p:attrName>style.visibility</p:attrName>
                                        </p:attrNameLst>
                                      </p:cBhvr>
                                      <p:to>
                                        <p:strVal val="visible"/>
                                      </p:to>
                                    </p:set>
                                    <p:animEffect transition="in" filter="fade">
                                      <p:cBhvr>
                                        <p:cTn id="36" dur="500"/>
                                        <p:tgtEl>
                                          <p:spTgt spid="4">
                                            <p:graphicEl>
                                              <a:dgm id="{AF8BAF06-E94F-477C-AD0C-7F44A216497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DC23690-0507-4316-9247-513BAA51D374}"/>
                                            </p:graphicEl>
                                          </p:spTgt>
                                        </p:tgtEl>
                                        <p:attrNameLst>
                                          <p:attrName>style.visibility</p:attrName>
                                        </p:attrNameLst>
                                      </p:cBhvr>
                                      <p:to>
                                        <p:strVal val="visible"/>
                                      </p:to>
                                    </p:set>
                                    <p:animEffect transition="in" filter="fade">
                                      <p:cBhvr>
                                        <p:cTn id="39" dur="500"/>
                                        <p:tgtEl>
                                          <p:spTgt spid="4">
                                            <p:graphicEl>
                                              <a:dgm id="{6DC23690-0507-4316-9247-513BAA51D3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642350" cy="1035050"/>
          </a:xfrm>
          <a:solidFill>
            <a:srgbClr val="000099"/>
          </a:solidFill>
        </p:spPr>
        <p:txBody>
          <a:bodyPr rtlCol="0">
            <a:normAutofit fontScale="90000"/>
          </a:bodyPr>
          <a:lstStyle/>
          <a:p>
            <a:pPr eaLnBrk="1" fontAlgn="auto" hangingPunct="1">
              <a:spcAft>
                <a:spcPts val="0"/>
              </a:spcAft>
              <a:defRPr/>
            </a:pPr>
            <a:r>
              <a:rPr lang="en-US" sz="2800" dirty="0">
                <a:solidFill>
                  <a:schemeClr val="bg1"/>
                </a:solidFill>
                <a:ea typeface="+mj-ea"/>
                <a:cs typeface="+mj-cs"/>
              </a:rPr>
              <a:t>                        </a:t>
            </a:r>
            <a:r>
              <a:rPr lang="en-US" sz="3100" dirty="0">
                <a:solidFill>
                  <a:srgbClr val="FFFF99"/>
                </a:solidFill>
                <a:latin typeface="Arial" pitchFamily="34" charset="0"/>
                <a:ea typeface="+mj-ea"/>
                <a:cs typeface="+mj-cs"/>
              </a:rPr>
              <a:t>Phobic  Disorders </a:t>
            </a:r>
            <a:br>
              <a:rPr lang="en-US" sz="2800" dirty="0">
                <a:solidFill>
                  <a:schemeClr val="bg1"/>
                </a:solidFill>
                <a:ea typeface="+mj-ea"/>
                <a:cs typeface="+mj-cs"/>
              </a:rPr>
            </a:br>
            <a:r>
              <a:rPr lang="en-US" sz="2200" dirty="0">
                <a:solidFill>
                  <a:srgbClr val="FFFFCC"/>
                </a:solidFill>
                <a:latin typeface="Arial" pitchFamily="34" charset="0"/>
                <a:ea typeface="+mj-ea"/>
                <a:cs typeface="+mj-cs"/>
              </a:rPr>
              <a:t>Irrational excessive</a:t>
            </a:r>
            <a:r>
              <a:rPr lang="en-US" sz="2200" dirty="0">
                <a:solidFill>
                  <a:schemeClr val="bg1"/>
                </a:solidFill>
                <a:latin typeface="Arial" pitchFamily="34" charset="0"/>
                <a:ea typeface="+mj-ea"/>
                <a:cs typeface="+mj-cs"/>
              </a:rPr>
              <a:t> </a:t>
            </a:r>
            <a:r>
              <a:rPr lang="en-US" sz="2200" dirty="0">
                <a:solidFill>
                  <a:srgbClr val="FFFFCC"/>
                </a:solidFill>
                <a:latin typeface="Arial" pitchFamily="34" charset="0"/>
                <a:ea typeface="+mj-ea"/>
                <a:cs typeface="+mj-cs"/>
              </a:rPr>
              <a:t>fear ± panic attack on exposure + avoidance or endured with +++ discomfort</a:t>
            </a:r>
          </a:p>
        </p:txBody>
      </p:sp>
      <p:graphicFrame>
        <p:nvGraphicFramePr>
          <p:cNvPr id="25636" name="Group 36"/>
          <p:cNvGraphicFramePr>
            <a:graphicFrameLocks noGrp="1"/>
          </p:cNvGraphicFramePr>
          <p:nvPr>
            <p:ph type="tbl" idx="1"/>
          </p:nvPr>
        </p:nvGraphicFramePr>
        <p:xfrm>
          <a:off x="252413" y="1412875"/>
          <a:ext cx="8712200" cy="5230813"/>
        </p:xfrm>
        <a:graphic>
          <a:graphicData uri="http://schemas.openxmlformats.org/drawingml/2006/table">
            <a:tbl>
              <a:tblPr rtl="1"/>
              <a:tblGrid>
                <a:gridCol w="2928492">
                  <a:extLst>
                    <a:ext uri="{9D8B030D-6E8A-4147-A177-3AD203B41FA5}">
                      <a16:colId xmlns:a16="http://schemas.microsoft.com/office/drawing/2014/main" val="20000"/>
                    </a:ext>
                  </a:extLst>
                </a:gridCol>
                <a:gridCol w="2879642">
                  <a:extLst>
                    <a:ext uri="{9D8B030D-6E8A-4147-A177-3AD203B41FA5}">
                      <a16:colId xmlns:a16="http://schemas.microsoft.com/office/drawing/2014/main" val="20001"/>
                    </a:ext>
                  </a:extLst>
                </a:gridCol>
                <a:gridCol w="2904066">
                  <a:extLst>
                    <a:ext uri="{9D8B030D-6E8A-4147-A177-3AD203B41FA5}">
                      <a16:colId xmlns:a16="http://schemas.microsoft.com/office/drawing/2014/main" val="20002"/>
                    </a:ext>
                  </a:extLst>
                </a:gridCol>
              </a:tblGrid>
              <a:tr h="5186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99"/>
                          </a:solidFill>
                          <a:effectLst/>
                          <a:latin typeface="Arial" pitchFamily="34" charset="0"/>
                          <a:cs typeface="Arial" pitchFamily="34" charset="0"/>
                        </a:rPr>
                        <a:t>Agoraphobia</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FF99"/>
                          </a:solidFill>
                          <a:effectLst/>
                          <a:latin typeface="Arial" pitchFamily="34" charset="0"/>
                          <a:cs typeface="Arial" pitchFamily="34" charset="0"/>
                        </a:rPr>
                        <a:t> </a:t>
                      </a:r>
                      <a:r>
                        <a:rPr kumimoji="0" lang="en-US" sz="2800" b="1" i="0" u="none" strike="noStrike" cap="none" normalizeH="0" baseline="0" dirty="0">
                          <a:ln>
                            <a:noFill/>
                          </a:ln>
                          <a:solidFill>
                            <a:srgbClr val="FFFF99"/>
                          </a:solidFill>
                          <a:effectLst/>
                          <a:latin typeface="Arial" pitchFamily="34" charset="0"/>
                          <a:cs typeface="Arial" pitchFamily="34" charset="0"/>
                        </a:rPr>
                        <a:t>Social</a:t>
                      </a: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CCCC"/>
                          </a:solidFill>
                          <a:effectLst/>
                          <a:latin typeface="Arial" pitchFamily="34" charset="0"/>
                          <a:cs typeface="Arial" pitchFamily="34" charset="0"/>
                        </a:rPr>
                        <a:t>Specific</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0"/>
                  </a:ext>
                </a:extLst>
              </a:tr>
              <a:tr h="471217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pitchFamily="34" charset="0"/>
                          <a:cs typeface="Arial" pitchFamily="34" charset="0"/>
                        </a:rPr>
                        <a:t>where it is difficult or embarrassing to</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pitchFamily="34" charset="0"/>
                          <a:cs typeface="Arial" pitchFamily="34" charset="0"/>
                        </a:rPr>
                        <a:t> escape or get help.</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a:solidFill>
                            <a:srgbClr val="800000"/>
                          </a:solidFill>
                          <a:latin typeface="Arial" pitchFamily="34" charset="0"/>
                          <a:ea typeface="+mn-ea"/>
                          <a:cs typeface="Arial" pitchFamily="34" charset="0"/>
                        </a:rPr>
                        <a:t>1) Away from home,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a:solidFill>
                            <a:srgbClr val="800000"/>
                          </a:solidFill>
                          <a:latin typeface="Arial" pitchFamily="34" charset="0"/>
                          <a:ea typeface="+mn-ea"/>
                          <a:cs typeface="Arial" pitchFamily="34" charset="0"/>
                        </a:rPr>
                        <a:t>2) </a:t>
                      </a:r>
                      <a:r>
                        <a:rPr kumimoji="0" lang="en-US" sz="2000" b="1" i="0" u="none" strike="noStrike" cap="none" normalizeH="0" baseline="0" dirty="0">
                          <a:ln>
                            <a:noFill/>
                          </a:ln>
                          <a:solidFill>
                            <a:srgbClr val="800000"/>
                          </a:solidFill>
                          <a:effectLst/>
                          <a:latin typeface="Arial" pitchFamily="34" charset="0"/>
                          <a:cs typeface="Arial" pitchFamily="34" charset="0"/>
                        </a:rPr>
                        <a:t>Crowded  places, or 3) Confinement (in-closed spaces e.g. bridges or in-closed vehicles ( e.g. bus) *.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a:solidFill>
                            <a:srgbClr val="800000"/>
                          </a:solidFill>
                          <a:latin typeface="Arial" pitchFamily="34" charset="0"/>
                          <a:ea typeface="+mn-ea"/>
                          <a:cs typeface="Arial" pitchFamily="34" charset="0"/>
                        </a:rPr>
                        <a:t>*Anxiety about fainting and / or loss of control </a:t>
                      </a:r>
                      <a:endParaRPr kumimoji="0" lang="en-US" sz="2000" b="1" i="0" u="none" strike="noStrike" cap="none" normalizeH="0" baseline="0" dirty="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00"/>
                          </a:solidFill>
                          <a:effectLst/>
                          <a:latin typeface="Arial" pitchFamily="34" charset="0"/>
                          <a:cs typeface="Arial" pitchFamily="34" charset="0"/>
                        </a:rPr>
                        <a:t>Functional impair.</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Embarrassment  when observed     performing badly </a:t>
                      </a:r>
                      <a:r>
                        <a:rPr kumimoji="0" lang="en-US" sz="2000" b="1" i="0" u="sng" strike="noStrike" cap="none" normalizeH="0" baseline="0" dirty="0">
                          <a:ln>
                            <a:noFill/>
                          </a:ln>
                          <a:solidFill>
                            <a:srgbClr val="00B050"/>
                          </a:solidFill>
                          <a:effectLst/>
                          <a:latin typeface="Arial" pitchFamily="34" charset="0"/>
                          <a:cs typeface="Arial" pitchFamily="34" charset="0"/>
                        </a:rPr>
                        <a:t>or</a:t>
                      </a:r>
                      <a:r>
                        <a:rPr kumimoji="0" lang="en-US" sz="2000" b="1" i="0" u="none" strike="noStrike" cap="none" normalizeH="0" baseline="0" dirty="0">
                          <a:ln>
                            <a:noFill/>
                          </a:ln>
                          <a:solidFill>
                            <a:srgbClr val="00B050"/>
                          </a:solidFill>
                          <a:effectLst/>
                          <a:latin typeface="Arial" pitchFamily="34" charset="0"/>
                          <a:cs typeface="Arial" pitchFamily="34" charset="0"/>
                        </a:rPr>
                        <a:t> showing anxiety features. </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B05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e.g. speaking in</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   public,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  leading prayer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   serving guests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B050"/>
                          </a:solidFill>
                          <a:effectLst/>
                          <a:latin typeface="Arial" pitchFamily="34" charset="0"/>
                          <a:cs typeface="Arial" pitchFamily="34" charset="0"/>
                        </a:rPr>
                        <a:t>*Functional impair.</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B05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Objects or situations: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blood ex.</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dental clinic</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hospital</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airplane (height)</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animals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insects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thunder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storms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closed spaces/lifts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darkness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800080"/>
                          </a:solidFill>
                          <a:effectLst/>
                          <a:latin typeface="Arial" pitchFamily="34" charset="0"/>
                          <a:cs typeface="Arial" pitchFamily="34" charset="0"/>
                        </a:rPr>
                        <a:t> clowns</a:t>
                      </a:r>
                      <a:endParaRPr kumimoji="0" lang="en-US" sz="2800" b="0" i="0" u="none" strike="noStrike" cap="none" normalizeH="0" baseline="0" dirty="0">
                        <a:ln>
                          <a:noFill/>
                        </a:ln>
                        <a:solidFill>
                          <a:srgbClr val="80008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3162300" y="1951038"/>
            <a:ext cx="5802313" cy="469265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Rectangle 4"/>
          <p:cNvSpPr/>
          <p:nvPr/>
        </p:nvSpPr>
        <p:spPr>
          <a:xfrm>
            <a:off x="6042025" y="1951038"/>
            <a:ext cx="2952750" cy="4692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fade">
                                      <p:cBhvr>
                                        <p:cTn id="7" dur="500"/>
                                        <p:tgtEl>
                                          <p:spTgt spid="256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2" fill="hold" grpId="0"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ppt_y"/>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2" fill="hold" grpId="0"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1+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a:t>Specific Phobia DSM5</a:t>
            </a:r>
            <a:endParaRPr lang="en-US" dirty="0"/>
          </a:p>
        </p:txBody>
      </p:sp>
      <p:sp>
        <p:nvSpPr>
          <p:cNvPr id="7" name="Content Placeholder 6"/>
          <p:cNvSpPr>
            <a:spLocks noGrp="1"/>
          </p:cNvSpPr>
          <p:nvPr>
            <p:ph idx="1"/>
          </p:nvPr>
        </p:nvSpPr>
        <p:spPr/>
        <p:txBody>
          <a:bodyPr/>
          <a:lstStyle/>
          <a:p>
            <a:pPr marL="0" indent="0" algn="just">
              <a:buNone/>
            </a:pPr>
            <a:r>
              <a:rPr lang="en-US" baseline="30000" dirty="0"/>
              <a:t>A.</a:t>
            </a:r>
            <a:r>
              <a:rPr lang="en-US" dirty="0"/>
              <a:t> </a:t>
            </a:r>
            <a:r>
              <a:rPr lang="en-US" baseline="30000" dirty="0"/>
              <a:t>Marked fear or anxiety about a specific object or situation (e.g., flying, heights, animals, receiving an injection, seeing blood). Note: In children, the fear or anxiety may be expressed by crying, tantrums, freezing, or clinging.</a:t>
            </a:r>
          </a:p>
          <a:p>
            <a:pPr marL="0" indent="0" algn="just">
              <a:buNone/>
            </a:pPr>
            <a:r>
              <a:rPr lang="en-US" baseline="30000" dirty="0"/>
              <a:t>B.</a:t>
            </a:r>
            <a:r>
              <a:rPr lang="en-US" dirty="0"/>
              <a:t> </a:t>
            </a:r>
            <a:r>
              <a:rPr lang="en-US" baseline="30000" dirty="0"/>
              <a:t>The phobic object or situation almost always provokes immediate fear or anxiety. </a:t>
            </a:r>
          </a:p>
          <a:p>
            <a:pPr marL="0" indent="0" algn="just">
              <a:buNone/>
            </a:pPr>
            <a:r>
              <a:rPr lang="en-US" baseline="30000" dirty="0"/>
              <a:t>C.</a:t>
            </a:r>
            <a:r>
              <a:rPr lang="en-US" dirty="0"/>
              <a:t> </a:t>
            </a:r>
            <a:r>
              <a:rPr lang="en-US" baseline="30000" dirty="0"/>
              <a:t>The phobic object or situation is actively avoided or endured with intense fear or anxiety.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aseline="30000" dirty="0"/>
              <a:t>Specific Phobia DSM5</a:t>
            </a:r>
            <a:endParaRPr lang="en-US" dirty="0"/>
          </a:p>
        </p:txBody>
      </p:sp>
      <p:sp>
        <p:nvSpPr>
          <p:cNvPr id="7" name="Content Placeholder 6"/>
          <p:cNvSpPr>
            <a:spLocks noGrp="1"/>
          </p:cNvSpPr>
          <p:nvPr>
            <p:ph idx="1"/>
          </p:nvPr>
        </p:nvSpPr>
        <p:spPr/>
        <p:txBody>
          <a:bodyPr/>
          <a:lstStyle/>
          <a:p>
            <a:pPr marL="0" indent="0" algn="just">
              <a:spcBef>
                <a:spcPts val="0"/>
              </a:spcBef>
              <a:buNone/>
            </a:pPr>
            <a:r>
              <a:rPr lang="en-US" sz="2800" baseline="30000" dirty="0"/>
              <a:t>D.</a:t>
            </a:r>
            <a:r>
              <a:rPr lang="en-US" sz="2800" dirty="0"/>
              <a:t> </a:t>
            </a:r>
            <a:r>
              <a:rPr lang="en-US" sz="2800" baseline="30000" dirty="0"/>
              <a:t>The fear or anxiety is out of proportion to the actual danger posed by the specific object or situation and to the </a:t>
            </a:r>
            <a:r>
              <a:rPr lang="en-US" sz="2800" baseline="30000" dirty="0" err="1"/>
              <a:t>sociocultural</a:t>
            </a:r>
            <a:r>
              <a:rPr lang="en-US" sz="2800" baseline="30000" dirty="0"/>
              <a:t> context. </a:t>
            </a:r>
          </a:p>
          <a:p>
            <a:pPr marL="0" indent="0" algn="just">
              <a:spcBef>
                <a:spcPts val="0"/>
              </a:spcBef>
              <a:buNone/>
            </a:pPr>
            <a:r>
              <a:rPr lang="en-US" sz="2800" baseline="30000" dirty="0"/>
              <a:t>E. The fear, anxiety, or avoidance is persistent, typically lasting for 6 months or more.</a:t>
            </a:r>
          </a:p>
          <a:p>
            <a:pPr marL="0" indent="0" algn="just">
              <a:spcBef>
                <a:spcPts val="0"/>
              </a:spcBef>
              <a:buNone/>
            </a:pPr>
            <a:r>
              <a:rPr lang="en-US" sz="2800" baseline="30000" dirty="0"/>
              <a:t>F. The fear, anxiety, or avoidance causes clinically significant distress or impairment in social, occupational, or other important areas of functioning.</a:t>
            </a:r>
          </a:p>
          <a:p>
            <a:pPr marL="0" indent="0" algn="just">
              <a:spcBef>
                <a:spcPts val="0"/>
              </a:spcBef>
              <a:buNone/>
            </a:pPr>
            <a:r>
              <a:rPr lang="en-US" sz="2800" baseline="30000" dirty="0"/>
              <a:t>G. The disturbance is not better explained by the symptoms of another mental disorder, including fear, anxiety, and avoidance of situations associated with panic-like symptoms or other incapacitating symptoms (as in agoraphobia): objects or situations related to obsessions (as in obsessive-compulsive disorder); reminders of traumatic events (as in posttraumatic</a:t>
            </a:r>
            <a:r>
              <a:rPr lang="en-US" sz="2800" dirty="0"/>
              <a:t> </a:t>
            </a:r>
            <a:r>
              <a:rPr lang="en-US" sz="2800" baseline="30000" dirty="0"/>
              <a:t>stress disorder); separation from home or attachment figures (as in separation</a:t>
            </a:r>
            <a:r>
              <a:rPr lang="en-US" sz="2800" dirty="0"/>
              <a:t> </a:t>
            </a:r>
            <a:r>
              <a:rPr lang="en-US" sz="2800" baseline="30000" dirty="0"/>
              <a:t>anxiety disorder); or social situations (as in social anxiety disorder).</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Anxiety Disorder </a:t>
            </a:r>
            <a:br>
              <a:rPr lang="en-US" dirty="0"/>
            </a:br>
            <a:r>
              <a:rPr lang="en-US" sz="2800" dirty="0"/>
              <a:t>(Social Phobia) DSM5</a:t>
            </a:r>
          </a:p>
        </p:txBody>
      </p:sp>
      <p:sp>
        <p:nvSpPr>
          <p:cNvPr id="5" name="Content Placeholder 4"/>
          <p:cNvSpPr>
            <a:spLocks noGrp="1"/>
          </p:cNvSpPr>
          <p:nvPr>
            <p:ph idx="1"/>
          </p:nvPr>
        </p:nvSpPr>
        <p:spPr/>
        <p:txBody>
          <a:bodyPr/>
          <a:lstStyle/>
          <a:p>
            <a:pPr>
              <a:buNone/>
            </a:pPr>
            <a:r>
              <a:rPr lang="en-US" sz="2400" dirty="0"/>
              <a:t>A. </a:t>
            </a:r>
            <a:r>
              <a:rPr lang="en-US" sz="2400" dirty="0">
                <a:solidFill>
                  <a:srgbClr val="0000FF"/>
                </a:solidFill>
              </a:rPr>
              <a:t>Marked fear or anxiety </a:t>
            </a:r>
            <a:r>
              <a:rPr lang="en-US" sz="2400" dirty="0"/>
              <a:t>about one or more social situations in which the individual is exposed to possible scrutiny by others. Examples include social interactions (e.g., having a conversation, meeting unfamiliar people), being observed (e.g., eating or drinking), and performing in front of others (e.g., giving a speech).Note: In children, the anxiety must occur in peer settings and not just during interactions with adults.</a:t>
            </a:r>
          </a:p>
          <a:p>
            <a:pPr>
              <a:buNone/>
            </a:pPr>
            <a:r>
              <a:rPr lang="en-US" sz="2400" dirty="0"/>
              <a:t>B. The individual fears that he or she will act in a way or show anxiety symptoms that will be negatively evaluated (i.e., will be humiliating or </a:t>
            </a:r>
            <a:r>
              <a:rPr lang="en-US" sz="2400" dirty="0">
                <a:solidFill>
                  <a:srgbClr val="0000FF"/>
                </a:solidFill>
              </a:rPr>
              <a:t>embarrassing</a:t>
            </a:r>
            <a:r>
              <a:rPr lang="en-US" sz="2400" dirty="0"/>
              <a:t>: will lead to rejection or offend others).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Anxiety Disorder </a:t>
            </a:r>
            <a:br>
              <a:rPr lang="en-US" dirty="0"/>
            </a:br>
            <a:r>
              <a:rPr lang="en-US" sz="2800" dirty="0"/>
              <a:t>(Social Phobia) DSM5</a:t>
            </a:r>
          </a:p>
        </p:txBody>
      </p:sp>
      <p:sp>
        <p:nvSpPr>
          <p:cNvPr id="5" name="Content Placeholder 4"/>
          <p:cNvSpPr>
            <a:spLocks noGrp="1"/>
          </p:cNvSpPr>
          <p:nvPr>
            <p:ph idx="1"/>
          </p:nvPr>
        </p:nvSpPr>
        <p:spPr/>
        <p:txBody>
          <a:bodyPr/>
          <a:lstStyle/>
          <a:p>
            <a:pPr>
              <a:buNone/>
            </a:pPr>
            <a:r>
              <a:rPr lang="en-US" sz="2400" dirty="0"/>
              <a:t>C. The social situations </a:t>
            </a:r>
            <a:r>
              <a:rPr lang="en-US" sz="2400" dirty="0">
                <a:solidFill>
                  <a:srgbClr val="0000FF"/>
                </a:solidFill>
              </a:rPr>
              <a:t>almost always provoke fear or anxiety</a:t>
            </a:r>
            <a:r>
              <a:rPr lang="en-US" sz="2400" dirty="0"/>
              <a:t>. Note: In children, the fear or anxiety may be expressed by crying, tantrums, freezing, clinging, shrinking, or failing to speak in social situations.</a:t>
            </a:r>
          </a:p>
          <a:p>
            <a:pPr>
              <a:buNone/>
            </a:pPr>
            <a:r>
              <a:rPr lang="en-US" sz="2400" dirty="0"/>
              <a:t>D. The social situations are </a:t>
            </a:r>
            <a:r>
              <a:rPr lang="en-US" sz="2400" dirty="0">
                <a:solidFill>
                  <a:srgbClr val="0000FF"/>
                </a:solidFill>
              </a:rPr>
              <a:t>avoided</a:t>
            </a:r>
            <a:r>
              <a:rPr lang="en-US" sz="2400" dirty="0"/>
              <a:t> or endured with intense fear or anxiety.</a:t>
            </a:r>
          </a:p>
          <a:p>
            <a:pPr>
              <a:buNone/>
            </a:pPr>
            <a:r>
              <a:rPr lang="en-US" sz="2400" dirty="0"/>
              <a:t>E. The fear or anxiety </a:t>
            </a:r>
            <a:r>
              <a:rPr lang="en-US" sz="2400" dirty="0">
                <a:solidFill>
                  <a:srgbClr val="0000FF"/>
                </a:solidFill>
              </a:rPr>
              <a:t>is out of proportion </a:t>
            </a:r>
            <a:r>
              <a:rPr lang="en-US" sz="2400" dirty="0"/>
              <a:t>to the actual threat posed by the social situation and to the </a:t>
            </a:r>
            <a:r>
              <a:rPr lang="en-US" sz="2400" dirty="0" err="1"/>
              <a:t>sociocultural</a:t>
            </a:r>
            <a:r>
              <a:rPr lang="en-US" sz="2400" dirty="0"/>
              <a:t> context.</a:t>
            </a:r>
          </a:p>
          <a:p>
            <a:pPr>
              <a:buNone/>
            </a:pPr>
            <a:r>
              <a:rPr lang="en-US" sz="2400" dirty="0"/>
              <a:t>F. The fear, anxiety, or avoidance is </a:t>
            </a:r>
            <a:r>
              <a:rPr lang="en-US" sz="2400" dirty="0">
                <a:solidFill>
                  <a:srgbClr val="0000FF"/>
                </a:solidFill>
              </a:rPr>
              <a:t>persistent</a:t>
            </a:r>
            <a:r>
              <a:rPr lang="en-US" sz="2400" dirty="0"/>
              <a:t>, typically lasting for </a:t>
            </a:r>
            <a:r>
              <a:rPr lang="en-US" sz="2400" dirty="0">
                <a:solidFill>
                  <a:srgbClr val="0000FF"/>
                </a:solidFill>
              </a:rPr>
              <a:t>6 months </a:t>
            </a:r>
            <a:r>
              <a:rPr lang="en-US" sz="2400" dirty="0"/>
              <a:t>or more.</a:t>
            </a:r>
          </a:p>
          <a:p>
            <a:pPr>
              <a:buNone/>
            </a:pP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Anxiety Disorder </a:t>
            </a:r>
            <a:br>
              <a:rPr lang="en-US" dirty="0"/>
            </a:br>
            <a:r>
              <a:rPr lang="en-US" sz="2800" dirty="0"/>
              <a:t>(Social Phobia) DSM5</a:t>
            </a:r>
          </a:p>
        </p:txBody>
      </p:sp>
      <p:sp>
        <p:nvSpPr>
          <p:cNvPr id="5" name="Content Placeholder 4"/>
          <p:cNvSpPr>
            <a:spLocks noGrp="1"/>
          </p:cNvSpPr>
          <p:nvPr>
            <p:ph idx="1"/>
          </p:nvPr>
        </p:nvSpPr>
        <p:spPr/>
        <p:txBody>
          <a:bodyPr/>
          <a:lstStyle/>
          <a:p>
            <a:pPr>
              <a:buNone/>
            </a:pPr>
            <a:r>
              <a:rPr lang="en-US" sz="2000" dirty="0"/>
              <a:t>G. The fear, anxiety, or avoidance </a:t>
            </a:r>
            <a:r>
              <a:rPr lang="en-US" sz="2000" dirty="0">
                <a:solidFill>
                  <a:srgbClr val="0000FF"/>
                </a:solidFill>
              </a:rPr>
              <a:t>causes clinically significant distress </a:t>
            </a:r>
            <a:r>
              <a:rPr lang="en-US" sz="2000" dirty="0"/>
              <a:t>or impairment in social, occupational, or other important areas of functioning.</a:t>
            </a:r>
          </a:p>
          <a:p>
            <a:pPr>
              <a:buNone/>
            </a:pPr>
            <a:r>
              <a:rPr lang="en-US" sz="2000" dirty="0"/>
              <a:t>H. The fear, anxiety, or avoidance is </a:t>
            </a:r>
            <a:r>
              <a:rPr lang="en-US" sz="2000" dirty="0">
                <a:solidFill>
                  <a:srgbClr val="0000FF"/>
                </a:solidFill>
              </a:rPr>
              <a:t>not attributable to the physiological effects of a sub­stance</a:t>
            </a:r>
            <a:r>
              <a:rPr lang="en-US" sz="2000" dirty="0"/>
              <a:t> (e.g., a drug of abuse, a medication) or another medical condition.</a:t>
            </a:r>
          </a:p>
          <a:p>
            <a:pPr marL="514350" indent="-514350">
              <a:buNone/>
            </a:pPr>
            <a:r>
              <a:rPr lang="en-US" sz="2000" dirty="0"/>
              <a:t>I. The fear, anxiety, or avoidance </a:t>
            </a:r>
            <a:r>
              <a:rPr lang="en-US" sz="2000" dirty="0">
                <a:solidFill>
                  <a:srgbClr val="0000FF"/>
                </a:solidFill>
              </a:rPr>
              <a:t>is not better explained by the symptoms of another mental disorder</a:t>
            </a:r>
            <a:r>
              <a:rPr lang="en-US" sz="2000" dirty="0"/>
              <a:t>, such as panic disorder, body </a:t>
            </a:r>
            <a:r>
              <a:rPr lang="en-US" sz="2000" dirty="0" err="1"/>
              <a:t>dysmorphic</a:t>
            </a:r>
            <a:r>
              <a:rPr lang="en-US" sz="2000" dirty="0"/>
              <a:t> disorder, or autism spectrum disorder.</a:t>
            </a:r>
          </a:p>
          <a:p>
            <a:pPr marL="514350" indent="-514350">
              <a:buNone/>
            </a:pPr>
            <a:r>
              <a:rPr lang="en-US" sz="2000" dirty="0"/>
              <a:t>J. If another medical condition (e.g., Parkinson’s disease, obesity, disfigurement from burns or injury) is present, the fear, anxiety, or avoidance </a:t>
            </a:r>
            <a:r>
              <a:rPr lang="en-US" sz="2000" dirty="0">
                <a:solidFill>
                  <a:srgbClr val="0000FF"/>
                </a:solidFill>
              </a:rPr>
              <a:t>is clearly unrelated or is excessive</a:t>
            </a:r>
            <a:r>
              <a:rPr lang="en-US" sz="2000" dirty="0"/>
              <a:t>.</a:t>
            </a:r>
          </a:p>
          <a:p>
            <a:pPr marL="514350" indent="-514350">
              <a:buNone/>
            </a:pPr>
            <a:r>
              <a:rPr lang="en-US" sz="2000" dirty="0"/>
              <a:t>Specify if: </a:t>
            </a:r>
            <a:r>
              <a:rPr lang="en-US" sz="2000" dirty="0">
                <a:solidFill>
                  <a:srgbClr val="0000FF"/>
                </a:solidFill>
              </a:rPr>
              <a:t>Performance</a:t>
            </a:r>
            <a:r>
              <a:rPr lang="en-US" sz="2000" dirty="0"/>
              <a:t> only: If the fear is restricted to speaking or performing in public.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Introduction</a:t>
            </a:r>
          </a:p>
        </p:txBody>
      </p:sp>
      <p:sp>
        <p:nvSpPr>
          <p:cNvPr id="17410"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pic>
        <p:nvPicPr>
          <p:cNvPr id="17411" name="Picture 1" descr="clipart-pencil-checkli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982788"/>
            <a:ext cx="2873375" cy="278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Agoraphobia </a:t>
            </a:r>
            <a:br>
              <a:rPr lang="en-US" dirty="0"/>
            </a:br>
            <a:r>
              <a:rPr lang="en-US" sz="2400" dirty="0"/>
              <a:t>Diagnostic Criteria 300.22 (F40.00) A. </a:t>
            </a:r>
          </a:p>
        </p:txBody>
      </p:sp>
      <p:sp>
        <p:nvSpPr>
          <p:cNvPr id="5" name="Content Placeholder 4"/>
          <p:cNvSpPr>
            <a:spLocks noGrp="1"/>
          </p:cNvSpPr>
          <p:nvPr>
            <p:ph idx="1"/>
          </p:nvPr>
        </p:nvSpPr>
        <p:spPr/>
        <p:txBody>
          <a:bodyPr/>
          <a:lstStyle/>
          <a:p>
            <a:pPr>
              <a:spcBef>
                <a:spcPts val="0"/>
              </a:spcBef>
              <a:buNone/>
            </a:pPr>
            <a:r>
              <a:rPr lang="en-US" sz="2400" dirty="0"/>
              <a:t>A. Marked fear or anxiety about two (or more) of the following five situations:</a:t>
            </a:r>
          </a:p>
          <a:p>
            <a:pPr marL="514350" indent="-514350">
              <a:spcBef>
                <a:spcPts val="0"/>
              </a:spcBef>
              <a:buAutoNum type="arabicPeriod"/>
            </a:pPr>
            <a:r>
              <a:rPr lang="en-US" sz="2400" dirty="0"/>
              <a:t>Using public transportation (e.g., automobiles, buses, trains, ships, planes).</a:t>
            </a:r>
          </a:p>
          <a:p>
            <a:pPr marL="514350" indent="-514350">
              <a:spcBef>
                <a:spcPts val="0"/>
              </a:spcBef>
              <a:buAutoNum type="arabicPeriod"/>
            </a:pPr>
            <a:r>
              <a:rPr lang="en-US" sz="2400" dirty="0"/>
              <a:t>Being in open spaces (e.g., parking lots, marketplaces, bridges).</a:t>
            </a:r>
          </a:p>
          <a:p>
            <a:pPr marL="514350" indent="-514350">
              <a:spcBef>
                <a:spcPts val="0"/>
              </a:spcBef>
              <a:buAutoNum type="arabicPeriod"/>
            </a:pPr>
            <a:r>
              <a:rPr lang="en-US" sz="2400" dirty="0"/>
              <a:t>Being in enclosed places (e.g., shops, theaters, cinemas).</a:t>
            </a:r>
          </a:p>
          <a:p>
            <a:pPr marL="514350" indent="-514350">
              <a:spcBef>
                <a:spcPts val="0"/>
              </a:spcBef>
              <a:buAutoNum type="arabicPeriod"/>
            </a:pPr>
            <a:r>
              <a:rPr lang="en-US" sz="2400" dirty="0"/>
              <a:t>Standing in line or being in a crowd.</a:t>
            </a:r>
          </a:p>
          <a:p>
            <a:pPr marL="514350" indent="-514350">
              <a:spcBef>
                <a:spcPts val="0"/>
              </a:spcBef>
              <a:buAutoNum type="arabicPeriod"/>
            </a:pPr>
            <a:r>
              <a:rPr lang="en-US" sz="2400" dirty="0"/>
              <a:t>Being outside of the home alone. </a:t>
            </a:r>
          </a:p>
          <a:p>
            <a:pPr marL="514350" indent="-514350">
              <a:spcBef>
                <a:spcPts val="0"/>
              </a:spcBef>
              <a:buNone/>
            </a:pPr>
            <a:r>
              <a:rPr lang="en-US" sz="2400" dirty="0"/>
              <a:t>B. The individual fears or avoids these situations because of thoughts that escape might be difficult or help might not be available in the event of developing panic-like symptoms or other incapacitating or embarrassing symptoms (e.g., fear of falling in the el­derly; fear of incontinence).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Agoraphobia </a:t>
            </a:r>
            <a:br>
              <a:rPr lang="en-US" dirty="0"/>
            </a:br>
            <a:r>
              <a:rPr lang="en-US" sz="2400" dirty="0"/>
              <a:t>Diagnostic Criteria 300.22 (F40.00) A. </a:t>
            </a:r>
          </a:p>
        </p:txBody>
      </p:sp>
      <p:sp>
        <p:nvSpPr>
          <p:cNvPr id="5" name="Content Placeholder 4"/>
          <p:cNvSpPr>
            <a:spLocks noGrp="1"/>
          </p:cNvSpPr>
          <p:nvPr>
            <p:ph idx="1"/>
          </p:nvPr>
        </p:nvSpPr>
        <p:spPr/>
        <p:txBody>
          <a:bodyPr/>
          <a:lstStyle/>
          <a:p>
            <a:pPr>
              <a:buNone/>
            </a:pPr>
            <a:r>
              <a:rPr lang="en-US" sz="2400" dirty="0"/>
              <a:t>C. The agoraphobic situations almost always provoke fear or anxiety.</a:t>
            </a:r>
          </a:p>
          <a:p>
            <a:pPr>
              <a:buNone/>
            </a:pPr>
            <a:r>
              <a:rPr lang="en-US" sz="2400" dirty="0"/>
              <a:t>D. The agoraphobic situations are actively avoided, require the presence of a companion, or are endured with intense fear or anxiety.</a:t>
            </a:r>
          </a:p>
          <a:p>
            <a:pPr>
              <a:buNone/>
            </a:pPr>
            <a:r>
              <a:rPr lang="en-US" sz="2400" dirty="0"/>
              <a:t>E. The fear or anxiety is out of proportion to the actual danger posed by the agoraphobic situations and to the </a:t>
            </a:r>
            <a:r>
              <a:rPr lang="en-US" sz="2400" dirty="0" err="1"/>
              <a:t>sociocultural</a:t>
            </a:r>
            <a:r>
              <a:rPr lang="en-US" sz="2400" dirty="0"/>
              <a:t> context.</a:t>
            </a:r>
          </a:p>
          <a:p>
            <a:pPr>
              <a:buNone/>
            </a:pPr>
            <a:r>
              <a:rPr lang="en-US" sz="2400" dirty="0"/>
              <a:t>F. The fear, anxiety, or avoidance is persistent, typically lasting for 6 months or more.</a:t>
            </a:r>
          </a:p>
          <a:p>
            <a:pPr>
              <a:buNone/>
            </a:pP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Agoraphobia </a:t>
            </a:r>
            <a:br>
              <a:rPr lang="en-US" dirty="0"/>
            </a:br>
            <a:r>
              <a:rPr lang="en-US" sz="2400" dirty="0"/>
              <a:t>Diagnostic Criteria 300.22 (F40.00) A. </a:t>
            </a:r>
          </a:p>
        </p:txBody>
      </p:sp>
      <p:sp>
        <p:nvSpPr>
          <p:cNvPr id="5" name="Content Placeholder 4"/>
          <p:cNvSpPr>
            <a:spLocks noGrp="1"/>
          </p:cNvSpPr>
          <p:nvPr>
            <p:ph idx="1"/>
          </p:nvPr>
        </p:nvSpPr>
        <p:spPr/>
        <p:txBody>
          <a:bodyPr/>
          <a:lstStyle/>
          <a:p>
            <a:pPr>
              <a:buNone/>
            </a:pPr>
            <a:r>
              <a:rPr lang="en-US" sz="2000" dirty="0"/>
              <a:t>G. The fear, anxiety, or avoidance causes clinically significant distress or impairment in social, occupational, or other important areas of functioning.</a:t>
            </a:r>
          </a:p>
          <a:p>
            <a:pPr>
              <a:buNone/>
            </a:pPr>
            <a:r>
              <a:rPr lang="en-US" sz="2000" dirty="0"/>
              <a:t>H. If another medical condition (e.g., inflammatory bowel disease, Parkinson’s disease)is present, the fear, anxiety, or avoidance is clearly excessive.</a:t>
            </a:r>
          </a:p>
          <a:p>
            <a:pPr>
              <a:buNone/>
            </a:pPr>
            <a:r>
              <a:rPr lang="en-US" sz="2000" dirty="0"/>
              <a:t>I. The fear, anxiety, or avoidance is not better explained by the symptoms of another men­tal disorder—for example, the symptoms are not confined to specific phobia, situational type; do not involve only social situations (as in social anxiety disorder): and are not related exclusively to obsessions (as in obsessive-compulsive disorder), perceived defects or flaws in physical appearance (as in body </a:t>
            </a:r>
            <a:r>
              <a:rPr lang="en-US" sz="2000" dirty="0" err="1"/>
              <a:t>dysmorphic</a:t>
            </a:r>
            <a:r>
              <a:rPr lang="en-US" sz="2000" dirty="0"/>
              <a:t> disorder), reminders of traumatic events (as in posttraumatic stress disorder), or fear of separation (as in separation anxiety disorder).Note: Agoraphobia is diagnosed irrespective of the presence of panic disorder. If an individual’s presentation meets criteria for panic disorder and agoraphobia, both diagnoses should be assigned.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a:ea typeface="+mj-ea"/>
                <a:cs typeface="+mj-cs"/>
              </a:rPr>
              <a:t>Video</a:t>
            </a: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a:buNone/>
              <a:defRPr/>
            </a:pPr>
            <a:endParaRPr lang="en-CA">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rPr>
              <a:t>Summary</a:t>
            </a:r>
          </a:p>
        </p:txBody>
      </p:sp>
      <p:sp>
        <p:nvSpPr>
          <p:cNvPr id="37890" name="Content Placeholder 2"/>
          <p:cNvSpPr>
            <a:spLocks noGrp="1"/>
          </p:cNvSpPr>
          <p:nvPr>
            <p:ph idx="1"/>
          </p:nvPr>
        </p:nvSpPr>
        <p:spPr/>
        <p:txBody>
          <a:bodyPr/>
          <a:lstStyle/>
          <a:p>
            <a:pPr eaLnBrk="1" hangingPunct="1"/>
            <a:r>
              <a:rPr lang="en-US">
                <a:latin typeface="Calibri" charset="0"/>
              </a:rPr>
              <a:t>Def. of Phobia</a:t>
            </a:r>
          </a:p>
          <a:p>
            <a:pPr eaLnBrk="1" hangingPunct="1"/>
            <a:r>
              <a:rPr lang="en-US">
                <a:latin typeface="Calibri" charset="0"/>
              </a:rPr>
              <a:t>Types</a:t>
            </a:r>
          </a:p>
          <a:p>
            <a:pPr lvl="1" eaLnBrk="1" hangingPunct="1"/>
            <a:r>
              <a:rPr lang="en-US">
                <a:latin typeface="Calibri" charset="0"/>
              </a:rPr>
              <a:t>Specific Phobia</a:t>
            </a:r>
          </a:p>
          <a:p>
            <a:pPr lvl="1" eaLnBrk="1" hangingPunct="1"/>
            <a:r>
              <a:rPr lang="en-US">
                <a:latin typeface="Calibri" charset="0"/>
              </a:rPr>
              <a:t>Social Phobia</a:t>
            </a:r>
          </a:p>
          <a:p>
            <a:pPr lvl="1" eaLnBrk="1" hangingPunct="1"/>
            <a:r>
              <a:rPr lang="en-US">
                <a:latin typeface="Calibri" charset="0"/>
              </a:rPr>
              <a:t>Agoraphobia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atin typeface="Calibri" charset="0"/>
              </a:rPr>
              <a:t>Case Development</a:t>
            </a:r>
          </a:p>
        </p:txBody>
      </p:sp>
      <p:sp>
        <p:nvSpPr>
          <p:cNvPr id="77826" name="Content Placeholder 2"/>
          <p:cNvSpPr>
            <a:spLocks noGrp="1"/>
          </p:cNvSpPr>
          <p:nvPr>
            <p:ph idx="1"/>
          </p:nvPr>
        </p:nvSpPr>
        <p:spPr/>
        <p:txBody>
          <a:bodyPr/>
          <a:lstStyle/>
          <a:p>
            <a:pPr eaLnBrk="1" hangingPunct="1"/>
            <a:r>
              <a:rPr lang="en-US">
                <a:latin typeface="Calibri" charset="0"/>
              </a:rPr>
              <a:t>Her aunt is anxious for the last 8 years. She has excessive worries about daily events mainly toward safety of her kids. </a:t>
            </a:r>
            <a:endParaRPr lang="en-US" b="1">
              <a:latin typeface="Calibri" charset="0"/>
            </a:endParaRPr>
          </a:p>
          <a:p>
            <a:pPr eaLnBrk="1" hangingPunct="1"/>
            <a:endParaRPr lang="en-US">
              <a:latin typeface="Calibri" charset="0"/>
            </a:endParaRPr>
          </a:p>
        </p:txBody>
      </p:sp>
    </p:spTree>
    <p:extLst>
      <p:ext uri="{BB962C8B-B14F-4D97-AF65-F5344CB8AC3E}">
        <p14:creationId xmlns:p14="http://schemas.microsoft.com/office/powerpoint/2010/main" val="49900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a:latin typeface="Arial"/>
                <a:ea typeface="+mn-ea"/>
                <a:cs typeface="Arial"/>
              </a:rPr>
              <a:t>Panic Disorder</a:t>
            </a:r>
          </a:p>
          <a:p>
            <a:pPr marL="514350" indent="-514350" eaLnBrk="1" fontAlgn="auto" hangingPunct="1">
              <a:spcAft>
                <a:spcPts val="0"/>
              </a:spcAft>
              <a:buFont typeface="+mj-lt"/>
              <a:buAutoNum type="arabicPeriod"/>
              <a:defRPr/>
            </a:pPr>
            <a:r>
              <a:rPr lang="en-CA" dirty="0">
                <a:latin typeface="Arial"/>
                <a:ea typeface="+mn-ea"/>
                <a:cs typeface="Arial"/>
              </a:rPr>
              <a:t>Agoraphobia</a:t>
            </a:r>
          </a:p>
          <a:p>
            <a:pPr marL="514350" indent="-514350" eaLnBrk="1" fontAlgn="auto" hangingPunct="1">
              <a:spcAft>
                <a:spcPts val="0"/>
              </a:spcAft>
              <a:buFont typeface="+mj-lt"/>
              <a:buAutoNum type="arabicPeriod"/>
              <a:defRPr/>
            </a:pPr>
            <a:r>
              <a:rPr lang="en-CA" dirty="0">
                <a:latin typeface="Arial"/>
                <a:ea typeface="+mn-ea"/>
                <a:cs typeface="Arial"/>
              </a:rPr>
              <a:t>Specific Phobia</a:t>
            </a:r>
          </a:p>
          <a:p>
            <a:pPr marL="514350" indent="-514350" eaLnBrk="1" fontAlgn="auto" hangingPunct="1">
              <a:spcAft>
                <a:spcPts val="0"/>
              </a:spcAft>
              <a:buFont typeface="+mj-lt"/>
              <a:buAutoNum type="arabicPeriod"/>
              <a:defRPr/>
            </a:pPr>
            <a:r>
              <a:rPr lang="en-CA" dirty="0">
                <a:latin typeface="Arial"/>
                <a:ea typeface="+mn-ea"/>
                <a:cs typeface="Arial"/>
              </a:rPr>
              <a:t>Social Phobia.</a:t>
            </a:r>
          </a:p>
          <a:p>
            <a:pPr marL="514350" indent="-514350" eaLnBrk="1" fontAlgn="auto" hangingPunct="1">
              <a:spcAft>
                <a:spcPts val="0"/>
              </a:spcAft>
              <a:buFont typeface="+mj-lt"/>
              <a:buAutoNum type="arabicPeriod"/>
              <a:defRPr/>
            </a:pPr>
            <a:r>
              <a:rPr lang="en-US" dirty="0">
                <a:solidFill>
                  <a:srgbClr val="FF0000"/>
                </a:solidFill>
                <a:latin typeface="Arial"/>
                <a:ea typeface="+mn-ea"/>
                <a:cs typeface="Arial"/>
              </a:rPr>
              <a:t>Generalized Anxiety Disorder (GAD)</a:t>
            </a:r>
          </a:p>
          <a:p>
            <a:pPr marL="514350" indent="-514350" eaLnBrk="1" fontAlgn="auto" hangingPunct="1">
              <a:spcAft>
                <a:spcPts val="0"/>
              </a:spcAft>
              <a:buFont typeface="+mj-lt"/>
              <a:buAutoNum type="arabicPeriod"/>
              <a:defRPr/>
            </a:pPr>
            <a:r>
              <a:rPr lang="en-CA" dirty="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a:latin typeface="Arial"/>
                <a:ea typeface="+mn-ea"/>
                <a:cs typeface="Arial"/>
              </a:rPr>
              <a:t>Post Traumatic Stress Disorder (PTSD), Acute Stress Disorder</a:t>
            </a:r>
          </a:p>
        </p:txBody>
      </p:sp>
    </p:spTree>
    <p:extLst>
      <p:ext uri="{BB962C8B-B14F-4D97-AF65-F5344CB8AC3E}">
        <p14:creationId xmlns:p14="http://schemas.microsoft.com/office/powerpoint/2010/main" val="199167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50825" y="1268413"/>
            <a:ext cx="8642350" cy="5184775"/>
          </a:xfrm>
        </p:spPr>
        <p:txBody>
          <a:bodyPr rtlCol="0">
            <a:normAutofit/>
          </a:bodyPr>
          <a:lstStyle/>
          <a:p>
            <a:pPr eaLnBrk="1" fontAlgn="auto" hangingPunct="1">
              <a:lnSpc>
                <a:spcPct val="90000"/>
              </a:lnSpc>
              <a:spcAft>
                <a:spcPts val="0"/>
              </a:spcAft>
              <a:buFontTx/>
              <a:buNone/>
              <a:defRPr/>
            </a:pPr>
            <a:r>
              <a:rPr lang="en-US" sz="2800" u="sng" dirty="0">
                <a:latin typeface="Arial" pitchFamily="34" charset="0"/>
                <a:ea typeface="+mn-ea"/>
                <a:cs typeface="Arial" pitchFamily="34" charset="0"/>
              </a:rPr>
              <a:t>Criteria:</a:t>
            </a:r>
          </a:p>
          <a:p>
            <a:pPr eaLnBrk="1" fontAlgn="auto" hangingPunct="1">
              <a:lnSpc>
                <a:spcPct val="90000"/>
              </a:lnSpc>
              <a:spcAft>
                <a:spcPts val="0"/>
              </a:spcAft>
              <a:buFontTx/>
              <a:buNone/>
              <a:defRPr/>
            </a:pPr>
            <a:endParaRPr lang="en-US" sz="1000" u="sng" dirty="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a:solidFill>
                  <a:srgbClr val="FF6600"/>
                </a:solidFill>
                <a:latin typeface="Arial" pitchFamily="34" charset="0"/>
                <a:ea typeface="+mn-ea"/>
                <a:cs typeface="Arial" pitchFamily="34" charset="0"/>
              </a:rPr>
              <a:t>Excessive worries </a:t>
            </a:r>
            <a:r>
              <a:rPr lang="en-US" sz="2800" dirty="0">
                <a:latin typeface="Arial" pitchFamily="34" charset="0"/>
                <a:ea typeface="+mn-ea"/>
                <a:cs typeface="Arial" pitchFamily="34" charset="0"/>
              </a:rPr>
              <a:t>about many events :</a:t>
            </a:r>
          </a:p>
          <a:p>
            <a:pPr eaLnBrk="1" fontAlgn="auto" hangingPunct="1">
              <a:lnSpc>
                <a:spcPct val="90000"/>
              </a:lnSpc>
              <a:spcAft>
                <a:spcPts val="0"/>
              </a:spcAft>
              <a:buFont typeface="Wingdings 3" pitchFamily="18" charset="2"/>
              <a:buNone/>
              <a:defRPr/>
            </a:pPr>
            <a:r>
              <a:rPr lang="en-US" sz="2800" dirty="0">
                <a:latin typeface="Arial" pitchFamily="34" charset="0"/>
                <a:ea typeface="+mn-ea"/>
                <a:cs typeface="Arial" pitchFamily="34" charset="0"/>
              </a:rPr>
              <a:t> ( routine themes “everyday events”, Difficult to control or relax, not productive</a:t>
            </a:r>
            <a:r>
              <a:rPr lang="en-CA" sz="2800" dirty="0">
                <a:latin typeface="Arial" pitchFamily="34" charset="0"/>
                <a:ea typeface="+mn-ea"/>
                <a:cs typeface="Arial" pitchFamily="34" charset="0"/>
              </a:rPr>
              <a:t>).</a:t>
            </a:r>
          </a:p>
          <a:p>
            <a:pPr eaLnBrk="1" fontAlgn="auto" hangingPunct="1">
              <a:lnSpc>
                <a:spcPct val="90000"/>
              </a:lnSpc>
              <a:spcAft>
                <a:spcPts val="0"/>
              </a:spcAft>
              <a:buFont typeface="Wingdings 3" pitchFamily="18" charset="2"/>
              <a:buNone/>
              <a:defRPr/>
            </a:pPr>
            <a:r>
              <a:rPr lang="en-US" sz="1000" dirty="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Multiple physical &amp; psychological </a:t>
            </a:r>
            <a:r>
              <a:rPr lang="en-US" sz="2800" dirty="0">
                <a:solidFill>
                  <a:srgbClr val="FF6600"/>
                </a:solidFill>
                <a:latin typeface="Arial" pitchFamily="34" charset="0"/>
                <a:ea typeface="+mn-ea"/>
                <a:cs typeface="Arial" pitchFamily="34" charset="0"/>
              </a:rPr>
              <a:t>features</a:t>
            </a:r>
            <a:r>
              <a:rPr lang="en-US" sz="2800" dirty="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Significant impairment in </a:t>
            </a:r>
            <a:r>
              <a:rPr lang="en-US" sz="2800" dirty="0">
                <a:solidFill>
                  <a:srgbClr val="FF6600"/>
                </a:solidFill>
                <a:latin typeface="Arial" pitchFamily="34" charset="0"/>
                <a:ea typeface="+mn-ea"/>
                <a:cs typeface="Arial" pitchFamily="34" charset="0"/>
              </a:rPr>
              <a:t>function</a:t>
            </a:r>
            <a:r>
              <a:rPr lang="en-US" sz="2800" dirty="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Not due to GMC , substance abuse or other</a:t>
            </a:r>
          </a:p>
          <a:p>
            <a:pPr eaLnBrk="1" fontAlgn="auto" hangingPunct="1">
              <a:lnSpc>
                <a:spcPct val="90000"/>
              </a:lnSpc>
              <a:spcAft>
                <a:spcPts val="0"/>
              </a:spcAft>
              <a:buFont typeface="Arial"/>
              <a:buNone/>
              <a:defRPr/>
            </a:pPr>
            <a:r>
              <a:rPr lang="en-US" sz="2800" dirty="0">
                <a:latin typeface="Arial" pitchFamily="34" charset="0"/>
                <a:ea typeface="+mn-ea"/>
                <a:cs typeface="Arial" pitchFamily="34" charset="0"/>
              </a:rPr>
              <a:t> axis I psychiatric disorder. </a:t>
            </a:r>
          </a:p>
          <a:p>
            <a:pPr eaLnBrk="1" fontAlgn="auto" hangingPunct="1">
              <a:lnSpc>
                <a:spcPct val="90000"/>
              </a:lnSpc>
              <a:spcAft>
                <a:spcPts val="0"/>
              </a:spcAft>
              <a:buFont typeface="Arial"/>
              <a:buNone/>
              <a:defRPr/>
            </a:pPr>
            <a:endParaRPr lang="en-US" sz="1000" dirty="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6 months </a:t>
            </a:r>
            <a:r>
              <a:rPr lang="en-US" sz="2800" dirty="0">
                <a:solidFill>
                  <a:srgbClr val="FF6600"/>
                </a:solidFill>
                <a:latin typeface="Arial" pitchFamily="34" charset="0"/>
                <a:ea typeface="+mn-ea"/>
                <a:cs typeface="Arial" pitchFamily="34" charset="0"/>
              </a:rPr>
              <a:t>duration</a:t>
            </a:r>
            <a:r>
              <a:rPr lang="en-US" sz="2800" dirty="0">
                <a:latin typeface="Arial" pitchFamily="34" charset="0"/>
                <a:ea typeface="+mn-ea"/>
                <a:cs typeface="Arial" pitchFamily="34" charset="0"/>
              </a:rPr>
              <a:t> – most of the time</a:t>
            </a:r>
          </a:p>
        </p:txBody>
      </p:sp>
      <p:sp>
        <p:nvSpPr>
          <p:cNvPr id="79874" name="Rectangle 2"/>
          <p:cNvSpPr>
            <a:spLocks noGrp="1" noChangeArrowheads="1"/>
          </p:cNvSpPr>
          <p:nvPr>
            <p:ph type="title"/>
          </p:nvPr>
        </p:nvSpPr>
        <p:spPr>
          <a:xfrm>
            <a:off x="457200" y="274638"/>
            <a:ext cx="8229600" cy="417512"/>
          </a:xfrm>
        </p:spPr>
        <p:txBody>
          <a:bodyPr/>
          <a:lstStyle/>
          <a:p>
            <a:pPr eaLnBrk="1" hangingPunct="1"/>
            <a:r>
              <a:rPr lang="en-US" sz="3600" dirty="0">
                <a:latin typeface="Arial" charset="0"/>
                <a:cs typeface="Arial" charset="0"/>
              </a:rPr>
              <a:t>Generalized Anxiety Disorder</a:t>
            </a:r>
          </a:p>
        </p:txBody>
      </p:sp>
    </p:spTree>
    <p:extLst>
      <p:ext uri="{BB962C8B-B14F-4D97-AF65-F5344CB8AC3E}">
        <p14:creationId xmlns:p14="http://schemas.microsoft.com/office/powerpoint/2010/main" val="2978303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Generalized Anxiety Disorder </a:t>
            </a:r>
            <a:r>
              <a:rPr lang="en-US" sz="2400" dirty="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rmAutofit fontScale="92500" lnSpcReduction="20000"/>
          </a:bodyPr>
          <a:lstStyle/>
          <a:p>
            <a:pPr algn="just">
              <a:lnSpc>
                <a:spcPct val="120000"/>
              </a:lnSpc>
              <a:spcBef>
                <a:spcPts val="0"/>
              </a:spcBef>
              <a:spcAft>
                <a:spcPts val="0"/>
              </a:spcAft>
              <a:buNone/>
            </a:pPr>
            <a:r>
              <a:rPr lang="en-US" baseline="30000" dirty="0"/>
              <a:t>A. </a:t>
            </a:r>
            <a:r>
              <a:rPr lang="en-US" baseline="30000" dirty="0">
                <a:solidFill>
                  <a:srgbClr val="0000FF"/>
                </a:solidFill>
              </a:rPr>
              <a:t>Excessive anxiety and worry </a:t>
            </a:r>
            <a:r>
              <a:rPr lang="en-US" baseline="30000" dirty="0"/>
              <a:t>(apprehensive expectation), occurring more days than not </a:t>
            </a:r>
            <a:r>
              <a:rPr lang="en-US" baseline="30000" dirty="0">
                <a:solidFill>
                  <a:srgbClr val="0000FF"/>
                </a:solidFill>
              </a:rPr>
              <a:t>for at least 6 months</a:t>
            </a:r>
            <a:r>
              <a:rPr lang="en-US" baseline="30000" dirty="0"/>
              <a:t>, about a number of events or activities (such as work or school performance).</a:t>
            </a:r>
          </a:p>
          <a:p>
            <a:pPr algn="just">
              <a:lnSpc>
                <a:spcPct val="120000"/>
              </a:lnSpc>
              <a:spcBef>
                <a:spcPts val="0"/>
              </a:spcBef>
              <a:spcAft>
                <a:spcPts val="0"/>
              </a:spcAft>
              <a:buNone/>
            </a:pPr>
            <a:r>
              <a:rPr lang="en-US" baseline="30000" dirty="0"/>
              <a:t>B. The individual finds it </a:t>
            </a:r>
            <a:r>
              <a:rPr lang="en-US" baseline="30000" dirty="0">
                <a:solidFill>
                  <a:srgbClr val="0000FF"/>
                </a:solidFill>
              </a:rPr>
              <a:t>difficult to control the worry</a:t>
            </a:r>
            <a:r>
              <a:rPr lang="en-US" baseline="30000" dirty="0"/>
              <a:t>.</a:t>
            </a:r>
          </a:p>
          <a:p>
            <a:pPr algn="just">
              <a:lnSpc>
                <a:spcPct val="120000"/>
              </a:lnSpc>
              <a:spcBef>
                <a:spcPts val="0"/>
              </a:spcBef>
              <a:spcAft>
                <a:spcPts val="0"/>
              </a:spcAft>
              <a:buNone/>
            </a:pPr>
            <a:r>
              <a:rPr lang="en-US" baseline="30000" dirty="0"/>
              <a:t>C. The anxiety and worry are associated with </a:t>
            </a:r>
            <a:r>
              <a:rPr lang="en-US" b="1" baseline="30000" dirty="0">
                <a:solidFill>
                  <a:srgbClr val="0000FF"/>
                </a:solidFill>
              </a:rPr>
              <a:t>three</a:t>
            </a:r>
            <a:r>
              <a:rPr lang="en-US" baseline="30000" dirty="0"/>
              <a:t> (or more) of the following six symptoms (with at least some symptoms having been present for more days than not for the past 6 months); Note: Only one item is required in children. </a:t>
            </a:r>
          </a:p>
          <a:p>
            <a:pPr algn="just">
              <a:lnSpc>
                <a:spcPct val="120000"/>
              </a:lnSpc>
              <a:spcBef>
                <a:spcPts val="0"/>
              </a:spcBef>
              <a:spcAft>
                <a:spcPts val="0"/>
              </a:spcAft>
              <a:buNone/>
            </a:pPr>
            <a:r>
              <a:rPr lang="en-US" baseline="30000" dirty="0"/>
              <a:t>1. </a:t>
            </a:r>
            <a:r>
              <a:rPr lang="en-US" baseline="30000" dirty="0">
                <a:solidFill>
                  <a:srgbClr val="0000FF"/>
                </a:solidFill>
              </a:rPr>
              <a:t>Restlessness</a:t>
            </a:r>
            <a:r>
              <a:rPr lang="en-US" baseline="30000" dirty="0"/>
              <a:t> or feeling keyed up or on edge.</a:t>
            </a:r>
          </a:p>
          <a:p>
            <a:pPr algn="just">
              <a:lnSpc>
                <a:spcPct val="120000"/>
              </a:lnSpc>
              <a:spcBef>
                <a:spcPts val="0"/>
              </a:spcBef>
              <a:spcAft>
                <a:spcPts val="0"/>
              </a:spcAft>
              <a:buNone/>
            </a:pPr>
            <a:r>
              <a:rPr lang="en-US" baseline="30000" dirty="0"/>
              <a:t>2. Being easily </a:t>
            </a:r>
            <a:r>
              <a:rPr lang="en-US" baseline="30000" dirty="0">
                <a:solidFill>
                  <a:srgbClr val="0000FF"/>
                </a:solidFill>
              </a:rPr>
              <a:t>fatigued</a:t>
            </a:r>
            <a:r>
              <a:rPr lang="en-US" baseline="30000" dirty="0"/>
              <a:t>.</a:t>
            </a:r>
          </a:p>
          <a:p>
            <a:pPr algn="just">
              <a:lnSpc>
                <a:spcPct val="120000"/>
              </a:lnSpc>
              <a:spcBef>
                <a:spcPts val="0"/>
              </a:spcBef>
              <a:spcAft>
                <a:spcPts val="0"/>
              </a:spcAft>
              <a:buNone/>
            </a:pPr>
            <a:r>
              <a:rPr lang="en-US" baseline="30000" dirty="0"/>
              <a:t>3. Difficulty </a:t>
            </a:r>
            <a:r>
              <a:rPr lang="en-US" baseline="30000" dirty="0">
                <a:solidFill>
                  <a:srgbClr val="0000FF"/>
                </a:solidFill>
              </a:rPr>
              <a:t>concentrating</a:t>
            </a:r>
            <a:r>
              <a:rPr lang="en-US" baseline="30000" dirty="0"/>
              <a:t> or mind going blank.</a:t>
            </a:r>
          </a:p>
          <a:p>
            <a:pPr algn="just">
              <a:lnSpc>
                <a:spcPct val="120000"/>
              </a:lnSpc>
              <a:spcBef>
                <a:spcPts val="0"/>
              </a:spcBef>
              <a:spcAft>
                <a:spcPts val="0"/>
              </a:spcAft>
              <a:buNone/>
            </a:pPr>
            <a:r>
              <a:rPr lang="en-US" baseline="30000" dirty="0"/>
              <a:t>4. </a:t>
            </a:r>
            <a:r>
              <a:rPr lang="en-US" baseline="30000" dirty="0">
                <a:solidFill>
                  <a:srgbClr val="0000FF"/>
                </a:solidFill>
              </a:rPr>
              <a:t>Irritability</a:t>
            </a:r>
            <a:r>
              <a:rPr lang="en-US" baseline="30000" dirty="0"/>
              <a:t>.</a:t>
            </a:r>
          </a:p>
          <a:p>
            <a:pPr algn="just">
              <a:lnSpc>
                <a:spcPct val="120000"/>
              </a:lnSpc>
              <a:spcBef>
                <a:spcPts val="0"/>
              </a:spcBef>
              <a:spcAft>
                <a:spcPts val="0"/>
              </a:spcAft>
              <a:buNone/>
            </a:pPr>
            <a:r>
              <a:rPr lang="en-US" baseline="30000" dirty="0"/>
              <a:t>5. </a:t>
            </a:r>
            <a:r>
              <a:rPr lang="en-US" baseline="30000" dirty="0">
                <a:solidFill>
                  <a:srgbClr val="0000FF"/>
                </a:solidFill>
              </a:rPr>
              <a:t>Muscle tension</a:t>
            </a:r>
            <a:r>
              <a:rPr lang="en-US" baseline="30000" dirty="0"/>
              <a:t>.</a:t>
            </a:r>
          </a:p>
          <a:p>
            <a:pPr algn="just">
              <a:lnSpc>
                <a:spcPct val="120000"/>
              </a:lnSpc>
              <a:spcBef>
                <a:spcPts val="0"/>
              </a:spcBef>
              <a:spcAft>
                <a:spcPts val="0"/>
              </a:spcAft>
              <a:buNone/>
            </a:pPr>
            <a:r>
              <a:rPr lang="en-US" baseline="30000" dirty="0"/>
              <a:t>6.</a:t>
            </a:r>
            <a:r>
              <a:rPr lang="en-US" baseline="30000" dirty="0">
                <a:solidFill>
                  <a:srgbClr val="0000FF"/>
                </a:solidFill>
              </a:rPr>
              <a:t>Sleep</a:t>
            </a:r>
            <a:r>
              <a:rPr lang="en-US" baseline="30000" dirty="0"/>
              <a:t> disturbance (difficulty falling or staying asleep, or restless, unsatisfying sleep).</a:t>
            </a:r>
          </a:p>
        </p:txBody>
      </p:sp>
    </p:spTree>
    <p:extLst>
      <p:ext uri="{BB962C8B-B14F-4D97-AF65-F5344CB8AC3E}">
        <p14:creationId xmlns:p14="http://schemas.microsoft.com/office/powerpoint/2010/main" val="3024906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Generalized Anxiety Disorder </a:t>
            </a:r>
            <a:r>
              <a:rPr lang="en-US" sz="2400" dirty="0">
                <a:latin typeface="Arial" charset="0"/>
                <a:cs typeface="Arial" charset="0"/>
              </a:rPr>
              <a:t>DSM5</a:t>
            </a:r>
            <a:endParaRPr lang="en-US" sz="2400" dirty="0"/>
          </a:p>
        </p:txBody>
      </p:sp>
      <p:sp>
        <p:nvSpPr>
          <p:cNvPr id="3" name="Content Placeholder 2"/>
          <p:cNvSpPr>
            <a:spLocks noGrp="1"/>
          </p:cNvSpPr>
          <p:nvPr>
            <p:ph idx="1"/>
          </p:nvPr>
        </p:nvSpPr>
        <p:spPr>
          <a:xfrm>
            <a:off x="457200" y="1417638"/>
            <a:ext cx="8229600" cy="4983162"/>
          </a:xfrm>
        </p:spPr>
        <p:txBody>
          <a:bodyPr>
            <a:noAutofit/>
          </a:bodyPr>
          <a:lstStyle/>
          <a:p>
            <a:pPr marL="0" indent="0" algn="just">
              <a:spcBef>
                <a:spcPts val="0"/>
              </a:spcBef>
              <a:spcAft>
                <a:spcPts val="0"/>
              </a:spcAft>
              <a:buNone/>
            </a:pPr>
            <a:r>
              <a:rPr lang="en-US" sz="2800" baseline="30000" dirty="0"/>
              <a:t>D.</a:t>
            </a:r>
            <a:r>
              <a:rPr lang="en-US" sz="2800" dirty="0"/>
              <a:t> </a:t>
            </a:r>
            <a:r>
              <a:rPr lang="en-US" sz="2800" baseline="30000" dirty="0"/>
              <a:t>The anxiety, worry, or physical symptoms cause </a:t>
            </a:r>
            <a:r>
              <a:rPr lang="en-US" sz="2800" baseline="30000" dirty="0">
                <a:solidFill>
                  <a:srgbClr val="0000FF"/>
                </a:solidFill>
              </a:rPr>
              <a:t>clinically significant distress or impairment</a:t>
            </a:r>
            <a:r>
              <a:rPr lang="en-US" sz="2800" baseline="30000" dirty="0"/>
              <a:t> in social, occupational, or other important areas of functioning.</a:t>
            </a:r>
          </a:p>
          <a:p>
            <a:pPr marL="0" indent="0" algn="just">
              <a:spcBef>
                <a:spcPts val="0"/>
              </a:spcBef>
              <a:spcAft>
                <a:spcPts val="0"/>
              </a:spcAft>
              <a:buNone/>
            </a:pPr>
            <a:r>
              <a:rPr lang="en-US" sz="2800" baseline="30000" dirty="0"/>
              <a:t>E. The disturbance is </a:t>
            </a:r>
            <a:r>
              <a:rPr lang="en-US" sz="2800" baseline="30000" dirty="0">
                <a:solidFill>
                  <a:srgbClr val="0000FF"/>
                </a:solidFill>
              </a:rPr>
              <a:t>not</a:t>
            </a:r>
            <a:r>
              <a:rPr lang="en-US" sz="2800" baseline="30000" dirty="0"/>
              <a:t> attributable to the physiological effects of a </a:t>
            </a:r>
            <a:r>
              <a:rPr lang="en-US" sz="2800" baseline="30000" dirty="0">
                <a:solidFill>
                  <a:srgbClr val="0000FF"/>
                </a:solidFill>
              </a:rPr>
              <a:t>substance</a:t>
            </a:r>
            <a:r>
              <a:rPr lang="en-US" sz="2800" baseline="30000" dirty="0"/>
              <a:t> (e.g., a drug of abuse, a medication) or </a:t>
            </a:r>
            <a:r>
              <a:rPr lang="en-US" sz="2800" baseline="30000" dirty="0">
                <a:solidFill>
                  <a:srgbClr val="0000FF"/>
                </a:solidFill>
              </a:rPr>
              <a:t>another medical condition </a:t>
            </a:r>
            <a:r>
              <a:rPr lang="en-US" sz="2800" baseline="30000" dirty="0"/>
              <a:t>(e.g., hyperthyroidism).</a:t>
            </a:r>
          </a:p>
          <a:p>
            <a:pPr marL="0" indent="0" algn="just">
              <a:spcBef>
                <a:spcPts val="0"/>
              </a:spcBef>
              <a:spcAft>
                <a:spcPts val="0"/>
              </a:spcAft>
              <a:buNone/>
            </a:pPr>
            <a:r>
              <a:rPr lang="en-US" sz="2800" baseline="30000" dirty="0"/>
              <a:t>F. The disturbance is </a:t>
            </a:r>
            <a:r>
              <a:rPr lang="en-US" sz="2800" baseline="30000" dirty="0">
                <a:solidFill>
                  <a:srgbClr val="0000FF"/>
                </a:solidFill>
              </a:rPr>
              <a:t>not</a:t>
            </a:r>
            <a:r>
              <a:rPr lang="en-US" sz="2800" baseline="30000" dirty="0"/>
              <a:t> better explained by </a:t>
            </a:r>
            <a:r>
              <a:rPr lang="en-US" sz="2800" baseline="30000" dirty="0">
                <a:solidFill>
                  <a:srgbClr val="0000FF"/>
                </a:solidFill>
              </a:rPr>
              <a:t>another mental disorder </a:t>
            </a:r>
            <a:r>
              <a:rPr lang="en-US" sz="2800" baseline="30000" dirty="0"/>
              <a:t>(e.g., anxiety or worry about having panic attacks in panic disorder, negative evaluation in social anxiety disorder [social phobia], contamination or other obsessions in obsessive-compulsive disorder, separation from attachment figures in separation anxiety disorder, reminders of traumatic events in posttraumatic stress disorder, gaining weight in anorexia nervosa, physical complaints in somatic symptom disorder, perceived appearance flaws in body </a:t>
            </a:r>
            <a:r>
              <a:rPr lang="en-US" sz="2800" baseline="30000" dirty="0" err="1"/>
              <a:t>dysmorphic</a:t>
            </a:r>
            <a:r>
              <a:rPr lang="en-US" sz="2800" baseline="30000" dirty="0"/>
              <a:t> disorder, having a serious illness in illness anxiety disorder, or the content of delusional beliefs in schizophrenia or delusional</a:t>
            </a:r>
            <a:r>
              <a:rPr lang="en-US" sz="2800" dirty="0"/>
              <a:t> </a:t>
            </a:r>
            <a:r>
              <a:rPr lang="en-US" sz="2800" baseline="30000" dirty="0"/>
              <a:t>disorder).</a:t>
            </a:r>
          </a:p>
          <a:p>
            <a:pPr marL="0" indent="0" algn="just">
              <a:spcBef>
                <a:spcPts val="0"/>
              </a:spcBef>
              <a:spcAft>
                <a:spcPts val="0"/>
              </a:spcAft>
              <a:buNone/>
            </a:pPr>
            <a:endParaRPr lang="en-US" sz="2800" dirty="0"/>
          </a:p>
        </p:txBody>
      </p:sp>
    </p:spTree>
    <p:extLst>
      <p:ext uri="{BB962C8B-B14F-4D97-AF65-F5344CB8AC3E}">
        <p14:creationId xmlns:p14="http://schemas.microsoft.com/office/powerpoint/2010/main" val="361495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dirty="0">
                <a:latin typeface="Calibri" charset="0"/>
              </a:rPr>
              <a:t>Anxiety Disorders </a:t>
            </a:r>
            <a:r>
              <a:rPr lang="en-CA" sz="3200" dirty="0">
                <a:latin typeface="Calibri" charset="0"/>
              </a:rPr>
              <a:t>DSM-IV-TR</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a:latin typeface="Arial"/>
                <a:ea typeface="+mn-ea"/>
                <a:cs typeface="Arial"/>
              </a:rPr>
              <a:t>Panic Disorder</a:t>
            </a:r>
          </a:p>
          <a:p>
            <a:pPr marL="514350" indent="-514350" eaLnBrk="1" fontAlgn="auto" hangingPunct="1">
              <a:spcAft>
                <a:spcPts val="0"/>
              </a:spcAft>
              <a:buFont typeface="+mj-lt"/>
              <a:buAutoNum type="arabicPeriod"/>
              <a:defRPr/>
            </a:pPr>
            <a:r>
              <a:rPr lang="en-CA" dirty="0">
                <a:latin typeface="Arial"/>
                <a:ea typeface="+mn-ea"/>
                <a:cs typeface="Arial"/>
              </a:rPr>
              <a:t>Agoraphobia</a:t>
            </a:r>
          </a:p>
          <a:p>
            <a:pPr marL="514350" indent="-514350" eaLnBrk="1" fontAlgn="auto" hangingPunct="1">
              <a:spcAft>
                <a:spcPts val="0"/>
              </a:spcAft>
              <a:buFont typeface="+mj-lt"/>
              <a:buAutoNum type="arabicPeriod"/>
              <a:defRPr/>
            </a:pPr>
            <a:r>
              <a:rPr lang="en-CA" dirty="0">
                <a:latin typeface="Arial"/>
                <a:ea typeface="+mn-ea"/>
                <a:cs typeface="Arial"/>
              </a:rPr>
              <a:t>Specific Phobia</a:t>
            </a:r>
          </a:p>
          <a:p>
            <a:pPr marL="514350" indent="-514350" eaLnBrk="1" fontAlgn="auto" hangingPunct="1">
              <a:spcAft>
                <a:spcPts val="0"/>
              </a:spcAft>
              <a:buFont typeface="+mj-lt"/>
              <a:buAutoNum type="arabicPeriod"/>
              <a:defRPr/>
            </a:pPr>
            <a:r>
              <a:rPr lang="en-CA" dirty="0">
                <a:latin typeface="Arial"/>
                <a:ea typeface="+mn-ea"/>
                <a:cs typeface="Arial"/>
              </a:rPr>
              <a:t>Social Phobia (Social </a:t>
            </a:r>
            <a:r>
              <a:rPr lang="en-CA" dirty="0" err="1">
                <a:latin typeface="Arial"/>
                <a:ea typeface="+mn-ea"/>
                <a:cs typeface="Arial"/>
              </a:rPr>
              <a:t>Anx</a:t>
            </a:r>
            <a:r>
              <a:rPr lang="en-CA" dirty="0">
                <a:latin typeface="Arial"/>
                <a:ea typeface="+mn-ea"/>
                <a:cs typeface="Arial"/>
              </a:rPr>
              <a:t> Dis).</a:t>
            </a:r>
          </a:p>
          <a:p>
            <a:pPr marL="514350" indent="-514350" eaLnBrk="1" fontAlgn="auto" hangingPunct="1">
              <a:spcAft>
                <a:spcPts val="0"/>
              </a:spcAft>
              <a:buFont typeface="+mj-lt"/>
              <a:buAutoNum type="arabicPeriod"/>
              <a:defRPr/>
            </a:pPr>
            <a:r>
              <a:rPr lang="en-CA" dirty="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a:latin typeface="Arial"/>
                <a:ea typeface="+mn-ea"/>
                <a:cs typeface="Arial"/>
              </a:rPr>
              <a:t>Generalized Anxiety Disorder (GAD)</a:t>
            </a:r>
            <a:endParaRPr lang="en-CA" dirty="0">
              <a:latin typeface="Arial"/>
              <a:ea typeface="+mn-ea"/>
              <a:cs typeface="Arial"/>
            </a:endParaRPr>
          </a:p>
        </p:txBody>
      </p:sp>
      <p:pic>
        <p:nvPicPr>
          <p:cNvPr id="18435" name="Picture 1" descr="Stress-Relief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162050"/>
            <a:ext cx="2073275"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50825" y="1052513"/>
            <a:ext cx="8569325" cy="5616575"/>
          </a:xfrm>
        </p:spPr>
        <p:txBody>
          <a:bodyPr rtlCol="0">
            <a:normAutofit fontScale="92500" lnSpcReduction="10000"/>
          </a:bodyPr>
          <a:lstStyle/>
          <a:p>
            <a:pPr marL="365760" indent="-256032" eaLnBrk="1" fontAlgn="auto" hangingPunct="1">
              <a:lnSpc>
                <a:spcPct val="90000"/>
              </a:lnSpc>
              <a:spcAft>
                <a:spcPts val="0"/>
              </a:spcAft>
              <a:buFontTx/>
              <a:buNone/>
              <a:defRPr/>
            </a:pPr>
            <a:endParaRPr lang="en-US" dirty="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a:latin typeface="Arial" pitchFamily="34" charset="0"/>
                <a:ea typeface="+mn-ea"/>
                <a:cs typeface="Arial" pitchFamily="34" charset="0"/>
              </a:rPr>
              <a:t>Associated features:</a:t>
            </a:r>
          </a:p>
          <a:p>
            <a:pPr marL="365760" indent="-256032" eaLnBrk="1" fontAlgn="auto" hangingPunct="1">
              <a:lnSpc>
                <a:spcPct val="90000"/>
              </a:lnSpc>
              <a:spcAft>
                <a:spcPts val="0"/>
              </a:spcAft>
              <a:buFontTx/>
              <a:buNone/>
              <a:defRPr/>
            </a:pPr>
            <a:endParaRPr lang="en-US" sz="2800" dirty="0">
              <a:latin typeface="Arial" pitchFamily="34" charset="0"/>
              <a:ea typeface="+mn-ea"/>
              <a:cs typeface="Arial" pitchFamily="34" charset="0"/>
            </a:endParaRP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panic attacks (episodes of short severe anxiety).</a:t>
            </a: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Sadness +/- weeping  </a:t>
            </a: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Overconcerned about body functions (heart, brain,...)</a:t>
            </a:r>
          </a:p>
          <a:p>
            <a:pPr marL="365760" indent="-256032" eaLnBrk="1" fontAlgn="auto" hangingPunct="1">
              <a:lnSpc>
                <a:spcPct val="90000"/>
              </a:lnSpc>
              <a:spcAft>
                <a:spcPts val="0"/>
              </a:spcAft>
              <a:buFontTx/>
              <a:buNone/>
              <a:defRPr/>
            </a:pPr>
            <a:endParaRPr lang="en-US" sz="2800" dirty="0">
              <a:latin typeface="Arial" pitchFamily="34" charset="0"/>
              <a:ea typeface="+mn-ea"/>
              <a:cs typeface="Arial" pitchFamily="34" charset="0"/>
            </a:endParaRPr>
          </a:p>
          <a:p>
            <a:pPr marL="365760" indent="-256032" eaLnBrk="1" fontAlgn="auto" hangingPunct="1">
              <a:lnSpc>
                <a:spcPct val="90000"/>
              </a:lnSpc>
              <a:spcAft>
                <a:spcPts val="0"/>
              </a:spcAft>
              <a:buFontTx/>
              <a:buNone/>
              <a:defRPr/>
            </a:pPr>
            <a:endParaRPr lang="en-US" sz="2800" dirty="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u="sng" dirty="0">
                <a:latin typeface="Arial" pitchFamily="34" charset="0"/>
                <a:ea typeface="+mn-ea"/>
                <a:cs typeface="Arial" pitchFamily="34" charset="0"/>
              </a:rPr>
              <a:t>MSE : </a:t>
            </a: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Tense posture, excessive movement </a:t>
            </a:r>
          </a:p>
          <a:p>
            <a:pPr marL="365760" indent="-256032" eaLnBrk="1" fontAlgn="auto" hangingPunct="1">
              <a:lnSpc>
                <a:spcPct val="90000"/>
              </a:lnSpc>
              <a:spcAft>
                <a:spcPts val="0"/>
              </a:spcAft>
              <a:buFont typeface="Wingdings 3" pitchFamily="18" charset="2"/>
              <a:buNone/>
              <a:defRPr/>
            </a:pPr>
            <a:r>
              <a:rPr lang="en-US" sz="2800" dirty="0">
                <a:latin typeface="Arial" pitchFamily="34" charset="0"/>
                <a:ea typeface="+mn-ea"/>
                <a:cs typeface="Arial" pitchFamily="34" charset="0"/>
              </a:rPr>
              <a:t>        e.g. hands (tremor) &amp; head, excessive blinking</a:t>
            </a: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Sweating.</a:t>
            </a:r>
          </a:p>
          <a:p>
            <a:pPr marL="365760" indent="-256032" eaLnBrk="1" fontAlgn="auto" hangingPunct="1">
              <a:lnSpc>
                <a:spcPct val="90000"/>
              </a:lnSpc>
              <a:spcAft>
                <a:spcPts val="0"/>
              </a:spcAft>
              <a:buFont typeface="Wingdings" pitchFamily="2" charset="2"/>
              <a:buChar char="q"/>
              <a:defRPr/>
            </a:pPr>
            <a:r>
              <a:rPr lang="en-US" sz="2800" dirty="0">
                <a:latin typeface="Arial" pitchFamily="34" charset="0"/>
                <a:ea typeface="+mn-ea"/>
                <a:cs typeface="Arial" pitchFamily="34" charset="0"/>
              </a:rPr>
              <a:t>   Difficulty in inhalation.</a:t>
            </a:r>
          </a:p>
        </p:txBody>
      </p:sp>
      <p:sp>
        <p:nvSpPr>
          <p:cNvPr id="81922" name="Rectangle 2"/>
          <p:cNvSpPr>
            <a:spLocks noGrp="1" noChangeArrowheads="1"/>
          </p:cNvSpPr>
          <p:nvPr>
            <p:ph type="title"/>
          </p:nvPr>
        </p:nvSpPr>
        <p:spPr>
          <a:xfrm>
            <a:off x="457200" y="274638"/>
            <a:ext cx="8229600" cy="417512"/>
          </a:xfrm>
        </p:spPr>
        <p:txBody>
          <a:bodyPr/>
          <a:lstStyle/>
          <a:p>
            <a:pPr eaLnBrk="1" hangingPunct="1"/>
            <a:r>
              <a:rPr lang="en-US" sz="3600">
                <a:latin typeface="Arial" charset="0"/>
                <a:cs typeface="Arial" charset="0"/>
              </a:rPr>
              <a:t>Generalized Anxiety Disorder</a:t>
            </a:r>
          </a:p>
        </p:txBody>
      </p:sp>
    </p:spTree>
    <p:extLst>
      <p:ext uri="{BB962C8B-B14F-4D97-AF65-F5344CB8AC3E}">
        <p14:creationId xmlns:p14="http://schemas.microsoft.com/office/powerpoint/2010/main" val="389462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3" descr="anxiet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221567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a:xfrm>
            <a:off x="539750" y="981075"/>
            <a:ext cx="8135938" cy="5589588"/>
          </a:xfrm>
        </p:spPr>
        <p:txBody>
          <a:bodyPr/>
          <a:lstStyle/>
          <a:p>
            <a:pPr eaLnBrk="1" hangingPunct="1">
              <a:buFontTx/>
              <a:buNone/>
            </a:pPr>
            <a:r>
              <a:rPr lang="en-US" sz="2800" u="sng" dirty="0">
                <a:latin typeface="Arial" charset="0"/>
                <a:cs typeface="Arial" charset="0"/>
              </a:rPr>
              <a:t>Course &amp; Prognosis </a:t>
            </a:r>
          </a:p>
          <a:p>
            <a:pPr eaLnBrk="1" hangingPunct="1">
              <a:buFontTx/>
              <a:buNone/>
            </a:pPr>
            <a:endParaRPr lang="en-US" sz="1200" dirty="0">
              <a:latin typeface="Arial" charset="0"/>
              <a:cs typeface="Arial" charset="0"/>
            </a:endParaRPr>
          </a:p>
          <a:p>
            <a:pPr eaLnBrk="1" hangingPunct="1">
              <a:spcBef>
                <a:spcPts val="600"/>
              </a:spcBef>
              <a:buFontTx/>
              <a:buNone/>
            </a:pPr>
            <a:r>
              <a:rPr lang="en-US" sz="2400" i="1" dirty="0">
                <a:latin typeface="Arial" charset="0"/>
                <a:cs typeface="Arial" charset="0"/>
              </a:rPr>
              <a:t>If not properly treated : </a:t>
            </a:r>
          </a:p>
          <a:p>
            <a:pPr eaLnBrk="1" hangingPunct="1">
              <a:spcBef>
                <a:spcPts val="600"/>
              </a:spcBef>
              <a:buSzPct val="70000"/>
              <a:buFont typeface="Wingdings" charset="0"/>
              <a:buChar char="q"/>
            </a:pPr>
            <a:r>
              <a:rPr lang="en-US" dirty="0">
                <a:latin typeface="Arial" charset="0"/>
                <a:cs typeface="Arial" charset="0"/>
              </a:rPr>
              <a:t> </a:t>
            </a:r>
            <a:r>
              <a:rPr lang="en-US" sz="2400" dirty="0">
                <a:latin typeface="Arial" charset="0"/>
                <a:cs typeface="Arial" charset="0"/>
              </a:rPr>
              <a:t>chronic, fluctuating &amp; worsens with stress.</a:t>
            </a:r>
          </a:p>
          <a:p>
            <a:pPr eaLnBrk="1" hangingPunct="1">
              <a:spcBef>
                <a:spcPts val="600"/>
              </a:spcBef>
              <a:buFont typeface="Wingdings" charset="0"/>
              <a:buChar char="q"/>
            </a:pPr>
            <a:r>
              <a:rPr lang="en-US" sz="2400" dirty="0">
                <a:latin typeface="Arial" charset="0"/>
                <a:cs typeface="Arial" charset="0"/>
              </a:rPr>
              <a:t>  Secondary depression .</a:t>
            </a:r>
          </a:p>
          <a:p>
            <a:pPr eaLnBrk="1" hangingPunct="1">
              <a:spcBef>
                <a:spcPts val="600"/>
              </a:spcBef>
              <a:buFont typeface="Wingdings" charset="0"/>
              <a:buChar char="q"/>
            </a:pPr>
            <a:r>
              <a:rPr lang="en-US" sz="2400" dirty="0">
                <a:latin typeface="Arial" charset="0"/>
                <a:cs typeface="Arial" charset="0"/>
              </a:rPr>
              <a:t>  Possible physical complications: e.g. HTN,DM,IHD </a:t>
            </a:r>
          </a:p>
          <a:p>
            <a:pPr eaLnBrk="1" hangingPunct="1">
              <a:buFontTx/>
              <a:buNone/>
            </a:pPr>
            <a:r>
              <a:rPr lang="en-US" sz="2400" dirty="0">
                <a:latin typeface="Arial" charset="0"/>
                <a:cs typeface="Arial" charset="0"/>
              </a:rPr>
              <a:t> </a:t>
            </a:r>
          </a:p>
          <a:p>
            <a:pPr eaLnBrk="1" hangingPunct="1">
              <a:spcBef>
                <a:spcPts val="600"/>
              </a:spcBef>
              <a:buFontTx/>
              <a:buNone/>
            </a:pPr>
            <a:r>
              <a:rPr lang="en-US" sz="2400" b="1" i="1" dirty="0">
                <a:latin typeface="Arial" charset="0"/>
                <a:cs typeface="Arial" charset="0"/>
              </a:rPr>
              <a:t> Poor  Prognostic Factors:</a:t>
            </a:r>
          </a:p>
          <a:p>
            <a:pPr eaLnBrk="1" hangingPunct="1">
              <a:spcBef>
                <a:spcPts val="600"/>
              </a:spcBef>
              <a:buFont typeface="Wingdings" charset="0"/>
              <a:buChar char="q"/>
            </a:pPr>
            <a:r>
              <a:rPr lang="en-US" sz="2400" dirty="0">
                <a:latin typeface="Arial" charset="0"/>
                <a:cs typeface="Arial" charset="0"/>
              </a:rPr>
              <a:t>   Very  severe  symptoms </a:t>
            </a:r>
          </a:p>
          <a:p>
            <a:pPr eaLnBrk="1" hangingPunct="1">
              <a:spcBef>
                <a:spcPts val="600"/>
              </a:spcBef>
              <a:buFont typeface="Wingdings" charset="0"/>
              <a:buChar char="q"/>
            </a:pPr>
            <a:r>
              <a:rPr lang="en-US" sz="2400" dirty="0">
                <a:latin typeface="Arial" charset="0"/>
                <a:cs typeface="Arial" charset="0"/>
              </a:rPr>
              <a:t>   Personality problems  </a:t>
            </a:r>
          </a:p>
          <a:p>
            <a:pPr eaLnBrk="1" hangingPunct="1">
              <a:spcBef>
                <a:spcPts val="600"/>
              </a:spcBef>
              <a:buFont typeface="Wingdings" charset="0"/>
              <a:buChar char="q"/>
            </a:pPr>
            <a:r>
              <a:rPr lang="en-US" sz="2400" dirty="0">
                <a:latin typeface="Arial" charset="0"/>
                <a:cs typeface="Arial" charset="0"/>
              </a:rPr>
              <a:t>   Uncooperative patient.</a:t>
            </a:r>
          </a:p>
          <a:p>
            <a:pPr eaLnBrk="1" hangingPunct="1">
              <a:spcBef>
                <a:spcPts val="600"/>
              </a:spcBef>
              <a:buFont typeface="Wingdings" charset="0"/>
              <a:buChar char="q"/>
            </a:pPr>
            <a:r>
              <a:rPr lang="en-US" sz="2400" dirty="0">
                <a:latin typeface="Arial" charset="0"/>
                <a:cs typeface="Arial" charset="0"/>
              </a:rPr>
              <a:t>  Derealization</a:t>
            </a:r>
          </a:p>
        </p:txBody>
      </p:sp>
      <p:sp>
        <p:nvSpPr>
          <p:cNvPr id="83970" name="Rectangle 2"/>
          <p:cNvSpPr>
            <a:spLocks noGrp="1" noChangeArrowheads="1"/>
          </p:cNvSpPr>
          <p:nvPr>
            <p:ph type="title"/>
          </p:nvPr>
        </p:nvSpPr>
        <p:spPr>
          <a:xfrm>
            <a:off x="1835150" y="274638"/>
            <a:ext cx="5905500" cy="1066800"/>
          </a:xfrm>
        </p:spPr>
        <p:txBody>
          <a:bodyPr/>
          <a:lstStyle/>
          <a:p>
            <a:pPr eaLnBrk="1" hangingPunct="1"/>
            <a:r>
              <a:rPr lang="en-US" sz="3200">
                <a:latin typeface="Arial" charset="0"/>
                <a:cs typeface="Arial" charset="0"/>
              </a:rPr>
              <a:t>Generalized Anxiety Disorder</a:t>
            </a:r>
            <a:br>
              <a:rPr lang="en-US" sz="3200">
                <a:latin typeface="Arial" charset="0"/>
                <a:cs typeface="Arial" charset="0"/>
              </a:rPr>
            </a:br>
            <a:endParaRPr lang="en-US" sz="3200" i="1">
              <a:solidFill>
                <a:srgbClr val="333399"/>
              </a:solidFill>
              <a:latin typeface="Calibri" charset="0"/>
            </a:endParaRPr>
          </a:p>
        </p:txBody>
      </p:sp>
    </p:spTree>
    <p:extLst>
      <p:ext uri="{BB962C8B-B14F-4D97-AF65-F5344CB8AC3E}">
        <p14:creationId xmlns:p14="http://schemas.microsoft.com/office/powerpoint/2010/main" val="3383033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a:ea typeface="+mj-ea"/>
                <a:cs typeface="+mj-cs"/>
              </a:rPr>
              <a:t>Anxiety .. In general</a:t>
            </a:r>
          </a:p>
        </p:txBody>
      </p:sp>
      <p:sp>
        <p:nvSpPr>
          <p:cNvPr id="5" name="Text Placeholder 4"/>
          <p:cNvSpPr>
            <a:spLocks noGrp="1"/>
          </p:cNvSpPr>
          <p:nvPr>
            <p:ph type="body"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Tree>
    <p:extLst>
      <p:ext uri="{BB962C8B-B14F-4D97-AF65-F5344CB8AC3E}">
        <p14:creationId xmlns:p14="http://schemas.microsoft.com/office/powerpoint/2010/main" val="1790389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p:cNvGraphicFramePr>
            <a:graphicFrameLocks/>
          </p:cNvGraphicFramePr>
          <p:nvPr/>
        </p:nvGraphicFramePr>
        <p:xfrm>
          <a:off x="250825" y="115888"/>
          <a:ext cx="8642350" cy="6626225"/>
        </p:xfrm>
        <a:graphic>
          <a:graphicData uri="http://schemas.openxmlformats.org/drawingml/2006/table">
            <a:tbl>
              <a:tblPr rtl="1"/>
              <a:tblGrid>
                <a:gridCol w="3095625">
                  <a:extLst>
                    <a:ext uri="{9D8B030D-6E8A-4147-A177-3AD203B41FA5}">
                      <a16:colId xmlns:a16="http://schemas.microsoft.com/office/drawing/2014/main" val="20000"/>
                    </a:ext>
                  </a:extLst>
                </a:gridCol>
                <a:gridCol w="3376612">
                  <a:extLst>
                    <a:ext uri="{9D8B030D-6E8A-4147-A177-3AD203B41FA5}">
                      <a16:colId xmlns:a16="http://schemas.microsoft.com/office/drawing/2014/main" val="20001"/>
                    </a:ext>
                  </a:extLst>
                </a:gridCol>
                <a:gridCol w="2170113">
                  <a:extLst>
                    <a:ext uri="{9D8B030D-6E8A-4147-A177-3AD203B41FA5}">
                      <a16:colId xmlns:a16="http://schemas.microsoft.com/office/drawing/2014/main" val="20002"/>
                    </a:ext>
                  </a:extLst>
                </a:gridCol>
              </a:tblGrid>
              <a:tr h="944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rgbClr val="FF0000"/>
                          </a:solidFill>
                          <a:effectLst/>
                          <a:latin typeface="Arial" pitchFamily="34" charset="0"/>
                          <a:cs typeface="Arial" pitchFamily="34" charset="0"/>
                        </a:rPr>
                        <a:t>ABNORMAL ANXIETY</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a:ln>
                            <a:noFill/>
                          </a:ln>
                          <a:solidFill>
                            <a:schemeClr val="accent3">
                              <a:lumMod val="50000"/>
                            </a:schemeClr>
                          </a:solidFill>
                          <a:effectLst/>
                          <a:latin typeface="Arial" pitchFamily="34" charset="0"/>
                          <a:cs typeface="Arial" pitchFamily="34" charset="0"/>
                        </a:rPr>
                        <a:t>NORMAL ANXIETY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1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cs typeface="Arial" pitchFamily="34" charset="0"/>
                        </a:rPr>
                        <a:t>Out of proportion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Arial" pitchFamily="34" charset="0"/>
                          <a:cs typeface="Arial" pitchFamily="34" charset="0"/>
                        </a:rPr>
                        <a:t>body responses &gt; </a:t>
                      </a:r>
                      <a:r>
                        <a:rPr kumimoji="0" lang="en-US" sz="2000" b="1" i="0" u="none" strike="noStrike" cap="none" normalizeH="0" baseline="0" dirty="0">
                          <a:ln>
                            <a:noFill/>
                          </a:ln>
                          <a:solidFill>
                            <a:srgbClr val="FF0000"/>
                          </a:solidFill>
                          <a:effectLst/>
                          <a:latin typeface="Arial" pitchFamily="34" charset="0"/>
                          <a:cs typeface="Arial" pitchFamily="34" charset="0"/>
                        </a:rPr>
                        <a:t>External  trigger</a:t>
                      </a:r>
                      <a:endParaRPr kumimoji="0" lang="en-US" sz="24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cs typeface="Arial" pitchFamily="34" charset="0"/>
                        </a:rPr>
                        <a:t>Many – severe – prolonged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cs typeface="Arial" pitchFamily="34" charset="0"/>
                        </a:rPr>
                        <a:t> &amp; interfere with life.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cs typeface="Arial" pitchFamily="34" charset="0"/>
                        </a:rPr>
                        <a:t>GAD-Panic-Phobias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cs typeface="Arial" pitchFamily="34" charset="0"/>
                        </a:rPr>
                        <a:t>Acute &amp;PTSD-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CC0099"/>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Proportional to the trigger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  (time &amp; severity).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External  trigger </a:t>
                      </a:r>
                      <a:r>
                        <a:rPr kumimoji="0" lang="en-US" sz="2400" b="1" i="0" u="none" strike="noStrike" cap="none" normalizeH="0" baseline="0" dirty="0">
                          <a:ln>
                            <a:noFill/>
                          </a:ln>
                          <a:solidFill>
                            <a:schemeClr val="accent3">
                              <a:lumMod val="50000"/>
                            </a:schemeClr>
                          </a:solidFill>
                          <a:effectLst/>
                          <a:latin typeface="Arial" pitchFamily="34" charset="0"/>
                          <a:cs typeface="Arial" pitchFamily="34" charset="0"/>
                        </a:rPr>
                        <a:t>&gt;</a:t>
                      </a: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 body responses.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few  - not severe - not prolonged &amp; minimal effect on life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Trait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3">
                              <a:lumMod val="50000"/>
                            </a:schemeClr>
                          </a:solidFill>
                          <a:effectLst/>
                          <a:latin typeface="Arial" pitchFamily="34" charset="0"/>
                          <a:cs typeface="Arial" pitchFamily="34" charset="0"/>
                        </a:rPr>
                        <a:t> State (situational)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1-Apprehension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2- Attention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3- Features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rial" pitchFamily="34" charset="0"/>
                          <a:cs typeface="Arial" pitchFamily="34" charset="0"/>
                        </a:rPr>
                        <a:t>4- Types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3311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CA">
                <a:latin typeface="Calibri" charset="0"/>
              </a:rPr>
              <a:t>Anxiety Disorders</a:t>
            </a:r>
          </a:p>
        </p:txBody>
      </p:sp>
      <p:sp>
        <p:nvSpPr>
          <p:cNvPr id="3" name="Rectangle 2"/>
          <p:cNvSpPr/>
          <p:nvPr/>
        </p:nvSpPr>
        <p:spPr>
          <a:xfrm>
            <a:off x="852662" y="2852936"/>
            <a:ext cx="3429144" cy="923330"/>
          </a:xfrm>
          <a:prstGeom prst="rect">
            <a:avLst/>
          </a:prstGeom>
          <a:noFill/>
        </p:spPr>
        <p:txBody>
          <a:bodyPr wrap="none">
            <a:spAutoFit/>
          </a:bodyPr>
          <a:lstStyle/>
          <a:p>
            <a:pPr algn="ctr" fontAlgn="auto">
              <a:spcBef>
                <a:spcPts val="0"/>
              </a:spcBef>
              <a:spcAft>
                <a:spcPts val="0"/>
              </a:spcAft>
              <a:defRPr/>
            </a:pPr>
            <a:r>
              <a:rPr lang="en-US" sz="54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Cooper Black" pitchFamily="18" charset="0"/>
                <a:ea typeface="+mn-ea"/>
                <a:cs typeface="+mn-cs"/>
              </a:rPr>
              <a:t>DANGER</a:t>
            </a:r>
          </a:p>
        </p:txBody>
      </p:sp>
      <p:sp>
        <p:nvSpPr>
          <p:cNvPr id="4" name="Rectangle 3"/>
          <p:cNvSpPr/>
          <p:nvPr/>
        </p:nvSpPr>
        <p:spPr>
          <a:xfrm>
            <a:off x="5161210" y="2852936"/>
            <a:ext cx="310277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a typeface="+mn-ea"/>
                <a:cs typeface="+mn-cs"/>
              </a:rPr>
              <a:t>COPING</a:t>
            </a:r>
            <a:endPar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mn-ea"/>
              <a:cs typeface="+mn-cs"/>
            </a:endParaRPr>
          </a:p>
        </p:txBody>
      </p:sp>
      <p:pic>
        <p:nvPicPr>
          <p:cNvPr id="2050" name="Picture 2" descr="C:\Documents and Settings\Dr.Ahmed Alhadi\My Documents\My Pictures\cliparts\danger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724400"/>
            <a:ext cx="2016125" cy="130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3" descr="C:\Documents and Settings\Dr.Ahmed Alhadi\My Documents\My Pictures\cliparts\30037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581525"/>
            <a:ext cx="1511300"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05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4"/>
                                        </p:tgtEl>
                                      </p:cBhvr>
                                      <p:by x="50000" y="50000"/>
                                    </p:animScale>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5E999-B5F0-408A-884D-4145B17BAA3B}"/>
              </a:ext>
            </a:extLst>
          </p:cNvPr>
          <p:cNvSpPr>
            <a:spLocks noGrp="1"/>
          </p:cNvSpPr>
          <p:nvPr>
            <p:ph type="title"/>
          </p:nvPr>
        </p:nvSpPr>
        <p:spPr/>
        <p:txBody>
          <a:bodyPr/>
          <a:lstStyle/>
          <a:p>
            <a:r>
              <a:rPr lang="en-US" dirty="0"/>
              <a:t>Prevalence in Saudi </a:t>
            </a:r>
            <a:r>
              <a:rPr lang="en-US" dirty="0" err="1"/>
              <a:t>arabia</a:t>
            </a:r>
            <a:endParaRPr lang="en-US" dirty="0"/>
          </a:p>
        </p:txBody>
      </p:sp>
      <p:sp>
        <p:nvSpPr>
          <p:cNvPr id="3" name="Text Placeholder 2">
            <a:extLst>
              <a:ext uri="{FF2B5EF4-FFF2-40B4-BE49-F238E27FC236}">
                <a16:creationId xmlns:a16="http://schemas.microsoft.com/office/drawing/2014/main" id="{04F516D5-2BD5-4BBA-A4C5-38553329A9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5269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775F55"/>
                </a:solidFill>
                <a:cs typeface="Times New Roman" pitchFamily="18" charset="0"/>
              </a:rPr>
              <a:t>Preliminary Results: How many people qualify for a psychiatric diagnosis in the Saudi population? </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1885951" y="1759227"/>
          <a:ext cx="5717484" cy="44427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212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defRPr/>
            </a:pPr>
            <a:r>
              <a:rPr lang="en-US" sz="2175" dirty="0">
                <a:solidFill>
                  <a:srgbClr val="775F55"/>
                </a:solidFill>
                <a:cs typeface="Times New Roman" pitchFamily="18" charset="0"/>
              </a:rPr>
              <a:t>Preliminary Results: Prevalence of psychiatric disorders by gender</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1657350" y="1943099"/>
          <a:ext cx="6254198" cy="436562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825026" y="5754347"/>
            <a:ext cx="1191352" cy="369332"/>
          </a:xfrm>
          <a:prstGeom prst="rect">
            <a:avLst/>
          </a:prstGeom>
        </p:spPr>
        <p:txBody>
          <a:bodyPr wrap="none">
            <a:spAutoFit/>
          </a:bodyPr>
          <a:lstStyle/>
          <a:p>
            <a:pPr>
              <a:defRPr/>
            </a:pPr>
            <a:r>
              <a:rPr lang="en-US" kern="0" dirty="0">
                <a:solidFill>
                  <a:sysClr val="windowText" lastClr="000000"/>
                </a:solidFill>
                <a:latin typeface="Tw Cen MT"/>
              </a:rPr>
              <a:t>N = 4005 </a:t>
            </a:r>
          </a:p>
        </p:txBody>
      </p:sp>
    </p:spTree>
    <p:extLst>
      <p:ext uri="{BB962C8B-B14F-4D97-AF65-F5344CB8AC3E}">
        <p14:creationId xmlns:p14="http://schemas.microsoft.com/office/powerpoint/2010/main" val="21710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defRPr/>
            </a:pPr>
            <a:r>
              <a:rPr lang="en-US" sz="2400" dirty="0">
                <a:solidFill>
                  <a:srgbClr val="775F55"/>
                </a:solidFill>
                <a:cs typeface="Times New Roman" pitchFamily="18" charset="0"/>
              </a:rPr>
              <a:t>Preliminary Results: Lifetime prevalence estimates of the most prevalent and most common DSM-IV/CIDI disorders in the Saudi National Mental Health Survey, </a:t>
            </a:r>
            <a:r>
              <a:rPr lang="en-US" sz="2400" dirty="0"/>
              <a:t>N = 4005</a:t>
            </a:r>
            <a:endParaRPr lang="en-US" sz="2400" dirty="0">
              <a:latin typeface="+mn-lt"/>
              <a:cs typeface="Times New Roman" pitchFamily="18" charset="0"/>
            </a:endParaRPr>
          </a:p>
        </p:txBody>
      </p:sp>
      <p:graphicFrame>
        <p:nvGraphicFramePr>
          <p:cNvPr id="3" name="Content Placeholder 2"/>
          <p:cNvGraphicFramePr>
            <a:graphicFrameLocks noGrp="1"/>
          </p:cNvGraphicFramePr>
          <p:nvPr>
            <p:ph idx="1"/>
          </p:nvPr>
        </p:nvGraphicFramePr>
        <p:xfrm>
          <a:off x="1103243" y="1417638"/>
          <a:ext cx="7275444" cy="5136106"/>
        </p:xfrm>
        <a:graphic>
          <a:graphicData uri="http://schemas.openxmlformats.org/drawingml/2006/table">
            <a:tbl>
              <a:tblPr firstRow="1" firstCol="1" bandRow="1">
                <a:tableStyleId>{5C22544A-7EE6-4342-B048-85BDC9FD1C3A}</a:tableStyleId>
              </a:tblPr>
              <a:tblGrid>
                <a:gridCol w="4751310">
                  <a:extLst>
                    <a:ext uri="{9D8B030D-6E8A-4147-A177-3AD203B41FA5}">
                      <a16:colId xmlns:a16="http://schemas.microsoft.com/office/drawing/2014/main" val="20000"/>
                    </a:ext>
                  </a:extLst>
                </a:gridCol>
                <a:gridCol w="1460647">
                  <a:extLst>
                    <a:ext uri="{9D8B030D-6E8A-4147-A177-3AD203B41FA5}">
                      <a16:colId xmlns:a16="http://schemas.microsoft.com/office/drawing/2014/main" val="20001"/>
                    </a:ext>
                  </a:extLst>
                </a:gridCol>
                <a:gridCol w="1063487">
                  <a:extLst>
                    <a:ext uri="{9D8B030D-6E8A-4147-A177-3AD203B41FA5}">
                      <a16:colId xmlns:a16="http://schemas.microsoft.com/office/drawing/2014/main" val="20002"/>
                    </a:ext>
                  </a:extLst>
                </a:gridCol>
              </a:tblGrid>
              <a:tr h="284865">
                <a:tc>
                  <a:txBody>
                    <a:bodyPr/>
                    <a:lstStyle/>
                    <a:p>
                      <a:pPr marL="0" marR="0" algn="ctr">
                        <a:lnSpc>
                          <a:spcPct val="115000"/>
                        </a:lnSpc>
                        <a:spcBef>
                          <a:spcPts val="0"/>
                        </a:spcBef>
                        <a:spcAft>
                          <a:spcPts val="0"/>
                        </a:spcAft>
                      </a:pPr>
                      <a:r>
                        <a:rPr lang="en-US" sz="1800" dirty="0">
                          <a:effectLst/>
                        </a:rPr>
                        <a:t>Disorders</a:t>
                      </a:r>
                      <a:endParaRPr lang="en-US" sz="1800" dirty="0">
                        <a:effectLst/>
                        <a:latin typeface="Calibri"/>
                        <a:ea typeface="Calibri"/>
                        <a:cs typeface="Arial"/>
                      </a:endParaRPr>
                    </a:p>
                  </a:txBody>
                  <a:tcPr marL="75578" marR="75578" marT="0" marB="0" anchor="b"/>
                </a:tc>
                <a:tc>
                  <a:txBody>
                    <a:bodyPr/>
                    <a:lstStyle/>
                    <a:p>
                      <a:pPr marL="0" marR="0" algn="r">
                        <a:lnSpc>
                          <a:spcPct val="115000"/>
                        </a:lnSpc>
                        <a:spcBef>
                          <a:spcPts val="0"/>
                        </a:spcBef>
                        <a:spcAft>
                          <a:spcPts val="0"/>
                        </a:spcAft>
                      </a:pPr>
                      <a:r>
                        <a:rPr lang="en-US" sz="1800" dirty="0">
                          <a:effectLst/>
                        </a:rPr>
                        <a:t>Percent (%)</a:t>
                      </a:r>
                      <a:endParaRPr lang="en-US" sz="1800" dirty="0">
                        <a:effectLst/>
                        <a:latin typeface="Calibri"/>
                        <a:ea typeface="Calibri"/>
                        <a:cs typeface="Arial"/>
                      </a:endParaRPr>
                    </a:p>
                  </a:txBody>
                  <a:tcPr marL="75578" marR="75578" marT="0" marB="0"/>
                </a:tc>
                <a:tc>
                  <a:txBody>
                    <a:bodyPr/>
                    <a:lstStyle/>
                    <a:p>
                      <a:pPr marL="0" marR="0" algn="r">
                        <a:lnSpc>
                          <a:spcPct val="115000"/>
                        </a:lnSpc>
                        <a:spcBef>
                          <a:spcPts val="0"/>
                        </a:spcBef>
                        <a:spcAft>
                          <a:spcPts val="0"/>
                        </a:spcAft>
                      </a:pPr>
                      <a:r>
                        <a:rPr lang="en-US" sz="1800" dirty="0">
                          <a:effectLst/>
                        </a:rPr>
                        <a:t>SE*</a:t>
                      </a:r>
                      <a:endParaRPr lang="en-US" sz="1800" dirty="0">
                        <a:effectLst/>
                        <a:latin typeface="Calibri"/>
                        <a:ea typeface="Calibri"/>
                        <a:cs typeface="Arial"/>
                      </a:endParaRPr>
                    </a:p>
                  </a:txBody>
                  <a:tcPr marL="75578" marR="75578" marT="0" marB="0" anchor="b"/>
                </a:tc>
                <a:extLst>
                  <a:ext uri="{0D108BD9-81ED-4DB2-BD59-A6C34878D82A}">
                    <a16:rowId xmlns:a16="http://schemas.microsoft.com/office/drawing/2014/main" val="10000"/>
                  </a:ext>
                </a:extLst>
              </a:tr>
              <a:tr h="290691">
                <a:tc>
                  <a:txBody>
                    <a:bodyPr/>
                    <a:lstStyle/>
                    <a:p>
                      <a:pPr marL="0" marR="0">
                        <a:lnSpc>
                          <a:spcPct val="115000"/>
                        </a:lnSpc>
                        <a:spcBef>
                          <a:spcPts val="0"/>
                        </a:spcBef>
                        <a:spcAft>
                          <a:spcPts val="0"/>
                        </a:spcAft>
                      </a:pPr>
                      <a:r>
                        <a:rPr lang="en-US" sz="1800" dirty="0">
                          <a:solidFill>
                            <a:schemeClr val="tx1"/>
                          </a:solidFill>
                          <a:effectLst/>
                        </a:rPr>
                        <a:t>Panic Attack</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22.66</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1.2</a:t>
                      </a:r>
                    </a:p>
                  </a:txBody>
                  <a:tcPr marL="10497" marR="10497" marT="7144" marB="0"/>
                </a:tc>
                <a:extLst>
                  <a:ext uri="{0D108BD9-81ED-4DB2-BD59-A6C34878D82A}">
                    <a16:rowId xmlns:a16="http://schemas.microsoft.com/office/drawing/2014/main" val="10001"/>
                  </a:ext>
                </a:extLst>
              </a:tr>
              <a:tr h="271299">
                <a:tc>
                  <a:txBody>
                    <a:bodyPr/>
                    <a:lstStyle/>
                    <a:p>
                      <a:pPr marL="0" marR="0">
                        <a:lnSpc>
                          <a:spcPct val="115000"/>
                        </a:lnSpc>
                        <a:spcBef>
                          <a:spcPts val="0"/>
                        </a:spcBef>
                        <a:spcAft>
                          <a:spcPts val="0"/>
                        </a:spcAft>
                      </a:pPr>
                      <a:r>
                        <a:rPr lang="en-US" sz="1800" dirty="0">
                          <a:solidFill>
                            <a:schemeClr val="tx1"/>
                          </a:solidFill>
                          <a:effectLst/>
                        </a:rPr>
                        <a:t>Agoraphobia with/without Panic Disorder</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19.41</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1.3</a:t>
                      </a:r>
                    </a:p>
                  </a:txBody>
                  <a:tcPr marL="10497" marR="10497" marT="7144" marB="0"/>
                </a:tc>
                <a:extLst>
                  <a:ext uri="{0D108BD9-81ED-4DB2-BD59-A6C34878D82A}">
                    <a16:rowId xmlns:a16="http://schemas.microsoft.com/office/drawing/2014/main" val="10002"/>
                  </a:ext>
                </a:extLst>
              </a:tr>
              <a:tr h="304257">
                <a:tc>
                  <a:txBody>
                    <a:bodyPr/>
                    <a:lstStyle/>
                    <a:p>
                      <a:pPr marL="0" marR="0">
                        <a:lnSpc>
                          <a:spcPct val="115000"/>
                        </a:lnSpc>
                        <a:spcBef>
                          <a:spcPts val="0"/>
                        </a:spcBef>
                        <a:spcAft>
                          <a:spcPts val="0"/>
                        </a:spcAft>
                      </a:pPr>
                      <a:r>
                        <a:rPr lang="en-US" sz="1800" dirty="0">
                          <a:solidFill>
                            <a:schemeClr val="tx1"/>
                          </a:solidFill>
                          <a:effectLst/>
                        </a:rPr>
                        <a:t>Agoraphobia without Panic Disorder</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15.62</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1.2</a:t>
                      </a:r>
                    </a:p>
                  </a:txBody>
                  <a:tcPr marL="10497" marR="10497" marT="7144" marB="0"/>
                </a:tc>
                <a:extLst>
                  <a:ext uri="{0D108BD9-81ED-4DB2-BD59-A6C34878D82A}">
                    <a16:rowId xmlns:a16="http://schemas.microsoft.com/office/drawing/2014/main" val="10003"/>
                  </a:ext>
                </a:extLst>
              </a:tr>
              <a:tr h="287777">
                <a:tc>
                  <a:txBody>
                    <a:bodyPr/>
                    <a:lstStyle/>
                    <a:p>
                      <a:pPr marL="0" marR="0">
                        <a:lnSpc>
                          <a:spcPct val="115000"/>
                        </a:lnSpc>
                        <a:spcBef>
                          <a:spcPts val="0"/>
                        </a:spcBef>
                        <a:spcAft>
                          <a:spcPts val="0"/>
                        </a:spcAft>
                      </a:pPr>
                      <a:r>
                        <a:rPr lang="en-US" sz="1800" dirty="0">
                          <a:solidFill>
                            <a:schemeClr val="tx1"/>
                          </a:solidFill>
                          <a:effectLst/>
                        </a:rPr>
                        <a:t>Major Depressive Episode</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11.98</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1.1</a:t>
                      </a:r>
                    </a:p>
                  </a:txBody>
                  <a:tcPr marL="10497" marR="10497" marT="7144" marB="0"/>
                </a:tc>
                <a:extLst>
                  <a:ext uri="{0D108BD9-81ED-4DB2-BD59-A6C34878D82A}">
                    <a16:rowId xmlns:a16="http://schemas.microsoft.com/office/drawing/2014/main" val="10004"/>
                  </a:ext>
                </a:extLst>
              </a:tr>
              <a:tr h="287777">
                <a:tc>
                  <a:txBody>
                    <a:bodyPr/>
                    <a:lstStyle/>
                    <a:p>
                      <a:pPr marL="0" marR="0">
                        <a:lnSpc>
                          <a:spcPct val="115000"/>
                        </a:lnSpc>
                        <a:spcBef>
                          <a:spcPts val="0"/>
                        </a:spcBef>
                        <a:spcAft>
                          <a:spcPts val="0"/>
                        </a:spcAft>
                      </a:pPr>
                      <a:r>
                        <a:rPr lang="en-US" sz="1800" dirty="0">
                          <a:solidFill>
                            <a:schemeClr val="tx1"/>
                          </a:solidFill>
                          <a:effectLst/>
                        </a:rPr>
                        <a:t>Social Phobia</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11.52</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1.1</a:t>
                      </a:r>
                    </a:p>
                  </a:txBody>
                  <a:tcPr marL="10497" marR="10497" marT="7144" marB="0"/>
                </a:tc>
                <a:extLst>
                  <a:ext uri="{0D108BD9-81ED-4DB2-BD59-A6C34878D82A}">
                    <a16:rowId xmlns:a16="http://schemas.microsoft.com/office/drawing/2014/main" val="10005"/>
                  </a:ext>
                </a:extLst>
              </a:tr>
              <a:tr h="287777">
                <a:tc>
                  <a:txBody>
                    <a:bodyPr/>
                    <a:lstStyle/>
                    <a:p>
                      <a:pPr marL="0" marR="0">
                        <a:lnSpc>
                          <a:spcPct val="115000"/>
                        </a:lnSpc>
                        <a:spcBef>
                          <a:spcPts val="0"/>
                        </a:spcBef>
                        <a:spcAft>
                          <a:spcPts val="0"/>
                        </a:spcAft>
                      </a:pPr>
                      <a:r>
                        <a:rPr lang="en-US" sz="1800" dirty="0">
                          <a:solidFill>
                            <a:schemeClr val="tx1"/>
                          </a:solidFill>
                          <a:effectLst/>
                        </a:rPr>
                        <a:t>Obsessive Compulsive Disorder</a:t>
                      </a:r>
                      <a:endParaRPr lang="en-US" sz="1800" dirty="0">
                        <a:solidFill>
                          <a:schemeClr val="tx1"/>
                        </a:solidFill>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8.02</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tx1"/>
                          </a:solidFill>
                          <a:effectLst/>
                          <a:latin typeface="+mn-lt"/>
                          <a:ea typeface="+mn-ea"/>
                          <a:cs typeface="+mn-cs"/>
                        </a:rPr>
                        <a:t>0.9</a:t>
                      </a:r>
                    </a:p>
                  </a:txBody>
                  <a:tcPr marL="10497" marR="10497" marT="7144" marB="0"/>
                </a:tc>
                <a:extLst>
                  <a:ext uri="{0D108BD9-81ED-4DB2-BD59-A6C34878D82A}">
                    <a16:rowId xmlns:a16="http://schemas.microsoft.com/office/drawing/2014/main" val="10006"/>
                  </a:ext>
                </a:extLst>
              </a:tr>
              <a:tr h="287777">
                <a:tc>
                  <a:txBody>
                    <a:bodyPr/>
                    <a:lstStyle/>
                    <a:p>
                      <a:pPr marL="0" marR="0">
                        <a:lnSpc>
                          <a:spcPct val="115000"/>
                        </a:lnSpc>
                        <a:spcBef>
                          <a:spcPts val="0"/>
                        </a:spcBef>
                        <a:spcAft>
                          <a:spcPts val="0"/>
                        </a:spcAft>
                      </a:pPr>
                      <a:r>
                        <a:rPr lang="en-US" sz="1800" dirty="0">
                          <a:effectLst/>
                        </a:rPr>
                        <a:t>Old Bipolar I Disorder</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8.39</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0.9</a:t>
                      </a:r>
                    </a:p>
                  </a:txBody>
                  <a:tcPr marL="10497" marR="10497" marT="7144" marB="0"/>
                </a:tc>
                <a:extLst>
                  <a:ext uri="{0D108BD9-81ED-4DB2-BD59-A6C34878D82A}">
                    <a16:rowId xmlns:a16="http://schemas.microsoft.com/office/drawing/2014/main" val="10007"/>
                  </a:ext>
                </a:extLst>
              </a:tr>
              <a:tr h="271299">
                <a:tc>
                  <a:txBody>
                    <a:bodyPr/>
                    <a:lstStyle/>
                    <a:p>
                      <a:pPr marL="0" marR="0">
                        <a:lnSpc>
                          <a:spcPct val="115000"/>
                        </a:lnSpc>
                        <a:spcBef>
                          <a:spcPts val="0"/>
                        </a:spcBef>
                        <a:spcAft>
                          <a:spcPts val="0"/>
                        </a:spcAft>
                      </a:pPr>
                      <a:r>
                        <a:rPr lang="en-US" sz="1800" dirty="0">
                          <a:effectLst/>
                        </a:rPr>
                        <a:t>Posttraumatic Stress Disorder</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2.97</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0.4</a:t>
                      </a:r>
                    </a:p>
                  </a:txBody>
                  <a:tcPr marL="10497" marR="10497" marT="7144" marB="0"/>
                </a:tc>
                <a:extLst>
                  <a:ext uri="{0D108BD9-81ED-4DB2-BD59-A6C34878D82A}">
                    <a16:rowId xmlns:a16="http://schemas.microsoft.com/office/drawing/2014/main" val="10008"/>
                  </a:ext>
                </a:extLst>
              </a:tr>
              <a:tr h="271299">
                <a:tc>
                  <a:txBody>
                    <a:bodyPr/>
                    <a:lstStyle/>
                    <a:p>
                      <a:pPr marL="0" marR="0">
                        <a:lnSpc>
                          <a:spcPct val="115000"/>
                        </a:lnSpc>
                        <a:spcBef>
                          <a:spcPts val="0"/>
                        </a:spcBef>
                        <a:spcAft>
                          <a:spcPts val="0"/>
                        </a:spcAft>
                      </a:pPr>
                      <a:r>
                        <a:rPr lang="en-US" sz="1800" dirty="0">
                          <a:effectLst/>
                        </a:rPr>
                        <a:t>Drug Abuse</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3.13</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0.7</a:t>
                      </a:r>
                    </a:p>
                  </a:txBody>
                  <a:tcPr marL="10497" marR="10497" marT="7144" marB="0"/>
                </a:tc>
                <a:extLst>
                  <a:ext uri="{0D108BD9-81ED-4DB2-BD59-A6C34878D82A}">
                    <a16:rowId xmlns:a16="http://schemas.microsoft.com/office/drawing/2014/main" val="10009"/>
                  </a:ext>
                </a:extLst>
              </a:tr>
              <a:tr h="271299">
                <a:tc>
                  <a:txBody>
                    <a:bodyPr/>
                    <a:lstStyle/>
                    <a:p>
                      <a:pPr marL="0" marR="0">
                        <a:lnSpc>
                          <a:spcPct val="115000"/>
                        </a:lnSpc>
                        <a:spcBef>
                          <a:spcPts val="0"/>
                        </a:spcBef>
                        <a:spcAft>
                          <a:spcPts val="0"/>
                        </a:spcAft>
                      </a:pPr>
                      <a:r>
                        <a:rPr lang="en-US" sz="1800" dirty="0">
                          <a:effectLst/>
                        </a:rPr>
                        <a:t>Generalized Anxiety Disorder</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2.31</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0.5</a:t>
                      </a:r>
                    </a:p>
                  </a:txBody>
                  <a:tcPr marL="10497" marR="10497" marT="7144" marB="0"/>
                </a:tc>
                <a:extLst>
                  <a:ext uri="{0D108BD9-81ED-4DB2-BD59-A6C34878D82A}">
                    <a16:rowId xmlns:a16="http://schemas.microsoft.com/office/drawing/2014/main" val="10010"/>
                  </a:ext>
                </a:extLst>
              </a:tr>
              <a:tr h="271299">
                <a:tc>
                  <a:txBody>
                    <a:bodyPr/>
                    <a:lstStyle/>
                    <a:p>
                      <a:pPr marL="0" marR="0">
                        <a:lnSpc>
                          <a:spcPct val="115000"/>
                        </a:lnSpc>
                        <a:spcBef>
                          <a:spcPts val="0"/>
                        </a:spcBef>
                        <a:spcAft>
                          <a:spcPts val="0"/>
                        </a:spcAft>
                      </a:pPr>
                      <a:r>
                        <a:rPr lang="en-US" sz="1800" dirty="0">
                          <a:effectLst/>
                        </a:rPr>
                        <a:t>Bulimia</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2.79</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0.5</a:t>
                      </a:r>
                    </a:p>
                  </a:txBody>
                  <a:tcPr marL="10497" marR="10497" marT="7144" marB="0"/>
                </a:tc>
                <a:extLst>
                  <a:ext uri="{0D108BD9-81ED-4DB2-BD59-A6C34878D82A}">
                    <a16:rowId xmlns:a16="http://schemas.microsoft.com/office/drawing/2014/main" val="10011"/>
                  </a:ext>
                </a:extLst>
              </a:tr>
              <a:tr h="271299">
                <a:tc>
                  <a:txBody>
                    <a:bodyPr/>
                    <a:lstStyle/>
                    <a:p>
                      <a:pPr marL="0" marR="0">
                        <a:lnSpc>
                          <a:spcPct val="115000"/>
                        </a:lnSpc>
                        <a:spcBef>
                          <a:spcPts val="0"/>
                        </a:spcBef>
                        <a:spcAft>
                          <a:spcPts val="0"/>
                        </a:spcAft>
                      </a:pPr>
                      <a:r>
                        <a:rPr lang="en-US" sz="1800" dirty="0">
                          <a:effectLst/>
                        </a:rPr>
                        <a:t>Drug Dependence</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0.79</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0.2</a:t>
                      </a:r>
                    </a:p>
                  </a:txBody>
                  <a:tcPr marL="10497" marR="10497" marT="7144" marB="0"/>
                </a:tc>
                <a:extLst>
                  <a:ext uri="{0D108BD9-81ED-4DB2-BD59-A6C34878D82A}">
                    <a16:rowId xmlns:a16="http://schemas.microsoft.com/office/drawing/2014/main" val="10012"/>
                  </a:ext>
                </a:extLst>
              </a:tr>
              <a:tr h="271299">
                <a:tc>
                  <a:txBody>
                    <a:bodyPr/>
                    <a:lstStyle/>
                    <a:p>
                      <a:pPr marL="0" marR="0">
                        <a:lnSpc>
                          <a:spcPct val="115000"/>
                        </a:lnSpc>
                        <a:spcBef>
                          <a:spcPts val="0"/>
                        </a:spcBef>
                        <a:spcAft>
                          <a:spcPts val="0"/>
                        </a:spcAft>
                      </a:pPr>
                      <a:r>
                        <a:rPr lang="en-US" sz="1800" dirty="0">
                          <a:effectLst/>
                        </a:rPr>
                        <a:t>Alcohol Dependence</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0.52</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0.2</a:t>
                      </a:r>
                    </a:p>
                  </a:txBody>
                  <a:tcPr marL="10497" marR="10497" marT="7144" marB="0"/>
                </a:tc>
                <a:extLst>
                  <a:ext uri="{0D108BD9-81ED-4DB2-BD59-A6C34878D82A}">
                    <a16:rowId xmlns:a16="http://schemas.microsoft.com/office/drawing/2014/main" val="10013"/>
                  </a:ext>
                </a:extLst>
              </a:tr>
              <a:tr h="271299">
                <a:tc>
                  <a:txBody>
                    <a:bodyPr/>
                    <a:lstStyle/>
                    <a:p>
                      <a:pPr marL="0" marR="0">
                        <a:lnSpc>
                          <a:spcPct val="115000"/>
                        </a:lnSpc>
                        <a:spcBef>
                          <a:spcPts val="0"/>
                        </a:spcBef>
                        <a:spcAft>
                          <a:spcPts val="0"/>
                        </a:spcAft>
                      </a:pPr>
                      <a:r>
                        <a:rPr lang="en-US" sz="1800" dirty="0">
                          <a:effectLst/>
                        </a:rPr>
                        <a:t>Alcohol Abuse</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0.48</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0.2</a:t>
                      </a:r>
                    </a:p>
                  </a:txBody>
                  <a:tcPr marL="10497" marR="10497" marT="7144" marB="0"/>
                </a:tc>
                <a:extLst>
                  <a:ext uri="{0D108BD9-81ED-4DB2-BD59-A6C34878D82A}">
                    <a16:rowId xmlns:a16="http://schemas.microsoft.com/office/drawing/2014/main" val="10014"/>
                  </a:ext>
                </a:extLst>
              </a:tr>
              <a:tr h="271299">
                <a:tc>
                  <a:txBody>
                    <a:bodyPr/>
                    <a:lstStyle/>
                    <a:p>
                      <a:pPr marL="0" marR="0">
                        <a:lnSpc>
                          <a:spcPct val="115000"/>
                        </a:lnSpc>
                        <a:spcBef>
                          <a:spcPts val="0"/>
                        </a:spcBef>
                        <a:spcAft>
                          <a:spcPts val="0"/>
                        </a:spcAft>
                      </a:pPr>
                      <a:r>
                        <a:rPr lang="en-US" sz="1800" dirty="0">
                          <a:effectLst/>
                        </a:rPr>
                        <a:t>Anorexia</a:t>
                      </a:r>
                      <a:endParaRPr lang="en-US" sz="1800" dirty="0">
                        <a:effectLst/>
                        <a:latin typeface="Calibri"/>
                        <a:ea typeface="Calibri"/>
                        <a:cs typeface="Arial"/>
                      </a:endParaRPr>
                    </a:p>
                  </a:txBody>
                  <a:tcPr marL="75578" marR="75578" marT="0" marB="0" anchor="b"/>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0.22</a:t>
                      </a:r>
                    </a:p>
                  </a:txBody>
                  <a:tcPr marL="10497" marR="10497" marT="7144" marB="0"/>
                </a:tc>
                <a:tc>
                  <a:txBody>
                    <a:bodyPr/>
                    <a:lstStyle/>
                    <a:p>
                      <a:pPr marL="0" marR="0" algn="r" rtl="0" eaLnBrk="1" fontAlgn="t" latinLnBrk="0" hangingPunct="1">
                        <a:lnSpc>
                          <a:spcPct val="115000"/>
                        </a:lnSpc>
                        <a:spcBef>
                          <a:spcPts val="0"/>
                        </a:spcBef>
                        <a:spcAft>
                          <a:spcPts val="0"/>
                        </a:spcAft>
                      </a:pPr>
                      <a:r>
                        <a:rPr kumimoji="0" lang="en-US" sz="1800" b="1" kern="1200" dirty="0">
                          <a:solidFill>
                            <a:schemeClr val="accent1">
                              <a:lumMod val="75000"/>
                            </a:schemeClr>
                          </a:solidFill>
                          <a:effectLst/>
                          <a:latin typeface="+mn-lt"/>
                          <a:ea typeface="+mn-ea"/>
                          <a:cs typeface="+mn-cs"/>
                        </a:rPr>
                        <a:t>0.1</a:t>
                      </a:r>
                    </a:p>
                  </a:txBody>
                  <a:tcPr marL="10497" marR="10497" marT="7144" marB="0"/>
                </a:tc>
                <a:extLst>
                  <a:ext uri="{0D108BD9-81ED-4DB2-BD59-A6C34878D82A}">
                    <a16:rowId xmlns:a16="http://schemas.microsoft.com/office/drawing/2014/main" val="10015"/>
                  </a:ext>
                </a:extLst>
              </a:tr>
            </a:tbl>
          </a:graphicData>
        </a:graphic>
      </p:graphicFrame>
      <p:sp>
        <p:nvSpPr>
          <p:cNvPr id="5" name="TextBox 4"/>
          <p:cNvSpPr txBox="1"/>
          <p:nvPr/>
        </p:nvSpPr>
        <p:spPr>
          <a:xfrm>
            <a:off x="679277" y="6572286"/>
            <a:ext cx="4171950" cy="253916"/>
          </a:xfrm>
          <a:prstGeom prst="rect">
            <a:avLst/>
          </a:prstGeom>
          <a:noFill/>
        </p:spPr>
        <p:txBody>
          <a:bodyPr wrap="square" rtlCol="0">
            <a:spAutoFit/>
          </a:bodyPr>
          <a:lstStyle/>
          <a:p>
            <a:pPr algn="l"/>
            <a:r>
              <a:rPr lang="en-US" sz="1050" dirty="0"/>
              <a:t>*SE = Standard Error</a:t>
            </a:r>
          </a:p>
        </p:txBody>
      </p:sp>
    </p:spTree>
    <p:extLst>
      <p:ext uri="{BB962C8B-B14F-4D97-AF65-F5344CB8AC3E}">
        <p14:creationId xmlns:p14="http://schemas.microsoft.com/office/powerpoint/2010/main" val="131630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alibri" charset="0"/>
              </a:rPr>
              <a:t>Anxiety Disorders in </a:t>
            </a:r>
            <a:r>
              <a:rPr lang="en-CA" sz="3200" dirty="0">
                <a:latin typeface="Calibri" charset="0"/>
              </a:rPr>
              <a:t>DSM5</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nvPr>
        </p:nvGraphicFramePr>
        <p:xfrm>
          <a:off x="433388" y="1549400"/>
          <a:ext cx="8331200" cy="4627563"/>
        </p:xfrm>
        <a:graphic>
          <a:graphicData uri="http://schemas.openxmlformats.org/presentationml/2006/ole">
            <mc:AlternateContent xmlns:mc="http://schemas.openxmlformats.org/markup-compatibility/2006">
              <mc:Choice xmlns:v="urn:schemas-microsoft-com:vml" Requires="v">
                <p:oleObj spid="_x0000_s1034" r:id="rId3" imgW="8332543" imgH="4626482" progId="">
                  <p:embed/>
                </p:oleObj>
              </mc:Choice>
              <mc:Fallback>
                <p:oleObj r:id="rId3" imgW="8332543" imgH="4626482" progId="">
                  <p:embed/>
                  <p:pic>
                    <p:nvPicPr>
                      <p:cNvPr id="90113"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1549400"/>
                        <a:ext cx="83312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4" name="TextBox 4"/>
          <p:cNvSpPr txBox="1">
            <a:spLocks noChangeArrowheads="1"/>
          </p:cNvSpPr>
          <p:nvPr/>
        </p:nvSpPr>
        <p:spPr bwMode="auto">
          <a:xfrm>
            <a:off x="1187450" y="620713"/>
            <a:ext cx="69135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b="1">
                <a:solidFill>
                  <a:srgbClr val="0000FF"/>
                </a:solidFill>
              </a:rPr>
              <a:t>Mental Disorders among Adults (18 and older), in the past year (2001)</a:t>
            </a:r>
          </a:p>
        </p:txBody>
      </p:sp>
    </p:spTree>
    <p:extLst>
      <p:ext uri="{BB962C8B-B14F-4D97-AF65-F5344CB8AC3E}">
        <p14:creationId xmlns:p14="http://schemas.microsoft.com/office/powerpoint/2010/main" val="1460855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3" descr="285911-1335297-286227-28633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476250"/>
            <a:ext cx="8709025" cy="5761038"/>
          </a:xfrm>
        </p:spPr>
      </p:pic>
      <p:sp>
        <p:nvSpPr>
          <p:cNvPr id="91138"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extLst>
      <p:ext uri="{BB962C8B-B14F-4D97-AF65-F5344CB8AC3E}">
        <p14:creationId xmlns:p14="http://schemas.microsoft.com/office/powerpoint/2010/main" val="1836890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285911-1335297-286227-1691677.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237288"/>
          </a:xfrm>
        </p:spPr>
      </p:pic>
      <p:sp>
        <p:nvSpPr>
          <p:cNvPr id="93186"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extLst>
      <p:ext uri="{BB962C8B-B14F-4D97-AF65-F5344CB8AC3E}">
        <p14:creationId xmlns:p14="http://schemas.microsoft.com/office/powerpoint/2010/main" val="1413242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672A-4A6B-425F-BAC4-81C55281D7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B28F9D2-D8A2-43AB-B885-28C6B31B12BC}"/>
              </a:ext>
            </a:extLst>
          </p:cNvPr>
          <p:cNvPicPr>
            <a:picLocks noGrp="1" noChangeAspect="1"/>
          </p:cNvPicPr>
          <p:nvPr>
            <p:ph idx="1"/>
          </p:nvPr>
        </p:nvPicPr>
        <p:blipFill>
          <a:blip r:embed="rId2"/>
          <a:stretch>
            <a:fillRect/>
          </a:stretch>
        </p:blipFill>
        <p:spPr>
          <a:xfrm>
            <a:off x="0" y="-1391997"/>
            <a:ext cx="9144000" cy="6858000"/>
          </a:xfrm>
        </p:spPr>
      </p:pic>
    </p:spTree>
    <p:extLst>
      <p:ext uri="{BB962C8B-B14F-4D97-AF65-F5344CB8AC3E}">
        <p14:creationId xmlns:p14="http://schemas.microsoft.com/office/powerpoint/2010/main" val="3562320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tx2">
                    <a:satMod val="130000"/>
                  </a:schemeClr>
                </a:solidFill>
                <a:ea typeface="+mj-ea"/>
                <a:cs typeface="+mj-cs"/>
              </a:rPr>
              <a:t>Prognosis</a:t>
            </a:r>
          </a:p>
        </p:txBody>
      </p:sp>
      <p:sp>
        <p:nvSpPr>
          <p:cNvPr id="96258" name="Content Placeholder 2"/>
          <p:cNvSpPr>
            <a:spLocks noGrp="1"/>
          </p:cNvSpPr>
          <p:nvPr>
            <p:ph idx="1"/>
          </p:nvPr>
        </p:nvSpPr>
        <p:spPr/>
        <p:txBody>
          <a:bodyPr/>
          <a:lstStyle/>
          <a:p>
            <a:pPr eaLnBrk="1" hangingPunct="1"/>
            <a:r>
              <a:rPr lang="en-US">
                <a:latin typeface="Gill Sans MT" charset="0"/>
              </a:rPr>
              <a:t>Depends on:</a:t>
            </a:r>
          </a:p>
          <a:p>
            <a:pPr lvl="1" eaLnBrk="1" hangingPunct="1"/>
            <a:endParaRPr lang="en-US">
              <a:latin typeface="Gill Sans MT" charset="0"/>
            </a:endParaRPr>
          </a:p>
          <a:p>
            <a:pPr lvl="1" eaLnBrk="1" hangingPunct="1"/>
            <a:r>
              <a:rPr lang="en-US">
                <a:latin typeface="Gill Sans MT" charset="0"/>
              </a:rPr>
              <a:t>Dx (Psychosis </a:t>
            </a:r>
            <a:r>
              <a:rPr lang="en-US">
                <a:latin typeface="Gill Sans MT" charset="0"/>
                <a:sym typeface="Wingdings" charset="0"/>
              </a:rPr>
              <a:t> Mood  Anxiety)</a:t>
            </a:r>
            <a:endParaRPr lang="en-US">
              <a:latin typeface="Gill Sans MT" charset="0"/>
            </a:endParaRPr>
          </a:p>
          <a:p>
            <a:pPr lvl="1" eaLnBrk="1" hangingPunct="1"/>
            <a:r>
              <a:rPr lang="en-US">
                <a:latin typeface="Gill Sans MT" charset="0"/>
              </a:rPr>
              <a:t>Severity</a:t>
            </a:r>
          </a:p>
          <a:p>
            <a:pPr lvl="1" eaLnBrk="1" hangingPunct="1"/>
            <a:r>
              <a:rPr lang="en-US">
                <a:latin typeface="Gill Sans MT" charset="0"/>
              </a:rPr>
              <a:t>Duration</a:t>
            </a:r>
          </a:p>
          <a:p>
            <a:pPr lvl="1" eaLnBrk="1" hangingPunct="1"/>
            <a:r>
              <a:rPr lang="en-US">
                <a:latin typeface="Gill Sans MT" charset="0"/>
              </a:rPr>
              <a:t>Support</a:t>
            </a:r>
          </a:p>
          <a:p>
            <a:pPr lvl="1" eaLnBrk="1" hangingPunct="1"/>
            <a:r>
              <a:rPr lang="en-US">
                <a:latin typeface="Gill Sans MT" charset="0"/>
              </a:rPr>
              <a:t>Compliance</a:t>
            </a:r>
          </a:p>
        </p:txBody>
      </p:sp>
    </p:spTree>
    <p:extLst>
      <p:ext uri="{BB962C8B-B14F-4D97-AF65-F5344CB8AC3E}">
        <p14:creationId xmlns:p14="http://schemas.microsoft.com/office/powerpoint/2010/main" val="3386773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z="4800">
                <a:latin typeface="Calibri" charset="0"/>
              </a:rPr>
              <a:t>Summary</a:t>
            </a:r>
            <a:endParaRPr lang="en-US">
              <a:latin typeface="Calibri" charset="0"/>
            </a:endParaRPr>
          </a:p>
        </p:txBody>
      </p:sp>
      <p:sp>
        <p:nvSpPr>
          <p:cNvPr id="97282"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spTree>
    <p:extLst>
      <p:ext uri="{BB962C8B-B14F-4D97-AF65-F5344CB8AC3E}">
        <p14:creationId xmlns:p14="http://schemas.microsoft.com/office/powerpoint/2010/main" val="67603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Case Vignette: </a:t>
            </a:r>
          </a:p>
        </p:txBody>
      </p:sp>
      <p:sp>
        <p:nvSpPr>
          <p:cNvPr id="19458" name="Content Placeholder 2"/>
          <p:cNvSpPr>
            <a:spLocks noGrp="1"/>
          </p:cNvSpPr>
          <p:nvPr>
            <p:ph idx="1"/>
          </p:nvPr>
        </p:nvSpPr>
        <p:spPr/>
        <p:txBody>
          <a:bodyPr/>
          <a:lstStyle/>
          <a:p>
            <a:pPr eaLnBrk="1" hangingPunct="1"/>
            <a:r>
              <a:rPr lang="en-US">
                <a:latin typeface="Calibri" charset="0"/>
              </a:rPr>
              <a:t>Layla is 31 year old female. She came to your clinic complaining of fearfulness, palpitations, shortness of breath and impaired concentration. She is afraid that she will die. These symptoms come suddenly in episodes for the last two months. </a:t>
            </a:r>
            <a:endParaRPr lang="en-US" b="1">
              <a:latin typeface="Calibri"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Case Vignette: </a:t>
            </a:r>
          </a:p>
        </p:txBody>
      </p:sp>
      <p:sp>
        <p:nvSpPr>
          <p:cNvPr id="20482" name="Content Placeholder 2"/>
          <p:cNvSpPr>
            <a:spLocks noGrp="1"/>
          </p:cNvSpPr>
          <p:nvPr>
            <p:ph idx="1"/>
          </p:nvPr>
        </p:nvSpPr>
        <p:spPr/>
        <p:txBody>
          <a:bodyPr/>
          <a:lstStyle/>
          <a:p>
            <a:pPr eaLnBrk="1" hangingPunct="1"/>
            <a:r>
              <a:rPr lang="en-US">
                <a:latin typeface="Calibri" charset="0"/>
              </a:rPr>
              <a:t>Layla is 31 year old female. She came to your clinic complaining of </a:t>
            </a:r>
            <a:r>
              <a:rPr lang="en-US">
                <a:solidFill>
                  <a:srgbClr val="FF0000"/>
                </a:solidFill>
                <a:latin typeface="Calibri" charset="0"/>
              </a:rPr>
              <a:t>fearfulness</a:t>
            </a:r>
            <a:r>
              <a:rPr lang="en-US">
                <a:latin typeface="Calibri" charset="0"/>
              </a:rPr>
              <a:t>, </a:t>
            </a:r>
            <a:r>
              <a:rPr lang="en-US">
                <a:solidFill>
                  <a:srgbClr val="FF0000"/>
                </a:solidFill>
                <a:latin typeface="Calibri" charset="0"/>
              </a:rPr>
              <a:t>palpitations</a:t>
            </a:r>
            <a:r>
              <a:rPr lang="en-US">
                <a:latin typeface="Calibri" charset="0"/>
              </a:rPr>
              <a:t>, </a:t>
            </a:r>
            <a:r>
              <a:rPr lang="en-US">
                <a:solidFill>
                  <a:srgbClr val="FF0000"/>
                </a:solidFill>
                <a:latin typeface="Calibri" charset="0"/>
              </a:rPr>
              <a:t>shortness</a:t>
            </a:r>
            <a:r>
              <a:rPr lang="en-US">
                <a:latin typeface="Calibri" charset="0"/>
              </a:rPr>
              <a:t> </a:t>
            </a:r>
            <a:r>
              <a:rPr lang="en-US">
                <a:solidFill>
                  <a:srgbClr val="FF0000"/>
                </a:solidFill>
                <a:latin typeface="Calibri" charset="0"/>
              </a:rPr>
              <a:t>of</a:t>
            </a:r>
            <a:r>
              <a:rPr lang="en-US">
                <a:latin typeface="Calibri" charset="0"/>
              </a:rPr>
              <a:t> </a:t>
            </a:r>
            <a:r>
              <a:rPr lang="en-US">
                <a:solidFill>
                  <a:srgbClr val="FF0000"/>
                </a:solidFill>
                <a:latin typeface="Calibri" charset="0"/>
              </a:rPr>
              <a:t>breath</a:t>
            </a:r>
            <a:r>
              <a:rPr lang="en-US">
                <a:latin typeface="Calibri" charset="0"/>
              </a:rPr>
              <a:t> and </a:t>
            </a:r>
            <a:r>
              <a:rPr lang="en-US">
                <a:solidFill>
                  <a:srgbClr val="FF0000"/>
                </a:solidFill>
                <a:latin typeface="Calibri" charset="0"/>
              </a:rPr>
              <a:t>impaired</a:t>
            </a:r>
            <a:r>
              <a:rPr lang="en-US">
                <a:latin typeface="Calibri" charset="0"/>
              </a:rPr>
              <a:t> </a:t>
            </a:r>
            <a:r>
              <a:rPr lang="en-US">
                <a:solidFill>
                  <a:srgbClr val="FF0000"/>
                </a:solidFill>
                <a:latin typeface="Calibri" charset="0"/>
              </a:rPr>
              <a:t>concentration</a:t>
            </a:r>
            <a:r>
              <a:rPr lang="en-US">
                <a:latin typeface="Calibri" charset="0"/>
              </a:rPr>
              <a:t>. She is </a:t>
            </a:r>
            <a:r>
              <a:rPr lang="en-US">
                <a:solidFill>
                  <a:srgbClr val="FF0000"/>
                </a:solidFill>
                <a:latin typeface="Calibri" charset="0"/>
              </a:rPr>
              <a:t>afraid</a:t>
            </a:r>
            <a:r>
              <a:rPr lang="en-US">
                <a:latin typeface="Calibri" charset="0"/>
              </a:rPr>
              <a:t> that she will die. These symptoms come suddenly in episodes for the last two months. </a:t>
            </a:r>
            <a:endParaRPr lang="en-US" b="1">
              <a:latin typeface="Calibri"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Features of Anxiety</a:t>
            </a:r>
            <a:endParaRPr lang="en-CA">
              <a:latin typeface="Calibri" charset="0"/>
            </a:endParaRPr>
          </a:p>
        </p:txBody>
      </p:sp>
      <p:graphicFrame>
        <p:nvGraphicFramePr>
          <p:cNvPr id="4" name="Group 29"/>
          <p:cNvGraphicFramePr>
            <a:graphicFrameLocks/>
          </p:cNvGraphicFramePr>
          <p:nvPr/>
        </p:nvGraphicFramePr>
        <p:xfrm>
          <a:off x="395288" y="1554163"/>
          <a:ext cx="8424862" cy="4938712"/>
        </p:xfrm>
        <a:graphic>
          <a:graphicData uri="http://schemas.openxmlformats.org/drawingml/2006/table">
            <a:tbl>
              <a:tblPr rtl="1"/>
              <a:tblGrid>
                <a:gridCol w="3720309">
                  <a:extLst>
                    <a:ext uri="{9D8B030D-6E8A-4147-A177-3AD203B41FA5}">
                      <a16:colId xmlns:a16="http://schemas.microsoft.com/office/drawing/2014/main" val="20000"/>
                    </a:ext>
                  </a:extLst>
                </a:gridCol>
                <a:gridCol w="4704553">
                  <a:extLst>
                    <a:ext uri="{9D8B030D-6E8A-4147-A177-3AD203B41FA5}">
                      <a16:colId xmlns:a16="http://schemas.microsoft.com/office/drawing/2014/main" val="20001"/>
                    </a:ext>
                  </a:extLst>
                </a:gridCol>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1" i="0" u="none" strike="noStrike" cap="none" normalizeH="0" baseline="0" dirty="0">
                          <a:ln>
                            <a:noFill/>
                          </a:ln>
                          <a:solidFill>
                            <a:schemeClr val="tx1"/>
                          </a:solidFill>
                          <a:effectLst/>
                          <a:latin typeface="Arial" pitchFamily="34" charset="0"/>
                          <a:cs typeface="Arial" pitchFamily="34" charset="0"/>
                        </a:rPr>
                        <a:t>Physical</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Psychological</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0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pitchFamily="34" charset="0"/>
                          <a:cs typeface="Arial" pitchFamily="34" charset="0"/>
                        </a:rPr>
                        <a:t>Neuro</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CVS &amp; CHEST: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GI: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pitchFamily="34" charset="0"/>
                          <a:cs typeface="Arial" pitchFamily="34" charset="0"/>
                        </a:rPr>
                        <a:t>Genito-urin</a:t>
                      </a:r>
                      <a:r>
                        <a:rPr kumimoji="0" lang="en-US" sz="2000" b="1"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MSS:</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Excessive worries + anticipation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Fear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a:ln>
                            <a:noFill/>
                          </a:ln>
                          <a:solidFill>
                            <a:schemeClr val="tx1"/>
                          </a:solidFill>
                          <a:effectLst/>
                          <a:latin typeface="Arial" pitchFamily="34" charset="0"/>
                          <a:cs typeface="Arial" pitchFamily="34" charset="0"/>
                        </a:rPr>
                        <a:t>Apprehension + </a:t>
                      </a:r>
                      <a:r>
                        <a:rPr kumimoji="0" lang="en-US" sz="2000" b="1" i="0" u="none" strike="noStrike" cap="none" normalizeH="0" baseline="0" dirty="0" err="1">
                          <a:ln>
                            <a:noFill/>
                          </a:ln>
                          <a:solidFill>
                            <a:schemeClr val="tx1"/>
                          </a:solidFill>
                          <a:effectLst/>
                          <a:latin typeface="Arial" pitchFamily="34" charset="0"/>
                          <a:cs typeface="Arial" pitchFamily="34" charset="0"/>
                        </a:rPr>
                        <a:t>hypervigilance</a:t>
                      </a:r>
                      <a:endParaRPr kumimoji="0" lang="en-US" sz="2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Difficulty concentrating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Feeling of restlessness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pitchFamily="34" charset="0"/>
                          <a:cs typeface="Arial" pitchFamily="34" charset="0"/>
                        </a:rPr>
                        <a:t>Sensitivity to noise</a:t>
                      </a:r>
                    </a:p>
                    <a:p>
                      <a:pPr marL="0" marR="0" lvl="0" indent="0" algn="l" defTabSz="914400" rtl="0" eaLnBrk="1" fontAlgn="base" latinLnBrk="0" hangingPunct="1">
                        <a:lnSpc>
                          <a:spcPct val="100000"/>
                        </a:lnSpc>
                        <a:spcBef>
                          <a:spcPct val="20000"/>
                        </a:spcBef>
                        <a:spcAft>
                          <a:spcPct val="0"/>
                        </a:spcAft>
                        <a:buClrTx/>
                        <a:buSzTx/>
                        <a:buFontTx/>
                        <a:buNone/>
                        <a:tabLst/>
                      </a:pPr>
                      <a:br>
                        <a:rPr kumimoji="0" lang="en-US" sz="1000" b="1" i="0" u="none" strike="noStrike" cap="none" normalizeH="0" baseline="0" dirty="0">
                          <a:ln>
                            <a:noFill/>
                          </a:ln>
                          <a:solidFill>
                            <a:schemeClr val="tx1"/>
                          </a:solidFill>
                          <a:effectLst/>
                          <a:latin typeface="Arial" pitchFamily="34" charset="0"/>
                          <a:cs typeface="Arial" pitchFamily="34" charset="0"/>
                        </a:rPr>
                      </a:br>
                      <a:r>
                        <a:rPr kumimoji="0" lang="en-US" sz="2000" b="1" i="0" u="none" strike="noStrike" cap="none" normalizeH="0" baseline="0" dirty="0">
                          <a:ln>
                            <a:noFill/>
                          </a:ln>
                          <a:solidFill>
                            <a:schemeClr val="tx1"/>
                          </a:solidFill>
                          <a:effectLst/>
                          <a:latin typeface="Arial" pitchFamily="34" charset="0"/>
                          <a:cs typeface="Arial" pitchFamily="34" charset="0"/>
                        </a:rPr>
                        <a:t>Sleep disturbance</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rrowheads="1"/>
          </p:cNvPicPr>
          <p:nvPr/>
        </p:nvPicPr>
        <p:blipFill>
          <a:blip r:embed="rId2"/>
          <a:srcRect/>
          <a:stretch>
            <a:fillRect/>
          </a:stretch>
        </p:blipFill>
        <p:spPr bwMode="auto">
          <a:xfrm>
            <a:off x="1268961" y="0"/>
            <a:ext cx="6609999"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1438</TotalTime>
  <Words>3410</Words>
  <Application>Microsoft Office PowerPoint</Application>
  <PresentationFormat>On-screen Show (4:3)</PresentationFormat>
  <Paragraphs>555</Paragraphs>
  <Slides>55</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55</vt:i4>
      </vt:variant>
    </vt:vector>
  </HeadingPairs>
  <TitlesOfParts>
    <vt:vector size="64" baseType="lpstr">
      <vt:lpstr>Arial</vt:lpstr>
      <vt:lpstr>Calibri</vt:lpstr>
      <vt:lpstr>Cooper Black</vt:lpstr>
      <vt:lpstr>Gill Sans MT</vt:lpstr>
      <vt:lpstr>Times New Roman</vt:lpstr>
      <vt:lpstr>Tw Cen MT</vt:lpstr>
      <vt:lpstr>Wingdings</vt:lpstr>
      <vt:lpstr>Wingdings 3</vt:lpstr>
      <vt:lpstr>Office Theme</vt:lpstr>
      <vt:lpstr>Anxiety Disorders</vt:lpstr>
      <vt:lpstr>Objectives:</vt:lpstr>
      <vt:lpstr>Introduction</vt:lpstr>
      <vt:lpstr>Anxiety Disorders DSM-IV-TR</vt:lpstr>
      <vt:lpstr>Anxiety Disorders in DSM5</vt:lpstr>
      <vt:lpstr>Case Vignette: </vt:lpstr>
      <vt:lpstr>Case Vignette: </vt:lpstr>
      <vt:lpstr>Features of Anxiety</vt:lpstr>
      <vt:lpstr>PowerPoint Presentation</vt:lpstr>
      <vt:lpstr>PowerPoint Presentation</vt:lpstr>
      <vt:lpstr>Anxiety Disorders</vt:lpstr>
      <vt:lpstr>Panic  Disorder</vt:lpstr>
      <vt:lpstr>PowerPoint Presentation</vt:lpstr>
      <vt:lpstr>Panic Disorder Diagnostic Criteria 300.01 (F41.0)</vt:lpstr>
      <vt:lpstr>Panic Disorder Diagnostic Criteria 300.01 (F41.0)</vt:lpstr>
      <vt:lpstr>Panic Disorder Diagnostic Criteria 300.01 (F41.0)</vt:lpstr>
      <vt:lpstr>Panic Disorder Diagnostic Criteria 300.01 (F41.0)</vt:lpstr>
      <vt:lpstr>PowerPoint Presentation</vt:lpstr>
      <vt:lpstr>PowerPoint Presentation</vt:lpstr>
      <vt:lpstr>Phobia s</vt:lpstr>
      <vt:lpstr>Case Development 1:</vt:lpstr>
      <vt:lpstr>Anxiety Disorders</vt:lpstr>
      <vt:lpstr>PowerPoint Presentation</vt:lpstr>
      <vt:lpstr>                        Phobic  Disorders  Irrational excessive fear ± panic attack on exposure + avoidance or endured with +++ discomfort</vt:lpstr>
      <vt:lpstr>Specific Phobia DSM5</vt:lpstr>
      <vt:lpstr>Specific Phobia DSM5</vt:lpstr>
      <vt:lpstr>Social Anxiety Disorder  (Social Phobia) DSM5</vt:lpstr>
      <vt:lpstr>Social Anxiety Disorder  (Social Phobia) DSM5</vt:lpstr>
      <vt:lpstr>Social Anxiety Disorder  (Social Phobia) DSM5</vt:lpstr>
      <vt:lpstr>Agoraphobia  Diagnostic Criteria 300.22 (F40.00) A. </vt:lpstr>
      <vt:lpstr>Agoraphobia  Diagnostic Criteria 300.22 (F40.00) A. </vt:lpstr>
      <vt:lpstr>Agoraphobia  Diagnostic Criteria 300.22 (F40.00) A. </vt:lpstr>
      <vt:lpstr>Video</vt:lpstr>
      <vt:lpstr>Summary</vt:lpstr>
      <vt:lpstr>Case Development</vt:lpstr>
      <vt:lpstr>Anxiety Disorders</vt:lpstr>
      <vt:lpstr>Generalized Anxiety Disorder</vt:lpstr>
      <vt:lpstr>Generalized Anxiety Disorder DSM5</vt:lpstr>
      <vt:lpstr>Generalized Anxiety Disorder DSM5</vt:lpstr>
      <vt:lpstr>Generalized Anxiety Disorder</vt:lpstr>
      <vt:lpstr>PowerPoint Presentation</vt:lpstr>
      <vt:lpstr>Generalized Anxiety Disorder </vt:lpstr>
      <vt:lpstr>Anxiety .. In general</vt:lpstr>
      <vt:lpstr>PowerPoint Presentation</vt:lpstr>
      <vt:lpstr>Anxiety Disorders</vt:lpstr>
      <vt:lpstr>Prevalence in Saudi arabia</vt:lpstr>
      <vt:lpstr>Preliminary Results: How many people qualify for a psychiatric diagnosis in the Saudi population? </vt:lpstr>
      <vt:lpstr>Preliminary Results: Prevalence of psychiatric disorders by gender</vt:lpstr>
      <vt:lpstr>Preliminary Results: Lifetime prevalence estimates of the most prevalent and most common DSM-IV/CIDI disorders in the Saudi National Mental Health Survey, N = 4005</vt:lpstr>
      <vt:lpstr>PowerPoint Presentation</vt:lpstr>
      <vt:lpstr>PowerPoint Presentation</vt:lpstr>
      <vt:lpstr>PowerPoint Presentation</vt:lpstr>
      <vt:lpstr>PowerPoint Presentation</vt:lpstr>
      <vt:lpstr>Prognosis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Anxiety Disorders</dc:title>
  <dc:creator>AHMAD</dc:creator>
  <cp:lastModifiedBy>Ahmad AlHadi</cp:lastModifiedBy>
  <cp:revision>68</cp:revision>
  <dcterms:created xsi:type="dcterms:W3CDTF">2012-09-20T09:55:20Z</dcterms:created>
  <dcterms:modified xsi:type="dcterms:W3CDTF">2019-09-07T21:21:16Z</dcterms:modified>
</cp:coreProperties>
</file>