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423" r:id="rId3"/>
    <p:sldId id="310" r:id="rId4"/>
    <p:sldId id="379" r:id="rId5"/>
    <p:sldId id="312" r:id="rId6"/>
    <p:sldId id="407" r:id="rId7"/>
    <p:sldId id="408" r:id="rId8"/>
    <p:sldId id="313" r:id="rId9"/>
    <p:sldId id="315" r:id="rId10"/>
    <p:sldId id="323" r:id="rId11"/>
    <p:sldId id="324" r:id="rId12"/>
    <p:sldId id="325" r:id="rId13"/>
    <p:sldId id="327" r:id="rId14"/>
    <p:sldId id="296"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EC4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64" autoAdjust="0"/>
  </p:normalViewPr>
  <p:slideViewPr>
    <p:cSldViewPr snapToGrid="0" snapToObjects="1">
      <p:cViewPr varScale="1">
        <p:scale>
          <a:sx n="46" d="100"/>
          <a:sy n="46" d="100"/>
        </p:scale>
        <p:origin x="17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8BDECA-2C73-4539-8CCB-0155B6A3EB50}"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3589A9F9-D5BE-4678-92CA-FF2F129C48F2}">
      <dgm:prSet phldrT="[Text]"/>
      <dgm:spPr/>
      <dgm:t>
        <a:bodyPr/>
        <a:lstStyle/>
        <a:p>
          <a:r>
            <a:rPr lang="en-US" b="1" dirty="0">
              <a:solidFill>
                <a:srgbClr val="00B050"/>
              </a:solidFill>
              <a:effectLst>
                <a:outerShdw blurRad="38100" dist="38100" dir="2700000" algn="tl">
                  <a:srgbClr val="000000">
                    <a:alpha val="43137"/>
                  </a:srgbClr>
                </a:outerShdw>
              </a:effectLst>
            </a:rPr>
            <a:t>O</a:t>
          </a:r>
          <a:r>
            <a:rPr lang="en-US" b="1" dirty="0">
              <a:solidFill>
                <a:srgbClr val="FFFF00"/>
              </a:solidFill>
              <a:effectLst>
                <a:outerShdw blurRad="38100" dist="38100" dir="2700000" algn="tl">
                  <a:srgbClr val="000000">
                    <a:alpha val="43137"/>
                  </a:srgbClr>
                </a:outerShdw>
              </a:effectLst>
            </a:rPr>
            <a:t>C</a:t>
          </a:r>
          <a:r>
            <a:rPr lang="en-US" b="1" dirty="0">
              <a:solidFill>
                <a:srgbClr val="7030A0"/>
              </a:solidFill>
              <a:effectLst>
                <a:outerShdw blurRad="38100" dist="38100" dir="2700000" algn="tl">
                  <a:srgbClr val="000000">
                    <a:alpha val="43137"/>
                  </a:srgbClr>
                </a:outerShdw>
              </a:effectLst>
            </a:rPr>
            <a:t>D</a:t>
          </a:r>
        </a:p>
      </dgm:t>
    </dgm:pt>
    <dgm:pt modelId="{674EFB3E-EA17-4AD3-8D65-BBCB66776A0A}" type="parTrans" cxnId="{46717146-8150-47D9-B368-731BE1A5A6E8}">
      <dgm:prSet/>
      <dgm:spPr/>
      <dgm:t>
        <a:bodyPr/>
        <a:lstStyle/>
        <a:p>
          <a:endParaRPr lang="en-US"/>
        </a:p>
      </dgm:t>
    </dgm:pt>
    <dgm:pt modelId="{75E9537C-FA51-4E49-9B64-52E1B4DE5E70}" type="sibTrans" cxnId="{46717146-8150-47D9-B368-731BE1A5A6E8}">
      <dgm:prSet/>
      <dgm:spPr/>
      <dgm:t>
        <a:bodyPr/>
        <a:lstStyle/>
        <a:p>
          <a:endParaRPr lang="en-US"/>
        </a:p>
      </dgm:t>
    </dgm:pt>
    <dgm:pt modelId="{2B66BA1E-D2D0-4F90-BABF-A141CBF4E2F5}">
      <dgm:prSet phldrT="[Text]" custT="1"/>
      <dgm:spPr/>
      <dgm:t>
        <a:bodyPr/>
        <a:lstStyle/>
        <a:p>
          <a:pPr algn="ctr"/>
          <a:r>
            <a:rPr lang="en-US" sz="2800" b="1" i="1" dirty="0">
              <a:solidFill>
                <a:srgbClr val="0EC440"/>
              </a:solidFill>
              <a:effectLst>
                <a:outerShdw blurRad="38100" dist="38100" dir="2700000" algn="tl">
                  <a:srgbClr val="000000">
                    <a:alpha val="43137"/>
                  </a:srgbClr>
                </a:outerShdw>
              </a:effectLst>
            </a:rPr>
            <a:t>Obsessions</a:t>
          </a:r>
          <a:endParaRPr lang="en-US" sz="2100" b="1" i="1" dirty="0">
            <a:solidFill>
              <a:srgbClr val="0EC440"/>
            </a:solidFill>
            <a:effectLst>
              <a:outerShdw blurRad="38100" dist="38100" dir="2700000" algn="tl">
                <a:srgbClr val="000000">
                  <a:alpha val="43137"/>
                </a:srgbClr>
              </a:outerShdw>
            </a:effectLst>
          </a:endParaRPr>
        </a:p>
        <a:p>
          <a:pPr algn="ctr"/>
          <a:r>
            <a:rPr lang="en-US" sz="2100" dirty="0">
              <a:solidFill>
                <a:srgbClr val="92D050"/>
              </a:solidFill>
              <a:cs typeface="Times New Roman" pitchFamily="18" charset="0"/>
            </a:rPr>
            <a:t>Own: thoughts,</a:t>
          </a:r>
        </a:p>
        <a:p>
          <a:pPr algn="ctr" rtl="0"/>
          <a:r>
            <a:rPr lang="en-US" sz="2100" dirty="0">
              <a:solidFill>
                <a:srgbClr val="92D050"/>
              </a:solidFill>
              <a:cs typeface="Times New Roman" pitchFamily="18" charset="0"/>
            </a:rPr>
            <a:t>Impulses, images</a:t>
          </a:r>
        </a:p>
        <a:p>
          <a:pPr algn="ctr" rtl="0"/>
          <a:endParaRPr lang="en-US" sz="1000" dirty="0">
            <a:solidFill>
              <a:srgbClr val="92D050"/>
            </a:solidFill>
            <a:cs typeface="Times New Roman" pitchFamily="18" charset="0"/>
          </a:endParaRPr>
        </a:p>
        <a:p>
          <a:pPr algn="l" rtl="0"/>
          <a:r>
            <a:rPr lang="en-US" sz="2100" dirty="0">
              <a:solidFill>
                <a:srgbClr val="92D050"/>
              </a:solidFill>
              <a:cs typeface="Times New Roman" pitchFamily="18" charset="0"/>
            </a:rPr>
            <a:t>Intrusive, Insisting, Unwanted</a:t>
          </a:r>
        </a:p>
        <a:p>
          <a:pPr algn="l" rtl="0"/>
          <a:r>
            <a:rPr lang="en-US" sz="2100" dirty="0">
              <a:solidFill>
                <a:srgbClr val="92D050"/>
              </a:solidFill>
              <a:cs typeface="Times New Roman" pitchFamily="18" charset="0"/>
            </a:rPr>
            <a:t>Repetitive</a:t>
          </a:r>
        </a:p>
        <a:p>
          <a:pPr algn="l" rtl="0"/>
          <a:r>
            <a:rPr lang="en-US" sz="2100" dirty="0">
              <a:solidFill>
                <a:srgbClr val="92D050"/>
              </a:solidFill>
              <a:cs typeface="Times New Roman" pitchFamily="18" charset="0"/>
            </a:rPr>
            <a:t>Irrational</a:t>
          </a:r>
        </a:p>
        <a:p>
          <a:pPr algn="l" rtl="0"/>
          <a:r>
            <a:rPr lang="en-US" sz="2100" dirty="0">
              <a:solidFill>
                <a:srgbClr val="92D050"/>
              </a:solidFill>
              <a:cs typeface="Times New Roman" pitchFamily="18" charset="0"/>
            </a:rPr>
            <a:t>uncontrollable</a:t>
          </a:r>
        </a:p>
        <a:p>
          <a:pPr algn="l" rtl="0"/>
          <a:r>
            <a:rPr lang="en-US" sz="2100" dirty="0">
              <a:solidFill>
                <a:srgbClr val="92D050"/>
              </a:solidFill>
              <a:cs typeface="Times New Roman" pitchFamily="18" charset="0"/>
            </a:rPr>
            <a:t>e.g. contaminated hands</a:t>
          </a:r>
          <a:endParaRPr lang="en-US" sz="2100" dirty="0"/>
        </a:p>
      </dgm:t>
    </dgm:pt>
    <dgm:pt modelId="{63435D59-8A37-40E0-800C-35F4896E3C9A}" type="parTrans" cxnId="{96642E3D-995A-449E-875D-FB05A1CE0844}">
      <dgm:prSet/>
      <dgm:spPr/>
      <dgm:t>
        <a:bodyPr/>
        <a:lstStyle/>
        <a:p>
          <a:endParaRPr lang="en-US"/>
        </a:p>
      </dgm:t>
    </dgm:pt>
    <dgm:pt modelId="{CECDF72B-AFB9-4BD5-9B03-4AFE3AC3DC66}" type="sibTrans" cxnId="{96642E3D-995A-449E-875D-FB05A1CE0844}">
      <dgm:prSet/>
      <dgm:spPr/>
      <dgm:t>
        <a:bodyPr/>
        <a:lstStyle/>
        <a:p>
          <a:endParaRPr lang="en-US"/>
        </a:p>
      </dgm:t>
    </dgm:pt>
    <dgm:pt modelId="{83294AFD-798E-4F05-A311-61F59F54E40F}">
      <dgm:prSet phldrT="[Text]" custT="1"/>
      <dgm:spPr/>
      <dgm:t>
        <a:bodyPr/>
        <a:lstStyle/>
        <a:p>
          <a:pPr algn="ctr"/>
          <a:r>
            <a:rPr lang="en-US" sz="2400" b="1" i="1" dirty="0">
              <a:solidFill>
                <a:srgbClr val="FFFF00"/>
              </a:solidFill>
              <a:effectLst>
                <a:outerShdw blurRad="38100" dist="38100" dir="2700000" algn="tl">
                  <a:srgbClr val="000000">
                    <a:alpha val="43137"/>
                  </a:srgbClr>
                </a:outerShdw>
              </a:effectLst>
              <a:cs typeface="Times New Roman" pitchFamily="18" charset="0"/>
            </a:rPr>
            <a:t>Compulsions</a:t>
          </a:r>
        </a:p>
        <a:p>
          <a:pPr algn="ctr"/>
          <a:endParaRPr lang="en-US" sz="1000" b="1" i="1" dirty="0">
            <a:solidFill>
              <a:srgbClr val="FFFF00"/>
            </a:solidFill>
            <a:effectLst>
              <a:outerShdw blurRad="38100" dist="38100" dir="2700000" algn="tl">
                <a:srgbClr val="000000">
                  <a:alpha val="43137"/>
                </a:srgbClr>
              </a:outerShdw>
            </a:effectLst>
            <a:cs typeface="Times New Roman" pitchFamily="18" charset="0"/>
          </a:endParaRPr>
        </a:p>
        <a:p>
          <a:pPr algn="ctr"/>
          <a:r>
            <a:rPr lang="en-US" sz="2000" dirty="0">
              <a:solidFill>
                <a:schemeClr val="accent1">
                  <a:lumMod val="40000"/>
                  <a:lumOff val="60000"/>
                </a:schemeClr>
              </a:solidFill>
              <a:cs typeface="Times New Roman" pitchFamily="18" charset="0"/>
            </a:rPr>
            <a:t>Irresistible, Compelling Actions or mental acts</a:t>
          </a:r>
        </a:p>
        <a:p>
          <a:pPr algn="ctr"/>
          <a:endParaRPr lang="en-US" sz="1000" dirty="0">
            <a:solidFill>
              <a:schemeClr val="accent1">
                <a:lumMod val="40000"/>
                <a:lumOff val="60000"/>
              </a:schemeClr>
            </a:solidFill>
            <a:cs typeface="Times New Roman" pitchFamily="18" charset="0"/>
          </a:endParaRPr>
        </a:p>
        <a:p>
          <a:pPr algn="l" rtl="0"/>
          <a:r>
            <a:rPr lang="en-US" sz="2000" dirty="0">
              <a:solidFill>
                <a:schemeClr val="accent1">
                  <a:lumMod val="40000"/>
                  <a:lumOff val="60000"/>
                </a:schemeClr>
              </a:solidFill>
            </a:rPr>
            <a:t>Done in response to obsessions or according to rules</a:t>
          </a:r>
        </a:p>
        <a:p>
          <a:pPr algn="l" rtl="0"/>
          <a:r>
            <a:rPr lang="en-US" sz="2000" dirty="0">
              <a:solidFill>
                <a:schemeClr val="accent1">
                  <a:lumMod val="40000"/>
                  <a:lumOff val="60000"/>
                </a:schemeClr>
              </a:solidFill>
            </a:rPr>
            <a:t>to reduce anxiety or prevent dreaded events or situations</a:t>
          </a:r>
        </a:p>
        <a:p>
          <a:pPr algn="l" rtl="0"/>
          <a:r>
            <a:rPr lang="en-US" sz="2000" dirty="0">
              <a:solidFill>
                <a:schemeClr val="accent1">
                  <a:lumMod val="40000"/>
                  <a:lumOff val="60000"/>
                </a:schemeClr>
              </a:solidFill>
              <a:cs typeface="Times New Roman" pitchFamily="18" charset="0"/>
            </a:rPr>
            <a:t>e.g.  washing hands</a:t>
          </a:r>
        </a:p>
        <a:p>
          <a:pPr algn="l" rtl="0"/>
          <a:r>
            <a:rPr lang="en-US" sz="2000" dirty="0">
              <a:solidFill>
                <a:schemeClr val="accent1">
                  <a:lumMod val="40000"/>
                  <a:lumOff val="60000"/>
                </a:schemeClr>
              </a:solidFill>
              <a:cs typeface="Times New Roman" pitchFamily="18" charset="0"/>
            </a:rPr>
            <a:t>repeatedly</a:t>
          </a:r>
          <a:endParaRPr lang="en-US" sz="2000" dirty="0"/>
        </a:p>
      </dgm:t>
    </dgm:pt>
    <dgm:pt modelId="{3A64D20C-D670-43CA-89B6-3EAC7F829FF8}" type="parTrans" cxnId="{7C788428-3AFD-434E-BB79-250552348553}">
      <dgm:prSet/>
      <dgm:spPr/>
      <dgm:t>
        <a:bodyPr/>
        <a:lstStyle/>
        <a:p>
          <a:endParaRPr lang="en-US"/>
        </a:p>
      </dgm:t>
    </dgm:pt>
    <dgm:pt modelId="{E0DBE01E-7091-49DA-9E9B-1F09A6694CFD}" type="sibTrans" cxnId="{7C788428-3AFD-434E-BB79-250552348553}">
      <dgm:prSet/>
      <dgm:spPr/>
      <dgm:t>
        <a:bodyPr/>
        <a:lstStyle/>
        <a:p>
          <a:endParaRPr lang="en-US"/>
        </a:p>
      </dgm:t>
    </dgm:pt>
    <dgm:pt modelId="{6DCF959B-D7FE-4A7B-9350-CBDED59B023F}">
      <dgm:prSet phldrT="[Text]" custT="1"/>
      <dgm:spPr/>
      <dgm:t>
        <a:bodyPr/>
        <a:lstStyle/>
        <a:p>
          <a:pPr algn="ctr"/>
          <a:r>
            <a:rPr lang="en-US" sz="2700" b="1" i="1" dirty="0">
              <a:solidFill>
                <a:srgbClr val="880A7F"/>
              </a:solidFill>
              <a:effectLst>
                <a:outerShdw blurRad="38100" dist="38100" dir="2700000" algn="tl">
                  <a:srgbClr val="000000">
                    <a:alpha val="43137"/>
                  </a:srgbClr>
                </a:outerShdw>
              </a:effectLst>
            </a:rPr>
            <a:t>Disorder</a:t>
          </a:r>
        </a:p>
        <a:p>
          <a:pPr algn="ctr"/>
          <a:endParaRPr lang="en-US" sz="2700" dirty="0">
            <a:solidFill>
              <a:srgbClr val="533EA9"/>
            </a:solidFill>
            <a:cs typeface="Times New Roman" pitchFamily="18" charset="0"/>
          </a:endParaRPr>
        </a:p>
        <a:p>
          <a:pPr algn="ctr"/>
          <a:endParaRPr lang="en-US" sz="2700" dirty="0">
            <a:solidFill>
              <a:srgbClr val="533EA9"/>
            </a:solidFill>
            <a:cs typeface="Times New Roman" pitchFamily="18" charset="0"/>
          </a:endParaRPr>
        </a:p>
        <a:p>
          <a:pPr algn="l" rtl="0"/>
          <a:r>
            <a:rPr lang="en-US" sz="2000" dirty="0">
              <a:solidFill>
                <a:srgbClr val="FF99FF"/>
              </a:solidFill>
              <a:cs typeface="Times New Roman" pitchFamily="18" charset="0"/>
            </a:rPr>
            <a:t>Time consuming</a:t>
          </a:r>
        </a:p>
        <a:p>
          <a:pPr algn="l" rtl="0"/>
          <a:r>
            <a:rPr lang="en-US" sz="2000" dirty="0">
              <a:solidFill>
                <a:srgbClr val="FF99FF"/>
              </a:solidFill>
              <a:cs typeface="Times New Roman" pitchFamily="18" charset="0"/>
            </a:rPr>
            <a:t>at least  1 hr/d</a:t>
          </a:r>
        </a:p>
        <a:p>
          <a:pPr algn="l" rtl="0"/>
          <a:endParaRPr lang="en-US" sz="2000" dirty="0">
            <a:solidFill>
              <a:srgbClr val="FF99FF"/>
            </a:solidFill>
            <a:cs typeface="Times New Roman" pitchFamily="18" charset="0"/>
          </a:endParaRPr>
        </a:p>
        <a:p>
          <a:pPr algn="l" rtl="0"/>
          <a:r>
            <a:rPr lang="en-US" sz="2000" dirty="0">
              <a:solidFill>
                <a:srgbClr val="FF99FF"/>
              </a:solidFill>
              <a:cs typeface="Times New Roman" pitchFamily="18" charset="0"/>
            </a:rPr>
            <a:t>Functioning imp.</a:t>
          </a:r>
        </a:p>
        <a:p>
          <a:pPr algn="l" rtl="0"/>
          <a:endParaRPr lang="en-US" sz="2000" dirty="0">
            <a:solidFill>
              <a:srgbClr val="FF99FF"/>
            </a:solidFill>
            <a:cs typeface="Times New Roman" pitchFamily="18" charset="0"/>
          </a:endParaRPr>
        </a:p>
        <a:p>
          <a:pPr algn="l" rtl="0"/>
          <a:endParaRPr lang="en-US" sz="2000" dirty="0">
            <a:solidFill>
              <a:srgbClr val="FF99FF"/>
            </a:solidFill>
            <a:cs typeface="Times New Roman" pitchFamily="18" charset="0"/>
          </a:endParaRPr>
        </a:p>
        <a:p>
          <a:pPr algn="l" rtl="0"/>
          <a:endParaRPr lang="en-US" sz="2000" dirty="0">
            <a:solidFill>
              <a:srgbClr val="FF99FF"/>
            </a:solidFill>
            <a:cs typeface="Times New Roman" pitchFamily="18" charset="0"/>
          </a:endParaRPr>
        </a:p>
      </dgm:t>
    </dgm:pt>
    <dgm:pt modelId="{57FC6D02-2A8A-4F54-95E5-3C39AAFC5AE4}" type="parTrans" cxnId="{0E65653E-E80F-4E29-A3B1-3F77F166BBAE}">
      <dgm:prSet/>
      <dgm:spPr/>
      <dgm:t>
        <a:bodyPr/>
        <a:lstStyle/>
        <a:p>
          <a:endParaRPr lang="en-US"/>
        </a:p>
      </dgm:t>
    </dgm:pt>
    <dgm:pt modelId="{489CC230-74F2-4D49-966C-5EF9D72F7814}" type="sibTrans" cxnId="{0E65653E-E80F-4E29-A3B1-3F77F166BBAE}">
      <dgm:prSet/>
      <dgm:spPr/>
      <dgm:t>
        <a:bodyPr/>
        <a:lstStyle/>
        <a:p>
          <a:endParaRPr lang="en-US"/>
        </a:p>
      </dgm:t>
    </dgm:pt>
    <dgm:pt modelId="{B40F300C-7D66-451D-97B0-69FA6EAB6442}" type="pres">
      <dgm:prSet presAssocID="{618BDECA-2C73-4539-8CCB-0155B6A3EB50}" presName="Name0" presStyleCnt="0">
        <dgm:presLayoutVars>
          <dgm:chPref val="1"/>
          <dgm:dir/>
          <dgm:animOne val="branch"/>
          <dgm:animLvl val="lvl"/>
          <dgm:resizeHandles/>
        </dgm:presLayoutVars>
      </dgm:prSet>
      <dgm:spPr/>
    </dgm:pt>
    <dgm:pt modelId="{8364E291-7D84-4314-9133-EEC5404EDFC3}" type="pres">
      <dgm:prSet presAssocID="{3589A9F9-D5BE-4678-92CA-FF2F129C48F2}" presName="vertOne" presStyleCnt="0"/>
      <dgm:spPr/>
    </dgm:pt>
    <dgm:pt modelId="{124EFE1A-E21F-434D-808C-EDE928255B02}" type="pres">
      <dgm:prSet presAssocID="{3589A9F9-D5BE-4678-92CA-FF2F129C48F2}" presName="txOne" presStyleLbl="node0" presStyleIdx="0" presStyleCnt="1" custScaleY="25537">
        <dgm:presLayoutVars>
          <dgm:chPref val="3"/>
        </dgm:presLayoutVars>
      </dgm:prSet>
      <dgm:spPr/>
    </dgm:pt>
    <dgm:pt modelId="{84C74686-605A-49F7-A503-E0011CCEB062}" type="pres">
      <dgm:prSet presAssocID="{3589A9F9-D5BE-4678-92CA-FF2F129C48F2}" presName="parTransOne" presStyleCnt="0"/>
      <dgm:spPr/>
    </dgm:pt>
    <dgm:pt modelId="{9CD9B809-F7CB-4B78-8D4D-B63E04A4AECE}" type="pres">
      <dgm:prSet presAssocID="{3589A9F9-D5BE-4678-92CA-FF2F129C48F2}" presName="horzOne" presStyleCnt="0"/>
      <dgm:spPr/>
    </dgm:pt>
    <dgm:pt modelId="{153BB247-69E8-495F-94AD-9D6374329E37}" type="pres">
      <dgm:prSet presAssocID="{2B66BA1E-D2D0-4F90-BABF-A141CBF4E2F5}" presName="vertTwo" presStyleCnt="0"/>
      <dgm:spPr/>
    </dgm:pt>
    <dgm:pt modelId="{54D3507C-BB6A-4F38-A298-DC3146F0E000}" type="pres">
      <dgm:prSet presAssocID="{2B66BA1E-D2D0-4F90-BABF-A141CBF4E2F5}" presName="txTwo" presStyleLbl="node2" presStyleIdx="0" presStyleCnt="3">
        <dgm:presLayoutVars>
          <dgm:chPref val="3"/>
        </dgm:presLayoutVars>
      </dgm:prSet>
      <dgm:spPr/>
    </dgm:pt>
    <dgm:pt modelId="{2E341CB6-5A91-4712-B4D5-D72FD0EBFA62}" type="pres">
      <dgm:prSet presAssocID="{2B66BA1E-D2D0-4F90-BABF-A141CBF4E2F5}" presName="horzTwo" presStyleCnt="0"/>
      <dgm:spPr/>
    </dgm:pt>
    <dgm:pt modelId="{7A574224-E031-4EDF-8111-42E333D74D75}" type="pres">
      <dgm:prSet presAssocID="{CECDF72B-AFB9-4BD5-9B03-4AFE3AC3DC66}" presName="sibSpaceTwo" presStyleCnt="0"/>
      <dgm:spPr/>
    </dgm:pt>
    <dgm:pt modelId="{41F12ECF-3CDE-4572-A4AC-6D86F4B17E14}" type="pres">
      <dgm:prSet presAssocID="{83294AFD-798E-4F05-A311-61F59F54E40F}" presName="vertTwo" presStyleCnt="0"/>
      <dgm:spPr/>
    </dgm:pt>
    <dgm:pt modelId="{434796F1-AA05-45FB-8226-165CC2EC99D3}" type="pres">
      <dgm:prSet presAssocID="{83294AFD-798E-4F05-A311-61F59F54E40F}" presName="txTwo" presStyleLbl="node2" presStyleIdx="1" presStyleCnt="3">
        <dgm:presLayoutVars>
          <dgm:chPref val="3"/>
        </dgm:presLayoutVars>
      </dgm:prSet>
      <dgm:spPr/>
    </dgm:pt>
    <dgm:pt modelId="{17080B76-5918-4CE6-B959-946BBF597651}" type="pres">
      <dgm:prSet presAssocID="{83294AFD-798E-4F05-A311-61F59F54E40F}" presName="horzTwo" presStyleCnt="0"/>
      <dgm:spPr/>
    </dgm:pt>
    <dgm:pt modelId="{DF0A6A09-7D52-4139-B317-9A6A7C1B6B5D}" type="pres">
      <dgm:prSet presAssocID="{E0DBE01E-7091-49DA-9E9B-1F09A6694CFD}" presName="sibSpaceTwo" presStyleCnt="0"/>
      <dgm:spPr/>
    </dgm:pt>
    <dgm:pt modelId="{78DE0444-242F-416C-BCCE-486D4B3D164B}" type="pres">
      <dgm:prSet presAssocID="{6DCF959B-D7FE-4A7B-9350-CBDED59B023F}" presName="vertTwo" presStyleCnt="0"/>
      <dgm:spPr/>
    </dgm:pt>
    <dgm:pt modelId="{6A3EAA57-7E68-4E70-AB06-D2FCB8DE79BD}" type="pres">
      <dgm:prSet presAssocID="{6DCF959B-D7FE-4A7B-9350-CBDED59B023F}" presName="txTwo" presStyleLbl="node2" presStyleIdx="2" presStyleCnt="3">
        <dgm:presLayoutVars>
          <dgm:chPref val="3"/>
        </dgm:presLayoutVars>
      </dgm:prSet>
      <dgm:spPr/>
    </dgm:pt>
    <dgm:pt modelId="{A1EECA75-F75E-47A6-A5F7-27D54BA3B244}" type="pres">
      <dgm:prSet presAssocID="{6DCF959B-D7FE-4A7B-9350-CBDED59B023F}" presName="horzTwo" presStyleCnt="0"/>
      <dgm:spPr/>
    </dgm:pt>
  </dgm:ptLst>
  <dgm:cxnLst>
    <dgm:cxn modelId="{582D2F0C-4970-ED45-BE90-29C1F9A6E52E}" type="presOf" srcId="{618BDECA-2C73-4539-8CCB-0155B6A3EB50}" destId="{B40F300C-7D66-451D-97B0-69FA6EAB6442}" srcOrd="0" destOrd="0" presId="urn:microsoft.com/office/officeart/2005/8/layout/hierarchy4"/>
    <dgm:cxn modelId="{CA85A310-BE13-F844-BBC9-2238E3394480}" type="presOf" srcId="{6DCF959B-D7FE-4A7B-9350-CBDED59B023F}" destId="{6A3EAA57-7E68-4E70-AB06-D2FCB8DE79BD}" srcOrd="0" destOrd="0" presId="urn:microsoft.com/office/officeart/2005/8/layout/hierarchy4"/>
    <dgm:cxn modelId="{003CE61B-EDBA-3D4F-A917-79FCD9CD9003}" type="presOf" srcId="{2B66BA1E-D2D0-4F90-BABF-A141CBF4E2F5}" destId="{54D3507C-BB6A-4F38-A298-DC3146F0E000}" srcOrd="0" destOrd="0" presId="urn:microsoft.com/office/officeart/2005/8/layout/hierarchy4"/>
    <dgm:cxn modelId="{1F921024-F071-0049-B3D9-139BE8E31A0F}" type="presOf" srcId="{83294AFD-798E-4F05-A311-61F59F54E40F}" destId="{434796F1-AA05-45FB-8226-165CC2EC99D3}" srcOrd="0" destOrd="0" presId="urn:microsoft.com/office/officeart/2005/8/layout/hierarchy4"/>
    <dgm:cxn modelId="{7C788428-3AFD-434E-BB79-250552348553}" srcId="{3589A9F9-D5BE-4678-92CA-FF2F129C48F2}" destId="{83294AFD-798E-4F05-A311-61F59F54E40F}" srcOrd="1" destOrd="0" parTransId="{3A64D20C-D670-43CA-89B6-3EAC7F829FF8}" sibTransId="{E0DBE01E-7091-49DA-9E9B-1F09A6694CFD}"/>
    <dgm:cxn modelId="{96642E3D-995A-449E-875D-FB05A1CE0844}" srcId="{3589A9F9-D5BE-4678-92CA-FF2F129C48F2}" destId="{2B66BA1E-D2D0-4F90-BABF-A141CBF4E2F5}" srcOrd="0" destOrd="0" parTransId="{63435D59-8A37-40E0-800C-35F4896E3C9A}" sibTransId="{CECDF72B-AFB9-4BD5-9B03-4AFE3AC3DC66}"/>
    <dgm:cxn modelId="{0E65653E-E80F-4E29-A3B1-3F77F166BBAE}" srcId="{3589A9F9-D5BE-4678-92CA-FF2F129C48F2}" destId="{6DCF959B-D7FE-4A7B-9350-CBDED59B023F}" srcOrd="2" destOrd="0" parTransId="{57FC6D02-2A8A-4F54-95E5-3C39AAFC5AE4}" sibTransId="{489CC230-74F2-4D49-966C-5EF9D72F7814}"/>
    <dgm:cxn modelId="{46717146-8150-47D9-B368-731BE1A5A6E8}" srcId="{618BDECA-2C73-4539-8CCB-0155B6A3EB50}" destId="{3589A9F9-D5BE-4678-92CA-FF2F129C48F2}" srcOrd="0" destOrd="0" parTransId="{674EFB3E-EA17-4AD3-8D65-BBCB66776A0A}" sibTransId="{75E9537C-FA51-4E49-9B64-52E1B4DE5E70}"/>
    <dgm:cxn modelId="{C3B132B3-D449-5045-BAD4-5737518FA852}" type="presOf" srcId="{3589A9F9-D5BE-4678-92CA-FF2F129C48F2}" destId="{124EFE1A-E21F-434D-808C-EDE928255B02}" srcOrd="0" destOrd="0" presId="urn:microsoft.com/office/officeart/2005/8/layout/hierarchy4"/>
    <dgm:cxn modelId="{FB7692A8-770F-DD46-B936-DD8C53044F70}" type="presParOf" srcId="{B40F300C-7D66-451D-97B0-69FA6EAB6442}" destId="{8364E291-7D84-4314-9133-EEC5404EDFC3}" srcOrd="0" destOrd="0" presId="urn:microsoft.com/office/officeart/2005/8/layout/hierarchy4"/>
    <dgm:cxn modelId="{BB8178E8-AAA5-6344-9981-1507E72E1414}" type="presParOf" srcId="{8364E291-7D84-4314-9133-EEC5404EDFC3}" destId="{124EFE1A-E21F-434D-808C-EDE928255B02}" srcOrd="0" destOrd="0" presId="urn:microsoft.com/office/officeart/2005/8/layout/hierarchy4"/>
    <dgm:cxn modelId="{CEA96A2C-9686-BF45-BAA5-DFBD0C86168A}" type="presParOf" srcId="{8364E291-7D84-4314-9133-EEC5404EDFC3}" destId="{84C74686-605A-49F7-A503-E0011CCEB062}" srcOrd="1" destOrd="0" presId="urn:microsoft.com/office/officeart/2005/8/layout/hierarchy4"/>
    <dgm:cxn modelId="{8FD0D644-5B5B-A842-A016-C6001406EB19}" type="presParOf" srcId="{8364E291-7D84-4314-9133-EEC5404EDFC3}" destId="{9CD9B809-F7CB-4B78-8D4D-B63E04A4AECE}" srcOrd="2" destOrd="0" presId="urn:microsoft.com/office/officeart/2005/8/layout/hierarchy4"/>
    <dgm:cxn modelId="{38A55E7C-BADF-1549-9BD9-EC805E974FD3}" type="presParOf" srcId="{9CD9B809-F7CB-4B78-8D4D-B63E04A4AECE}" destId="{153BB247-69E8-495F-94AD-9D6374329E37}" srcOrd="0" destOrd="0" presId="urn:microsoft.com/office/officeart/2005/8/layout/hierarchy4"/>
    <dgm:cxn modelId="{9A183313-8BF7-EE4E-93BD-2D44A94129CC}" type="presParOf" srcId="{153BB247-69E8-495F-94AD-9D6374329E37}" destId="{54D3507C-BB6A-4F38-A298-DC3146F0E000}" srcOrd="0" destOrd="0" presId="urn:microsoft.com/office/officeart/2005/8/layout/hierarchy4"/>
    <dgm:cxn modelId="{BB81F28C-60FA-AD40-9E26-C58D3CCC026F}" type="presParOf" srcId="{153BB247-69E8-495F-94AD-9D6374329E37}" destId="{2E341CB6-5A91-4712-B4D5-D72FD0EBFA62}" srcOrd="1" destOrd="0" presId="urn:microsoft.com/office/officeart/2005/8/layout/hierarchy4"/>
    <dgm:cxn modelId="{BC9AD099-CB02-0649-B7C7-79F1D6E5F260}" type="presParOf" srcId="{9CD9B809-F7CB-4B78-8D4D-B63E04A4AECE}" destId="{7A574224-E031-4EDF-8111-42E333D74D75}" srcOrd="1" destOrd="0" presId="urn:microsoft.com/office/officeart/2005/8/layout/hierarchy4"/>
    <dgm:cxn modelId="{7B5372B4-28D1-3F4C-A5F3-E31159532524}" type="presParOf" srcId="{9CD9B809-F7CB-4B78-8D4D-B63E04A4AECE}" destId="{41F12ECF-3CDE-4572-A4AC-6D86F4B17E14}" srcOrd="2" destOrd="0" presId="urn:microsoft.com/office/officeart/2005/8/layout/hierarchy4"/>
    <dgm:cxn modelId="{D8CD5743-ED21-BD4F-AEC1-EF7B7A9C58D5}" type="presParOf" srcId="{41F12ECF-3CDE-4572-A4AC-6D86F4B17E14}" destId="{434796F1-AA05-45FB-8226-165CC2EC99D3}" srcOrd="0" destOrd="0" presId="urn:microsoft.com/office/officeart/2005/8/layout/hierarchy4"/>
    <dgm:cxn modelId="{EEA3CA9D-F756-9F48-AB02-36E785DF5B85}" type="presParOf" srcId="{41F12ECF-3CDE-4572-A4AC-6D86F4B17E14}" destId="{17080B76-5918-4CE6-B959-946BBF597651}" srcOrd="1" destOrd="0" presId="urn:microsoft.com/office/officeart/2005/8/layout/hierarchy4"/>
    <dgm:cxn modelId="{2E5E95F4-80D3-1F40-8AA1-65EC51E2D651}" type="presParOf" srcId="{9CD9B809-F7CB-4B78-8D4D-B63E04A4AECE}" destId="{DF0A6A09-7D52-4139-B317-9A6A7C1B6B5D}" srcOrd="3" destOrd="0" presId="urn:microsoft.com/office/officeart/2005/8/layout/hierarchy4"/>
    <dgm:cxn modelId="{8A8B190D-FAB5-4544-8B8B-2E032421D9F6}" type="presParOf" srcId="{9CD9B809-F7CB-4B78-8D4D-B63E04A4AECE}" destId="{78DE0444-242F-416C-BCCE-486D4B3D164B}" srcOrd="4" destOrd="0" presId="urn:microsoft.com/office/officeart/2005/8/layout/hierarchy4"/>
    <dgm:cxn modelId="{1B2EE933-1DB7-3D44-B159-BDD39F8EAD02}" type="presParOf" srcId="{78DE0444-242F-416C-BCCE-486D4B3D164B}" destId="{6A3EAA57-7E68-4E70-AB06-D2FCB8DE79BD}" srcOrd="0" destOrd="0" presId="urn:microsoft.com/office/officeart/2005/8/layout/hierarchy4"/>
    <dgm:cxn modelId="{11DCDCB1-BE35-8F40-BBF9-B9635449F980}" type="presParOf" srcId="{78DE0444-242F-416C-BCCE-486D4B3D164B}" destId="{A1EECA75-F75E-47A6-A5F7-27D54BA3B24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EFE1A-E21F-434D-808C-EDE928255B02}">
      <dsp:nvSpPr>
        <dsp:cNvPr id="0" name=""/>
        <dsp:cNvSpPr/>
      </dsp:nvSpPr>
      <dsp:spPr>
        <a:xfrm>
          <a:off x="2898" y="3267"/>
          <a:ext cx="8059099" cy="1130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b="1" kern="1200" dirty="0">
              <a:solidFill>
                <a:srgbClr val="00B050"/>
              </a:solidFill>
              <a:effectLst>
                <a:outerShdw blurRad="38100" dist="38100" dir="2700000" algn="tl">
                  <a:srgbClr val="000000">
                    <a:alpha val="43137"/>
                  </a:srgbClr>
                </a:outerShdw>
              </a:effectLst>
            </a:rPr>
            <a:t>O</a:t>
          </a:r>
          <a:r>
            <a:rPr lang="en-US" sz="4900" b="1" kern="1200" dirty="0">
              <a:solidFill>
                <a:srgbClr val="FFFF00"/>
              </a:solidFill>
              <a:effectLst>
                <a:outerShdw blurRad="38100" dist="38100" dir="2700000" algn="tl">
                  <a:srgbClr val="000000">
                    <a:alpha val="43137"/>
                  </a:srgbClr>
                </a:outerShdw>
              </a:effectLst>
            </a:rPr>
            <a:t>C</a:t>
          </a:r>
          <a:r>
            <a:rPr lang="en-US" sz="4900" b="1" kern="1200" dirty="0">
              <a:solidFill>
                <a:srgbClr val="7030A0"/>
              </a:solidFill>
              <a:effectLst>
                <a:outerShdw blurRad="38100" dist="38100" dir="2700000" algn="tl">
                  <a:srgbClr val="000000">
                    <a:alpha val="43137"/>
                  </a:srgbClr>
                </a:outerShdw>
              </a:effectLst>
            </a:rPr>
            <a:t>D</a:t>
          </a:r>
        </a:p>
      </dsp:txBody>
      <dsp:txXfrm>
        <a:off x="36021" y="36390"/>
        <a:ext cx="7992853" cy="1064658"/>
      </dsp:txXfrm>
    </dsp:sp>
    <dsp:sp modelId="{54D3507C-BB6A-4F38-A298-DC3146F0E000}">
      <dsp:nvSpPr>
        <dsp:cNvPr id="0" name=""/>
        <dsp:cNvSpPr/>
      </dsp:nvSpPr>
      <dsp:spPr>
        <a:xfrm>
          <a:off x="2898" y="1472896"/>
          <a:ext cx="2543907" cy="4428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1" kern="1200" dirty="0">
              <a:solidFill>
                <a:srgbClr val="0EC440"/>
              </a:solidFill>
              <a:effectLst>
                <a:outerShdw blurRad="38100" dist="38100" dir="2700000" algn="tl">
                  <a:srgbClr val="000000">
                    <a:alpha val="43137"/>
                  </a:srgbClr>
                </a:outerShdw>
              </a:effectLst>
            </a:rPr>
            <a:t>Obsessions</a:t>
          </a:r>
          <a:endParaRPr lang="en-US" sz="2100" b="1" i="1" kern="1200" dirty="0">
            <a:solidFill>
              <a:srgbClr val="0EC440"/>
            </a:solidFill>
            <a:effectLst>
              <a:outerShdw blurRad="38100" dist="38100" dir="2700000" algn="tl">
                <a:srgbClr val="000000">
                  <a:alpha val="43137"/>
                </a:srgbClr>
              </a:outerShdw>
            </a:effectLst>
          </a:endParaRPr>
        </a:p>
        <a:p>
          <a:pPr marL="0" lvl="0" indent="0" algn="ctr" defTabSz="1244600">
            <a:lnSpc>
              <a:spcPct val="90000"/>
            </a:lnSpc>
            <a:spcBef>
              <a:spcPct val="0"/>
            </a:spcBef>
            <a:spcAft>
              <a:spcPct val="35000"/>
            </a:spcAft>
            <a:buNone/>
          </a:pPr>
          <a:r>
            <a:rPr lang="en-US" sz="2100" kern="1200" dirty="0">
              <a:solidFill>
                <a:srgbClr val="92D050"/>
              </a:solidFill>
              <a:cs typeface="Times New Roman" pitchFamily="18" charset="0"/>
            </a:rPr>
            <a:t>Own: thoughts,</a:t>
          </a:r>
        </a:p>
        <a:p>
          <a:pPr marL="0" lvl="0" indent="0" algn="ctr" defTabSz="1244600" rtl="0">
            <a:lnSpc>
              <a:spcPct val="90000"/>
            </a:lnSpc>
            <a:spcBef>
              <a:spcPct val="0"/>
            </a:spcBef>
            <a:spcAft>
              <a:spcPct val="35000"/>
            </a:spcAft>
            <a:buNone/>
          </a:pPr>
          <a:r>
            <a:rPr lang="en-US" sz="2100" kern="1200" dirty="0">
              <a:solidFill>
                <a:srgbClr val="92D050"/>
              </a:solidFill>
              <a:cs typeface="Times New Roman" pitchFamily="18" charset="0"/>
            </a:rPr>
            <a:t>Impulses, images</a:t>
          </a:r>
        </a:p>
        <a:p>
          <a:pPr marL="0" lvl="0" indent="0" algn="ctr" defTabSz="1244600" rtl="0">
            <a:lnSpc>
              <a:spcPct val="90000"/>
            </a:lnSpc>
            <a:spcBef>
              <a:spcPct val="0"/>
            </a:spcBef>
            <a:spcAft>
              <a:spcPct val="35000"/>
            </a:spcAft>
            <a:buNone/>
          </a:pPr>
          <a:endParaRPr lang="en-US" sz="1000" kern="1200" dirty="0">
            <a:solidFill>
              <a:srgbClr val="92D050"/>
            </a:solidFill>
            <a:cs typeface="Times New Roman" pitchFamily="18" charset="0"/>
          </a:endParaRPr>
        </a:p>
        <a:p>
          <a:pPr marL="0" lvl="0" indent="0" algn="l" defTabSz="1244600" rtl="0">
            <a:lnSpc>
              <a:spcPct val="90000"/>
            </a:lnSpc>
            <a:spcBef>
              <a:spcPct val="0"/>
            </a:spcBef>
            <a:spcAft>
              <a:spcPct val="35000"/>
            </a:spcAft>
            <a:buNone/>
          </a:pPr>
          <a:r>
            <a:rPr lang="en-US" sz="2100" kern="1200" dirty="0">
              <a:solidFill>
                <a:srgbClr val="92D050"/>
              </a:solidFill>
              <a:cs typeface="Times New Roman" pitchFamily="18" charset="0"/>
            </a:rPr>
            <a:t>Intrusive, Insisting, Unwanted</a:t>
          </a:r>
        </a:p>
        <a:p>
          <a:pPr marL="0" lvl="0" indent="0" algn="l" defTabSz="1244600" rtl="0">
            <a:lnSpc>
              <a:spcPct val="90000"/>
            </a:lnSpc>
            <a:spcBef>
              <a:spcPct val="0"/>
            </a:spcBef>
            <a:spcAft>
              <a:spcPct val="35000"/>
            </a:spcAft>
            <a:buNone/>
          </a:pPr>
          <a:r>
            <a:rPr lang="en-US" sz="2100" kern="1200" dirty="0">
              <a:solidFill>
                <a:srgbClr val="92D050"/>
              </a:solidFill>
              <a:cs typeface="Times New Roman" pitchFamily="18" charset="0"/>
            </a:rPr>
            <a:t>Repetitive</a:t>
          </a:r>
        </a:p>
        <a:p>
          <a:pPr marL="0" lvl="0" indent="0" algn="l" defTabSz="1244600" rtl="0">
            <a:lnSpc>
              <a:spcPct val="90000"/>
            </a:lnSpc>
            <a:spcBef>
              <a:spcPct val="0"/>
            </a:spcBef>
            <a:spcAft>
              <a:spcPct val="35000"/>
            </a:spcAft>
            <a:buNone/>
          </a:pPr>
          <a:r>
            <a:rPr lang="en-US" sz="2100" kern="1200" dirty="0">
              <a:solidFill>
                <a:srgbClr val="92D050"/>
              </a:solidFill>
              <a:cs typeface="Times New Roman" pitchFamily="18" charset="0"/>
            </a:rPr>
            <a:t>Irrational</a:t>
          </a:r>
        </a:p>
        <a:p>
          <a:pPr marL="0" lvl="0" indent="0" algn="l" defTabSz="1244600" rtl="0">
            <a:lnSpc>
              <a:spcPct val="90000"/>
            </a:lnSpc>
            <a:spcBef>
              <a:spcPct val="0"/>
            </a:spcBef>
            <a:spcAft>
              <a:spcPct val="35000"/>
            </a:spcAft>
            <a:buNone/>
          </a:pPr>
          <a:r>
            <a:rPr lang="en-US" sz="2100" kern="1200" dirty="0">
              <a:solidFill>
                <a:srgbClr val="92D050"/>
              </a:solidFill>
              <a:cs typeface="Times New Roman" pitchFamily="18" charset="0"/>
            </a:rPr>
            <a:t>uncontrollable</a:t>
          </a:r>
        </a:p>
        <a:p>
          <a:pPr marL="0" lvl="0" indent="0" algn="l" defTabSz="1244600" rtl="0">
            <a:lnSpc>
              <a:spcPct val="90000"/>
            </a:lnSpc>
            <a:spcBef>
              <a:spcPct val="0"/>
            </a:spcBef>
            <a:spcAft>
              <a:spcPct val="35000"/>
            </a:spcAft>
            <a:buNone/>
          </a:pPr>
          <a:r>
            <a:rPr lang="en-US" sz="2100" kern="1200" dirty="0">
              <a:solidFill>
                <a:srgbClr val="92D050"/>
              </a:solidFill>
              <a:cs typeface="Times New Roman" pitchFamily="18" charset="0"/>
            </a:rPr>
            <a:t>e.g. contaminated hands</a:t>
          </a:r>
          <a:endParaRPr lang="en-US" sz="2100" kern="1200" dirty="0"/>
        </a:p>
      </dsp:txBody>
      <dsp:txXfrm>
        <a:off x="77406" y="1547404"/>
        <a:ext cx="2394891" cy="4279475"/>
      </dsp:txXfrm>
    </dsp:sp>
    <dsp:sp modelId="{434796F1-AA05-45FB-8226-165CC2EC99D3}">
      <dsp:nvSpPr>
        <dsp:cNvPr id="0" name=""/>
        <dsp:cNvSpPr/>
      </dsp:nvSpPr>
      <dsp:spPr>
        <a:xfrm>
          <a:off x="2760494" y="1472896"/>
          <a:ext cx="2543907" cy="4428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solidFill>
                <a:srgbClr val="FFFF00"/>
              </a:solidFill>
              <a:effectLst>
                <a:outerShdw blurRad="38100" dist="38100" dir="2700000" algn="tl">
                  <a:srgbClr val="000000">
                    <a:alpha val="43137"/>
                  </a:srgbClr>
                </a:outerShdw>
              </a:effectLst>
              <a:cs typeface="Times New Roman" pitchFamily="18" charset="0"/>
            </a:rPr>
            <a:t>Compulsions</a:t>
          </a:r>
        </a:p>
        <a:p>
          <a:pPr marL="0" lvl="0" indent="0" algn="ctr" defTabSz="1066800">
            <a:lnSpc>
              <a:spcPct val="90000"/>
            </a:lnSpc>
            <a:spcBef>
              <a:spcPct val="0"/>
            </a:spcBef>
            <a:spcAft>
              <a:spcPct val="35000"/>
            </a:spcAft>
            <a:buNone/>
          </a:pPr>
          <a:endParaRPr lang="en-US" sz="1000" b="1" i="1" kern="1200" dirty="0">
            <a:solidFill>
              <a:srgbClr val="FFFF00"/>
            </a:solidFill>
            <a:effectLst>
              <a:outerShdw blurRad="38100" dist="38100" dir="2700000" algn="tl">
                <a:srgbClr val="000000">
                  <a:alpha val="43137"/>
                </a:srgbClr>
              </a:outerShdw>
            </a:effectLst>
            <a:cs typeface="Times New Roman" pitchFamily="18" charset="0"/>
          </a:endParaRPr>
        </a:p>
        <a:p>
          <a:pPr marL="0" lvl="0" indent="0" algn="ctr" defTabSz="1066800">
            <a:lnSpc>
              <a:spcPct val="90000"/>
            </a:lnSpc>
            <a:spcBef>
              <a:spcPct val="0"/>
            </a:spcBef>
            <a:spcAft>
              <a:spcPct val="35000"/>
            </a:spcAft>
            <a:buNone/>
          </a:pPr>
          <a:r>
            <a:rPr lang="en-US" sz="2000" kern="1200" dirty="0">
              <a:solidFill>
                <a:schemeClr val="accent1">
                  <a:lumMod val="40000"/>
                  <a:lumOff val="60000"/>
                </a:schemeClr>
              </a:solidFill>
              <a:cs typeface="Times New Roman" pitchFamily="18" charset="0"/>
            </a:rPr>
            <a:t>Irresistible, Compelling Actions or mental acts</a:t>
          </a:r>
        </a:p>
        <a:p>
          <a:pPr marL="0" lvl="0" indent="0" algn="ctr" defTabSz="1066800">
            <a:lnSpc>
              <a:spcPct val="90000"/>
            </a:lnSpc>
            <a:spcBef>
              <a:spcPct val="0"/>
            </a:spcBef>
            <a:spcAft>
              <a:spcPct val="35000"/>
            </a:spcAft>
            <a:buNone/>
          </a:pPr>
          <a:endParaRPr lang="en-US" sz="1000" kern="1200" dirty="0">
            <a:solidFill>
              <a:schemeClr val="accent1">
                <a:lumMod val="40000"/>
                <a:lumOff val="60000"/>
              </a:schemeClr>
            </a:solidFill>
            <a:cs typeface="Times New Roman" pitchFamily="18" charset="0"/>
          </a:endParaRPr>
        </a:p>
        <a:p>
          <a:pPr marL="0" lvl="0" indent="0" algn="l" defTabSz="1066800" rtl="0">
            <a:lnSpc>
              <a:spcPct val="90000"/>
            </a:lnSpc>
            <a:spcBef>
              <a:spcPct val="0"/>
            </a:spcBef>
            <a:spcAft>
              <a:spcPct val="35000"/>
            </a:spcAft>
            <a:buNone/>
          </a:pPr>
          <a:r>
            <a:rPr lang="en-US" sz="2000" kern="1200" dirty="0">
              <a:solidFill>
                <a:schemeClr val="accent1">
                  <a:lumMod val="40000"/>
                  <a:lumOff val="60000"/>
                </a:schemeClr>
              </a:solidFill>
            </a:rPr>
            <a:t>Done in response to obsessions or according to rules</a:t>
          </a:r>
        </a:p>
        <a:p>
          <a:pPr marL="0" lvl="0" indent="0" algn="l" defTabSz="1066800" rtl="0">
            <a:lnSpc>
              <a:spcPct val="90000"/>
            </a:lnSpc>
            <a:spcBef>
              <a:spcPct val="0"/>
            </a:spcBef>
            <a:spcAft>
              <a:spcPct val="35000"/>
            </a:spcAft>
            <a:buNone/>
          </a:pPr>
          <a:r>
            <a:rPr lang="en-US" sz="2000" kern="1200" dirty="0">
              <a:solidFill>
                <a:schemeClr val="accent1">
                  <a:lumMod val="40000"/>
                  <a:lumOff val="60000"/>
                </a:schemeClr>
              </a:solidFill>
            </a:rPr>
            <a:t>to reduce anxiety or prevent dreaded events or situations</a:t>
          </a:r>
        </a:p>
        <a:p>
          <a:pPr marL="0" lvl="0" indent="0" algn="l" defTabSz="1066800" rtl="0">
            <a:lnSpc>
              <a:spcPct val="90000"/>
            </a:lnSpc>
            <a:spcBef>
              <a:spcPct val="0"/>
            </a:spcBef>
            <a:spcAft>
              <a:spcPct val="35000"/>
            </a:spcAft>
            <a:buNone/>
          </a:pPr>
          <a:r>
            <a:rPr lang="en-US" sz="2000" kern="1200" dirty="0">
              <a:solidFill>
                <a:schemeClr val="accent1">
                  <a:lumMod val="40000"/>
                  <a:lumOff val="60000"/>
                </a:schemeClr>
              </a:solidFill>
              <a:cs typeface="Times New Roman" pitchFamily="18" charset="0"/>
            </a:rPr>
            <a:t>e.g.  washing hands</a:t>
          </a:r>
        </a:p>
        <a:p>
          <a:pPr marL="0" lvl="0" indent="0" algn="l" defTabSz="1066800" rtl="0">
            <a:lnSpc>
              <a:spcPct val="90000"/>
            </a:lnSpc>
            <a:spcBef>
              <a:spcPct val="0"/>
            </a:spcBef>
            <a:spcAft>
              <a:spcPct val="35000"/>
            </a:spcAft>
            <a:buNone/>
          </a:pPr>
          <a:r>
            <a:rPr lang="en-US" sz="2000" kern="1200" dirty="0">
              <a:solidFill>
                <a:schemeClr val="accent1">
                  <a:lumMod val="40000"/>
                  <a:lumOff val="60000"/>
                </a:schemeClr>
              </a:solidFill>
              <a:cs typeface="Times New Roman" pitchFamily="18" charset="0"/>
            </a:rPr>
            <a:t>repeatedly</a:t>
          </a:r>
          <a:endParaRPr lang="en-US" sz="2000" kern="1200" dirty="0"/>
        </a:p>
      </dsp:txBody>
      <dsp:txXfrm>
        <a:off x="2835002" y="1547404"/>
        <a:ext cx="2394891" cy="4279475"/>
      </dsp:txXfrm>
    </dsp:sp>
    <dsp:sp modelId="{6A3EAA57-7E68-4E70-AB06-D2FCB8DE79BD}">
      <dsp:nvSpPr>
        <dsp:cNvPr id="0" name=""/>
        <dsp:cNvSpPr/>
      </dsp:nvSpPr>
      <dsp:spPr>
        <a:xfrm>
          <a:off x="5518090" y="1472896"/>
          <a:ext cx="2543907" cy="4428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i="1" kern="1200" dirty="0">
              <a:solidFill>
                <a:srgbClr val="880A7F"/>
              </a:solidFill>
              <a:effectLst>
                <a:outerShdw blurRad="38100" dist="38100" dir="2700000" algn="tl">
                  <a:srgbClr val="000000">
                    <a:alpha val="43137"/>
                  </a:srgbClr>
                </a:outerShdw>
              </a:effectLst>
            </a:rPr>
            <a:t>Disorder</a:t>
          </a:r>
        </a:p>
        <a:p>
          <a:pPr marL="0" lvl="0" indent="0" algn="ctr" defTabSz="1200150">
            <a:lnSpc>
              <a:spcPct val="90000"/>
            </a:lnSpc>
            <a:spcBef>
              <a:spcPct val="0"/>
            </a:spcBef>
            <a:spcAft>
              <a:spcPct val="35000"/>
            </a:spcAft>
            <a:buNone/>
          </a:pPr>
          <a:endParaRPr lang="en-US" sz="2700" kern="1200" dirty="0">
            <a:solidFill>
              <a:srgbClr val="533EA9"/>
            </a:solidFill>
            <a:cs typeface="Times New Roman" pitchFamily="18" charset="0"/>
          </a:endParaRPr>
        </a:p>
        <a:p>
          <a:pPr marL="0" lvl="0" indent="0" algn="ctr" defTabSz="1200150">
            <a:lnSpc>
              <a:spcPct val="90000"/>
            </a:lnSpc>
            <a:spcBef>
              <a:spcPct val="0"/>
            </a:spcBef>
            <a:spcAft>
              <a:spcPct val="35000"/>
            </a:spcAft>
            <a:buNone/>
          </a:pPr>
          <a:endParaRPr lang="en-US" sz="2700" kern="1200" dirty="0">
            <a:solidFill>
              <a:srgbClr val="533EA9"/>
            </a:solidFill>
            <a:cs typeface="Times New Roman" pitchFamily="18" charset="0"/>
          </a:endParaRPr>
        </a:p>
        <a:p>
          <a:pPr marL="0" lvl="0" indent="0" algn="l" defTabSz="1200150" rtl="0">
            <a:lnSpc>
              <a:spcPct val="90000"/>
            </a:lnSpc>
            <a:spcBef>
              <a:spcPct val="0"/>
            </a:spcBef>
            <a:spcAft>
              <a:spcPct val="35000"/>
            </a:spcAft>
            <a:buNone/>
          </a:pPr>
          <a:r>
            <a:rPr lang="en-US" sz="2000" kern="1200" dirty="0">
              <a:solidFill>
                <a:srgbClr val="FF99FF"/>
              </a:solidFill>
              <a:cs typeface="Times New Roman" pitchFamily="18" charset="0"/>
            </a:rPr>
            <a:t>Time consuming</a:t>
          </a:r>
        </a:p>
        <a:p>
          <a:pPr marL="0" lvl="0" indent="0" algn="l" defTabSz="1200150" rtl="0">
            <a:lnSpc>
              <a:spcPct val="90000"/>
            </a:lnSpc>
            <a:spcBef>
              <a:spcPct val="0"/>
            </a:spcBef>
            <a:spcAft>
              <a:spcPct val="35000"/>
            </a:spcAft>
            <a:buNone/>
          </a:pPr>
          <a:r>
            <a:rPr lang="en-US" sz="2000" kern="1200" dirty="0">
              <a:solidFill>
                <a:srgbClr val="FF99FF"/>
              </a:solidFill>
              <a:cs typeface="Times New Roman" pitchFamily="18" charset="0"/>
            </a:rPr>
            <a:t>at least  1 hr/d</a:t>
          </a:r>
        </a:p>
        <a:p>
          <a:pPr marL="0" lvl="0" indent="0" algn="l" defTabSz="1200150" rtl="0">
            <a:lnSpc>
              <a:spcPct val="90000"/>
            </a:lnSpc>
            <a:spcBef>
              <a:spcPct val="0"/>
            </a:spcBef>
            <a:spcAft>
              <a:spcPct val="35000"/>
            </a:spcAft>
            <a:buNone/>
          </a:pPr>
          <a:endParaRPr lang="en-US" sz="2000" kern="1200" dirty="0">
            <a:solidFill>
              <a:srgbClr val="FF99FF"/>
            </a:solidFill>
            <a:cs typeface="Times New Roman" pitchFamily="18" charset="0"/>
          </a:endParaRPr>
        </a:p>
        <a:p>
          <a:pPr marL="0" lvl="0" indent="0" algn="l" defTabSz="1200150" rtl="0">
            <a:lnSpc>
              <a:spcPct val="90000"/>
            </a:lnSpc>
            <a:spcBef>
              <a:spcPct val="0"/>
            </a:spcBef>
            <a:spcAft>
              <a:spcPct val="35000"/>
            </a:spcAft>
            <a:buNone/>
          </a:pPr>
          <a:r>
            <a:rPr lang="en-US" sz="2000" kern="1200" dirty="0">
              <a:solidFill>
                <a:srgbClr val="FF99FF"/>
              </a:solidFill>
              <a:cs typeface="Times New Roman" pitchFamily="18" charset="0"/>
            </a:rPr>
            <a:t>Functioning imp.</a:t>
          </a:r>
        </a:p>
        <a:p>
          <a:pPr marL="0" lvl="0" indent="0" algn="l" defTabSz="1200150" rtl="0">
            <a:lnSpc>
              <a:spcPct val="90000"/>
            </a:lnSpc>
            <a:spcBef>
              <a:spcPct val="0"/>
            </a:spcBef>
            <a:spcAft>
              <a:spcPct val="35000"/>
            </a:spcAft>
            <a:buNone/>
          </a:pPr>
          <a:endParaRPr lang="en-US" sz="2000" kern="1200" dirty="0">
            <a:solidFill>
              <a:srgbClr val="FF99FF"/>
            </a:solidFill>
            <a:cs typeface="Times New Roman" pitchFamily="18" charset="0"/>
          </a:endParaRPr>
        </a:p>
        <a:p>
          <a:pPr marL="0" lvl="0" indent="0" algn="l" defTabSz="1200150" rtl="0">
            <a:lnSpc>
              <a:spcPct val="90000"/>
            </a:lnSpc>
            <a:spcBef>
              <a:spcPct val="0"/>
            </a:spcBef>
            <a:spcAft>
              <a:spcPct val="35000"/>
            </a:spcAft>
            <a:buNone/>
          </a:pPr>
          <a:endParaRPr lang="en-US" sz="2000" kern="1200" dirty="0">
            <a:solidFill>
              <a:srgbClr val="FF99FF"/>
            </a:solidFill>
            <a:cs typeface="Times New Roman" pitchFamily="18" charset="0"/>
          </a:endParaRPr>
        </a:p>
        <a:p>
          <a:pPr marL="0" lvl="0" indent="0" algn="l" defTabSz="1200150" rtl="0">
            <a:lnSpc>
              <a:spcPct val="90000"/>
            </a:lnSpc>
            <a:spcBef>
              <a:spcPct val="0"/>
            </a:spcBef>
            <a:spcAft>
              <a:spcPct val="35000"/>
            </a:spcAft>
            <a:buNone/>
          </a:pPr>
          <a:endParaRPr lang="en-US" sz="2000" kern="1200" dirty="0">
            <a:solidFill>
              <a:srgbClr val="FF99FF"/>
            </a:solidFill>
            <a:cs typeface="Times New Roman" pitchFamily="18" charset="0"/>
          </a:endParaRPr>
        </a:p>
      </dsp:txBody>
      <dsp:txXfrm>
        <a:off x="5592598" y="1547404"/>
        <a:ext cx="2394891" cy="42794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BA5B97B-454C-CE47-8DC1-2C1852A45093}" type="datetimeFigureOut">
              <a:rPr lang="en-US"/>
              <a:pPr>
                <a:defRPr/>
              </a:pPr>
              <a:t>09/08/2019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1C2C9CE-D238-804B-B2F9-5D5E3D93DF0E}" type="slidenum">
              <a:rPr lang="en-US"/>
              <a:pPr>
                <a:defRPr/>
              </a:pPr>
              <a:t>‹#›</a:t>
            </a:fld>
            <a:endParaRPr lang="en-US"/>
          </a:p>
        </p:txBody>
      </p:sp>
    </p:spTree>
    <p:extLst>
      <p:ext uri="{BB962C8B-B14F-4D97-AF65-F5344CB8AC3E}">
        <p14:creationId xmlns:p14="http://schemas.microsoft.com/office/powerpoint/2010/main" val="277672186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CA">
              <a:latin typeface="Calibri" charset="0"/>
              <a:cs typeface="Arial" charset="0"/>
            </a:endParaRPr>
          </a:p>
        </p:txBody>
      </p:sp>
      <p:sp>
        <p:nvSpPr>
          <p:cNvPr id="4403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61D63516-6324-3349-BB1E-8B4B3C5DF368}" type="slidenum">
              <a:rPr lang="en-US" sz="1200"/>
              <a:pPr eaLnBrk="1" fontAlgn="base" hangingPunct="1">
                <a:spcBef>
                  <a:spcPct val="0"/>
                </a:spcBef>
                <a:spcAft>
                  <a:spcPct val="0"/>
                </a:spcAft>
              </a:pPr>
              <a:t>8</a:t>
            </a:fld>
            <a:endParaRPr lang="en-US" sz="1200"/>
          </a:p>
        </p:txBody>
      </p:sp>
    </p:spTree>
    <p:extLst>
      <p:ext uri="{BB962C8B-B14F-4D97-AF65-F5344CB8AC3E}">
        <p14:creationId xmlns:p14="http://schemas.microsoft.com/office/powerpoint/2010/main" val="14545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1" name="عنصر نائب للملاحظات 2"/>
          <p:cNvSpPr>
            <a:spLocks noGrp="1"/>
          </p:cNvSpPr>
          <p:nvPr>
            <p:ph type="body" idx="1"/>
          </p:nvPr>
        </p:nvSpPr>
        <p:spPr bwMode="auto"/>
        <p:txBody>
          <a:bodyPr wrap="square" numCol="1" anchor="t" anchorCtr="0" compatLnSpc="1">
            <a:prstTxWarp prst="textNoShape">
              <a:avLst/>
            </a:prstTxWarp>
            <a:normAutofit lnSpcReduction="10000"/>
          </a:bodyPr>
          <a:lstStyle/>
          <a:p>
            <a:pPr eaLnBrk="1" fontAlgn="auto" hangingPunct="1">
              <a:spcBef>
                <a:spcPts val="0"/>
              </a:spcBef>
              <a:spcAft>
                <a:spcPts val="0"/>
              </a:spcAft>
              <a:defRPr/>
            </a:pPr>
            <a:r>
              <a:rPr lang="en-US" dirty="0">
                <a:ea typeface="+mn-ea"/>
                <a:cs typeface="Arial" pitchFamily="34" charset="0"/>
              </a:rPr>
              <a:t> </a:t>
            </a:r>
            <a:r>
              <a:rPr lang="en-CA" b="1" dirty="0">
                <a:ea typeface="+mn-ea"/>
                <a:cs typeface="+mn-cs"/>
              </a:rPr>
              <a:t>Pattern of obsessive-compulsive disorder in eastern Saudi Arabia</a:t>
            </a:r>
          </a:p>
          <a:p>
            <a:pPr eaLnBrk="1" fontAlgn="auto" hangingPunct="1">
              <a:spcBef>
                <a:spcPts val="0"/>
              </a:spcBef>
              <a:spcAft>
                <a:spcPts val="0"/>
              </a:spcAft>
              <a:defRPr/>
            </a:pPr>
            <a:r>
              <a:rPr lang="en-CA" b="1" dirty="0">
                <a:ea typeface="+mn-ea"/>
                <a:cs typeface="+mn-cs"/>
              </a:rPr>
              <a:t>OM </a:t>
            </a:r>
            <a:r>
              <a:rPr lang="en-CA" b="1" dirty="0" err="1">
                <a:ea typeface="+mn-ea"/>
                <a:cs typeface="+mn-cs"/>
              </a:rPr>
              <a:t>Mahgoub</a:t>
            </a:r>
            <a:r>
              <a:rPr lang="en-CA" b="1" dirty="0">
                <a:ea typeface="+mn-ea"/>
                <a:cs typeface="+mn-cs"/>
              </a:rPr>
              <a:t> and HB Abdel-</a:t>
            </a:r>
            <a:r>
              <a:rPr lang="en-CA" b="1" dirty="0" err="1">
                <a:ea typeface="+mn-ea"/>
                <a:cs typeface="+mn-cs"/>
              </a:rPr>
              <a:t>Hafeiz</a:t>
            </a:r>
            <a:r>
              <a:rPr lang="en-CA" b="1" dirty="0">
                <a:ea typeface="+mn-ea"/>
                <a:cs typeface="+mn-cs"/>
              </a:rPr>
              <a:t> </a:t>
            </a:r>
            <a:br>
              <a:rPr lang="en-CA" dirty="0">
                <a:ea typeface="+mn-ea"/>
                <a:cs typeface="+mn-cs"/>
              </a:rPr>
            </a:br>
            <a:r>
              <a:rPr lang="en-CA" dirty="0">
                <a:ea typeface="+mn-ea"/>
                <a:cs typeface="+mn-cs"/>
              </a:rPr>
              <a:t>Department of Psychiatry, College of Medicine, King Faisal University, </a:t>
            </a:r>
            <a:r>
              <a:rPr lang="en-CA" dirty="0" err="1">
                <a:ea typeface="+mn-ea"/>
                <a:cs typeface="+mn-cs"/>
              </a:rPr>
              <a:t>Dammam</a:t>
            </a:r>
            <a:r>
              <a:rPr lang="en-CA" dirty="0">
                <a:ea typeface="+mn-ea"/>
                <a:cs typeface="+mn-cs"/>
              </a:rPr>
              <a:t>, Kingdom of Saudi Arabia.</a:t>
            </a:r>
          </a:p>
          <a:p>
            <a:pPr eaLnBrk="1" fontAlgn="auto" hangingPunct="1">
              <a:spcBef>
                <a:spcPts val="0"/>
              </a:spcBef>
              <a:spcAft>
                <a:spcPts val="0"/>
              </a:spcAft>
              <a:defRPr/>
            </a:pPr>
            <a:r>
              <a:rPr lang="en-CA" dirty="0">
                <a:ea typeface="+mn-ea"/>
                <a:cs typeface="+mn-cs"/>
              </a:rPr>
              <a:t>In 32 Muslim Saudis with obsessive-compulsive disorder, compulsive acts</a:t>
            </a:r>
            <a:r>
              <a:rPr lang="en-CA" baseline="30000" dirty="0">
                <a:ea typeface="+mn-ea"/>
                <a:cs typeface="+mn-cs"/>
              </a:rPr>
              <a:t> </a:t>
            </a:r>
            <a:r>
              <a:rPr lang="en-CA" dirty="0">
                <a:ea typeface="+mn-ea"/>
                <a:cs typeface="+mn-cs"/>
              </a:rPr>
              <a:t>(78%) and doubts (66%) were the commonest forms. Religious themes</a:t>
            </a:r>
            <a:r>
              <a:rPr lang="en-CA" baseline="30000" dirty="0">
                <a:ea typeface="+mn-ea"/>
                <a:cs typeface="+mn-cs"/>
              </a:rPr>
              <a:t> </a:t>
            </a:r>
            <a:r>
              <a:rPr lang="en-CA" dirty="0">
                <a:ea typeface="+mn-ea"/>
                <a:cs typeface="+mn-cs"/>
              </a:rPr>
              <a:t>predominated in both the obsessions and compulsions. </a:t>
            </a:r>
            <a:br>
              <a:rPr lang="en-CA" dirty="0">
                <a:ea typeface="+mn-ea"/>
                <a:cs typeface="+mn-cs"/>
              </a:rPr>
            </a:br>
            <a:endParaRPr lang="en-CA" dirty="0">
              <a:ea typeface="+mn-ea"/>
              <a:cs typeface="+mn-cs"/>
            </a:endParaRPr>
          </a:p>
          <a:p>
            <a:pPr eaLnBrk="1" fontAlgn="auto" hangingPunct="1">
              <a:spcBef>
                <a:spcPts val="0"/>
              </a:spcBef>
              <a:spcAft>
                <a:spcPts val="0"/>
              </a:spcAft>
              <a:defRPr/>
            </a:pPr>
            <a:endParaRPr lang="en-CA" dirty="0">
              <a:ea typeface="+mn-ea"/>
              <a:cs typeface="Arial" pitchFamily="34" charset="0"/>
            </a:endParaRPr>
          </a:p>
          <a:p>
            <a:pPr eaLnBrk="1" fontAlgn="auto" hangingPunct="1">
              <a:spcBef>
                <a:spcPts val="0"/>
              </a:spcBef>
              <a:spcAft>
                <a:spcPts val="0"/>
              </a:spcAft>
              <a:defRPr/>
            </a:pPr>
            <a:r>
              <a:rPr lang="en-US" b="1" dirty="0">
                <a:ea typeface="+mn-ea"/>
                <a:cs typeface="Arial" pitchFamily="34" charset="0"/>
              </a:rPr>
              <a:t>THE MAIN THEMES OF OCD</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 </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Contamination and washing (e.g. contaminated by one’s own excreta, shaking hands with others, etc.)</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Repeated doubts concerning actions that may not have been completed adequately (e.g. ablutions, prayers, gas checking).</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Insistence on symmetry: needs to have things in a particular order.</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Aggressive or horrific impulses (e.g. fear of harming a child).</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Sexual imagery (e.g. violent abnormal sexual practices).</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Blasphemous thoughts: obsessions about religious matters.</a:t>
            </a:r>
            <a:endParaRPr lang="en-CA" dirty="0">
              <a:ea typeface="+mn-ea"/>
              <a:cs typeface="Arial" pitchFamily="34" charset="0"/>
            </a:endParaRPr>
          </a:p>
          <a:p>
            <a:pPr eaLnBrk="1" fontAlgn="auto" hangingPunct="1">
              <a:spcBef>
                <a:spcPts val="0"/>
              </a:spcBef>
              <a:spcAft>
                <a:spcPts val="0"/>
              </a:spcAft>
              <a:defRPr/>
            </a:pPr>
            <a:r>
              <a:rPr lang="en-US" dirty="0" err="1">
                <a:ea typeface="+mn-ea"/>
                <a:cs typeface="Arial" pitchFamily="34" charset="0"/>
              </a:rPr>
              <a:t>Obsessional</a:t>
            </a:r>
            <a:r>
              <a:rPr lang="en-US" dirty="0">
                <a:ea typeface="+mn-ea"/>
                <a:cs typeface="Arial" pitchFamily="34" charset="0"/>
              </a:rPr>
              <a:t> ruminations: internal debates in which arguments for and against even the simplest everyday actions are reviewed endlessly.</a:t>
            </a:r>
            <a:endParaRPr lang="en-CA" dirty="0">
              <a:ea typeface="+mn-ea"/>
              <a:cs typeface="Arial" pitchFamily="34" charset="0"/>
            </a:endParaRPr>
          </a:p>
          <a:p>
            <a:pPr eaLnBrk="1" fontAlgn="auto" hangingPunct="1">
              <a:spcBef>
                <a:spcPts val="0"/>
              </a:spcBef>
              <a:spcAft>
                <a:spcPts val="0"/>
              </a:spcAft>
              <a:defRPr/>
            </a:pPr>
            <a:r>
              <a:rPr lang="en-US" dirty="0" err="1">
                <a:ea typeface="+mn-ea"/>
                <a:cs typeface="Arial" pitchFamily="34" charset="0"/>
              </a:rPr>
              <a:t>Obsessional</a:t>
            </a:r>
            <a:r>
              <a:rPr lang="en-US" dirty="0">
                <a:ea typeface="+mn-ea"/>
                <a:cs typeface="Arial" pitchFamily="34" charset="0"/>
              </a:rPr>
              <a:t> phobias: </a:t>
            </a:r>
            <a:r>
              <a:rPr lang="en-US" dirty="0" err="1">
                <a:ea typeface="+mn-ea"/>
                <a:cs typeface="Arial" pitchFamily="34" charset="0"/>
              </a:rPr>
              <a:t>obsessional</a:t>
            </a:r>
            <a:r>
              <a:rPr lang="en-US" dirty="0">
                <a:ea typeface="+mn-ea"/>
                <a:cs typeface="Arial" pitchFamily="34" charset="0"/>
              </a:rPr>
              <a:t> thoughts with fearful content such as thoughts of a harmful use of knives.</a:t>
            </a:r>
            <a:endParaRPr lang="en-CA" dirty="0">
              <a:ea typeface="+mn-ea"/>
              <a:cs typeface="Arial" pitchFamily="34" charset="0"/>
            </a:endParaRPr>
          </a:p>
          <a:p>
            <a:pPr eaLnBrk="1" fontAlgn="auto" hangingPunct="1">
              <a:spcBef>
                <a:spcPts val="0"/>
              </a:spcBef>
              <a:spcAft>
                <a:spcPts val="0"/>
              </a:spcAft>
              <a:defRPr/>
            </a:pPr>
            <a:r>
              <a:rPr lang="en-US" dirty="0">
                <a:ea typeface="+mn-ea"/>
                <a:cs typeface="Arial" pitchFamily="34" charset="0"/>
              </a:rPr>
              <a:t> </a:t>
            </a:r>
            <a:endParaRPr lang="en-CA" dirty="0">
              <a:ea typeface="+mn-ea"/>
              <a:cs typeface="Arial" pitchFamily="34" charset="0"/>
            </a:endParaRPr>
          </a:p>
        </p:txBody>
      </p:sp>
      <p:sp>
        <p:nvSpPr>
          <p:cNvPr id="47107" name="عنصر نائب لرقم الشريحة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6A139085-9DAA-E945-8FFD-889668092A44}" type="slidenum">
              <a:rPr lang="en-US" sz="1200"/>
              <a:pPr eaLnBrk="1" fontAlgn="base" hangingPunct="1">
                <a:spcBef>
                  <a:spcPct val="0"/>
                </a:spcBef>
                <a:spcAft>
                  <a:spcPct val="0"/>
                </a:spcAft>
              </a:pPr>
              <a:t>9</a:t>
            </a:fld>
            <a:endParaRPr lang="en-US" sz="1200"/>
          </a:p>
        </p:txBody>
      </p:sp>
    </p:spTree>
    <p:extLst>
      <p:ext uri="{BB962C8B-B14F-4D97-AF65-F5344CB8AC3E}">
        <p14:creationId xmlns:p14="http://schemas.microsoft.com/office/powerpoint/2010/main" val="240096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cs typeface="Arial" charset="0"/>
              </a:rPr>
              <a:t>Course and Prognosis:</a:t>
            </a:r>
            <a:endParaRPr lang="en-CA">
              <a:latin typeface="Calibri" charset="0"/>
              <a:cs typeface="Arial" charset="0"/>
            </a:endParaRPr>
          </a:p>
          <a:p>
            <a:pPr eaLnBrk="1" hangingPunct="1">
              <a:spcBef>
                <a:spcPct val="0"/>
              </a:spcBef>
            </a:pPr>
            <a:r>
              <a:rPr lang="en-US">
                <a:latin typeface="Calibri" charset="0"/>
                <a:cs typeface="Arial" charset="0"/>
              </a:rPr>
              <a:t>In most cases onset is gradual but acute cases have been noted.</a:t>
            </a:r>
            <a:endParaRPr lang="en-CA">
              <a:latin typeface="Calibri" charset="0"/>
              <a:cs typeface="Arial" charset="0"/>
            </a:endParaRPr>
          </a:p>
          <a:p>
            <a:pPr eaLnBrk="1" hangingPunct="1">
              <a:spcBef>
                <a:spcPct val="0"/>
              </a:spcBef>
            </a:pPr>
            <a:r>
              <a:rPr lang="en-US">
                <a:latin typeface="Calibri" charset="0"/>
                <a:cs typeface="Arial" charset="0"/>
              </a:rPr>
              <a:t>The majority have a chronic waxing and waning course with exacerbations related to stressful events.</a:t>
            </a:r>
            <a:endParaRPr lang="en-CA">
              <a:latin typeface="Calibri" charset="0"/>
              <a:cs typeface="Arial" charset="0"/>
            </a:endParaRPr>
          </a:p>
          <a:p>
            <a:pPr eaLnBrk="1" hangingPunct="1">
              <a:spcBef>
                <a:spcPct val="0"/>
              </a:spcBef>
            </a:pPr>
            <a:r>
              <a:rPr lang="en-US">
                <a:latin typeface="Calibri" charset="0"/>
                <a:cs typeface="Arial" charset="0"/>
              </a:rPr>
              <a:t>Severe cases may become persistent and drug resistant.</a:t>
            </a:r>
            <a:endParaRPr lang="en-CA">
              <a:latin typeface="Calibri" charset="0"/>
              <a:cs typeface="Arial" charset="0"/>
            </a:endParaRPr>
          </a:p>
          <a:p>
            <a:pPr eaLnBrk="1" hangingPunct="1">
              <a:spcBef>
                <a:spcPct val="0"/>
              </a:spcBef>
            </a:pPr>
            <a:r>
              <a:rPr lang="en-US">
                <a:latin typeface="Calibri" charset="0"/>
                <a:cs typeface="Arial" charset="0"/>
              </a:rPr>
              <a:t>Prognosis is worse when the patient has obsessive compulsive personality disorder.</a:t>
            </a:r>
            <a:endParaRPr lang="en-CA">
              <a:latin typeface="Calibri" charset="0"/>
              <a:cs typeface="Arial" charset="0"/>
            </a:endParaRPr>
          </a:p>
          <a:p>
            <a:pPr eaLnBrk="1" hangingPunct="1">
              <a:spcBef>
                <a:spcPct val="0"/>
              </a:spcBef>
            </a:pPr>
            <a:r>
              <a:rPr lang="en-US">
                <a:latin typeface="Calibri" charset="0"/>
                <a:cs typeface="Arial" charset="0"/>
              </a:rPr>
              <a:t>Patient’s age, sex, age of onset and duration of OCD showed no significant correlation with outcome.</a:t>
            </a:r>
            <a:endParaRPr lang="en-CA">
              <a:latin typeface="Calibri" charset="0"/>
              <a:cs typeface="Arial" charset="0"/>
            </a:endParaRPr>
          </a:p>
          <a:p>
            <a:pPr eaLnBrk="1" hangingPunct="1">
              <a:spcBef>
                <a:spcPct val="0"/>
              </a:spcBef>
            </a:pPr>
            <a:r>
              <a:rPr lang="en-US">
                <a:latin typeface="Calibri" charset="0"/>
                <a:cs typeface="Arial" charset="0"/>
              </a:rPr>
              <a:t>Good lasting outcome was found to be related to compliance with treatment (exposure and drugs), presence of mood component and family support.</a:t>
            </a:r>
            <a:endParaRPr lang="en-CA">
              <a:latin typeface="Calibri" charset="0"/>
              <a:cs typeface="Arial" charset="0"/>
            </a:endParaRPr>
          </a:p>
          <a:p>
            <a:pPr eaLnBrk="1" hangingPunct="1">
              <a:spcBef>
                <a:spcPct val="0"/>
              </a:spcBef>
            </a:pPr>
            <a:endParaRPr lang="en-CA">
              <a:latin typeface="Calibri" charset="0"/>
              <a:cs typeface="Arial" charset="0"/>
            </a:endParaRPr>
          </a:p>
        </p:txBody>
      </p:sp>
      <p:sp>
        <p:nvSpPr>
          <p:cNvPr id="512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D0595FE2-AC89-FF46-900A-0BBD9DD8F689}" type="slidenum">
              <a:rPr lang="en-US" sz="1200"/>
              <a:pPr eaLnBrk="1" fontAlgn="base" hangingPunct="1">
                <a:spcBef>
                  <a:spcPct val="0"/>
                </a:spcBef>
                <a:spcAft>
                  <a:spcPct val="0"/>
                </a:spcAft>
              </a:pPr>
              <a:t>10</a:t>
            </a:fld>
            <a:endParaRPr lang="en-US" sz="1200"/>
          </a:p>
        </p:txBody>
      </p:sp>
    </p:spTree>
    <p:extLst>
      <p:ext uri="{BB962C8B-B14F-4D97-AF65-F5344CB8AC3E}">
        <p14:creationId xmlns:p14="http://schemas.microsoft.com/office/powerpoint/2010/main" val="180359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CA">
              <a:latin typeface="Calibri" charset="0"/>
              <a:cs typeface="Arial" charset="0"/>
            </a:endParaRPr>
          </a:p>
        </p:txBody>
      </p:sp>
      <p:sp>
        <p:nvSpPr>
          <p:cNvPr id="5427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D8943FD8-34F2-3242-A752-FEA93A431CBE}" type="slidenum">
              <a:rPr lang="en-US" sz="1200"/>
              <a:pPr eaLnBrk="1" fontAlgn="base" hangingPunct="1">
                <a:spcBef>
                  <a:spcPct val="0"/>
                </a:spcBef>
                <a:spcAft>
                  <a:spcPct val="0"/>
                </a:spcAft>
              </a:pPr>
              <a:t>12</a:t>
            </a:fld>
            <a:endParaRPr lang="en-US" sz="1200"/>
          </a:p>
        </p:txBody>
      </p:sp>
    </p:spTree>
    <p:extLst>
      <p:ext uri="{BB962C8B-B14F-4D97-AF65-F5344CB8AC3E}">
        <p14:creationId xmlns:p14="http://schemas.microsoft.com/office/powerpoint/2010/main" val="378041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BD63BC8-7EE6-574E-A3EE-5EB15CF85594}" type="datetimeFigureOut">
              <a:rPr lang="en-US"/>
              <a:pPr>
                <a:defRPr/>
              </a:pPr>
              <a:t>09/08/2019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B1ACD6-1D6E-2E47-90C0-345045F3B36B}" type="slidenum">
              <a:rPr lang="en-US"/>
              <a:pPr>
                <a:defRPr/>
              </a:pPr>
              <a:t>‹#›</a:t>
            </a:fld>
            <a:endParaRPr lang="en-US"/>
          </a:p>
        </p:txBody>
      </p:sp>
    </p:spTree>
    <p:extLst>
      <p:ext uri="{BB962C8B-B14F-4D97-AF65-F5344CB8AC3E}">
        <p14:creationId xmlns:p14="http://schemas.microsoft.com/office/powerpoint/2010/main" val="265757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C42DF4-F73A-6744-A93E-9DB68972211F}" type="datetimeFigureOut">
              <a:rPr lang="en-US"/>
              <a:pPr>
                <a:defRPr/>
              </a:pPr>
              <a:t>09/08/2019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7349E9-4F3C-5E4F-BFB4-5655F2CFB7DB}" type="slidenum">
              <a:rPr lang="en-US"/>
              <a:pPr>
                <a:defRPr/>
              </a:pPr>
              <a:t>‹#›</a:t>
            </a:fld>
            <a:endParaRPr lang="en-US"/>
          </a:p>
        </p:txBody>
      </p:sp>
    </p:spTree>
    <p:extLst>
      <p:ext uri="{BB962C8B-B14F-4D97-AF65-F5344CB8AC3E}">
        <p14:creationId xmlns:p14="http://schemas.microsoft.com/office/powerpoint/2010/main" val="54468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912BC9-3C95-CC47-9BE3-FBC09CA91AE5}" type="datetimeFigureOut">
              <a:rPr lang="en-US"/>
              <a:pPr>
                <a:defRPr/>
              </a:pPr>
              <a:t>09/08/2019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A0CAA9-773D-1D44-A3F5-772AAA35A2F8}" type="slidenum">
              <a:rPr lang="en-US"/>
              <a:pPr>
                <a:defRPr/>
              </a:pPr>
              <a:t>‹#›</a:t>
            </a:fld>
            <a:endParaRPr lang="en-US"/>
          </a:p>
        </p:txBody>
      </p:sp>
    </p:spTree>
    <p:extLst>
      <p:ext uri="{BB962C8B-B14F-4D97-AF65-F5344CB8AC3E}">
        <p14:creationId xmlns:p14="http://schemas.microsoft.com/office/powerpoint/2010/main" val="39719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E7BCAA-7D8D-AD41-A02E-741456905982}" type="datetimeFigureOut">
              <a:rPr lang="en-US"/>
              <a:pPr>
                <a:defRPr/>
              </a:pPr>
              <a:t>09/08/2019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524727-8603-964F-8D56-8960609ABCBB}" type="slidenum">
              <a:rPr lang="en-US"/>
              <a:pPr>
                <a:defRPr/>
              </a:pPr>
              <a:t>‹#›</a:t>
            </a:fld>
            <a:endParaRPr lang="en-US"/>
          </a:p>
        </p:txBody>
      </p:sp>
    </p:spTree>
    <p:extLst>
      <p:ext uri="{BB962C8B-B14F-4D97-AF65-F5344CB8AC3E}">
        <p14:creationId xmlns:p14="http://schemas.microsoft.com/office/powerpoint/2010/main" val="138434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D572F5-ECDA-2E49-BFBF-6C5DD4762904}" type="datetimeFigureOut">
              <a:rPr lang="en-US"/>
              <a:pPr>
                <a:defRPr/>
              </a:pPr>
              <a:t>09/08/2019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844794-951D-5848-AD27-026245FF554A}" type="slidenum">
              <a:rPr lang="en-US"/>
              <a:pPr>
                <a:defRPr/>
              </a:pPr>
              <a:t>‹#›</a:t>
            </a:fld>
            <a:endParaRPr lang="en-US"/>
          </a:p>
        </p:txBody>
      </p:sp>
    </p:spTree>
    <p:extLst>
      <p:ext uri="{BB962C8B-B14F-4D97-AF65-F5344CB8AC3E}">
        <p14:creationId xmlns:p14="http://schemas.microsoft.com/office/powerpoint/2010/main" val="358286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DAD41EA-E505-B840-8605-38BC8F800075}" type="datetimeFigureOut">
              <a:rPr lang="en-US"/>
              <a:pPr>
                <a:defRPr/>
              </a:pPr>
              <a:t>09/08/2019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A01AE4-167C-824A-96D6-174860B76D1E}" type="slidenum">
              <a:rPr lang="en-US"/>
              <a:pPr>
                <a:defRPr/>
              </a:pPr>
              <a:t>‹#›</a:t>
            </a:fld>
            <a:endParaRPr lang="en-US"/>
          </a:p>
        </p:txBody>
      </p:sp>
    </p:spTree>
    <p:extLst>
      <p:ext uri="{BB962C8B-B14F-4D97-AF65-F5344CB8AC3E}">
        <p14:creationId xmlns:p14="http://schemas.microsoft.com/office/powerpoint/2010/main" val="216850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AA0CF45-FE3B-3941-B7A9-FCAB7D68BB0A}" type="datetimeFigureOut">
              <a:rPr lang="en-US"/>
              <a:pPr>
                <a:defRPr/>
              </a:pPr>
              <a:t>09/08/2019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5B546A-C5EC-3741-8A61-2812A23955B9}" type="slidenum">
              <a:rPr lang="en-US"/>
              <a:pPr>
                <a:defRPr/>
              </a:pPr>
              <a:t>‹#›</a:t>
            </a:fld>
            <a:endParaRPr lang="en-US"/>
          </a:p>
        </p:txBody>
      </p:sp>
    </p:spTree>
    <p:extLst>
      <p:ext uri="{BB962C8B-B14F-4D97-AF65-F5344CB8AC3E}">
        <p14:creationId xmlns:p14="http://schemas.microsoft.com/office/powerpoint/2010/main" val="363073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2F1AFF7-4810-184D-8780-8F00E8E3F625}" type="datetimeFigureOut">
              <a:rPr lang="en-US"/>
              <a:pPr>
                <a:defRPr/>
              </a:pPr>
              <a:t>09/08/2019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9F2A7E8-E69D-F944-9E90-8C78880C51D1}" type="slidenum">
              <a:rPr lang="en-US"/>
              <a:pPr>
                <a:defRPr/>
              </a:pPr>
              <a:t>‹#›</a:t>
            </a:fld>
            <a:endParaRPr lang="en-US"/>
          </a:p>
        </p:txBody>
      </p:sp>
    </p:spTree>
    <p:extLst>
      <p:ext uri="{BB962C8B-B14F-4D97-AF65-F5344CB8AC3E}">
        <p14:creationId xmlns:p14="http://schemas.microsoft.com/office/powerpoint/2010/main" val="259311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431128-D9DC-E14C-A015-F2529AA4F67E}" type="datetimeFigureOut">
              <a:rPr lang="en-US"/>
              <a:pPr>
                <a:defRPr/>
              </a:pPr>
              <a:t>09/08/2019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636A4F-20BA-A646-B94D-8A70F564B160}" type="slidenum">
              <a:rPr lang="en-US"/>
              <a:pPr>
                <a:defRPr/>
              </a:pPr>
              <a:t>‹#›</a:t>
            </a:fld>
            <a:endParaRPr lang="en-US"/>
          </a:p>
        </p:txBody>
      </p:sp>
    </p:spTree>
    <p:extLst>
      <p:ext uri="{BB962C8B-B14F-4D97-AF65-F5344CB8AC3E}">
        <p14:creationId xmlns:p14="http://schemas.microsoft.com/office/powerpoint/2010/main" val="386543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446A63-3FCE-FC45-9A56-31DBD411B0CF}" type="datetimeFigureOut">
              <a:rPr lang="en-US"/>
              <a:pPr>
                <a:defRPr/>
              </a:pPr>
              <a:t>09/08/2019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48E813-C253-9145-87F9-E81F5BFF0841}" type="slidenum">
              <a:rPr lang="en-US"/>
              <a:pPr>
                <a:defRPr/>
              </a:pPr>
              <a:t>‹#›</a:t>
            </a:fld>
            <a:endParaRPr lang="en-US"/>
          </a:p>
        </p:txBody>
      </p:sp>
    </p:spTree>
    <p:extLst>
      <p:ext uri="{BB962C8B-B14F-4D97-AF65-F5344CB8AC3E}">
        <p14:creationId xmlns:p14="http://schemas.microsoft.com/office/powerpoint/2010/main" val="373306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52202-DE2F-864B-A72B-7F8B345D9639}" type="datetimeFigureOut">
              <a:rPr lang="en-US"/>
              <a:pPr>
                <a:defRPr/>
              </a:pPr>
              <a:t>09/08/2019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34005D-442A-0549-8B26-736C271435DF}" type="slidenum">
              <a:rPr lang="en-US"/>
              <a:pPr>
                <a:defRPr/>
              </a:pPr>
              <a:t>‹#›</a:t>
            </a:fld>
            <a:endParaRPr lang="en-US"/>
          </a:p>
        </p:txBody>
      </p:sp>
    </p:spTree>
    <p:extLst>
      <p:ext uri="{BB962C8B-B14F-4D97-AF65-F5344CB8AC3E}">
        <p14:creationId xmlns:p14="http://schemas.microsoft.com/office/powerpoint/2010/main" val="399611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307B80BE-8F41-214A-B750-E5132084A297}" type="datetimeFigureOut">
              <a:rPr lang="en-US"/>
              <a:pPr>
                <a:defRPr/>
              </a:pPr>
              <a:t>09/08/2019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4A1CA7E-59BA-D949-AB04-363AAD3B86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0" fontAlgn="base" hangingPunct="0">
        <a:spcBef>
          <a:spcPct val="0"/>
        </a:spcBef>
        <a:spcAft>
          <a:spcPct val="0"/>
        </a:spcAft>
        <a:defRPr sz="4400" b="1" kern="1200">
          <a:solidFill>
            <a:srgbClr val="0000FF"/>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b="1">
          <a:solidFill>
            <a:srgbClr val="0000FF"/>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b="1">
          <a:solidFill>
            <a:srgbClr val="0000FF"/>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b="1">
          <a:solidFill>
            <a:srgbClr val="0000FF"/>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b="1">
          <a:solidFill>
            <a:srgbClr val="0000FF"/>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1712913"/>
            <a:ext cx="7772400" cy="1470025"/>
          </a:xfrm>
        </p:spPr>
        <p:txBody>
          <a:bodyPr/>
          <a:lstStyle/>
          <a:p>
            <a:pPr eaLnBrk="1" hangingPunct="1"/>
            <a:r>
              <a:rPr lang="en-US" sz="6000">
                <a:latin typeface="Calibri" charset="0"/>
              </a:rPr>
              <a:t>OCD</a:t>
            </a:r>
            <a:endParaRPr lang="en-US" sz="6000" dirty="0">
              <a:latin typeface="Calibri"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en-GB" b="1" dirty="0">
                <a:latin typeface="Times New Roman" charset="0"/>
                <a:ea typeface="+mn-ea"/>
                <a:cs typeface="Times New Roman" charset="0"/>
              </a:rPr>
              <a:t>Ahmad AlHadi, MD</a:t>
            </a:r>
          </a:p>
          <a:p>
            <a:pPr eaLnBrk="1" fontAlgn="auto" hangingPunct="1">
              <a:spcBef>
                <a:spcPts val="0"/>
              </a:spcBef>
              <a:spcAft>
                <a:spcPts val="0"/>
              </a:spcAft>
              <a:buFont typeface="Arial"/>
              <a:buNone/>
              <a:defRPr/>
            </a:pPr>
            <a:r>
              <a:rPr lang="en-GB" sz="2400" dirty="0">
                <a:latin typeface="Times New Roman" charset="0"/>
                <a:ea typeface="+mn-ea"/>
                <a:cs typeface="Times New Roman" charset="0"/>
              </a:rPr>
              <a:t>Associate Professor and Consultant</a:t>
            </a:r>
          </a:p>
          <a:p>
            <a:pPr eaLnBrk="1" fontAlgn="auto" hangingPunct="1">
              <a:spcBef>
                <a:spcPts val="0"/>
              </a:spcBef>
              <a:spcAft>
                <a:spcPts val="0"/>
              </a:spcAft>
              <a:buFont typeface="Arial"/>
              <a:buNone/>
              <a:defRPr/>
            </a:pPr>
            <a:r>
              <a:rPr lang="en-GB" sz="2400" dirty="0">
                <a:latin typeface="Times New Roman" charset="0"/>
                <a:ea typeface="+mn-ea"/>
                <a:cs typeface="Times New Roman" charset="0"/>
              </a:rPr>
              <a:t> in Psychiatry and Psychotherapy</a:t>
            </a:r>
            <a:r>
              <a:rPr lang="en-US" dirty="0">
                <a:latin typeface="Times New Roman" charset="0"/>
                <a:ea typeface="+mn-ea"/>
                <a:cs typeface="Times New Roman" charset="0"/>
              </a:rPr>
              <a:t> </a:t>
            </a:r>
          </a:p>
          <a:p>
            <a:pPr eaLnBrk="1" fontAlgn="auto" hangingPunct="1">
              <a:spcAft>
                <a:spcPts val="0"/>
              </a:spcAft>
              <a:buFont typeface="Arial"/>
              <a:buNone/>
              <a:defRPr/>
            </a:pPr>
            <a:endParaRPr lang="en-US"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0">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CA" dirty="0">
                <a:effectLst>
                  <a:outerShdw blurRad="38100" dist="38100" dir="2700000" algn="tl">
                    <a:srgbClr val="000000">
                      <a:alpha val="43137"/>
                    </a:srgbClr>
                  </a:outerShdw>
                </a:effectLst>
                <a:ea typeface="+mj-ea"/>
                <a:cs typeface="Arial" pitchFamily="34" charset="0"/>
              </a:rPr>
              <a:t>Course</a:t>
            </a:r>
            <a:endParaRPr lang="x-none" dirty="0">
              <a:effectLst>
                <a:outerShdw blurRad="38100" dist="38100" dir="2700000" algn="tl">
                  <a:srgbClr val="000000">
                    <a:alpha val="43137"/>
                  </a:srgbClr>
                </a:outerShdw>
              </a:effectLst>
              <a:ea typeface="+mj-ea"/>
              <a:cs typeface="Arial" pitchFamily="34" charset="0"/>
            </a:endParaRPr>
          </a:p>
        </p:txBody>
      </p:sp>
      <p:sp>
        <p:nvSpPr>
          <p:cNvPr id="50178" name="عنصر نائب للمحتوى 2"/>
          <p:cNvSpPr>
            <a:spLocks noGrp="1"/>
          </p:cNvSpPr>
          <p:nvPr>
            <p:ph idx="1"/>
          </p:nvPr>
        </p:nvSpPr>
        <p:spPr>
          <a:xfrm>
            <a:off x="1116013" y="1916113"/>
            <a:ext cx="5903912" cy="4114800"/>
          </a:xfrm>
        </p:spPr>
        <p:txBody>
          <a:bodyPr/>
          <a:lstStyle/>
          <a:p>
            <a:pPr eaLnBrk="1" hangingPunct="1"/>
            <a:r>
              <a:rPr lang="en-US">
                <a:latin typeface="Arial" charset="0"/>
                <a:cs typeface="Arial" charset="0"/>
              </a:rPr>
              <a:t>Gradual  &gt; acute</a:t>
            </a:r>
          </a:p>
          <a:p>
            <a:pPr eaLnBrk="1" hangingPunct="1"/>
            <a:r>
              <a:rPr lang="en-US">
                <a:latin typeface="Arial" charset="0"/>
                <a:cs typeface="Arial" charset="0"/>
              </a:rPr>
              <a:t>Chronic </a:t>
            </a:r>
          </a:p>
          <a:p>
            <a:pPr eaLnBrk="1" hangingPunct="1"/>
            <a:r>
              <a:rPr lang="en-US">
                <a:latin typeface="Arial" charset="0"/>
                <a:cs typeface="Arial" charset="0"/>
              </a:rPr>
              <a:t>Waxing &amp; waning</a:t>
            </a:r>
          </a:p>
        </p:txBody>
      </p:sp>
    </p:spTree>
    <p:extLst>
      <p:ext uri="{BB962C8B-B14F-4D97-AF65-F5344CB8AC3E}">
        <p14:creationId xmlns:p14="http://schemas.microsoft.com/office/powerpoint/2010/main" val="160041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endParaRPr lang="en-CA">
              <a:latin typeface="Arial" charset="0"/>
              <a:cs typeface="Arial" charset="0"/>
            </a:endParaRPr>
          </a:p>
        </p:txBody>
      </p:sp>
      <p:pic>
        <p:nvPicPr>
          <p:cNvPr id="52226" name="Content Placeholder 3" descr="ocd.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extLst>
      <p:ext uri="{BB962C8B-B14F-4D97-AF65-F5344CB8AC3E}">
        <p14:creationId xmlns:p14="http://schemas.microsoft.com/office/powerpoint/2010/main" val="25220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عنصر نائب للمحتوى 2"/>
          <p:cNvSpPr>
            <a:spLocks noGrp="1"/>
          </p:cNvSpPr>
          <p:nvPr>
            <p:ph idx="1"/>
          </p:nvPr>
        </p:nvSpPr>
        <p:spPr>
          <a:xfrm>
            <a:off x="357188" y="2133600"/>
            <a:ext cx="4286250" cy="4535488"/>
          </a:xfrm>
        </p:spPr>
        <p:txBody>
          <a:bodyPr/>
          <a:lstStyle/>
          <a:p>
            <a:pPr eaLnBrk="1" hangingPunct="1"/>
            <a:r>
              <a:rPr lang="en-US">
                <a:latin typeface="Arial" charset="0"/>
                <a:cs typeface="Arial" charset="0"/>
              </a:rPr>
              <a:t>Non – severe</a:t>
            </a:r>
          </a:p>
          <a:p>
            <a:pPr eaLnBrk="1" hangingPunct="1"/>
            <a:r>
              <a:rPr lang="en-US">
                <a:latin typeface="Arial" charset="0"/>
                <a:cs typeface="Arial" charset="0"/>
              </a:rPr>
              <a:t>No  OCPD</a:t>
            </a:r>
          </a:p>
          <a:p>
            <a:pPr eaLnBrk="1" hangingPunct="1"/>
            <a:r>
              <a:rPr lang="en-US">
                <a:latin typeface="Arial" charset="0"/>
                <a:cs typeface="Arial" charset="0"/>
              </a:rPr>
              <a:t>Depressed / anxious mood</a:t>
            </a:r>
          </a:p>
          <a:p>
            <a:pPr eaLnBrk="1" hangingPunct="1"/>
            <a:r>
              <a:rPr lang="en-US">
                <a:latin typeface="Arial" charset="0"/>
                <a:cs typeface="Arial" charset="0"/>
              </a:rPr>
              <a:t>Compliance with Tx</a:t>
            </a:r>
          </a:p>
          <a:p>
            <a:pPr eaLnBrk="1" hangingPunct="1"/>
            <a:r>
              <a:rPr lang="en-US">
                <a:latin typeface="Arial" charset="0"/>
                <a:cs typeface="Arial" charset="0"/>
              </a:rPr>
              <a:t>Family support</a:t>
            </a:r>
          </a:p>
        </p:txBody>
      </p:sp>
      <p:sp>
        <p:nvSpPr>
          <p:cNvPr id="53250" name="مجسم مشطوف الحواف 4"/>
          <p:cNvSpPr>
            <a:spLocks noChangeArrowheads="1"/>
          </p:cNvSpPr>
          <p:nvPr/>
        </p:nvSpPr>
        <p:spPr bwMode="auto">
          <a:xfrm>
            <a:off x="5651500" y="3789363"/>
            <a:ext cx="2714625" cy="642937"/>
          </a:xfrm>
          <a:prstGeom prst="bevel">
            <a:avLst>
              <a:gd name="adj" fmla="val 12500"/>
            </a:avLst>
          </a:prstGeom>
          <a:solidFill>
            <a:srgbClr val="FFFFCC"/>
          </a:solidFill>
          <a:ln w="25400">
            <a:solidFill>
              <a:srgbClr val="978749"/>
            </a:solidFill>
            <a:miter lim="800000"/>
            <a:headEnd/>
            <a:tailEnd/>
          </a:ln>
        </p:spPr>
        <p:txBody>
          <a:bodyPr anchor="ctr"/>
          <a:lstStyle/>
          <a:p>
            <a:pPr algn="ctr"/>
            <a:r>
              <a:rPr lang="en-US" sz="2400" b="1" i="1">
                <a:solidFill>
                  <a:srgbClr val="002060"/>
                </a:solidFill>
              </a:rPr>
              <a:t>Good p. Factors</a:t>
            </a:r>
          </a:p>
        </p:txBody>
      </p:sp>
      <p:sp>
        <p:nvSpPr>
          <p:cNvPr id="53251" name="Right Brace 7"/>
          <p:cNvSpPr>
            <a:spLocks/>
          </p:cNvSpPr>
          <p:nvPr/>
        </p:nvSpPr>
        <p:spPr bwMode="auto">
          <a:xfrm>
            <a:off x="4787900" y="2133600"/>
            <a:ext cx="647700" cy="3959225"/>
          </a:xfrm>
          <a:prstGeom prst="rightBrace">
            <a:avLst>
              <a:gd name="adj1" fmla="val 8348"/>
              <a:gd name="adj2" fmla="val 50000"/>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defTabSz="914400" eaLnBrk="0" hangingPunct="0"/>
            <a:endParaRPr lang="en-CA" sz="2000">
              <a:latin typeface="Times" charset="0"/>
            </a:endParaRPr>
          </a:p>
        </p:txBody>
      </p:sp>
      <p:sp>
        <p:nvSpPr>
          <p:cNvPr id="9" name="Title 8"/>
          <p:cNvSpPr>
            <a:spLocks noGrp="1"/>
          </p:cNvSpPr>
          <p:nvPr>
            <p:ph type="title"/>
          </p:nvPr>
        </p:nvSpPr>
        <p:spPr>
          <a:xfrm>
            <a:off x="323850" y="404813"/>
            <a:ext cx="8153400" cy="1143000"/>
          </a:xfrm>
        </p:spPr>
        <p:txBody>
          <a:bodyPr rtlCol="0">
            <a:normAutofit/>
          </a:bodyPr>
          <a:lstStyle/>
          <a:p>
            <a:pPr eaLnBrk="1" fontAlgn="auto" hangingPunct="1">
              <a:spcAft>
                <a:spcPts val="0"/>
              </a:spcAft>
              <a:defRPr/>
            </a:pPr>
            <a:r>
              <a:rPr lang="en-CA" dirty="0">
                <a:effectLst>
                  <a:outerShdw blurRad="38100" dist="38100" dir="2700000" algn="tl">
                    <a:srgbClr val="000000">
                      <a:alpha val="43137"/>
                    </a:srgbClr>
                  </a:outerShdw>
                </a:effectLst>
                <a:ea typeface="+mj-ea"/>
                <a:cs typeface="+mj-cs"/>
              </a:rPr>
              <a:t>Prognosis</a:t>
            </a:r>
          </a:p>
        </p:txBody>
      </p:sp>
    </p:spTree>
    <p:extLst>
      <p:ext uri="{BB962C8B-B14F-4D97-AF65-F5344CB8AC3E}">
        <p14:creationId xmlns:p14="http://schemas.microsoft.com/office/powerpoint/2010/main" val="372141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CA">
                <a:latin typeface="Calibri" charset="0"/>
              </a:rPr>
              <a:t>video</a:t>
            </a:r>
          </a:p>
        </p:txBody>
      </p:sp>
      <p:sp>
        <p:nvSpPr>
          <p:cNvPr id="55298" name="TextBox 3"/>
          <p:cNvSpPr txBox="1">
            <a:spLocks noChangeArrowheads="1"/>
          </p:cNvSpPr>
          <p:nvPr/>
        </p:nvSpPr>
        <p:spPr bwMode="auto">
          <a:xfrm>
            <a:off x="1258888" y="2492375"/>
            <a:ext cx="67691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a:t>Video: What is it like to be OCD</a:t>
            </a:r>
          </a:p>
        </p:txBody>
      </p:sp>
    </p:spTree>
    <p:extLst>
      <p:ext uri="{BB962C8B-B14F-4D97-AF65-F5344CB8AC3E}">
        <p14:creationId xmlns:p14="http://schemas.microsoft.com/office/powerpoint/2010/main" val="280978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5" name="Picture 2" descr="C:\Documents and Settings\Dr.Ahmed Alhadi\My Documents\My Pictures\cliparts\thank-yo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620713"/>
            <a:ext cx="8529638" cy="5688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021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E560-AE26-4E0E-AFAD-1EC2D49A1800}"/>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719AB66-1616-4C99-94C9-591E53AD200A}"/>
              </a:ext>
            </a:extLst>
          </p:cNvPr>
          <p:cNvSpPr>
            <a:spLocks noGrp="1"/>
          </p:cNvSpPr>
          <p:nvPr>
            <p:ph idx="1"/>
          </p:nvPr>
        </p:nvSpPr>
        <p:spPr/>
        <p:txBody>
          <a:bodyPr/>
          <a:lstStyle/>
          <a:p>
            <a:r>
              <a:rPr lang="en-US" dirty="0"/>
              <a:t>List the diagnostic criteria for OCD according to DSM5.</a:t>
            </a:r>
          </a:p>
          <a:p>
            <a:r>
              <a:rPr lang="en-US" dirty="0"/>
              <a:t>Discuss the prevalence and causes </a:t>
            </a:r>
            <a:r>
              <a:rPr lang="en-US"/>
              <a:t>of OCD.</a:t>
            </a:r>
            <a:endParaRPr lang="en-US" dirty="0"/>
          </a:p>
          <a:p>
            <a:r>
              <a:rPr lang="en-US" dirty="0"/>
              <a:t>Discuss the treatment plan.</a:t>
            </a:r>
          </a:p>
        </p:txBody>
      </p:sp>
      <p:pic>
        <p:nvPicPr>
          <p:cNvPr id="5" name="Picture 4" descr="A close up of a logo&#10;&#10;Description automatically generated">
            <a:extLst>
              <a:ext uri="{FF2B5EF4-FFF2-40B4-BE49-F238E27FC236}">
                <a16:creationId xmlns:a16="http://schemas.microsoft.com/office/drawing/2014/main" id="{95880342-6B64-41B0-BA44-CFA8753BC525}"/>
              </a:ext>
            </a:extLst>
          </p:cNvPr>
          <p:cNvPicPr>
            <a:picLocks noChangeAspect="1"/>
          </p:cNvPicPr>
          <p:nvPr/>
        </p:nvPicPr>
        <p:blipFill>
          <a:blip r:embed="rId2"/>
          <a:stretch>
            <a:fillRect/>
          </a:stretch>
        </p:blipFill>
        <p:spPr>
          <a:xfrm>
            <a:off x="5296871" y="4303597"/>
            <a:ext cx="3647624" cy="2279765"/>
          </a:xfrm>
          <a:prstGeom prst="rect">
            <a:avLst/>
          </a:prstGeom>
        </p:spPr>
      </p:pic>
    </p:spTree>
    <p:extLst>
      <p:ext uri="{BB962C8B-B14F-4D97-AF65-F5344CB8AC3E}">
        <p14:creationId xmlns:p14="http://schemas.microsoft.com/office/powerpoint/2010/main" val="231114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a:latin typeface="Calibri" charset="0"/>
              </a:rPr>
              <a:t>Case Development 2:</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a:buNone/>
              <a:defRPr/>
            </a:pPr>
            <a:r>
              <a:rPr lang="x-none" dirty="0">
                <a:ea typeface="+mn-ea"/>
                <a:cs typeface="+mn-cs"/>
              </a:rPr>
              <a:t>Family History:</a:t>
            </a:r>
            <a:endParaRPr lang="en-US" b="1" dirty="0">
              <a:ea typeface="+mn-ea"/>
              <a:cs typeface="+mn-cs"/>
            </a:endParaRPr>
          </a:p>
          <a:p>
            <a:pPr eaLnBrk="1" fontAlgn="auto" hangingPunct="1">
              <a:spcAft>
                <a:spcPts val="0"/>
              </a:spcAft>
              <a:buFont typeface="Arial"/>
              <a:buChar char="•"/>
              <a:defRPr/>
            </a:pPr>
            <a:r>
              <a:rPr lang="x-none" dirty="0">
                <a:ea typeface="+mn-ea"/>
                <a:cs typeface="+mn-cs"/>
              </a:rPr>
              <a:t>One of Layla's sisters has recurrent intrusive silly doubts regarding ablutions and praying that she cannot resist.  This makes her repeat ablution and praying frequently. </a:t>
            </a:r>
            <a:endParaRPr lang="en-US" b="1" dirty="0">
              <a:ea typeface="+mn-ea"/>
              <a:cs typeface="+mn-cs"/>
            </a:endParaRPr>
          </a:p>
        </p:txBody>
      </p:sp>
    </p:spTree>
    <p:extLst>
      <p:ext uri="{BB962C8B-B14F-4D97-AF65-F5344CB8AC3E}">
        <p14:creationId xmlns:p14="http://schemas.microsoft.com/office/powerpoint/2010/main" val="333782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CA">
                <a:latin typeface="Calibri" charset="0"/>
              </a:rPr>
              <a:t>Anxiety Disorders</a:t>
            </a:r>
          </a:p>
        </p:txBody>
      </p:sp>
      <p:sp>
        <p:nvSpPr>
          <p:cNvPr id="3" name="Content Placeholder 2"/>
          <p:cNvSpPr>
            <a:spLocks noGrp="1"/>
          </p:cNvSpPr>
          <p:nvPr>
            <p:ph idx="1"/>
          </p:nvPr>
        </p:nvSpPr>
        <p:spPr/>
        <p:txBody>
          <a:bodyPr rtlCol="0">
            <a:normAutofit lnSpcReduction="10000"/>
          </a:bodyPr>
          <a:lstStyle/>
          <a:p>
            <a:pPr marL="514350" indent="-514350" eaLnBrk="1" fontAlgn="auto" hangingPunct="1">
              <a:spcAft>
                <a:spcPts val="0"/>
              </a:spcAft>
              <a:buFont typeface="+mj-lt"/>
              <a:buAutoNum type="arabicPeriod"/>
              <a:defRPr/>
            </a:pPr>
            <a:r>
              <a:rPr lang="en-CA" dirty="0">
                <a:latin typeface="Arial"/>
                <a:ea typeface="+mn-ea"/>
                <a:cs typeface="Arial"/>
              </a:rPr>
              <a:t>Panic Disorder</a:t>
            </a:r>
          </a:p>
          <a:p>
            <a:pPr marL="514350" indent="-514350" eaLnBrk="1" fontAlgn="auto" hangingPunct="1">
              <a:spcAft>
                <a:spcPts val="0"/>
              </a:spcAft>
              <a:buFont typeface="+mj-lt"/>
              <a:buAutoNum type="arabicPeriod"/>
              <a:defRPr/>
            </a:pPr>
            <a:r>
              <a:rPr lang="en-CA" dirty="0">
                <a:latin typeface="Arial"/>
                <a:ea typeface="+mn-ea"/>
                <a:cs typeface="Arial"/>
              </a:rPr>
              <a:t>Agoraphobia</a:t>
            </a:r>
          </a:p>
          <a:p>
            <a:pPr marL="514350" indent="-514350" eaLnBrk="1" fontAlgn="auto" hangingPunct="1">
              <a:spcAft>
                <a:spcPts val="0"/>
              </a:spcAft>
              <a:buFont typeface="+mj-lt"/>
              <a:buAutoNum type="arabicPeriod"/>
              <a:defRPr/>
            </a:pPr>
            <a:r>
              <a:rPr lang="en-CA" dirty="0">
                <a:latin typeface="Arial"/>
                <a:ea typeface="+mn-ea"/>
                <a:cs typeface="Arial"/>
              </a:rPr>
              <a:t>Specific Phobia</a:t>
            </a:r>
          </a:p>
          <a:p>
            <a:pPr marL="514350" indent="-514350" eaLnBrk="1" fontAlgn="auto" hangingPunct="1">
              <a:spcAft>
                <a:spcPts val="0"/>
              </a:spcAft>
              <a:buFont typeface="+mj-lt"/>
              <a:buAutoNum type="arabicPeriod"/>
              <a:defRPr/>
            </a:pPr>
            <a:r>
              <a:rPr lang="en-CA" dirty="0">
                <a:latin typeface="Arial"/>
                <a:ea typeface="+mn-ea"/>
                <a:cs typeface="Arial"/>
              </a:rPr>
              <a:t>Social Phobia.</a:t>
            </a:r>
          </a:p>
          <a:p>
            <a:pPr marL="514350" indent="-514350" eaLnBrk="1" fontAlgn="auto" hangingPunct="1">
              <a:spcAft>
                <a:spcPts val="0"/>
              </a:spcAft>
              <a:buFont typeface="+mj-lt"/>
              <a:buAutoNum type="arabicPeriod"/>
              <a:defRPr/>
            </a:pPr>
            <a:r>
              <a:rPr lang="en-US" dirty="0">
                <a:latin typeface="Arial"/>
                <a:ea typeface="+mn-ea"/>
                <a:cs typeface="Arial"/>
              </a:rPr>
              <a:t>Generalized Anxiety Disorder (GAD)</a:t>
            </a:r>
            <a:endParaRPr lang="en-CA" dirty="0">
              <a:latin typeface="Arial"/>
              <a:ea typeface="+mn-ea"/>
              <a:cs typeface="Arial"/>
            </a:endParaRPr>
          </a:p>
          <a:p>
            <a:pPr marL="514350" indent="-514350" eaLnBrk="1" fontAlgn="auto" hangingPunct="1">
              <a:spcAft>
                <a:spcPts val="0"/>
              </a:spcAft>
              <a:buFont typeface="+mj-lt"/>
              <a:buAutoNum type="arabicPeriod"/>
              <a:defRPr/>
            </a:pPr>
            <a:r>
              <a:rPr lang="en-CA" dirty="0">
                <a:solidFill>
                  <a:srgbClr val="FF0000"/>
                </a:solidFill>
                <a:latin typeface="Arial"/>
                <a:ea typeface="+mn-ea"/>
                <a:cs typeface="Arial"/>
              </a:rPr>
              <a:t>Obsessive Compulsive Disorder (OCD)</a:t>
            </a:r>
          </a:p>
          <a:p>
            <a:pPr marL="514350" indent="-514350" eaLnBrk="1" fontAlgn="auto" hangingPunct="1">
              <a:spcAft>
                <a:spcPts val="0"/>
              </a:spcAft>
              <a:buFont typeface="+mj-lt"/>
              <a:buAutoNum type="arabicPeriod"/>
              <a:defRPr/>
            </a:pPr>
            <a:r>
              <a:rPr lang="en-CA" dirty="0">
                <a:latin typeface="Arial"/>
                <a:ea typeface="+mn-ea"/>
                <a:cs typeface="Arial"/>
              </a:rPr>
              <a:t>Post Traumatic Stress Disorder (PTSD), Acute Stress Disorder</a:t>
            </a:r>
          </a:p>
        </p:txBody>
      </p:sp>
    </p:spTree>
    <p:extLst>
      <p:ext uri="{BB962C8B-B14F-4D97-AF65-F5344CB8AC3E}">
        <p14:creationId xmlns:p14="http://schemas.microsoft.com/office/powerpoint/2010/main" val="194494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11560" y="332656"/>
          <a:ext cx="806489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86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124EFE1A-E21F-434D-808C-EDE928255B02}"/>
                                            </p:graphicEl>
                                          </p:spTgt>
                                        </p:tgtEl>
                                        <p:attrNameLst>
                                          <p:attrName>style.visibility</p:attrName>
                                        </p:attrNameLst>
                                      </p:cBhvr>
                                      <p:to>
                                        <p:strVal val="visible"/>
                                      </p:to>
                                    </p:set>
                                    <p:animEffect transition="in" filter="fade">
                                      <p:cBhvr>
                                        <p:cTn id="7" dur="500"/>
                                        <p:tgtEl>
                                          <p:spTgt spid="2">
                                            <p:graphicEl>
                                              <a:dgm id="{124EFE1A-E21F-434D-808C-EDE928255B0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54D3507C-BB6A-4F38-A298-DC3146F0E000}"/>
                                            </p:graphicEl>
                                          </p:spTgt>
                                        </p:tgtEl>
                                        <p:attrNameLst>
                                          <p:attrName>style.visibility</p:attrName>
                                        </p:attrNameLst>
                                      </p:cBhvr>
                                      <p:to>
                                        <p:strVal val="visible"/>
                                      </p:to>
                                    </p:set>
                                    <p:animEffect transition="in" filter="fade">
                                      <p:cBhvr>
                                        <p:cTn id="12" dur="500"/>
                                        <p:tgtEl>
                                          <p:spTgt spid="2">
                                            <p:graphicEl>
                                              <a:dgm id="{54D3507C-BB6A-4F38-A298-DC3146F0E00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434796F1-AA05-45FB-8226-165CC2EC99D3}"/>
                                            </p:graphicEl>
                                          </p:spTgt>
                                        </p:tgtEl>
                                        <p:attrNameLst>
                                          <p:attrName>style.visibility</p:attrName>
                                        </p:attrNameLst>
                                      </p:cBhvr>
                                      <p:to>
                                        <p:strVal val="visible"/>
                                      </p:to>
                                    </p:set>
                                    <p:animEffect transition="in" filter="fade">
                                      <p:cBhvr>
                                        <p:cTn id="17" dur="500"/>
                                        <p:tgtEl>
                                          <p:spTgt spid="2">
                                            <p:graphicEl>
                                              <a:dgm id="{434796F1-AA05-45FB-8226-165CC2EC99D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6A3EAA57-7E68-4E70-AB06-D2FCB8DE79BD}"/>
                                            </p:graphicEl>
                                          </p:spTgt>
                                        </p:tgtEl>
                                        <p:attrNameLst>
                                          <p:attrName>style.visibility</p:attrName>
                                        </p:attrNameLst>
                                      </p:cBhvr>
                                      <p:to>
                                        <p:strVal val="visible"/>
                                      </p:to>
                                    </p:set>
                                    <p:animEffect transition="in" filter="fade">
                                      <p:cBhvr>
                                        <p:cTn id="22" dur="500"/>
                                        <p:tgtEl>
                                          <p:spTgt spid="2">
                                            <p:graphicEl>
                                              <a:dgm id="{6A3EAA57-7E68-4E70-AB06-D2FCB8DE79B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OCD </a:t>
            </a:r>
            <a:r>
              <a:rPr lang="en-US" sz="2400" dirty="0"/>
              <a:t>DSM5</a:t>
            </a:r>
            <a:endParaRPr lang="en-US" dirty="0"/>
          </a:p>
        </p:txBody>
      </p:sp>
      <p:sp>
        <p:nvSpPr>
          <p:cNvPr id="3" name="Content Placeholder 2"/>
          <p:cNvSpPr>
            <a:spLocks noGrp="1"/>
          </p:cNvSpPr>
          <p:nvPr>
            <p:ph idx="1"/>
          </p:nvPr>
        </p:nvSpPr>
        <p:spPr/>
        <p:txBody>
          <a:bodyPr>
            <a:noAutofit/>
          </a:bodyPr>
          <a:lstStyle/>
          <a:p>
            <a:pPr marL="117475" indent="-117475" algn="just">
              <a:buNone/>
            </a:pPr>
            <a:r>
              <a:rPr lang="en-US" sz="1600" dirty="0"/>
              <a:t>A. Presence of obsessions, compulsions, or both: </a:t>
            </a:r>
          </a:p>
          <a:p>
            <a:pPr marL="117475" indent="-117475" algn="just">
              <a:buNone/>
            </a:pPr>
            <a:endParaRPr lang="en-US" sz="1600" dirty="0"/>
          </a:p>
          <a:p>
            <a:pPr marL="117475" indent="-117475" algn="just">
              <a:buNone/>
            </a:pPr>
            <a:r>
              <a:rPr lang="en-US" sz="1600" b="1" dirty="0">
                <a:solidFill>
                  <a:srgbClr val="0000FF"/>
                </a:solidFill>
              </a:rPr>
              <a:t>Obsessions</a:t>
            </a:r>
            <a:r>
              <a:rPr lang="en-US" sz="1600" dirty="0"/>
              <a:t> are defined by (1) and (2):</a:t>
            </a:r>
          </a:p>
          <a:p>
            <a:pPr marL="117475" indent="-117475" algn="just">
              <a:buNone/>
            </a:pPr>
            <a:r>
              <a:rPr lang="en-US" sz="1600" dirty="0"/>
              <a:t>1. Recurrent and persistent thoughts, urges, or images that are experienced, at some time during the disturbance, as intrusive and unwanted, and that in most individuals cause marked anxiety or distress.</a:t>
            </a:r>
          </a:p>
          <a:p>
            <a:pPr marL="117475" indent="-117475" algn="just">
              <a:buNone/>
            </a:pPr>
            <a:r>
              <a:rPr lang="en-US" sz="1600" dirty="0"/>
              <a:t>2. The individual attempts to ignore or suppress such thoughts, urges, or images, or to neutralize them with some other thought or action (i.e., by performing a compulsion).</a:t>
            </a:r>
          </a:p>
          <a:p>
            <a:pPr marL="117475" indent="-117475" algn="just">
              <a:buNone/>
            </a:pPr>
            <a:r>
              <a:rPr lang="en-US" sz="1600" b="1" dirty="0">
                <a:solidFill>
                  <a:srgbClr val="0000FF"/>
                </a:solidFill>
              </a:rPr>
              <a:t>Compulsions</a:t>
            </a:r>
            <a:r>
              <a:rPr lang="en-US" sz="1600" dirty="0"/>
              <a:t> are defined by (1) and (2):</a:t>
            </a:r>
          </a:p>
          <a:p>
            <a:pPr marL="117475" indent="-117475" algn="just">
              <a:buNone/>
            </a:pPr>
            <a:r>
              <a:rPr lang="en-US" sz="1600" dirty="0"/>
              <a:t>1. Repetitive behaviors (e.g., hand washing, ordering, checking) or mental acts (e.g., praying, counting, repeating words silently) that the individual feels driven to perform in response to an obsession or according to rules that must be applied rigidly.</a:t>
            </a:r>
          </a:p>
          <a:p>
            <a:pPr marL="117475" indent="-117475" algn="just">
              <a:buNone/>
            </a:pPr>
            <a:r>
              <a:rPr lang="en-US" sz="1600" dirty="0"/>
              <a:t>2. The behaviors or mental acts are aimed at preventing or reducing anxiety or distress, or preventing some dreaded event or situation; however, these behaviors or mental acts are not connected in a realistic way with what they are designed to neutralize or prevent, or are clearly excessive. Note: Young children may not be able to articulate the aims of these behaviors or mental acts.</a:t>
            </a:r>
          </a:p>
        </p:txBody>
      </p:sp>
    </p:spTree>
    <p:extLst>
      <p:ext uri="{BB962C8B-B14F-4D97-AF65-F5344CB8AC3E}">
        <p14:creationId xmlns:p14="http://schemas.microsoft.com/office/powerpoint/2010/main" val="306780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OCD </a:t>
            </a:r>
            <a:r>
              <a:rPr lang="en-US" sz="2400" dirty="0"/>
              <a:t>DSM5</a:t>
            </a:r>
          </a:p>
        </p:txBody>
      </p:sp>
      <p:sp>
        <p:nvSpPr>
          <p:cNvPr id="3" name="Content Placeholder 2"/>
          <p:cNvSpPr>
            <a:spLocks noGrp="1"/>
          </p:cNvSpPr>
          <p:nvPr>
            <p:ph idx="1"/>
          </p:nvPr>
        </p:nvSpPr>
        <p:spPr/>
        <p:txBody>
          <a:bodyPr>
            <a:noAutofit/>
          </a:bodyPr>
          <a:lstStyle/>
          <a:p>
            <a:pPr marL="117475" indent="-117475">
              <a:buNone/>
            </a:pPr>
            <a:r>
              <a:rPr lang="en-US" sz="1400" dirty="0"/>
              <a:t>B. The obsessions or compulsions are </a:t>
            </a:r>
            <a:r>
              <a:rPr lang="en-US" sz="1400" b="1" dirty="0">
                <a:solidFill>
                  <a:srgbClr val="0000FF"/>
                </a:solidFill>
              </a:rPr>
              <a:t>time-consuming </a:t>
            </a:r>
            <a:r>
              <a:rPr lang="en-US" sz="1400" dirty="0"/>
              <a:t>(e.g., take more than 1 hour per day) or cause clinically significant distress or impairment in social, occupational, or other important areas of functioning.</a:t>
            </a:r>
          </a:p>
          <a:p>
            <a:pPr marL="117475" indent="-117475">
              <a:buNone/>
            </a:pPr>
            <a:r>
              <a:rPr lang="en-US" sz="1400" dirty="0"/>
              <a:t>C. The obsessive-compulsive symptoms are not attributable to the physiological effects of a substance (e.g., a drug of abuse, a medication) or another medical condition.</a:t>
            </a:r>
          </a:p>
          <a:p>
            <a:pPr marL="117475" indent="-117475">
              <a:buNone/>
            </a:pPr>
            <a:r>
              <a:rPr lang="en-US" sz="1400" dirty="0"/>
              <a:t>D. The disturbance is not better explained by the symptoms of </a:t>
            </a:r>
            <a:r>
              <a:rPr lang="en-US" sz="1400" b="1" dirty="0">
                <a:solidFill>
                  <a:srgbClr val="0000FF"/>
                </a:solidFill>
              </a:rPr>
              <a:t>another mental disorder </a:t>
            </a:r>
            <a:r>
              <a:rPr lang="en-US" sz="1400" dirty="0"/>
              <a:t>(e.g., excessive worries, as in generalized anxiety disorder; preoccupation with appearance, as in body </a:t>
            </a:r>
            <a:r>
              <a:rPr lang="en-US" sz="1400" dirty="0" err="1"/>
              <a:t>dysmorphic</a:t>
            </a:r>
            <a:r>
              <a:rPr lang="en-US" sz="1400" dirty="0"/>
              <a:t> disorder; difficulty discarding or parting with possessions, as in hoarding disorder; hair pulling, as in </a:t>
            </a:r>
            <a:r>
              <a:rPr lang="en-US" sz="1400" dirty="0" err="1"/>
              <a:t>trichotillomania</a:t>
            </a:r>
            <a:r>
              <a:rPr lang="en-US" sz="1400" dirty="0"/>
              <a:t> [hair-pulling disorder]; skin picking, as in excoriation [skin-picking] disorder; </a:t>
            </a:r>
            <a:r>
              <a:rPr lang="en-US" sz="1400" dirty="0" err="1"/>
              <a:t>stereotypies</a:t>
            </a:r>
            <a:r>
              <a:rPr lang="en-US" sz="1400" dirty="0"/>
              <a:t>, as in stereotypic movement disorder; ritualized eating behavior, as in eating disorders; preoccupation with substances or gambling, as in substance-related and addictive disorders; preoccupation with having an illness, as in illness anxiety disorder; sexual urges or fantasies, as in </a:t>
            </a:r>
            <a:r>
              <a:rPr lang="en-US" sz="1400" dirty="0" err="1"/>
              <a:t>paraphilic</a:t>
            </a:r>
            <a:r>
              <a:rPr lang="en-US" sz="1400" dirty="0"/>
              <a:t> disorders; impulses, as in disruptive, impulse-control, and conduct disorders; guilty ruminations, as in major depressive disorder; thought insertion or delusional preoccupations, as in schizophrenia spectrum and other psychotic disorders; or repetitive patterns of behavior, as in autism spectrum disorder).</a:t>
            </a:r>
          </a:p>
          <a:p>
            <a:pPr marL="117475" indent="-117475">
              <a:buNone/>
            </a:pPr>
            <a:r>
              <a:rPr lang="en-US" sz="1400" dirty="0"/>
              <a:t>Specify if:</a:t>
            </a:r>
          </a:p>
          <a:p>
            <a:pPr marL="117475" indent="-117475">
              <a:buNone/>
            </a:pPr>
            <a:r>
              <a:rPr lang="en-US" sz="1400" dirty="0"/>
              <a:t>With good or fair insight: The individual recognizes that obsessive-compulsive disorder beliefs are definitely or probably not true or that they may or may not be true. </a:t>
            </a:r>
          </a:p>
          <a:p>
            <a:pPr marL="117475" indent="-117475">
              <a:buNone/>
            </a:pPr>
            <a:r>
              <a:rPr lang="en-US" sz="1400" dirty="0"/>
              <a:t>With poor insight: The individual thinks obsessive-compulsive disorder beliefs are probably true.</a:t>
            </a:r>
          </a:p>
          <a:p>
            <a:pPr marL="117475" indent="-117475">
              <a:buNone/>
            </a:pPr>
            <a:r>
              <a:rPr lang="en-US" sz="1400" dirty="0"/>
              <a:t>With absent insight/delusional beliefs: The individual is completely convinced that obsessive-compulsive disorder beliefs are true.</a:t>
            </a:r>
          </a:p>
          <a:p>
            <a:pPr marL="117475" indent="-117475">
              <a:buNone/>
            </a:pPr>
            <a:r>
              <a:rPr lang="en-US" sz="1400" dirty="0"/>
              <a:t>Specify if: Tic-related: The individual has a current or past history of a tic disorder.</a:t>
            </a:r>
          </a:p>
        </p:txBody>
      </p:sp>
    </p:spTree>
    <p:extLst>
      <p:ext uri="{BB962C8B-B14F-4D97-AF65-F5344CB8AC3E}">
        <p14:creationId xmlns:p14="http://schemas.microsoft.com/office/powerpoint/2010/main" val="308943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Content Placeholder 3" descr="imagesCASV2D5F.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258888" y="1125538"/>
            <a:ext cx="6553200" cy="5122862"/>
          </a:xfrm>
        </p:spPr>
      </p:pic>
    </p:spTree>
    <p:extLst>
      <p:ext uri="{BB962C8B-B14F-4D97-AF65-F5344CB8AC3E}">
        <p14:creationId xmlns:p14="http://schemas.microsoft.com/office/powerpoint/2010/main" val="2971778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332656"/>
            <a:ext cx="8229600" cy="1152128"/>
          </a:xfrm>
        </p:spPr>
        <p:txBody>
          <a:bodyPr rtlCol="0">
            <a:normAutofit/>
            <a:scene3d>
              <a:camera prst="orthographicFront"/>
              <a:lightRig rig="soft" dir="t">
                <a:rot lat="0" lon="0" rev="16800000"/>
              </a:lightRig>
            </a:scene3d>
            <a:sp3d prstMaterial="softEdge">
              <a:bevelT w="38100" h="38100"/>
            </a:sp3d>
          </a:bodyPr>
          <a:lstStyle/>
          <a:p>
            <a:pPr algn="l" eaLnBrk="1" fontAlgn="auto" hangingPunct="1">
              <a:spcAft>
                <a:spcPts val="0"/>
              </a:spcAft>
              <a:defRPr/>
            </a:pPr>
            <a:r>
              <a:rPr lang="en-US" dirty="0">
                <a:ea typeface="+mj-ea"/>
                <a:cs typeface="Arial" pitchFamily="34" charset="0"/>
              </a:rPr>
              <a:t> </a:t>
            </a:r>
            <a:r>
              <a:rPr lang="en-US" dirty="0">
                <a:effectLst>
                  <a:outerShdw blurRad="38100" dist="38100" dir="2700000" algn="tl">
                    <a:srgbClr val="000000">
                      <a:alpha val="43137"/>
                    </a:srgbClr>
                  </a:outerShdw>
                </a:effectLst>
                <a:ea typeface="+mj-ea"/>
                <a:cs typeface="+mj-cs"/>
              </a:rPr>
              <a:t>Main themes of OCD</a:t>
            </a:r>
            <a:endParaRPr lang="x-none" dirty="0">
              <a:effectLst>
                <a:outerShdw blurRad="38100" dist="38100" dir="2700000" algn="tl">
                  <a:srgbClr val="000000">
                    <a:alpha val="43137"/>
                  </a:srgbClr>
                </a:outerShdw>
              </a:effectLst>
              <a:ea typeface="+mj-ea"/>
              <a:cs typeface="+mj-cs"/>
            </a:endParaRPr>
          </a:p>
        </p:txBody>
      </p:sp>
      <p:sp>
        <p:nvSpPr>
          <p:cNvPr id="5123" name="عنصر نائب للمحتوى 4"/>
          <p:cNvSpPr>
            <a:spLocks noGrp="1"/>
          </p:cNvSpPr>
          <p:nvPr>
            <p:ph idx="1"/>
          </p:nvPr>
        </p:nvSpPr>
        <p:spPr>
          <a:xfrm>
            <a:off x="395288" y="1962150"/>
            <a:ext cx="8229600" cy="4419600"/>
          </a:xfrm>
        </p:spPr>
        <p:txBody>
          <a:bodyPr rtlCol="0">
            <a:normAutofit/>
          </a:bodyPr>
          <a:lstStyle/>
          <a:p>
            <a:pPr eaLnBrk="1" fontAlgn="auto" hangingPunct="1">
              <a:spcAft>
                <a:spcPts val="0"/>
              </a:spcAft>
              <a:buFont typeface="Arial"/>
              <a:buNone/>
              <a:defRPr/>
            </a:pPr>
            <a:r>
              <a:rPr lang="en-US" sz="2400" dirty="0">
                <a:latin typeface="Arial" pitchFamily="34" charset="0"/>
                <a:ea typeface="+mn-ea"/>
                <a:cs typeface="Arial" pitchFamily="34" charset="0"/>
              </a:rPr>
              <a:t>**** sense of danger and/or responsibility.</a:t>
            </a:r>
          </a:p>
          <a:p>
            <a:pPr eaLnBrk="1" fontAlgn="auto" hangingPunct="1">
              <a:spcAft>
                <a:spcPts val="0"/>
              </a:spcAft>
              <a:buFont typeface="Arial"/>
              <a:buNone/>
              <a:defRPr/>
            </a:pPr>
            <a:endParaRPr lang="en-US" sz="2400" dirty="0">
              <a:solidFill>
                <a:schemeClr val="accent5">
                  <a:lumMod val="75000"/>
                </a:schemeClr>
              </a:solidFill>
              <a:latin typeface="Arial" pitchFamily="34" charset="0"/>
              <a:ea typeface="+mn-ea"/>
              <a:cs typeface="Arial" pitchFamily="34" charset="0"/>
            </a:endParaRPr>
          </a:p>
          <a:p>
            <a:pPr eaLnBrk="1" fontAlgn="auto" hangingPunct="1">
              <a:spcAft>
                <a:spcPts val="0"/>
              </a:spcAft>
              <a:buFont typeface="Wingdings" pitchFamily="2" charset="2"/>
              <a:buChar char="q"/>
              <a:defRPr/>
            </a:pPr>
            <a:r>
              <a:rPr lang="en-US" sz="2400" dirty="0">
                <a:latin typeface="Arial" charset="0"/>
                <a:ea typeface="+mn-ea"/>
                <a:cs typeface="Arial" charset="0"/>
              </a:rPr>
              <a:t>Contamination  </a:t>
            </a:r>
            <a:r>
              <a:rPr lang="en-US" sz="2400" dirty="0">
                <a:latin typeface="Arial" charset="0"/>
                <a:ea typeface="+mn-ea"/>
                <a:cs typeface="Arial" charset="0"/>
                <a:sym typeface="Wingdings" pitchFamily="2" charset="2"/>
              </a:rPr>
              <a:t> </a:t>
            </a:r>
            <a:r>
              <a:rPr lang="en-US" sz="2400" dirty="0">
                <a:latin typeface="Arial" charset="0"/>
                <a:ea typeface="+mn-ea"/>
                <a:cs typeface="Arial" charset="0"/>
              </a:rPr>
              <a:t>washing.</a:t>
            </a:r>
          </a:p>
          <a:p>
            <a:pPr eaLnBrk="1" fontAlgn="auto" hangingPunct="1">
              <a:spcAft>
                <a:spcPts val="0"/>
              </a:spcAft>
              <a:buFont typeface="Wingdings" pitchFamily="2" charset="2"/>
              <a:buChar char="q"/>
              <a:defRPr/>
            </a:pPr>
            <a:r>
              <a:rPr lang="en-CA" sz="2400" dirty="0">
                <a:latin typeface="Arial" charset="0"/>
                <a:ea typeface="+mn-ea"/>
                <a:cs typeface="Arial" charset="0"/>
              </a:rPr>
              <a:t>Religious,  e.g. </a:t>
            </a:r>
            <a:r>
              <a:rPr lang="en-CA" sz="2400" dirty="0">
                <a:solidFill>
                  <a:srgbClr val="FF6600"/>
                </a:solidFill>
                <a:latin typeface="Arial" charset="0"/>
                <a:ea typeface="+mn-ea"/>
                <a:cs typeface="Arial" charset="0"/>
              </a:rPr>
              <a:t>repeating</a:t>
            </a:r>
            <a:r>
              <a:rPr lang="en-CA" sz="2400" dirty="0">
                <a:latin typeface="Arial" charset="0"/>
                <a:ea typeface="+mn-ea"/>
                <a:cs typeface="Arial" charset="0"/>
              </a:rPr>
              <a:t> </a:t>
            </a:r>
            <a:r>
              <a:rPr lang="en-US" sz="2400" dirty="0">
                <a:solidFill>
                  <a:srgbClr val="FF6600"/>
                </a:solidFill>
                <a:latin typeface="Arial" charset="0"/>
                <a:ea typeface="+mn-ea"/>
                <a:cs typeface="Arial" charset="0"/>
              </a:rPr>
              <a:t>Ablution, prayers, divorce, Blasphemous. </a:t>
            </a:r>
          </a:p>
          <a:p>
            <a:pPr eaLnBrk="1" fontAlgn="auto" hangingPunct="1">
              <a:spcAft>
                <a:spcPts val="0"/>
              </a:spcAft>
              <a:buFont typeface="Wingdings" pitchFamily="2" charset="2"/>
              <a:buChar char="q"/>
              <a:defRPr/>
            </a:pPr>
            <a:r>
              <a:rPr lang="en-CA" sz="2400" dirty="0">
                <a:latin typeface="Arial" charset="0"/>
                <a:ea typeface="+mn-ea"/>
                <a:cs typeface="Arial" charset="0"/>
              </a:rPr>
              <a:t>Sexual</a:t>
            </a:r>
          </a:p>
          <a:p>
            <a:pPr eaLnBrk="1" fontAlgn="auto" hangingPunct="1">
              <a:spcAft>
                <a:spcPts val="0"/>
              </a:spcAft>
              <a:buFont typeface="Wingdings" pitchFamily="2" charset="2"/>
              <a:buChar char="q"/>
              <a:defRPr/>
            </a:pPr>
            <a:r>
              <a:rPr lang="en-CA" sz="2400" dirty="0">
                <a:latin typeface="Arial" charset="0"/>
                <a:ea typeface="+mn-ea"/>
                <a:cs typeface="Arial" charset="0"/>
              </a:rPr>
              <a:t>Aggression </a:t>
            </a:r>
          </a:p>
          <a:p>
            <a:pPr eaLnBrk="1" fontAlgn="auto" hangingPunct="1">
              <a:spcAft>
                <a:spcPts val="0"/>
              </a:spcAft>
              <a:buFont typeface="Wingdings" pitchFamily="2" charset="2"/>
              <a:buChar char="q"/>
              <a:defRPr/>
            </a:pPr>
            <a:r>
              <a:rPr lang="en-US" sz="2400" dirty="0">
                <a:latin typeface="Arial" charset="0"/>
                <a:ea typeface="+mn-ea"/>
                <a:cs typeface="Arial" charset="0"/>
              </a:rPr>
              <a:t>Symmetry </a:t>
            </a:r>
            <a:r>
              <a:rPr lang="en-US" sz="2400" dirty="0">
                <a:latin typeface="Arial" charset="0"/>
                <a:ea typeface="+mn-ea"/>
                <a:cs typeface="Arial" charset="0"/>
                <a:sym typeface="Wingdings" pitchFamily="2" charset="2"/>
              </a:rPr>
              <a:t> </a:t>
            </a:r>
            <a:r>
              <a:rPr lang="en-US" sz="2400" dirty="0">
                <a:latin typeface="Arial" charset="0"/>
                <a:ea typeface="+mn-ea"/>
                <a:cs typeface="Arial" charset="0"/>
              </a:rPr>
              <a:t>slowness</a:t>
            </a:r>
          </a:p>
          <a:p>
            <a:pPr eaLnBrk="1" fontAlgn="auto" hangingPunct="1">
              <a:spcAft>
                <a:spcPts val="0"/>
              </a:spcAft>
              <a:buFont typeface="Wingdings" pitchFamily="2" charset="2"/>
              <a:buChar char="q"/>
              <a:defRPr/>
            </a:pPr>
            <a:r>
              <a:rPr lang="en-US" sz="2400" dirty="0">
                <a:latin typeface="Arial" charset="0"/>
                <a:ea typeface="+mn-ea"/>
                <a:cs typeface="Arial" charset="0"/>
              </a:rPr>
              <a:t>Hoarding </a:t>
            </a:r>
            <a:endParaRPr lang="x-none" sz="2400" dirty="0">
              <a:latin typeface="Arial" charset="0"/>
              <a:ea typeface="+mn-ea"/>
              <a:cs typeface="Arial" charset="0"/>
            </a:endParaRPr>
          </a:p>
        </p:txBody>
      </p:sp>
      <p:pic>
        <p:nvPicPr>
          <p:cNvPr id="46083" name="Picture 1" descr="D:\AHMAD\Pictures\sinksoa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557338"/>
            <a:ext cx="1676400" cy="1282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2449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1430</TotalTime>
  <Words>918</Words>
  <Application>Microsoft Office PowerPoint</Application>
  <PresentationFormat>On-screen Show (4:3)</PresentationFormat>
  <Paragraphs>111</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vt:lpstr>
      <vt:lpstr>Times New Roman</vt:lpstr>
      <vt:lpstr>Wingdings</vt:lpstr>
      <vt:lpstr>Office Theme</vt:lpstr>
      <vt:lpstr>OCD</vt:lpstr>
      <vt:lpstr>Objectives:</vt:lpstr>
      <vt:lpstr>Case Development 2:</vt:lpstr>
      <vt:lpstr>Anxiety Disorders</vt:lpstr>
      <vt:lpstr>PowerPoint Presentation</vt:lpstr>
      <vt:lpstr>OCD DSM5</vt:lpstr>
      <vt:lpstr>OCD DSM5</vt:lpstr>
      <vt:lpstr>PowerPoint Presentation</vt:lpstr>
      <vt:lpstr> Main themes of OCD</vt:lpstr>
      <vt:lpstr>Course</vt:lpstr>
      <vt:lpstr>PowerPoint Presentation</vt:lpstr>
      <vt:lpstr>Prognosis</vt:lpstr>
      <vt:lpstr>video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Anxiety Disorders</dc:title>
  <dc:creator>AHMAD</dc:creator>
  <cp:lastModifiedBy>Ahmad AlHadi</cp:lastModifiedBy>
  <cp:revision>68</cp:revision>
  <dcterms:created xsi:type="dcterms:W3CDTF">2012-09-20T09:55:20Z</dcterms:created>
  <dcterms:modified xsi:type="dcterms:W3CDTF">2019-09-07T21:21:45Z</dcterms:modified>
</cp:coreProperties>
</file>