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56" r:id="rId2"/>
    <p:sldId id="424" r:id="rId3"/>
    <p:sldId id="330" r:id="rId4"/>
    <p:sldId id="331" r:id="rId5"/>
    <p:sldId id="380" r:id="rId6"/>
    <p:sldId id="334" r:id="rId7"/>
    <p:sldId id="376" r:id="rId8"/>
    <p:sldId id="387" r:id="rId9"/>
    <p:sldId id="409" r:id="rId10"/>
    <p:sldId id="410" r:id="rId11"/>
    <p:sldId id="411" r:id="rId12"/>
    <p:sldId id="412" r:id="rId13"/>
    <p:sldId id="413" r:id="rId14"/>
    <p:sldId id="414" r:id="rId15"/>
    <p:sldId id="347" r:id="rId16"/>
    <p:sldId id="348" r:id="rId17"/>
    <p:sldId id="350" r:id="rId18"/>
    <p:sldId id="352" r:id="rId19"/>
    <p:sldId id="416" r:id="rId20"/>
    <p:sldId id="417" r:id="rId21"/>
    <p:sldId id="357" r:id="rId22"/>
    <p:sldId id="360" r:id="rId23"/>
    <p:sldId id="362" r:id="rId24"/>
    <p:sldId id="423" r:id="rId25"/>
    <p:sldId id="364" r:id="rId26"/>
    <p:sldId id="296" r:id="rId27"/>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EC44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58" d="100"/>
          <a:sy n="58" d="100"/>
        </p:scale>
        <p:origin x="144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 Id="rId4" Type="http://schemas.openxmlformats.org/officeDocument/2006/relationships/image" Target="../media/image5.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 Id="rId4" Type="http://schemas.openxmlformats.org/officeDocument/2006/relationships/image" Target="../media/image5.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50E466-6AE4-461A-B7CD-67E1EA31032A}" type="doc">
      <dgm:prSet loTypeId="urn:microsoft.com/office/officeart/2005/8/layout/hList7#1" loCatId="list" qsTypeId="urn:microsoft.com/office/officeart/2005/8/quickstyle/simple1" qsCatId="simple" csTypeId="urn:microsoft.com/office/officeart/2005/8/colors/accent1_2" csCatId="accent1" phldr="1"/>
      <dgm:spPr/>
      <dgm:t>
        <a:bodyPr/>
        <a:lstStyle/>
        <a:p>
          <a:endParaRPr lang="en-CA"/>
        </a:p>
      </dgm:t>
    </dgm:pt>
    <dgm:pt modelId="{92147EE9-F72A-405C-BF2A-1B596621824C}">
      <dgm:prSet phldrT="[Text]" custT="1"/>
      <dgm:spPr>
        <a:solidFill>
          <a:srgbClr val="FF0000">
            <a:alpha val="50000"/>
          </a:srgbClr>
        </a:solidFill>
      </dgm:spPr>
      <dgm:t>
        <a:bodyPr/>
        <a:lstStyle/>
        <a:p>
          <a:r>
            <a:rPr lang="en-CA" sz="1800" b="1" dirty="0">
              <a:solidFill>
                <a:srgbClr val="FFFF66"/>
              </a:solidFill>
            </a:rPr>
            <a:t>Re-experience</a:t>
          </a:r>
        </a:p>
      </dgm:t>
    </dgm:pt>
    <dgm:pt modelId="{FAFAC5F8-DD50-47D3-A2B7-E3C3F4F2EB60}" type="parTrans" cxnId="{DCC05A6E-41B8-477F-9E49-795219C7F71D}">
      <dgm:prSet/>
      <dgm:spPr/>
      <dgm:t>
        <a:bodyPr/>
        <a:lstStyle/>
        <a:p>
          <a:endParaRPr lang="en-CA" sz="1800"/>
        </a:p>
      </dgm:t>
    </dgm:pt>
    <dgm:pt modelId="{47E065A8-3B9B-4865-AD4D-5EFA1287A165}" type="sibTrans" cxnId="{DCC05A6E-41B8-477F-9E49-795219C7F71D}">
      <dgm:prSet/>
      <dgm:spPr/>
      <dgm:t>
        <a:bodyPr/>
        <a:lstStyle/>
        <a:p>
          <a:endParaRPr lang="en-CA" sz="1800"/>
        </a:p>
      </dgm:t>
    </dgm:pt>
    <dgm:pt modelId="{4EA1057F-0E4E-4464-A24E-6E1116A7AB95}">
      <dgm:prSet phldrT="[Text]" custT="1"/>
      <dgm:spPr>
        <a:solidFill>
          <a:srgbClr val="FF0000">
            <a:alpha val="50000"/>
          </a:srgbClr>
        </a:solidFill>
      </dgm:spPr>
      <dgm:t>
        <a:bodyPr/>
        <a:lstStyle/>
        <a:p>
          <a:r>
            <a:rPr lang="en-CA" sz="1800" dirty="0"/>
            <a:t>Flash-backs</a:t>
          </a:r>
        </a:p>
      </dgm:t>
    </dgm:pt>
    <dgm:pt modelId="{C44FC58E-0899-4930-9F7A-59AD63FF14E4}" type="parTrans" cxnId="{BDF4BE6C-8FE0-4355-8398-2BC93C31D3DE}">
      <dgm:prSet/>
      <dgm:spPr/>
      <dgm:t>
        <a:bodyPr/>
        <a:lstStyle/>
        <a:p>
          <a:endParaRPr lang="en-CA" sz="1800"/>
        </a:p>
      </dgm:t>
    </dgm:pt>
    <dgm:pt modelId="{8548ECCB-3383-41A8-BD69-AEFB4CB711D2}" type="sibTrans" cxnId="{BDF4BE6C-8FE0-4355-8398-2BC93C31D3DE}">
      <dgm:prSet/>
      <dgm:spPr/>
      <dgm:t>
        <a:bodyPr/>
        <a:lstStyle/>
        <a:p>
          <a:endParaRPr lang="en-CA" sz="1800"/>
        </a:p>
      </dgm:t>
    </dgm:pt>
    <dgm:pt modelId="{514FC0E2-B5C9-4BF2-BA58-225C144ED473}">
      <dgm:prSet phldrT="[Text]" custT="1"/>
      <dgm:spPr>
        <a:solidFill>
          <a:srgbClr val="FF0000">
            <a:alpha val="50000"/>
          </a:srgbClr>
        </a:solidFill>
      </dgm:spPr>
      <dgm:t>
        <a:bodyPr/>
        <a:lstStyle/>
        <a:p>
          <a:r>
            <a:rPr lang="en-CA" sz="1800" dirty="0"/>
            <a:t>Nightmares</a:t>
          </a:r>
        </a:p>
      </dgm:t>
    </dgm:pt>
    <dgm:pt modelId="{0518AD11-63BA-4BF9-981D-6505B6AF4007}" type="parTrans" cxnId="{1F697454-1B66-4AFD-BB16-D92B8F67A100}">
      <dgm:prSet/>
      <dgm:spPr/>
      <dgm:t>
        <a:bodyPr/>
        <a:lstStyle/>
        <a:p>
          <a:endParaRPr lang="en-CA" sz="1800"/>
        </a:p>
      </dgm:t>
    </dgm:pt>
    <dgm:pt modelId="{42BF8CA1-391D-4961-86B6-E9B9DCB84B01}" type="sibTrans" cxnId="{1F697454-1B66-4AFD-BB16-D92B8F67A100}">
      <dgm:prSet/>
      <dgm:spPr/>
      <dgm:t>
        <a:bodyPr/>
        <a:lstStyle/>
        <a:p>
          <a:endParaRPr lang="en-CA" sz="1800"/>
        </a:p>
      </dgm:t>
    </dgm:pt>
    <dgm:pt modelId="{B81D34B2-833B-4DB7-986F-1770F8C4C3B8}">
      <dgm:prSet phldrT="[Text]" custT="1"/>
      <dgm:spPr>
        <a:solidFill>
          <a:srgbClr val="FFC000">
            <a:alpha val="80000"/>
          </a:srgbClr>
        </a:solidFill>
      </dgm:spPr>
      <dgm:t>
        <a:bodyPr/>
        <a:lstStyle/>
        <a:p>
          <a:r>
            <a:rPr lang="en-US" sz="1800" dirty="0">
              <a:solidFill>
                <a:schemeClr val="bg1"/>
              </a:solidFill>
            </a:rPr>
            <a:t>Memories, thoughts, or feelings</a:t>
          </a:r>
          <a:endParaRPr lang="en-CA" sz="1800" dirty="0">
            <a:solidFill>
              <a:schemeClr val="bg1"/>
            </a:solidFill>
          </a:endParaRPr>
        </a:p>
      </dgm:t>
    </dgm:pt>
    <dgm:pt modelId="{00383CB5-6D35-4447-AB7A-D181F602A4E4}" type="parTrans" cxnId="{2DADBBD3-495C-4727-A801-30C45CF2AE36}">
      <dgm:prSet/>
      <dgm:spPr/>
      <dgm:t>
        <a:bodyPr/>
        <a:lstStyle/>
        <a:p>
          <a:endParaRPr lang="en-CA" sz="1800"/>
        </a:p>
      </dgm:t>
    </dgm:pt>
    <dgm:pt modelId="{614BA343-7048-4392-AD86-3C53C61F5765}" type="sibTrans" cxnId="{2DADBBD3-495C-4727-A801-30C45CF2AE36}">
      <dgm:prSet/>
      <dgm:spPr/>
      <dgm:t>
        <a:bodyPr/>
        <a:lstStyle/>
        <a:p>
          <a:endParaRPr lang="en-CA" sz="1800"/>
        </a:p>
      </dgm:t>
    </dgm:pt>
    <dgm:pt modelId="{05742D2B-3E68-4156-BBB5-B853E715C86E}">
      <dgm:prSet phldrT="[Text]" custT="1"/>
      <dgm:spPr>
        <a:solidFill>
          <a:schemeClr val="accent5">
            <a:lumMod val="75000"/>
            <a:alpha val="50000"/>
          </a:schemeClr>
        </a:solidFill>
      </dgm:spPr>
      <dgm:t>
        <a:bodyPr/>
        <a:lstStyle/>
        <a:p>
          <a:r>
            <a:rPr lang="en-CA" sz="1800" b="1" dirty="0">
              <a:solidFill>
                <a:srgbClr val="FF6600"/>
              </a:solidFill>
            </a:rPr>
            <a:t>Arousal</a:t>
          </a:r>
        </a:p>
      </dgm:t>
    </dgm:pt>
    <dgm:pt modelId="{4F2C119A-CC92-4A73-A72A-E02BC7DDA8CC}" type="parTrans" cxnId="{F6BFF699-B9E1-46D9-A66A-A05B830898EE}">
      <dgm:prSet/>
      <dgm:spPr/>
      <dgm:t>
        <a:bodyPr/>
        <a:lstStyle/>
        <a:p>
          <a:endParaRPr lang="en-CA" sz="1800"/>
        </a:p>
      </dgm:t>
    </dgm:pt>
    <dgm:pt modelId="{CCEDC7E2-7681-47E3-99AA-3634E485CF1F}" type="sibTrans" cxnId="{F6BFF699-B9E1-46D9-A66A-A05B830898EE}">
      <dgm:prSet/>
      <dgm:spPr/>
      <dgm:t>
        <a:bodyPr/>
        <a:lstStyle/>
        <a:p>
          <a:endParaRPr lang="en-CA" sz="1800"/>
        </a:p>
      </dgm:t>
    </dgm:pt>
    <dgm:pt modelId="{DB199990-F6D3-44BE-9352-DC70F4B139F9}">
      <dgm:prSet phldrT="[Text]" custT="1"/>
      <dgm:spPr>
        <a:solidFill>
          <a:schemeClr val="accent5">
            <a:lumMod val="75000"/>
            <a:alpha val="50000"/>
          </a:schemeClr>
        </a:solidFill>
      </dgm:spPr>
      <dgm:t>
        <a:bodyPr/>
        <a:lstStyle/>
        <a:p>
          <a:r>
            <a:rPr lang="en-CA" sz="1800" dirty="0"/>
            <a:t>Sleep</a:t>
          </a:r>
        </a:p>
      </dgm:t>
    </dgm:pt>
    <dgm:pt modelId="{0F16D515-B071-4917-8BEB-E6A5FE824AC4}" type="parTrans" cxnId="{33DA633E-BF27-4767-98D4-D9BCC9F9DD1B}">
      <dgm:prSet/>
      <dgm:spPr/>
      <dgm:t>
        <a:bodyPr/>
        <a:lstStyle/>
        <a:p>
          <a:endParaRPr lang="en-CA" sz="1800"/>
        </a:p>
      </dgm:t>
    </dgm:pt>
    <dgm:pt modelId="{3A7E3B29-D1FF-45E8-9D71-59700EB2A3E4}" type="sibTrans" cxnId="{33DA633E-BF27-4767-98D4-D9BCC9F9DD1B}">
      <dgm:prSet/>
      <dgm:spPr/>
      <dgm:t>
        <a:bodyPr/>
        <a:lstStyle/>
        <a:p>
          <a:endParaRPr lang="en-CA" sz="1800"/>
        </a:p>
      </dgm:t>
    </dgm:pt>
    <dgm:pt modelId="{192F6315-EC75-4A9F-BEAA-0CC8CBF62DCD}">
      <dgm:prSet phldrT="[Text]" custT="1"/>
      <dgm:spPr>
        <a:solidFill>
          <a:srgbClr val="FF0000">
            <a:alpha val="50000"/>
          </a:srgbClr>
        </a:solidFill>
      </dgm:spPr>
      <dgm:t>
        <a:bodyPr/>
        <a:lstStyle/>
        <a:p>
          <a:r>
            <a:rPr lang="en-CA" sz="1800" dirty="0"/>
            <a:t>Hallucinations</a:t>
          </a:r>
        </a:p>
      </dgm:t>
    </dgm:pt>
    <dgm:pt modelId="{867F6B23-2D47-4B8C-B1AA-2732C7E1FD37}" type="parTrans" cxnId="{3D2852BE-073E-47A2-95B7-CC33F4F8205D}">
      <dgm:prSet/>
      <dgm:spPr/>
      <dgm:t>
        <a:bodyPr/>
        <a:lstStyle/>
        <a:p>
          <a:endParaRPr lang="en-US" sz="1800"/>
        </a:p>
      </dgm:t>
    </dgm:pt>
    <dgm:pt modelId="{853ECBCD-BDA8-485A-99F8-298DFA3A941B}" type="sibTrans" cxnId="{3D2852BE-073E-47A2-95B7-CC33F4F8205D}">
      <dgm:prSet/>
      <dgm:spPr/>
      <dgm:t>
        <a:bodyPr/>
        <a:lstStyle/>
        <a:p>
          <a:endParaRPr lang="en-US" sz="1800"/>
        </a:p>
      </dgm:t>
    </dgm:pt>
    <dgm:pt modelId="{5831219D-8039-473C-B921-B30B8DC48B9B}">
      <dgm:prSet phldrT="[Text]" custT="1"/>
      <dgm:spPr>
        <a:solidFill>
          <a:srgbClr val="FF0000">
            <a:alpha val="50000"/>
          </a:srgbClr>
        </a:solidFill>
      </dgm:spPr>
      <dgm:t>
        <a:bodyPr/>
        <a:lstStyle/>
        <a:p>
          <a:r>
            <a:rPr lang="en-CA" sz="1800" dirty="0"/>
            <a:t>Cues </a:t>
          </a:r>
          <a:r>
            <a:rPr lang="en-CA" sz="1800" dirty="0">
              <a:sym typeface="Wingdings" pitchFamily="2" charset="2"/>
            </a:rPr>
            <a:t></a:t>
          </a:r>
          <a:endParaRPr lang="en-CA" sz="1800" dirty="0"/>
        </a:p>
      </dgm:t>
    </dgm:pt>
    <dgm:pt modelId="{E533840B-11B5-494C-9A62-BB5EB9B59D16}" type="parTrans" cxnId="{C73880B1-AFEB-4E96-83CE-206131E262D0}">
      <dgm:prSet/>
      <dgm:spPr/>
      <dgm:t>
        <a:bodyPr/>
        <a:lstStyle/>
        <a:p>
          <a:endParaRPr lang="en-US" sz="1800"/>
        </a:p>
      </dgm:t>
    </dgm:pt>
    <dgm:pt modelId="{48289810-09C5-4114-995F-B48E8CE95C46}" type="sibTrans" cxnId="{C73880B1-AFEB-4E96-83CE-206131E262D0}">
      <dgm:prSet/>
      <dgm:spPr/>
      <dgm:t>
        <a:bodyPr/>
        <a:lstStyle/>
        <a:p>
          <a:endParaRPr lang="en-US" sz="1800"/>
        </a:p>
      </dgm:t>
    </dgm:pt>
    <dgm:pt modelId="{2CAA1C51-143F-430E-9C20-611CE1A02D47}">
      <dgm:prSet phldrT="[Text]" custT="1"/>
      <dgm:spPr>
        <a:solidFill>
          <a:schemeClr val="accent5">
            <a:lumMod val="75000"/>
            <a:alpha val="50000"/>
          </a:schemeClr>
        </a:solidFill>
      </dgm:spPr>
      <dgm:t>
        <a:bodyPr/>
        <a:lstStyle/>
        <a:p>
          <a:r>
            <a:rPr lang="en-CA" sz="1800" dirty="0"/>
            <a:t>Hypervigilance</a:t>
          </a:r>
        </a:p>
      </dgm:t>
    </dgm:pt>
    <dgm:pt modelId="{E432CE32-E7F1-415F-8970-C4F34A597CA1}" type="parTrans" cxnId="{E945F724-BCE0-4554-A485-72EE7160A252}">
      <dgm:prSet/>
      <dgm:spPr/>
      <dgm:t>
        <a:bodyPr/>
        <a:lstStyle/>
        <a:p>
          <a:endParaRPr lang="en-US" sz="1800"/>
        </a:p>
      </dgm:t>
    </dgm:pt>
    <dgm:pt modelId="{52232508-78B0-47AF-99AC-9037A0F2C6BC}" type="sibTrans" cxnId="{E945F724-BCE0-4554-A485-72EE7160A252}">
      <dgm:prSet/>
      <dgm:spPr/>
      <dgm:t>
        <a:bodyPr/>
        <a:lstStyle/>
        <a:p>
          <a:endParaRPr lang="en-US" sz="1800"/>
        </a:p>
      </dgm:t>
    </dgm:pt>
    <dgm:pt modelId="{1151509D-1E34-4532-805B-A770EBAC3FFF}">
      <dgm:prSet phldrT="[Text]" custT="1"/>
      <dgm:spPr>
        <a:solidFill>
          <a:schemeClr val="accent5">
            <a:lumMod val="75000"/>
            <a:alpha val="50000"/>
          </a:schemeClr>
        </a:solidFill>
      </dgm:spPr>
      <dgm:t>
        <a:bodyPr/>
        <a:lstStyle/>
        <a:p>
          <a:r>
            <a:rPr lang="en-CA" sz="1800" dirty="0"/>
            <a:t>Irritability</a:t>
          </a:r>
        </a:p>
      </dgm:t>
    </dgm:pt>
    <dgm:pt modelId="{DED3204E-2824-4B82-AB32-DEC1D83D9BF0}" type="parTrans" cxnId="{0BC2533B-5E16-4F88-9F94-8CA13E3C4064}">
      <dgm:prSet/>
      <dgm:spPr/>
      <dgm:t>
        <a:bodyPr/>
        <a:lstStyle/>
        <a:p>
          <a:endParaRPr lang="en-US" sz="1800"/>
        </a:p>
      </dgm:t>
    </dgm:pt>
    <dgm:pt modelId="{3F3CDA53-FFAE-419D-A2FE-A9AD79A3EE72}" type="sibTrans" cxnId="{0BC2533B-5E16-4F88-9F94-8CA13E3C4064}">
      <dgm:prSet/>
      <dgm:spPr/>
      <dgm:t>
        <a:bodyPr/>
        <a:lstStyle/>
        <a:p>
          <a:endParaRPr lang="en-US" sz="1800"/>
        </a:p>
      </dgm:t>
    </dgm:pt>
    <dgm:pt modelId="{4EDF8543-F745-47DC-A82C-C89BE5AC9882}">
      <dgm:prSet phldrT="[Text]" custT="1"/>
      <dgm:spPr>
        <a:solidFill>
          <a:schemeClr val="accent5">
            <a:lumMod val="75000"/>
            <a:alpha val="50000"/>
          </a:schemeClr>
        </a:solidFill>
      </dgm:spPr>
      <dgm:t>
        <a:bodyPr/>
        <a:lstStyle/>
        <a:p>
          <a:r>
            <a:rPr lang="en-CA" sz="1800" dirty="0"/>
            <a:t>Anger</a:t>
          </a:r>
        </a:p>
      </dgm:t>
    </dgm:pt>
    <dgm:pt modelId="{34AE2C8B-20E2-4697-BFDB-04BF435789E8}" type="parTrans" cxnId="{01318F2D-EBAE-4FE0-8AC8-9473D7748DF4}">
      <dgm:prSet/>
      <dgm:spPr/>
      <dgm:t>
        <a:bodyPr/>
        <a:lstStyle/>
        <a:p>
          <a:endParaRPr lang="en-US" sz="1800"/>
        </a:p>
      </dgm:t>
    </dgm:pt>
    <dgm:pt modelId="{82B94922-1378-4FCB-9344-09C4B52A027E}" type="sibTrans" cxnId="{01318F2D-EBAE-4FE0-8AC8-9473D7748DF4}">
      <dgm:prSet/>
      <dgm:spPr/>
      <dgm:t>
        <a:bodyPr/>
        <a:lstStyle/>
        <a:p>
          <a:endParaRPr lang="en-US" sz="1800"/>
        </a:p>
      </dgm:t>
    </dgm:pt>
    <dgm:pt modelId="{BEFCADBD-372F-44C9-A25F-D57552655820}">
      <dgm:prSet custT="1"/>
      <dgm:spPr/>
      <dgm:t>
        <a:bodyPr/>
        <a:lstStyle/>
        <a:p>
          <a:r>
            <a:rPr lang="en-CA" sz="1800" b="1" dirty="0">
              <a:solidFill>
                <a:srgbClr val="C00000"/>
              </a:solidFill>
            </a:rPr>
            <a:t>Avoidance</a:t>
          </a:r>
          <a:endParaRPr lang="en-US" sz="1800" b="1" dirty="0">
            <a:solidFill>
              <a:srgbClr val="FFFF66"/>
            </a:solidFill>
          </a:endParaRPr>
        </a:p>
      </dgm:t>
    </dgm:pt>
    <dgm:pt modelId="{6769FFF1-6041-440A-AF72-A8592EF93F92}" type="parTrans" cxnId="{979CB6BC-12B5-4489-8B7C-545B35686AE2}">
      <dgm:prSet/>
      <dgm:spPr/>
      <dgm:t>
        <a:bodyPr/>
        <a:lstStyle/>
        <a:p>
          <a:endParaRPr lang="en-US" sz="1800"/>
        </a:p>
      </dgm:t>
    </dgm:pt>
    <dgm:pt modelId="{95097060-55CB-4598-B022-18D92D942CCF}" type="sibTrans" cxnId="{979CB6BC-12B5-4489-8B7C-545B35686AE2}">
      <dgm:prSet/>
      <dgm:spPr/>
      <dgm:t>
        <a:bodyPr/>
        <a:lstStyle/>
        <a:p>
          <a:endParaRPr lang="en-US" sz="1800"/>
        </a:p>
      </dgm:t>
    </dgm:pt>
    <dgm:pt modelId="{27F0C996-BF92-48D4-97A4-D68277677027}">
      <dgm:prSet custT="1"/>
      <dgm:spPr>
        <a:solidFill>
          <a:schemeClr val="accent6">
            <a:lumMod val="60000"/>
            <a:lumOff val="40000"/>
          </a:schemeClr>
        </a:solidFill>
      </dgm:spPr>
      <dgm:t>
        <a:bodyPr/>
        <a:lstStyle/>
        <a:p>
          <a:pPr algn="l"/>
          <a:r>
            <a:rPr lang="en-US" sz="1800" b="1" dirty="0">
              <a:solidFill>
                <a:srgbClr val="FFFF66"/>
              </a:solidFill>
            </a:rPr>
            <a:t>Changes in Mood &amp; Cognitions</a:t>
          </a:r>
        </a:p>
      </dgm:t>
    </dgm:pt>
    <dgm:pt modelId="{DA13FADF-E539-43B9-AE62-24C64ADB213F}" type="parTrans" cxnId="{DAC63430-9240-4FB1-A29A-8BCA30D59593}">
      <dgm:prSet/>
      <dgm:spPr/>
      <dgm:t>
        <a:bodyPr/>
        <a:lstStyle/>
        <a:p>
          <a:endParaRPr lang="en-US" sz="1800"/>
        </a:p>
      </dgm:t>
    </dgm:pt>
    <dgm:pt modelId="{AFE7FE20-5E8D-4533-9333-E6DA45FE29F5}" type="sibTrans" cxnId="{DAC63430-9240-4FB1-A29A-8BCA30D59593}">
      <dgm:prSet/>
      <dgm:spPr/>
      <dgm:t>
        <a:bodyPr/>
        <a:lstStyle/>
        <a:p>
          <a:endParaRPr lang="en-US" sz="1800"/>
        </a:p>
      </dgm:t>
    </dgm:pt>
    <dgm:pt modelId="{10A5DB9D-3EA8-4FAD-A7FE-4C6895C37781}">
      <dgm:prSet custT="1"/>
      <dgm:spPr>
        <a:solidFill>
          <a:schemeClr val="accent6">
            <a:lumMod val="60000"/>
            <a:lumOff val="40000"/>
          </a:schemeClr>
        </a:solidFill>
      </dgm:spPr>
      <dgm:t>
        <a:bodyPr/>
        <a:lstStyle/>
        <a:p>
          <a:pPr algn="l"/>
          <a:r>
            <a:rPr lang="en-CA" sz="1200" dirty="0"/>
            <a:t>Amnesia</a:t>
          </a:r>
        </a:p>
      </dgm:t>
    </dgm:pt>
    <dgm:pt modelId="{589F8FCD-0052-4513-8AE9-E5FEA3A818FC}" type="parTrans" cxnId="{272113C4-7AD8-44D2-A0D8-2CD4B45547C4}">
      <dgm:prSet/>
      <dgm:spPr/>
      <dgm:t>
        <a:bodyPr/>
        <a:lstStyle/>
        <a:p>
          <a:endParaRPr lang="en-US" sz="1800"/>
        </a:p>
      </dgm:t>
    </dgm:pt>
    <dgm:pt modelId="{0871CF39-F391-4FF8-BA0F-F5C283264D93}" type="sibTrans" cxnId="{272113C4-7AD8-44D2-A0D8-2CD4B45547C4}">
      <dgm:prSet/>
      <dgm:spPr/>
      <dgm:t>
        <a:bodyPr/>
        <a:lstStyle/>
        <a:p>
          <a:endParaRPr lang="en-US" sz="1800"/>
        </a:p>
      </dgm:t>
    </dgm:pt>
    <dgm:pt modelId="{AAF9EF0A-26B7-4759-ACD4-E76BFFE15D72}">
      <dgm:prSet custT="1"/>
      <dgm:spPr>
        <a:solidFill>
          <a:schemeClr val="accent6">
            <a:lumMod val="60000"/>
            <a:lumOff val="40000"/>
          </a:schemeClr>
        </a:solidFill>
      </dgm:spPr>
      <dgm:t>
        <a:bodyPr/>
        <a:lstStyle/>
        <a:p>
          <a:pPr algn="l"/>
          <a:r>
            <a:rPr lang="en-US" sz="1200" dirty="0"/>
            <a:t>distorted cognitions </a:t>
          </a:r>
          <a:r>
            <a:rPr lang="en-US" sz="1200" dirty="0">
              <a:sym typeface="Wingdings" pitchFamily="2" charset="2"/>
            </a:rPr>
            <a:t> blame</a:t>
          </a:r>
        </a:p>
      </dgm:t>
    </dgm:pt>
    <dgm:pt modelId="{6C56391E-DC94-47F2-B0FE-461A85A0CD2D}" type="parTrans" cxnId="{B36A6D90-0643-4112-AFA6-4A1951C0CDFF}">
      <dgm:prSet/>
      <dgm:spPr/>
      <dgm:t>
        <a:bodyPr/>
        <a:lstStyle/>
        <a:p>
          <a:endParaRPr lang="en-US" sz="1800"/>
        </a:p>
      </dgm:t>
    </dgm:pt>
    <dgm:pt modelId="{EF9F9586-3920-474E-9975-64A4FC50E808}" type="sibTrans" cxnId="{B36A6D90-0643-4112-AFA6-4A1951C0CDFF}">
      <dgm:prSet/>
      <dgm:spPr/>
      <dgm:t>
        <a:bodyPr/>
        <a:lstStyle/>
        <a:p>
          <a:endParaRPr lang="en-US" sz="1800"/>
        </a:p>
      </dgm:t>
    </dgm:pt>
    <dgm:pt modelId="{1F4DC9DA-FBC4-4A76-9175-BC64E07F1516}">
      <dgm:prSet custT="1"/>
      <dgm:spPr>
        <a:solidFill>
          <a:schemeClr val="accent6">
            <a:lumMod val="60000"/>
            <a:lumOff val="40000"/>
          </a:schemeClr>
        </a:solidFill>
      </dgm:spPr>
      <dgm:t>
        <a:bodyPr/>
        <a:lstStyle/>
        <a:p>
          <a:pPr algn="l"/>
          <a:r>
            <a:rPr lang="en-US" sz="1200" dirty="0">
              <a:sym typeface="Wingdings" pitchFamily="2" charset="2"/>
            </a:rPr>
            <a:t>negative emotional state</a:t>
          </a:r>
        </a:p>
      </dgm:t>
    </dgm:pt>
    <dgm:pt modelId="{70A4E398-7356-4D60-ADFE-F4A9ADFC9F49}" type="parTrans" cxnId="{099F7F2D-5227-4683-AC45-1E12685EDB4F}">
      <dgm:prSet/>
      <dgm:spPr/>
      <dgm:t>
        <a:bodyPr/>
        <a:lstStyle/>
        <a:p>
          <a:endParaRPr lang="en-US" sz="1800"/>
        </a:p>
      </dgm:t>
    </dgm:pt>
    <dgm:pt modelId="{D24F7E02-9352-46A5-AE5D-63F29949D3E7}" type="sibTrans" cxnId="{099F7F2D-5227-4683-AC45-1E12685EDB4F}">
      <dgm:prSet/>
      <dgm:spPr/>
      <dgm:t>
        <a:bodyPr/>
        <a:lstStyle/>
        <a:p>
          <a:endParaRPr lang="en-US" sz="1800"/>
        </a:p>
      </dgm:t>
    </dgm:pt>
    <dgm:pt modelId="{CC50CF0F-412F-4307-999C-2CD7768E9674}">
      <dgm:prSet custT="1"/>
      <dgm:spPr>
        <a:solidFill>
          <a:schemeClr val="accent6">
            <a:lumMod val="60000"/>
            <a:lumOff val="40000"/>
          </a:schemeClr>
        </a:solidFill>
      </dgm:spPr>
      <dgm:t>
        <a:bodyPr/>
        <a:lstStyle/>
        <a:p>
          <a:pPr algn="l"/>
          <a:r>
            <a:rPr lang="en-US" sz="1200" dirty="0">
              <a:sym typeface="Wingdings" pitchFamily="2" charset="2"/>
            </a:rPr>
            <a:t>diminished interest</a:t>
          </a:r>
        </a:p>
      </dgm:t>
    </dgm:pt>
    <dgm:pt modelId="{E5FCF4F4-A8F9-4DCE-87FE-2CB7C6421DEF}" type="parTrans" cxnId="{D17FD515-E127-47E9-917D-426F84DE21DE}">
      <dgm:prSet/>
      <dgm:spPr/>
      <dgm:t>
        <a:bodyPr/>
        <a:lstStyle/>
        <a:p>
          <a:endParaRPr lang="en-US" sz="1800"/>
        </a:p>
      </dgm:t>
    </dgm:pt>
    <dgm:pt modelId="{ACADD594-A172-468D-848C-3C7D1CC6F110}" type="sibTrans" cxnId="{D17FD515-E127-47E9-917D-426F84DE21DE}">
      <dgm:prSet/>
      <dgm:spPr/>
      <dgm:t>
        <a:bodyPr/>
        <a:lstStyle/>
        <a:p>
          <a:endParaRPr lang="en-US" sz="1800"/>
        </a:p>
      </dgm:t>
    </dgm:pt>
    <dgm:pt modelId="{1EE690C5-D5C6-449E-B4F9-9D846526259E}">
      <dgm:prSet custT="1"/>
      <dgm:spPr>
        <a:solidFill>
          <a:schemeClr val="accent6">
            <a:lumMod val="60000"/>
            <a:lumOff val="40000"/>
          </a:schemeClr>
        </a:solidFill>
      </dgm:spPr>
      <dgm:t>
        <a:bodyPr/>
        <a:lstStyle/>
        <a:p>
          <a:pPr algn="l"/>
          <a:r>
            <a:rPr lang="en-US" sz="1200" dirty="0">
              <a:sym typeface="Wingdings" pitchFamily="2" charset="2"/>
            </a:rPr>
            <a:t>Detachment</a:t>
          </a:r>
        </a:p>
      </dgm:t>
    </dgm:pt>
    <dgm:pt modelId="{2590A126-3801-49E5-887B-13A391CB6F7B}" type="parTrans" cxnId="{52960003-7618-447A-A8C9-3732D8B986CE}">
      <dgm:prSet/>
      <dgm:spPr/>
      <dgm:t>
        <a:bodyPr/>
        <a:lstStyle/>
        <a:p>
          <a:endParaRPr lang="en-US" sz="1800"/>
        </a:p>
      </dgm:t>
    </dgm:pt>
    <dgm:pt modelId="{11970E91-C71D-47A5-BA10-7E944BE69108}" type="sibTrans" cxnId="{52960003-7618-447A-A8C9-3732D8B986CE}">
      <dgm:prSet/>
      <dgm:spPr/>
      <dgm:t>
        <a:bodyPr/>
        <a:lstStyle/>
        <a:p>
          <a:endParaRPr lang="en-US" sz="1800"/>
        </a:p>
      </dgm:t>
    </dgm:pt>
    <dgm:pt modelId="{CF2C9C07-B7B8-499A-800F-41BE6607F6A3}">
      <dgm:prSet custT="1"/>
      <dgm:spPr>
        <a:solidFill>
          <a:schemeClr val="accent6">
            <a:lumMod val="60000"/>
            <a:lumOff val="40000"/>
          </a:schemeClr>
        </a:solidFill>
      </dgm:spPr>
      <dgm:t>
        <a:bodyPr/>
        <a:lstStyle/>
        <a:p>
          <a:pPr algn="l"/>
          <a:r>
            <a:rPr lang="en-US" sz="1200" dirty="0">
              <a:sym typeface="Wingdings" pitchFamily="2" charset="2"/>
            </a:rPr>
            <a:t>Persistent inability to experience positive emotions</a:t>
          </a:r>
          <a:endParaRPr lang="en-US" sz="1200" b="1" dirty="0">
            <a:solidFill>
              <a:srgbClr val="FFFF66"/>
            </a:solidFill>
          </a:endParaRPr>
        </a:p>
      </dgm:t>
    </dgm:pt>
    <dgm:pt modelId="{32367D01-B64D-490B-964D-02FC5A9394E0}" type="parTrans" cxnId="{8E042460-C7D5-474B-BD51-1430104A3A09}">
      <dgm:prSet/>
      <dgm:spPr/>
      <dgm:t>
        <a:bodyPr/>
        <a:lstStyle/>
        <a:p>
          <a:endParaRPr lang="en-US" sz="1800"/>
        </a:p>
      </dgm:t>
    </dgm:pt>
    <dgm:pt modelId="{952EE94E-CCD0-48F1-974B-A454F053D041}" type="sibTrans" cxnId="{8E042460-C7D5-474B-BD51-1430104A3A09}">
      <dgm:prSet/>
      <dgm:spPr/>
      <dgm:t>
        <a:bodyPr/>
        <a:lstStyle/>
        <a:p>
          <a:endParaRPr lang="en-US" sz="1800"/>
        </a:p>
      </dgm:t>
    </dgm:pt>
    <dgm:pt modelId="{D3089F27-CA97-4A8F-AC2E-330BC3772926}">
      <dgm:prSet custT="1"/>
      <dgm:spPr>
        <a:solidFill>
          <a:schemeClr val="accent6">
            <a:lumMod val="60000"/>
            <a:lumOff val="40000"/>
          </a:schemeClr>
        </a:solidFill>
      </dgm:spPr>
      <dgm:t>
        <a:bodyPr/>
        <a:lstStyle/>
        <a:p>
          <a:pPr algn="l"/>
          <a:r>
            <a:rPr lang="en-US" sz="1200" dirty="0"/>
            <a:t>negative beliefs</a:t>
          </a:r>
          <a:endParaRPr lang="en-CA" sz="1200" dirty="0"/>
        </a:p>
      </dgm:t>
    </dgm:pt>
    <dgm:pt modelId="{0252CDD8-5A7D-410F-994B-4D29842C76F4}" type="parTrans" cxnId="{51F6D8CC-3F65-4D29-A92E-FCEC9B76E1B3}">
      <dgm:prSet/>
      <dgm:spPr/>
    </dgm:pt>
    <dgm:pt modelId="{86A0014A-B143-44A0-B190-2BC596079DF4}" type="sibTrans" cxnId="{51F6D8CC-3F65-4D29-A92E-FCEC9B76E1B3}">
      <dgm:prSet/>
      <dgm:spPr/>
    </dgm:pt>
    <dgm:pt modelId="{1D70B47A-CA5A-458D-AD89-0E5A7518EFD4}">
      <dgm:prSet phldrT="[Text]" custT="1"/>
      <dgm:spPr>
        <a:solidFill>
          <a:srgbClr val="FFC000">
            <a:alpha val="80000"/>
          </a:srgbClr>
        </a:solidFill>
      </dgm:spPr>
      <dgm:t>
        <a:bodyPr/>
        <a:lstStyle/>
        <a:p>
          <a:r>
            <a:rPr lang="en-CA" sz="1800" dirty="0"/>
            <a:t>Place, People, Conversations</a:t>
          </a:r>
        </a:p>
      </dgm:t>
    </dgm:pt>
    <dgm:pt modelId="{F0E8C88D-97C6-4097-9CDA-0E8B6BD5F9B6}" type="parTrans" cxnId="{1E2C5925-ED31-4B4B-88C7-A01425758884}">
      <dgm:prSet/>
      <dgm:spPr/>
    </dgm:pt>
    <dgm:pt modelId="{AB5B01B8-001F-408E-BF76-46DAF0EB31CC}" type="sibTrans" cxnId="{1E2C5925-ED31-4B4B-88C7-A01425758884}">
      <dgm:prSet/>
      <dgm:spPr/>
    </dgm:pt>
    <dgm:pt modelId="{B5A976C6-26E5-42F5-8C29-33341A037853}" type="pres">
      <dgm:prSet presAssocID="{F750E466-6AE4-461A-B7CD-67E1EA31032A}" presName="Name0" presStyleCnt="0">
        <dgm:presLayoutVars>
          <dgm:dir/>
          <dgm:resizeHandles val="exact"/>
        </dgm:presLayoutVars>
      </dgm:prSet>
      <dgm:spPr/>
    </dgm:pt>
    <dgm:pt modelId="{99D1FACB-25A9-4FDF-B5D9-5EF7A1B06D39}" type="pres">
      <dgm:prSet presAssocID="{F750E466-6AE4-461A-B7CD-67E1EA31032A}" presName="fgShape" presStyleLbl="fgShp" presStyleIdx="0" presStyleCnt="1" custLinFactNeighborX="-544" custLinFactNeighborY="33333"/>
      <dgm:spPr/>
    </dgm:pt>
    <dgm:pt modelId="{2F940E64-FABF-4E13-8275-92C706373034}" type="pres">
      <dgm:prSet presAssocID="{F750E466-6AE4-461A-B7CD-67E1EA31032A}" presName="linComp" presStyleCnt="0"/>
      <dgm:spPr/>
    </dgm:pt>
    <dgm:pt modelId="{3A71E859-F662-43CB-84BB-D9820B4D7E82}" type="pres">
      <dgm:prSet presAssocID="{92147EE9-F72A-405C-BF2A-1B596621824C}" presName="compNode" presStyleCnt="0"/>
      <dgm:spPr/>
    </dgm:pt>
    <dgm:pt modelId="{94D6EC97-C693-49A2-9DFE-12E411956B10}" type="pres">
      <dgm:prSet presAssocID="{92147EE9-F72A-405C-BF2A-1B596621824C}" presName="bkgdShape" presStyleLbl="node1" presStyleIdx="0" presStyleCnt="4"/>
      <dgm:spPr/>
    </dgm:pt>
    <dgm:pt modelId="{6DED0805-EAAD-44CF-9AEB-537B7D9F7798}" type="pres">
      <dgm:prSet presAssocID="{92147EE9-F72A-405C-BF2A-1B596621824C}" presName="nodeTx" presStyleLbl="node1" presStyleIdx="0" presStyleCnt="4">
        <dgm:presLayoutVars>
          <dgm:bulletEnabled val="1"/>
        </dgm:presLayoutVars>
      </dgm:prSet>
      <dgm:spPr/>
    </dgm:pt>
    <dgm:pt modelId="{622FB647-EF75-43C1-9E0B-0FEB0E39F2E3}" type="pres">
      <dgm:prSet presAssocID="{92147EE9-F72A-405C-BF2A-1B596621824C}" presName="invisiNode" presStyleLbl="node1" presStyleIdx="0" presStyleCnt="4"/>
      <dgm:spPr/>
    </dgm:pt>
    <dgm:pt modelId="{C5D8B7F4-FFE8-4E70-BA25-3BCB5A5B3E3E}" type="pres">
      <dgm:prSet presAssocID="{92147EE9-F72A-405C-BF2A-1B596621824C}" presName="imagNode" presStyleLbl="fgImgPlace1" presStyleIdx="0" presStyleCnt="4"/>
      <dgm:spPr>
        <a:blipFill rotWithShape="0">
          <a:blip xmlns:r="http://schemas.openxmlformats.org/officeDocument/2006/relationships" r:embed="rId1"/>
          <a:stretch>
            <a:fillRect/>
          </a:stretch>
        </a:blipFill>
      </dgm:spPr>
    </dgm:pt>
    <dgm:pt modelId="{FF4F7775-513A-4713-9D26-D578C02D793E}" type="pres">
      <dgm:prSet presAssocID="{47E065A8-3B9B-4865-AD4D-5EFA1287A165}" presName="sibTrans" presStyleLbl="sibTrans2D1" presStyleIdx="0" presStyleCnt="0"/>
      <dgm:spPr/>
    </dgm:pt>
    <dgm:pt modelId="{2ADD4271-ABC1-4B03-879E-808145035364}" type="pres">
      <dgm:prSet presAssocID="{27F0C996-BF92-48D4-97A4-D68277677027}" presName="compNode" presStyleCnt="0"/>
      <dgm:spPr/>
    </dgm:pt>
    <dgm:pt modelId="{62B0C9F1-0248-4110-AEA4-192B1A864F56}" type="pres">
      <dgm:prSet presAssocID="{27F0C996-BF92-48D4-97A4-D68277677027}" presName="bkgdShape" presStyleLbl="node1" presStyleIdx="1" presStyleCnt="4"/>
      <dgm:spPr/>
    </dgm:pt>
    <dgm:pt modelId="{03C6072C-CD10-4865-8F6E-6B13062CA76E}" type="pres">
      <dgm:prSet presAssocID="{27F0C996-BF92-48D4-97A4-D68277677027}" presName="nodeTx" presStyleLbl="node1" presStyleIdx="1" presStyleCnt="4">
        <dgm:presLayoutVars>
          <dgm:bulletEnabled val="1"/>
        </dgm:presLayoutVars>
      </dgm:prSet>
      <dgm:spPr/>
    </dgm:pt>
    <dgm:pt modelId="{04F711FF-D001-4413-8066-F93B35F2AB08}" type="pres">
      <dgm:prSet presAssocID="{27F0C996-BF92-48D4-97A4-D68277677027}" presName="invisiNode" presStyleLbl="node1" presStyleIdx="1" presStyleCnt="4"/>
      <dgm:spPr/>
    </dgm:pt>
    <dgm:pt modelId="{9EFDEDBA-A909-48C8-9971-C9DF503F4F86}" type="pres">
      <dgm:prSet presAssocID="{27F0C996-BF92-48D4-97A4-D68277677027}" presName="imagNode" presStyleLbl="fgImgPlace1" presStyleIdx="1" presStyleCnt="4"/>
      <dgm:spPr>
        <a:blipFill rotWithShape="0">
          <a:blip xmlns:r="http://schemas.openxmlformats.org/officeDocument/2006/relationships" r:embed="rId2"/>
          <a:stretch>
            <a:fillRect/>
          </a:stretch>
        </a:blipFill>
      </dgm:spPr>
    </dgm:pt>
    <dgm:pt modelId="{A7BADC8A-20CC-455E-860D-2848AEA9AE8C}" type="pres">
      <dgm:prSet presAssocID="{AFE7FE20-5E8D-4533-9333-E6DA45FE29F5}" presName="sibTrans" presStyleLbl="sibTrans2D1" presStyleIdx="0" presStyleCnt="0"/>
      <dgm:spPr/>
    </dgm:pt>
    <dgm:pt modelId="{5C452CCE-FE6A-4845-ABEA-0CD0C809A45F}" type="pres">
      <dgm:prSet presAssocID="{BEFCADBD-372F-44C9-A25F-D57552655820}" presName="compNode" presStyleCnt="0"/>
      <dgm:spPr/>
    </dgm:pt>
    <dgm:pt modelId="{96810002-621E-4094-82D2-A69F2097B843}" type="pres">
      <dgm:prSet presAssocID="{BEFCADBD-372F-44C9-A25F-D57552655820}" presName="bkgdShape" presStyleLbl="node1" presStyleIdx="2" presStyleCnt="4"/>
      <dgm:spPr/>
    </dgm:pt>
    <dgm:pt modelId="{F5D434AA-BB18-431B-961F-815CAEC46C98}" type="pres">
      <dgm:prSet presAssocID="{BEFCADBD-372F-44C9-A25F-D57552655820}" presName="nodeTx" presStyleLbl="node1" presStyleIdx="2" presStyleCnt="4">
        <dgm:presLayoutVars>
          <dgm:bulletEnabled val="1"/>
        </dgm:presLayoutVars>
      </dgm:prSet>
      <dgm:spPr/>
    </dgm:pt>
    <dgm:pt modelId="{742C948F-0846-4D65-992D-693167F16476}" type="pres">
      <dgm:prSet presAssocID="{BEFCADBD-372F-44C9-A25F-D57552655820}" presName="invisiNode" presStyleLbl="node1" presStyleIdx="2" presStyleCnt="4"/>
      <dgm:spPr/>
    </dgm:pt>
    <dgm:pt modelId="{FD8270AF-B4D9-472F-8009-31EFF824F6EB}" type="pres">
      <dgm:prSet presAssocID="{BEFCADBD-372F-44C9-A25F-D57552655820}" presName="imagNode" presStyleLbl="fgImgPlace1" presStyleIdx="2" presStyleCnt="4"/>
      <dgm:spPr>
        <a:blipFill rotWithShape="0">
          <a:blip xmlns:r="http://schemas.openxmlformats.org/officeDocument/2006/relationships" r:embed="rId3"/>
          <a:stretch>
            <a:fillRect/>
          </a:stretch>
        </a:blipFill>
      </dgm:spPr>
    </dgm:pt>
    <dgm:pt modelId="{63DE04B4-4A54-485B-81C1-D2EB08735CE2}" type="pres">
      <dgm:prSet presAssocID="{95097060-55CB-4598-B022-18D92D942CCF}" presName="sibTrans" presStyleLbl="sibTrans2D1" presStyleIdx="0" presStyleCnt="0"/>
      <dgm:spPr/>
    </dgm:pt>
    <dgm:pt modelId="{8736D5AD-E371-4833-A616-528333C7DC5A}" type="pres">
      <dgm:prSet presAssocID="{05742D2B-3E68-4156-BBB5-B853E715C86E}" presName="compNode" presStyleCnt="0"/>
      <dgm:spPr/>
    </dgm:pt>
    <dgm:pt modelId="{B8542218-805F-44EB-8953-AD5A753ED3CF}" type="pres">
      <dgm:prSet presAssocID="{05742D2B-3E68-4156-BBB5-B853E715C86E}" presName="bkgdShape" presStyleLbl="node1" presStyleIdx="3" presStyleCnt="4"/>
      <dgm:spPr/>
    </dgm:pt>
    <dgm:pt modelId="{BF1E4A70-8D16-45C6-806D-0B96C23B92DF}" type="pres">
      <dgm:prSet presAssocID="{05742D2B-3E68-4156-BBB5-B853E715C86E}" presName="nodeTx" presStyleLbl="node1" presStyleIdx="3" presStyleCnt="4">
        <dgm:presLayoutVars>
          <dgm:bulletEnabled val="1"/>
        </dgm:presLayoutVars>
      </dgm:prSet>
      <dgm:spPr/>
    </dgm:pt>
    <dgm:pt modelId="{AD95DFDF-9C1E-4B48-BED8-014EADD3BD60}" type="pres">
      <dgm:prSet presAssocID="{05742D2B-3E68-4156-BBB5-B853E715C86E}" presName="invisiNode" presStyleLbl="node1" presStyleIdx="3" presStyleCnt="4"/>
      <dgm:spPr/>
    </dgm:pt>
    <dgm:pt modelId="{7B09D2A3-07A5-4CB9-99A3-E101AC43BFBE}" type="pres">
      <dgm:prSet presAssocID="{05742D2B-3E68-4156-BBB5-B853E715C86E}" presName="imagNode" presStyleLbl="fgImgPlace1" presStyleIdx="3" presStyleCnt="4"/>
      <dgm:spPr>
        <a:blipFill rotWithShape="0">
          <a:blip xmlns:r="http://schemas.openxmlformats.org/officeDocument/2006/relationships" r:embed="rId4"/>
          <a:stretch>
            <a:fillRect/>
          </a:stretch>
        </a:blipFill>
      </dgm:spPr>
    </dgm:pt>
  </dgm:ptLst>
  <dgm:cxnLst>
    <dgm:cxn modelId="{E5A9AC02-F9FC-4C66-AA80-CDB41C4C7062}" type="presOf" srcId="{10A5DB9D-3EA8-4FAD-A7FE-4C6895C37781}" destId="{03C6072C-CD10-4865-8F6E-6B13062CA76E}" srcOrd="1" destOrd="1" presId="urn:microsoft.com/office/officeart/2005/8/layout/hList7#1"/>
    <dgm:cxn modelId="{52960003-7618-447A-A8C9-3732D8B986CE}" srcId="{27F0C996-BF92-48D4-97A4-D68277677027}" destId="{1EE690C5-D5C6-449E-B4F9-9D846526259E}" srcOrd="5" destOrd="0" parTransId="{2590A126-3801-49E5-887B-13A391CB6F7B}" sibTransId="{11970E91-C71D-47A5-BA10-7E944BE69108}"/>
    <dgm:cxn modelId="{AD6BBF0A-E47B-274D-B81F-B88D6A9B0956}" type="presOf" srcId="{4EDF8543-F745-47DC-A82C-C89BE5AC9882}" destId="{BF1E4A70-8D16-45C6-806D-0B96C23B92DF}" srcOrd="1" destOrd="4" presId="urn:microsoft.com/office/officeart/2005/8/layout/hList7#1"/>
    <dgm:cxn modelId="{439EB00C-C6B9-46F5-872D-B3F74230BB23}" type="presOf" srcId="{B81D34B2-833B-4DB7-986F-1770F8C4C3B8}" destId="{96810002-621E-4094-82D2-A69F2097B843}" srcOrd="0" destOrd="1" presId="urn:microsoft.com/office/officeart/2005/8/layout/hList7#1"/>
    <dgm:cxn modelId="{863D4A12-649F-4A84-9314-D77D80674C98}" type="presOf" srcId="{1F4DC9DA-FBC4-4A76-9175-BC64E07F1516}" destId="{62B0C9F1-0248-4110-AEA4-192B1A864F56}" srcOrd="0" destOrd="4" presId="urn:microsoft.com/office/officeart/2005/8/layout/hList7#1"/>
    <dgm:cxn modelId="{D17FD515-E127-47E9-917D-426F84DE21DE}" srcId="{27F0C996-BF92-48D4-97A4-D68277677027}" destId="{CC50CF0F-412F-4307-999C-2CD7768E9674}" srcOrd="4" destOrd="0" parTransId="{E5FCF4F4-A8F9-4DCE-87FE-2CB7C6421DEF}" sibTransId="{ACADD594-A172-468D-848C-3C7D1CC6F110}"/>
    <dgm:cxn modelId="{2D58D716-F252-400D-8283-735100F691F0}" type="presOf" srcId="{D3089F27-CA97-4A8F-AC2E-330BC3772926}" destId="{03C6072C-CD10-4865-8F6E-6B13062CA76E}" srcOrd="1" destOrd="2" presId="urn:microsoft.com/office/officeart/2005/8/layout/hList7#1"/>
    <dgm:cxn modelId="{0FC41E1E-E89D-DF45-ADB7-B966AEA9B119}" type="presOf" srcId="{192F6315-EC75-4A9F-BEAA-0CC8CBF62DCD}" destId="{6DED0805-EAAD-44CF-9AEB-537B7D9F7798}" srcOrd="1" destOrd="3" presId="urn:microsoft.com/office/officeart/2005/8/layout/hList7#1"/>
    <dgm:cxn modelId="{6D739C22-A47B-46D0-AA23-6E6B732E4C2F}" type="presOf" srcId="{1EE690C5-D5C6-449E-B4F9-9D846526259E}" destId="{62B0C9F1-0248-4110-AEA4-192B1A864F56}" srcOrd="0" destOrd="6" presId="urn:microsoft.com/office/officeart/2005/8/layout/hList7#1"/>
    <dgm:cxn modelId="{44AD6A24-AD85-1C44-9195-B857CD029A77}" type="presOf" srcId="{4EDF8543-F745-47DC-A82C-C89BE5AC9882}" destId="{B8542218-805F-44EB-8953-AD5A753ED3CF}" srcOrd="0" destOrd="4" presId="urn:microsoft.com/office/officeart/2005/8/layout/hList7#1"/>
    <dgm:cxn modelId="{E945F724-BCE0-4554-A485-72EE7160A252}" srcId="{05742D2B-3E68-4156-BBB5-B853E715C86E}" destId="{2CAA1C51-143F-430E-9C20-611CE1A02D47}" srcOrd="1" destOrd="0" parTransId="{E432CE32-E7F1-415F-8970-C4F34A597CA1}" sibTransId="{52232508-78B0-47AF-99AC-9037A0F2C6BC}"/>
    <dgm:cxn modelId="{1E2C5925-ED31-4B4B-88C7-A01425758884}" srcId="{BEFCADBD-372F-44C9-A25F-D57552655820}" destId="{1D70B47A-CA5A-458D-AD89-0E5A7518EFD4}" srcOrd="1" destOrd="0" parTransId="{F0E8C88D-97C6-4097-9CDA-0E8B6BD5F9B6}" sibTransId="{AB5B01B8-001F-408E-BF76-46DAF0EB31CC}"/>
    <dgm:cxn modelId="{D26C392C-A1CC-478A-9266-503EF392D767}" type="presOf" srcId="{AFE7FE20-5E8D-4533-9333-E6DA45FE29F5}" destId="{A7BADC8A-20CC-455E-860D-2848AEA9AE8C}" srcOrd="0" destOrd="0" presId="urn:microsoft.com/office/officeart/2005/8/layout/hList7#1"/>
    <dgm:cxn modelId="{099F7F2D-5227-4683-AC45-1E12685EDB4F}" srcId="{27F0C996-BF92-48D4-97A4-D68277677027}" destId="{1F4DC9DA-FBC4-4A76-9175-BC64E07F1516}" srcOrd="3" destOrd="0" parTransId="{70A4E398-7356-4D60-ADFE-F4A9ADFC9F49}" sibTransId="{D24F7E02-9352-46A5-AE5D-63F29949D3E7}"/>
    <dgm:cxn modelId="{01318F2D-EBAE-4FE0-8AC8-9473D7748DF4}" srcId="{05742D2B-3E68-4156-BBB5-B853E715C86E}" destId="{4EDF8543-F745-47DC-A82C-C89BE5AC9882}" srcOrd="3" destOrd="0" parTransId="{34AE2C8B-20E2-4697-BFDB-04BF435789E8}" sibTransId="{82B94922-1378-4FCB-9344-09C4B52A027E}"/>
    <dgm:cxn modelId="{2E2AD32F-8DFC-A043-BA5B-D1FF231C2791}" type="presOf" srcId="{2CAA1C51-143F-430E-9C20-611CE1A02D47}" destId="{BF1E4A70-8D16-45C6-806D-0B96C23B92DF}" srcOrd="1" destOrd="2" presId="urn:microsoft.com/office/officeart/2005/8/layout/hList7#1"/>
    <dgm:cxn modelId="{DAC63430-9240-4FB1-A29A-8BCA30D59593}" srcId="{F750E466-6AE4-461A-B7CD-67E1EA31032A}" destId="{27F0C996-BF92-48D4-97A4-D68277677027}" srcOrd="1" destOrd="0" parTransId="{DA13FADF-E539-43B9-AE62-24C64ADB213F}" sibTransId="{AFE7FE20-5E8D-4533-9333-E6DA45FE29F5}"/>
    <dgm:cxn modelId="{0BC2533B-5E16-4F88-9F94-8CA13E3C4064}" srcId="{05742D2B-3E68-4156-BBB5-B853E715C86E}" destId="{1151509D-1E34-4532-805B-A770EBAC3FFF}" srcOrd="2" destOrd="0" parTransId="{DED3204E-2824-4B82-AB32-DEC1D83D9BF0}" sibTransId="{3F3CDA53-FFAE-419D-A2FE-A9AD79A3EE72}"/>
    <dgm:cxn modelId="{33DA633E-BF27-4767-98D4-D9BCC9F9DD1B}" srcId="{05742D2B-3E68-4156-BBB5-B853E715C86E}" destId="{DB199990-F6D3-44BE-9352-DC70F4B139F9}" srcOrd="0" destOrd="0" parTransId="{0F16D515-B071-4917-8BEB-E6A5FE824AC4}" sibTransId="{3A7E3B29-D1FF-45E8-9D71-59700EB2A3E4}"/>
    <dgm:cxn modelId="{8E042460-C7D5-474B-BD51-1430104A3A09}" srcId="{27F0C996-BF92-48D4-97A4-D68277677027}" destId="{CF2C9C07-B7B8-499A-800F-41BE6607F6A3}" srcOrd="6" destOrd="0" parTransId="{32367D01-B64D-490B-964D-02FC5A9394E0}" sibTransId="{952EE94E-CCD0-48F1-974B-A454F053D041}"/>
    <dgm:cxn modelId="{F0BC7060-671D-4E7B-8E19-3691DC0A4614}" type="presOf" srcId="{CC50CF0F-412F-4307-999C-2CD7768E9674}" destId="{62B0C9F1-0248-4110-AEA4-192B1A864F56}" srcOrd="0" destOrd="5" presId="urn:microsoft.com/office/officeart/2005/8/layout/hList7#1"/>
    <dgm:cxn modelId="{81782045-B2C4-49EE-A905-C9ADEF0BBC92}" type="presOf" srcId="{27F0C996-BF92-48D4-97A4-D68277677027}" destId="{62B0C9F1-0248-4110-AEA4-192B1A864F56}" srcOrd="0" destOrd="0" presId="urn:microsoft.com/office/officeart/2005/8/layout/hList7#1"/>
    <dgm:cxn modelId="{1662AA66-5B6A-2D4E-9E67-E5AC8300B2CA}" type="presOf" srcId="{514FC0E2-B5C9-4BF2-BA58-225C144ED473}" destId="{6DED0805-EAAD-44CF-9AEB-537B7D9F7798}" srcOrd="1" destOrd="2" presId="urn:microsoft.com/office/officeart/2005/8/layout/hList7#1"/>
    <dgm:cxn modelId="{7DA13A68-E5A6-4E39-AC6E-0AC2B938DC9D}" type="presOf" srcId="{BEFCADBD-372F-44C9-A25F-D57552655820}" destId="{F5D434AA-BB18-431B-961F-815CAEC46C98}" srcOrd="1" destOrd="0" presId="urn:microsoft.com/office/officeart/2005/8/layout/hList7#1"/>
    <dgm:cxn modelId="{57D45B49-97BE-BE4D-B0E3-97F4F165BCDF}" type="presOf" srcId="{5831219D-8039-473C-B921-B30B8DC48B9B}" destId="{94D6EC97-C693-49A2-9DFE-12E411956B10}" srcOrd="0" destOrd="4" presId="urn:microsoft.com/office/officeart/2005/8/layout/hList7#1"/>
    <dgm:cxn modelId="{0498DF4A-491D-FD40-A690-DBE560AB5788}" type="presOf" srcId="{1151509D-1E34-4532-805B-A770EBAC3FFF}" destId="{BF1E4A70-8D16-45C6-806D-0B96C23B92DF}" srcOrd="1" destOrd="3" presId="urn:microsoft.com/office/officeart/2005/8/layout/hList7#1"/>
    <dgm:cxn modelId="{BDF4BE6C-8FE0-4355-8398-2BC93C31D3DE}" srcId="{92147EE9-F72A-405C-BF2A-1B596621824C}" destId="{4EA1057F-0E4E-4464-A24E-6E1116A7AB95}" srcOrd="0" destOrd="0" parTransId="{C44FC58E-0899-4930-9F7A-59AD63FF14E4}" sibTransId="{8548ECCB-3383-41A8-BD69-AEFB4CB711D2}"/>
    <dgm:cxn modelId="{DCC05A6E-41B8-477F-9E49-795219C7F71D}" srcId="{F750E466-6AE4-461A-B7CD-67E1EA31032A}" destId="{92147EE9-F72A-405C-BF2A-1B596621824C}" srcOrd="0" destOrd="0" parTransId="{FAFAC5F8-DD50-47D3-A2B7-E3C3F4F2EB60}" sibTransId="{47E065A8-3B9B-4865-AD4D-5EFA1287A165}"/>
    <dgm:cxn modelId="{26F2D571-FE3E-9E46-9A85-14714D0C80AD}" type="presOf" srcId="{47E065A8-3B9B-4865-AD4D-5EFA1287A165}" destId="{FF4F7775-513A-4713-9D26-D578C02D793E}" srcOrd="0" destOrd="0" presId="urn:microsoft.com/office/officeart/2005/8/layout/hList7#1"/>
    <dgm:cxn modelId="{909B7252-2B8E-3542-BCC0-95E28350A779}" type="presOf" srcId="{4EA1057F-0E4E-4464-A24E-6E1116A7AB95}" destId="{6DED0805-EAAD-44CF-9AEB-537B7D9F7798}" srcOrd="1" destOrd="1" presId="urn:microsoft.com/office/officeart/2005/8/layout/hList7#1"/>
    <dgm:cxn modelId="{1F697454-1B66-4AFD-BB16-D92B8F67A100}" srcId="{92147EE9-F72A-405C-BF2A-1B596621824C}" destId="{514FC0E2-B5C9-4BF2-BA58-225C144ED473}" srcOrd="1" destOrd="0" parTransId="{0518AD11-63BA-4BF9-981D-6505B6AF4007}" sibTransId="{42BF8CA1-391D-4961-86B6-E9B9DCB84B01}"/>
    <dgm:cxn modelId="{80D37A75-95D5-4EAA-9173-293AEECD924C}" type="presOf" srcId="{BEFCADBD-372F-44C9-A25F-D57552655820}" destId="{96810002-621E-4094-82D2-A69F2097B843}" srcOrd="0" destOrd="0" presId="urn:microsoft.com/office/officeart/2005/8/layout/hList7#1"/>
    <dgm:cxn modelId="{BDFD2B57-3D9D-D34F-BB35-15E3EE28EAD6}" type="presOf" srcId="{4EA1057F-0E4E-4464-A24E-6E1116A7AB95}" destId="{94D6EC97-C693-49A2-9DFE-12E411956B10}" srcOrd="0" destOrd="1" presId="urn:microsoft.com/office/officeart/2005/8/layout/hList7#1"/>
    <dgm:cxn modelId="{869A6059-DCB1-41DE-82F5-E67D86127E7B}" type="presOf" srcId="{1F4DC9DA-FBC4-4A76-9175-BC64E07F1516}" destId="{03C6072C-CD10-4865-8F6E-6B13062CA76E}" srcOrd="1" destOrd="4" presId="urn:microsoft.com/office/officeart/2005/8/layout/hList7#1"/>
    <dgm:cxn modelId="{442B3C86-1F89-1744-954A-A76A07138D85}" type="presOf" srcId="{DB199990-F6D3-44BE-9352-DC70F4B139F9}" destId="{BF1E4A70-8D16-45C6-806D-0B96C23B92DF}" srcOrd="1" destOrd="1" presId="urn:microsoft.com/office/officeart/2005/8/layout/hList7#1"/>
    <dgm:cxn modelId="{A33B358E-6681-1D4F-ADF4-5464A4EF6C14}" type="presOf" srcId="{2CAA1C51-143F-430E-9C20-611CE1A02D47}" destId="{B8542218-805F-44EB-8953-AD5A753ED3CF}" srcOrd="0" destOrd="2" presId="urn:microsoft.com/office/officeart/2005/8/layout/hList7#1"/>
    <dgm:cxn modelId="{B36A6D90-0643-4112-AFA6-4A1951C0CDFF}" srcId="{27F0C996-BF92-48D4-97A4-D68277677027}" destId="{AAF9EF0A-26B7-4759-ACD4-E76BFFE15D72}" srcOrd="2" destOrd="0" parTransId="{6C56391E-DC94-47F2-B0FE-461A85A0CD2D}" sibTransId="{EF9F9586-3920-474E-9975-64A4FC50E808}"/>
    <dgm:cxn modelId="{2FF30194-7D99-4932-B494-357CEDD8251D}" type="presOf" srcId="{1D70B47A-CA5A-458D-AD89-0E5A7518EFD4}" destId="{96810002-621E-4094-82D2-A69F2097B843}" srcOrd="0" destOrd="2" presId="urn:microsoft.com/office/officeart/2005/8/layout/hList7#1"/>
    <dgm:cxn modelId="{6A3C2D95-E903-4FB4-85EE-CB3C53B62683}" type="presOf" srcId="{95097060-55CB-4598-B022-18D92D942CCF}" destId="{63DE04B4-4A54-485B-81C1-D2EB08735CE2}" srcOrd="0" destOrd="0" presId="urn:microsoft.com/office/officeart/2005/8/layout/hList7#1"/>
    <dgm:cxn modelId="{0D106B98-3291-4494-A422-BA153C433AB0}" type="presOf" srcId="{AAF9EF0A-26B7-4759-ACD4-E76BFFE15D72}" destId="{03C6072C-CD10-4865-8F6E-6B13062CA76E}" srcOrd="1" destOrd="3" presId="urn:microsoft.com/office/officeart/2005/8/layout/hList7#1"/>
    <dgm:cxn modelId="{F6BFF699-B9E1-46D9-A66A-A05B830898EE}" srcId="{F750E466-6AE4-461A-B7CD-67E1EA31032A}" destId="{05742D2B-3E68-4156-BBB5-B853E715C86E}" srcOrd="3" destOrd="0" parTransId="{4F2C119A-CC92-4A73-A72A-E02BC7DDA8CC}" sibTransId="{CCEDC7E2-7681-47E3-99AA-3634E485CF1F}"/>
    <dgm:cxn modelId="{E132C59A-3BA8-46D8-A474-1E662B598025}" type="presOf" srcId="{27F0C996-BF92-48D4-97A4-D68277677027}" destId="{03C6072C-CD10-4865-8F6E-6B13062CA76E}" srcOrd="1" destOrd="0" presId="urn:microsoft.com/office/officeart/2005/8/layout/hList7#1"/>
    <dgm:cxn modelId="{C70FA1A0-A1B3-4A6B-908D-AF629714B7D3}" type="presOf" srcId="{CF2C9C07-B7B8-499A-800F-41BE6607F6A3}" destId="{03C6072C-CD10-4865-8F6E-6B13062CA76E}" srcOrd="1" destOrd="7" presId="urn:microsoft.com/office/officeart/2005/8/layout/hList7#1"/>
    <dgm:cxn modelId="{CC9C4FAC-32DE-184F-9FC8-99BA50F67426}" type="presOf" srcId="{5831219D-8039-473C-B921-B30B8DC48B9B}" destId="{6DED0805-EAAD-44CF-9AEB-537B7D9F7798}" srcOrd="1" destOrd="4" presId="urn:microsoft.com/office/officeart/2005/8/layout/hList7#1"/>
    <dgm:cxn modelId="{C73880B1-AFEB-4E96-83CE-206131E262D0}" srcId="{92147EE9-F72A-405C-BF2A-1B596621824C}" destId="{5831219D-8039-473C-B921-B30B8DC48B9B}" srcOrd="3" destOrd="0" parTransId="{E533840B-11B5-494C-9A62-BB5EB9B59D16}" sibTransId="{48289810-09C5-4114-995F-B48E8CE95C46}"/>
    <dgm:cxn modelId="{E0FD27BB-E685-064F-97DE-C6D48D0DEE8C}" type="presOf" srcId="{1151509D-1E34-4532-805B-A770EBAC3FFF}" destId="{B8542218-805F-44EB-8953-AD5A753ED3CF}" srcOrd="0" destOrd="3" presId="urn:microsoft.com/office/officeart/2005/8/layout/hList7#1"/>
    <dgm:cxn modelId="{979CB6BC-12B5-4489-8B7C-545B35686AE2}" srcId="{F750E466-6AE4-461A-B7CD-67E1EA31032A}" destId="{BEFCADBD-372F-44C9-A25F-D57552655820}" srcOrd="2" destOrd="0" parTransId="{6769FFF1-6041-440A-AF72-A8592EF93F92}" sibTransId="{95097060-55CB-4598-B022-18D92D942CCF}"/>
    <dgm:cxn modelId="{3D2852BE-073E-47A2-95B7-CC33F4F8205D}" srcId="{92147EE9-F72A-405C-BF2A-1B596621824C}" destId="{192F6315-EC75-4A9F-BEAA-0CC8CBF62DCD}" srcOrd="2" destOrd="0" parTransId="{867F6B23-2D47-4B8C-B1AA-2732C7E1FD37}" sibTransId="{853ECBCD-BDA8-485A-99F8-298DFA3A941B}"/>
    <dgm:cxn modelId="{2196E1C1-0E7A-40E5-BE8E-AAD982A9B3F7}" type="presOf" srcId="{B81D34B2-833B-4DB7-986F-1770F8C4C3B8}" destId="{F5D434AA-BB18-431B-961F-815CAEC46C98}" srcOrd="1" destOrd="1" presId="urn:microsoft.com/office/officeart/2005/8/layout/hList7#1"/>
    <dgm:cxn modelId="{272113C4-7AD8-44D2-A0D8-2CD4B45547C4}" srcId="{27F0C996-BF92-48D4-97A4-D68277677027}" destId="{10A5DB9D-3EA8-4FAD-A7FE-4C6895C37781}" srcOrd="0" destOrd="0" parTransId="{589F8FCD-0052-4513-8AE9-E5FEA3A818FC}" sibTransId="{0871CF39-F391-4FF8-BA0F-F5C283264D93}"/>
    <dgm:cxn modelId="{01DBA5C7-A7AE-4D4C-99D4-6F8A921295E4}" type="presOf" srcId="{92147EE9-F72A-405C-BF2A-1B596621824C}" destId="{6DED0805-EAAD-44CF-9AEB-537B7D9F7798}" srcOrd="1" destOrd="0" presId="urn:microsoft.com/office/officeart/2005/8/layout/hList7#1"/>
    <dgm:cxn modelId="{AB3331CA-09A5-344F-80A2-C80845D0B9F0}" type="presOf" srcId="{DB199990-F6D3-44BE-9352-DC70F4B139F9}" destId="{B8542218-805F-44EB-8953-AD5A753ED3CF}" srcOrd="0" destOrd="1" presId="urn:microsoft.com/office/officeart/2005/8/layout/hList7#1"/>
    <dgm:cxn modelId="{51F6D8CC-3F65-4D29-A92E-FCEC9B76E1B3}" srcId="{27F0C996-BF92-48D4-97A4-D68277677027}" destId="{D3089F27-CA97-4A8F-AC2E-330BC3772926}" srcOrd="1" destOrd="0" parTransId="{0252CDD8-5A7D-410F-994B-4D29842C76F4}" sibTransId="{86A0014A-B143-44A0-B190-2BC596079DF4}"/>
    <dgm:cxn modelId="{818D57CD-24D1-E240-9F56-651F8F904865}" type="presOf" srcId="{F750E466-6AE4-461A-B7CD-67E1EA31032A}" destId="{B5A976C6-26E5-42F5-8C29-33341A037853}" srcOrd="0" destOrd="0" presId="urn:microsoft.com/office/officeart/2005/8/layout/hList7#1"/>
    <dgm:cxn modelId="{33756DCE-DE29-42EA-9C20-18F85EC5CF10}" type="presOf" srcId="{CC50CF0F-412F-4307-999C-2CD7768E9674}" destId="{03C6072C-CD10-4865-8F6E-6B13062CA76E}" srcOrd="1" destOrd="5" presId="urn:microsoft.com/office/officeart/2005/8/layout/hList7#1"/>
    <dgm:cxn modelId="{5D32EFD1-12C2-4826-9ADF-AC64A3E6C2C2}" type="presOf" srcId="{10A5DB9D-3EA8-4FAD-A7FE-4C6895C37781}" destId="{62B0C9F1-0248-4110-AEA4-192B1A864F56}" srcOrd="0" destOrd="1" presId="urn:microsoft.com/office/officeart/2005/8/layout/hList7#1"/>
    <dgm:cxn modelId="{2DADBBD3-495C-4727-A801-30C45CF2AE36}" srcId="{BEFCADBD-372F-44C9-A25F-D57552655820}" destId="{B81D34B2-833B-4DB7-986F-1770F8C4C3B8}" srcOrd="0" destOrd="0" parTransId="{00383CB5-6D35-4447-AB7A-D181F602A4E4}" sibTransId="{614BA343-7048-4392-AD86-3C53C61F5765}"/>
    <dgm:cxn modelId="{41F785DB-A1B3-45DE-AE93-F0EB0264F552}" type="presOf" srcId="{CF2C9C07-B7B8-499A-800F-41BE6607F6A3}" destId="{62B0C9F1-0248-4110-AEA4-192B1A864F56}" srcOrd="0" destOrd="7" presId="urn:microsoft.com/office/officeart/2005/8/layout/hList7#1"/>
    <dgm:cxn modelId="{21931BE1-0D67-AA49-A295-9260421B5731}" type="presOf" srcId="{514FC0E2-B5C9-4BF2-BA58-225C144ED473}" destId="{94D6EC97-C693-49A2-9DFE-12E411956B10}" srcOrd="0" destOrd="2" presId="urn:microsoft.com/office/officeart/2005/8/layout/hList7#1"/>
    <dgm:cxn modelId="{7ADCC5E1-1BBF-D44D-A806-CDD9D9FEAE63}" type="presOf" srcId="{05742D2B-3E68-4156-BBB5-B853E715C86E}" destId="{B8542218-805F-44EB-8953-AD5A753ED3CF}" srcOrd="0" destOrd="0" presId="urn:microsoft.com/office/officeart/2005/8/layout/hList7#1"/>
    <dgm:cxn modelId="{BB3BCDE1-1CE6-5F40-8248-BDF7DCAF95E5}" type="presOf" srcId="{92147EE9-F72A-405C-BF2A-1B596621824C}" destId="{94D6EC97-C693-49A2-9DFE-12E411956B10}" srcOrd="0" destOrd="0" presId="urn:microsoft.com/office/officeart/2005/8/layout/hList7#1"/>
    <dgm:cxn modelId="{001A7EE6-D35C-C24F-9799-412BF4585E16}" type="presOf" srcId="{05742D2B-3E68-4156-BBB5-B853E715C86E}" destId="{BF1E4A70-8D16-45C6-806D-0B96C23B92DF}" srcOrd="1" destOrd="0" presId="urn:microsoft.com/office/officeart/2005/8/layout/hList7#1"/>
    <dgm:cxn modelId="{E327BBE8-EC86-4D84-9010-4C11D7A3E60B}" type="presOf" srcId="{1D70B47A-CA5A-458D-AD89-0E5A7518EFD4}" destId="{F5D434AA-BB18-431B-961F-815CAEC46C98}" srcOrd="1" destOrd="2" presId="urn:microsoft.com/office/officeart/2005/8/layout/hList7#1"/>
    <dgm:cxn modelId="{EC6535EE-35E5-4548-99F7-EE5F4F5C14C5}" type="presOf" srcId="{1EE690C5-D5C6-449E-B4F9-9D846526259E}" destId="{03C6072C-CD10-4865-8F6E-6B13062CA76E}" srcOrd="1" destOrd="6" presId="urn:microsoft.com/office/officeart/2005/8/layout/hList7#1"/>
    <dgm:cxn modelId="{D0C360F1-063B-4391-B7A0-314EE8F01ABC}" type="presOf" srcId="{AAF9EF0A-26B7-4759-ACD4-E76BFFE15D72}" destId="{62B0C9F1-0248-4110-AEA4-192B1A864F56}" srcOrd="0" destOrd="3" presId="urn:microsoft.com/office/officeart/2005/8/layout/hList7#1"/>
    <dgm:cxn modelId="{6A5FE8F9-D79B-4B1A-921D-7693F2E76E0E}" type="presOf" srcId="{D3089F27-CA97-4A8F-AC2E-330BC3772926}" destId="{62B0C9F1-0248-4110-AEA4-192B1A864F56}" srcOrd="0" destOrd="2" presId="urn:microsoft.com/office/officeart/2005/8/layout/hList7#1"/>
    <dgm:cxn modelId="{4ED864FA-DE7F-CB40-ACE0-0FDCA6C2DBC0}" type="presOf" srcId="{192F6315-EC75-4A9F-BEAA-0CC8CBF62DCD}" destId="{94D6EC97-C693-49A2-9DFE-12E411956B10}" srcOrd="0" destOrd="3" presId="urn:microsoft.com/office/officeart/2005/8/layout/hList7#1"/>
    <dgm:cxn modelId="{E50F7F87-F39A-4047-8C06-9407203274DE}" type="presParOf" srcId="{B5A976C6-26E5-42F5-8C29-33341A037853}" destId="{99D1FACB-25A9-4FDF-B5D9-5EF7A1B06D39}" srcOrd="0" destOrd="0" presId="urn:microsoft.com/office/officeart/2005/8/layout/hList7#1"/>
    <dgm:cxn modelId="{E42C270F-F146-8748-8F3E-21ADF3E4941E}" type="presParOf" srcId="{B5A976C6-26E5-42F5-8C29-33341A037853}" destId="{2F940E64-FABF-4E13-8275-92C706373034}" srcOrd="1" destOrd="0" presId="urn:microsoft.com/office/officeart/2005/8/layout/hList7#1"/>
    <dgm:cxn modelId="{2DC23045-8E17-5A40-ADFC-E055D075B8C2}" type="presParOf" srcId="{2F940E64-FABF-4E13-8275-92C706373034}" destId="{3A71E859-F662-43CB-84BB-D9820B4D7E82}" srcOrd="0" destOrd="0" presId="urn:microsoft.com/office/officeart/2005/8/layout/hList7#1"/>
    <dgm:cxn modelId="{D9415B11-CF6A-1246-AAD3-BBFCC1D17500}" type="presParOf" srcId="{3A71E859-F662-43CB-84BB-D9820B4D7E82}" destId="{94D6EC97-C693-49A2-9DFE-12E411956B10}" srcOrd="0" destOrd="0" presId="urn:microsoft.com/office/officeart/2005/8/layout/hList7#1"/>
    <dgm:cxn modelId="{C427E6F5-7E9C-1C48-B76F-F5FCD6F82F2C}" type="presParOf" srcId="{3A71E859-F662-43CB-84BB-D9820B4D7E82}" destId="{6DED0805-EAAD-44CF-9AEB-537B7D9F7798}" srcOrd="1" destOrd="0" presId="urn:microsoft.com/office/officeart/2005/8/layout/hList7#1"/>
    <dgm:cxn modelId="{E9AFF835-7BE0-124A-90C0-E2C5AE7940EE}" type="presParOf" srcId="{3A71E859-F662-43CB-84BB-D9820B4D7E82}" destId="{622FB647-EF75-43C1-9E0B-0FEB0E39F2E3}" srcOrd="2" destOrd="0" presId="urn:microsoft.com/office/officeart/2005/8/layout/hList7#1"/>
    <dgm:cxn modelId="{6BD9956A-E286-8D47-A6E2-E98B1BAA6C78}" type="presParOf" srcId="{3A71E859-F662-43CB-84BB-D9820B4D7E82}" destId="{C5D8B7F4-FFE8-4E70-BA25-3BCB5A5B3E3E}" srcOrd="3" destOrd="0" presId="urn:microsoft.com/office/officeart/2005/8/layout/hList7#1"/>
    <dgm:cxn modelId="{B5918DBB-F5F0-D949-B206-9C0EC8212A20}" type="presParOf" srcId="{2F940E64-FABF-4E13-8275-92C706373034}" destId="{FF4F7775-513A-4713-9D26-D578C02D793E}" srcOrd="1" destOrd="0" presId="urn:microsoft.com/office/officeart/2005/8/layout/hList7#1"/>
    <dgm:cxn modelId="{3E11BB37-13B3-4DA6-BC57-315122BB2CC2}" type="presParOf" srcId="{2F940E64-FABF-4E13-8275-92C706373034}" destId="{2ADD4271-ABC1-4B03-879E-808145035364}" srcOrd="2" destOrd="0" presId="urn:microsoft.com/office/officeart/2005/8/layout/hList7#1"/>
    <dgm:cxn modelId="{BA82106F-1435-4BAA-920D-E8C782DE5AEA}" type="presParOf" srcId="{2ADD4271-ABC1-4B03-879E-808145035364}" destId="{62B0C9F1-0248-4110-AEA4-192B1A864F56}" srcOrd="0" destOrd="0" presId="urn:microsoft.com/office/officeart/2005/8/layout/hList7#1"/>
    <dgm:cxn modelId="{AC6D7623-F87D-422E-90B3-627E2334EE21}" type="presParOf" srcId="{2ADD4271-ABC1-4B03-879E-808145035364}" destId="{03C6072C-CD10-4865-8F6E-6B13062CA76E}" srcOrd="1" destOrd="0" presId="urn:microsoft.com/office/officeart/2005/8/layout/hList7#1"/>
    <dgm:cxn modelId="{07053316-2C1D-488D-8F27-1A0B1F5714E6}" type="presParOf" srcId="{2ADD4271-ABC1-4B03-879E-808145035364}" destId="{04F711FF-D001-4413-8066-F93B35F2AB08}" srcOrd="2" destOrd="0" presId="urn:microsoft.com/office/officeart/2005/8/layout/hList7#1"/>
    <dgm:cxn modelId="{E20B8CC1-07A7-404C-AAF8-CBEAC6EC235C}" type="presParOf" srcId="{2ADD4271-ABC1-4B03-879E-808145035364}" destId="{9EFDEDBA-A909-48C8-9971-C9DF503F4F86}" srcOrd="3" destOrd="0" presId="urn:microsoft.com/office/officeart/2005/8/layout/hList7#1"/>
    <dgm:cxn modelId="{66F00DEC-6D8F-4B3C-B55D-E2FD2DE3CDA7}" type="presParOf" srcId="{2F940E64-FABF-4E13-8275-92C706373034}" destId="{A7BADC8A-20CC-455E-860D-2848AEA9AE8C}" srcOrd="3" destOrd="0" presId="urn:microsoft.com/office/officeart/2005/8/layout/hList7#1"/>
    <dgm:cxn modelId="{B88903EA-903A-4B08-9DA3-921B5180FCF5}" type="presParOf" srcId="{2F940E64-FABF-4E13-8275-92C706373034}" destId="{5C452CCE-FE6A-4845-ABEA-0CD0C809A45F}" srcOrd="4" destOrd="0" presId="urn:microsoft.com/office/officeart/2005/8/layout/hList7#1"/>
    <dgm:cxn modelId="{C0C32617-DA3A-42A6-ABC8-E74AEAE5D081}" type="presParOf" srcId="{5C452CCE-FE6A-4845-ABEA-0CD0C809A45F}" destId="{96810002-621E-4094-82D2-A69F2097B843}" srcOrd="0" destOrd="0" presId="urn:microsoft.com/office/officeart/2005/8/layout/hList7#1"/>
    <dgm:cxn modelId="{DA7EC74F-8431-4A7D-9020-26A2BD0D26C6}" type="presParOf" srcId="{5C452CCE-FE6A-4845-ABEA-0CD0C809A45F}" destId="{F5D434AA-BB18-431B-961F-815CAEC46C98}" srcOrd="1" destOrd="0" presId="urn:microsoft.com/office/officeart/2005/8/layout/hList7#1"/>
    <dgm:cxn modelId="{9EF696B0-FA63-4608-A12C-477AEA997B16}" type="presParOf" srcId="{5C452CCE-FE6A-4845-ABEA-0CD0C809A45F}" destId="{742C948F-0846-4D65-992D-693167F16476}" srcOrd="2" destOrd="0" presId="urn:microsoft.com/office/officeart/2005/8/layout/hList7#1"/>
    <dgm:cxn modelId="{8F002BAC-25EB-4885-81B6-B54CECA12F2A}" type="presParOf" srcId="{5C452CCE-FE6A-4845-ABEA-0CD0C809A45F}" destId="{FD8270AF-B4D9-472F-8009-31EFF824F6EB}" srcOrd="3" destOrd="0" presId="urn:microsoft.com/office/officeart/2005/8/layout/hList7#1"/>
    <dgm:cxn modelId="{6C055BDD-9B21-4179-9F89-05163E19E0A2}" type="presParOf" srcId="{2F940E64-FABF-4E13-8275-92C706373034}" destId="{63DE04B4-4A54-485B-81C1-D2EB08735CE2}" srcOrd="5" destOrd="0" presId="urn:microsoft.com/office/officeart/2005/8/layout/hList7#1"/>
    <dgm:cxn modelId="{2DF7A9D0-78CC-9E4C-83A2-846504AC9D9A}" type="presParOf" srcId="{2F940E64-FABF-4E13-8275-92C706373034}" destId="{8736D5AD-E371-4833-A616-528333C7DC5A}" srcOrd="6" destOrd="0" presId="urn:microsoft.com/office/officeart/2005/8/layout/hList7#1"/>
    <dgm:cxn modelId="{F826087D-F774-3F42-975A-8F4611A6427B}" type="presParOf" srcId="{8736D5AD-E371-4833-A616-528333C7DC5A}" destId="{B8542218-805F-44EB-8953-AD5A753ED3CF}" srcOrd="0" destOrd="0" presId="urn:microsoft.com/office/officeart/2005/8/layout/hList7#1"/>
    <dgm:cxn modelId="{0A6FFF3C-03F2-3141-A3F9-E2DB0E16BB68}" type="presParOf" srcId="{8736D5AD-E371-4833-A616-528333C7DC5A}" destId="{BF1E4A70-8D16-45C6-806D-0B96C23B92DF}" srcOrd="1" destOrd="0" presId="urn:microsoft.com/office/officeart/2005/8/layout/hList7#1"/>
    <dgm:cxn modelId="{97C4AEA8-4C31-1242-A194-6B0143CC3A48}" type="presParOf" srcId="{8736D5AD-E371-4833-A616-528333C7DC5A}" destId="{AD95DFDF-9C1E-4B48-BED8-014EADD3BD60}" srcOrd="2" destOrd="0" presId="urn:microsoft.com/office/officeart/2005/8/layout/hList7#1"/>
    <dgm:cxn modelId="{18F953C2-7663-5848-A64A-48D5E4B31656}" type="presParOf" srcId="{8736D5AD-E371-4833-A616-528333C7DC5A}" destId="{7B09D2A3-07A5-4CB9-99A3-E101AC43BFBE}" srcOrd="3" destOrd="0" presId="urn:microsoft.com/office/officeart/2005/8/layout/hList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D6EC97-C693-49A2-9DFE-12E411956B10}">
      <dsp:nvSpPr>
        <dsp:cNvPr id="0" name=""/>
        <dsp:cNvSpPr/>
      </dsp:nvSpPr>
      <dsp:spPr>
        <a:xfrm>
          <a:off x="1918" y="0"/>
          <a:ext cx="2011188" cy="6050111"/>
        </a:xfrm>
        <a:prstGeom prst="roundRect">
          <a:avLst>
            <a:gd name="adj" fmla="val 10000"/>
          </a:avLst>
        </a:prstGeom>
        <a:solidFill>
          <a:srgbClr val="FF00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1">
          <a:noAutofit/>
        </a:bodyPr>
        <a:lstStyle/>
        <a:p>
          <a:pPr marL="0" lvl="0" indent="0" algn="l" defTabSz="800100">
            <a:lnSpc>
              <a:spcPct val="90000"/>
            </a:lnSpc>
            <a:spcBef>
              <a:spcPct val="0"/>
            </a:spcBef>
            <a:spcAft>
              <a:spcPct val="35000"/>
            </a:spcAft>
            <a:buNone/>
          </a:pPr>
          <a:r>
            <a:rPr lang="en-CA" sz="1800" b="1" kern="1200" dirty="0">
              <a:solidFill>
                <a:srgbClr val="FFFF66"/>
              </a:solidFill>
            </a:rPr>
            <a:t>Re-experience</a:t>
          </a:r>
        </a:p>
        <a:p>
          <a:pPr marL="171450" lvl="1" indent="-171450" algn="l" defTabSz="800100">
            <a:lnSpc>
              <a:spcPct val="90000"/>
            </a:lnSpc>
            <a:spcBef>
              <a:spcPct val="0"/>
            </a:spcBef>
            <a:spcAft>
              <a:spcPct val="15000"/>
            </a:spcAft>
            <a:buChar char="•"/>
          </a:pPr>
          <a:r>
            <a:rPr lang="en-CA" sz="1800" kern="1200" dirty="0"/>
            <a:t>Flash-backs</a:t>
          </a:r>
        </a:p>
        <a:p>
          <a:pPr marL="171450" lvl="1" indent="-171450" algn="l" defTabSz="800100">
            <a:lnSpc>
              <a:spcPct val="90000"/>
            </a:lnSpc>
            <a:spcBef>
              <a:spcPct val="0"/>
            </a:spcBef>
            <a:spcAft>
              <a:spcPct val="15000"/>
            </a:spcAft>
            <a:buChar char="•"/>
          </a:pPr>
          <a:r>
            <a:rPr lang="en-CA" sz="1800" kern="1200" dirty="0"/>
            <a:t>Nightmares</a:t>
          </a:r>
        </a:p>
        <a:p>
          <a:pPr marL="171450" lvl="1" indent="-171450" algn="l" defTabSz="800100">
            <a:lnSpc>
              <a:spcPct val="90000"/>
            </a:lnSpc>
            <a:spcBef>
              <a:spcPct val="0"/>
            </a:spcBef>
            <a:spcAft>
              <a:spcPct val="15000"/>
            </a:spcAft>
            <a:buChar char="•"/>
          </a:pPr>
          <a:r>
            <a:rPr lang="en-CA" sz="1800" kern="1200" dirty="0"/>
            <a:t>Hallucinations</a:t>
          </a:r>
        </a:p>
        <a:p>
          <a:pPr marL="171450" lvl="1" indent="-171450" algn="l" defTabSz="800100">
            <a:lnSpc>
              <a:spcPct val="90000"/>
            </a:lnSpc>
            <a:spcBef>
              <a:spcPct val="0"/>
            </a:spcBef>
            <a:spcAft>
              <a:spcPct val="15000"/>
            </a:spcAft>
            <a:buChar char="•"/>
          </a:pPr>
          <a:r>
            <a:rPr lang="en-CA" sz="1800" kern="1200" dirty="0"/>
            <a:t>Cues </a:t>
          </a:r>
          <a:r>
            <a:rPr lang="en-CA" sz="1800" kern="1200" dirty="0">
              <a:sym typeface="Wingdings" pitchFamily="2" charset="2"/>
            </a:rPr>
            <a:t></a:t>
          </a:r>
          <a:endParaRPr lang="en-CA" sz="1800" kern="1200" dirty="0"/>
        </a:p>
      </dsp:txBody>
      <dsp:txXfrm>
        <a:off x="1918" y="2420044"/>
        <a:ext cx="2011188" cy="2420044"/>
      </dsp:txXfrm>
    </dsp:sp>
    <dsp:sp modelId="{C5D8B7F4-FFE8-4E70-BA25-3BCB5A5B3E3E}">
      <dsp:nvSpPr>
        <dsp:cNvPr id="0" name=""/>
        <dsp:cNvSpPr/>
      </dsp:nvSpPr>
      <dsp:spPr>
        <a:xfrm>
          <a:off x="62254" y="363006"/>
          <a:ext cx="1890517" cy="2014686"/>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B0C9F1-0248-4110-AEA4-192B1A864F56}">
      <dsp:nvSpPr>
        <dsp:cNvPr id="0" name=""/>
        <dsp:cNvSpPr/>
      </dsp:nvSpPr>
      <dsp:spPr>
        <a:xfrm>
          <a:off x="2073443" y="0"/>
          <a:ext cx="2011188" cy="6050111"/>
        </a:xfrm>
        <a:prstGeom prst="roundRect">
          <a:avLst>
            <a:gd name="adj" fmla="val 10000"/>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1">
          <a:noAutofit/>
        </a:bodyPr>
        <a:lstStyle/>
        <a:p>
          <a:pPr marL="0" lvl="0" indent="0" algn="l" defTabSz="800100">
            <a:lnSpc>
              <a:spcPct val="90000"/>
            </a:lnSpc>
            <a:spcBef>
              <a:spcPct val="0"/>
            </a:spcBef>
            <a:spcAft>
              <a:spcPct val="35000"/>
            </a:spcAft>
            <a:buNone/>
          </a:pPr>
          <a:r>
            <a:rPr lang="en-US" sz="1800" b="1" kern="1200" dirty="0">
              <a:solidFill>
                <a:srgbClr val="FFFF66"/>
              </a:solidFill>
            </a:rPr>
            <a:t>Changes in Mood &amp; Cognitions</a:t>
          </a:r>
        </a:p>
        <a:p>
          <a:pPr marL="114300" lvl="1" indent="-114300" algn="l" defTabSz="533400">
            <a:lnSpc>
              <a:spcPct val="90000"/>
            </a:lnSpc>
            <a:spcBef>
              <a:spcPct val="0"/>
            </a:spcBef>
            <a:spcAft>
              <a:spcPct val="15000"/>
            </a:spcAft>
            <a:buChar char="•"/>
          </a:pPr>
          <a:r>
            <a:rPr lang="en-CA" sz="1200" kern="1200" dirty="0"/>
            <a:t>Amnesia</a:t>
          </a:r>
        </a:p>
        <a:p>
          <a:pPr marL="114300" lvl="1" indent="-114300" algn="l" defTabSz="533400">
            <a:lnSpc>
              <a:spcPct val="90000"/>
            </a:lnSpc>
            <a:spcBef>
              <a:spcPct val="0"/>
            </a:spcBef>
            <a:spcAft>
              <a:spcPct val="15000"/>
            </a:spcAft>
            <a:buChar char="•"/>
          </a:pPr>
          <a:r>
            <a:rPr lang="en-US" sz="1200" kern="1200" dirty="0"/>
            <a:t>negative beliefs</a:t>
          </a:r>
          <a:endParaRPr lang="en-CA" sz="1200" kern="1200" dirty="0"/>
        </a:p>
        <a:p>
          <a:pPr marL="114300" lvl="1" indent="-114300" algn="l" defTabSz="533400">
            <a:lnSpc>
              <a:spcPct val="90000"/>
            </a:lnSpc>
            <a:spcBef>
              <a:spcPct val="0"/>
            </a:spcBef>
            <a:spcAft>
              <a:spcPct val="15000"/>
            </a:spcAft>
            <a:buChar char="•"/>
          </a:pPr>
          <a:r>
            <a:rPr lang="en-US" sz="1200" kern="1200" dirty="0"/>
            <a:t>distorted cognitions </a:t>
          </a:r>
          <a:r>
            <a:rPr lang="en-US" sz="1200" kern="1200" dirty="0">
              <a:sym typeface="Wingdings" pitchFamily="2" charset="2"/>
            </a:rPr>
            <a:t> blame</a:t>
          </a:r>
        </a:p>
        <a:p>
          <a:pPr marL="114300" lvl="1" indent="-114300" algn="l" defTabSz="533400">
            <a:lnSpc>
              <a:spcPct val="90000"/>
            </a:lnSpc>
            <a:spcBef>
              <a:spcPct val="0"/>
            </a:spcBef>
            <a:spcAft>
              <a:spcPct val="15000"/>
            </a:spcAft>
            <a:buChar char="•"/>
          </a:pPr>
          <a:r>
            <a:rPr lang="en-US" sz="1200" kern="1200" dirty="0">
              <a:sym typeface="Wingdings" pitchFamily="2" charset="2"/>
            </a:rPr>
            <a:t>negative emotional state</a:t>
          </a:r>
        </a:p>
        <a:p>
          <a:pPr marL="114300" lvl="1" indent="-114300" algn="l" defTabSz="533400">
            <a:lnSpc>
              <a:spcPct val="90000"/>
            </a:lnSpc>
            <a:spcBef>
              <a:spcPct val="0"/>
            </a:spcBef>
            <a:spcAft>
              <a:spcPct val="15000"/>
            </a:spcAft>
            <a:buChar char="•"/>
          </a:pPr>
          <a:r>
            <a:rPr lang="en-US" sz="1200" kern="1200" dirty="0">
              <a:sym typeface="Wingdings" pitchFamily="2" charset="2"/>
            </a:rPr>
            <a:t>diminished interest</a:t>
          </a:r>
        </a:p>
        <a:p>
          <a:pPr marL="114300" lvl="1" indent="-114300" algn="l" defTabSz="533400">
            <a:lnSpc>
              <a:spcPct val="90000"/>
            </a:lnSpc>
            <a:spcBef>
              <a:spcPct val="0"/>
            </a:spcBef>
            <a:spcAft>
              <a:spcPct val="15000"/>
            </a:spcAft>
            <a:buChar char="•"/>
          </a:pPr>
          <a:r>
            <a:rPr lang="en-US" sz="1200" kern="1200" dirty="0">
              <a:sym typeface="Wingdings" pitchFamily="2" charset="2"/>
            </a:rPr>
            <a:t>Detachment</a:t>
          </a:r>
        </a:p>
        <a:p>
          <a:pPr marL="114300" lvl="1" indent="-114300" algn="l" defTabSz="533400">
            <a:lnSpc>
              <a:spcPct val="90000"/>
            </a:lnSpc>
            <a:spcBef>
              <a:spcPct val="0"/>
            </a:spcBef>
            <a:spcAft>
              <a:spcPct val="15000"/>
            </a:spcAft>
            <a:buChar char="•"/>
          </a:pPr>
          <a:r>
            <a:rPr lang="en-US" sz="1200" kern="1200" dirty="0">
              <a:sym typeface="Wingdings" pitchFamily="2" charset="2"/>
            </a:rPr>
            <a:t>Persistent inability to experience positive emotions</a:t>
          </a:r>
          <a:endParaRPr lang="en-US" sz="1200" b="1" kern="1200" dirty="0">
            <a:solidFill>
              <a:srgbClr val="FFFF66"/>
            </a:solidFill>
          </a:endParaRPr>
        </a:p>
      </dsp:txBody>
      <dsp:txXfrm>
        <a:off x="2073443" y="2420044"/>
        <a:ext cx="2011188" cy="2420044"/>
      </dsp:txXfrm>
    </dsp:sp>
    <dsp:sp modelId="{9EFDEDBA-A909-48C8-9971-C9DF503F4F86}">
      <dsp:nvSpPr>
        <dsp:cNvPr id="0" name=""/>
        <dsp:cNvSpPr/>
      </dsp:nvSpPr>
      <dsp:spPr>
        <a:xfrm>
          <a:off x="2133778" y="363006"/>
          <a:ext cx="1890517" cy="2014686"/>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810002-621E-4094-82D2-A69F2097B843}">
      <dsp:nvSpPr>
        <dsp:cNvPr id="0" name=""/>
        <dsp:cNvSpPr/>
      </dsp:nvSpPr>
      <dsp:spPr>
        <a:xfrm>
          <a:off x="4144967" y="0"/>
          <a:ext cx="2011188" cy="605011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1">
          <a:noAutofit/>
        </a:bodyPr>
        <a:lstStyle/>
        <a:p>
          <a:pPr marL="0" lvl="0" indent="0" algn="l" defTabSz="800100">
            <a:lnSpc>
              <a:spcPct val="90000"/>
            </a:lnSpc>
            <a:spcBef>
              <a:spcPct val="0"/>
            </a:spcBef>
            <a:spcAft>
              <a:spcPct val="35000"/>
            </a:spcAft>
            <a:buNone/>
          </a:pPr>
          <a:r>
            <a:rPr lang="en-CA" sz="1800" b="1" kern="1200" dirty="0">
              <a:solidFill>
                <a:srgbClr val="C00000"/>
              </a:solidFill>
            </a:rPr>
            <a:t>Avoidance</a:t>
          </a:r>
          <a:endParaRPr lang="en-US" sz="1800" b="1" kern="1200" dirty="0">
            <a:solidFill>
              <a:srgbClr val="FFFF66"/>
            </a:solidFill>
          </a:endParaRPr>
        </a:p>
        <a:p>
          <a:pPr marL="171450" lvl="1" indent="-171450" algn="l" defTabSz="800100">
            <a:lnSpc>
              <a:spcPct val="90000"/>
            </a:lnSpc>
            <a:spcBef>
              <a:spcPct val="0"/>
            </a:spcBef>
            <a:spcAft>
              <a:spcPct val="15000"/>
            </a:spcAft>
            <a:buChar char="•"/>
          </a:pPr>
          <a:r>
            <a:rPr lang="en-US" sz="1800" kern="1200" dirty="0">
              <a:solidFill>
                <a:schemeClr val="bg1"/>
              </a:solidFill>
            </a:rPr>
            <a:t>Memories, thoughts, or feelings</a:t>
          </a:r>
          <a:endParaRPr lang="en-CA" sz="1800" kern="1200" dirty="0">
            <a:solidFill>
              <a:schemeClr val="bg1"/>
            </a:solidFill>
          </a:endParaRPr>
        </a:p>
        <a:p>
          <a:pPr marL="171450" lvl="1" indent="-171450" algn="l" defTabSz="800100">
            <a:lnSpc>
              <a:spcPct val="90000"/>
            </a:lnSpc>
            <a:spcBef>
              <a:spcPct val="0"/>
            </a:spcBef>
            <a:spcAft>
              <a:spcPct val="15000"/>
            </a:spcAft>
            <a:buChar char="•"/>
          </a:pPr>
          <a:r>
            <a:rPr lang="en-CA" sz="1800" kern="1200" dirty="0"/>
            <a:t>Place, People, Conversations</a:t>
          </a:r>
        </a:p>
      </dsp:txBody>
      <dsp:txXfrm>
        <a:off x="4144967" y="2420044"/>
        <a:ext cx="2011188" cy="2420044"/>
      </dsp:txXfrm>
    </dsp:sp>
    <dsp:sp modelId="{FD8270AF-B4D9-472F-8009-31EFF824F6EB}">
      <dsp:nvSpPr>
        <dsp:cNvPr id="0" name=""/>
        <dsp:cNvSpPr/>
      </dsp:nvSpPr>
      <dsp:spPr>
        <a:xfrm>
          <a:off x="4205303" y="363006"/>
          <a:ext cx="1890517" cy="2014686"/>
        </a:xfrm>
        <a:prstGeom prst="ellipse">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542218-805F-44EB-8953-AD5A753ED3CF}">
      <dsp:nvSpPr>
        <dsp:cNvPr id="0" name=""/>
        <dsp:cNvSpPr/>
      </dsp:nvSpPr>
      <dsp:spPr>
        <a:xfrm>
          <a:off x="6216492" y="0"/>
          <a:ext cx="2011188" cy="6050111"/>
        </a:xfrm>
        <a:prstGeom prst="roundRect">
          <a:avLst>
            <a:gd name="adj" fmla="val 10000"/>
          </a:avLst>
        </a:prstGeom>
        <a:solidFill>
          <a:schemeClr val="accent5">
            <a:lumMod val="75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1">
          <a:noAutofit/>
        </a:bodyPr>
        <a:lstStyle/>
        <a:p>
          <a:pPr marL="0" lvl="0" indent="0" algn="l" defTabSz="800100">
            <a:lnSpc>
              <a:spcPct val="90000"/>
            </a:lnSpc>
            <a:spcBef>
              <a:spcPct val="0"/>
            </a:spcBef>
            <a:spcAft>
              <a:spcPct val="35000"/>
            </a:spcAft>
            <a:buNone/>
          </a:pPr>
          <a:r>
            <a:rPr lang="en-CA" sz="1800" b="1" kern="1200" dirty="0">
              <a:solidFill>
                <a:srgbClr val="FF6600"/>
              </a:solidFill>
            </a:rPr>
            <a:t>Arousal</a:t>
          </a:r>
        </a:p>
        <a:p>
          <a:pPr marL="171450" lvl="1" indent="-171450" algn="l" defTabSz="800100">
            <a:lnSpc>
              <a:spcPct val="90000"/>
            </a:lnSpc>
            <a:spcBef>
              <a:spcPct val="0"/>
            </a:spcBef>
            <a:spcAft>
              <a:spcPct val="15000"/>
            </a:spcAft>
            <a:buChar char="•"/>
          </a:pPr>
          <a:r>
            <a:rPr lang="en-CA" sz="1800" kern="1200" dirty="0"/>
            <a:t>Sleep</a:t>
          </a:r>
        </a:p>
        <a:p>
          <a:pPr marL="171450" lvl="1" indent="-171450" algn="l" defTabSz="800100">
            <a:lnSpc>
              <a:spcPct val="90000"/>
            </a:lnSpc>
            <a:spcBef>
              <a:spcPct val="0"/>
            </a:spcBef>
            <a:spcAft>
              <a:spcPct val="15000"/>
            </a:spcAft>
            <a:buChar char="•"/>
          </a:pPr>
          <a:r>
            <a:rPr lang="en-CA" sz="1800" kern="1200" dirty="0"/>
            <a:t>Hypervigilance</a:t>
          </a:r>
        </a:p>
        <a:p>
          <a:pPr marL="171450" lvl="1" indent="-171450" algn="l" defTabSz="800100">
            <a:lnSpc>
              <a:spcPct val="90000"/>
            </a:lnSpc>
            <a:spcBef>
              <a:spcPct val="0"/>
            </a:spcBef>
            <a:spcAft>
              <a:spcPct val="15000"/>
            </a:spcAft>
            <a:buChar char="•"/>
          </a:pPr>
          <a:r>
            <a:rPr lang="en-CA" sz="1800" kern="1200" dirty="0"/>
            <a:t>Irritability</a:t>
          </a:r>
        </a:p>
        <a:p>
          <a:pPr marL="171450" lvl="1" indent="-171450" algn="l" defTabSz="800100">
            <a:lnSpc>
              <a:spcPct val="90000"/>
            </a:lnSpc>
            <a:spcBef>
              <a:spcPct val="0"/>
            </a:spcBef>
            <a:spcAft>
              <a:spcPct val="15000"/>
            </a:spcAft>
            <a:buChar char="•"/>
          </a:pPr>
          <a:r>
            <a:rPr lang="en-CA" sz="1800" kern="1200" dirty="0"/>
            <a:t>Anger</a:t>
          </a:r>
        </a:p>
      </dsp:txBody>
      <dsp:txXfrm>
        <a:off x="6216492" y="2420044"/>
        <a:ext cx="2011188" cy="2420044"/>
      </dsp:txXfrm>
    </dsp:sp>
    <dsp:sp modelId="{7B09D2A3-07A5-4CB9-99A3-E101AC43BFBE}">
      <dsp:nvSpPr>
        <dsp:cNvPr id="0" name=""/>
        <dsp:cNvSpPr/>
      </dsp:nvSpPr>
      <dsp:spPr>
        <a:xfrm>
          <a:off x="6276828" y="363006"/>
          <a:ext cx="1890517" cy="2014686"/>
        </a:xfrm>
        <a:prstGeom prst="ellipse">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D1FACB-25A9-4FDF-B5D9-5EF7A1B06D39}">
      <dsp:nvSpPr>
        <dsp:cNvPr id="0" name=""/>
        <dsp:cNvSpPr/>
      </dsp:nvSpPr>
      <dsp:spPr>
        <a:xfrm>
          <a:off x="287996" y="5142591"/>
          <a:ext cx="7571232" cy="907516"/>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FBA5B97B-454C-CE47-8DC1-2C1852A45093}" type="datetimeFigureOut">
              <a:rPr lang="en-US"/>
              <a:pPr>
                <a:defRPr/>
              </a:pPr>
              <a:t>09/08/2019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D1C2C9CE-D238-804B-B2F9-5D5E3D93DF0E}" type="slidenum">
              <a:rPr lang="en-US"/>
              <a:pPr>
                <a:defRPr/>
              </a:pPr>
              <a:t>‹#›</a:t>
            </a:fld>
            <a:endParaRPr lang="en-US"/>
          </a:p>
        </p:txBody>
      </p:sp>
    </p:spTree>
    <p:extLst>
      <p:ext uri="{BB962C8B-B14F-4D97-AF65-F5344CB8AC3E}">
        <p14:creationId xmlns:p14="http://schemas.microsoft.com/office/powerpoint/2010/main" val="2776721869"/>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x-none"/>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BD63BC8-7EE6-574E-A3EE-5EB15CF85594}" type="datetimeFigureOut">
              <a:rPr lang="en-US"/>
              <a:pPr>
                <a:defRPr/>
              </a:pPr>
              <a:t>09/08/2019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2B1ACD6-1D6E-2E47-90C0-345045F3B36B}" type="slidenum">
              <a:rPr lang="en-US"/>
              <a:pPr>
                <a:defRPr/>
              </a:pPr>
              <a:t>‹#›</a:t>
            </a:fld>
            <a:endParaRPr lang="en-US"/>
          </a:p>
        </p:txBody>
      </p:sp>
    </p:spTree>
    <p:extLst>
      <p:ext uri="{BB962C8B-B14F-4D97-AF65-F5344CB8AC3E}">
        <p14:creationId xmlns:p14="http://schemas.microsoft.com/office/powerpoint/2010/main" val="2657571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1C42DF4-F73A-6744-A93E-9DB68972211F}" type="datetimeFigureOut">
              <a:rPr lang="en-US"/>
              <a:pPr>
                <a:defRPr/>
              </a:pPr>
              <a:t>09/08/2019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B7349E9-4F3C-5E4F-BFB4-5655F2CFB7DB}" type="slidenum">
              <a:rPr lang="en-US"/>
              <a:pPr>
                <a:defRPr/>
              </a:pPr>
              <a:t>‹#›</a:t>
            </a:fld>
            <a:endParaRPr lang="en-US"/>
          </a:p>
        </p:txBody>
      </p:sp>
    </p:spTree>
    <p:extLst>
      <p:ext uri="{BB962C8B-B14F-4D97-AF65-F5344CB8AC3E}">
        <p14:creationId xmlns:p14="http://schemas.microsoft.com/office/powerpoint/2010/main" val="544681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D912BC9-3C95-CC47-9BE3-FBC09CA91AE5}" type="datetimeFigureOut">
              <a:rPr lang="en-US"/>
              <a:pPr>
                <a:defRPr/>
              </a:pPr>
              <a:t>09/08/2019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FA0CAA9-773D-1D44-A3F5-772AAA35A2F8}" type="slidenum">
              <a:rPr lang="en-US"/>
              <a:pPr>
                <a:defRPr/>
              </a:pPr>
              <a:t>‹#›</a:t>
            </a:fld>
            <a:endParaRPr lang="en-US"/>
          </a:p>
        </p:txBody>
      </p:sp>
    </p:spTree>
    <p:extLst>
      <p:ext uri="{BB962C8B-B14F-4D97-AF65-F5344CB8AC3E}">
        <p14:creationId xmlns:p14="http://schemas.microsoft.com/office/powerpoint/2010/main" val="397190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1E7BCAA-7D8D-AD41-A02E-741456905982}" type="datetimeFigureOut">
              <a:rPr lang="en-US"/>
              <a:pPr>
                <a:defRPr/>
              </a:pPr>
              <a:t>09/08/2019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0524727-8603-964F-8D56-8960609ABCBB}" type="slidenum">
              <a:rPr lang="en-US"/>
              <a:pPr>
                <a:defRPr/>
              </a:pPr>
              <a:t>‹#›</a:t>
            </a:fld>
            <a:endParaRPr lang="en-US"/>
          </a:p>
        </p:txBody>
      </p:sp>
    </p:spTree>
    <p:extLst>
      <p:ext uri="{BB962C8B-B14F-4D97-AF65-F5344CB8AC3E}">
        <p14:creationId xmlns:p14="http://schemas.microsoft.com/office/powerpoint/2010/main" val="1384340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ED572F5-ECDA-2E49-BFBF-6C5DD4762904}" type="datetimeFigureOut">
              <a:rPr lang="en-US"/>
              <a:pPr>
                <a:defRPr/>
              </a:pPr>
              <a:t>09/08/2019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3844794-951D-5848-AD27-026245FF554A}" type="slidenum">
              <a:rPr lang="en-US"/>
              <a:pPr>
                <a:defRPr/>
              </a:pPr>
              <a:t>‹#›</a:t>
            </a:fld>
            <a:endParaRPr lang="en-US"/>
          </a:p>
        </p:txBody>
      </p:sp>
    </p:spTree>
    <p:extLst>
      <p:ext uri="{BB962C8B-B14F-4D97-AF65-F5344CB8AC3E}">
        <p14:creationId xmlns:p14="http://schemas.microsoft.com/office/powerpoint/2010/main" val="3582868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2DAD41EA-E505-B840-8605-38BC8F800075}" type="datetimeFigureOut">
              <a:rPr lang="en-US"/>
              <a:pPr>
                <a:defRPr/>
              </a:pPr>
              <a:t>09/08/2019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7A01AE4-167C-824A-96D6-174860B76D1E}" type="slidenum">
              <a:rPr lang="en-US"/>
              <a:pPr>
                <a:defRPr/>
              </a:pPr>
              <a:t>‹#›</a:t>
            </a:fld>
            <a:endParaRPr lang="en-US"/>
          </a:p>
        </p:txBody>
      </p:sp>
    </p:spTree>
    <p:extLst>
      <p:ext uri="{BB962C8B-B14F-4D97-AF65-F5344CB8AC3E}">
        <p14:creationId xmlns:p14="http://schemas.microsoft.com/office/powerpoint/2010/main" val="2168508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EAA0CF45-FE3B-3941-B7A9-FCAB7D68BB0A}" type="datetimeFigureOut">
              <a:rPr lang="en-US"/>
              <a:pPr>
                <a:defRPr/>
              </a:pPr>
              <a:t>09/08/2019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E5B546A-C5EC-3741-8A61-2812A23955B9}" type="slidenum">
              <a:rPr lang="en-US"/>
              <a:pPr>
                <a:defRPr/>
              </a:pPr>
              <a:t>‹#›</a:t>
            </a:fld>
            <a:endParaRPr lang="en-US"/>
          </a:p>
        </p:txBody>
      </p:sp>
    </p:spTree>
    <p:extLst>
      <p:ext uri="{BB962C8B-B14F-4D97-AF65-F5344CB8AC3E}">
        <p14:creationId xmlns:p14="http://schemas.microsoft.com/office/powerpoint/2010/main" val="3630736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2F1AFF7-4810-184D-8780-8F00E8E3F625}" type="datetimeFigureOut">
              <a:rPr lang="en-US"/>
              <a:pPr>
                <a:defRPr/>
              </a:pPr>
              <a:t>09/08/2019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9F2A7E8-E69D-F944-9E90-8C78880C51D1}" type="slidenum">
              <a:rPr lang="en-US"/>
              <a:pPr>
                <a:defRPr/>
              </a:pPr>
              <a:t>‹#›</a:t>
            </a:fld>
            <a:endParaRPr lang="en-US"/>
          </a:p>
        </p:txBody>
      </p:sp>
    </p:spTree>
    <p:extLst>
      <p:ext uri="{BB962C8B-B14F-4D97-AF65-F5344CB8AC3E}">
        <p14:creationId xmlns:p14="http://schemas.microsoft.com/office/powerpoint/2010/main" val="2593112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0431128-D9DC-E14C-A015-F2529AA4F67E}" type="datetimeFigureOut">
              <a:rPr lang="en-US"/>
              <a:pPr>
                <a:defRPr/>
              </a:pPr>
              <a:t>09/08/2019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5636A4F-20BA-A646-B94D-8A70F564B160}" type="slidenum">
              <a:rPr lang="en-US"/>
              <a:pPr>
                <a:defRPr/>
              </a:pPr>
              <a:t>‹#›</a:t>
            </a:fld>
            <a:endParaRPr lang="en-US"/>
          </a:p>
        </p:txBody>
      </p:sp>
    </p:spTree>
    <p:extLst>
      <p:ext uri="{BB962C8B-B14F-4D97-AF65-F5344CB8AC3E}">
        <p14:creationId xmlns:p14="http://schemas.microsoft.com/office/powerpoint/2010/main" val="3865430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E446A63-3FCE-FC45-9A56-31DBD411B0CF}" type="datetimeFigureOut">
              <a:rPr lang="en-US"/>
              <a:pPr>
                <a:defRPr/>
              </a:pPr>
              <a:t>09/08/2019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748E813-C253-9145-87F9-E81F5BFF0841}" type="slidenum">
              <a:rPr lang="en-US"/>
              <a:pPr>
                <a:defRPr/>
              </a:pPr>
              <a:t>‹#›</a:t>
            </a:fld>
            <a:endParaRPr lang="en-US"/>
          </a:p>
        </p:txBody>
      </p:sp>
    </p:spTree>
    <p:extLst>
      <p:ext uri="{BB962C8B-B14F-4D97-AF65-F5344CB8AC3E}">
        <p14:creationId xmlns:p14="http://schemas.microsoft.com/office/powerpoint/2010/main" val="3733069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6352202-DE2F-864B-A72B-7F8B345D9639}" type="datetimeFigureOut">
              <a:rPr lang="en-US"/>
              <a:pPr>
                <a:defRPr/>
              </a:pPr>
              <a:t>09/08/2019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234005D-442A-0549-8B26-736C271435DF}" type="slidenum">
              <a:rPr lang="en-US"/>
              <a:pPr>
                <a:defRPr/>
              </a:pPr>
              <a:t>‹#›</a:t>
            </a:fld>
            <a:endParaRPr lang="en-US"/>
          </a:p>
        </p:txBody>
      </p:sp>
    </p:spTree>
    <p:extLst>
      <p:ext uri="{BB962C8B-B14F-4D97-AF65-F5344CB8AC3E}">
        <p14:creationId xmlns:p14="http://schemas.microsoft.com/office/powerpoint/2010/main" val="3996114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307B80BE-8F41-214A-B750-E5132084A297}" type="datetimeFigureOut">
              <a:rPr lang="en-US"/>
              <a:pPr>
                <a:defRPr/>
              </a:pPr>
              <a:t>09/08/2019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B4A1CA7E-59BA-D949-AB04-363AAD3B86A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457200" rtl="0" eaLnBrk="0" fontAlgn="base" hangingPunct="0">
        <a:spcBef>
          <a:spcPct val="0"/>
        </a:spcBef>
        <a:spcAft>
          <a:spcPct val="0"/>
        </a:spcAft>
        <a:defRPr sz="4400" b="1" kern="1200">
          <a:solidFill>
            <a:srgbClr val="0000FF"/>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b="1">
          <a:solidFill>
            <a:srgbClr val="0000FF"/>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b="1">
          <a:solidFill>
            <a:srgbClr val="0000FF"/>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b="1">
          <a:solidFill>
            <a:srgbClr val="0000FF"/>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b="1">
          <a:solidFill>
            <a:srgbClr val="0000FF"/>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ctrTitle"/>
          </p:nvPr>
        </p:nvSpPr>
        <p:spPr>
          <a:xfrm>
            <a:off x="685800" y="1712913"/>
            <a:ext cx="7772400" cy="1470025"/>
          </a:xfrm>
        </p:spPr>
        <p:txBody>
          <a:bodyPr/>
          <a:lstStyle/>
          <a:p>
            <a:pPr eaLnBrk="1" hangingPunct="1"/>
            <a:r>
              <a:rPr lang="en-US" sz="6000" dirty="0">
                <a:latin typeface="Calibri" charset="0"/>
              </a:rPr>
              <a:t>PTSD</a:t>
            </a:r>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a:buNone/>
              <a:defRPr/>
            </a:pPr>
            <a:r>
              <a:rPr lang="en-GB" b="1" dirty="0">
                <a:latin typeface="Times New Roman" charset="0"/>
                <a:ea typeface="+mn-ea"/>
                <a:cs typeface="Times New Roman" charset="0"/>
              </a:rPr>
              <a:t>Ahmad AlHadi, MD</a:t>
            </a:r>
          </a:p>
          <a:p>
            <a:pPr eaLnBrk="1" fontAlgn="auto" hangingPunct="1">
              <a:spcBef>
                <a:spcPts val="0"/>
              </a:spcBef>
              <a:spcAft>
                <a:spcPts val="0"/>
              </a:spcAft>
              <a:buFont typeface="Arial"/>
              <a:buNone/>
              <a:defRPr/>
            </a:pPr>
            <a:r>
              <a:rPr lang="en-GB" sz="2400" dirty="0">
                <a:latin typeface="Times New Roman" charset="0"/>
                <a:ea typeface="+mn-ea"/>
                <a:cs typeface="Times New Roman" charset="0"/>
              </a:rPr>
              <a:t>Associate Professor and Consultant</a:t>
            </a:r>
          </a:p>
          <a:p>
            <a:pPr eaLnBrk="1" fontAlgn="auto" hangingPunct="1">
              <a:spcBef>
                <a:spcPts val="0"/>
              </a:spcBef>
              <a:spcAft>
                <a:spcPts val="0"/>
              </a:spcAft>
              <a:buFont typeface="Arial"/>
              <a:buNone/>
              <a:defRPr/>
            </a:pPr>
            <a:r>
              <a:rPr lang="en-GB" sz="2400" dirty="0">
                <a:latin typeface="Times New Roman" charset="0"/>
                <a:ea typeface="+mn-ea"/>
                <a:cs typeface="Times New Roman" charset="0"/>
              </a:rPr>
              <a:t> in Psychiatry and Psychotherapy</a:t>
            </a:r>
            <a:r>
              <a:rPr lang="en-US" dirty="0">
                <a:latin typeface="Times New Roman" charset="0"/>
                <a:ea typeface="+mn-ea"/>
                <a:cs typeface="Times New Roman" charset="0"/>
              </a:rPr>
              <a:t> </a:t>
            </a:r>
          </a:p>
          <a:p>
            <a:pPr eaLnBrk="1" fontAlgn="auto" hangingPunct="1">
              <a:spcAft>
                <a:spcPts val="0"/>
              </a:spcAft>
              <a:buFont typeface="Arial"/>
              <a:buNone/>
              <a:defRPr/>
            </a:pPr>
            <a:endParaRPr lang="en-US" dirty="0">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PTSD </a:t>
            </a:r>
            <a:r>
              <a:rPr lang="en-US" sz="2400" dirty="0"/>
              <a:t>DSM5</a:t>
            </a:r>
            <a:endParaRPr lang="en-US" dirty="0"/>
          </a:p>
        </p:txBody>
      </p:sp>
      <p:sp>
        <p:nvSpPr>
          <p:cNvPr id="3" name="Content Placeholder 2"/>
          <p:cNvSpPr>
            <a:spLocks noGrp="1"/>
          </p:cNvSpPr>
          <p:nvPr>
            <p:ph idx="1"/>
          </p:nvPr>
        </p:nvSpPr>
        <p:spPr/>
        <p:txBody>
          <a:bodyPr>
            <a:noAutofit/>
          </a:bodyPr>
          <a:lstStyle/>
          <a:p>
            <a:pPr marL="114300" indent="-114300">
              <a:spcBef>
                <a:spcPts val="0"/>
              </a:spcBef>
              <a:buNone/>
            </a:pPr>
            <a:r>
              <a:rPr lang="en-US" sz="1600" dirty="0"/>
              <a:t>B. Presence of one (or more) of the following </a:t>
            </a:r>
            <a:r>
              <a:rPr lang="en-US" sz="1600" b="1" dirty="0">
                <a:solidFill>
                  <a:srgbClr val="C00000"/>
                </a:solidFill>
              </a:rPr>
              <a:t>intrusion</a:t>
            </a:r>
            <a:r>
              <a:rPr lang="en-US" sz="1600" dirty="0"/>
              <a:t> symptoms associated with the traumatic event(s), beginning after the traumatic event(s) occurred:</a:t>
            </a:r>
          </a:p>
          <a:p>
            <a:pPr marL="114300" indent="-114300">
              <a:spcBef>
                <a:spcPts val="0"/>
              </a:spcBef>
              <a:buNone/>
            </a:pPr>
            <a:r>
              <a:rPr lang="en-US" sz="1600" dirty="0"/>
              <a:t>1. Recurrent, involuntary, and intrusive distressing </a:t>
            </a:r>
            <a:r>
              <a:rPr lang="en-US" sz="1600" dirty="0">
                <a:solidFill>
                  <a:srgbClr val="0000FF"/>
                </a:solidFill>
              </a:rPr>
              <a:t>memories</a:t>
            </a:r>
            <a:r>
              <a:rPr lang="en-US" sz="1600" dirty="0"/>
              <a:t> of the traumatic event(s). Note: In children older than 6 years, repetitive play may occur in which themes or aspects of the traumatic event(s) are expressed.</a:t>
            </a:r>
          </a:p>
          <a:p>
            <a:pPr marL="114300" indent="-114300">
              <a:spcBef>
                <a:spcPts val="0"/>
              </a:spcBef>
              <a:buNone/>
            </a:pPr>
            <a:r>
              <a:rPr lang="en-US" sz="1600" dirty="0"/>
              <a:t>2. Recurrent distressing </a:t>
            </a:r>
            <a:r>
              <a:rPr lang="en-US" sz="1600" dirty="0">
                <a:solidFill>
                  <a:srgbClr val="0000FF"/>
                </a:solidFill>
              </a:rPr>
              <a:t>dreams</a:t>
            </a:r>
            <a:r>
              <a:rPr lang="en-US" sz="1600" dirty="0"/>
              <a:t> in which the content and/or affect of the dream are related to the traumatic event(s).Note: In children, there may be frightening dreams without recognizable content.</a:t>
            </a:r>
          </a:p>
          <a:p>
            <a:pPr marL="114300" indent="-114300">
              <a:spcBef>
                <a:spcPts val="0"/>
              </a:spcBef>
              <a:buNone/>
            </a:pPr>
            <a:r>
              <a:rPr lang="en-US" sz="1600" dirty="0"/>
              <a:t>3. Dissociative reactions (e.g., </a:t>
            </a:r>
            <a:r>
              <a:rPr lang="en-US" sz="1600" dirty="0">
                <a:solidFill>
                  <a:srgbClr val="0000FF"/>
                </a:solidFill>
              </a:rPr>
              <a:t>flashbacks</a:t>
            </a:r>
            <a:r>
              <a:rPr lang="en-US" sz="1600" dirty="0"/>
              <a:t>) in which the individual feels or acts as if the traumatic event(s) were recurring. (Such reactions may occur on a continuum, with the most extreme expression being a complete loss of awareness of present surroundings.)Note: In children, trauma-specific reenactment may occur in play.</a:t>
            </a:r>
          </a:p>
          <a:p>
            <a:pPr marL="114300" indent="-114300">
              <a:spcBef>
                <a:spcPts val="0"/>
              </a:spcBef>
              <a:buNone/>
            </a:pPr>
            <a:r>
              <a:rPr lang="en-US" sz="1600" dirty="0"/>
              <a:t>4. Intense or prolonged psychological distress at exposure to internal or external </a:t>
            </a:r>
            <a:r>
              <a:rPr lang="en-US" sz="1600" dirty="0">
                <a:solidFill>
                  <a:srgbClr val="0000FF"/>
                </a:solidFill>
              </a:rPr>
              <a:t>cues</a:t>
            </a:r>
            <a:r>
              <a:rPr lang="en-US" sz="1600" dirty="0"/>
              <a:t> that symbolize or resemble an aspect of the traumatic event(s).</a:t>
            </a:r>
          </a:p>
          <a:p>
            <a:pPr marL="114300" indent="-114300">
              <a:spcBef>
                <a:spcPts val="0"/>
              </a:spcBef>
              <a:buNone/>
            </a:pPr>
            <a:r>
              <a:rPr lang="en-US" sz="1600" dirty="0"/>
              <a:t>5. Marked </a:t>
            </a:r>
            <a:r>
              <a:rPr lang="en-US" sz="1600" dirty="0">
                <a:solidFill>
                  <a:srgbClr val="0000FF"/>
                </a:solidFill>
              </a:rPr>
              <a:t>physiological reactions </a:t>
            </a:r>
            <a:r>
              <a:rPr lang="en-US" sz="1600" dirty="0"/>
              <a:t>to internal or external cues that symbolize or resemble an aspect of the traumatic event(s).</a:t>
            </a:r>
          </a:p>
        </p:txBody>
      </p:sp>
    </p:spTree>
    <p:extLst>
      <p:ext uri="{BB962C8B-B14F-4D97-AF65-F5344CB8AC3E}">
        <p14:creationId xmlns:p14="http://schemas.microsoft.com/office/powerpoint/2010/main" val="2201868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PTSD </a:t>
            </a:r>
            <a:r>
              <a:rPr lang="en-US" sz="2400" dirty="0"/>
              <a:t>DSM5</a:t>
            </a:r>
            <a:endParaRPr lang="en-US" dirty="0"/>
          </a:p>
        </p:txBody>
      </p:sp>
      <p:sp>
        <p:nvSpPr>
          <p:cNvPr id="3" name="Content Placeholder 2"/>
          <p:cNvSpPr>
            <a:spLocks noGrp="1"/>
          </p:cNvSpPr>
          <p:nvPr>
            <p:ph idx="1"/>
          </p:nvPr>
        </p:nvSpPr>
        <p:spPr/>
        <p:txBody>
          <a:bodyPr>
            <a:normAutofit fontScale="77500" lnSpcReduction="20000"/>
          </a:bodyPr>
          <a:lstStyle/>
          <a:p>
            <a:pPr marL="114300" indent="-114300">
              <a:lnSpc>
                <a:spcPct val="120000"/>
              </a:lnSpc>
              <a:spcBef>
                <a:spcPts val="0"/>
              </a:spcBef>
              <a:buNone/>
            </a:pPr>
            <a:r>
              <a:rPr lang="en-US" dirty="0"/>
              <a:t>C. Persistent </a:t>
            </a:r>
            <a:r>
              <a:rPr lang="en-US" b="1" dirty="0">
                <a:solidFill>
                  <a:srgbClr val="C00000"/>
                </a:solidFill>
              </a:rPr>
              <a:t>avoidance</a:t>
            </a:r>
            <a:r>
              <a:rPr lang="en-US" dirty="0"/>
              <a:t> of stimuli associated with the traumatic event(s), beginning after the traumatic event(s) occurred, as evidenced by one or both of the following:</a:t>
            </a:r>
          </a:p>
          <a:p>
            <a:pPr marL="114300" indent="-114300">
              <a:lnSpc>
                <a:spcPct val="120000"/>
              </a:lnSpc>
              <a:spcBef>
                <a:spcPts val="0"/>
              </a:spcBef>
              <a:buNone/>
            </a:pPr>
            <a:r>
              <a:rPr lang="en-US" dirty="0"/>
              <a:t>1. Avoidance of or efforts to avoid distressing </a:t>
            </a:r>
            <a:r>
              <a:rPr lang="en-US" dirty="0">
                <a:solidFill>
                  <a:srgbClr val="0000FF"/>
                </a:solidFill>
              </a:rPr>
              <a:t>memories, thoughts, or feelings </a:t>
            </a:r>
            <a:r>
              <a:rPr lang="en-US" dirty="0"/>
              <a:t>about or closely associated with the traumatic event(s).</a:t>
            </a:r>
          </a:p>
          <a:p>
            <a:pPr marL="114300" indent="-114300">
              <a:lnSpc>
                <a:spcPct val="120000"/>
              </a:lnSpc>
              <a:spcBef>
                <a:spcPts val="0"/>
              </a:spcBef>
              <a:buNone/>
            </a:pPr>
            <a:r>
              <a:rPr lang="en-US" dirty="0"/>
              <a:t>2. Avoidance of or efforts to avoid </a:t>
            </a:r>
            <a:r>
              <a:rPr lang="en-US" dirty="0">
                <a:solidFill>
                  <a:srgbClr val="0000FF"/>
                </a:solidFill>
              </a:rPr>
              <a:t>external reminders </a:t>
            </a:r>
            <a:r>
              <a:rPr lang="en-US" dirty="0"/>
              <a:t>(people, places, conversations, activities, objects, situations) that arouse distressing memories, thoughts, or feelings about or closely associated with the traumatic event(s).</a:t>
            </a:r>
          </a:p>
        </p:txBody>
      </p:sp>
    </p:spTree>
    <p:extLst>
      <p:ext uri="{BB962C8B-B14F-4D97-AF65-F5344CB8AC3E}">
        <p14:creationId xmlns:p14="http://schemas.microsoft.com/office/powerpoint/2010/main" val="2793623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PTSD DSM5</a:t>
            </a:r>
          </a:p>
        </p:txBody>
      </p:sp>
      <p:sp>
        <p:nvSpPr>
          <p:cNvPr id="3" name="Content Placeholder 2"/>
          <p:cNvSpPr>
            <a:spLocks noGrp="1"/>
          </p:cNvSpPr>
          <p:nvPr>
            <p:ph idx="1"/>
          </p:nvPr>
        </p:nvSpPr>
        <p:spPr/>
        <p:txBody>
          <a:bodyPr>
            <a:normAutofit fontScale="55000" lnSpcReduction="20000"/>
          </a:bodyPr>
          <a:lstStyle/>
          <a:p>
            <a:pPr marL="114300" indent="-114300">
              <a:lnSpc>
                <a:spcPct val="120000"/>
              </a:lnSpc>
              <a:spcBef>
                <a:spcPts val="0"/>
              </a:spcBef>
              <a:buNone/>
            </a:pPr>
            <a:r>
              <a:rPr lang="en-US" dirty="0"/>
              <a:t>D. </a:t>
            </a:r>
            <a:r>
              <a:rPr lang="en-US" b="1" dirty="0">
                <a:solidFill>
                  <a:srgbClr val="C00000"/>
                </a:solidFill>
              </a:rPr>
              <a:t>Negative alterations in cognitions and mood </a:t>
            </a:r>
            <a:r>
              <a:rPr lang="en-US" dirty="0"/>
              <a:t>associated with the traumatic event(s), beginning or worsening after the traumatic event(s) occurred, as evidenced by two (or more) of the following:</a:t>
            </a:r>
          </a:p>
          <a:p>
            <a:pPr marL="114300" indent="-114300">
              <a:lnSpc>
                <a:spcPct val="120000"/>
              </a:lnSpc>
              <a:spcBef>
                <a:spcPts val="0"/>
              </a:spcBef>
              <a:buNone/>
            </a:pPr>
            <a:r>
              <a:rPr lang="en-US" dirty="0"/>
              <a:t>1. </a:t>
            </a:r>
            <a:r>
              <a:rPr lang="en-US" dirty="0">
                <a:solidFill>
                  <a:srgbClr val="0000FF"/>
                </a:solidFill>
              </a:rPr>
              <a:t>Inability to remember </a:t>
            </a:r>
            <a:r>
              <a:rPr lang="en-US" dirty="0"/>
              <a:t>an important aspect of the traumatic event(s) (typically due to dissociative amnesia and not to other factors such as head injury, alcohol, or drugs).</a:t>
            </a:r>
          </a:p>
          <a:p>
            <a:pPr marL="114300" indent="-114300">
              <a:lnSpc>
                <a:spcPct val="120000"/>
              </a:lnSpc>
              <a:spcBef>
                <a:spcPts val="0"/>
              </a:spcBef>
              <a:buNone/>
            </a:pPr>
            <a:r>
              <a:rPr lang="en-US" dirty="0"/>
              <a:t>2. Persistent and exaggerated </a:t>
            </a:r>
            <a:r>
              <a:rPr lang="en-US" dirty="0">
                <a:solidFill>
                  <a:srgbClr val="0000FF"/>
                </a:solidFill>
              </a:rPr>
              <a:t>negative beliefs </a:t>
            </a:r>
            <a:r>
              <a:rPr lang="en-US" dirty="0"/>
              <a:t>or expectations about oneself, others, or the world (e.g., “I am bad,” “No one can be trusted,” ‘The world is completely dangerous,” “My whole nervous system is permanently ruined”).</a:t>
            </a:r>
          </a:p>
          <a:p>
            <a:pPr marL="114300" indent="-114300">
              <a:lnSpc>
                <a:spcPct val="120000"/>
              </a:lnSpc>
              <a:spcBef>
                <a:spcPts val="0"/>
              </a:spcBef>
              <a:buNone/>
            </a:pPr>
            <a:r>
              <a:rPr lang="en-US" dirty="0"/>
              <a:t>3. Persistent, </a:t>
            </a:r>
            <a:r>
              <a:rPr lang="en-US" dirty="0">
                <a:solidFill>
                  <a:srgbClr val="0000FF"/>
                </a:solidFill>
              </a:rPr>
              <a:t>distorted cognitions </a:t>
            </a:r>
            <a:r>
              <a:rPr lang="en-US" dirty="0"/>
              <a:t>about the cause or consequences of the traumatic event(s) that lead the individual to blame himself/herself or others.</a:t>
            </a:r>
          </a:p>
          <a:p>
            <a:pPr marL="114300" indent="-114300">
              <a:lnSpc>
                <a:spcPct val="120000"/>
              </a:lnSpc>
              <a:spcBef>
                <a:spcPts val="0"/>
              </a:spcBef>
              <a:buNone/>
            </a:pPr>
            <a:r>
              <a:rPr lang="en-US" dirty="0"/>
              <a:t>4. Persistent </a:t>
            </a:r>
            <a:r>
              <a:rPr lang="en-US" dirty="0">
                <a:solidFill>
                  <a:srgbClr val="0000FF"/>
                </a:solidFill>
              </a:rPr>
              <a:t>negative emotional state </a:t>
            </a:r>
            <a:r>
              <a:rPr lang="en-US" dirty="0"/>
              <a:t>(e.g., fear, horror, anger, guilt, or shame).</a:t>
            </a:r>
          </a:p>
          <a:p>
            <a:pPr marL="114300" indent="-114300">
              <a:lnSpc>
                <a:spcPct val="120000"/>
              </a:lnSpc>
              <a:spcBef>
                <a:spcPts val="0"/>
              </a:spcBef>
              <a:buNone/>
            </a:pPr>
            <a:r>
              <a:rPr lang="en-US" dirty="0"/>
              <a:t>5. Markedly </a:t>
            </a:r>
            <a:r>
              <a:rPr lang="en-US" dirty="0">
                <a:solidFill>
                  <a:srgbClr val="0000FF"/>
                </a:solidFill>
              </a:rPr>
              <a:t>diminished interest </a:t>
            </a:r>
            <a:r>
              <a:rPr lang="en-US" dirty="0"/>
              <a:t>or participation in significant activities.</a:t>
            </a:r>
          </a:p>
          <a:p>
            <a:pPr marL="114300" indent="-114300">
              <a:lnSpc>
                <a:spcPct val="120000"/>
              </a:lnSpc>
              <a:spcBef>
                <a:spcPts val="0"/>
              </a:spcBef>
              <a:buNone/>
            </a:pPr>
            <a:r>
              <a:rPr lang="en-US" dirty="0"/>
              <a:t>6. Feelings of </a:t>
            </a:r>
            <a:r>
              <a:rPr lang="en-US" dirty="0">
                <a:solidFill>
                  <a:srgbClr val="0000FF"/>
                </a:solidFill>
              </a:rPr>
              <a:t>detachment</a:t>
            </a:r>
            <a:r>
              <a:rPr lang="en-US" dirty="0"/>
              <a:t> or estrangement from others.</a:t>
            </a:r>
          </a:p>
          <a:p>
            <a:pPr marL="114300" indent="-114300">
              <a:lnSpc>
                <a:spcPct val="120000"/>
              </a:lnSpc>
              <a:spcBef>
                <a:spcPts val="0"/>
              </a:spcBef>
              <a:buNone/>
            </a:pPr>
            <a:r>
              <a:rPr lang="en-US" dirty="0"/>
              <a:t>7. Persistent </a:t>
            </a:r>
            <a:r>
              <a:rPr lang="en-US" dirty="0">
                <a:solidFill>
                  <a:srgbClr val="0000FF"/>
                </a:solidFill>
              </a:rPr>
              <a:t>inability to experience positive emotions </a:t>
            </a:r>
            <a:r>
              <a:rPr lang="en-US" dirty="0"/>
              <a:t>(e.g., inability to experience happiness, satisfaction, or loving feelings).</a:t>
            </a:r>
          </a:p>
        </p:txBody>
      </p:sp>
    </p:spTree>
    <p:extLst>
      <p:ext uri="{BB962C8B-B14F-4D97-AF65-F5344CB8AC3E}">
        <p14:creationId xmlns:p14="http://schemas.microsoft.com/office/powerpoint/2010/main" val="1557493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PTSD DSM5</a:t>
            </a:r>
          </a:p>
        </p:txBody>
      </p:sp>
      <p:sp>
        <p:nvSpPr>
          <p:cNvPr id="3" name="Content Placeholder 2"/>
          <p:cNvSpPr>
            <a:spLocks noGrp="1"/>
          </p:cNvSpPr>
          <p:nvPr>
            <p:ph idx="1"/>
          </p:nvPr>
        </p:nvSpPr>
        <p:spPr/>
        <p:txBody>
          <a:bodyPr>
            <a:normAutofit fontScale="70000" lnSpcReduction="20000"/>
          </a:bodyPr>
          <a:lstStyle/>
          <a:p>
            <a:pPr marL="114300" indent="-114300" algn="just">
              <a:lnSpc>
                <a:spcPct val="120000"/>
              </a:lnSpc>
              <a:spcBef>
                <a:spcPts val="0"/>
              </a:spcBef>
              <a:buNone/>
            </a:pPr>
            <a:r>
              <a:rPr lang="en-US" dirty="0"/>
              <a:t>E. Marked alterations in </a:t>
            </a:r>
            <a:r>
              <a:rPr lang="en-US" b="1" dirty="0">
                <a:solidFill>
                  <a:srgbClr val="C00000"/>
                </a:solidFill>
              </a:rPr>
              <a:t>arousal</a:t>
            </a:r>
            <a:r>
              <a:rPr lang="en-US" dirty="0"/>
              <a:t> and reactivity associated with the traumatic event(s), beginning or worsening after the traumatic event(s) occurred, as evidenced by two (or more) of the following:</a:t>
            </a:r>
          </a:p>
          <a:p>
            <a:pPr marL="114300" indent="-114300" algn="just">
              <a:lnSpc>
                <a:spcPct val="120000"/>
              </a:lnSpc>
              <a:spcBef>
                <a:spcPts val="0"/>
              </a:spcBef>
              <a:buNone/>
            </a:pPr>
            <a:r>
              <a:rPr lang="en-US" dirty="0"/>
              <a:t>1. </a:t>
            </a:r>
            <a:r>
              <a:rPr lang="en-US" dirty="0">
                <a:solidFill>
                  <a:srgbClr val="0000FF"/>
                </a:solidFill>
              </a:rPr>
              <a:t>Irritable</a:t>
            </a:r>
            <a:r>
              <a:rPr lang="en-US" dirty="0"/>
              <a:t> behavior and </a:t>
            </a:r>
            <a:r>
              <a:rPr lang="en-US" dirty="0">
                <a:solidFill>
                  <a:srgbClr val="0000FF"/>
                </a:solidFill>
              </a:rPr>
              <a:t>angry</a:t>
            </a:r>
            <a:r>
              <a:rPr lang="en-US" dirty="0"/>
              <a:t> outbursts (with little or no provocation) typically expressed as verbal or physical aggression toward people or objects.</a:t>
            </a:r>
          </a:p>
          <a:p>
            <a:pPr marL="114300" indent="-114300" algn="just">
              <a:lnSpc>
                <a:spcPct val="120000"/>
              </a:lnSpc>
              <a:spcBef>
                <a:spcPts val="0"/>
              </a:spcBef>
              <a:buNone/>
            </a:pPr>
            <a:r>
              <a:rPr lang="en-US" dirty="0"/>
              <a:t>2. </a:t>
            </a:r>
            <a:r>
              <a:rPr lang="en-US" dirty="0">
                <a:solidFill>
                  <a:srgbClr val="0000FF"/>
                </a:solidFill>
              </a:rPr>
              <a:t>Reckless or self-destructive </a:t>
            </a:r>
            <a:r>
              <a:rPr lang="en-US" dirty="0"/>
              <a:t>behavior.</a:t>
            </a:r>
          </a:p>
          <a:p>
            <a:pPr marL="114300" indent="-114300" algn="just">
              <a:lnSpc>
                <a:spcPct val="120000"/>
              </a:lnSpc>
              <a:spcBef>
                <a:spcPts val="0"/>
              </a:spcBef>
              <a:buNone/>
            </a:pPr>
            <a:r>
              <a:rPr lang="en-US" dirty="0"/>
              <a:t>3. </a:t>
            </a:r>
            <a:r>
              <a:rPr lang="en-US" dirty="0">
                <a:solidFill>
                  <a:srgbClr val="0000FF"/>
                </a:solidFill>
              </a:rPr>
              <a:t>Hyper-vigilance.</a:t>
            </a:r>
          </a:p>
          <a:p>
            <a:pPr marL="114300" indent="-114300" algn="just">
              <a:lnSpc>
                <a:spcPct val="120000"/>
              </a:lnSpc>
              <a:spcBef>
                <a:spcPts val="0"/>
              </a:spcBef>
              <a:buNone/>
            </a:pPr>
            <a:r>
              <a:rPr lang="en-US" dirty="0"/>
              <a:t>4. Exaggerated </a:t>
            </a:r>
            <a:r>
              <a:rPr lang="en-US" dirty="0">
                <a:solidFill>
                  <a:srgbClr val="0000FF"/>
                </a:solidFill>
              </a:rPr>
              <a:t>startle</a:t>
            </a:r>
            <a:r>
              <a:rPr lang="en-US" dirty="0"/>
              <a:t> response.</a:t>
            </a:r>
          </a:p>
          <a:p>
            <a:pPr marL="114300" indent="-114300" algn="just">
              <a:lnSpc>
                <a:spcPct val="120000"/>
              </a:lnSpc>
              <a:spcBef>
                <a:spcPts val="0"/>
              </a:spcBef>
              <a:buNone/>
            </a:pPr>
            <a:r>
              <a:rPr lang="en-US" dirty="0"/>
              <a:t>5. Problems with </a:t>
            </a:r>
            <a:r>
              <a:rPr lang="en-US" dirty="0">
                <a:solidFill>
                  <a:srgbClr val="0000FF"/>
                </a:solidFill>
              </a:rPr>
              <a:t>concentration</a:t>
            </a:r>
            <a:r>
              <a:rPr lang="en-US" dirty="0"/>
              <a:t>.</a:t>
            </a:r>
          </a:p>
          <a:p>
            <a:pPr marL="114300" indent="-114300" algn="just">
              <a:lnSpc>
                <a:spcPct val="120000"/>
              </a:lnSpc>
              <a:spcBef>
                <a:spcPts val="0"/>
              </a:spcBef>
              <a:buNone/>
            </a:pPr>
            <a:r>
              <a:rPr lang="en-US" dirty="0"/>
              <a:t>6. </a:t>
            </a:r>
            <a:r>
              <a:rPr lang="en-US" dirty="0">
                <a:solidFill>
                  <a:srgbClr val="0000FF"/>
                </a:solidFill>
              </a:rPr>
              <a:t>Sleep</a:t>
            </a:r>
            <a:r>
              <a:rPr lang="en-US" dirty="0"/>
              <a:t> disturbance (e.g., difficulty falling or staying asleep or restless sleep).</a:t>
            </a:r>
          </a:p>
        </p:txBody>
      </p:sp>
    </p:spTree>
    <p:extLst>
      <p:ext uri="{BB962C8B-B14F-4D97-AF65-F5344CB8AC3E}">
        <p14:creationId xmlns:p14="http://schemas.microsoft.com/office/powerpoint/2010/main" val="1632760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PTSD </a:t>
            </a:r>
            <a:r>
              <a:rPr lang="en-US" sz="2400" dirty="0"/>
              <a:t>DSM5</a:t>
            </a:r>
            <a:endParaRPr lang="en-US" dirty="0"/>
          </a:p>
        </p:txBody>
      </p:sp>
      <p:sp>
        <p:nvSpPr>
          <p:cNvPr id="3" name="Content Placeholder 2"/>
          <p:cNvSpPr>
            <a:spLocks noGrp="1"/>
          </p:cNvSpPr>
          <p:nvPr>
            <p:ph idx="1"/>
          </p:nvPr>
        </p:nvSpPr>
        <p:spPr>
          <a:xfrm>
            <a:off x="457200" y="1600200"/>
            <a:ext cx="8229600" cy="4781550"/>
          </a:xfrm>
        </p:spPr>
        <p:txBody>
          <a:bodyPr>
            <a:normAutofit fontScale="92500"/>
          </a:bodyPr>
          <a:lstStyle/>
          <a:p>
            <a:pPr marL="114300" indent="-114300">
              <a:buNone/>
            </a:pPr>
            <a:r>
              <a:rPr lang="en-US" sz="1600" dirty="0"/>
              <a:t>F. Duration of the disturbance (Criteria B, C, D, and E) is </a:t>
            </a:r>
            <a:r>
              <a:rPr lang="en-US" sz="1600" dirty="0">
                <a:solidFill>
                  <a:srgbClr val="0000FF"/>
                </a:solidFill>
              </a:rPr>
              <a:t>more than 1 month</a:t>
            </a:r>
            <a:r>
              <a:rPr lang="en-US" sz="1600" dirty="0"/>
              <a:t>.</a:t>
            </a:r>
          </a:p>
          <a:p>
            <a:pPr marL="114300" indent="-114300">
              <a:buNone/>
            </a:pPr>
            <a:r>
              <a:rPr lang="en-US" sz="1600" dirty="0"/>
              <a:t>G. The disturbance causes clinically </a:t>
            </a:r>
            <a:r>
              <a:rPr lang="en-US" sz="1600" dirty="0">
                <a:solidFill>
                  <a:srgbClr val="0000FF"/>
                </a:solidFill>
              </a:rPr>
              <a:t>significant distress or impairment </a:t>
            </a:r>
            <a:r>
              <a:rPr lang="en-US" sz="1600" dirty="0"/>
              <a:t>in social, occupa­tional, or other important areas of functioning.</a:t>
            </a:r>
          </a:p>
          <a:p>
            <a:pPr marL="114300" indent="-114300">
              <a:buNone/>
            </a:pPr>
            <a:r>
              <a:rPr lang="en-US" sz="1600" dirty="0"/>
              <a:t>H. The disturbance is </a:t>
            </a:r>
            <a:r>
              <a:rPr lang="en-US" sz="1600" dirty="0">
                <a:solidFill>
                  <a:srgbClr val="0000FF"/>
                </a:solidFill>
              </a:rPr>
              <a:t>not</a:t>
            </a:r>
            <a:r>
              <a:rPr lang="en-US" sz="1600" dirty="0"/>
              <a:t> attributable to the physiological effects of a </a:t>
            </a:r>
            <a:r>
              <a:rPr lang="en-US" sz="1600" dirty="0">
                <a:solidFill>
                  <a:srgbClr val="0000FF"/>
                </a:solidFill>
              </a:rPr>
              <a:t>substance</a:t>
            </a:r>
            <a:r>
              <a:rPr lang="en-US" sz="1600" dirty="0"/>
              <a:t> (e.g., medication, alcohol) or </a:t>
            </a:r>
            <a:r>
              <a:rPr lang="en-US" sz="1600" dirty="0">
                <a:solidFill>
                  <a:srgbClr val="0000FF"/>
                </a:solidFill>
              </a:rPr>
              <a:t>another medical condition</a:t>
            </a:r>
            <a:r>
              <a:rPr lang="en-US" sz="1600" dirty="0"/>
              <a:t>.</a:t>
            </a:r>
          </a:p>
          <a:p>
            <a:pPr marL="114300" indent="-114300">
              <a:buNone/>
            </a:pPr>
            <a:r>
              <a:rPr lang="en-US" sz="1600" dirty="0"/>
              <a:t>Specify whether:</a:t>
            </a:r>
          </a:p>
          <a:p>
            <a:pPr marL="114300" indent="-114300">
              <a:buNone/>
            </a:pPr>
            <a:r>
              <a:rPr lang="en-US" sz="1600" dirty="0">
                <a:solidFill>
                  <a:srgbClr val="0000FF"/>
                </a:solidFill>
              </a:rPr>
              <a:t>With dissociative symptoms</a:t>
            </a:r>
            <a:r>
              <a:rPr lang="en-US" sz="1600" dirty="0"/>
              <a:t>: The individual’s symptoms meet the criteria for post traumatic stress disorder, and in addition, in response to the stressor, the individual experiences persistent or recurrent symptoms of either of the following:</a:t>
            </a:r>
          </a:p>
          <a:p>
            <a:pPr marL="114300" indent="-114300">
              <a:buNone/>
            </a:pPr>
            <a:r>
              <a:rPr lang="en-US" sz="1600" dirty="0"/>
              <a:t>1. </a:t>
            </a:r>
            <a:r>
              <a:rPr lang="en-US" sz="1600" dirty="0">
                <a:solidFill>
                  <a:srgbClr val="0000FF"/>
                </a:solidFill>
              </a:rPr>
              <a:t>Depersonalization</a:t>
            </a:r>
            <a:r>
              <a:rPr lang="en-US" sz="1600" dirty="0"/>
              <a:t>: Persistent or recurrent experiences of feeling detached from, and as if one were an outside observer of, one’s mental processes or body (e.g., feeling as though one were in a dream; feeling a sense of unreality of self or body or of time moving slowly).</a:t>
            </a:r>
          </a:p>
          <a:p>
            <a:pPr marL="114300" indent="-114300">
              <a:buNone/>
            </a:pPr>
            <a:r>
              <a:rPr lang="en-US" sz="1600" dirty="0"/>
              <a:t>2. </a:t>
            </a:r>
            <a:r>
              <a:rPr lang="en-US" sz="1600" dirty="0">
                <a:solidFill>
                  <a:srgbClr val="0000FF"/>
                </a:solidFill>
              </a:rPr>
              <a:t>Derealization</a:t>
            </a:r>
            <a:r>
              <a:rPr lang="en-US" sz="1600" dirty="0"/>
              <a:t>: Persistent or recurrent experiences of unreality of surroundings (e.g., the world around the individual is experienced as unreal, dreamlike, distant, or distorted). Note: To use this subtype, the dissociative symptoms must not be attributable to the physiological effects of a substance (e.g., blackouts, behavior during alcohol intoxication) or another medical condition (e.g., complex partial seizures).</a:t>
            </a:r>
          </a:p>
          <a:p>
            <a:pPr marL="114300" indent="-114300">
              <a:buNone/>
            </a:pPr>
            <a:r>
              <a:rPr lang="en-US" sz="1600" dirty="0"/>
              <a:t>Specify if: </a:t>
            </a:r>
            <a:r>
              <a:rPr lang="en-US" sz="1600" dirty="0">
                <a:solidFill>
                  <a:srgbClr val="0000FF"/>
                </a:solidFill>
              </a:rPr>
              <a:t>With delayed expression</a:t>
            </a:r>
            <a:r>
              <a:rPr lang="en-US" sz="1600" dirty="0"/>
              <a:t>: If the full diagnostic criteria are not met </a:t>
            </a:r>
            <a:r>
              <a:rPr lang="en-US" sz="1600" dirty="0">
                <a:solidFill>
                  <a:srgbClr val="0000FF"/>
                </a:solidFill>
              </a:rPr>
              <a:t>until at least 6 months </a:t>
            </a:r>
            <a:r>
              <a:rPr lang="en-US" sz="1600" dirty="0"/>
              <a:t>after the event (although the onset and expression of some symptoms may be immediate).</a:t>
            </a:r>
          </a:p>
        </p:txBody>
      </p:sp>
    </p:spTree>
    <p:extLst>
      <p:ext uri="{BB962C8B-B14F-4D97-AF65-F5344CB8AC3E}">
        <p14:creationId xmlns:p14="http://schemas.microsoft.com/office/powerpoint/2010/main" val="1108255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2"/>
          <p:cNvSpPr>
            <a:spLocks noGrp="1"/>
          </p:cNvSpPr>
          <p:nvPr>
            <p:ph type="title"/>
          </p:nvPr>
        </p:nvSpPr>
        <p:spPr/>
        <p:txBody>
          <a:bodyPr/>
          <a:lstStyle/>
          <a:p>
            <a:pPr eaLnBrk="1" hangingPunct="1"/>
            <a:r>
              <a:rPr lang="en-US">
                <a:latin typeface="Calibri" charset="0"/>
              </a:rPr>
              <a:t>PTSD epidemiology </a:t>
            </a:r>
          </a:p>
        </p:txBody>
      </p:sp>
      <p:sp>
        <p:nvSpPr>
          <p:cNvPr id="2" name="Content Placeholder 1"/>
          <p:cNvSpPr>
            <a:spLocks noGrp="1"/>
          </p:cNvSpPr>
          <p:nvPr>
            <p:ph idx="1"/>
          </p:nvPr>
        </p:nvSpPr>
        <p:spPr/>
        <p:txBody>
          <a:bodyPr rtlCol="0">
            <a:normAutofit/>
          </a:bodyPr>
          <a:lstStyle/>
          <a:p>
            <a:pPr eaLnBrk="1" fontAlgn="auto" hangingPunct="1">
              <a:spcAft>
                <a:spcPts val="0"/>
              </a:spcAft>
              <a:buFont typeface="Arial"/>
              <a:buChar char="•"/>
              <a:defRPr/>
            </a:pPr>
            <a:r>
              <a:rPr lang="en-US" sz="2400" dirty="0">
                <a:ea typeface="+mn-ea"/>
                <a:cs typeface="+mn-cs"/>
              </a:rPr>
              <a:t>The lifetime prevalence:</a:t>
            </a:r>
          </a:p>
          <a:p>
            <a:pPr lvl="1" eaLnBrk="1" fontAlgn="auto" hangingPunct="1">
              <a:spcAft>
                <a:spcPts val="0"/>
              </a:spcAft>
              <a:buFont typeface="Arial"/>
              <a:buChar char="–"/>
              <a:defRPr/>
            </a:pPr>
            <a:r>
              <a:rPr lang="en-US" sz="2000" dirty="0">
                <a:ea typeface="+mn-ea"/>
              </a:rPr>
              <a:t>8 % of the general population.</a:t>
            </a:r>
          </a:p>
          <a:p>
            <a:pPr lvl="1" eaLnBrk="1" fontAlgn="auto" hangingPunct="1">
              <a:spcAft>
                <a:spcPts val="0"/>
              </a:spcAft>
              <a:buFont typeface="Arial"/>
              <a:buChar char="–"/>
              <a:defRPr/>
            </a:pPr>
            <a:r>
              <a:rPr lang="en-US" sz="2000" dirty="0">
                <a:ea typeface="+mn-ea"/>
              </a:rPr>
              <a:t>up to 75 % in high-risk groups whose experienced traumatic events.</a:t>
            </a:r>
          </a:p>
          <a:p>
            <a:pPr lvl="1" eaLnBrk="1" fontAlgn="auto" hangingPunct="1">
              <a:spcAft>
                <a:spcPts val="0"/>
              </a:spcAft>
              <a:buFont typeface="Arial"/>
              <a:buChar char="–"/>
              <a:defRPr/>
            </a:pPr>
            <a:r>
              <a:rPr lang="en-US" sz="2000" dirty="0">
                <a:ea typeface="+mn-ea"/>
              </a:rPr>
              <a:t>5 to 15 % may experience subclinical forms of the disorder.</a:t>
            </a:r>
          </a:p>
          <a:p>
            <a:pPr eaLnBrk="1" fontAlgn="auto" hangingPunct="1">
              <a:spcAft>
                <a:spcPts val="0"/>
              </a:spcAft>
              <a:buFont typeface="Arial"/>
              <a:buNone/>
              <a:defRPr/>
            </a:pPr>
            <a:endParaRPr lang="en-US" sz="1300" dirty="0">
              <a:ea typeface="+mn-ea"/>
              <a:cs typeface="+mn-cs"/>
            </a:endParaRPr>
          </a:p>
          <a:p>
            <a:pPr eaLnBrk="1" fontAlgn="auto" hangingPunct="1">
              <a:spcAft>
                <a:spcPts val="0"/>
              </a:spcAft>
              <a:buFont typeface="Arial"/>
              <a:buChar char="•"/>
              <a:defRPr/>
            </a:pPr>
            <a:r>
              <a:rPr lang="en-US" sz="2400" b="1" u="sng" dirty="0">
                <a:solidFill>
                  <a:srgbClr val="FF6600"/>
                </a:solidFill>
                <a:effectLst>
                  <a:outerShdw blurRad="38100" dist="38100" dir="2700000" algn="tl">
                    <a:srgbClr val="000000">
                      <a:alpha val="43137"/>
                    </a:srgbClr>
                  </a:outerShdw>
                </a:effectLst>
              </a:rPr>
              <a:t>The most important risk factors </a:t>
            </a:r>
            <a:r>
              <a:rPr lang="en-US" sz="2400" dirty="0"/>
              <a:t>are the </a:t>
            </a:r>
            <a:r>
              <a:rPr lang="en-US" sz="2400" u="sng" dirty="0"/>
              <a:t>severity, duration, and proximity </a:t>
            </a:r>
            <a:r>
              <a:rPr lang="en-US" sz="2400" dirty="0"/>
              <a:t>of a person's exposure to the actual trauma. </a:t>
            </a:r>
          </a:p>
          <a:p>
            <a:pPr eaLnBrk="1" fontAlgn="auto" hangingPunct="1">
              <a:spcAft>
                <a:spcPts val="0"/>
              </a:spcAft>
              <a:buFont typeface="Arial"/>
              <a:buChar char="•"/>
              <a:defRPr/>
            </a:pPr>
            <a:endParaRPr lang="en-US" sz="2400" b="1" u="sng" dirty="0">
              <a:solidFill>
                <a:srgbClr val="FFFF66"/>
              </a:solidFill>
              <a:effectLst>
                <a:outerShdw blurRad="38100" dist="38100" dir="2700000" algn="tl">
                  <a:srgbClr val="000000">
                    <a:alpha val="43137"/>
                  </a:srgbClr>
                </a:outerShdw>
              </a:effectLst>
              <a:ea typeface="+mn-ea"/>
              <a:cs typeface="+mn-cs"/>
            </a:endParaRPr>
          </a:p>
          <a:p>
            <a:pPr eaLnBrk="1" fontAlgn="auto" hangingPunct="1">
              <a:spcAft>
                <a:spcPts val="0"/>
              </a:spcAft>
              <a:buFont typeface="Arial"/>
              <a:buChar char="•"/>
              <a:defRPr/>
            </a:pPr>
            <a:r>
              <a:rPr lang="en-US" sz="2400" b="1" u="sng" dirty="0">
                <a:solidFill>
                  <a:srgbClr val="FF6600"/>
                </a:solidFill>
                <a:effectLst>
                  <a:outerShdw blurRad="38100" dist="38100" dir="2700000" algn="tl">
                    <a:srgbClr val="000000">
                      <a:alpha val="43137"/>
                    </a:srgbClr>
                  </a:outerShdw>
                </a:effectLst>
                <a:ea typeface="+mn-ea"/>
                <a:cs typeface="+mn-cs"/>
              </a:rPr>
              <a:t>Risk Factors:</a:t>
            </a:r>
            <a:r>
              <a:rPr lang="en-US" sz="2400" b="1" dirty="0">
                <a:solidFill>
                  <a:srgbClr val="FF6600"/>
                </a:solidFill>
                <a:ea typeface="+mn-ea"/>
                <a:cs typeface="+mn-cs"/>
              </a:rPr>
              <a:t> </a:t>
            </a:r>
            <a:r>
              <a:rPr lang="en-US" sz="2400" dirty="0">
                <a:ea typeface="+mn-ea"/>
                <a:cs typeface="+mn-cs"/>
              </a:rPr>
              <a:t>single, divorced, widowed, socially withdrawn, or of low socioeconomic level.</a:t>
            </a:r>
          </a:p>
          <a:p>
            <a:pPr eaLnBrk="1" fontAlgn="auto" hangingPunct="1">
              <a:spcAft>
                <a:spcPts val="0"/>
              </a:spcAft>
              <a:buFont typeface="Arial"/>
              <a:buNone/>
              <a:defRPr/>
            </a:pPr>
            <a:endParaRPr lang="en-US" sz="1300" dirty="0">
              <a:ea typeface="+mn-ea"/>
              <a:cs typeface="+mn-cs"/>
            </a:endParaRPr>
          </a:p>
        </p:txBody>
      </p:sp>
    </p:spTree>
    <p:extLst>
      <p:ext uri="{BB962C8B-B14F-4D97-AF65-F5344CB8AC3E}">
        <p14:creationId xmlns:p14="http://schemas.microsoft.com/office/powerpoint/2010/main" val="38907929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anim calcmode="lin" valueType="num">
                                      <p:cBhvr additive="base">
                                        <p:cTn id="31"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2"/>
          <p:cNvSpPr>
            <a:spLocks noGrp="1"/>
          </p:cNvSpPr>
          <p:nvPr>
            <p:ph type="title"/>
          </p:nvPr>
        </p:nvSpPr>
        <p:spPr/>
        <p:txBody>
          <a:bodyPr/>
          <a:lstStyle/>
          <a:p>
            <a:pPr eaLnBrk="1" hangingPunct="1"/>
            <a:r>
              <a:rPr lang="en-US">
                <a:latin typeface="Calibri" charset="0"/>
              </a:rPr>
              <a:t>Comorbidity</a:t>
            </a:r>
          </a:p>
        </p:txBody>
      </p:sp>
      <p:sp>
        <p:nvSpPr>
          <p:cNvPr id="2" name="Content Placeholder 1"/>
          <p:cNvSpPr>
            <a:spLocks noGrp="1"/>
          </p:cNvSpPr>
          <p:nvPr>
            <p:ph idx="1"/>
          </p:nvPr>
        </p:nvSpPr>
        <p:spPr/>
        <p:txBody>
          <a:bodyPr/>
          <a:lstStyle/>
          <a:p>
            <a:pPr eaLnBrk="1" hangingPunct="1"/>
            <a:r>
              <a:rPr lang="en-US" sz="2400" dirty="0">
                <a:latin typeface="Calibri" charset="0"/>
              </a:rPr>
              <a:t>High rates</a:t>
            </a:r>
          </a:p>
          <a:p>
            <a:pPr eaLnBrk="1" hangingPunct="1"/>
            <a:endParaRPr lang="en-US" sz="1200" dirty="0">
              <a:latin typeface="Calibri" charset="0"/>
            </a:endParaRPr>
          </a:p>
          <a:p>
            <a:pPr eaLnBrk="1" hangingPunct="1"/>
            <a:r>
              <a:rPr lang="en-US" sz="2400" dirty="0">
                <a:latin typeface="Calibri" charset="0"/>
              </a:rPr>
              <a:t> Two thirds (66%) having at least two other disorders. </a:t>
            </a:r>
          </a:p>
          <a:p>
            <a:pPr eaLnBrk="1" hangingPunct="1"/>
            <a:endParaRPr lang="en-US" sz="1200" dirty="0">
              <a:latin typeface="Calibri" charset="0"/>
            </a:endParaRPr>
          </a:p>
          <a:p>
            <a:pPr eaLnBrk="1" hangingPunct="1"/>
            <a:r>
              <a:rPr lang="en-US" sz="2400" dirty="0">
                <a:latin typeface="Calibri" charset="0"/>
              </a:rPr>
              <a:t>Common: </a:t>
            </a:r>
          </a:p>
          <a:p>
            <a:pPr lvl="1" eaLnBrk="1" hangingPunct="1"/>
            <a:r>
              <a:rPr lang="en-US" sz="2000" dirty="0">
                <a:latin typeface="Calibri" charset="0"/>
              </a:rPr>
              <a:t>depressive disorders</a:t>
            </a:r>
          </a:p>
          <a:p>
            <a:pPr lvl="1" eaLnBrk="1" hangingPunct="1"/>
            <a:r>
              <a:rPr lang="en-US" sz="2000" dirty="0">
                <a:latin typeface="Calibri" charset="0"/>
              </a:rPr>
              <a:t>substance-related disorders</a:t>
            </a:r>
          </a:p>
          <a:p>
            <a:pPr lvl="1" eaLnBrk="1" hangingPunct="1"/>
            <a:r>
              <a:rPr lang="en-US" sz="2000" dirty="0">
                <a:latin typeface="Calibri" charset="0"/>
              </a:rPr>
              <a:t>other anxiety disorders</a:t>
            </a:r>
          </a:p>
          <a:p>
            <a:pPr lvl="1" eaLnBrk="1" hangingPunct="1"/>
            <a:r>
              <a:rPr lang="en-US" sz="2000" dirty="0">
                <a:latin typeface="Calibri" charset="0"/>
              </a:rPr>
              <a:t>bipolar disorders. </a:t>
            </a:r>
          </a:p>
        </p:txBody>
      </p:sp>
      <p:pic>
        <p:nvPicPr>
          <p:cNvPr id="4" name="Picture 3" descr="wpc56085d5_05.jpg"/>
          <p:cNvPicPr>
            <a:picLocks noChangeAspect="1"/>
          </p:cNvPicPr>
          <p:nvPr/>
        </p:nvPicPr>
        <p:blipFill>
          <a:blip r:embed="rId2"/>
          <a:stretch>
            <a:fillRect/>
          </a:stretch>
        </p:blipFill>
        <p:spPr>
          <a:xfrm>
            <a:off x="5362575" y="3935413"/>
            <a:ext cx="3067050" cy="2190750"/>
          </a:xfrm>
          <a:prstGeom prst="rect">
            <a:avLst/>
          </a:prstGeom>
        </p:spPr>
      </p:pic>
    </p:spTree>
    <p:extLst>
      <p:ext uri="{BB962C8B-B14F-4D97-AF65-F5344CB8AC3E}">
        <p14:creationId xmlns:p14="http://schemas.microsoft.com/office/powerpoint/2010/main" val="39850415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additive="base">
                                        <p:cTn id="3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 calcmode="lin" valueType="num">
                                      <p:cBhvr additive="base">
                                        <p:cTn id="37"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8" end="8"/>
                                            </p:txEl>
                                          </p:spTgt>
                                        </p:tgtEl>
                                        <p:attrNameLst>
                                          <p:attrName>style.visibility</p:attrName>
                                        </p:attrNameLst>
                                      </p:cBhvr>
                                      <p:to>
                                        <p:strVal val="visible"/>
                                      </p:to>
                                    </p:set>
                                    <p:anim calcmode="lin" valueType="num">
                                      <p:cBhvr additive="base">
                                        <p:cTn id="43"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2"/>
          <p:cNvSpPr>
            <a:spLocks noGrp="1"/>
          </p:cNvSpPr>
          <p:nvPr>
            <p:ph type="title"/>
          </p:nvPr>
        </p:nvSpPr>
        <p:spPr/>
        <p:txBody>
          <a:bodyPr/>
          <a:lstStyle/>
          <a:p>
            <a:pPr eaLnBrk="1" hangingPunct="1"/>
            <a:r>
              <a:rPr lang="en-US">
                <a:latin typeface="Calibri" charset="0"/>
              </a:rPr>
              <a:t>Prognosis </a:t>
            </a:r>
          </a:p>
        </p:txBody>
      </p:sp>
      <p:sp>
        <p:nvSpPr>
          <p:cNvPr id="2" name="Content Placeholder 1"/>
          <p:cNvSpPr>
            <a:spLocks noGrp="1"/>
          </p:cNvSpPr>
          <p:nvPr>
            <p:ph idx="1"/>
          </p:nvPr>
        </p:nvSpPr>
        <p:spPr>
          <a:xfrm>
            <a:off x="457200" y="1600200"/>
            <a:ext cx="8229600" cy="4705350"/>
          </a:xfrm>
        </p:spPr>
        <p:txBody>
          <a:bodyPr/>
          <a:lstStyle/>
          <a:p>
            <a:pPr eaLnBrk="1" hangingPunct="1"/>
            <a:r>
              <a:rPr lang="en-US" sz="2000" dirty="0">
                <a:latin typeface="Calibri" charset="0"/>
              </a:rPr>
              <a:t>Fluctuate over time and may be most intense during periods of stress. </a:t>
            </a:r>
          </a:p>
          <a:p>
            <a:pPr eaLnBrk="1" hangingPunct="1"/>
            <a:r>
              <a:rPr lang="en-US" sz="2000" dirty="0">
                <a:latin typeface="Calibri" charset="0"/>
              </a:rPr>
              <a:t>Untreated, </a:t>
            </a:r>
          </a:p>
          <a:p>
            <a:pPr lvl="1" eaLnBrk="1" hangingPunct="1"/>
            <a:r>
              <a:rPr lang="en-US" sz="1800" dirty="0">
                <a:latin typeface="Calibri" charset="0"/>
              </a:rPr>
              <a:t>about 30 percent of patients recover completely, </a:t>
            </a:r>
          </a:p>
          <a:p>
            <a:pPr lvl="1" eaLnBrk="1" hangingPunct="1"/>
            <a:r>
              <a:rPr lang="en-US" sz="1800" dirty="0">
                <a:latin typeface="Calibri" charset="0"/>
              </a:rPr>
              <a:t>40 percent continue to have mild symptoms, </a:t>
            </a:r>
          </a:p>
          <a:p>
            <a:pPr lvl="1" eaLnBrk="1" hangingPunct="1"/>
            <a:r>
              <a:rPr lang="en-US" sz="1800" dirty="0">
                <a:latin typeface="Calibri" charset="0"/>
              </a:rPr>
              <a:t>20 percent continue to have moderate symptoms,</a:t>
            </a:r>
          </a:p>
          <a:p>
            <a:pPr lvl="1" eaLnBrk="1" hangingPunct="1"/>
            <a:r>
              <a:rPr lang="en-US" sz="1800" dirty="0">
                <a:latin typeface="Calibri" charset="0"/>
              </a:rPr>
              <a:t>10 percent remain unchanged or become worse. </a:t>
            </a:r>
          </a:p>
          <a:p>
            <a:pPr eaLnBrk="1" hangingPunct="1"/>
            <a:r>
              <a:rPr lang="en-US" sz="2000" dirty="0">
                <a:latin typeface="Calibri" charset="0"/>
              </a:rPr>
              <a:t>After 1 year, about 50 percent of patients will recover.</a:t>
            </a:r>
          </a:p>
          <a:p>
            <a:pPr eaLnBrk="1" hangingPunct="1">
              <a:buFont typeface="Arial" charset="0"/>
              <a:buNone/>
            </a:pPr>
            <a:endParaRPr lang="en-US" sz="1000" dirty="0">
              <a:latin typeface="Calibri" charset="0"/>
            </a:endParaRPr>
          </a:p>
          <a:p>
            <a:pPr eaLnBrk="1" hangingPunct="1"/>
            <a:r>
              <a:rPr lang="en-US" sz="2000" b="1" dirty="0">
                <a:latin typeface="Calibri" charset="0"/>
              </a:rPr>
              <a:t> A good prognosis </a:t>
            </a:r>
          </a:p>
          <a:p>
            <a:pPr lvl="1" eaLnBrk="1" hangingPunct="1"/>
            <a:r>
              <a:rPr lang="en-US" sz="1800" dirty="0">
                <a:latin typeface="Calibri" charset="0"/>
              </a:rPr>
              <a:t>rapid onset of the symptoms, </a:t>
            </a:r>
          </a:p>
          <a:p>
            <a:pPr lvl="1" eaLnBrk="1" hangingPunct="1"/>
            <a:r>
              <a:rPr lang="en-US" sz="1800" dirty="0">
                <a:latin typeface="Calibri" charset="0"/>
              </a:rPr>
              <a:t>short duration of the symptoms (less than 6 months), </a:t>
            </a:r>
          </a:p>
          <a:p>
            <a:pPr lvl="1" eaLnBrk="1" hangingPunct="1"/>
            <a:r>
              <a:rPr lang="en-US" sz="1800" dirty="0">
                <a:latin typeface="Calibri" charset="0"/>
              </a:rPr>
              <a:t>good pre-morbid functioning,</a:t>
            </a:r>
          </a:p>
          <a:p>
            <a:pPr lvl="1" eaLnBrk="1" hangingPunct="1"/>
            <a:r>
              <a:rPr lang="en-US" sz="1800" dirty="0">
                <a:latin typeface="Calibri" charset="0"/>
              </a:rPr>
              <a:t> strong social supports</a:t>
            </a:r>
          </a:p>
          <a:p>
            <a:pPr lvl="1" eaLnBrk="1" hangingPunct="1"/>
            <a:r>
              <a:rPr lang="en-US" sz="1800" dirty="0">
                <a:latin typeface="Calibri" charset="0"/>
              </a:rPr>
              <a:t>absence of other psychiatric, medical, or substance-related disorders or other risk factors.</a:t>
            </a:r>
          </a:p>
        </p:txBody>
      </p:sp>
    </p:spTree>
    <p:extLst>
      <p:ext uri="{BB962C8B-B14F-4D97-AF65-F5344CB8AC3E}">
        <p14:creationId xmlns:p14="http://schemas.microsoft.com/office/powerpoint/2010/main" val="27587308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additive="base">
                                        <p:cTn id="2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 calcmode="lin" valueType="num">
                                      <p:cBhvr additive="base">
                                        <p:cTn id="2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 calcmode="lin" valueType="num">
                                      <p:cBhvr additive="base">
                                        <p:cTn id="3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2">
                                            <p:txEl>
                                              <p:pRg st="8" end="8"/>
                                            </p:txEl>
                                          </p:spTgt>
                                        </p:tgtEl>
                                        <p:attrNameLst>
                                          <p:attrName>style.visibility</p:attrName>
                                        </p:attrNameLst>
                                      </p:cBhvr>
                                      <p:to>
                                        <p:strVal val="visible"/>
                                      </p:to>
                                    </p:set>
                                    <p:anim calcmode="lin" valueType="num">
                                      <p:cBhvr additive="base">
                                        <p:cTn id="41"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
                                            <p:txEl>
                                              <p:pRg st="9" end="9"/>
                                            </p:txEl>
                                          </p:spTgt>
                                        </p:tgtEl>
                                        <p:attrNameLst>
                                          <p:attrName>style.visibility</p:attrName>
                                        </p:attrNameLst>
                                      </p:cBhvr>
                                      <p:to>
                                        <p:strVal val="visible"/>
                                      </p:to>
                                    </p:set>
                                    <p:anim calcmode="lin" valueType="num">
                                      <p:cBhvr additive="base">
                                        <p:cTn id="45"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
                                            <p:txEl>
                                              <p:pRg st="9" end="9"/>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
                                            <p:txEl>
                                              <p:pRg st="10" end="10"/>
                                            </p:txEl>
                                          </p:spTgt>
                                        </p:tgtEl>
                                        <p:attrNameLst>
                                          <p:attrName>style.visibility</p:attrName>
                                        </p:attrNameLst>
                                      </p:cBhvr>
                                      <p:to>
                                        <p:strVal val="visible"/>
                                      </p:to>
                                    </p:set>
                                    <p:anim calcmode="lin" valueType="num">
                                      <p:cBhvr additive="base">
                                        <p:cTn id="49"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10" end="10"/>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2">
                                            <p:txEl>
                                              <p:pRg st="11" end="11"/>
                                            </p:txEl>
                                          </p:spTgt>
                                        </p:tgtEl>
                                        <p:attrNameLst>
                                          <p:attrName>style.visibility</p:attrName>
                                        </p:attrNameLst>
                                      </p:cBhvr>
                                      <p:to>
                                        <p:strVal val="visible"/>
                                      </p:to>
                                    </p:set>
                                    <p:anim calcmode="lin" valueType="num">
                                      <p:cBhvr additive="base">
                                        <p:cTn id="53"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2">
                                            <p:txEl>
                                              <p:pRg st="11" end="11"/>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2">
                                            <p:txEl>
                                              <p:pRg st="12" end="12"/>
                                            </p:txEl>
                                          </p:spTgt>
                                        </p:tgtEl>
                                        <p:attrNameLst>
                                          <p:attrName>style.visibility</p:attrName>
                                        </p:attrNameLst>
                                      </p:cBhvr>
                                      <p:to>
                                        <p:strVal val="visible"/>
                                      </p:to>
                                    </p:set>
                                    <p:anim calcmode="lin" valueType="num">
                                      <p:cBhvr additive="base">
                                        <p:cTn id="57"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2">
                                            <p:txEl>
                                              <p:pRg st="12" end="12"/>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2">
                                            <p:txEl>
                                              <p:pRg st="13" end="13"/>
                                            </p:txEl>
                                          </p:spTgt>
                                        </p:tgtEl>
                                        <p:attrNameLst>
                                          <p:attrName>style.visibility</p:attrName>
                                        </p:attrNameLst>
                                      </p:cBhvr>
                                      <p:to>
                                        <p:strVal val="visible"/>
                                      </p:to>
                                    </p:set>
                                    <p:anim calcmode="lin" valueType="num">
                                      <p:cBhvr additive="base">
                                        <p:cTn id="61" dur="500" fill="hold"/>
                                        <p:tgtEl>
                                          <p:spTgt spid="2">
                                            <p:txEl>
                                              <p:pRg st="13" end="1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eaLnBrk="1" hangingPunct="1"/>
            <a:r>
              <a:rPr lang="en-US" sz="2400">
                <a:latin typeface="Calibri" charset="0"/>
              </a:rPr>
              <a:t>The adjustment disorders: emotional response to a stressful event. </a:t>
            </a:r>
          </a:p>
          <a:p>
            <a:pPr eaLnBrk="1" hangingPunct="1">
              <a:buFont typeface="Arial" charset="0"/>
              <a:buNone/>
            </a:pPr>
            <a:endParaRPr lang="en-US" sz="2400">
              <a:latin typeface="Calibri" charset="0"/>
            </a:endParaRPr>
          </a:p>
          <a:p>
            <a:pPr eaLnBrk="1" hangingPunct="1"/>
            <a:r>
              <a:rPr lang="en-US" sz="2400">
                <a:latin typeface="Calibri" charset="0"/>
              </a:rPr>
              <a:t>The stressor involves financial issues, a medical illness, or a relationship problem.</a:t>
            </a:r>
          </a:p>
          <a:p>
            <a:pPr eaLnBrk="1" hangingPunct="1">
              <a:buFont typeface="Arial" charset="0"/>
              <a:buNone/>
            </a:pPr>
            <a:endParaRPr lang="en-US" sz="2400">
              <a:latin typeface="Calibri" charset="0"/>
            </a:endParaRPr>
          </a:p>
          <a:p>
            <a:pPr eaLnBrk="1" hangingPunct="1"/>
            <a:r>
              <a:rPr lang="en-US" sz="2400">
                <a:latin typeface="Calibri" charset="0"/>
              </a:rPr>
              <a:t>The symptoms must begin within 3 months of the stressor and must remit within 6 months of removal of the stressor. </a:t>
            </a:r>
          </a:p>
        </p:txBody>
      </p:sp>
      <p:sp>
        <p:nvSpPr>
          <p:cNvPr id="3" name="Title 2"/>
          <p:cNvSpPr>
            <a:spLocks noGrp="1"/>
          </p:cNvSpPr>
          <p:nvPr>
            <p:ph type="title"/>
          </p:nvPr>
        </p:nvSpPr>
        <p:spPr/>
        <p:txBody>
          <a:bodyPr rtlCol="0">
            <a:normAutofit/>
          </a:bodyPr>
          <a:lstStyle/>
          <a:p>
            <a:pPr eaLnBrk="1" fontAlgn="auto" hangingPunct="1">
              <a:spcAft>
                <a:spcPts val="0"/>
              </a:spcAft>
              <a:defRPr/>
            </a:pPr>
            <a:r>
              <a:rPr lang="en-US" dirty="0">
                <a:solidFill>
                  <a:srgbClr val="2673A8"/>
                </a:solidFill>
                <a:effectLst>
                  <a:outerShdw blurRad="38100" dist="38100" dir="2700000" algn="tl">
                    <a:srgbClr val="000000">
                      <a:alpha val="43137"/>
                    </a:srgbClr>
                  </a:outerShdw>
                </a:effectLst>
                <a:ea typeface="+mj-ea"/>
                <a:cs typeface="+mj-cs"/>
              </a:rPr>
              <a:t>Adjustment Disorders</a:t>
            </a:r>
          </a:p>
        </p:txBody>
      </p:sp>
      <p:cxnSp>
        <p:nvCxnSpPr>
          <p:cNvPr id="5" name="Straight Arrow Connector 4"/>
          <p:cNvCxnSpPr/>
          <p:nvPr/>
        </p:nvCxnSpPr>
        <p:spPr>
          <a:xfrm>
            <a:off x="971550" y="5732463"/>
            <a:ext cx="7129463" cy="3175"/>
          </a:xfrm>
          <a:prstGeom prst="straightConnector1">
            <a:avLst/>
          </a:prstGeom>
          <a:ln w="38100">
            <a:tailEnd type="arrow" w="lg" len="lg"/>
          </a:ln>
        </p:spPr>
        <p:style>
          <a:lnRef idx="1">
            <a:schemeClr val="accent1"/>
          </a:lnRef>
          <a:fillRef idx="0">
            <a:schemeClr val="accent1"/>
          </a:fillRef>
          <a:effectRef idx="0">
            <a:schemeClr val="accent1"/>
          </a:effectRef>
          <a:fontRef idx="minor">
            <a:schemeClr val="tx1"/>
          </a:fontRef>
        </p:style>
      </p:cxnSp>
      <p:sp>
        <p:nvSpPr>
          <p:cNvPr id="6" name="Multiply 5"/>
          <p:cNvSpPr/>
          <p:nvPr/>
        </p:nvSpPr>
        <p:spPr>
          <a:xfrm>
            <a:off x="1835150" y="5516563"/>
            <a:ext cx="288925" cy="504825"/>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cxnSp>
        <p:nvCxnSpPr>
          <p:cNvPr id="8" name="Straight Connector 7"/>
          <p:cNvCxnSpPr/>
          <p:nvPr/>
        </p:nvCxnSpPr>
        <p:spPr>
          <a:xfrm rot="5400000">
            <a:off x="3096419" y="5696744"/>
            <a:ext cx="360362"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3131840" y="5805264"/>
            <a:ext cx="360040" cy="923330"/>
          </a:xfrm>
          <a:prstGeom prst="rect">
            <a:avLst/>
          </a:prstGeom>
          <a:noFill/>
        </p:spPr>
        <p:txBody>
          <a:bodyPr>
            <a:spAutoFit/>
          </a:bodyPr>
          <a:lstStyle/>
          <a:p>
            <a:pPr algn="ctr" fontAlgn="auto">
              <a:spcBef>
                <a:spcPts val="0"/>
              </a:spcBef>
              <a:spcAft>
                <a:spcPts val="0"/>
              </a:spcAft>
              <a:defRPr/>
            </a:pP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ea typeface="+mn-ea"/>
                <a:cs typeface="+mn-cs"/>
              </a:rPr>
              <a:t>3</a:t>
            </a:r>
          </a:p>
        </p:txBody>
      </p:sp>
      <p:cxnSp>
        <p:nvCxnSpPr>
          <p:cNvPr id="11" name="Straight Connector 10"/>
          <p:cNvCxnSpPr/>
          <p:nvPr/>
        </p:nvCxnSpPr>
        <p:spPr>
          <a:xfrm rot="5400000">
            <a:off x="4752182" y="5709444"/>
            <a:ext cx="360362"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788024" y="5818038"/>
            <a:ext cx="360040" cy="923330"/>
          </a:xfrm>
          <a:prstGeom prst="rect">
            <a:avLst/>
          </a:prstGeom>
          <a:noFill/>
        </p:spPr>
        <p:txBody>
          <a:bodyPr>
            <a:spAutoFit/>
          </a:bodyPr>
          <a:lstStyle/>
          <a:p>
            <a:pPr algn="ctr" fontAlgn="auto">
              <a:spcBef>
                <a:spcPts val="0"/>
              </a:spcBef>
              <a:spcAft>
                <a:spcPts val="0"/>
              </a:spcAft>
              <a:defRPr/>
            </a:pP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ea typeface="+mn-ea"/>
                <a:cs typeface="+mn-cs"/>
              </a:rPr>
              <a:t>6</a:t>
            </a:r>
          </a:p>
        </p:txBody>
      </p:sp>
      <p:cxnSp>
        <p:nvCxnSpPr>
          <p:cNvPr id="13" name="Straight Connector 12"/>
          <p:cNvCxnSpPr/>
          <p:nvPr/>
        </p:nvCxnSpPr>
        <p:spPr>
          <a:xfrm rot="5400000">
            <a:off x="6407944" y="5696744"/>
            <a:ext cx="360362"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6444208" y="5805264"/>
            <a:ext cx="360040" cy="923330"/>
          </a:xfrm>
          <a:prstGeom prst="rect">
            <a:avLst/>
          </a:prstGeom>
          <a:noFill/>
        </p:spPr>
        <p:txBody>
          <a:bodyPr>
            <a:spAutoFit/>
          </a:bodyPr>
          <a:lstStyle/>
          <a:p>
            <a:pPr algn="ctr" fontAlgn="auto">
              <a:spcBef>
                <a:spcPts val="0"/>
              </a:spcBef>
              <a:spcAft>
                <a:spcPts val="0"/>
              </a:spcAft>
              <a:defRPr/>
            </a:pP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ea typeface="+mn-ea"/>
                <a:cs typeface="+mn-cs"/>
              </a:rPr>
              <a:t>9</a:t>
            </a:r>
          </a:p>
        </p:txBody>
      </p:sp>
      <p:sp>
        <p:nvSpPr>
          <p:cNvPr id="15" name="Rectangle 14"/>
          <p:cNvSpPr/>
          <p:nvPr/>
        </p:nvSpPr>
        <p:spPr>
          <a:xfrm>
            <a:off x="1979613" y="5373688"/>
            <a:ext cx="1800225" cy="21590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6" name="Rectangle 15"/>
          <p:cNvSpPr/>
          <p:nvPr/>
        </p:nvSpPr>
        <p:spPr>
          <a:xfrm>
            <a:off x="2484438" y="5084763"/>
            <a:ext cx="3240087" cy="215900"/>
          </a:xfrm>
          <a:prstGeom prst="rect">
            <a:avLst/>
          </a:prstGeom>
          <a:solidFill>
            <a:srgbClr val="0070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Tree>
    <p:extLst>
      <p:ext uri="{BB962C8B-B14F-4D97-AF65-F5344CB8AC3E}">
        <p14:creationId xmlns:p14="http://schemas.microsoft.com/office/powerpoint/2010/main" val="4468453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34"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from="(-#ppt_w/2)" to="(#ppt_x)" calcmode="lin" valueType="num">
                                      <p:cBhvr>
                                        <p:cTn id="25" dur="600" fill="hold">
                                          <p:stCondLst>
                                            <p:cond delay="0"/>
                                          </p:stCondLst>
                                        </p:cTn>
                                        <p:tgtEl>
                                          <p:spTgt spid="5"/>
                                        </p:tgtEl>
                                        <p:attrNameLst>
                                          <p:attrName>ppt_x</p:attrName>
                                        </p:attrNameLst>
                                      </p:cBhvr>
                                    </p:anim>
                                    <p:anim from="0" to="-1.0" calcmode="lin" valueType="num">
                                      <p:cBhvr>
                                        <p:cTn id="26" dur="200" decel="50000" autoRev="1" fill="hold">
                                          <p:stCondLst>
                                            <p:cond delay="600"/>
                                          </p:stCondLst>
                                        </p:cTn>
                                        <p:tgtEl>
                                          <p:spTgt spid="5"/>
                                        </p:tgtEl>
                                        <p:attrNameLst>
                                          <p:attrName>xshear</p:attrName>
                                        </p:attrNameLst>
                                      </p:cBhvr>
                                    </p:anim>
                                    <p:animScale>
                                      <p:cBhvr>
                                        <p:cTn id="27" dur="200" decel="100000" autoRev="1" fill="hold">
                                          <p:stCondLst>
                                            <p:cond delay="600"/>
                                          </p:stCondLst>
                                        </p:cTn>
                                        <p:tgtEl>
                                          <p:spTgt spid="5"/>
                                        </p:tgtEl>
                                      </p:cBhvr>
                                      <p:from x="100000" y="100000"/>
                                      <p:to x="80000" y="100000"/>
                                    </p:animScale>
                                    <p:anim by="(#ppt_h/3+#ppt_w*0.1)" calcmode="lin" valueType="num">
                                      <p:cBhvr additive="sum">
                                        <p:cTn id="28" dur="200" decel="100000" autoRev="1" fill="hold">
                                          <p:stCondLst>
                                            <p:cond delay="600"/>
                                          </p:stCondLst>
                                        </p:cTn>
                                        <p:tgtEl>
                                          <p:spTgt spid="5"/>
                                        </p:tgtEl>
                                        <p:attrNameLst>
                                          <p:attrName>ppt_x</p:attrName>
                                        </p:attrNameLst>
                                      </p:cBhvr>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ppt_x"/>
                                          </p:val>
                                        </p:tav>
                                        <p:tav tm="100000">
                                          <p:val>
                                            <p:strVal val="#ppt_x"/>
                                          </p:val>
                                        </p:tav>
                                      </p:tavLst>
                                    </p:anim>
                                    <p:anim calcmode="lin" valueType="num">
                                      <p:cBhvr additive="base">
                                        <p:cTn id="3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par>
                                <p:cTn id="40" presetID="10" presetClass="entr" presetSubtype="0"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par>
                                <p:cTn id="43" presetID="10" presetClass="entr" presetSubtype="0" fill="hold"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childTnLst>
                                </p:cTn>
                              </p:par>
                              <p:par>
                                <p:cTn id="46" presetID="10" presetClass="entr" presetSubtype="0" fill="hold"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500"/>
                                        <p:tgtEl>
                                          <p:spTgt spid="12"/>
                                        </p:tgtEl>
                                      </p:cBhvr>
                                    </p:animEffect>
                                  </p:childTnLst>
                                </p:cTn>
                              </p:par>
                              <p:par>
                                <p:cTn id="49" presetID="10" presetClass="entr" presetSubtype="0" fill="hold"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500"/>
                                        <p:tgtEl>
                                          <p:spTgt spid="13"/>
                                        </p:tgtEl>
                                      </p:cBhvr>
                                    </p:animEffect>
                                  </p:childTnLst>
                                </p:cTn>
                              </p:par>
                              <p:par>
                                <p:cTn id="52" presetID="10" presetClass="entr" presetSubtype="0" fill="hold" nodeType="with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500"/>
                                        <p:tgtEl>
                                          <p:spTgt spid="14"/>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500"/>
                                        <p:tgtEl>
                                          <p:spTgt spid="15"/>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Adjustment Disorders </a:t>
            </a:r>
            <a:r>
              <a:rPr lang="en-US" sz="2400" dirty="0"/>
              <a:t>DSM5</a:t>
            </a:r>
          </a:p>
        </p:txBody>
      </p:sp>
      <p:sp>
        <p:nvSpPr>
          <p:cNvPr id="3" name="Content Placeholder 2"/>
          <p:cNvSpPr>
            <a:spLocks noGrp="1"/>
          </p:cNvSpPr>
          <p:nvPr>
            <p:ph idx="1"/>
          </p:nvPr>
        </p:nvSpPr>
        <p:spPr/>
        <p:txBody>
          <a:bodyPr>
            <a:normAutofit fontScale="70000" lnSpcReduction="20000"/>
          </a:bodyPr>
          <a:lstStyle/>
          <a:p>
            <a:pPr>
              <a:buNone/>
            </a:pPr>
            <a:r>
              <a:rPr lang="en-US" dirty="0"/>
              <a:t>A. The development of emotional or behavioral symptoms in response to an identifiable stressor(s) occurring within 3 months of the onset of the stressor(s).</a:t>
            </a:r>
          </a:p>
          <a:p>
            <a:pPr>
              <a:buNone/>
            </a:pPr>
            <a:r>
              <a:rPr lang="en-US" dirty="0"/>
              <a:t>B. These symptoms or behaviors are clinically significant, as evidenced by one or both of the following:</a:t>
            </a:r>
          </a:p>
          <a:p>
            <a:pPr>
              <a:buNone/>
            </a:pPr>
            <a:r>
              <a:rPr lang="en-US" dirty="0"/>
              <a:t>1. Marked distress that is out of proportion to the severity or intensity of the stressor, taking into account the external context and the cultural factors that might influence symptom severity and presentation.</a:t>
            </a:r>
          </a:p>
          <a:p>
            <a:pPr>
              <a:buNone/>
            </a:pPr>
            <a:r>
              <a:rPr lang="en-US" dirty="0"/>
              <a:t>2. Significant impairment in social, occupational, or other important areas of functioning.</a:t>
            </a:r>
          </a:p>
          <a:p>
            <a:pPr>
              <a:buNone/>
            </a:pPr>
            <a:r>
              <a:rPr lang="en-US" dirty="0"/>
              <a:t>C. The stress-related disturbance does not meet the criteria for another mental disorder and is not merely an exacerbation of a preexisting mental disorder.</a:t>
            </a:r>
          </a:p>
        </p:txBody>
      </p:sp>
    </p:spTree>
    <p:extLst>
      <p:ext uri="{BB962C8B-B14F-4D97-AF65-F5344CB8AC3E}">
        <p14:creationId xmlns:p14="http://schemas.microsoft.com/office/powerpoint/2010/main" val="3466138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7E560-AE26-4E0E-AFAD-1EC2D49A1800}"/>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8719AB66-1616-4C99-94C9-591E53AD200A}"/>
              </a:ext>
            </a:extLst>
          </p:cNvPr>
          <p:cNvSpPr>
            <a:spLocks noGrp="1"/>
          </p:cNvSpPr>
          <p:nvPr>
            <p:ph idx="1"/>
          </p:nvPr>
        </p:nvSpPr>
        <p:spPr/>
        <p:txBody>
          <a:bodyPr/>
          <a:lstStyle/>
          <a:p>
            <a:r>
              <a:rPr lang="en-US" dirty="0"/>
              <a:t>List the diagnostic criteria for PTSD according to DSM5.</a:t>
            </a:r>
          </a:p>
          <a:p>
            <a:r>
              <a:rPr lang="en-US" dirty="0"/>
              <a:t>Discuss the prevalence and causes </a:t>
            </a:r>
            <a:r>
              <a:rPr lang="en-US"/>
              <a:t>of PTSD.</a:t>
            </a:r>
            <a:endParaRPr lang="en-US" dirty="0"/>
          </a:p>
          <a:p>
            <a:r>
              <a:rPr lang="en-US" dirty="0"/>
              <a:t>Discuss the treatment plan.</a:t>
            </a:r>
          </a:p>
        </p:txBody>
      </p:sp>
      <p:pic>
        <p:nvPicPr>
          <p:cNvPr id="5" name="Picture 4" descr="A close up of a logo&#10;&#10;Description automatically generated">
            <a:extLst>
              <a:ext uri="{FF2B5EF4-FFF2-40B4-BE49-F238E27FC236}">
                <a16:creationId xmlns:a16="http://schemas.microsoft.com/office/drawing/2014/main" id="{95880342-6B64-41B0-BA44-CFA8753BC525}"/>
              </a:ext>
            </a:extLst>
          </p:cNvPr>
          <p:cNvPicPr>
            <a:picLocks noChangeAspect="1"/>
          </p:cNvPicPr>
          <p:nvPr/>
        </p:nvPicPr>
        <p:blipFill>
          <a:blip r:embed="rId2"/>
          <a:stretch>
            <a:fillRect/>
          </a:stretch>
        </p:blipFill>
        <p:spPr>
          <a:xfrm>
            <a:off x="5296871" y="4303597"/>
            <a:ext cx="3647624" cy="2279765"/>
          </a:xfrm>
          <a:prstGeom prst="rect">
            <a:avLst/>
          </a:prstGeom>
        </p:spPr>
      </p:pic>
    </p:spTree>
    <p:extLst>
      <p:ext uri="{BB962C8B-B14F-4D97-AF65-F5344CB8AC3E}">
        <p14:creationId xmlns:p14="http://schemas.microsoft.com/office/powerpoint/2010/main" val="23111420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Adjustment Disorders </a:t>
            </a:r>
            <a:r>
              <a:rPr lang="en-US" sz="2400" dirty="0"/>
              <a:t>DSM5</a:t>
            </a:r>
          </a:p>
        </p:txBody>
      </p:sp>
      <p:sp>
        <p:nvSpPr>
          <p:cNvPr id="3" name="Content Placeholder 2"/>
          <p:cNvSpPr>
            <a:spLocks noGrp="1"/>
          </p:cNvSpPr>
          <p:nvPr>
            <p:ph idx="1"/>
          </p:nvPr>
        </p:nvSpPr>
        <p:spPr/>
        <p:txBody>
          <a:bodyPr>
            <a:normAutofit fontScale="62500" lnSpcReduction="20000"/>
          </a:bodyPr>
          <a:lstStyle/>
          <a:p>
            <a:pPr marL="0" indent="0">
              <a:buNone/>
            </a:pPr>
            <a:r>
              <a:rPr lang="en-US" dirty="0"/>
              <a:t>D. The symptoms do </a:t>
            </a:r>
            <a:r>
              <a:rPr lang="en-US" dirty="0">
                <a:solidFill>
                  <a:srgbClr val="0000FF"/>
                </a:solidFill>
              </a:rPr>
              <a:t>not</a:t>
            </a:r>
            <a:r>
              <a:rPr lang="en-US" dirty="0"/>
              <a:t> represent normal </a:t>
            </a:r>
            <a:r>
              <a:rPr lang="en-US" dirty="0">
                <a:solidFill>
                  <a:srgbClr val="0000FF"/>
                </a:solidFill>
              </a:rPr>
              <a:t>bereavement</a:t>
            </a:r>
            <a:r>
              <a:rPr lang="en-US" dirty="0"/>
              <a:t>.</a:t>
            </a:r>
          </a:p>
          <a:p>
            <a:pPr marL="0" indent="0">
              <a:buNone/>
            </a:pPr>
            <a:r>
              <a:rPr lang="en-US" dirty="0"/>
              <a:t>E. Once the stressor or its consequences have terminated, the symptoms do </a:t>
            </a:r>
            <a:r>
              <a:rPr lang="en-US" dirty="0">
                <a:solidFill>
                  <a:srgbClr val="0000FF"/>
                </a:solidFill>
              </a:rPr>
              <a:t>not persist </a:t>
            </a:r>
            <a:r>
              <a:rPr lang="en-US" dirty="0"/>
              <a:t>for more than an additional 6 months.</a:t>
            </a:r>
          </a:p>
          <a:p>
            <a:pPr marL="0" indent="0">
              <a:buNone/>
            </a:pPr>
            <a:r>
              <a:rPr lang="en-US" dirty="0"/>
              <a:t>Specify whether:</a:t>
            </a:r>
          </a:p>
          <a:p>
            <a:pPr marL="0" indent="0">
              <a:buNone/>
            </a:pPr>
            <a:r>
              <a:rPr lang="en-US" dirty="0">
                <a:solidFill>
                  <a:srgbClr val="0000FF"/>
                </a:solidFill>
              </a:rPr>
              <a:t>With depressed mood</a:t>
            </a:r>
            <a:r>
              <a:rPr lang="en-US" dirty="0"/>
              <a:t>: Low mood, tearfulness, or feelings of hopelessness are predominant.</a:t>
            </a:r>
          </a:p>
          <a:p>
            <a:pPr marL="0" indent="0">
              <a:buNone/>
            </a:pPr>
            <a:r>
              <a:rPr lang="en-US" dirty="0">
                <a:solidFill>
                  <a:srgbClr val="0000FF"/>
                </a:solidFill>
              </a:rPr>
              <a:t>With anxiety</a:t>
            </a:r>
            <a:r>
              <a:rPr lang="en-US" dirty="0"/>
              <a:t>: Nervousness, worry, jitteriness, or separation anxiety is predominant.</a:t>
            </a:r>
          </a:p>
          <a:p>
            <a:pPr marL="0" indent="0">
              <a:buNone/>
            </a:pPr>
            <a:r>
              <a:rPr lang="en-US" dirty="0">
                <a:solidFill>
                  <a:srgbClr val="0000FF"/>
                </a:solidFill>
              </a:rPr>
              <a:t>With mixed anxiety and depressed mood</a:t>
            </a:r>
            <a:r>
              <a:rPr lang="en-US" dirty="0"/>
              <a:t>: A combination of depression and anxiety is predominant.</a:t>
            </a:r>
          </a:p>
          <a:p>
            <a:pPr marL="0" indent="0">
              <a:buNone/>
            </a:pPr>
            <a:r>
              <a:rPr lang="en-US" dirty="0">
                <a:solidFill>
                  <a:srgbClr val="0000FF"/>
                </a:solidFill>
              </a:rPr>
              <a:t>With disturbance of conduct</a:t>
            </a:r>
            <a:r>
              <a:rPr lang="en-US" dirty="0"/>
              <a:t>: Disturbance of conduct is predominant. </a:t>
            </a:r>
          </a:p>
          <a:p>
            <a:pPr marL="0" indent="0">
              <a:buNone/>
            </a:pPr>
            <a:r>
              <a:rPr lang="en-US" dirty="0">
                <a:solidFill>
                  <a:srgbClr val="0000FF"/>
                </a:solidFill>
              </a:rPr>
              <a:t>With mixed disturbance of emotions and conduct</a:t>
            </a:r>
            <a:r>
              <a:rPr lang="en-US" dirty="0"/>
              <a:t>: Both emotional symptoms (e.g., depression, anxiety) and a disturbance of conduct are predominant. </a:t>
            </a:r>
          </a:p>
          <a:p>
            <a:pPr marL="0" indent="0">
              <a:buNone/>
            </a:pPr>
            <a:r>
              <a:rPr lang="en-US" dirty="0">
                <a:solidFill>
                  <a:srgbClr val="0000FF"/>
                </a:solidFill>
              </a:rPr>
              <a:t>Unspecified</a:t>
            </a:r>
            <a:r>
              <a:rPr lang="en-US" dirty="0"/>
              <a:t>: For maladaptive reactions that are not classifiable as one of the specific subtypes of adjustment disorder.</a:t>
            </a:r>
          </a:p>
        </p:txBody>
      </p:sp>
    </p:spTree>
    <p:extLst>
      <p:ext uri="{BB962C8B-B14F-4D97-AF65-F5344CB8AC3E}">
        <p14:creationId xmlns:p14="http://schemas.microsoft.com/office/powerpoint/2010/main" val="8813316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eaLnBrk="1" hangingPunct="1"/>
            <a:r>
              <a:rPr lang="en-US" sz="2400">
                <a:latin typeface="Calibri" charset="0"/>
              </a:rPr>
              <a:t>With appropriate treatment, the overall prognosis of an adjustment disorder is generally favorable. </a:t>
            </a:r>
          </a:p>
          <a:p>
            <a:pPr eaLnBrk="1" hangingPunct="1"/>
            <a:endParaRPr lang="en-US" sz="2400">
              <a:latin typeface="Calibri" charset="0"/>
            </a:endParaRPr>
          </a:p>
          <a:p>
            <a:pPr eaLnBrk="1" hangingPunct="1"/>
            <a:r>
              <a:rPr lang="en-US" sz="2400">
                <a:latin typeface="Calibri" charset="0"/>
              </a:rPr>
              <a:t>Most patients return to their previous level of functioning within 3 months.</a:t>
            </a:r>
          </a:p>
          <a:p>
            <a:pPr eaLnBrk="1" hangingPunct="1"/>
            <a:endParaRPr lang="en-US" sz="2400">
              <a:latin typeface="Calibri" charset="0"/>
            </a:endParaRPr>
          </a:p>
          <a:p>
            <a:pPr eaLnBrk="1" hangingPunct="1"/>
            <a:r>
              <a:rPr lang="en-US" sz="2400">
                <a:latin typeface="Calibri" charset="0"/>
              </a:rPr>
              <a:t> Some persons (particularly adolescents) who receive a diagnosis of an adjustment disorder later have mood disorders or substance-related disorders. Adolescents usually require a longer time to recover than adults.</a:t>
            </a:r>
          </a:p>
          <a:p>
            <a:pPr eaLnBrk="1" hangingPunct="1"/>
            <a:endParaRPr lang="en-US" sz="2400">
              <a:latin typeface="Calibri" charset="0"/>
            </a:endParaRPr>
          </a:p>
        </p:txBody>
      </p:sp>
      <p:sp>
        <p:nvSpPr>
          <p:cNvPr id="3" name="Title 2"/>
          <p:cNvSpPr>
            <a:spLocks noGrp="1"/>
          </p:cNvSpPr>
          <p:nvPr>
            <p:ph type="title"/>
          </p:nvPr>
        </p:nvSpPr>
        <p:spPr/>
        <p:txBody>
          <a:bodyPr rtlCol="0">
            <a:normAutofit/>
          </a:bodyPr>
          <a:lstStyle/>
          <a:p>
            <a:pPr eaLnBrk="1" fontAlgn="auto" hangingPunct="1">
              <a:spcAft>
                <a:spcPts val="0"/>
              </a:spcAft>
              <a:defRPr/>
            </a:pPr>
            <a:r>
              <a:rPr lang="en-US" dirty="0"/>
              <a:t>Course and Prognosis</a:t>
            </a:r>
          </a:p>
        </p:txBody>
      </p:sp>
    </p:spTree>
    <p:extLst>
      <p:ext uri="{BB962C8B-B14F-4D97-AF65-F5344CB8AC3E}">
        <p14:creationId xmlns:p14="http://schemas.microsoft.com/office/powerpoint/2010/main" val="37003463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rtlCol="0">
            <a:normAutofit/>
          </a:bodyPr>
          <a:lstStyle/>
          <a:p>
            <a:pPr eaLnBrk="1" fontAlgn="auto" hangingPunct="1">
              <a:spcAft>
                <a:spcPts val="0"/>
              </a:spcAft>
              <a:defRPr/>
            </a:pPr>
            <a:r>
              <a:rPr lang="en-US" sz="4000" dirty="0">
                <a:solidFill>
                  <a:srgbClr val="3333FF"/>
                </a:solidFill>
                <a:effectLst>
                  <a:outerShdw blurRad="38100" dist="38100" dir="2700000" algn="tl">
                    <a:srgbClr val="000000">
                      <a:alpha val="43137"/>
                    </a:srgbClr>
                  </a:outerShdw>
                </a:effectLst>
                <a:ea typeface="+mj-ea"/>
                <a:cs typeface="+mj-cs"/>
              </a:rPr>
              <a:t>Bereavement, Grief, and Mourning</a:t>
            </a:r>
          </a:p>
        </p:txBody>
      </p:sp>
      <p:sp>
        <p:nvSpPr>
          <p:cNvPr id="2" name="Content Placeholder 1"/>
          <p:cNvSpPr>
            <a:spLocks noGrp="1"/>
          </p:cNvSpPr>
          <p:nvPr>
            <p:ph idx="1"/>
          </p:nvPr>
        </p:nvSpPr>
        <p:spPr/>
        <p:txBody>
          <a:bodyPr/>
          <a:lstStyle/>
          <a:p>
            <a:pPr eaLnBrk="1" hangingPunct="1"/>
            <a:r>
              <a:rPr lang="en-US" sz="2800">
                <a:latin typeface="Calibri" charset="0"/>
              </a:rPr>
              <a:t>Psychological reactions of those who survive a significant loss. </a:t>
            </a:r>
          </a:p>
          <a:p>
            <a:pPr eaLnBrk="1" hangingPunct="1">
              <a:buFont typeface="Arial" charset="0"/>
              <a:buNone/>
            </a:pPr>
            <a:endParaRPr lang="en-US" sz="2800">
              <a:latin typeface="Calibri" charset="0"/>
            </a:endParaRPr>
          </a:p>
          <a:p>
            <a:pPr eaLnBrk="1" hangingPunct="1"/>
            <a:r>
              <a:rPr lang="en-US" sz="2800">
                <a:latin typeface="Calibri" charset="0"/>
              </a:rPr>
              <a:t>Mourning is the process by which grief is resolved.</a:t>
            </a:r>
          </a:p>
          <a:p>
            <a:pPr eaLnBrk="1" hangingPunct="1">
              <a:buFont typeface="Arial" charset="0"/>
              <a:buNone/>
            </a:pPr>
            <a:endParaRPr lang="en-US" sz="2800">
              <a:latin typeface="Calibri" charset="0"/>
            </a:endParaRPr>
          </a:p>
          <a:p>
            <a:pPr eaLnBrk="1" hangingPunct="1"/>
            <a:r>
              <a:rPr lang="en-US" sz="2800">
                <a:latin typeface="Calibri" charset="0"/>
              </a:rPr>
              <a:t>Bereavement literally means the state of being deprived of someone by death and refers to being in the state of mourning.</a:t>
            </a:r>
          </a:p>
        </p:txBody>
      </p:sp>
    </p:spTree>
    <p:extLst>
      <p:ext uri="{BB962C8B-B14F-4D97-AF65-F5344CB8AC3E}">
        <p14:creationId xmlns:p14="http://schemas.microsoft.com/office/powerpoint/2010/main" val="34758507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rtlCol="0">
            <a:normAutofit/>
          </a:bodyPr>
          <a:lstStyle/>
          <a:p>
            <a:pPr eaLnBrk="1" fontAlgn="auto" hangingPunct="1">
              <a:spcAft>
                <a:spcPts val="0"/>
              </a:spcAft>
              <a:defRPr/>
            </a:pPr>
            <a:r>
              <a:rPr lang="en-US" sz="4000" dirty="0">
                <a:solidFill>
                  <a:srgbClr val="3333FF"/>
                </a:solidFill>
                <a:effectLst>
                  <a:outerShdw blurRad="38100" dist="38100" dir="2700000" algn="tl">
                    <a:srgbClr val="000000">
                      <a:alpha val="43137"/>
                    </a:srgbClr>
                  </a:outerShdw>
                </a:effectLst>
                <a:ea typeface="+mj-ea"/>
                <a:cs typeface="+mj-cs"/>
              </a:rPr>
              <a:t>Normal</a:t>
            </a:r>
            <a:r>
              <a:rPr lang="en-US" sz="2400" dirty="0">
                <a:ea typeface="+mj-ea"/>
                <a:cs typeface="+mj-cs"/>
              </a:rPr>
              <a:t> </a:t>
            </a:r>
            <a:r>
              <a:rPr lang="en-US" sz="4000" dirty="0">
                <a:solidFill>
                  <a:srgbClr val="3333FF"/>
                </a:solidFill>
                <a:effectLst>
                  <a:outerShdw blurRad="38100" dist="38100" dir="2700000" algn="tl">
                    <a:srgbClr val="000000">
                      <a:alpha val="43137"/>
                    </a:srgbClr>
                  </a:outerShdw>
                </a:effectLst>
                <a:ea typeface="+mj-ea"/>
                <a:cs typeface="+mj-cs"/>
              </a:rPr>
              <a:t>Bereavement</a:t>
            </a:r>
            <a:r>
              <a:rPr lang="en-US" sz="2400" dirty="0">
                <a:ea typeface="+mj-ea"/>
                <a:cs typeface="+mj-cs"/>
              </a:rPr>
              <a:t> </a:t>
            </a:r>
            <a:r>
              <a:rPr lang="en-US" sz="4000" dirty="0">
                <a:solidFill>
                  <a:srgbClr val="3333FF"/>
                </a:solidFill>
                <a:effectLst>
                  <a:outerShdw blurRad="38100" dist="38100" dir="2700000" algn="tl">
                    <a:srgbClr val="000000">
                      <a:alpha val="43137"/>
                    </a:srgbClr>
                  </a:outerShdw>
                </a:effectLst>
                <a:ea typeface="+mj-ea"/>
                <a:cs typeface="+mj-cs"/>
              </a:rPr>
              <a:t>Reactions</a:t>
            </a:r>
            <a:br>
              <a:rPr lang="en-US" sz="2400" dirty="0">
                <a:ea typeface="+mj-ea"/>
                <a:cs typeface="+mj-cs"/>
              </a:rPr>
            </a:br>
            <a:endParaRPr lang="en-US" sz="2400" dirty="0">
              <a:ea typeface="+mj-ea"/>
              <a:cs typeface="+mj-cs"/>
            </a:endParaRPr>
          </a:p>
        </p:txBody>
      </p:sp>
      <p:sp>
        <p:nvSpPr>
          <p:cNvPr id="75778" name="Content Placeholder 1"/>
          <p:cNvSpPr>
            <a:spLocks noGrp="1"/>
          </p:cNvSpPr>
          <p:nvPr>
            <p:ph idx="1"/>
          </p:nvPr>
        </p:nvSpPr>
        <p:spPr/>
        <p:txBody>
          <a:bodyPr/>
          <a:lstStyle/>
          <a:p>
            <a:pPr eaLnBrk="1" hangingPunct="1"/>
            <a:r>
              <a:rPr lang="en-US" sz="2800">
                <a:latin typeface="Calibri" charset="0"/>
              </a:rPr>
              <a:t>Stage 1: Shock and Denial</a:t>
            </a:r>
          </a:p>
          <a:p>
            <a:pPr eaLnBrk="1" hangingPunct="1"/>
            <a:endParaRPr lang="en-US" sz="2800">
              <a:latin typeface="Calibri" charset="0"/>
            </a:endParaRPr>
          </a:p>
          <a:p>
            <a:pPr eaLnBrk="1" hangingPunct="1"/>
            <a:r>
              <a:rPr lang="en-US" sz="2800">
                <a:latin typeface="Calibri" charset="0"/>
              </a:rPr>
              <a:t>Stage 2: Anger</a:t>
            </a:r>
          </a:p>
          <a:p>
            <a:pPr eaLnBrk="1" hangingPunct="1"/>
            <a:endParaRPr lang="en-US" sz="2800">
              <a:latin typeface="Calibri" charset="0"/>
            </a:endParaRPr>
          </a:p>
          <a:p>
            <a:pPr eaLnBrk="1" hangingPunct="1"/>
            <a:r>
              <a:rPr lang="en-US" sz="2800">
                <a:latin typeface="Calibri" charset="0"/>
              </a:rPr>
              <a:t>Stage 3: Bargaining</a:t>
            </a:r>
          </a:p>
          <a:p>
            <a:pPr eaLnBrk="1" hangingPunct="1"/>
            <a:endParaRPr lang="en-US" sz="2800">
              <a:latin typeface="Calibri" charset="0"/>
            </a:endParaRPr>
          </a:p>
          <a:p>
            <a:pPr eaLnBrk="1" hangingPunct="1"/>
            <a:r>
              <a:rPr lang="en-US" sz="2800">
                <a:latin typeface="Calibri" charset="0"/>
              </a:rPr>
              <a:t>Stage 4: Depression</a:t>
            </a:r>
          </a:p>
          <a:p>
            <a:pPr eaLnBrk="1" hangingPunct="1"/>
            <a:endParaRPr lang="en-US" sz="2800">
              <a:latin typeface="Calibri" charset="0"/>
            </a:endParaRPr>
          </a:p>
          <a:p>
            <a:pPr eaLnBrk="1" hangingPunct="1"/>
            <a:r>
              <a:rPr lang="en-US" sz="2800">
                <a:latin typeface="Calibri" charset="0"/>
              </a:rPr>
              <a:t>Stage 5: Acceptance</a:t>
            </a:r>
          </a:p>
        </p:txBody>
      </p:sp>
      <p:pic>
        <p:nvPicPr>
          <p:cNvPr id="4" name="Picture 3" descr="obsessive-thinking.jpg"/>
          <p:cNvPicPr>
            <a:picLocks noChangeAspect="1"/>
          </p:cNvPicPr>
          <p:nvPr/>
        </p:nvPicPr>
        <p:blipFill>
          <a:blip r:embed="rId2"/>
          <a:stretch>
            <a:fillRect/>
          </a:stretch>
        </p:blipFill>
        <p:spPr>
          <a:xfrm>
            <a:off x="6029325" y="4399483"/>
            <a:ext cx="2076450" cy="2458517"/>
          </a:xfrm>
          <a:prstGeom prst="rect">
            <a:avLst/>
          </a:prstGeom>
        </p:spPr>
      </p:pic>
    </p:spTree>
    <p:extLst>
      <p:ext uri="{BB962C8B-B14F-4D97-AF65-F5344CB8AC3E}">
        <p14:creationId xmlns:p14="http://schemas.microsoft.com/office/powerpoint/2010/main" val="41962622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92ED3-D932-446A-ADB7-48C8725BA10D}"/>
              </a:ext>
            </a:extLst>
          </p:cNvPr>
          <p:cNvSpPr>
            <a:spLocks noGrp="1"/>
          </p:cNvSpPr>
          <p:nvPr>
            <p:ph type="title"/>
          </p:nvPr>
        </p:nvSpPr>
        <p:spPr/>
        <p:txBody>
          <a:bodyPr/>
          <a:lstStyle/>
          <a:p>
            <a:endParaRPr lang="en-US"/>
          </a:p>
        </p:txBody>
      </p:sp>
      <p:pic>
        <p:nvPicPr>
          <p:cNvPr id="5" name="Content Placeholder 4" descr="A close up of a logo&#10;&#10;Description generated with high confidence">
            <a:extLst>
              <a:ext uri="{FF2B5EF4-FFF2-40B4-BE49-F238E27FC236}">
                <a16:creationId xmlns:a16="http://schemas.microsoft.com/office/drawing/2014/main" id="{F83E5CF0-5B8C-4E79-87BE-1A305B08A836}"/>
              </a:ext>
            </a:extLst>
          </p:cNvPr>
          <p:cNvPicPr>
            <a:picLocks noGrp="1" noChangeAspect="1"/>
          </p:cNvPicPr>
          <p:nvPr>
            <p:ph idx="1"/>
          </p:nvPr>
        </p:nvPicPr>
        <p:blipFill>
          <a:blip r:embed="rId2"/>
          <a:stretch>
            <a:fillRect/>
          </a:stretch>
        </p:blipFill>
        <p:spPr>
          <a:xfrm>
            <a:off x="993913" y="681649"/>
            <a:ext cx="7335079" cy="5773511"/>
          </a:xfrm>
        </p:spPr>
      </p:pic>
    </p:spTree>
    <p:extLst>
      <p:ext uri="{BB962C8B-B14F-4D97-AF65-F5344CB8AC3E}">
        <p14:creationId xmlns:p14="http://schemas.microsoft.com/office/powerpoint/2010/main" val="32837043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rtlCol="0">
            <a:normAutofit fontScale="90000"/>
          </a:bodyPr>
          <a:lstStyle/>
          <a:p>
            <a:pPr eaLnBrk="1" fontAlgn="auto" hangingPunct="1">
              <a:spcAft>
                <a:spcPts val="0"/>
              </a:spcAft>
              <a:defRPr/>
            </a:pPr>
            <a:r>
              <a:rPr lang="en-GB" sz="4000" dirty="0">
                <a:solidFill>
                  <a:srgbClr val="3333FF"/>
                </a:solidFill>
                <a:effectLst>
                  <a:outerShdw blurRad="38100" dist="38100" dir="2700000" algn="tl">
                    <a:srgbClr val="000000">
                      <a:alpha val="43137"/>
                    </a:srgbClr>
                  </a:outerShdw>
                </a:effectLst>
                <a:ea typeface="+mj-ea"/>
                <a:cs typeface="+mj-cs"/>
              </a:rPr>
              <a:t>SUMMARY:</a:t>
            </a:r>
            <a:br>
              <a:rPr lang="en-GB" sz="4000" dirty="0">
                <a:solidFill>
                  <a:srgbClr val="3333FF"/>
                </a:solidFill>
                <a:effectLst>
                  <a:outerShdw blurRad="38100" dist="38100" dir="2700000" algn="tl">
                    <a:srgbClr val="000000">
                      <a:alpha val="43137"/>
                    </a:srgbClr>
                  </a:outerShdw>
                </a:effectLst>
                <a:ea typeface="+mj-ea"/>
                <a:cs typeface="+mj-cs"/>
              </a:rPr>
            </a:br>
            <a:r>
              <a:rPr lang="en-GB" sz="4000" dirty="0">
                <a:solidFill>
                  <a:srgbClr val="3333FF"/>
                </a:solidFill>
                <a:effectLst>
                  <a:outerShdw blurRad="38100" dist="38100" dir="2700000" algn="tl">
                    <a:srgbClr val="000000">
                      <a:alpha val="43137"/>
                    </a:srgbClr>
                  </a:outerShdw>
                </a:effectLst>
                <a:ea typeface="+mj-ea"/>
                <a:cs typeface="+mj-cs"/>
              </a:rPr>
              <a:t>Bereavement</a:t>
            </a:r>
            <a:r>
              <a:rPr lang="en-GB" sz="2400" dirty="0">
                <a:ea typeface="+mj-ea"/>
                <a:cs typeface="+mj-cs"/>
              </a:rPr>
              <a:t> </a:t>
            </a:r>
            <a:r>
              <a:rPr lang="en-GB" sz="4000" dirty="0">
                <a:solidFill>
                  <a:srgbClr val="3333FF"/>
                </a:solidFill>
                <a:effectLst>
                  <a:outerShdw blurRad="38100" dist="38100" dir="2700000" algn="tl">
                    <a:srgbClr val="000000">
                      <a:alpha val="43137"/>
                    </a:srgbClr>
                  </a:outerShdw>
                </a:effectLst>
                <a:ea typeface="+mj-ea"/>
                <a:cs typeface="+mj-cs"/>
              </a:rPr>
              <a:t>or</a:t>
            </a:r>
            <a:r>
              <a:rPr lang="en-GB" sz="2400" dirty="0">
                <a:ea typeface="+mj-ea"/>
                <a:cs typeface="+mj-cs"/>
              </a:rPr>
              <a:t> </a:t>
            </a:r>
            <a:r>
              <a:rPr lang="en-GB" sz="4000" dirty="0">
                <a:solidFill>
                  <a:srgbClr val="3333FF"/>
                </a:solidFill>
                <a:effectLst>
                  <a:outerShdw blurRad="38100" dist="38100" dir="2700000" algn="tl">
                    <a:srgbClr val="000000">
                      <a:alpha val="43137"/>
                    </a:srgbClr>
                  </a:outerShdw>
                </a:effectLst>
                <a:ea typeface="+mj-ea"/>
                <a:cs typeface="+mj-cs"/>
              </a:rPr>
              <a:t>depression</a:t>
            </a:r>
            <a:r>
              <a:rPr lang="en-GB" sz="2400" dirty="0">
                <a:ea typeface="+mj-ea"/>
                <a:cs typeface="+mj-cs"/>
              </a:rPr>
              <a:t> </a:t>
            </a:r>
            <a:r>
              <a:rPr lang="en-GB" sz="4000" dirty="0">
                <a:solidFill>
                  <a:srgbClr val="3333FF"/>
                </a:solidFill>
                <a:effectLst>
                  <a:outerShdw blurRad="38100" dist="38100" dir="2700000" algn="tl">
                    <a:srgbClr val="000000">
                      <a:alpha val="43137"/>
                    </a:srgbClr>
                  </a:outerShdw>
                </a:effectLst>
                <a:ea typeface="+mj-ea"/>
                <a:cs typeface="+mj-cs"/>
              </a:rPr>
              <a:t>?</a:t>
            </a:r>
            <a:endParaRPr lang="en-US" sz="4000" dirty="0">
              <a:solidFill>
                <a:srgbClr val="3333FF"/>
              </a:solidFill>
              <a:effectLst>
                <a:outerShdw blurRad="38100" dist="38100" dir="2700000" algn="tl">
                  <a:srgbClr val="000000">
                    <a:alpha val="43137"/>
                  </a:srgbClr>
                </a:outerShdw>
              </a:effectLst>
              <a:ea typeface="+mj-ea"/>
              <a:cs typeface="+mj-cs"/>
            </a:endParaRPr>
          </a:p>
        </p:txBody>
      </p:sp>
      <p:sp>
        <p:nvSpPr>
          <p:cNvPr id="2" name="Content Placeholder 1"/>
          <p:cNvSpPr>
            <a:spLocks noGrp="1"/>
          </p:cNvSpPr>
          <p:nvPr>
            <p:ph idx="1"/>
          </p:nvPr>
        </p:nvSpPr>
        <p:spPr/>
        <p:txBody>
          <a:bodyPr rtlCol="0">
            <a:normAutofit fontScale="92500" lnSpcReduction="10000"/>
          </a:bodyPr>
          <a:lstStyle/>
          <a:p>
            <a:pPr eaLnBrk="1" fontAlgn="auto" hangingPunct="1">
              <a:spcAft>
                <a:spcPts val="0"/>
              </a:spcAft>
              <a:buFont typeface="Arial"/>
              <a:buChar char="•"/>
              <a:defRPr/>
            </a:pPr>
            <a:r>
              <a:rPr lang="en-GB" sz="3000" b="1" u="sng" dirty="0">
                <a:ea typeface="+mn-ea"/>
                <a:cs typeface="+mn-cs"/>
              </a:rPr>
              <a:t>In bereavement :</a:t>
            </a:r>
          </a:p>
          <a:p>
            <a:pPr lvl="1" eaLnBrk="1" fontAlgn="auto" hangingPunct="1">
              <a:spcAft>
                <a:spcPts val="0"/>
              </a:spcAft>
              <a:buFont typeface="Arial"/>
              <a:buChar char="–"/>
              <a:defRPr/>
            </a:pPr>
            <a:r>
              <a:rPr lang="en-US" sz="2000" b="1" dirty="0">
                <a:ea typeface="+mn-ea"/>
              </a:rPr>
              <a:t>NO</a:t>
            </a:r>
            <a:r>
              <a:rPr lang="en-US" sz="2000" dirty="0">
                <a:ea typeface="+mn-ea"/>
              </a:rPr>
              <a:t> morbid feelings of guilt and worthlessness, suicidal ideation, or psychomotor retardation.</a:t>
            </a:r>
          </a:p>
          <a:p>
            <a:pPr lvl="1" eaLnBrk="1" fontAlgn="auto" hangingPunct="1">
              <a:spcAft>
                <a:spcPts val="0"/>
              </a:spcAft>
              <a:buFont typeface="Arial"/>
              <a:buChar char="–"/>
              <a:defRPr/>
            </a:pPr>
            <a:endParaRPr lang="en-GB" sz="2000" dirty="0">
              <a:ea typeface="+mn-ea"/>
            </a:endParaRPr>
          </a:p>
          <a:p>
            <a:pPr lvl="1" eaLnBrk="1" fontAlgn="auto" hangingPunct="1">
              <a:spcAft>
                <a:spcPts val="0"/>
              </a:spcAft>
              <a:buFont typeface="Arial"/>
              <a:buChar char="–"/>
              <a:defRPr/>
            </a:pPr>
            <a:r>
              <a:rPr lang="en-US" sz="2000" dirty="0">
                <a:ea typeface="+mn-ea"/>
              </a:rPr>
              <a:t>Dysphoria often triggered by thoughts or reminders of the deceased.</a:t>
            </a:r>
          </a:p>
          <a:p>
            <a:pPr lvl="1" eaLnBrk="1" fontAlgn="auto" hangingPunct="1">
              <a:spcAft>
                <a:spcPts val="0"/>
              </a:spcAft>
              <a:buFont typeface="Arial"/>
              <a:buChar char="–"/>
              <a:defRPr/>
            </a:pPr>
            <a:endParaRPr lang="en-GB" sz="2000" dirty="0">
              <a:ea typeface="+mn-ea"/>
            </a:endParaRPr>
          </a:p>
          <a:p>
            <a:pPr lvl="1" eaLnBrk="1" fontAlgn="auto" hangingPunct="1">
              <a:spcAft>
                <a:spcPts val="0"/>
              </a:spcAft>
              <a:buFont typeface="Arial"/>
              <a:buChar char="–"/>
              <a:defRPr/>
            </a:pPr>
            <a:r>
              <a:rPr lang="en-US" sz="2000" dirty="0">
                <a:ea typeface="+mn-ea"/>
              </a:rPr>
              <a:t>Onset is within the first 2 months of bereavement.</a:t>
            </a:r>
          </a:p>
          <a:p>
            <a:pPr lvl="1" eaLnBrk="1" fontAlgn="auto" hangingPunct="1">
              <a:spcAft>
                <a:spcPts val="0"/>
              </a:spcAft>
              <a:buFont typeface="Arial"/>
              <a:buNone/>
              <a:defRPr/>
            </a:pPr>
            <a:endParaRPr lang="en-GB" sz="2000" dirty="0">
              <a:ea typeface="+mn-ea"/>
            </a:endParaRPr>
          </a:p>
          <a:p>
            <a:pPr lvl="1" eaLnBrk="1" fontAlgn="auto" hangingPunct="1">
              <a:spcAft>
                <a:spcPts val="0"/>
              </a:spcAft>
              <a:buFont typeface="Arial"/>
              <a:buChar char="–"/>
              <a:defRPr/>
            </a:pPr>
            <a:r>
              <a:rPr lang="en-US" sz="2000" dirty="0">
                <a:ea typeface="+mn-ea"/>
              </a:rPr>
              <a:t>Duration of depressive symptoms is less than 2 months.</a:t>
            </a:r>
          </a:p>
          <a:p>
            <a:pPr lvl="1" eaLnBrk="1" fontAlgn="auto" hangingPunct="1">
              <a:spcAft>
                <a:spcPts val="0"/>
              </a:spcAft>
              <a:buFont typeface="Arial"/>
              <a:buChar char="–"/>
              <a:defRPr/>
            </a:pPr>
            <a:endParaRPr lang="en-GB" sz="2000" dirty="0">
              <a:ea typeface="+mn-ea"/>
            </a:endParaRPr>
          </a:p>
          <a:p>
            <a:pPr lvl="1" eaLnBrk="1" fontAlgn="auto" hangingPunct="1">
              <a:spcAft>
                <a:spcPts val="0"/>
              </a:spcAft>
              <a:buFont typeface="Arial"/>
              <a:buChar char="–"/>
              <a:defRPr/>
            </a:pPr>
            <a:r>
              <a:rPr lang="en-US" sz="2000" dirty="0">
                <a:ea typeface="+mn-ea"/>
              </a:rPr>
              <a:t>Functional impairment is transient and mild.</a:t>
            </a:r>
          </a:p>
          <a:p>
            <a:pPr lvl="1" eaLnBrk="1" fontAlgn="auto" hangingPunct="1">
              <a:spcAft>
                <a:spcPts val="0"/>
              </a:spcAft>
              <a:buFont typeface="Arial"/>
              <a:buChar char="–"/>
              <a:defRPr/>
            </a:pPr>
            <a:endParaRPr lang="en-GB" sz="2000" dirty="0">
              <a:ea typeface="+mn-ea"/>
            </a:endParaRPr>
          </a:p>
          <a:p>
            <a:pPr lvl="1" eaLnBrk="1" fontAlgn="auto" hangingPunct="1">
              <a:spcAft>
                <a:spcPts val="0"/>
              </a:spcAft>
              <a:buFont typeface="Arial"/>
              <a:buChar char="–"/>
              <a:defRPr/>
            </a:pPr>
            <a:r>
              <a:rPr lang="en-US" sz="2000" dirty="0">
                <a:ea typeface="+mn-ea"/>
              </a:rPr>
              <a:t>No family or personal history of major depression.</a:t>
            </a:r>
          </a:p>
        </p:txBody>
      </p:sp>
    </p:spTree>
    <p:extLst>
      <p:ext uri="{BB962C8B-B14F-4D97-AF65-F5344CB8AC3E}">
        <p14:creationId xmlns:p14="http://schemas.microsoft.com/office/powerpoint/2010/main" val="2152462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calcmode="lin" valueType="num">
                                      <p:cBhvr additive="base">
                                        <p:cTn id="1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 calcmode="lin" valueType="num">
                                      <p:cBhvr additive="base">
                                        <p:cTn id="2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anim calcmode="lin" valueType="num">
                                      <p:cBhvr additive="base">
                                        <p:cTn id="2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anim calcmode="lin" valueType="num">
                                      <p:cBhvr additive="base">
                                        <p:cTn id="35"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2">
                                            <p:txEl>
                                              <p:pRg st="11" end="11"/>
                                            </p:txEl>
                                          </p:spTgt>
                                        </p:tgtEl>
                                        <p:attrNameLst>
                                          <p:attrName>style.visibility</p:attrName>
                                        </p:attrNameLst>
                                      </p:cBhvr>
                                      <p:to>
                                        <p:strVal val="visible"/>
                                      </p:to>
                                    </p:set>
                                    <p:anim calcmode="lin" valueType="num">
                                      <p:cBhvr additive="base">
                                        <p:cTn id="41"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73898221-2634-40B2-9A51-87420307551A}"/>
              </a:ext>
            </a:extLst>
          </p:cNvPr>
          <p:cNvPicPr>
            <a:picLocks noChangeAspect="1"/>
          </p:cNvPicPr>
          <p:nvPr/>
        </p:nvPicPr>
        <p:blipFill>
          <a:blip r:embed="rId2"/>
          <a:stretch>
            <a:fillRect/>
          </a:stretch>
        </p:blipFill>
        <p:spPr>
          <a:xfrm>
            <a:off x="285750" y="0"/>
            <a:ext cx="8572500" cy="6858000"/>
          </a:xfrm>
          <a:prstGeom prst="rect">
            <a:avLst/>
          </a:prstGeom>
        </p:spPr>
      </p:pic>
    </p:spTree>
    <p:extLst>
      <p:ext uri="{BB962C8B-B14F-4D97-AF65-F5344CB8AC3E}">
        <p14:creationId xmlns:p14="http://schemas.microsoft.com/office/powerpoint/2010/main" val="2750210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4"/>
          <p:cNvSpPr>
            <a:spLocks noGrp="1"/>
          </p:cNvSpPr>
          <p:nvPr>
            <p:ph type="title"/>
          </p:nvPr>
        </p:nvSpPr>
        <p:spPr/>
        <p:txBody>
          <a:bodyPr/>
          <a:lstStyle/>
          <a:p>
            <a:pPr eaLnBrk="1" hangingPunct="1"/>
            <a:r>
              <a:rPr lang="en-US">
                <a:latin typeface="Calibri" charset="0"/>
              </a:rPr>
              <a:t>Case development</a:t>
            </a:r>
          </a:p>
        </p:txBody>
      </p:sp>
      <p:sp>
        <p:nvSpPr>
          <p:cNvPr id="6" name="Content Placeholder 5"/>
          <p:cNvSpPr>
            <a:spLocks noGrp="1"/>
          </p:cNvSpPr>
          <p:nvPr>
            <p:ph idx="1"/>
          </p:nvPr>
        </p:nvSpPr>
        <p:spPr/>
        <p:txBody>
          <a:bodyPr rtlCol="0">
            <a:normAutofit lnSpcReduction="10000"/>
          </a:bodyPr>
          <a:lstStyle/>
          <a:p>
            <a:pPr eaLnBrk="1" fontAlgn="auto" hangingPunct="1">
              <a:spcAft>
                <a:spcPts val="0"/>
              </a:spcAft>
              <a:buFont typeface="Arial"/>
              <a:buChar char="•"/>
              <a:defRPr/>
            </a:pPr>
            <a:r>
              <a:rPr lang="x-none" dirty="0">
                <a:ea typeface="+mn-ea"/>
                <a:cs typeface="+mn-cs"/>
              </a:rPr>
              <a:t>Also, her brother Saad, has the same symptoms of Layla whenever he is exposed to cues that remind him with the car accident that he had 2 years ago. Saad had serious injuries in that accident and he was in coma for 3 weeks. His friend died in the same accident. He also has flashbacks related to that accident. Also, he refuses to talk about the accident and avoids drive in the street where the accident happened. </a:t>
            </a:r>
            <a:endParaRPr lang="en-US" b="1" dirty="0">
              <a:ea typeface="+mn-ea"/>
              <a:cs typeface="+mn-cs"/>
            </a:endParaRPr>
          </a:p>
        </p:txBody>
      </p:sp>
    </p:spTree>
    <p:extLst>
      <p:ext uri="{BB962C8B-B14F-4D97-AF65-F5344CB8AC3E}">
        <p14:creationId xmlns:p14="http://schemas.microsoft.com/office/powerpoint/2010/main" val="3658636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4"/>
          <p:cNvSpPr>
            <a:spLocks noGrp="1"/>
          </p:cNvSpPr>
          <p:nvPr>
            <p:ph type="title"/>
          </p:nvPr>
        </p:nvSpPr>
        <p:spPr/>
        <p:txBody>
          <a:bodyPr/>
          <a:lstStyle/>
          <a:p>
            <a:pPr eaLnBrk="1" hangingPunct="1"/>
            <a:endParaRPr lang="en-US">
              <a:latin typeface="Calibri" charset="0"/>
            </a:endParaRPr>
          </a:p>
        </p:txBody>
      </p:sp>
      <p:sp>
        <p:nvSpPr>
          <p:cNvPr id="6" name="Content Placeholder 5"/>
          <p:cNvSpPr>
            <a:spLocks noGrp="1"/>
          </p:cNvSpPr>
          <p:nvPr>
            <p:ph idx="1"/>
          </p:nvPr>
        </p:nvSpPr>
        <p:spPr/>
        <p:txBody>
          <a:bodyPr rtlCol="0">
            <a:normAutofit lnSpcReduction="10000"/>
          </a:bodyPr>
          <a:lstStyle/>
          <a:p>
            <a:pPr eaLnBrk="1" fontAlgn="auto" hangingPunct="1">
              <a:spcAft>
                <a:spcPts val="0"/>
              </a:spcAft>
              <a:buFont typeface="Arial"/>
              <a:buChar char="•"/>
              <a:defRPr/>
            </a:pPr>
            <a:r>
              <a:rPr lang="x-none" dirty="0">
                <a:ea typeface="+mn-ea"/>
                <a:cs typeface="+mn-cs"/>
              </a:rPr>
              <a:t>Also, her brother Saad, has the </a:t>
            </a:r>
            <a:r>
              <a:rPr lang="x-none" dirty="0">
                <a:solidFill>
                  <a:srgbClr val="FF0000"/>
                </a:solidFill>
                <a:ea typeface="+mn-ea"/>
                <a:cs typeface="+mn-cs"/>
              </a:rPr>
              <a:t>same symptoms</a:t>
            </a:r>
            <a:r>
              <a:rPr lang="x-none" dirty="0">
                <a:ea typeface="+mn-ea"/>
                <a:cs typeface="+mn-cs"/>
              </a:rPr>
              <a:t> of Layla whenever he is exposed to cues that remind him with the car accident that he had 2 years ago. Saad had </a:t>
            </a:r>
            <a:r>
              <a:rPr lang="x-none" dirty="0">
                <a:solidFill>
                  <a:srgbClr val="FF0000"/>
                </a:solidFill>
                <a:ea typeface="+mn-ea"/>
                <a:cs typeface="+mn-cs"/>
              </a:rPr>
              <a:t>serious</a:t>
            </a:r>
            <a:r>
              <a:rPr lang="x-none" dirty="0">
                <a:ea typeface="+mn-ea"/>
                <a:cs typeface="+mn-cs"/>
              </a:rPr>
              <a:t> injuries in that accident and he was in coma for 3 weeks. His friend </a:t>
            </a:r>
            <a:r>
              <a:rPr lang="x-none" dirty="0">
                <a:solidFill>
                  <a:srgbClr val="FF0000"/>
                </a:solidFill>
                <a:ea typeface="+mn-ea"/>
                <a:cs typeface="+mn-cs"/>
              </a:rPr>
              <a:t>died</a:t>
            </a:r>
            <a:r>
              <a:rPr lang="x-none" dirty="0">
                <a:ea typeface="+mn-ea"/>
                <a:cs typeface="+mn-cs"/>
              </a:rPr>
              <a:t> in the same accident. He also has </a:t>
            </a:r>
            <a:r>
              <a:rPr lang="x-none" dirty="0">
                <a:solidFill>
                  <a:srgbClr val="FF0000"/>
                </a:solidFill>
                <a:ea typeface="+mn-ea"/>
                <a:cs typeface="+mn-cs"/>
              </a:rPr>
              <a:t>flashbacks</a:t>
            </a:r>
            <a:r>
              <a:rPr lang="x-none" dirty="0">
                <a:ea typeface="+mn-ea"/>
                <a:cs typeface="+mn-cs"/>
              </a:rPr>
              <a:t> related to that accident. Also, he </a:t>
            </a:r>
            <a:r>
              <a:rPr lang="x-none" dirty="0">
                <a:solidFill>
                  <a:srgbClr val="FF0000"/>
                </a:solidFill>
                <a:ea typeface="+mn-ea"/>
                <a:cs typeface="+mn-cs"/>
              </a:rPr>
              <a:t>refuses</a:t>
            </a:r>
            <a:r>
              <a:rPr lang="x-none" dirty="0">
                <a:ea typeface="+mn-ea"/>
                <a:cs typeface="+mn-cs"/>
              </a:rPr>
              <a:t> to talk about the accident and </a:t>
            </a:r>
            <a:r>
              <a:rPr lang="x-none" dirty="0">
                <a:solidFill>
                  <a:srgbClr val="FF0000"/>
                </a:solidFill>
                <a:ea typeface="+mn-ea"/>
                <a:cs typeface="+mn-cs"/>
              </a:rPr>
              <a:t>avoids</a:t>
            </a:r>
            <a:r>
              <a:rPr lang="x-none" dirty="0">
                <a:ea typeface="+mn-ea"/>
                <a:cs typeface="+mn-cs"/>
              </a:rPr>
              <a:t> drive in the street where the accident happened. </a:t>
            </a:r>
            <a:endParaRPr lang="en-US" b="1" dirty="0">
              <a:ea typeface="+mn-ea"/>
              <a:cs typeface="+mn-cs"/>
            </a:endParaRPr>
          </a:p>
        </p:txBody>
      </p:sp>
    </p:spTree>
    <p:extLst>
      <p:ext uri="{BB962C8B-B14F-4D97-AF65-F5344CB8AC3E}">
        <p14:creationId xmlns:p14="http://schemas.microsoft.com/office/powerpoint/2010/main" val="3494730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p:txBody>
          <a:bodyPr/>
          <a:lstStyle/>
          <a:p>
            <a:pPr eaLnBrk="1" hangingPunct="1"/>
            <a:r>
              <a:rPr lang="en-CA">
                <a:latin typeface="Calibri" charset="0"/>
              </a:rPr>
              <a:t>Anxiety Disorders</a:t>
            </a:r>
          </a:p>
        </p:txBody>
      </p:sp>
      <p:sp>
        <p:nvSpPr>
          <p:cNvPr id="3" name="Content Placeholder 2"/>
          <p:cNvSpPr>
            <a:spLocks noGrp="1"/>
          </p:cNvSpPr>
          <p:nvPr>
            <p:ph idx="1"/>
          </p:nvPr>
        </p:nvSpPr>
        <p:spPr/>
        <p:txBody>
          <a:bodyPr rtlCol="0">
            <a:normAutofit lnSpcReduction="10000"/>
          </a:bodyPr>
          <a:lstStyle/>
          <a:p>
            <a:pPr marL="514350" indent="-514350" eaLnBrk="1" fontAlgn="auto" hangingPunct="1">
              <a:spcAft>
                <a:spcPts val="0"/>
              </a:spcAft>
              <a:buFont typeface="+mj-lt"/>
              <a:buAutoNum type="arabicPeriod"/>
              <a:defRPr/>
            </a:pPr>
            <a:r>
              <a:rPr lang="en-CA" dirty="0">
                <a:latin typeface="Arial"/>
                <a:ea typeface="+mn-ea"/>
                <a:cs typeface="Arial"/>
              </a:rPr>
              <a:t>Panic Disorder</a:t>
            </a:r>
          </a:p>
          <a:p>
            <a:pPr marL="514350" indent="-514350" eaLnBrk="1" fontAlgn="auto" hangingPunct="1">
              <a:spcAft>
                <a:spcPts val="0"/>
              </a:spcAft>
              <a:buFont typeface="+mj-lt"/>
              <a:buAutoNum type="arabicPeriod"/>
              <a:defRPr/>
            </a:pPr>
            <a:r>
              <a:rPr lang="en-CA" dirty="0">
                <a:latin typeface="Arial"/>
                <a:ea typeface="+mn-ea"/>
                <a:cs typeface="Arial"/>
              </a:rPr>
              <a:t>Agoraphobia</a:t>
            </a:r>
          </a:p>
          <a:p>
            <a:pPr marL="514350" indent="-514350" eaLnBrk="1" fontAlgn="auto" hangingPunct="1">
              <a:spcAft>
                <a:spcPts val="0"/>
              </a:spcAft>
              <a:buFont typeface="+mj-lt"/>
              <a:buAutoNum type="arabicPeriod"/>
              <a:defRPr/>
            </a:pPr>
            <a:r>
              <a:rPr lang="en-CA" dirty="0">
                <a:latin typeface="Arial"/>
                <a:ea typeface="+mn-ea"/>
                <a:cs typeface="Arial"/>
              </a:rPr>
              <a:t>Specific Phobia</a:t>
            </a:r>
          </a:p>
          <a:p>
            <a:pPr marL="514350" indent="-514350" eaLnBrk="1" fontAlgn="auto" hangingPunct="1">
              <a:spcAft>
                <a:spcPts val="0"/>
              </a:spcAft>
              <a:buFont typeface="+mj-lt"/>
              <a:buAutoNum type="arabicPeriod"/>
              <a:defRPr/>
            </a:pPr>
            <a:r>
              <a:rPr lang="en-CA" dirty="0">
                <a:latin typeface="Arial"/>
                <a:ea typeface="+mn-ea"/>
                <a:cs typeface="Arial"/>
              </a:rPr>
              <a:t>Social Phobia.</a:t>
            </a:r>
          </a:p>
          <a:p>
            <a:pPr marL="514350" indent="-514350" eaLnBrk="1" fontAlgn="auto" hangingPunct="1">
              <a:spcAft>
                <a:spcPts val="0"/>
              </a:spcAft>
              <a:buFont typeface="+mj-lt"/>
              <a:buAutoNum type="arabicPeriod"/>
              <a:defRPr/>
            </a:pPr>
            <a:r>
              <a:rPr lang="en-US" dirty="0">
                <a:latin typeface="Arial"/>
                <a:ea typeface="+mn-ea"/>
                <a:cs typeface="Arial"/>
              </a:rPr>
              <a:t>Generalized Anxiety Disorder (GAD)</a:t>
            </a:r>
            <a:endParaRPr lang="en-CA" dirty="0">
              <a:latin typeface="Arial"/>
              <a:ea typeface="+mn-ea"/>
              <a:cs typeface="Arial"/>
            </a:endParaRPr>
          </a:p>
          <a:p>
            <a:pPr marL="514350" indent="-514350" eaLnBrk="1" fontAlgn="auto" hangingPunct="1">
              <a:spcAft>
                <a:spcPts val="0"/>
              </a:spcAft>
              <a:buFont typeface="+mj-lt"/>
              <a:buAutoNum type="arabicPeriod"/>
              <a:defRPr/>
            </a:pPr>
            <a:r>
              <a:rPr lang="en-CA" dirty="0">
                <a:latin typeface="Arial"/>
                <a:ea typeface="+mn-ea"/>
                <a:cs typeface="Arial"/>
              </a:rPr>
              <a:t>Obsessive Compulsive Disorder (OCD)</a:t>
            </a:r>
          </a:p>
          <a:p>
            <a:pPr marL="514350" indent="-514350" eaLnBrk="1" fontAlgn="auto" hangingPunct="1">
              <a:spcAft>
                <a:spcPts val="0"/>
              </a:spcAft>
              <a:buFont typeface="+mj-lt"/>
              <a:buAutoNum type="arabicPeriod"/>
              <a:defRPr/>
            </a:pPr>
            <a:r>
              <a:rPr lang="en-CA" dirty="0">
                <a:solidFill>
                  <a:srgbClr val="FF0000"/>
                </a:solidFill>
                <a:latin typeface="Arial"/>
                <a:ea typeface="+mn-ea"/>
                <a:cs typeface="Arial"/>
              </a:rPr>
              <a:t>Post Traumatic Stress Disorder (PTSD), Acute Stress Disorder</a:t>
            </a:r>
          </a:p>
        </p:txBody>
      </p:sp>
    </p:spTree>
    <p:extLst>
      <p:ext uri="{BB962C8B-B14F-4D97-AF65-F5344CB8AC3E}">
        <p14:creationId xmlns:p14="http://schemas.microsoft.com/office/powerpoint/2010/main" val="4099069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648852926"/>
              </p:ext>
            </p:extLst>
          </p:nvPr>
        </p:nvGraphicFramePr>
        <p:xfrm>
          <a:off x="457200" y="404664"/>
          <a:ext cx="8229600" cy="60501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3131840" y="5589240"/>
            <a:ext cx="2970686" cy="923330"/>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fontAlgn="auto">
              <a:spcBef>
                <a:spcPts val="0"/>
              </a:spcBef>
              <a:spcAft>
                <a:spcPts val="0"/>
              </a:spcAft>
              <a:defRPr/>
            </a:pPr>
            <a:r>
              <a:rPr lang="en-US" sz="5400" b="1" dirty="0">
                <a:ln w="50800"/>
                <a:solidFill>
                  <a:srgbClr val="FF0000"/>
                </a:solidFill>
                <a:latin typeface="+mn-lt"/>
                <a:ea typeface="+mn-ea"/>
                <a:cs typeface="+mn-cs"/>
              </a:rPr>
              <a:t>TRAUMA</a:t>
            </a:r>
          </a:p>
        </p:txBody>
      </p:sp>
    </p:spTree>
    <p:extLst>
      <p:ext uri="{BB962C8B-B14F-4D97-AF65-F5344CB8AC3E}">
        <p14:creationId xmlns:p14="http://schemas.microsoft.com/office/powerpoint/2010/main" val="33856081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99D1FACB-25A9-4FDF-B5D9-5EF7A1B06D39}"/>
                                            </p:graphicEl>
                                          </p:spTgt>
                                        </p:tgtEl>
                                        <p:attrNameLst>
                                          <p:attrName>style.visibility</p:attrName>
                                        </p:attrNameLst>
                                      </p:cBhvr>
                                      <p:to>
                                        <p:strVal val="visible"/>
                                      </p:to>
                                    </p:set>
                                    <p:animEffect transition="in" filter="fade">
                                      <p:cBhvr>
                                        <p:cTn id="12" dur="500"/>
                                        <p:tgtEl>
                                          <p:spTgt spid="4">
                                            <p:graphicEl>
                                              <a:dgm id="{99D1FACB-25A9-4FDF-B5D9-5EF7A1B06D39}"/>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dgm id="{C5D8B7F4-FFE8-4E70-BA25-3BCB5A5B3E3E}"/>
                                            </p:graphicEl>
                                          </p:spTgt>
                                        </p:tgtEl>
                                        <p:attrNameLst>
                                          <p:attrName>style.visibility</p:attrName>
                                        </p:attrNameLst>
                                      </p:cBhvr>
                                      <p:to>
                                        <p:strVal val="visible"/>
                                      </p:to>
                                    </p:set>
                                    <p:animEffect transition="in" filter="fade">
                                      <p:cBhvr>
                                        <p:cTn id="17" dur="500"/>
                                        <p:tgtEl>
                                          <p:spTgt spid="4">
                                            <p:graphicEl>
                                              <a:dgm id="{C5D8B7F4-FFE8-4E70-BA25-3BCB5A5B3E3E}"/>
                                            </p:graphic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graphicEl>
                                              <a:dgm id="{94D6EC97-C693-49A2-9DFE-12E411956B10}"/>
                                            </p:graphicEl>
                                          </p:spTgt>
                                        </p:tgtEl>
                                        <p:attrNameLst>
                                          <p:attrName>style.visibility</p:attrName>
                                        </p:attrNameLst>
                                      </p:cBhvr>
                                      <p:to>
                                        <p:strVal val="visible"/>
                                      </p:to>
                                    </p:set>
                                    <p:animEffect transition="in" filter="fade">
                                      <p:cBhvr>
                                        <p:cTn id="20" dur="500"/>
                                        <p:tgtEl>
                                          <p:spTgt spid="4">
                                            <p:graphicEl>
                                              <a:dgm id="{94D6EC97-C693-49A2-9DFE-12E411956B10}"/>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graphicEl>
                                              <a:dgm id="{9EFDEDBA-A909-48C8-9971-C9DF503F4F86}"/>
                                            </p:graphicEl>
                                          </p:spTgt>
                                        </p:tgtEl>
                                        <p:attrNameLst>
                                          <p:attrName>style.visibility</p:attrName>
                                        </p:attrNameLst>
                                      </p:cBhvr>
                                      <p:to>
                                        <p:strVal val="visible"/>
                                      </p:to>
                                    </p:set>
                                    <p:animEffect transition="in" filter="fade">
                                      <p:cBhvr>
                                        <p:cTn id="25" dur="500"/>
                                        <p:tgtEl>
                                          <p:spTgt spid="4">
                                            <p:graphicEl>
                                              <a:dgm id="{9EFDEDBA-A909-48C8-9971-C9DF503F4F86}"/>
                                            </p:graphic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graphicEl>
                                              <a:dgm id="{62B0C9F1-0248-4110-AEA4-192B1A864F56}"/>
                                            </p:graphicEl>
                                          </p:spTgt>
                                        </p:tgtEl>
                                        <p:attrNameLst>
                                          <p:attrName>style.visibility</p:attrName>
                                        </p:attrNameLst>
                                      </p:cBhvr>
                                      <p:to>
                                        <p:strVal val="visible"/>
                                      </p:to>
                                    </p:set>
                                    <p:animEffect transition="in" filter="fade">
                                      <p:cBhvr>
                                        <p:cTn id="28" dur="500"/>
                                        <p:tgtEl>
                                          <p:spTgt spid="4">
                                            <p:graphicEl>
                                              <a:dgm id="{62B0C9F1-0248-4110-AEA4-192B1A864F56}"/>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graphicEl>
                                              <a:dgm id="{FD8270AF-B4D9-472F-8009-31EFF824F6EB}"/>
                                            </p:graphicEl>
                                          </p:spTgt>
                                        </p:tgtEl>
                                        <p:attrNameLst>
                                          <p:attrName>style.visibility</p:attrName>
                                        </p:attrNameLst>
                                      </p:cBhvr>
                                      <p:to>
                                        <p:strVal val="visible"/>
                                      </p:to>
                                    </p:set>
                                    <p:animEffect transition="in" filter="fade">
                                      <p:cBhvr>
                                        <p:cTn id="33" dur="500"/>
                                        <p:tgtEl>
                                          <p:spTgt spid="4">
                                            <p:graphicEl>
                                              <a:dgm id="{FD8270AF-B4D9-472F-8009-31EFF824F6EB}"/>
                                            </p:graphic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
                                            <p:graphicEl>
                                              <a:dgm id="{96810002-621E-4094-82D2-A69F2097B843}"/>
                                            </p:graphicEl>
                                          </p:spTgt>
                                        </p:tgtEl>
                                        <p:attrNameLst>
                                          <p:attrName>style.visibility</p:attrName>
                                        </p:attrNameLst>
                                      </p:cBhvr>
                                      <p:to>
                                        <p:strVal val="visible"/>
                                      </p:to>
                                    </p:set>
                                    <p:animEffect transition="in" filter="fade">
                                      <p:cBhvr>
                                        <p:cTn id="36" dur="500"/>
                                        <p:tgtEl>
                                          <p:spTgt spid="4">
                                            <p:graphicEl>
                                              <a:dgm id="{96810002-621E-4094-82D2-A69F2097B843}"/>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4">
                                            <p:graphicEl>
                                              <a:dgm id="{7B09D2A3-07A5-4CB9-99A3-E101AC43BFBE}"/>
                                            </p:graphicEl>
                                          </p:spTgt>
                                        </p:tgtEl>
                                        <p:attrNameLst>
                                          <p:attrName>style.visibility</p:attrName>
                                        </p:attrNameLst>
                                      </p:cBhvr>
                                      <p:to>
                                        <p:strVal val="visible"/>
                                      </p:to>
                                    </p:set>
                                    <p:animEffect transition="in" filter="fade">
                                      <p:cBhvr>
                                        <p:cTn id="41" dur="500"/>
                                        <p:tgtEl>
                                          <p:spTgt spid="4">
                                            <p:graphicEl>
                                              <a:dgm id="{7B09D2A3-07A5-4CB9-99A3-E101AC43BFBE}"/>
                                            </p:graphic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
                                            <p:graphicEl>
                                              <a:dgm id="{B8542218-805F-44EB-8953-AD5A753ED3CF}"/>
                                            </p:graphicEl>
                                          </p:spTgt>
                                        </p:tgtEl>
                                        <p:attrNameLst>
                                          <p:attrName>style.visibility</p:attrName>
                                        </p:attrNameLst>
                                      </p:cBhvr>
                                      <p:to>
                                        <p:strVal val="visible"/>
                                      </p:to>
                                    </p:set>
                                    <p:animEffect transition="in" filter="fade">
                                      <p:cBhvr>
                                        <p:cTn id="44" dur="500"/>
                                        <p:tgtEl>
                                          <p:spTgt spid="4">
                                            <p:graphicEl>
                                              <a:dgm id="{B8542218-805F-44EB-8953-AD5A753ED3C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2"/>
          <p:cNvSpPr>
            <a:spLocks noGrp="1"/>
          </p:cNvSpPr>
          <p:nvPr>
            <p:ph type="title"/>
          </p:nvPr>
        </p:nvSpPr>
        <p:spPr/>
        <p:txBody>
          <a:bodyPr/>
          <a:lstStyle/>
          <a:p>
            <a:pPr eaLnBrk="1" hangingPunct="1"/>
            <a:r>
              <a:rPr lang="en-US" sz="4000">
                <a:latin typeface="Calibri" charset="0"/>
              </a:rPr>
              <a:t>Acute stress disorder and PTSD</a:t>
            </a:r>
          </a:p>
        </p:txBody>
      </p:sp>
      <p:sp>
        <p:nvSpPr>
          <p:cNvPr id="2" name="Content Placeholder 1"/>
          <p:cNvSpPr>
            <a:spLocks noGrp="1"/>
          </p:cNvSpPr>
          <p:nvPr>
            <p:ph idx="1"/>
          </p:nvPr>
        </p:nvSpPr>
        <p:spPr>
          <a:xfrm>
            <a:off x="395288" y="1484313"/>
            <a:ext cx="8229600" cy="4572000"/>
          </a:xfrm>
        </p:spPr>
        <p:txBody>
          <a:bodyPr/>
          <a:lstStyle/>
          <a:p>
            <a:pPr eaLnBrk="1" hangingPunct="1"/>
            <a:r>
              <a:rPr lang="en-US" sz="2400">
                <a:latin typeface="Calibri" charset="0"/>
              </a:rPr>
              <a:t>After exposure to traumatic life events.</a:t>
            </a:r>
          </a:p>
          <a:p>
            <a:pPr eaLnBrk="1" hangingPunct="1"/>
            <a:endParaRPr lang="en-US" sz="1200">
              <a:latin typeface="Calibri" charset="0"/>
            </a:endParaRPr>
          </a:p>
          <a:p>
            <a:pPr eaLnBrk="1" hangingPunct="1"/>
            <a:r>
              <a:rPr lang="en-US" sz="2400">
                <a:latin typeface="Calibri" charset="0"/>
              </a:rPr>
              <a:t>Duration &gt; a month after the event.</a:t>
            </a:r>
          </a:p>
          <a:p>
            <a:pPr eaLnBrk="1" hangingPunct="1"/>
            <a:endParaRPr lang="en-US" sz="1200">
              <a:latin typeface="Calibri" charset="0"/>
            </a:endParaRPr>
          </a:p>
          <a:p>
            <a:pPr eaLnBrk="1" hangingPunct="1"/>
            <a:r>
              <a:rPr lang="en-US" sz="2400">
                <a:latin typeface="Calibri" charset="0"/>
              </a:rPr>
              <a:t>Acute stress disorder: occurs earlier than PTSD </a:t>
            </a:r>
            <a:r>
              <a:rPr lang="en-US" sz="2400" b="1" u="sng">
                <a:latin typeface="Calibri" charset="0"/>
              </a:rPr>
              <a:t>(within 4 weeks of the event) </a:t>
            </a:r>
            <a:r>
              <a:rPr lang="en-US" sz="2400">
                <a:latin typeface="Calibri" charset="0"/>
              </a:rPr>
              <a:t>and </a:t>
            </a:r>
            <a:r>
              <a:rPr lang="en-US" sz="2400" b="1" u="sng">
                <a:latin typeface="Calibri" charset="0"/>
              </a:rPr>
              <a:t>remits within 2 days to 4 weeks</a:t>
            </a:r>
            <a:r>
              <a:rPr lang="en-US" sz="2400">
                <a:latin typeface="Calibri" charset="0"/>
              </a:rPr>
              <a:t>. </a:t>
            </a:r>
          </a:p>
          <a:p>
            <a:pPr eaLnBrk="1" hangingPunct="1"/>
            <a:endParaRPr lang="en-US" sz="1200">
              <a:latin typeface="Calibri" charset="0"/>
            </a:endParaRPr>
          </a:p>
          <a:p>
            <a:pPr eaLnBrk="1" hangingPunct="1"/>
            <a:r>
              <a:rPr lang="en-US" sz="2400">
                <a:latin typeface="Calibri" charset="0"/>
              </a:rPr>
              <a:t>Must significantly affect important areas of life (family and work)</a:t>
            </a:r>
          </a:p>
          <a:p>
            <a:pPr eaLnBrk="1" hangingPunct="1"/>
            <a:endParaRPr lang="en-US" sz="2000">
              <a:latin typeface="Calibri" charset="0"/>
            </a:endParaRPr>
          </a:p>
          <a:p>
            <a:pPr eaLnBrk="1" hangingPunct="1"/>
            <a:endParaRPr lang="en-US" sz="2000">
              <a:latin typeface="Calibri" charset="0"/>
            </a:endParaRPr>
          </a:p>
        </p:txBody>
      </p:sp>
      <p:cxnSp>
        <p:nvCxnSpPr>
          <p:cNvPr id="5" name="Straight Arrow Connector 4"/>
          <p:cNvCxnSpPr/>
          <p:nvPr/>
        </p:nvCxnSpPr>
        <p:spPr>
          <a:xfrm>
            <a:off x="1116013" y="5876925"/>
            <a:ext cx="7056437" cy="1588"/>
          </a:xfrm>
          <a:prstGeom prst="straightConnector1">
            <a:avLst/>
          </a:prstGeom>
          <a:ln w="38100">
            <a:solidFill>
              <a:srgbClr val="FFC000"/>
            </a:solidFill>
            <a:headEnd type="diamond" w="lg" len="lg"/>
            <a:tailEnd type="stealth" w="lg" len="lg"/>
          </a:ln>
        </p:spPr>
        <p:style>
          <a:lnRef idx="1">
            <a:schemeClr val="accent1"/>
          </a:lnRef>
          <a:fillRef idx="0">
            <a:schemeClr val="accent1"/>
          </a:fillRef>
          <a:effectRef idx="0">
            <a:schemeClr val="accent1"/>
          </a:effectRef>
          <a:fontRef idx="minor">
            <a:schemeClr val="tx1"/>
          </a:fontRef>
        </p:style>
      </p:cxnSp>
      <p:sp>
        <p:nvSpPr>
          <p:cNvPr id="6" name="TextBox 5"/>
          <p:cNvSpPr txBox="1">
            <a:spLocks noChangeArrowheads="1"/>
          </p:cNvSpPr>
          <p:nvPr/>
        </p:nvSpPr>
        <p:spPr bwMode="auto">
          <a:xfrm>
            <a:off x="611188" y="6021388"/>
            <a:ext cx="112712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t>TRAUMA</a:t>
            </a:r>
          </a:p>
        </p:txBody>
      </p:sp>
      <p:cxnSp>
        <p:nvCxnSpPr>
          <p:cNvPr id="8" name="Straight Connector 7"/>
          <p:cNvCxnSpPr/>
          <p:nvPr/>
        </p:nvCxnSpPr>
        <p:spPr>
          <a:xfrm rot="5400000">
            <a:off x="3167857" y="5912644"/>
            <a:ext cx="360362"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a:spLocks noChangeArrowheads="1"/>
          </p:cNvSpPr>
          <p:nvPr/>
        </p:nvSpPr>
        <p:spPr bwMode="auto">
          <a:xfrm>
            <a:off x="2771775" y="6021388"/>
            <a:ext cx="11049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t>1 month</a:t>
            </a:r>
          </a:p>
        </p:txBody>
      </p:sp>
      <p:sp>
        <p:nvSpPr>
          <p:cNvPr id="10" name="Rectangle 9"/>
          <p:cNvSpPr/>
          <p:nvPr/>
        </p:nvSpPr>
        <p:spPr>
          <a:xfrm>
            <a:off x="1331640" y="5373216"/>
            <a:ext cx="1728192" cy="923330"/>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ea typeface="+mn-ea"/>
                <a:cs typeface="+mn-cs"/>
              </a:rPr>
              <a:t>ASD</a:t>
            </a:r>
          </a:p>
        </p:txBody>
      </p:sp>
      <p:sp>
        <p:nvSpPr>
          <p:cNvPr id="11" name="Rectangle 10"/>
          <p:cNvSpPr/>
          <p:nvPr/>
        </p:nvSpPr>
        <p:spPr>
          <a:xfrm>
            <a:off x="3563888" y="5373216"/>
            <a:ext cx="1733168"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mn-ea"/>
                <a:cs typeface="+mn-cs"/>
              </a:rPr>
              <a:t>PTSD</a:t>
            </a:r>
          </a:p>
        </p:txBody>
      </p:sp>
    </p:spTree>
    <p:extLst>
      <p:ext uri="{BB962C8B-B14F-4D97-AF65-F5344CB8AC3E}">
        <p14:creationId xmlns:p14="http://schemas.microsoft.com/office/powerpoint/2010/main" val="4135568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from="(-#ppt_w/2)" to="(#ppt_x)" calcmode="lin" valueType="num">
                                      <p:cBhvr>
                                        <p:cTn id="7" dur="300" fill="hold">
                                          <p:stCondLst>
                                            <p:cond delay="0"/>
                                          </p:stCondLst>
                                        </p:cTn>
                                        <p:tgtEl>
                                          <p:spTgt spid="5"/>
                                        </p:tgtEl>
                                        <p:attrNameLst>
                                          <p:attrName>ppt_x</p:attrName>
                                        </p:attrNameLst>
                                      </p:cBhvr>
                                    </p:anim>
                                    <p:anim from="0" to="-1.0" calcmode="lin" valueType="num">
                                      <p:cBhvr>
                                        <p:cTn id="8" dur="100" decel="50000" autoRev="1" fill="hold">
                                          <p:stCondLst>
                                            <p:cond delay="300"/>
                                          </p:stCondLst>
                                        </p:cTn>
                                        <p:tgtEl>
                                          <p:spTgt spid="5"/>
                                        </p:tgtEl>
                                        <p:attrNameLst>
                                          <p:attrName>xshear</p:attrName>
                                        </p:attrNameLst>
                                      </p:cBhvr>
                                    </p:anim>
                                    <p:animScale>
                                      <p:cBhvr>
                                        <p:cTn id="9" dur="100" decel="100000" autoRev="1" fill="hold">
                                          <p:stCondLst>
                                            <p:cond delay="300"/>
                                          </p:stCondLst>
                                        </p:cTn>
                                        <p:tgtEl>
                                          <p:spTgt spid="5"/>
                                        </p:tgtEl>
                                      </p:cBhvr>
                                      <p:from x="100000" y="100000"/>
                                      <p:to x="80000" y="100000"/>
                                    </p:animScale>
                                    <p:anim by="(#ppt_h/3+#ppt_w*0.1)" calcmode="lin" valueType="num">
                                      <p:cBhvr additive="sum">
                                        <p:cTn id="10" dur="100" decel="100000" autoRev="1" fill="hold">
                                          <p:stCondLst>
                                            <p:cond delay="300"/>
                                          </p:stCondLst>
                                        </p:cTn>
                                        <p:tgtEl>
                                          <p:spTgt spid="5"/>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2">
                                            <p:txEl>
                                              <p:pRg st="0" end="0"/>
                                            </p:txEl>
                                          </p:spTgt>
                                        </p:tgtEl>
                                        <p:attrNameLst>
                                          <p:attrName>style.visibility</p:attrName>
                                        </p:attrNameLst>
                                      </p:cBhvr>
                                      <p:to>
                                        <p:strVal val="visible"/>
                                      </p:to>
                                    </p:set>
                                    <p:anim calcmode="lin" valueType="num">
                                      <p:cBhvr additive="base">
                                        <p:cTn id="39"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nodeType="clickEffect">
                                  <p:stCondLst>
                                    <p:cond delay="0"/>
                                  </p:stCondLst>
                                  <p:childTnLst>
                                    <p:set>
                                      <p:cBhvr>
                                        <p:cTn id="44" dur="1" fill="hold">
                                          <p:stCondLst>
                                            <p:cond delay="0"/>
                                          </p:stCondLst>
                                        </p:cTn>
                                        <p:tgtEl>
                                          <p:spTgt spid="2">
                                            <p:txEl>
                                              <p:pRg st="2" end="2"/>
                                            </p:txEl>
                                          </p:spTgt>
                                        </p:tgtEl>
                                        <p:attrNameLst>
                                          <p:attrName>style.visibility</p:attrName>
                                        </p:attrNameLst>
                                      </p:cBhvr>
                                      <p:to>
                                        <p:strVal val="visible"/>
                                      </p:to>
                                    </p:set>
                                    <p:anim calcmode="lin" valueType="num">
                                      <p:cBhvr additive="base">
                                        <p:cTn id="4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nodeType="clickEffect">
                                  <p:stCondLst>
                                    <p:cond delay="0"/>
                                  </p:stCondLst>
                                  <p:childTnLst>
                                    <p:set>
                                      <p:cBhvr>
                                        <p:cTn id="50" dur="1" fill="hold">
                                          <p:stCondLst>
                                            <p:cond delay="0"/>
                                          </p:stCondLst>
                                        </p:cTn>
                                        <p:tgtEl>
                                          <p:spTgt spid="2">
                                            <p:txEl>
                                              <p:pRg st="4" end="4"/>
                                            </p:txEl>
                                          </p:spTgt>
                                        </p:tgtEl>
                                        <p:attrNameLst>
                                          <p:attrName>style.visibility</p:attrName>
                                        </p:attrNameLst>
                                      </p:cBhvr>
                                      <p:to>
                                        <p:strVal val="visible"/>
                                      </p:to>
                                    </p:set>
                                    <p:anim calcmode="lin" valueType="num">
                                      <p:cBhvr additive="base">
                                        <p:cTn id="5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nodeType="clickEffect">
                                  <p:stCondLst>
                                    <p:cond delay="0"/>
                                  </p:stCondLst>
                                  <p:childTnLst>
                                    <p:set>
                                      <p:cBhvr>
                                        <p:cTn id="56" dur="1" fill="hold">
                                          <p:stCondLst>
                                            <p:cond delay="0"/>
                                          </p:stCondLst>
                                        </p:cTn>
                                        <p:tgtEl>
                                          <p:spTgt spid="2">
                                            <p:txEl>
                                              <p:pRg st="6" end="6"/>
                                            </p:txEl>
                                          </p:spTgt>
                                        </p:tgtEl>
                                        <p:attrNameLst>
                                          <p:attrName>style.visibility</p:attrName>
                                        </p:attrNameLst>
                                      </p:cBhvr>
                                      <p:to>
                                        <p:strVal val="visible"/>
                                      </p:to>
                                    </p:set>
                                    <p:anim calcmode="lin" valueType="num">
                                      <p:cBhvr additive="base">
                                        <p:cTn id="5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p:txBody>
          <a:bodyPr/>
          <a:lstStyle/>
          <a:p>
            <a:pPr eaLnBrk="1" hangingPunct="1"/>
            <a:endParaRPr lang="en-US">
              <a:latin typeface="Calibri" charset="0"/>
            </a:endParaRPr>
          </a:p>
        </p:txBody>
      </p:sp>
      <p:pic>
        <p:nvPicPr>
          <p:cNvPr id="4" name="Content Placeholder 3" descr="World-Trade-Center-Attack.jpg"/>
          <p:cNvPicPr>
            <a:picLocks noGrp="1" noChangeAspect="1"/>
          </p:cNvPicPr>
          <p:nvPr>
            <p:ph idx="1"/>
          </p:nvPr>
        </p:nvPicPr>
        <p:blipFill>
          <a:blip r:embed="rId2">
            <a:extLst>
              <a:ext uri="{28A0092B-C50C-407E-A947-70E740481C1C}">
                <a14:useLocalDpi xmlns:a14="http://schemas.microsoft.com/office/drawing/2010/main" val="0"/>
              </a:ext>
            </a:extLst>
          </a:blip>
          <a:srcRect t="13336" b="13336"/>
          <a:stretch>
            <a:fillRect/>
          </a:stretch>
        </p:blipFill>
        <p:spPr>
          <a:xfrm>
            <a:off x="457200" y="584200"/>
            <a:ext cx="5105400" cy="2806700"/>
          </a:xfrm>
        </p:spPr>
      </p:pic>
      <p:pic>
        <p:nvPicPr>
          <p:cNvPr id="5" name="Picture 4" descr="123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76463" y="654050"/>
            <a:ext cx="6196012" cy="4649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descr="iraq-war-child.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6763" y="1417638"/>
            <a:ext cx="6405562" cy="4319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descr="war.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176463" y="773113"/>
            <a:ext cx="5383212" cy="6343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descr="1243_image002.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66763" y="1822450"/>
            <a:ext cx="5688012" cy="4513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descr="tortured.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494213" y="938213"/>
            <a:ext cx="3681412" cy="5561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2492139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PTSD </a:t>
            </a:r>
            <a:r>
              <a:rPr lang="en-US" sz="2400" dirty="0"/>
              <a:t>DSM5</a:t>
            </a:r>
          </a:p>
        </p:txBody>
      </p:sp>
      <p:sp>
        <p:nvSpPr>
          <p:cNvPr id="3" name="Content Placeholder 2"/>
          <p:cNvSpPr>
            <a:spLocks noGrp="1"/>
          </p:cNvSpPr>
          <p:nvPr>
            <p:ph idx="1"/>
          </p:nvPr>
        </p:nvSpPr>
        <p:spPr/>
        <p:txBody>
          <a:bodyPr>
            <a:normAutofit fontScale="62500" lnSpcReduction="20000"/>
          </a:bodyPr>
          <a:lstStyle/>
          <a:p>
            <a:pPr marL="114300" indent="-114300">
              <a:buNone/>
            </a:pPr>
            <a:r>
              <a:rPr lang="en-US" dirty="0"/>
              <a:t>Note: The following criteria apply to adults, adolescents, and children older than 6 years. For children 6 years and younger, see corresponding criteria below.</a:t>
            </a:r>
          </a:p>
          <a:p>
            <a:pPr marL="114300" indent="-114300">
              <a:buNone/>
            </a:pPr>
            <a:r>
              <a:rPr lang="en-US" dirty="0"/>
              <a:t>A. Exposure to actual or threatened death, serious injury, or sexual violence in one (or more) of the following ways:</a:t>
            </a:r>
          </a:p>
          <a:p>
            <a:pPr marL="114300" indent="-114300">
              <a:buNone/>
            </a:pPr>
            <a:r>
              <a:rPr lang="en-US" dirty="0"/>
              <a:t>1. </a:t>
            </a:r>
            <a:r>
              <a:rPr lang="en-US" dirty="0">
                <a:solidFill>
                  <a:srgbClr val="0000FF"/>
                </a:solidFill>
              </a:rPr>
              <a:t>Directly experiencing </a:t>
            </a:r>
            <a:r>
              <a:rPr lang="en-US" dirty="0"/>
              <a:t>the traumatic event(s).</a:t>
            </a:r>
          </a:p>
          <a:p>
            <a:pPr marL="114300" indent="-114300">
              <a:buNone/>
            </a:pPr>
            <a:r>
              <a:rPr lang="en-US" dirty="0"/>
              <a:t>2. </a:t>
            </a:r>
            <a:r>
              <a:rPr lang="en-US" dirty="0">
                <a:solidFill>
                  <a:srgbClr val="0000FF"/>
                </a:solidFill>
              </a:rPr>
              <a:t>Witnessing</a:t>
            </a:r>
            <a:r>
              <a:rPr lang="en-US" dirty="0"/>
              <a:t>, in person, the event(s) as it occurred to others.</a:t>
            </a:r>
          </a:p>
          <a:p>
            <a:pPr marL="114300" indent="-114300">
              <a:buNone/>
            </a:pPr>
            <a:r>
              <a:rPr lang="en-US" dirty="0"/>
              <a:t>3. Learning that the traumatic event(s) occurred to a </a:t>
            </a:r>
            <a:r>
              <a:rPr lang="en-US" dirty="0">
                <a:solidFill>
                  <a:srgbClr val="0000FF"/>
                </a:solidFill>
              </a:rPr>
              <a:t>close family member or close friend</a:t>
            </a:r>
            <a:r>
              <a:rPr lang="en-US" dirty="0"/>
              <a:t>. In cases of actual or threatened death of a family member or friend, the event(s) must have been </a:t>
            </a:r>
            <a:r>
              <a:rPr lang="en-US" dirty="0">
                <a:solidFill>
                  <a:srgbClr val="0000FF"/>
                </a:solidFill>
              </a:rPr>
              <a:t>violent or accidental</a:t>
            </a:r>
            <a:r>
              <a:rPr lang="en-US" dirty="0"/>
              <a:t>.</a:t>
            </a:r>
          </a:p>
          <a:p>
            <a:pPr marL="114300" indent="-114300">
              <a:buNone/>
            </a:pPr>
            <a:r>
              <a:rPr lang="en-US" dirty="0"/>
              <a:t>4. Experiencing repeated or extreme exposure to </a:t>
            </a:r>
            <a:r>
              <a:rPr lang="en-US" dirty="0">
                <a:solidFill>
                  <a:srgbClr val="0000FF"/>
                </a:solidFill>
              </a:rPr>
              <a:t>aversive details </a:t>
            </a:r>
            <a:r>
              <a:rPr lang="en-US" dirty="0"/>
              <a:t>of the traumatic event(s) (e.g., first responders collecting human remains: police officers repeatedly exposed to details of child abuse). Note: Criterion A4 does not apply to exposure through electronic media, television, movies, or pictures, unless this exposure is work related.</a:t>
            </a:r>
          </a:p>
        </p:txBody>
      </p:sp>
    </p:spTree>
    <p:extLst>
      <p:ext uri="{BB962C8B-B14F-4D97-AF65-F5344CB8AC3E}">
        <p14:creationId xmlns:p14="http://schemas.microsoft.com/office/powerpoint/2010/main" val="361319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4345</TotalTime>
  <Words>2258</Words>
  <Application>Microsoft Office PowerPoint</Application>
  <PresentationFormat>On-screen Show (4:3)</PresentationFormat>
  <Paragraphs>191</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Times New Roman</vt:lpstr>
      <vt:lpstr>Wingdings</vt:lpstr>
      <vt:lpstr>Office Theme</vt:lpstr>
      <vt:lpstr>PTSD</vt:lpstr>
      <vt:lpstr>Objectives:</vt:lpstr>
      <vt:lpstr>Case development</vt:lpstr>
      <vt:lpstr>PowerPoint Presentation</vt:lpstr>
      <vt:lpstr>Anxiety Disorders</vt:lpstr>
      <vt:lpstr>PowerPoint Presentation</vt:lpstr>
      <vt:lpstr>Acute stress disorder and PTSD</vt:lpstr>
      <vt:lpstr>PowerPoint Presentation</vt:lpstr>
      <vt:lpstr>PTSD DSM5</vt:lpstr>
      <vt:lpstr>PTSD DSM5</vt:lpstr>
      <vt:lpstr>PTSD DSM5</vt:lpstr>
      <vt:lpstr>PTSD DSM5</vt:lpstr>
      <vt:lpstr>PTSD DSM5</vt:lpstr>
      <vt:lpstr>PTSD DSM5</vt:lpstr>
      <vt:lpstr>PTSD epidemiology </vt:lpstr>
      <vt:lpstr>Comorbidity</vt:lpstr>
      <vt:lpstr>Prognosis </vt:lpstr>
      <vt:lpstr>Adjustment Disorders</vt:lpstr>
      <vt:lpstr>Adjustment Disorders DSM5</vt:lpstr>
      <vt:lpstr>Adjustment Disorders DSM5</vt:lpstr>
      <vt:lpstr>Course and Prognosis</vt:lpstr>
      <vt:lpstr>Bereavement, Grief, and Mourning</vt:lpstr>
      <vt:lpstr>Normal Bereavement Reactions </vt:lpstr>
      <vt:lpstr>PowerPoint Presentation</vt:lpstr>
      <vt:lpstr>SUMMARY: Bereavement or depression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Theme 4: Anxiety Disorders</dc:title>
  <dc:creator>AHMAD</dc:creator>
  <cp:lastModifiedBy>Ahmad AlHadi</cp:lastModifiedBy>
  <cp:revision>74</cp:revision>
  <dcterms:created xsi:type="dcterms:W3CDTF">2012-09-20T09:55:20Z</dcterms:created>
  <dcterms:modified xsi:type="dcterms:W3CDTF">2019-09-07T21:20:56Z</dcterms:modified>
</cp:coreProperties>
</file>