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292" r:id="rId2"/>
    <p:sldId id="269" r:id="rId3"/>
    <p:sldId id="293" r:id="rId4"/>
    <p:sldId id="294" r:id="rId5"/>
    <p:sldId id="295" r:id="rId6"/>
    <p:sldId id="296" r:id="rId7"/>
    <p:sldId id="297" r:id="rId8"/>
    <p:sldId id="298" r:id="rId9"/>
    <p:sldId id="300" r:id="rId10"/>
    <p:sldId id="301" r:id="rId11"/>
    <p:sldId id="299" r:id="rId12"/>
    <p:sldId id="336" r:id="rId13"/>
    <p:sldId id="335" r:id="rId14"/>
    <p:sldId id="337" r:id="rId15"/>
    <p:sldId id="338" r:id="rId16"/>
    <p:sldId id="339" r:id="rId17"/>
    <p:sldId id="345" r:id="rId18"/>
    <p:sldId id="303" r:id="rId19"/>
    <p:sldId id="304" r:id="rId20"/>
    <p:sldId id="305" r:id="rId21"/>
    <p:sldId id="306" r:id="rId22"/>
    <p:sldId id="307" r:id="rId23"/>
    <p:sldId id="309" r:id="rId24"/>
    <p:sldId id="310" r:id="rId25"/>
    <p:sldId id="311" r:id="rId26"/>
    <p:sldId id="312" r:id="rId27"/>
    <p:sldId id="314" r:id="rId28"/>
    <p:sldId id="315" r:id="rId29"/>
    <p:sldId id="316" r:id="rId30"/>
    <p:sldId id="317" r:id="rId31"/>
    <p:sldId id="318" r:id="rId32"/>
    <p:sldId id="319" r:id="rId33"/>
    <p:sldId id="320" r:id="rId34"/>
    <p:sldId id="323" r:id="rId35"/>
    <p:sldId id="322" r:id="rId36"/>
    <p:sldId id="324" r:id="rId37"/>
    <p:sldId id="347" r:id="rId38"/>
    <p:sldId id="350" r:id="rId39"/>
    <p:sldId id="351" r:id="rId40"/>
    <p:sldId id="325" r:id="rId41"/>
    <p:sldId id="327" r:id="rId42"/>
    <p:sldId id="329" r:id="rId43"/>
    <p:sldId id="333" r:id="rId44"/>
    <p:sldId id="334" r:id="rId45"/>
    <p:sldId id="331" r:id="rId46"/>
    <p:sldId id="332" r:id="rId47"/>
    <p:sldId id="340" r:id="rId48"/>
    <p:sldId id="341" r:id="rId49"/>
    <p:sldId id="342" r:id="rId50"/>
    <p:sldId id="343" r:id="rId51"/>
    <p:sldId id="346"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29"/>
    <p:restoredTop sz="93672"/>
  </p:normalViewPr>
  <p:slideViewPr>
    <p:cSldViewPr snapToGrid="0" snapToObjects="1">
      <p:cViewPr varScale="1">
        <p:scale>
          <a:sx n="68" d="100"/>
          <a:sy n="68" d="100"/>
        </p:scale>
        <p:origin x="99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D768B3-53E1-48D6-A1DF-1950787ED545}" type="doc">
      <dgm:prSet loTypeId="urn:microsoft.com/office/officeart/2005/8/layout/radial4" loCatId="relationship" qsTypeId="urn:microsoft.com/office/officeart/2005/8/quickstyle/simple1" qsCatId="simple" csTypeId="urn:microsoft.com/office/officeart/2005/8/colors/colorful5" csCatId="colorful" phldr="1"/>
      <dgm:spPr/>
      <dgm:t>
        <a:bodyPr/>
        <a:lstStyle/>
        <a:p>
          <a:endParaRPr lang="en-US"/>
        </a:p>
      </dgm:t>
    </dgm:pt>
    <dgm:pt modelId="{D6C0AE99-2AFD-4BDB-8082-35D2E38C622D}">
      <dgm:prSet/>
      <dgm:spPr/>
      <dgm:t>
        <a:bodyPr/>
        <a:lstStyle/>
        <a:p>
          <a:r>
            <a:rPr lang="en-CA" dirty="0"/>
            <a:t>Models of the doctor–patient relationship include:</a:t>
          </a:r>
          <a:endParaRPr lang="en-US" dirty="0"/>
        </a:p>
      </dgm:t>
    </dgm:pt>
    <dgm:pt modelId="{DD6C76F3-145B-4929-A8F0-B0D77D71625C}" type="parTrans" cxnId="{E828B39F-69CF-4431-BB5B-3AF9305D83E5}">
      <dgm:prSet/>
      <dgm:spPr/>
      <dgm:t>
        <a:bodyPr/>
        <a:lstStyle/>
        <a:p>
          <a:endParaRPr lang="en-US"/>
        </a:p>
      </dgm:t>
    </dgm:pt>
    <dgm:pt modelId="{55805082-1628-4A80-8A7A-989A405DA2B1}" type="sibTrans" cxnId="{E828B39F-69CF-4431-BB5B-3AF9305D83E5}">
      <dgm:prSet/>
      <dgm:spPr/>
      <dgm:t>
        <a:bodyPr/>
        <a:lstStyle/>
        <a:p>
          <a:endParaRPr lang="en-US"/>
        </a:p>
      </dgm:t>
    </dgm:pt>
    <dgm:pt modelId="{2D493EB1-ADC9-49CF-89F7-7C8966C3F55F}">
      <dgm:prSet/>
      <dgm:spPr/>
      <dgm:t>
        <a:bodyPr/>
        <a:lstStyle/>
        <a:p>
          <a:r>
            <a:rPr lang="en-CA" dirty="0"/>
            <a:t>The active-passive model</a:t>
          </a:r>
          <a:endParaRPr lang="en-US" dirty="0"/>
        </a:p>
      </dgm:t>
    </dgm:pt>
    <dgm:pt modelId="{0858C870-4400-4EB2-96EC-87AF705B1FD7}" type="parTrans" cxnId="{F6FBE37B-1F1E-4343-BC68-18B457F2D7C5}">
      <dgm:prSet/>
      <dgm:spPr/>
      <dgm:t>
        <a:bodyPr/>
        <a:lstStyle/>
        <a:p>
          <a:endParaRPr lang="en-US"/>
        </a:p>
      </dgm:t>
    </dgm:pt>
    <dgm:pt modelId="{AE462677-66C0-4676-B119-1A846DD58974}" type="sibTrans" cxnId="{F6FBE37B-1F1E-4343-BC68-18B457F2D7C5}">
      <dgm:prSet/>
      <dgm:spPr/>
      <dgm:t>
        <a:bodyPr/>
        <a:lstStyle/>
        <a:p>
          <a:endParaRPr lang="en-US"/>
        </a:p>
      </dgm:t>
    </dgm:pt>
    <dgm:pt modelId="{B7ADCD97-37DB-4A61-BB19-8AA73EF37CE4}">
      <dgm:prSet/>
      <dgm:spPr/>
      <dgm:t>
        <a:bodyPr/>
        <a:lstStyle/>
        <a:p>
          <a:r>
            <a:rPr lang="en-CA" dirty="0"/>
            <a:t>The teacher–student (or parent–child, guidance–cooperation) model.</a:t>
          </a:r>
          <a:endParaRPr lang="en-US" dirty="0"/>
        </a:p>
      </dgm:t>
    </dgm:pt>
    <dgm:pt modelId="{A5A15977-CC5E-4B1E-B005-DC598588F4C1}" type="parTrans" cxnId="{79827D2D-45C5-4EA3-8639-2AE4B0AC6F3D}">
      <dgm:prSet/>
      <dgm:spPr/>
      <dgm:t>
        <a:bodyPr/>
        <a:lstStyle/>
        <a:p>
          <a:endParaRPr lang="en-US"/>
        </a:p>
      </dgm:t>
    </dgm:pt>
    <dgm:pt modelId="{169A3AEB-64A2-4877-A6C5-6F96661528CD}" type="sibTrans" cxnId="{79827D2D-45C5-4EA3-8639-2AE4B0AC6F3D}">
      <dgm:prSet/>
      <dgm:spPr/>
      <dgm:t>
        <a:bodyPr/>
        <a:lstStyle/>
        <a:p>
          <a:endParaRPr lang="en-US"/>
        </a:p>
      </dgm:t>
    </dgm:pt>
    <dgm:pt modelId="{0E27BD30-61C6-403E-B2D4-B771771B77B2}">
      <dgm:prSet/>
      <dgm:spPr/>
      <dgm:t>
        <a:bodyPr/>
        <a:lstStyle/>
        <a:p>
          <a:r>
            <a:rPr lang="en-CA" dirty="0"/>
            <a:t>The mutual participation model.</a:t>
          </a:r>
          <a:endParaRPr lang="en-US" dirty="0"/>
        </a:p>
      </dgm:t>
    </dgm:pt>
    <dgm:pt modelId="{6E366D6E-A1EF-48B8-AADA-49C8F94F94D7}" type="parTrans" cxnId="{A5A69A52-C4E2-4441-8A2C-734CB2A0A763}">
      <dgm:prSet/>
      <dgm:spPr/>
      <dgm:t>
        <a:bodyPr/>
        <a:lstStyle/>
        <a:p>
          <a:endParaRPr lang="en-US"/>
        </a:p>
      </dgm:t>
    </dgm:pt>
    <dgm:pt modelId="{B6CF3BD6-259A-433F-88BC-BEF4AD0D033E}" type="sibTrans" cxnId="{A5A69A52-C4E2-4441-8A2C-734CB2A0A763}">
      <dgm:prSet/>
      <dgm:spPr/>
      <dgm:t>
        <a:bodyPr/>
        <a:lstStyle/>
        <a:p>
          <a:endParaRPr lang="en-US"/>
        </a:p>
      </dgm:t>
    </dgm:pt>
    <dgm:pt modelId="{2E24361B-CAFE-4846-A6AA-429CCF8CB283}">
      <dgm:prSet/>
      <dgm:spPr/>
      <dgm:t>
        <a:bodyPr/>
        <a:lstStyle/>
        <a:p>
          <a:r>
            <a:rPr lang="en-CA" dirty="0"/>
            <a:t>The friendship (or socially intimate) model.</a:t>
          </a:r>
          <a:endParaRPr lang="en-US" dirty="0"/>
        </a:p>
      </dgm:t>
    </dgm:pt>
    <dgm:pt modelId="{078B6457-BC4E-4B16-9F4A-531302BEA3E8}" type="parTrans" cxnId="{2703F041-64E5-4692-8C9C-F4BA273D5CB0}">
      <dgm:prSet/>
      <dgm:spPr/>
      <dgm:t>
        <a:bodyPr/>
        <a:lstStyle/>
        <a:p>
          <a:endParaRPr lang="en-US"/>
        </a:p>
      </dgm:t>
    </dgm:pt>
    <dgm:pt modelId="{50DE1E73-EA66-46DC-9472-3467C62EB3A3}" type="sibTrans" cxnId="{2703F041-64E5-4692-8C9C-F4BA273D5CB0}">
      <dgm:prSet/>
      <dgm:spPr/>
      <dgm:t>
        <a:bodyPr/>
        <a:lstStyle/>
        <a:p>
          <a:endParaRPr lang="en-US"/>
        </a:p>
      </dgm:t>
    </dgm:pt>
    <dgm:pt modelId="{133D6A49-9726-4E27-91B4-26E7693B7658}" type="pres">
      <dgm:prSet presAssocID="{BED768B3-53E1-48D6-A1DF-1950787ED545}" presName="cycle" presStyleCnt="0">
        <dgm:presLayoutVars>
          <dgm:chMax val="1"/>
          <dgm:dir/>
          <dgm:animLvl val="ctr"/>
          <dgm:resizeHandles val="exact"/>
        </dgm:presLayoutVars>
      </dgm:prSet>
      <dgm:spPr/>
    </dgm:pt>
    <dgm:pt modelId="{A9C2C6E5-4295-4094-8046-05EF8EA38EED}" type="pres">
      <dgm:prSet presAssocID="{D6C0AE99-2AFD-4BDB-8082-35D2E38C622D}" presName="centerShape" presStyleLbl="node0" presStyleIdx="0" presStyleCnt="1"/>
      <dgm:spPr/>
    </dgm:pt>
    <dgm:pt modelId="{B7646BB2-CDCD-4A5C-A8E3-A713D30C8173}" type="pres">
      <dgm:prSet presAssocID="{0858C870-4400-4EB2-96EC-87AF705B1FD7}" presName="parTrans" presStyleLbl="bgSibTrans2D1" presStyleIdx="0" presStyleCnt="4"/>
      <dgm:spPr/>
    </dgm:pt>
    <dgm:pt modelId="{EDEB615D-F5F0-4807-8AEA-1056257A0727}" type="pres">
      <dgm:prSet presAssocID="{2D493EB1-ADC9-49CF-89F7-7C8966C3F55F}" presName="node" presStyleLbl="node1" presStyleIdx="0" presStyleCnt="4">
        <dgm:presLayoutVars>
          <dgm:bulletEnabled val="1"/>
        </dgm:presLayoutVars>
      </dgm:prSet>
      <dgm:spPr/>
    </dgm:pt>
    <dgm:pt modelId="{219D1625-DF97-4933-B9A2-D84A5185C3F1}" type="pres">
      <dgm:prSet presAssocID="{A5A15977-CC5E-4B1E-B005-DC598588F4C1}" presName="parTrans" presStyleLbl="bgSibTrans2D1" presStyleIdx="1" presStyleCnt="4"/>
      <dgm:spPr/>
    </dgm:pt>
    <dgm:pt modelId="{8B18CF7C-F903-4C35-AEAC-8841C905A7C9}" type="pres">
      <dgm:prSet presAssocID="{B7ADCD97-37DB-4A61-BB19-8AA73EF37CE4}" presName="node" presStyleLbl="node1" presStyleIdx="1" presStyleCnt="4">
        <dgm:presLayoutVars>
          <dgm:bulletEnabled val="1"/>
        </dgm:presLayoutVars>
      </dgm:prSet>
      <dgm:spPr/>
    </dgm:pt>
    <dgm:pt modelId="{AFB3952B-B10C-4AB4-81BF-F45F8F35CEE0}" type="pres">
      <dgm:prSet presAssocID="{6E366D6E-A1EF-48B8-AADA-49C8F94F94D7}" presName="parTrans" presStyleLbl="bgSibTrans2D1" presStyleIdx="2" presStyleCnt="4"/>
      <dgm:spPr/>
    </dgm:pt>
    <dgm:pt modelId="{4F9FC666-ECE7-4FD9-B4F8-B7D6DF0D44D9}" type="pres">
      <dgm:prSet presAssocID="{0E27BD30-61C6-403E-B2D4-B771771B77B2}" presName="node" presStyleLbl="node1" presStyleIdx="2" presStyleCnt="4">
        <dgm:presLayoutVars>
          <dgm:bulletEnabled val="1"/>
        </dgm:presLayoutVars>
      </dgm:prSet>
      <dgm:spPr/>
    </dgm:pt>
    <dgm:pt modelId="{0D4FBF6A-D975-4AB2-8098-076F9C975ABB}" type="pres">
      <dgm:prSet presAssocID="{078B6457-BC4E-4B16-9F4A-531302BEA3E8}" presName="parTrans" presStyleLbl="bgSibTrans2D1" presStyleIdx="3" presStyleCnt="4"/>
      <dgm:spPr/>
    </dgm:pt>
    <dgm:pt modelId="{81B40555-3E87-4817-8695-52596CC00B14}" type="pres">
      <dgm:prSet presAssocID="{2E24361B-CAFE-4846-A6AA-429CCF8CB283}" presName="node" presStyleLbl="node1" presStyleIdx="3" presStyleCnt="4">
        <dgm:presLayoutVars>
          <dgm:bulletEnabled val="1"/>
        </dgm:presLayoutVars>
      </dgm:prSet>
      <dgm:spPr/>
    </dgm:pt>
  </dgm:ptLst>
  <dgm:cxnLst>
    <dgm:cxn modelId="{9EC1D815-E18E-4271-93F6-7846833D545B}" type="presOf" srcId="{2E24361B-CAFE-4846-A6AA-429CCF8CB283}" destId="{81B40555-3E87-4817-8695-52596CC00B14}" srcOrd="0" destOrd="0" presId="urn:microsoft.com/office/officeart/2005/8/layout/radial4"/>
    <dgm:cxn modelId="{B62B121C-71C6-4317-B99F-D1ADF26635FA}" type="presOf" srcId="{D6C0AE99-2AFD-4BDB-8082-35D2E38C622D}" destId="{A9C2C6E5-4295-4094-8046-05EF8EA38EED}" srcOrd="0" destOrd="0" presId="urn:microsoft.com/office/officeart/2005/8/layout/radial4"/>
    <dgm:cxn modelId="{79827D2D-45C5-4EA3-8639-2AE4B0AC6F3D}" srcId="{D6C0AE99-2AFD-4BDB-8082-35D2E38C622D}" destId="{B7ADCD97-37DB-4A61-BB19-8AA73EF37CE4}" srcOrd="1" destOrd="0" parTransId="{A5A15977-CC5E-4B1E-B005-DC598588F4C1}" sibTransId="{169A3AEB-64A2-4877-A6C5-6F96661528CD}"/>
    <dgm:cxn modelId="{CEF76B3D-1974-4DD0-A532-0A73278DE62F}" type="presOf" srcId="{B7ADCD97-37DB-4A61-BB19-8AA73EF37CE4}" destId="{8B18CF7C-F903-4C35-AEAC-8841C905A7C9}" srcOrd="0" destOrd="0" presId="urn:microsoft.com/office/officeart/2005/8/layout/radial4"/>
    <dgm:cxn modelId="{7C91CA5C-0D3D-48BC-898B-9DCB714569A8}" type="presOf" srcId="{A5A15977-CC5E-4B1E-B005-DC598588F4C1}" destId="{219D1625-DF97-4933-B9A2-D84A5185C3F1}" srcOrd="0" destOrd="0" presId="urn:microsoft.com/office/officeart/2005/8/layout/radial4"/>
    <dgm:cxn modelId="{2703F041-64E5-4692-8C9C-F4BA273D5CB0}" srcId="{D6C0AE99-2AFD-4BDB-8082-35D2E38C622D}" destId="{2E24361B-CAFE-4846-A6AA-429CCF8CB283}" srcOrd="3" destOrd="0" parTransId="{078B6457-BC4E-4B16-9F4A-531302BEA3E8}" sibTransId="{50DE1E73-EA66-46DC-9472-3467C62EB3A3}"/>
    <dgm:cxn modelId="{2465056E-1B9B-49C1-AC74-7F6660F38EA4}" type="presOf" srcId="{0858C870-4400-4EB2-96EC-87AF705B1FD7}" destId="{B7646BB2-CDCD-4A5C-A8E3-A713D30C8173}" srcOrd="0" destOrd="0" presId="urn:microsoft.com/office/officeart/2005/8/layout/radial4"/>
    <dgm:cxn modelId="{A5A69A52-C4E2-4441-8A2C-734CB2A0A763}" srcId="{D6C0AE99-2AFD-4BDB-8082-35D2E38C622D}" destId="{0E27BD30-61C6-403E-B2D4-B771771B77B2}" srcOrd="2" destOrd="0" parTransId="{6E366D6E-A1EF-48B8-AADA-49C8F94F94D7}" sibTransId="{B6CF3BD6-259A-433F-88BC-BEF4AD0D033E}"/>
    <dgm:cxn modelId="{F6FBE37B-1F1E-4343-BC68-18B457F2D7C5}" srcId="{D6C0AE99-2AFD-4BDB-8082-35D2E38C622D}" destId="{2D493EB1-ADC9-49CF-89F7-7C8966C3F55F}" srcOrd="0" destOrd="0" parTransId="{0858C870-4400-4EB2-96EC-87AF705B1FD7}" sibTransId="{AE462677-66C0-4676-B119-1A846DD58974}"/>
    <dgm:cxn modelId="{0C6E3C98-6725-40B1-A6B9-5DBCC0C95AA8}" type="presOf" srcId="{078B6457-BC4E-4B16-9F4A-531302BEA3E8}" destId="{0D4FBF6A-D975-4AB2-8098-076F9C975ABB}" srcOrd="0" destOrd="0" presId="urn:microsoft.com/office/officeart/2005/8/layout/radial4"/>
    <dgm:cxn modelId="{468E9299-CB8F-4250-9F74-93C5A7C8DA5A}" type="presOf" srcId="{6E366D6E-A1EF-48B8-AADA-49C8F94F94D7}" destId="{AFB3952B-B10C-4AB4-81BF-F45F8F35CEE0}" srcOrd="0" destOrd="0" presId="urn:microsoft.com/office/officeart/2005/8/layout/radial4"/>
    <dgm:cxn modelId="{E828B39F-69CF-4431-BB5B-3AF9305D83E5}" srcId="{BED768B3-53E1-48D6-A1DF-1950787ED545}" destId="{D6C0AE99-2AFD-4BDB-8082-35D2E38C622D}" srcOrd="0" destOrd="0" parTransId="{DD6C76F3-145B-4929-A8F0-B0D77D71625C}" sibTransId="{55805082-1628-4A80-8A7A-989A405DA2B1}"/>
    <dgm:cxn modelId="{F16B2BA9-316B-4699-BD33-ED11CB1B1730}" type="presOf" srcId="{BED768B3-53E1-48D6-A1DF-1950787ED545}" destId="{133D6A49-9726-4E27-91B4-26E7693B7658}" srcOrd="0" destOrd="0" presId="urn:microsoft.com/office/officeart/2005/8/layout/radial4"/>
    <dgm:cxn modelId="{7FDDAAF3-2EB7-4050-967D-5A481940ED89}" type="presOf" srcId="{2D493EB1-ADC9-49CF-89F7-7C8966C3F55F}" destId="{EDEB615D-F5F0-4807-8AEA-1056257A0727}" srcOrd="0" destOrd="0" presId="urn:microsoft.com/office/officeart/2005/8/layout/radial4"/>
    <dgm:cxn modelId="{AA81DFFE-163F-486A-B960-970D9B4BA0BA}" type="presOf" srcId="{0E27BD30-61C6-403E-B2D4-B771771B77B2}" destId="{4F9FC666-ECE7-4FD9-B4F8-B7D6DF0D44D9}" srcOrd="0" destOrd="0" presId="urn:microsoft.com/office/officeart/2005/8/layout/radial4"/>
    <dgm:cxn modelId="{E07985C5-2FC5-4CE8-AE42-B959638275D7}" type="presParOf" srcId="{133D6A49-9726-4E27-91B4-26E7693B7658}" destId="{A9C2C6E5-4295-4094-8046-05EF8EA38EED}" srcOrd="0" destOrd="0" presId="urn:microsoft.com/office/officeart/2005/8/layout/radial4"/>
    <dgm:cxn modelId="{449B1DC6-5CD4-4456-9ACB-576E561FE730}" type="presParOf" srcId="{133D6A49-9726-4E27-91B4-26E7693B7658}" destId="{B7646BB2-CDCD-4A5C-A8E3-A713D30C8173}" srcOrd="1" destOrd="0" presId="urn:microsoft.com/office/officeart/2005/8/layout/radial4"/>
    <dgm:cxn modelId="{48EA76E5-B01B-4525-8670-FB7DB291CB4C}" type="presParOf" srcId="{133D6A49-9726-4E27-91B4-26E7693B7658}" destId="{EDEB615D-F5F0-4807-8AEA-1056257A0727}" srcOrd="2" destOrd="0" presId="urn:microsoft.com/office/officeart/2005/8/layout/radial4"/>
    <dgm:cxn modelId="{E00B6102-1758-4995-B259-9BB79B3EC11E}" type="presParOf" srcId="{133D6A49-9726-4E27-91B4-26E7693B7658}" destId="{219D1625-DF97-4933-B9A2-D84A5185C3F1}" srcOrd="3" destOrd="0" presId="urn:microsoft.com/office/officeart/2005/8/layout/radial4"/>
    <dgm:cxn modelId="{C3E92763-3C02-4E72-9AD5-DB2B15716D3F}" type="presParOf" srcId="{133D6A49-9726-4E27-91B4-26E7693B7658}" destId="{8B18CF7C-F903-4C35-AEAC-8841C905A7C9}" srcOrd="4" destOrd="0" presId="urn:microsoft.com/office/officeart/2005/8/layout/radial4"/>
    <dgm:cxn modelId="{41B306DD-5B02-4188-A6B6-5177B50AB4AB}" type="presParOf" srcId="{133D6A49-9726-4E27-91B4-26E7693B7658}" destId="{AFB3952B-B10C-4AB4-81BF-F45F8F35CEE0}" srcOrd="5" destOrd="0" presId="urn:microsoft.com/office/officeart/2005/8/layout/radial4"/>
    <dgm:cxn modelId="{0EF898AE-6AF4-4682-B737-792AB6D6F0BF}" type="presParOf" srcId="{133D6A49-9726-4E27-91B4-26E7693B7658}" destId="{4F9FC666-ECE7-4FD9-B4F8-B7D6DF0D44D9}" srcOrd="6" destOrd="0" presId="urn:microsoft.com/office/officeart/2005/8/layout/radial4"/>
    <dgm:cxn modelId="{8314ED10-1D8B-4ACB-8AE2-D0C3A52EE6A9}" type="presParOf" srcId="{133D6A49-9726-4E27-91B4-26E7693B7658}" destId="{0D4FBF6A-D975-4AB2-8098-076F9C975ABB}" srcOrd="7" destOrd="0" presId="urn:microsoft.com/office/officeart/2005/8/layout/radial4"/>
    <dgm:cxn modelId="{94EBBF14-ECBC-4CD6-8861-866CA935486D}" type="presParOf" srcId="{133D6A49-9726-4E27-91B4-26E7693B7658}" destId="{81B40555-3E87-4817-8695-52596CC00B14}"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EF2CCD-682C-4244-AD2D-9FBB297ED597}" type="doc">
      <dgm:prSet loTypeId="urn:microsoft.com/office/officeart/2005/8/layout/hProcess9" loCatId="process" qsTypeId="urn:microsoft.com/office/officeart/2005/8/quickstyle/simple1" qsCatId="simple" csTypeId="urn:microsoft.com/office/officeart/2005/8/colors/colorful5" csCatId="colorful" phldr="1"/>
      <dgm:spPr/>
    </dgm:pt>
    <dgm:pt modelId="{922479A0-26DC-4643-9D76-AAC70DD7EE1D}">
      <dgm:prSet phldrT="[Text]" custT="1"/>
      <dgm:spPr/>
      <dgm:t>
        <a:bodyPr/>
        <a:lstStyle/>
        <a:p>
          <a:r>
            <a:rPr lang="en-CA" sz="3600" dirty="0"/>
            <a:t>Beginning</a:t>
          </a:r>
          <a:endParaRPr lang="en-US" sz="3600" dirty="0"/>
        </a:p>
      </dgm:t>
    </dgm:pt>
    <dgm:pt modelId="{FCCBD786-72C5-4AEF-A3BC-77E25C6FF348}" type="parTrans" cxnId="{31F8E122-F5C1-4A66-877E-3774D9F83BA8}">
      <dgm:prSet/>
      <dgm:spPr/>
      <dgm:t>
        <a:bodyPr/>
        <a:lstStyle/>
        <a:p>
          <a:endParaRPr lang="en-US"/>
        </a:p>
      </dgm:t>
    </dgm:pt>
    <dgm:pt modelId="{355B99DB-9307-4950-80E6-B92170B2D67E}" type="sibTrans" cxnId="{31F8E122-F5C1-4A66-877E-3774D9F83BA8}">
      <dgm:prSet/>
      <dgm:spPr/>
      <dgm:t>
        <a:bodyPr/>
        <a:lstStyle/>
        <a:p>
          <a:endParaRPr lang="en-US"/>
        </a:p>
      </dgm:t>
    </dgm:pt>
    <dgm:pt modelId="{23509AA0-C89C-4B02-A423-4C9627C6AC02}">
      <dgm:prSet phldrT="[Text]" custT="1"/>
      <dgm:spPr/>
      <dgm:t>
        <a:bodyPr/>
        <a:lstStyle/>
        <a:p>
          <a:r>
            <a:rPr lang="en-CA" sz="3600" dirty="0"/>
            <a:t>Interview itself</a:t>
          </a:r>
          <a:endParaRPr lang="en-US" sz="3600" dirty="0"/>
        </a:p>
      </dgm:t>
    </dgm:pt>
    <dgm:pt modelId="{0A34B637-82BE-4BEC-A8D1-313B8C871DD2}" type="parTrans" cxnId="{2E3E9B18-CA0B-4A3A-9A88-04912387F346}">
      <dgm:prSet/>
      <dgm:spPr/>
      <dgm:t>
        <a:bodyPr/>
        <a:lstStyle/>
        <a:p>
          <a:endParaRPr lang="en-US"/>
        </a:p>
      </dgm:t>
    </dgm:pt>
    <dgm:pt modelId="{37D0B44F-ECC9-45B8-BC2A-F2A4FDFD3E4B}" type="sibTrans" cxnId="{2E3E9B18-CA0B-4A3A-9A88-04912387F346}">
      <dgm:prSet/>
      <dgm:spPr/>
      <dgm:t>
        <a:bodyPr/>
        <a:lstStyle/>
        <a:p>
          <a:endParaRPr lang="en-US"/>
        </a:p>
      </dgm:t>
    </dgm:pt>
    <dgm:pt modelId="{0CCCE0BB-5C63-4BA8-A62C-3AB52245FF21}">
      <dgm:prSet phldrT="[Text]" custT="1"/>
      <dgm:spPr/>
      <dgm:t>
        <a:bodyPr/>
        <a:lstStyle/>
        <a:p>
          <a:r>
            <a:rPr lang="en-CA" sz="3600" dirty="0"/>
            <a:t>Closing</a:t>
          </a:r>
          <a:endParaRPr lang="en-US" sz="3600" dirty="0"/>
        </a:p>
      </dgm:t>
    </dgm:pt>
    <dgm:pt modelId="{8CF4AE61-F2D0-44A5-8E97-3D09F86BBC73}" type="parTrans" cxnId="{32F7459C-6400-424D-B9EF-125B4686AA47}">
      <dgm:prSet/>
      <dgm:spPr/>
      <dgm:t>
        <a:bodyPr/>
        <a:lstStyle/>
        <a:p>
          <a:endParaRPr lang="en-US"/>
        </a:p>
      </dgm:t>
    </dgm:pt>
    <dgm:pt modelId="{D5B47EC7-D355-4C93-A616-1D21B3DF14EB}" type="sibTrans" cxnId="{32F7459C-6400-424D-B9EF-125B4686AA47}">
      <dgm:prSet/>
      <dgm:spPr/>
      <dgm:t>
        <a:bodyPr/>
        <a:lstStyle/>
        <a:p>
          <a:endParaRPr lang="en-US"/>
        </a:p>
      </dgm:t>
    </dgm:pt>
    <dgm:pt modelId="{55D8D718-0BE8-44AC-8ABC-DD85E510F9E6}" type="pres">
      <dgm:prSet presAssocID="{C6EF2CCD-682C-4244-AD2D-9FBB297ED597}" presName="CompostProcess" presStyleCnt="0">
        <dgm:presLayoutVars>
          <dgm:dir/>
          <dgm:resizeHandles val="exact"/>
        </dgm:presLayoutVars>
      </dgm:prSet>
      <dgm:spPr/>
    </dgm:pt>
    <dgm:pt modelId="{B6DE135B-E19A-475B-B73A-B40D8C7E94C2}" type="pres">
      <dgm:prSet presAssocID="{C6EF2CCD-682C-4244-AD2D-9FBB297ED597}" presName="arrow" presStyleLbl="bgShp" presStyleIdx="0" presStyleCnt="1"/>
      <dgm:spPr/>
    </dgm:pt>
    <dgm:pt modelId="{12556DC9-D3AF-44FB-946C-1EFB056AA59D}" type="pres">
      <dgm:prSet presAssocID="{C6EF2CCD-682C-4244-AD2D-9FBB297ED597}" presName="linearProcess" presStyleCnt="0"/>
      <dgm:spPr/>
    </dgm:pt>
    <dgm:pt modelId="{5FBC877A-B72C-4E8E-A607-3B8EA00B7A8F}" type="pres">
      <dgm:prSet presAssocID="{922479A0-26DC-4643-9D76-AAC70DD7EE1D}" presName="textNode" presStyleLbl="node1" presStyleIdx="0" presStyleCnt="3">
        <dgm:presLayoutVars>
          <dgm:bulletEnabled val="1"/>
        </dgm:presLayoutVars>
      </dgm:prSet>
      <dgm:spPr/>
    </dgm:pt>
    <dgm:pt modelId="{BF2E7407-5BEB-4D94-9E57-D44BA7CD34E2}" type="pres">
      <dgm:prSet presAssocID="{355B99DB-9307-4950-80E6-B92170B2D67E}" presName="sibTrans" presStyleCnt="0"/>
      <dgm:spPr/>
    </dgm:pt>
    <dgm:pt modelId="{D376DB1C-F8CD-4003-866C-3275D8E77E9A}" type="pres">
      <dgm:prSet presAssocID="{23509AA0-C89C-4B02-A423-4C9627C6AC02}" presName="textNode" presStyleLbl="node1" presStyleIdx="1" presStyleCnt="3" custLinFactNeighborX="-59025">
        <dgm:presLayoutVars>
          <dgm:bulletEnabled val="1"/>
        </dgm:presLayoutVars>
      </dgm:prSet>
      <dgm:spPr/>
    </dgm:pt>
    <dgm:pt modelId="{C151A67D-7A86-4AB9-BBCF-B700464BED56}" type="pres">
      <dgm:prSet presAssocID="{37D0B44F-ECC9-45B8-BC2A-F2A4FDFD3E4B}" presName="sibTrans" presStyleCnt="0"/>
      <dgm:spPr/>
    </dgm:pt>
    <dgm:pt modelId="{8C1DCE6F-3D09-4E38-BA16-42B07BE559C2}" type="pres">
      <dgm:prSet presAssocID="{0CCCE0BB-5C63-4BA8-A62C-3AB52245FF21}" presName="textNode" presStyleLbl="node1" presStyleIdx="2" presStyleCnt="3" custLinFactX="-1931" custLinFactNeighborX="-100000">
        <dgm:presLayoutVars>
          <dgm:bulletEnabled val="1"/>
        </dgm:presLayoutVars>
      </dgm:prSet>
      <dgm:spPr/>
    </dgm:pt>
  </dgm:ptLst>
  <dgm:cxnLst>
    <dgm:cxn modelId="{F607D306-8223-415C-B73A-E1232A54B979}" type="presOf" srcId="{0CCCE0BB-5C63-4BA8-A62C-3AB52245FF21}" destId="{8C1DCE6F-3D09-4E38-BA16-42B07BE559C2}" srcOrd="0" destOrd="0" presId="urn:microsoft.com/office/officeart/2005/8/layout/hProcess9"/>
    <dgm:cxn modelId="{2E3E9B18-CA0B-4A3A-9A88-04912387F346}" srcId="{C6EF2CCD-682C-4244-AD2D-9FBB297ED597}" destId="{23509AA0-C89C-4B02-A423-4C9627C6AC02}" srcOrd="1" destOrd="0" parTransId="{0A34B637-82BE-4BEC-A8D1-313B8C871DD2}" sibTransId="{37D0B44F-ECC9-45B8-BC2A-F2A4FDFD3E4B}"/>
    <dgm:cxn modelId="{31F8E122-F5C1-4A66-877E-3774D9F83BA8}" srcId="{C6EF2CCD-682C-4244-AD2D-9FBB297ED597}" destId="{922479A0-26DC-4643-9D76-AAC70DD7EE1D}" srcOrd="0" destOrd="0" parTransId="{FCCBD786-72C5-4AEF-A3BC-77E25C6FF348}" sibTransId="{355B99DB-9307-4950-80E6-B92170B2D67E}"/>
    <dgm:cxn modelId="{B4711178-5915-4B66-8E67-7CA432D4282D}" type="presOf" srcId="{922479A0-26DC-4643-9D76-AAC70DD7EE1D}" destId="{5FBC877A-B72C-4E8E-A607-3B8EA00B7A8F}" srcOrd="0" destOrd="0" presId="urn:microsoft.com/office/officeart/2005/8/layout/hProcess9"/>
    <dgm:cxn modelId="{E98F7998-AE3C-4B39-8BEC-278BB7FEA184}" type="presOf" srcId="{C6EF2CCD-682C-4244-AD2D-9FBB297ED597}" destId="{55D8D718-0BE8-44AC-8ABC-DD85E510F9E6}" srcOrd="0" destOrd="0" presId="urn:microsoft.com/office/officeart/2005/8/layout/hProcess9"/>
    <dgm:cxn modelId="{32F7459C-6400-424D-B9EF-125B4686AA47}" srcId="{C6EF2CCD-682C-4244-AD2D-9FBB297ED597}" destId="{0CCCE0BB-5C63-4BA8-A62C-3AB52245FF21}" srcOrd="2" destOrd="0" parTransId="{8CF4AE61-F2D0-44A5-8E97-3D09F86BBC73}" sibTransId="{D5B47EC7-D355-4C93-A616-1D21B3DF14EB}"/>
    <dgm:cxn modelId="{7AB0B79F-8ECC-4CA5-9923-8BBDC122941F}" type="presOf" srcId="{23509AA0-C89C-4B02-A423-4C9627C6AC02}" destId="{D376DB1C-F8CD-4003-866C-3275D8E77E9A}" srcOrd="0" destOrd="0" presId="urn:microsoft.com/office/officeart/2005/8/layout/hProcess9"/>
    <dgm:cxn modelId="{8EC81121-6265-421A-8BB6-4D09505D7EEC}" type="presParOf" srcId="{55D8D718-0BE8-44AC-8ABC-DD85E510F9E6}" destId="{B6DE135B-E19A-475B-B73A-B40D8C7E94C2}" srcOrd="0" destOrd="0" presId="urn:microsoft.com/office/officeart/2005/8/layout/hProcess9"/>
    <dgm:cxn modelId="{6B69823A-09D7-44B2-95F2-CAD1E461B1EA}" type="presParOf" srcId="{55D8D718-0BE8-44AC-8ABC-DD85E510F9E6}" destId="{12556DC9-D3AF-44FB-946C-1EFB056AA59D}" srcOrd="1" destOrd="0" presId="urn:microsoft.com/office/officeart/2005/8/layout/hProcess9"/>
    <dgm:cxn modelId="{93957A1F-FE77-4011-B9D2-02E0D74D31D3}" type="presParOf" srcId="{12556DC9-D3AF-44FB-946C-1EFB056AA59D}" destId="{5FBC877A-B72C-4E8E-A607-3B8EA00B7A8F}" srcOrd="0" destOrd="0" presId="urn:microsoft.com/office/officeart/2005/8/layout/hProcess9"/>
    <dgm:cxn modelId="{E09146E5-85E5-4BA4-AD22-64EBED6D3F02}" type="presParOf" srcId="{12556DC9-D3AF-44FB-946C-1EFB056AA59D}" destId="{BF2E7407-5BEB-4D94-9E57-D44BA7CD34E2}" srcOrd="1" destOrd="0" presId="urn:microsoft.com/office/officeart/2005/8/layout/hProcess9"/>
    <dgm:cxn modelId="{B47083D7-04BF-43A0-BE55-CD2D88E099DA}" type="presParOf" srcId="{12556DC9-D3AF-44FB-946C-1EFB056AA59D}" destId="{D376DB1C-F8CD-4003-866C-3275D8E77E9A}" srcOrd="2" destOrd="0" presId="urn:microsoft.com/office/officeart/2005/8/layout/hProcess9"/>
    <dgm:cxn modelId="{B377B3D1-E07C-4F86-9026-8A0BD3FF39F7}" type="presParOf" srcId="{12556DC9-D3AF-44FB-946C-1EFB056AA59D}" destId="{C151A67D-7A86-4AB9-BBCF-B700464BED56}" srcOrd="3" destOrd="0" presId="urn:microsoft.com/office/officeart/2005/8/layout/hProcess9"/>
    <dgm:cxn modelId="{C4C3EEA9-0129-4EEF-9ED8-3DB559A37D4A}" type="presParOf" srcId="{12556DC9-D3AF-44FB-946C-1EFB056AA59D}" destId="{8C1DCE6F-3D09-4E38-BA16-42B07BE559C2}"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EF2CCD-682C-4244-AD2D-9FBB297ED597}" type="doc">
      <dgm:prSet loTypeId="urn:microsoft.com/office/officeart/2005/8/layout/hProcess9" loCatId="process" qsTypeId="urn:microsoft.com/office/officeart/2005/8/quickstyle/simple1" qsCatId="simple" csTypeId="urn:microsoft.com/office/officeart/2005/8/colors/colorful5" csCatId="colorful" phldr="1"/>
      <dgm:spPr/>
    </dgm:pt>
    <dgm:pt modelId="{922479A0-26DC-4643-9D76-AAC70DD7EE1D}">
      <dgm:prSet phldrT="[Text]" custT="1"/>
      <dgm:spPr/>
      <dgm:t>
        <a:bodyPr/>
        <a:lstStyle/>
        <a:p>
          <a:r>
            <a:rPr lang="en-CA" sz="3600" dirty="0"/>
            <a:t>Beginning</a:t>
          </a:r>
          <a:endParaRPr lang="en-US" sz="3600" dirty="0"/>
        </a:p>
      </dgm:t>
    </dgm:pt>
    <dgm:pt modelId="{FCCBD786-72C5-4AEF-A3BC-77E25C6FF348}" type="parTrans" cxnId="{31F8E122-F5C1-4A66-877E-3774D9F83BA8}">
      <dgm:prSet/>
      <dgm:spPr/>
      <dgm:t>
        <a:bodyPr/>
        <a:lstStyle/>
        <a:p>
          <a:endParaRPr lang="en-US"/>
        </a:p>
      </dgm:t>
    </dgm:pt>
    <dgm:pt modelId="{355B99DB-9307-4950-80E6-B92170B2D67E}" type="sibTrans" cxnId="{31F8E122-F5C1-4A66-877E-3774D9F83BA8}">
      <dgm:prSet/>
      <dgm:spPr/>
      <dgm:t>
        <a:bodyPr/>
        <a:lstStyle/>
        <a:p>
          <a:endParaRPr lang="en-US"/>
        </a:p>
      </dgm:t>
    </dgm:pt>
    <dgm:pt modelId="{23509AA0-C89C-4B02-A423-4C9627C6AC02}">
      <dgm:prSet phldrT="[Text]" custT="1"/>
      <dgm:spPr/>
      <dgm:t>
        <a:bodyPr/>
        <a:lstStyle/>
        <a:p>
          <a:r>
            <a:rPr lang="en-CA" sz="3600" dirty="0"/>
            <a:t>Interview itself</a:t>
          </a:r>
          <a:endParaRPr lang="en-US" sz="3600" dirty="0"/>
        </a:p>
      </dgm:t>
    </dgm:pt>
    <dgm:pt modelId="{0A34B637-82BE-4BEC-A8D1-313B8C871DD2}" type="parTrans" cxnId="{2E3E9B18-CA0B-4A3A-9A88-04912387F346}">
      <dgm:prSet/>
      <dgm:spPr/>
      <dgm:t>
        <a:bodyPr/>
        <a:lstStyle/>
        <a:p>
          <a:endParaRPr lang="en-US"/>
        </a:p>
      </dgm:t>
    </dgm:pt>
    <dgm:pt modelId="{37D0B44F-ECC9-45B8-BC2A-F2A4FDFD3E4B}" type="sibTrans" cxnId="{2E3E9B18-CA0B-4A3A-9A88-04912387F346}">
      <dgm:prSet/>
      <dgm:spPr/>
      <dgm:t>
        <a:bodyPr/>
        <a:lstStyle/>
        <a:p>
          <a:endParaRPr lang="en-US"/>
        </a:p>
      </dgm:t>
    </dgm:pt>
    <dgm:pt modelId="{0CCCE0BB-5C63-4BA8-A62C-3AB52245FF21}">
      <dgm:prSet phldrT="[Text]" custT="1"/>
      <dgm:spPr/>
      <dgm:t>
        <a:bodyPr/>
        <a:lstStyle/>
        <a:p>
          <a:r>
            <a:rPr lang="en-CA" sz="3600" dirty="0"/>
            <a:t>Closing</a:t>
          </a:r>
          <a:endParaRPr lang="en-US" sz="3600" dirty="0"/>
        </a:p>
      </dgm:t>
    </dgm:pt>
    <dgm:pt modelId="{8CF4AE61-F2D0-44A5-8E97-3D09F86BBC73}" type="parTrans" cxnId="{32F7459C-6400-424D-B9EF-125B4686AA47}">
      <dgm:prSet/>
      <dgm:spPr/>
      <dgm:t>
        <a:bodyPr/>
        <a:lstStyle/>
        <a:p>
          <a:endParaRPr lang="en-US"/>
        </a:p>
      </dgm:t>
    </dgm:pt>
    <dgm:pt modelId="{D5B47EC7-D355-4C93-A616-1D21B3DF14EB}" type="sibTrans" cxnId="{32F7459C-6400-424D-B9EF-125B4686AA47}">
      <dgm:prSet/>
      <dgm:spPr/>
      <dgm:t>
        <a:bodyPr/>
        <a:lstStyle/>
        <a:p>
          <a:endParaRPr lang="en-US"/>
        </a:p>
      </dgm:t>
    </dgm:pt>
    <dgm:pt modelId="{55D8D718-0BE8-44AC-8ABC-DD85E510F9E6}" type="pres">
      <dgm:prSet presAssocID="{C6EF2CCD-682C-4244-AD2D-9FBB297ED597}" presName="CompostProcess" presStyleCnt="0">
        <dgm:presLayoutVars>
          <dgm:dir/>
          <dgm:resizeHandles val="exact"/>
        </dgm:presLayoutVars>
      </dgm:prSet>
      <dgm:spPr/>
    </dgm:pt>
    <dgm:pt modelId="{B6DE135B-E19A-475B-B73A-B40D8C7E94C2}" type="pres">
      <dgm:prSet presAssocID="{C6EF2CCD-682C-4244-AD2D-9FBB297ED597}" presName="arrow" presStyleLbl="bgShp" presStyleIdx="0" presStyleCnt="1"/>
      <dgm:spPr/>
    </dgm:pt>
    <dgm:pt modelId="{12556DC9-D3AF-44FB-946C-1EFB056AA59D}" type="pres">
      <dgm:prSet presAssocID="{C6EF2CCD-682C-4244-AD2D-9FBB297ED597}" presName="linearProcess" presStyleCnt="0"/>
      <dgm:spPr/>
    </dgm:pt>
    <dgm:pt modelId="{5FBC877A-B72C-4E8E-A607-3B8EA00B7A8F}" type="pres">
      <dgm:prSet presAssocID="{922479A0-26DC-4643-9D76-AAC70DD7EE1D}" presName="textNode" presStyleLbl="node1" presStyleIdx="0" presStyleCnt="3">
        <dgm:presLayoutVars>
          <dgm:bulletEnabled val="1"/>
        </dgm:presLayoutVars>
      </dgm:prSet>
      <dgm:spPr/>
    </dgm:pt>
    <dgm:pt modelId="{BF2E7407-5BEB-4D94-9E57-D44BA7CD34E2}" type="pres">
      <dgm:prSet presAssocID="{355B99DB-9307-4950-80E6-B92170B2D67E}" presName="sibTrans" presStyleCnt="0"/>
      <dgm:spPr/>
    </dgm:pt>
    <dgm:pt modelId="{D376DB1C-F8CD-4003-866C-3275D8E77E9A}" type="pres">
      <dgm:prSet presAssocID="{23509AA0-C89C-4B02-A423-4C9627C6AC02}" presName="textNode" presStyleLbl="node1" presStyleIdx="1" presStyleCnt="3" custLinFactNeighborX="-59025">
        <dgm:presLayoutVars>
          <dgm:bulletEnabled val="1"/>
        </dgm:presLayoutVars>
      </dgm:prSet>
      <dgm:spPr/>
    </dgm:pt>
    <dgm:pt modelId="{C151A67D-7A86-4AB9-BBCF-B700464BED56}" type="pres">
      <dgm:prSet presAssocID="{37D0B44F-ECC9-45B8-BC2A-F2A4FDFD3E4B}" presName="sibTrans" presStyleCnt="0"/>
      <dgm:spPr/>
    </dgm:pt>
    <dgm:pt modelId="{8C1DCE6F-3D09-4E38-BA16-42B07BE559C2}" type="pres">
      <dgm:prSet presAssocID="{0CCCE0BB-5C63-4BA8-A62C-3AB52245FF21}" presName="textNode" presStyleLbl="node1" presStyleIdx="2" presStyleCnt="3" custLinFactX="-1931" custLinFactNeighborX="-100000">
        <dgm:presLayoutVars>
          <dgm:bulletEnabled val="1"/>
        </dgm:presLayoutVars>
      </dgm:prSet>
      <dgm:spPr/>
    </dgm:pt>
  </dgm:ptLst>
  <dgm:cxnLst>
    <dgm:cxn modelId="{F607D306-8223-415C-B73A-E1232A54B979}" type="presOf" srcId="{0CCCE0BB-5C63-4BA8-A62C-3AB52245FF21}" destId="{8C1DCE6F-3D09-4E38-BA16-42B07BE559C2}" srcOrd="0" destOrd="0" presId="urn:microsoft.com/office/officeart/2005/8/layout/hProcess9"/>
    <dgm:cxn modelId="{2E3E9B18-CA0B-4A3A-9A88-04912387F346}" srcId="{C6EF2CCD-682C-4244-AD2D-9FBB297ED597}" destId="{23509AA0-C89C-4B02-A423-4C9627C6AC02}" srcOrd="1" destOrd="0" parTransId="{0A34B637-82BE-4BEC-A8D1-313B8C871DD2}" sibTransId="{37D0B44F-ECC9-45B8-BC2A-F2A4FDFD3E4B}"/>
    <dgm:cxn modelId="{31F8E122-F5C1-4A66-877E-3774D9F83BA8}" srcId="{C6EF2CCD-682C-4244-AD2D-9FBB297ED597}" destId="{922479A0-26DC-4643-9D76-AAC70DD7EE1D}" srcOrd="0" destOrd="0" parTransId="{FCCBD786-72C5-4AEF-A3BC-77E25C6FF348}" sibTransId="{355B99DB-9307-4950-80E6-B92170B2D67E}"/>
    <dgm:cxn modelId="{B4711178-5915-4B66-8E67-7CA432D4282D}" type="presOf" srcId="{922479A0-26DC-4643-9D76-AAC70DD7EE1D}" destId="{5FBC877A-B72C-4E8E-A607-3B8EA00B7A8F}" srcOrd="0" destOrd="0" presId="urn:microsoft.com/office/officeart/2005/8/layout/hProcess9"/>
    <dgm:cxn modelId="{E98F7998-AE3C-4B39-8BEC-278BB7FEA184}" type="presOf" srcId="{C6EF2CCD-682C-4244-AD2D-9FBB297ED597}" destId="{55D8D718-0BE8-44AC-8ABC-DD85E510F9E6}" srcOrd="0" destOrd="0" presId="urn:microsoft.com/office/officeart/2005/8/layout/hProcess9"/>
    <dgm:cxn modelId="{32F7459C-6400-424D-B9EF-125B4686AA47}" srcId="{C6EF2CCD-682C-4244-AD2D-9FBB297ED597}" destId="{0CCCE0BB-5C63-4BA8-A62C-3AB52245FF21}" srcOrd="2" destOrd="0" parTransId="{8CF4AE61-F2D0-44A5-8E97-3D09F86BBC73}" sibTransId="{D5B47EC7-D355-4C93-A616-1D21B3DF14EB}"/>
    <dgm:cxn modelId="{7AB0B79F-8ECC-4CA5-9923-8BBDC122941F}" type="presOf" srcId="{23509AA0-C89C-4B02-A423-4C9627C6AC02}" destId="{D376DB1C-F8CD-4003-866C-3275D8E77E9A}" srcOrd="0" destOrd="0" presId="urn:microsoft.com/office/officeart/2005/8/layout/hProcess9"/>
    <dgm:cxn modelId="{8EC81121-6265-421A-8BB6-4D09505D7EEC}" type="presParOf" srcId="{55D8D718-0BE8-44AC-8ABC-DD85E510F9E6}" destId="{B6DE135B-E19A-475B-B73A-B40D8C7E94C2}" srcOrd="0" destOrd="0" presId="urn:microsoft.com/office/officeart/2005/8/layout/hProcess9"/>
    <dgm:cxn modelId="{6B69823A-09D7-44B2-95F2-CAD1E461B1EA}" type="presParOf" srcId="{55D8D718-0BE8-44AC-8ABC-DD85E510F9E6}" destId="{12556DC9-D3AF-44FB-946C-1EFB056AA59D}" srcOrd="1" destOrd="0" presId="urn:microsoft.com/office/officeart/2005/8/layout/hProcess9"/>
    <dgm:cxn modelId="{93957A1F-FE77-4011-B9D2-02E0D74D31D3}" type="presParOf" srcId="{12556DC9-D3AF-44FB-946C-1EFB056AA59D}" destId="{5FBC877A-B72C-4E8E-A607-3B8EA00B7A8F}" srcOrd="0" destOrd="0" presId="urn:microsoft.com/office/officeart/2005/8/layout/hProcess9"/>
    <dgm:cxn modelId="{E09146E5-85E5-4BA4-AD22-64EBED6D3F02}" type="presParOf" srcId="{12556DC9-D3AF-44FB-946C-1EFB056AA59D}" destId="{BF2E7407-5BEB-4D94-9E57-D44BA7CD34E2}" srcOrd="1" destOrd="0" presId="urn:microsoft.com/office/officeart/2005/8/layout/hProcess9"/>
    <dgm:cxn modelId="{B47083D7-04BF-43A0-BE55-CD2D88E099DA}" type="presParOf" srcId="{12556DC9-D3AF-44FB-946C-1EFB056AA59D}" destId="{D376DB1C-F8CD-4003-866C-3275D8E77E9A}" srcOrd="2" destOrd="0" presId="urn:microsoft.com/office/officeart/2005/8/layout/hProcess9"/>
    <dgm:cxn modelId="{B377B3D1-E07C-4F86-9026-8A0BD3FF39F7}" type="presParOf" srcId="{12556DC9-D3AF-44FB-946C-1EFB056AA59D}" destId="{C151A67D-7A86-4AB9-BBCF-B700464BED56}" srcOrd="3" destOrd="0" presId="urn:microsoft.com/office/officeart/2005/8/layout/hProcess9"/>
    <dgm:cxn modelId="{C4C3EEA9-0129-4EEF-9ED8-3DB559A37D4A}" type="presParOf" srcId="{12556DC9-D3AF-44FB-946C-1EFB056AA59D}" destId="{8C1DCE6F-3D09-4E38-BA16-42B07BE559C2}"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9F153F-8A04-754F-AADE-2CCD1B0CC609}" type="doc">
      <dgm:prSet loTypeId="urn:microsoft.com/office/officeart/2005/8/layout/arrow6" loCatId="" qsTypeId="urn:microsoft.com/office/officeart/2005/8/quickstyle/simple1" qsCatId="simple" csTypeId="urn:microsoft.com/office/officeart/2005/8/colors/accent1_2" csCatId="accent1" phldr="1"/>
      <dgm:spPr/>
      <dgm:t>
        <a:bodyPr/>
        <a:lstStyle/>
        <a:p>
          <a:endParaRPr lang="en-US"/>
        </a:p>
      </dgm:t>
    </dgm:pt>
    <dgm:pt modelId="{890CE2CF-307E-9A40-9E0A-FAE28E2799B9}">
      <dgm:prSet phldrT="[Text]"/>
      <dgm:spPr/>
      <dgm:t>
        <a:bodyPr/>
        <a:lstStyle/>
        <a:p>
          <a:r>
            <a:rPr lang="en-US" b="1" dirty="0"/>
            <a:t>THE PSYCHIATRIC HISTORY</a:t>
          </a:r>
          <a:endParaRPr lang="en-US" dirty="0"/>
        </a:p>
      </dgm:t>
    </dgm:pt>
    <dgm:pt modelId="{6ADB1A66-1FFE-F04C-982F-EED9D14F4515}" type="parTrans" cxnId="{C0361813-2116-F04D-B1F0-DAF6C8A55AAD}">
      <dgm:prSet/>
      <dgm:spPr/>
      <dgm:t>
        <a:bodyPr/>
        <a:lstStyle/>
        <a:p>
          <a:endParaRPr lang="en-US"/>
        </a:p>
      </dgm:t>
    </dgm:pt>
    <dgm:pt modelId="{0C4BF0A4-E7A2-024C-A524-209567224CD5}" type="sibTrans" cxnId="{C0361813-2116-F04D-B1F0-DAF6C8A55AAD}">
      <dgm:prSet/>
      <dgm:spPr/>
      <dgm:t>
        <a:bodyPr/>
        <a:lstStyle/>
        <a:p>
          <a:endParaRPr lang="en-US"/>
        </a:p>
      </dgm:t>
    </dgm:pt>
    <dgm:pt modelId="{D0BB62B2-8122-A64E-9BF4-18A68D765045}">
      <dgm:prSet phldrT="[Text]"/>
      <dgm:spPr/>
      <dgm:t>
        <a:bodyPr/>
        <a:lstStyle/>
        <a:p>
          <a:pPr>
            <a:buNone/>
          </a:pPr>
          <a:r>
            <a:rPr lang="en-US" b="1" dirty="0"/>
            <a:t>THE MENTAL STATUS EXAMINATION</a:t>
          </a:r>
          <a:endParaRPr lang="en-US" dirty="0"/>
        </a:p>
      </dgm:t>
    </dgm:pt>
    <dgm:pt modelId="{822A262E-35DE-E24A-8640-2F71A78B8C04}" type="parTrans" cxnId="{EE0E5D7D-2635-6E4A-ADA0-8DC56C41C09A}">
      <dgm:prSet/>
      <dgm:spPr/>
      <dgm:t>
        <a:bodyPr/>
        <a:lstStyle/>
        <a:p>
          <a:endParaRPr lang="en-US"/>
        </a:p>
      </dgm:t>
    </dgm:pt>
    <dgm:pt modelId="{FC2F008D-9F76-2549-87D8-EC94AF185DA1}" type="sibTrans" cxnId="{EE0E5D7D-2635-6E4A-ADA0-8DC56C41C09A}">
      <dgm:prSet/>
      <dgm:spPr/>
      <dgm:t>
        <a:bodyPr/>
        <a:lstStyle/>
        <a:p>
          <a:endParaRPr lang="en-US"/>
        </a:p>
      </dgm:t>
    </dgm:pt>
    <dgm:pt modelId="{ADA59801-0127-9D46-A4F3-FF2BF608FCAC}" type="pres">
      <dgm:prSet presAssocID="{B79F153F-8A04-754F-AADE-2CCD1B0CC609}" presName="compositeShape" presStyleCnt="0">
        <dgm:presLayoutVars>
          <dgm:chMax val="2"/>
          <dgm:dir/>
          <dgm:resizeHandles val="exact"/>
        </dgm:presLayoutVars>
      </dgm:prSet>
      <dgm:spPr/>
    </dgm:pt>
    <dgm:pt modelId="{970171CA-F405-B143-8160-E2338B955458}" type="pres">
      <dgm:prSet presAssocID="{B79F153F-8A04-754F-AADE-2CCD1B0CC609}" presName="ribbon" presStyleLbl="node1" presStyleIdx="0" presStyleCnt="1"/>
      <dgm:spPr/>
    </dgm:pt>
    <dgm:pt modelId="{DF1FC28D-9279-DC4C-9451-9284062ADCB5}" type="pres">
      <dgm:prSet presAssocID="{B79F153F-8A04-754F-AADE-2CCD1B0CC609}" presName="leftArrowText" presStyleLbl="node1" presStyleIdx="0" presStyleCnt="1">
        <dgm:presLayoutVars>
          <dgm:chMax val="0"/>
          <dgm:bulletEnabled val="1"/>
        </dgm:presLayoutVars>
      </dgm:prSet>
      <dgm:spPr/>
    </dgm:pt>
    <dgm:pt modelId="{0D530DFD-5978-7947-A996-011B0CDEAD00}" type="pres">
      <dgm:prSet presAssocID="{B79F153F-8A04-754F-AADE-2CCD1B0CC609}" presName="rightArrowText" presStyleLbl="node1" presStyleIdx="0" presStyleCnt="1">
        <dgm:presLayoutVars>
          <dgm:chMax val="0"/>
          <dgm:bulletEnabled val="1"/>
        </dgm:presLayoutVars>
      </dgm:prSet>
      <dgm:spPr/>
    </dgm:pt>
  </dgm:ptLst>
  <dgm:cxnLst>
    <dgm:cxn modelId="{C0361813-2116-F04D-B1F0-DAF6C8A55AAD}" srcId="{B79F153F-8A04-754F-AADE-2CCD1B0CC609}" destId="{890CE2CF-307E-9A40-9E0A-FAE28E2799B9}" srcOrd="0" destOrd="0" parTransId="{6ADB1A66-1FFE-F04C-982F-EED9D14F4515}" sibTransId="{0C4BF0A4-E7A2-024C-A524-209567224CD5}"/>
    <dgm:cxn modelId="{7EE98219-5FFC-744F-806C-18F9B833FF9F}" type="presOf" srcId="{B79F153F-8A04-754F-AADE-2CCD1B0CC609}" destId="{ADA59801-0127-9D46-A4F3-FF2BF608FCAC}" srcOrd="0" destOrd="0" presId="urn:microsoft.com/office/officeart/2005/8/layout/arrow6"/>
    <dgm:cxn modelId="{6E786A3D-8421-4C4D-933B-57CC501C8F61}" type="presOf" srcId="{D0BB62B2-8122-A64E-9BF4-18A68D765045}" destId="{0D530DFD-5978-7947-A996-011B0CDEAD00}" srcOrd="0" destOrd="0" presId="urn:microsoft.com/office/officeart/2005/8/layout/arrow6"/>
    <dgm:cxn modelId="{EE0E5D7D-2635-6E4A-ADA0-8DC56C41C09A}" srcId="{B79F153F-8A04-754F-AADE-2CCD1B0CC609}" destId="{D0BB62B2-8122-A64E-9BF4-18A68D765045}" srcOrd="1" destOrd="0" parTransId="{822A262E-35DE-E24A-8640-2F71A78B8C04}" sibTransId="{FC2F008D-9F76-2549-87D8-EC94AF185DA1}"/>
    <dgm:cxn modelId="{4ABD10DD-4F1A-D745-890B-95DF47F47FA6}" type="presOf" srcId="{890CE2CF-307E-9A40-9E0A-FAE28E2799B9}" destId="{DF1FC28D-9279-DC4C-9451-9284062ADCB5}" srcOrd="0" destOrd="0" presId="urn:microsoft.com/office/officeart/2005/8/layout/arrow6"/>
    <dgm:cxn modelId="{12875C93-7205-6C4A-BA2B-795AD1C13320}" type="presParOf" srcId="{ADA59801-0127-9D46-A4F3-FF2BF608FCAC}" destId="{970171CA-F405-B143-8160-E2338B955458}" srcOrd="0" destOrd="0" presId="urn:microsoft.com/office/officeart/2005/8/layout/arrow6"/>
    <dgm:cxn modelId="{6D4F0A49-27CC-B94C-8E99-D70CAE7447C9}" type="presParOf" srcId="{ADA59801-0127-9D46-A4F3-FF2BF608FCAC}" destId="{DF1FC28D-9279-DC4C-9451-9284062ADCB5}" srcOrd="1" destOrd="0" presId="urn:microsoft.com/office/officeart/2005/8/layout/arrow6"/>
    <dgm:cxn modelId="{636370E1-931A-D749-9CA1-AE929578994D}" type="presParOf" srcId="{ADA59801-0127-9D46-A4F3-FF2BF608FCAC}" destId="{0D530DFD-5978-7947-A996-011B0CDEAD00}"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EF2CCD-682C-4244-AD2D-9FBB297ED597}" type="doc">
      <dgm:prSet loTypeId="urn:microsoft.com/office/officeart/2005/8/layout/hProcess9" loCatId="process" qsTypeId="urn:microsoft.com/office/officeart/2005/8/quickstyle/simple1" qsCatId="simple" csTypeId="urn:microsoft.com/office/officeart/2005/8/colors/colorful5" csCatId="colorful" phldr="1"/>
      <dgm:spPr/>
    </dgm:pt>
    <dgm:pt modelId="{922479A0-26DC-4643-9D76-AAC70DD7EE1D}">
      <dgm:prSet phldrT="[Text]" custT="1"/>
      <dgm:spPr/>
      <dgm:t>
        <a:bodyPr/>
        <a:lstStyle/>
        <a:p>
          <a:r>
            <a:rPr lang="en-CA" sz="3600" dirty="0"/>
            <a:t>Beginning</a:t>
          </a:r>
          <a:endParaRPr lang="en-US" sz="3600" dirty="0"/>
        </a:p>
      </dgm:t>
    </dgm:pt>
    <dgm:pt modelId="{FCCBD786-72C5-4AEF-A3BC-77E25C6FF348}" type="parTrans" cxnId="{31F8E122-F5C1-4A66-877E-3774D9F83BA8}">
      <dgm:prSet/>
      <dgm:spPr/>
      <dgm:t>
        <a:bodyPr/>
        <a:lstStyle/>
        <a:p>
          <a:endParaRPr lang="en-US"/>
        </a:p>
      </dgm:t>
    </dgm:pt>
    <dgm:pt modelId="{355B99DB-9307-4950-80E6-B92170B2D67E}" type="sibTrans" cxnId="{31F8E122-F5C1-4A66-877E-3774D9F83BA8}">
      <dgm:prSet/>
      <dgm:spPr/>
      <dgm:t>
        <a:bodyPr/>
        <a:lstStyle/>
        <a:p>
          <a:endParaRPr lang="en-US"/>
        </a:p>
      </dgm:t>
    </dgm:pt>
    <dgm:pt modelId="{23509AA0-C89C-4B02-A423-4C9627C6AC02}">
      <dgm:prSet phldrT="[Text]" custT="1"/>
      <dgm:spPr/>
      <dgm:t>
        <a:bodyPr/>
        <a:lstStyle/>
        <a:p>
          <a:r>
            <a:rPr lang="en-CA" sz="3600" dirty="0"/>
            <a:t>Interview itself</a:t>
          </a:r>
          <a:endParaRPr lang="en-US" sz="3600" dirty="0"/>
        </a:p>
      </dgm:t>
    </dgm:pt>
    <dgm:pt modelId="{0A34B637-82BE-4BEC-A8D1-313B8C871DD2}" type="parTrans" cxnId="{2E3E9B18-CA0B-4A3A-9A88-04912387F346}">
      <dgm:prSet/>
      <dgm:spPr/>
      <dgm:t>
        <a:bodyPr/>
        <a:lstStyle/>
        <a:p>
          <a:endParaRPr lang="en-US"/>
        </a:p>
      </dgm:t>
    </dgm:pt>
    <dgm:pt modelId="{37D0B44F-ECC9-45B8-BC2A-F2A4FDFD3E4B}" type="sibTrans" cxnId="{2E3E9B18-CA0B-4A3A-9A88-04912387F346}">
      <dgm:prSet/>
      <dgm:spPr/>
      <dgm:t>
        <a:bodyPr/>
        <a:lstStyle/>
        <a:p>
          <a:endParaRPr lang="en-US"/>
        </a:p>
      </dgm:t>
    </dgm:pt>
    <dgm:pt modelId="{0CCCE0BB-5C63-4BA8-A62C-3AB52245FF21}">
      <dgm:prSet phldrT="[Text]" custT="1"/>
      <dgm:spPr/>
      <dgm:t>
        <a:bodyPr/>
        <a:lstStyle/>
        <a:p>
          <a:r>
            <a:rPr lang="en-CA" sz="3600" dirty="0"/>
            <a:t>Closing</a:t>
          </a:r>
          <a:endParaRPr lang="en-US" sz="3600" dirty="0"/>
        </a:p>
      </dgm:t>
    </dgm:pt>
    <dgm:pt modelId="{8CF4AE61-F2D0-44A5-8E97-3D09F86BBC73}" type="parTrans" cxnId="{32F7459C-6400-424D-B9EF-125B4686AA47}">
      <dgm:prSet/>
      <dgm:spPr/>
      <dgm:t>
        <a:bodyPr/>
        <a:lstStyle/>
        <a:p>
          <a:endParaRPr lang="en-US"/>
        </a:p>
      </dgm:t>
    </dgm:pt>
    <dgm:pt modelId="{D5B47EC7-D355-4C93-A616-1D21B3DF14EB}" type="sibTrans" cxnId="{32F7459C-6400-424D-B9EF-125B4686AA47}">
      <dgm:prSet/>
      <dgm:spPr/>
      <dgm:t>
        <a:bodyPr/>
        <a:lstStyle/>
        <a:p>
          <a:endParaRPr lang="en-US"/>
        </a:p>
      </dgm:t>
    </dgm:pt>
    <dgm:pt modelId="{55D8D718-0BE8-44AC-8ABC-DD85E510F9E6}" type="pres">
      <dgm:prSet presAssocID="{C6EF2CCD-682C-4244-AD2D-9FBB297ED597}" presName="CompostProcess" presStyleCnt="0">
        <dgm:presLayoutVars>
          <dgm:dir/>
          <dgm:resizeHandles val="exact"/>
        </dgm:presLayoutVars>
      </dgm:prSet>
      <dgm:spPr/>
    </dgm:pt>
    <dgm:pt modelId="{B6DE135B-E19A-475B-B73A-B40D8C7E94C2}" type="pres">
      <dgm:prSet presAssocID="{C6EF2CCD-682C-4244-AD2D-9FBB297ED597}" presName="arrow" presStyleLbl="bgShp" presStyleIdx="0" presStyleCnt="1"/>
      <dgm:spPr/>
    </dgm:pt>
    <dgm:pt modelId="{12556DC9-D3AF-44FB-946C-1EFB056AA59D}" type="pres">
      <dgm:prSet presAssocID="{C6EF2CCD-682C-4244-AD2D-9FBB297ED597}" presName="linearProcess" presStyleCnt="0"/>
      <dgm:spPr/>
    </dgm:pt>
    <dgm:pt modelId="{5FBC877A-B72C-4E8E-A607-3B8EA00B7A8F}" type="pres">
      <dgm:prSet presAssocID="{922479A0-26DC-4643-9D76-AAC70DD7EE1D}" presName="textNode" presStyleLbl="node1" presStyleIdx="0" presStyleCnt="3">
        <dgm:presLayoutVars>
          <dgm:bulletEnabled val="1"/>
        </dgm:presLayoutVars>
      </dgm:prSet>
      <dgm:spPr/>
    </dgm:pt>
    <dgm:pt modelId="{BF2E7407-5BEB-4D94-9E57-D44BA7CD34E2}" type="pres">
      <dgm:prSet presAssocID="{355B99DB-9307-4950-80E6-B92170B2D67E}" presName="sibTrans" presStyleCnt="0"/>
      <dgm:spPr/>
    </dgm:pt>
    <dgm:pt modelId="{D376DB1C-F8CD-4003-866C-3275D8E77E9A}" type="pres">
      <dgm:prSet presAssocID="{23509AA0-C89C-4B02-A423-4C9627C6AC02}" presName="textNode" presStyleLbl="node1" presStyleIdx="1" presStyleCnt="3" custLinFactNeighborX="-59025">
        <dgm:presLayoutVars>
          <dgm:bulletEnabled val="1"/>
        </dgm:presLayoutVars>
      </dgm:prSet>
      <dgm:spPr/>
    </dgm:pt>
    <dgm:pt modelId="{C151A67D-7A86-4AB9-BBCF-B700464BED56}" type="pres">
      <dgm:prSet presAssocID="{37D0B44F-ECC9-45B8-BC2A-F2A4FDFD3E4B}" presName="sibTrans" presStyleCnt="0"/>
      <dgm:spPr/>
    </dgm:pt>
    <dgm:pt modelId="{8C1DCE6F-3D09-4E38-BA16-42B07BE559C2}" type="pres">
      <dgm:prSet presAssocID="{0CCCE0BB-5C63-4BA8-A62C-3AB52245FF21}" presName="textNode" presStyleLbl="node1" presStyleIdx="2" presStyleCnt="3" custLinFactX="-1931" custLinFactNeighborX="-100000">
        <dgm:presLayoutVars>
          <dgm:bulletEnabled val="1"/>
        </dgm:presLayoutVars>
      </dgm:prSet>
      <dgm:spPr/>
    </dgm:pt>
  </dgm:ptLst>
  <dgm:cxnLst>
    <dgm:cxn modelId="{F607D306-8223-415C-B73A-E1232A54B979}" type="presOf" srcId="{0CCCE0BB-5C63-4BA8-A62C-3AB52245FF21}" destId="{8C1DCE6F-3D09-4E38-BA16-42B07BE559C2}" srcOrd="0" destOrd="0" presId="urn:microsoft.com/office/officeart/2005/8/layout/hProcess9"/>
    <dgm:cxn modelId="{2E3E9B18-CA0B-4A3A-9A88-04912387F346}" srcId="{C6EF2CCD-682C-4244-AD2D-9FBB297ED597}" destId="{23509AA0-C89C-4B02-A423-4C9627C6AC02}" srcOrd="1" destOrd="0" parTransId="{0A34B637-82BE-4BEC-A8D1-313B8C871DD2}" sibTransId="{37D0B44F-ECC9-45B8-BC2A-F2A4FDFD3E4B}"/>
    <dgm:cxn modelId="{31F8E122-F5C1-4A66-877E-3774D9F83BA8}" srcId="{C6EF2CCD-682C-4244-AD2D-9FBB297ED597}" destId="{922479A0-26DC-4643-9D76-AAC70DD7EE1D}" srcOrd="0" destOrd="0" parTransId="{FCCBD786-72C5-4AEF-A3BC-77E25C6FF348}" sibTransId="{355B99DB-9307-4950-80E6-B92170B2D67E}"/>
    <dgm:cxn modelId="{B4711178-5915-4B66-8E67-7CA432D4282D}" type="presOf" srcId="{922479A0-26DC-4643-9D76-AAC70DD7EE1D}" destId="{5FBC877A-B72C-4E8E-A607-3B8EA00B7A8F}" srcOrd="0" destOrd="0" presId="urn:microsoft.com/office/officeart/2005/8/layout/hProcess9"/>
    <dgm:cxn modelId="{E98F7998-AE3C-4B39-8BEC-278BB7FEA184}" type="presOf" srcId="{C6EF2CCD-682C-4244-AD2D-9FBB297ED597}" destId="{55D8D718-0BE8-44AC-8ABC-DD85E510F9E6}" srcOrd="0" destOrd="0" presId="urn:microsoft.com/office/officeart/2005/8/layout/hProcess9"/>
    <dgm:cxn modelId="{32F7459C-6400-424D-B9EF-125B4686AA47}" srcId="{C6EF2CCD-682C-4244-AD2D-9FBB297ED597}" destId="{0CCCE0BB-5C63-4BA8-A62C-3AB52245FF21}" srcOrd="2" destOrd="0" parTransId="{8CF4AE61-F2D0-44A5-8E97-3D09F86BBC73}" sibTransId="{D5B47EC7-D355-4C93-A616-1D21B3DF14EB}"/>
    <dgm:cxn modelId="{7AB0B79F-8ECC-4CA5-9923-8BBDC122941F}" type="presOf" srcId="{23509AA0-C89C-4B02-A423-4C9627C6AC02}" destId="{D376DB1C-F8CD-4003-866C-3275D8E77E9A}" srcOrd="0" destOrd="0" presId="urn:microsoft.com/office/officeart/2005/8/layout/hProcess9"/>
    <dgm:cxn modelId="{8EC81121-6265-421A-8BB6-4D09505D7EEC}" type="presParOf" srcId="{55D8D718-0BE8-44AC-8ABC-DD85E510F9E6}" destId="{B6DE135B-E19A-475B-B73A-B40D8C7E94C2}" srcOrd="0" destOrd="0" presId="urn:microsoft.com/office/officeart/2005/8/layout/hProcess9"/>
    <dgm:cxn modelId="{6B69823A-09D7-44B2-95F2-CAD1E461B1EA}" type="presParOf" srcId="{55D8D718-0BE8-44AC-8ABC-DD85E510F9E6}" destId="{12556DC9-D3AF-44FB-946C-1EFB056AA59D}" srcOrd="1" destOrd="0" presId="urn:microsoft.com/office/officeart/2005/8/layout/hProcess9"/>
    <dgm:cxn modelId="{93957A1F-FE77-4011-B9D2-02E0D74D31D3}" type="presParOf" srcId="{12556DC9-D3AF-44FB-946C-1EFB056AA59D}" destId="{5FBC877A-B72C-4E8E-A607-3B8EA00B7A8F}" srcOrd="0" destOrd="0" presId="urn:microsoft.com/office/officeart/2005/8/layout/hProcess9"/>
    <dgm:cxn modelId="{E09146E5-85E5-4BA4-AD22-64EBED6D3F02}" type="presParOf" srcId="{12556DC9-D3AF-44FB-946C-1EFB056AA59D}" destId="{BF2E7407-5BEB-4D94-9E57-D44BA7CD34E2}" srcOrd="1" destOrd="0" presId="urn:microsoft.com/office/officeart/2005/8/layout/hProcess9"/>
    <dgm:cxn modelId="{B47083D7-04BF-43A0-BE55-CD2D88E099DA}" type="presParOf" srcId="{12556DC9-D3AF-44FB-946C-1EFB056AA59D}" destId="{D376DB1C-F8CD-4003-866C-3275D8E77E9A}" srcOrd="2" destOrd="0" presId="urn:microsoft.com/office/officeart/2005/8/layout/hProcess9"/>
    <dgm:cxn modelId="{B377B3D1-E07C-4F86-9026-8A0BD3FF39F7}" type="presParOf" srcId="{12556DC9-D3AF-44FB-946C-1EFB056AA59D}" destId="{C151A67D-7A86-4AB9-BBCF-B700464BED56}" srcOrd="3" destOrd="0" presId="urn:microsoft.com/office/officeart/2005/8/layout/hProcess9"/>
    <dgm:cxn modelId="{C4C3EEA9-0129-4EEF-9ED8-3DB559A37D4A}" type="presParOf" srcId="{12556DC9-D3AF-44FB-946C-1EFB056AA59D}" destId="{8C1DCE6F-3D09-4E38-BA16-42B07BE559C2}"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C2C6E5-4295-4094-8046-05EF8EA38EED}">
      <dsp:nvSpPr>
        <dsp:cNvPr id="0" name=""/>
        <dsp:cNvSpPr/>
      </dsp:nvSpPr>
      <dsp:spPr>
        <a:xfrm>
          <a:off x="3838194" y="3330270"/>
          <a:ext cx="2839212" cy="283921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CA" sz="2800" kern="1200" dirty="0"/>
            <a:t>Models of the doctor–patient relationship include:</a:t>
          </a:r>
          <a:endParaRPr lang="en-US" sz="2800" kern="1200" dirty="0"/>
        </a:p>
      </dsp:txBody>
      <dsp:txXfrm>
        <a:off x="4253987" y="3746063"/>
        <a:ext cx="2007626" cy="2007626"/>
      </dsp:txXfrm>
    </dsp:sp>
    <dsp:sp modelId="{B7646BB2-CDCD-4A5C-A8E3-A713D30C8173}">
      <dsp:nvSpPr>
        <dsp:cNvPr id="0" name=""/>
        <dsp:cNvSpPr/>
      </dsp:nvSpPr>
      <dsp:spPr>
        <a:xfrm rot="11700000">
          <a:off x="1308119" y="3619396"/>
          <a:ext cx="2481230" cy="80917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DEB615D-F5F0-4807-8AEA-1056257A0727}">
      <dsp:nvSpPr>
        <dsp:cNvPr id="0" name=""/>
        <dsp:cNvSpPr/>
      </dsp:nvSpPr>
      <dsp:spPr>
        <a:xfrm>
          <a:off x="1766" y="2623989"/>
          <a:ext cx="2697251" cy="215780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CA" sz="2400" kern="1200" dirty="0"/>
            <a:t>The active-passive model</a:t>
          </a:r>
          <a:endParaRPr lang="en-US" sz="2400" kern="1200" dirty="0"/>
        </a:p>
      </dsp:txBody>
      <dsp:txXfrm>
        <a:off x="64966" y="2687189"/>
        <a:ext cx="2570851" cy="2031401"/>
      </dsp:txXfrm>
    </dsp:sp>
    <dsp:sp modelId="{219D1625-DF97-4933-B9A2-D84A5185C3F1}">
      <dsp:nvSpPr>
        <dsp:cNvPr id="0" name=""/>
        <dsp:cNvSpPr/>
      </dsp:nvSpPr>
      <dsp:spPr>
        <a:xfrm rot="14700000">
          <a:off x="2831896" y="1803429"/>
          <a:ext cx="2481230" cy="809175"/>
        </a:xfrm>
        <a:prstGeom prst="leftArrow">
          <a:avLst>
            <a:gd name="adj1" fmla="val 60000"/>
            <a:gd name="adj2" fmla="val 50000"/>
          </a:avLst>
        </a:prstGeom>
        <a:solidFill>
          <a:schemeClr val="accent5">
            <a:hueOff val="-2252848"/>
            <a:satOff val="-5806"/>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B18CF7C-F903-4C35-AEAC-8841C905A7C9}">
      <dsp:nvSpPr>
        <dsp:cNvPr id="0" name=""/>
        <dsp:cNvSpPr/>
      </dsp:nvSpPr>
      <dsp:spPr>
        <a:xfrm>
          <a:off x="2199579" y="4737"/>
          <a:ext cx="2697251" cy="2157801"/>
        </a:xfrm>
        <a:prstGeom prst="roundRect">
          <a:avLst>
            <a:gd name="adj" fmla="val 1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CA" sz="2400" kern="1200" dirty="0"/>
            <a:t>The teacher–student (or parent–child, guidance–cooperation) model.</a:t>
          </a:r>
          <a:endParaRPr lang="en-US" sz="2400" kern="1200" dirty="0"/>
        </a:p>
      </dsp:txBody>
      <dsp:txXfrm>
        <a:off x="2262779" y="67937"/>
        <a:ext cx="2570851" cy="2031401"/>
      </dsp:txXfrm>
    </dsp:sp>
    <dsp:sp modelId="{AFB3952B-B10C-4AB4-81BF-F45F8F35CEE0}">
      <dsp:nvSpPr>
        <dsp:cNvPr id="0" name=""/>
        <dsp:cNvSpPr/>
      </dsp:nvSpPr>
      <dsp:spPr>
        <a:xfrm rot="17700000">
          <a:off x="5202473" y="1803429"/>
          <a:ext cx="2481230" cy="809175"/>
        </a:xfrm>
        <a:prstGeom prst="leftArrow">
          <a:avLst>
            <a:gd name="adj1" fmla="val 60000"/>
            <a:gd name="adj2" fmla="val 50000"/>
          </a:avLst>
        </a:prstGeom>
        <a:solidFill>
          <a:schemeClr val="accent5">
            <a:hueOff val="-4505695"/>
            <a:satOff val="-11613"/>
            <a:lumOff val="-784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F9FC666-ECE7-4FD9-B4F8-B7D6DF0D44D9}">
      <dsp:nvSpPr>
        <dsp:cNvPr id="0" name=""/>
        <dsp:cNvSpPr/>
      </dsp:nvSpPr>
      <dsp:spPr>
        <a:xfrm>
          <a:off x="5618769" y="4737"/>
          <a:ext cx="2697251" cy="2157801"/>
        </a:xfrm>
        <a:prstGeom prst="roundRect">
          <a:avLst>
            <a:gd name="adj" fmla="val 1000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CA" sz="2400" kern="1200" dirty="0"/>
            <a:t>The mutual participation model.</a:t>
          </a:r>
          <a:endParaRPr lang="en-US" sz="2400" kern="1200" dirty="0"/>
        </a:p>
      </dsp:txBody>
      <dsp:txXfrm>
        <a:off x="5681969" y="67937"/>
        <a:ext cx="2570851" cy="2031401"/>
      </dsp:txXfrm>
    </dsp:sp>
    <dsp:sp modelId="{0D4FBF6A-D975-4AB2-8098-076F9C975ABB}">
      <dsp:nvSpPr>
        <dsp:cNvPr id="0" name=""/>
        <dsp:cNvSpPr/>
      </dsp:nvSpPr>
      <dsp:spPr>
        <a:xfrm rot="20700000">
          <a:off x="6726250" y="3619396"/>
          <a:ext cx="2481230" cy="809175"/>
        </a:xfrm>
        <a:prstGeom prst="lef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B40555-3E87-4817-8695-52596CC00B14}">
      <dsp:nvSpPr>
        <dsp:cNvPr id="0" name=""/>
        <dsp:cNvSpPr/>
      </dsp:nvSpPr>
      <dsp:spPr>
        <a:xfrm>
          <a:off x="7816582" y="2623989"/>
          <a:ext cx="2697251" cy="2157801"/>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CA" sz="2400" kern="1200" dirty="0"/>
            <a:t>The friendship (or socially intimate) model.</a:t>
          </a:r>
          <a:endParaRPr lang="en-US" sz="2400" kern="1200" dirty="0"/>
        </a:p>
      </dsp:txBody>
      <dsp:txXfrm>
        <a:off x="7879782" y="2687189"/>
        <a:ext cx="2570851" cy="20314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E135B-E19A-475B-B73A-B40D8C7E94C2}">
      <dsp:nvSpPr>
        <dsp:cNvPr id="0" name=""/>
        <dsp:cNvSpPr/>
      </dsp:nvSpPr>
      <dsp:spPr>
        <a:xfrm>
          <a:off x="788669" y="0"/>
          <a:ext cx="8938260" cy="3241530"/>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BC877A-B72C-4E8E-A607-3B8EA00B7A8F}">
      <dsp:nvSpPr>
        <dsp:cNvPr id="0" name=""/>
        <dsp:cNvSpPr/>
      </dsp:nvSpPr>
      <dsp:spPr>
        <a:xfrm>
          <a:off x="5134" y="972459"/>
          <a:ext cx="3173164" cy="129661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CA" sz="3600" kern="1200" dirty="0"/>
            <a:t>Beginning</a:t>
          </a:r>
          <a:endParaRPr lang="en-US" sz="3600" kern="1200" dirty="0"/>
        </a:p>
      </dsp:txBody>
      <dsp:txXfrm>
        <a:off x="68429" y="1035754"/>
        <a:ext cx="3046574" cy="1170022"/>
      </dsp:txXfrm>
    </dsp:sp>
    <dsp:sp modelId="{D376DB1C-F8CD-4003-866C-3275D8E77E9A}">
      <dsp:nvSpPr>
        <dsp:cNvPr id="0" name=""/>
        <dsp:cNvSpPr/>
      </dsp:nvSpPr>
      <dsp:spPr>
        <a:xfrm>
          <a:off x="3380272" y="972459"/>
          <a:ext cx="3173164" cy="1296612"/>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CA" sz="3600" kern="1200" dirty="0"/>
            <a:t>Interview itself</a:t>
          </a:r>
          <a:endParaRPr lang="en-US" sz="3600" kern="1200" dirty="0"/>
        </a:p>
      </dsp:txBody>
      <dsp:txXfrm>
        <a:off x="3443567" y="1035754"/>
        <a:ext cx="3046574" cy="1170022"/>
      </dsp:txXfrm>
    </dsp:sp>
    <dsp:sp modelId="{8C1DCE6F-3D09-4E38-BA16-42B07BE559C2}">
      <dsp:nvSpPr>
        <dsp:cNvPr id="0" name=""/>
        <dsp:cNvSpPr/>
      </dsp:nvSpPr>
      <dsp:spPr>
        <a:xfrm>
          <a:off x="6783108" y="972459"/>
          <a:ext cx="3173164" cy="1296612"/>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CA" sz="3600" kern="1200" dirty="0"/>
            <a:t>Closing</a:t>
          </a:r>
          <a:endParaRPr lang="en-US" sz="3600" kern="1200" dirty="0"/>
        </a:p>
      </dsp:txBody>
      <dsp:txXfrm>
        <a:off x="6846403" y="1035754"/>
        <a:ext cx="3046574" cy="11700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E135B-E19A-475B-B73A-B40D8C7E94C2}">
      <dsp:nvSpPr>
        <dsp:cNvPr id="0" name=""/>
        <dsp:cNvSpPr/>
      </dsp:nvSpPr>
      <dsp:spPr>
        <a:xfrm>
          <a:off x="788669" y="0"/>
          <a:ext cx="8938260" cy="3241530"/>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BC877A-B72C-4E8E-A607-3B8EA00B7A8F}">
      <dsp:nvSpPr>
        <dsp:cNvPr id="0" name=""/>
        <dsp:cNvSpPr/>
      </dsp:nvSpPr>
      <dsp:spPr>
        <a:xfrm>
          <a:off x="5134" y="972459"/>
          <a:ext cx="3173164" cy="129661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CA" sz="3600" kern="1200" dirty="0"/>
            <a:t>Beginning</a:t>
          </a:r>
          <a:endParaRPr lang="en-US" sz="3600" kern="1200" dirty="0"/>
        </a:p>
      </dsp:txBody>
      <dsp:txXfrm>
        <a:off x="68429" y="1035754"/>
        <a:ext cx="3046574" cy="1170022"/>
      </dsp:txXfrm>
    </dsp:sp>
    <dsp:sp modelId="{D376DB1C-F8CD-4003-866C-3275D8E77E9A}">
      <dsp:nvSpPr>
        <dsp:cNvPr id="0" name=""/>
        <dsp:cNvSpPr/>
      </dsp:nvSpPr>
      <dsp:spPr>
        <a:xfrm>
          <a:off x="3380272" y="972459"/>
          <a:ext cx="3173164" cy="1296612"/>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CA" sz="3600" kern="1200" dirty="0"/>
            <a:t>Interview itself</a:t>
          </a:r>
          <a:endParaRPr lang="en-US" sz="3600" kern="1200" dirty="0"/>
        </a:p>
      </dsp:txBody>
      <dsp:txXfrm>
        <a:off x="3443567" y="1035754"/>
        <a:ext cx="3046574" cy="1170022"/>
      </dsp:txXfrm>
    </dsp:sp>
    <dsp:sp modelId="{8C1DCE6F-3D09-4E38-BA16-42B07BE559C2}">
      <dsp:nvSpPr>
        <dsp:cNvPr id="0" name=""/>
        <dsp:cNvSpPr/>
      </dsp:nvSpPr>
      <dsp:spPr>
        <a:xfrm>
          <a:off x="6783108" y="972459"/>
          <a:ext cx="3173164" cy="1296612"/>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CA" sz="3600" kern="1200" dirty="0"/>
            <a:t>Closing</a:t>
          </a:r>
          <a:endParaRPr lang="en-US" sz="3600" kern="1200" dirty="0"/>
        </a:p>
      </dsp:txBody>
      <dsp:txXfrm>
        <a:off x="6846403" y="1035754"/>
        <a:ext cx="3046574" cy="11700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0171CA-F405-B143-8160-E2338B955458}">
      <dsp:nvSpPr>
        <dsp:cNvPr id="0" name=""/>
        <dsp:cNvSpPr/>
      </dsp:nvSpPr>
      <dsp:spPr>
        <a:xfrm>
          <a:off x="0" y="648903"/>
          <a:ext cx="10515600" cy="4206240"/>
        </a:xfrm>
        <a:prstGeom prst="leftRightRibb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1FC28D-9279-DC4C-9451-9284062ADCB5}">
      <dsp:nvSpPr>
        <dsp:cNvPr id="0" name=""/>
        <dsp:cNvSpPr/>
      </dsp:nvSpPr>
      <dsp:spPr>
        <a:xfrm>
          <a:off x="1261872" y="1384995"/>
          <a:ext cx="3470148" cy="206105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45796" rIns="0" bIns="156210" numCol="1" spcCol="1270" anchor="ctr" anchorCtr="0">
          <a:noAutofit/>
        </a:bodyPr>
        <a:lstStyle/>
        <a:p>
          <a:pPr marL="0" lvl="0" indent="0" algn="ctr" defTabSz="1822450">
            <a:lnSpc>
              <a:spcPct val="90000"/>
            </a:lnSpc>
            <a:spcBef>
              <a:spcPct val="0"/>
            </a:spcBef>
            <a:spcAft>
              <a:spcPct val="35000"/>
            </a:spcAft>
            <a:buNone/>
          </a:pPr>
          <a:r>
            <a:rPr lang="en-US" sz="4100" b="1" kern="1200" dirty="0"/>
            <a:t>THE PSYCHIATRIC HISTORY</a:t>
          </a:r>
          <a:endParaRPr lang="en-US" sz="4100" kern="1200" dirty="0"/>
        </a:p>
      </dsp:txBody>
      <dsp:txXfrm>
        <a:off x="1261872" y="1384995"/>
        <a:ext cx="3470148" cy="2061057"/>
      </dsp:txXfrm>
    </dsp:sp>
    <dsp:sp modelId="{0D530DFD-5978-7947-A996-011B0CDEAD00}">
      <dsp:nvSpPr>
        <dsp:cNvPr id="0" name=""/>
        <dsp:cNvSpPr/>
      </dsp:nvSpPr>
      <dsp:spPr>
        <a:xfrm>
          <a:off x="5257800" y="2057993"/>
          <a:ext cx="4101084" cy="206105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45796" rIns="0" bIns="156210" numCol="1" spcCol="1270" anchor="ctr" anchorCtr="0">
          <a:noAutofit/>
        </a:bodyPr>
        <a:lstStyle/>
        <a:p>
          <a:pPr marL="0" lvl="0" indent="0" algn="ctr" defTabSz="1822450">
            <a:lnSpc>
              <a:spcPct val="90000"/>
            </a:lnSpc>
            <a:spcBef>
              <a:spcPct val="0"/>
            </a:spcBef>
            <a:spcAft>
              <a:spcPct val="35000"/>
            </a:spcAft>
            <a:buNone/>
          </a:pPr>
          <a:r>
            <a:rPr lang="en-US" sz="4100" b="1" kern="1200" dirty="0"/>
            <a:t>THE MENTAL STATUS EXAMINATION</a:t>
          </a:r>
          <a:endParaRPr lang="en-US" sz="4100" kern="1200" dirty="0"/>
        </a:p>
      </dsp:txBody>
      <dsp:txXfrm>
        <a:off x="5257800" y="2057993"/>
        <a:ext cx="4101084" cy="20610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E135B-E19A-475B-B73A-B40D8C7E94C2}">
      <dsp:nvSpPr>
        <dsp:cNvPr id="0" name=""/>
        <dsp:cNvSpPr/>
      </dsp:nvSpPr>
      <dsp:spPr>
        <a:xfrm>
          <a:off x="788669" y="0"/>
          <a:ext cx="8938260" cy="3241530"/>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BC877A-B72C-4E8E-A607-3B8EA00B7A8F}">
      <dsp:nvSpPr>
        <dsp:cNvPr id="0" name=""/>
        <dsp:cNvSpPr/>
      </dsp:nvSpPr>
      <dsp:spPr>
        <a:xfrm>
          <a:off x="5134" y="972459"/>
          <a:ext cx="3173164" cy="129661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CA" sz="3600" kern="1200" dirty="0"/>
            <a:t>Beginning</a:t>
          </a:r>
          <a:endParaRPr lang="en-US" sz="3600" kern="1200" dirty="0"/>
        </a:p>
      </dsp:txBody>
      <dsp:txXfrm>
        <a:off x="68429" y="1035754"/>
        <a:ext cx="3046574" cy="1170022"/>
      </dsp:txXfrm>
    </dsp:sp>
    <dsp:sp modelId="{D376DB1C-F8CD-4003-866C-3275D8E77E9A}">
      <dsp:nvSpPr>
        <dsp:cNvPr id="0" name=""/>
        <dsp:cNvSpPr/>
      </dsp:nvSpPr>
      <dsp:spPr>
        <a:xfrm>
          <a:off x="3380272" y="972459"/>
          <a:ext cx="3173164" cy="1296612"/>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CA" sz="3600" kern="1200" dirty="0"/>
            <a:t>Interview itself</a:t>
          </a:r>
          <a:endParaRPr lang="en-US" sz="3600" kern="1200" dirty="0"/>
        </a:p>
      </dsp:txBody>
      <dsp:txXfrm>
        <a:off x="3443567" y="1035754"/>
        <a:ext cx="3046574" cy="1170022"/>
      </dsp:txXfrm>
    </dsp:sp>
    <dsp:sp modelId="{8C1DCE6F-3D09-4E38-BA16-42B07BE559C2}">
      <dsp:nvSpPr>
        <dsp:cNvPr id="0" name=""/>
        <dsp:cNvSpPr/>
      </dsp:nvSpPr>
      <dsp:spPr>
        <a:xfrm>
          <a:off x="6783108" y="972459"/>
          <a:ext cx="3173164" cy="1296612"/>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CA" sz="3600" kern="1200" dirty="0"/>
            <a:t>Closing</a:t>
          </a:r>
          <a:endParaRPr lang="en-US" sz="3600" kern="1200" dirty="0"/>
        </a:p>
      </dsp:txBody>
      <dsp:txXfrm>
        <a:off x="6846403" y="1035754"/>
        <a:ext cx="3046574" cy="1170022"/>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CE3D28-2881-8846-9E0D-A5CB9916C0A1}" type="datetimeFigureOut">
              <a:rPr lang="en-US" smtClean="0"/>
              <a:t>2/19/2020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98E5FA-1F59-2744-8DB2-68A779F73BAB}" type="slidenum">
              <a:rPr lang="en-US" smtClean="0"/>
              <a:t>‹#›</a:t>
            </a:fld>
            <a:endParaRPr lang="en-US"/>
          </a:p>
        </p:txBody>
      </p:sp>
    </p:spTree>
    <p:extLst>
      <p:ext uri="{BB962C8B-B14F-4D97-AF65-F5344CB8AC3E}">
        <p14:creationId xmlns:p14="http://schemas.microsoft.com/office/powerpoint/2010/main" val="672733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8E5FA-1F59-2744-8DB2-68A779F73BAB}" type="slidenum">
              <a:rPr lang="en-US" smtClean="0"/>
              <a:t>20</a:t>
            </a:fld>
            <a:endParaRPr lang="en-US"/>
          </a:p>
        </p:txBody>
      </p:sp>
    </p:spTree>
    <p:extLst>
      <p:ext uri="{BB962C8B-B14F-4D97-AF65-F5344CB8AC3E}">
        <p14:creationId xmlns:p14="http://schemas.microsoft.com/office/powerpoint/2010/main" val="1486922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E4551-CBB4-AE45-AD0E-DB4BA16512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D797C2-355F-CC40-AA2D-099E35FF50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C6D18E-D417-9044-848B-A388FB6E4BC7}"/>
              </a:ext>
            </a:extLst>
          </p:cNvPr>
          <p:cNvSpPr>
            <a:spLocks noGrp="1"/>
          </p:cNvSpPr>
          <p:nvPr>
            <p:ph type="dt" sz="half" idx="10"/>
          </p:nvPr>
        </p:nvSpPr>
        <p:spPr/>
        <p:txBody>
          <a:bodyPr/>
          <a:lstStyle/>
          <a:p>
            <a:fld id="{36D92420-2ED5-E944-9020-21E0F594D0E5}" type="datetimeFigureOut">
              <a:rPr lang="en-US" smtClean="0"/>
              <a:t>2/19/2020</a:t>
            </a:fld>
            <a:endParaRPr lang="en-US" dirty="0"/>
          </a:p>
        </p:txBody>
      </p:sp>
      <p:sp>
        <p:nvSpPr>
          <p:cNvPr id="5" name="Footer Placeholder 4">
            <a:extLst>
              <a:ext uri="{FF2B5EF4-FFF2-40B4-BE49-F238E27FC236}">
                <a16:creationId xmlns:a16="http://schemas.microsoft.com/office/drawing/2014/main" id="{4F9F83A4-C0A8-844D-854E-389B861122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5AE578-5A3E-CB46-AF8B-96FEEF896C94}"/>
              </a:ext>
            </a:extLst>
          </p:cNvPr>
          <p:cNvSpPr>
            <a:spLocks noGrp="1"/>
          </p:cNvSpPr>
          <p:nvPr>
            <p:ph type="sldNum" sz="quarter" idx="12"/>
          </p:nvPr>
        </p:nvSpPr>
        <p:spPr/>
        <p:txBody>
          <a:bodyPr/>
          <a:lstStyle/>
          <a:p>
            <a:fld id="{C1FCD9C1-D694-A14D-9B69-469E72ABC327}" type="slidenum">
              <a:rPr lang="en-US" smtClean="0"/>
              <a:t>‹#›</a:t>
            </a:fld>
            <a:endParaRPr lang="en-US" dirty="0"/>
          </a:p>
        </p:txBody>
      </p:sp>
    </p:spTree>
    <p:extLst>
      <p:ext uri="{BB962C8B-B14F-4D97-AF65-F5344CB8AC3E}">
        <p14:creationId xmlns:p14="http://schemas.microsoft.com/office/powerpoint/2010/main" val="2812612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E4485-36CE-7B43-81AF-E849713D3F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581039-0A18-8344-A53C-5B568228E67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2F4437-C647-194E-8FC7-5FDFBCCC697D}"/>
              </a:ext>
            </a:extLst>
          </p:cNvPr>
          <p:cNvSpPr>
            <a:spLocks noGrp="1"/>
          </p:cNvSpPr>
          <p:nvPr>
            <p:ph type="dt" sz="half" idx="10"/>
          </p:nvPr>
        </p:nvSpPr>
        <p:spPr/>
        <p:txBody>
          <a:bodyPr/>
          <a:lstStyle/>
          <a:p>
            <a:fld id="{36D92420-2ED5-E944-9020-21E0F594D0E5}" type="datetimeFigureOut">
              <a:rPr lang="en-US" smtClean="0"/>
              <a:t>2/19/2020</a:t>
            </a:fld>
            <a:endParaRPr lang="en-US" dirty="0"/>
          </a:p>
        </p:txBody>
      </p:sp>
      <p:sp>
        <p:nvSpPr>
          <p:cNvPr id="5" name="Footer Placeholder 4">
            <a:extLst>
              <a:ext uri="{FF2B5EF4-FFF2-40B4-BE49-F238E27FC236}">
                <a16:creationId xmlns:a16="http://schemas.microsoft.com/office/drawing/2014/main" id="{774B02D9-4782-244F-B25E-3167C80048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CFA7F0A-92FE-3346-B0FC-01F8FFC5D030}"/>
              </a:ext>
            </a:extLst>
          </p:cNvPr>
          <p:cNvSpPr>
            <a:spLocks noGrp="1"/>
          </p:cNvSpPr>
          <p:nvPr>
            <p:ph type="sldNum" sz="quarter" idx="12"/>
          </p:nvPr>
        </p:nvSpPr>
        <p:spPr/>
        <p:txBody>
          <a:bodyPr/>
          <a:lstStyle/>
          <a:p>
            <a:fld id="{C1FCD9C1-D694-A14D-9B69-469E72ABC327}" type="slidenum">
              <a:rPr lang="en-US" smtClean="0"/>
              <a:t>‹#›</a:t>
            </a:fld>
            <a:endParaRPr lang="en-US" dirty="0"/>
          </a:p>
        </p:txBody>
      </p:sp>
    </p:spTree>
    <p:extLst>
      <p:ext uri="{BB962C8B-B14F-4D97-AF65-F5344CB8AC3E}">
        <p14:creationId xmlns:p14="http://schemas.microsoft.com/office/powerpoint/2010/main" val="727892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2841BE-4958-E946-9BC6-81021A4AE0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BD9F1A-048E-4D42-B13F-00A64D5B416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93411-FDA4-1649-896F-F7BFCD35B4DE}"/>
              </a:ext>
            </a:extLst>
          </p:cNvPr>
          <p:cNvSpPr>
            <a:spLocks noGrp="1"/>
          </p:cNvSpPr>
          <p:nvPr>
            <p:ph type="dt" sz="half" idx="10"/>
          </p:nvPr>
        </p:nvSpPr>
        <p:spPr/>
        <p:txBody>
          <a:bodyPr/>
          <a:lstStyle/>
          <a:p>
            <a:fld id="{36D92420-2ED5-E944-9020-21E0F594D0E5}" type="datetimeFigureOut">
              <a:rPr lang="en-US" smtClean="0"/>
              <a:t>2/19/2020</a:t>
            </a:fld>
            <a:endParaRPr lang="en-US" dirty="0"/>
          </a:p>
        </p:txBody>
      </p:sp>
      <p:sp>
        <p:nvSpPr>
          <p:cNvPr id="5" name="Footer Placeholder 4">
            <a:extLst>
              <a:ext uri="{FF2B5EF4-FFF2-40B4-BE49-F238E27FC236}">
                <a16:creationId xmlns:a16="http://schemas.microsoft.com/office/drawing/2014/main" id="{0B0D71DA-654C-E346-9818-54D3ACA770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2EBB329-673B-DC48-869E-D2D81241B97A}"/>
              </a:ext>
            </a:extLst>
          </p:cNvPr>
          <p:cNvSpPr>
            <a:spLocks noGrp="1"/>
          </p:cNvSpPr>
          <p:nvPr>
            <p:ph type="sldNum" sz="quarter" idx="12"/>
          </p:nvPr>
        </p:nvSpPr>
        <p:spPr/>
        <p:txBody>
          <a:bodyPr/>
          <a:lstStyle/>
          <a:p>
            <a:fld id="{C1FCD9C1-D694-A14D-9B69-469E72ABC327}" type="slidenum">
              <a:rPr lang="en-US" smtClean="0"/>
              <a:t>‹#›</a:t>
            </a:fld>
            <a:endParaRPr lang="en-US" dirty="0"/>
          </a:p>
        </p:txBody>
      </p:sp>
    </p:spTree>
    <p:extLst>
      <p:ext uri="{BB962C8B-B14F-4D97-AF65-F5344CB8AC3E}">
        <p14:creationId xmlns:p14="http://schemas.microsoft.com/office/powerpoint/2010/main" val="2555764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F8032-564B-9D48-A8E6-65E2A1C508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BA5C70-8F12-9A49-BDDE-258EBE084AA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CED322-89E2-674D-93C9-DB864E3D1D0F}"/>
              </a:ext>
            </a:extLst>
          </p:cNvPr>
          <p:cNvSpPr>
            <a:spLocks noGrp="1"/>
          </p:cNvSpPr>
          <p:nvPr>
            <p:ph type="dt" sz="half" idx="10"/>
          </p:nvPr>
        </p:nvSpPr>
        <p:spPr/>
        <p:txBody>
          <a:bodyPr/>
          <a:lstStyle/>
          <a:p>
            <a:fld id="{36D92420-2ED5-E944-9020-21E0F594D0E5}" type="datetimeFigureOut">
              <a:rPr lang="en-US" smtClean="0"/>
              <a:t>2/19/2020</a:t>
            </a:fld>
            <a:endParaRPr lang="en-US" dirty="0"/>
          </a:p>
        </p:txBody>
      </p:sp>
      <p:sp>
        <p:nvSpPr>
          <p:cNvPr id="5" name="Footer Placeholder 4">
            <a:extLst>
              <a:ext uri="{FF2B5EF4-FFF2-40B4-BE49-F238E27FC236}">
                <a16:creationId xmlns:a16="http://schemas.microsoft.com/office/drawing/2014/main" id="{81D930BA-A28B-8347-9717-5C2D5E3623F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8B9C9B-893E-4D42-8AD3-A24DCAB61CDF}"/>
              </a:ext>
            </a:extLst>
          </p:cNvPr>
          <p:cNvSpPr>
            <a:spLocks noGrp="1"/>
          </p:cNvSpPr>
          <p:nvPr>
            <p:ph type="sldNum" sz="quarter" idx="12"/>
          </p:nvPr>
        </p:nvSpPr>
        <p:spPr/>
        <p:txBody>
          <a:bodyPr/>
          <a:lstStyle/>
          <a:p>
            <a:fld id="{C1FCD9C1-D694-A14D-9B69-469E72ABC327}" type="slidenum">
              <a:rPr lang="en-US" smtClean="0"/>
              <a:t>‹#›</a:t>
            </a:fld>
            <a:endParaRPr lang="en-US" dirty="0"/>
          </a:p>
        </p:txBody>
      </p:sp>
    </p:spTree>
    <p:extLst>
      <p:ext uri="{BB962C8B-B14F-4D97-AF65-F5344CB8AC3E}">
        <p14:creationId xmlns:p14="http://schemas.microsoft.com/office/powerpoint/2010/main" val="3656469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84AC9-F322-554B-98DB-C802642F6E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466296-6542-9947-AD39-E5E6F6C9E1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EF7E853-25D9-E44F-B2AA-92CF27BBB04B}"/>
              </a:ext>
            </a:extLst>
          </p:cNvPr>
          <p:cNvSpPr>
            <a:spLocks noGrp="1"/>
          </p:cNvSpPr>
          <p:nvPr>
            <p:ph type="dt" sz="half" idx="10"/>
          </p:nvPr>
        </p:nvSpPr>
        <p:spPr/>
        <p:txBody>
          <a:bodyPr/>
          <a:lstStyle/>
          <a:p>
            <a:fld id="{36D92420-2ED5-E944-9020-21E0F594D0E5}" type="datetimeFigureOut">
              <a:rPr lang="en-US" smtClean="0"/>
              <a:t>2/19/2020</a:t>
            </a:fld>
            <a:endParaRPr lang="en-US" dirty="0"/>
          </a:p>
        </p:txBody>
      </p:sp>
      <p:sp>
        <p:nvSpPr>
          <p:cNvPr id="5" name="Footer Placeholder 4">
            <a:extLst>
              <a:ext uri="{FF2B5EF4-FFF2-40B4-BE49-F238E27FC236}">
                <a16:creationId xmlns:a16="http://schemas.microsoft.com/office/drawing/2014/main" id="{97552B03-6CCA-2D4D-8979-98EEA4C8028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18AE5C3-6B16-9A48-82B3-866C42034773}"/>
              </a:ext>
            </a:extLst>
          </p:cNvPr>
          <p:cNvSpPr>
            <a:spLocks noGrp="1"/>
          </p:cNvSpPr>
          <p:nvPr>
            <p:ph type="sldNum" sz="quarter" idx="12"/>
          </p:nvPr>
        </p:nvSpPr>
        <p:spPr/>
        <p:txBody>
          <a:bodyPr/>
          <a:lstStyle/>
          <a:p>
            <a:fld id="{C1FCD9C1-D694-A14D-9B69-469E72ABC327}" type="slidenum">
              <a:rPr lang="en-US" smtClean="0"/>
              <a:t>‹#›</a:t>
            </a:fld>
            <a:endParaRPr lang="en-US" dirty="0"/>
          </a:p>
        </p:txBody>
      </p:sp>
    </p:spTree>
    <p:extLst>
      <p:ext uri="{BB962C8B-B14F-4D97-AF65-F5344CB8AC3E}">
        <p14:creationId xmlns:p14="http://schemas.microsoft.com/office/powerpoint/2010/main" val="698846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36D23-9B6E-3A4C-B04D-A0C2065C8D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CFE76B-2445-AC4A-B9AB-8DA7A0FD5D9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3000C2-73DA-5040-933A-CDB5FA78A80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6ABA03-0499-D942-851A-0C3DEBD18A97}"/>
              </a:ext>
            </a:extLst>
          </p:cNvPr>
          <p:cNvSpPr>
            <a:spLocks noGrp="1"/>
          </p:cNvSpPr>
          <p:nvPr>
            <p:ph type="dt" sz="half" idx="10"/>
          </p:nvPr>
        </p:nvSpPr>
        <p:spPr/>
        <p:txBody>
          <a:bodyPr/>
          <a:lstStyle/>
          <a:p>
            <a:fld id="{36D92420-2ED5-E944-9020-21E0F594D0E5}" type="datetimeFigureOut">
              <a:rPr lang="en-US" smtClean="0"/>
              <a:t>2/19/2020</a:t>
            </a:fld>
            <a:endParaRPr lang="en-US" dirty="0"/>
          </a:p>
        </p:txBody>
      </p:sp>
      <p:sp>
        <p:nvSpPr>
          <p:cNvPr id="6" name="Footer Placeholder 5">
            <a:extLst>
              <a:ext uri="{FF2B5EF4-FFF2-40B4-BE49-F238E27FC236}">
                <a16:creationId xmlns:a16="http://schemas.microsoft.com/office/drawing/2014/main" id="{F5D706C3-0B15-AF4F-83EB-246C36D98C7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114D425-584A-0248-AC2B-00F2067229E1}"/>
              </a:ext>
            </a:extLst>
          </p:cNvPr>
          <p:cNvSpPr>
            <a:spLocks noGrp="1"/>
          </p:cNvSpPr>
          <p:nvPr>
            <p:ph type="sldNum" sz="quarter" idx="12"/>
          </p:nvPr>
        </p:nvSpPr>
        <p:spPr/>
        <p:txBody>
          <a:bodyPr/>
          <a:lstStyle/>
          <a:p>
            <a:fld id="{C1FCD9C1-D694-A14D-9B69-469E72ABC327}" type="slidenum">
              <a:rPr lang="en-US" smtClean="0"/>
              <a:t>‹#›</a:t>
            </a:fld>
            <a:endParaRPr lang="en-US" dirty="0"/>
          </a:p>
        </p:txBody>
      </p:sp>
    </p:spTree>
    <p:extLst>
      <p:ext uri="{BB962C8B-B14F-4D97-AF65-F5344CB8AC3E}">
        <p14:creationId xmlns:p14="http://schemas.microsoft.com/office/powerpoint/2010/main" val="3282652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CF506-2EE9-7846-9ABB-B357E7185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E76F3E-F8D6-ED42-A722-ED30976361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93C702A-1551-F14A-829F-2151A122958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4EE067-7094-5F44-928E-823E5E5FB5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77C6778-6A61-8F4D-AED2-0EC394B628C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CAA7AC-46F3-B644-9AC9-313625C42F1E}"/>
              </a:ext>
            </a:extLst>
          </p:cNvPr>
          <p:cNvSpPr>
            <a:spLocks noGrp="1"/>
          </p:cNvSpPr>
          <p:nvPr>
            <p:ph type="dt" sz="half" idx="10"/>
          </p:nvPr>
        </p:nvSpPr>
        <p:spPr/>
        <p:txBody>
          <a:bodyPr/>
          <a:lstStyle/>
          <a:p>
            <a:fld id="{36D92420-2ED5-E944-9020-21E0F594D0E5}" type="datetimeFigureOut">
              <a:rPr lang="en-US" smtClean="0"/>
              <a:t>2/19/2020</a:t>
            </a:fld>
            <a:endParaRPr lang="en-US" dirty="0"/>
          </a:p>
        </p:txBody>
      </p:sp>
      <p:sp>
        <p:nvSpPr>
          <p:cNvPr id="8" name="Footer Placeholder 7">
            <a:extLst>
              <a:ext uri="{FF2B5EF4-FFF2-40B4-BE49-F238E27FC236}">
                <a16:creationId xmlns:a16="http://schemas.microsoft.com/office/drawing/2014/main" id="{6D4D5DB9-30A3-F846-AD03-3640482CC8F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7C1F66E-EB7B-824F-B96E-D273A5688991}"/>
              </a:ext>
            </a:extLst>
          </p:cNvPr>
          <p:cNvSpPr>
            <a:spLocks noGrp="1"/>
          </p:cNvSpPr>
          <p:nvPr>
            <p:ph type="sldNum" sz="quarter" idx="12"/>
          </p:nvPr>
        </p:nvSpPr>
        <p:spPr/>
        <p:txBody>
          <a:bodyPr/>
          <a:lstStyle/>
          <a:p>
            <a:fld id="{C1FCD9C1-D694-A14D-9B69-469E72ABC327}" type="slidenum">
              <a:rPr lang="en-US" smtClean="0"/>
              <a:t>‹#›</a:t>
            </a:fld>
            <a:endParaRPr lang="en-US" dirty="0"/>
          </a:p>
        </p:txBody>
      </p:sp>
    </p:spTree>
    <p:extLst>
      <p:ext uri="{BB962C8B-B14F-4D97-AF65-F5344CB8AC3E}">
        <p14:creationId xmlns:p14="http://schemas.microsoft.com/office/powerpoint/2010/main" val="1089369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F03E-2396-934C-80EE-343EC1D75D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1D70F2-69F5-BA45-9E1E-9F2A50E2B12B}"/>
              </a:ext>
            </a:extLst>
          </p:cNvPr>
          <p:cNvSpPr>
            <a:spLocks noGrp="1"/>
          </p:cNvSpPr>
          <p:nvPr>
            <p:ph type="dt" sz="half" idx="10"/>
          </p:nvPr>
        </p:nvSpPr>
        <p:spPr/>
        <p:txBody>
          <a:bodyPr/>
          <a:lstStyle/>
          <a:p>
            <a:fld id="{36D92420-2ED5-E944-9020-21E0F594D0E5}" type="datetimeFigureOut">
              <a:rPr lang="en-US" smtClean="0"/>
              <a:t>2/19/2020</a:t>
            </a:fld>
            <a:endParaRPr lang="en-US" dirty="0"/>
          </a:p>
        </p:txBody>
      </p:sp>
      <p:sp>
        <p:nvSpPr>
          <p:cNvPr id="4" name="Footer Placeholder 3">
            <a:extLst>
              <a:ext uri="{FF2B5EF4-FFF2-40B4-BE49-F238E27FC236}">
                <a16:creationId xmlns:a16="http://schemas.microsoft.com/office/drawing/2014/main" id="{63857896-9A96-544E-AFF2-7740A726E0D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3B66CB2-FAB6-F846-873C-832D9AB5055E}"/>
              </a:ext>
            </a:extLst>
          </p:cNvPr>
          <p:cNvSpPr>
            <a:spLocks noGrp="1"/>
          </p:cNvSpPr>
          <p:nvPr>
            <p:ph type="sldNum" sz="quarter" idx="12"/>
          </p:nvPr>
        </p:nvSpPr>
        <p:spPr/>
        <p:txBody>
          <a:bodyPr/>
          <a:lstStyle/>
          <a:p>
            <a:fld id="{C1FCD9C1-D694-A14D-9B69-469E72ABC327}" type="slidenum">
              <a:rPr lang="en-US" smtClean="0"/>
              <a:t>‹#›</a:t>
            </a:fld>
            <a:endParaRPr lang="en-US" dirty="0"/>
          </a:p>
        </p:txBody>
      </p:sp>
    </p:spTree>
    <p:extLst>
      <p:ext uri="{BB962C8B-B14F-4D97-AF65-F5344CB8AC3E}">
        <p14:creationId xmlns:p14="http://schemas.microsoft.com/office/powerpoint/2010/main" val="1871911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D88E6-0A6E-3D45-9CB8-4D0C4556778A}"/>
              </a:ext>
            </a:extLst>
          </p:cNvPr>
          <p:cNvSpPr>
            <a:spLocks noGrp="1"/>
          </p:cNvSpPr>
          <p:nvPr>
            <p:ph type="dt" sz="half" idx="10"/>
          </p:nvPr>
        </p:nvSpPr>
        <p:spPr/>
        <p:txBody>
          <a:bodyPr/>
          <a:lstStyle/>
          <a:p>
            <a:fld id="{36D92420-2ED5-E944-9020-21E0F594D0E5}" type="datetimeFigureOut">
              <a:rPr lang="en-US" smtClean="0"/>
              <a:t>2/19/2020</a:t>
            </a:fld>
            <a:endParaRPr lang="en-US" dirty="0"/>
          </a:p>
        </p:txBody>
      </p:sp>
      <p:sp>
        <p:nvSpPr>
          <p:cNvPr id="3" name="Footer Placeholder 2">
            <a:extLst>
              <a:ext uri="{FF2B5EF4-FFF2-40B4-BE49-F238E27FC236}">
                <a16:creationId xmlns:a16="http://schemas.microsoft.com/office/drawing/2014/main" id="{9B799794-081F-6B4E-A7AD-0D227B35955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043A431-6589-E14F-80AD-DF615E1EE204}"/>
              </a:ext>
            </a:extLst>
          </p:cNvPr>
          <p:cNvSpPr>
            <a:spLocks noGrp="1"/>
          </p:cNvSpPr>
          <p:nvPr>
            <p:ph type="sldNum" sz="quarter" idx="12"/>
          </p:nvPr>
        </p:nvSpPr>
        <p:spPr/>
        <p:txBody>
          <a:bodyPr/>
          <a:lstStyle/>
          <a:p>
            <a:fld id="{C1FCD9C1-D694-A14D-9B69-469E72ABC327}" type="slidenum">
              <a:rPr lang="en-US" smtClean="0"/>
              <a:t>‹#›</a:t>
            </a:fld>
            <a:endParaRPr lang="en-US" dirty="0"/>
          </a:p>
        </p:txBody>
      </p:sp>
    </p:spTree>
    <p:extLst>
      <p:ext uri="{BB962C8B-B14F-4D97-AF65-F5344CB8AC3E}">
        <p14:creationId xmlns:p14="http://schemas.microsoft.com/office/powerpoint/2010/main" val="2088807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3E6CE-A575-E848-B870-8A7655CCC2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3C9312-3F81-7747-BBE5-F73FE6D1C8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205295-86EA-ED48-B67D-5ADD647C30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3CD4E99-56E3-A945-B8FC-36CD01D1E12A}"/>
              </a:ext>
            </a:extLst>
          </p:cNvPr>
          <p:cNvSpPr>
            <a:spLocks noGrp="1"/>
          </p:cNvSpPr>
          <p:nvPr>
            <p:ph type="dt" sz="half" idx="10"/>
          </p:nvPr>
        </p:nvSpPr>
        <p:spPr/>
        <p:txBody>
          <a:bodyPr/>
          <a:lstStyle/>
          <a:p>
            <a:fld id="{36D92420-2ED5-E944-9020-21E0F594D0E5}" type="datetimeFigureOut">
              <a:rPr lang="en-US" smtClean="0"/>
              <a:t>2/19/2020</a:t>
            </a:fld>
            <a:endParaRPr lang="en-US" dirty="0"/>
          </a:p>
        </p:txBody>
      </p:sp>
      <p:sp>
        <p:nvSpPr>
          <p:cNvPr id="6" name="Footer Placeholder 5">
            <a:extLst>
              <a:ext uri="{FF2B5EF4-FFF2-40B4-BE49-F238E27FC236}">
                <a16:creationId xmlns:a16="http://schemas.microsoft.com/office/drawing/2014/main" id="{837D4936-B4B4-5142-BC47-726E95706BA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E7012D6-3D30-CE47-9A2B-5DF710A088EA}"/>
              </a:ext>
            </a:extLst>
          </p:cNvPr>
          <p:cNvSpPr>
            <a:spLocks noGrp="1"/>
          </p:cNvSpPr>
          <p:nvPr>
            <p:ph type="sldNum" sz="quarter" idx="12"/>
          </p:nvPr>
        </p:nvSpPr>
        <p:spPr/>
        <p:txBody>
          <a:bodyPr/>
          <a:lstStyle/>
          <a:p>
            <a:fld id="{C1FCD9C1-D694-A14D-9B69-469E72ABC327}" type="slidenum">
              <a:rPr lang="en-US" smtClean="0"/>
              <a:t>‹#›</a:t>
            </a:fld>
            <a:endParaRPr lang="en-US" dirty="0"/>
          </a:p>
        </p:txBody>
      </p:sp>
    </p:spTree>
    <p:extLst>
      <p:ext uri="{BB962C8B-B14F-4D97-AF65-F5344CB8AC3E}">
        <p14:creationId xmlns:p14="http://schemas.microsoft.com/office/powerpoint/2010/main" val="866096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BA625-B9C8-714D-B036-91E520D187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C9AD54-DB1D-5B42-87E3-7E287BD08D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4BC3F5C-20E6-1F4C-92F7-A05A039B19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F57BAAC-939F-CA4B-89D0-F3E7543A61AC}"/>
              </a:ext>
            </a:extLst>
          </p:cNvPr>
          <p:cNvSpPr>
            <a:spLocks noGrp="1"/>
          </p:cNvSpPr>
          <p:nvPr>
            <p:ph type="dt" sz="half" idx="10"/>
          </p:nvPr>
        </p:nvSpPr>
        <p:spPr/>
        <p:txBody>
          <a:bodyPr/>
          <a:lstStyle/>
          <a:p>
            <a:fld id="{36D92420-2ED5-E944-9020-21E0F594D0E5}" type="datetimeFigureOut">
              <a:rPr lang="en-US" smtClean="0"/>
              <a:t>2/19/2020</a:t>
            </a:fld>
            <a:endParaRPr lang="en-US" dirty="0"/>
          </a:p>
        </p:txBody>
      </p:sp>
      <p:sp>
        <p:nvSpPr>
          <p:cNvPr id="6" name="Footer Placeholder 5">
            <a:extLst>
              <a:ext uri="{FF2B5EF4-FFF2-40B4-BE49-F238E27FC236}">
                <a16:creationId xmlns:a16="http://schemas.microsoft.com/office/drawing/2014/main" id="{77683BD1-F29B-9240-94BD-A7979119227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6134034-4516-2B4F-A248-9A92CB3FE604}"/>
              </a:ext>
            </a:extLst>
          </p:cNvPr>
          <p:cNvSpPr>
            <a:spLocks noGrp="1"/>
          </p:cNvSpPr>
          <p:nvPr>
            <p:ph type="sldNum" sz="quarter" idx="12"/>
          </p:nvPr>
        </p:nvSpPr>
        <p:spPr/>
        <p:txBody>
          <a:bodyPr/>
          <a:lstStyle/>
          <a:p>
            <a:fld id="{C1FCD9C1-D694-A14D-9B69-469E72ABC327}" type="slidenum">
              <a:rPr lang="en-US" smtClean="0"/>
              <a:t>‹#›</a:t>
            </a:fld>
            <a:endParaRPr lang="en-US" dirty="0"/>
          </a:p>
        </p:txBody>
      </p:sp>
    </p:spTree>
    <p:extLst>
      <p:ext uri="{BB962C8B-B14F-4D97-AF65-F5344CB8AC3E}">
        <p14:creationId xmlns:p14="http://schemas.microsoft.com/office/powerpoint/2010/main" val="2022678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5CB7B8-1B0D-0247-8B38-F11C9F2936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3A5082-651D-C74F-B9EE-319BC92346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E547D7-A183-254B-9116-AD65A23619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D92420-2ED5-E944-9020-21E0F594D0E5}" type="datetimeFigureOut">
              <a:rPr lang="en-US" smtClean="0"/>
              <a:t>2/19/2020</a:t>
            </a:fld>
            <a:endParaRPr lang="en-US" dirty="0"/>
          </a:p>
        </p:txBody>
      </p:sp>
      <p:sp>
        <p:nvSpPr>
          <p:cNvPr id="5" name="Footer Placeholder 4">
            <a:extLst>
              <a:ext uri="{FF2B5EF4-FFF2-40B4-BE49-F238E27FC236}">
                <a16:creationId xmlns:a16="http://schemas.microsoft.com/office/drawing/2014/main" id="{860F423B-0233-564F-A73C-1FC039C1F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E53D543-1CEA-8D4A-B92F-8DB3F26E1B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CD9C1-D694-A14D-9B69-469E72ABC327}" type="slidenum">
              <a:rPr lang="en-US" smtClean="0"/>
              <a:t>‹#›</a:t>
            </a:fld>
            <a:endParaRPr lang="en-US" dirty="0"/>
          </a:p>
        </p:txBody>
      </p:sp>
    </p:spTree>
    <p:extLst>
      <p:ext uri="{BB962C8B-B14F-4D97-AF65-F5344CB8AC3E}">
        <p14:creationId xmlns:p14="http://schemas.microsoft.com/office/powerpoint/2010/main" val="2691408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4.xml"/><Relationship Id="rId4" Type="http://schemas.openxmlformats.org/officeDocument/2006/relationships/image" Target="../media/image16.tiff"/></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3A557D-CA90-A946-9B7D-F3A6F65FE636}"/>
              </a:ext>
            </a:extLst>
          </p:cNvPr>
          <p:cNvPicPr>
            <a:picLocks noChangeAspect="1"/>
          </p:cNvPicPr>
          <p:nvPr/>
        </p:nvPicPr>
        <p:blipFill>
          <a:blip r:embed="rId2"/>
          <a:stretch>
            <a:fillRect/>
          </a:stretch>
        </p:blipFill>
        <p:spPr>
          <a:xfrm>
            <a:off x="7302142" y="394444"/>
            <a:ext cx="3365858" cy="1290246"/>
          </a:xfrm>
          <a:prstGeom prst="rect">
            <a:avLst/>
          </a:prstGeom>
        </p:spPr>
      </p:pic>
      <p:sp>
        <p:nvSpPr>
          <p:cNvPr id="6" name="Title 5">
            <a:extLst>
              <a:ext uri="{FF2B5EF4-FFF2-40B4-BE49-F238E27FC236}">
                <a16:creationId xmlns:a16="http://schemas.microsoft.com/office/drawing/2014/main" id="{FBD92DE2-7C75-FC48-82EC-FD38C60102BB}"/>
              </a:ext>
            </a:extLst>
          </p:cNvPr>
          <p:cNvSpPr>
            <a:spLocks noGrp="1"/>
          </p:cNvSpPr>
          <p:nvPr>
            <p:ph type="ctrTitle"/>
          </p:nvPr>
        </p:nvSpPr>
        <p:spPr>
          <a:xfrm>
            <a:off x="1524000" y="1684690"/>
            <a:ext cx="9144000" cy="2560776"/>
          </a:xfrm>
        </p:spPr>
        <p:txBody>
          <a:bodyPr anchor="ctr">
            <a:normAutofit/>
          </a:bodyPr>
          <a:lstStyle/>
          <a:p>
            <a:r>
              <a:rPr lang="en-US" sz="5000" dirty="0">
                <a:latin typeface="Times New Roman" panose="02020603050405020304" pitchFamily="18" charset="0"/>
                <a:cs typeface="Times New Roman" panose="02020603050405020304" pitchFamily="18" charset="0"/>
              </a:rPr>
              <a:t>HISTORY TAKING AND MENTAL STATE EXAMINATION (MSE)</a:t>
            </a:r>
          </a:p>
        </p:txBody>
      </p:sp>
      <p:sp>
        <p:nvSpPr>
          <p:cNvPr id="7" name="Subtitle 6">
            <a:extLst>
              <a:ext uri="{FF2B5EF4-FFF2-40B4-BE49-F238E27FC236}">
                <a16:creationId xmlns:a16="http://schemas.microsoft.com/office/drawing/2014/main" id="{422CAAB2-49B9-DC46-9C2B-67ECE79D8791}"/>
              </a:ext>
            </a:extLst>
          </p:cNvPr>
          <p:cNvSpPr>
            <a:spLocks noGrp="1"/>
          </p:cNvSpPr>
          <p:nvPr>
            <p:ph type="subTitle" idx="1"/>
          </p:nvPr>
        </p:nvSpPr>
        <p:spPr>
          <a:xfrm>
            <a:off x="1524000" y="4245466"/>
            <a:ext cx="9144000" cy="2383866"/>
          </a:xfrm>
        </p:spPr>
        <p:txBody>
          <a:bodyPr anchor="t">
            <a:normAutofit/>
          </a:bodyPr>
          <a:lstStyle/>
          <a:p>
            <a:r>
              <a:rPr lang="en-US" sz="2000" b="1" i="1" dirty="0">
                <a:solidFill>
                  <a:schemeClr val="accent1">
                    <a:lumMod val="75000"/>
                  </a:schemeClr>
                </a:solidFill>
                <a:latin typeface="Times New Roman" panose="02020603050405020304" pitchFamily="18" charset="0"/>
                <a:cs typeface="Times New Roman" panose="02020603050405020304" pitchFamily="18" charset="0"/>
              </a:rPr>
              <a:t>Dr. Ali Bahathig, FRCPC, Assistant Professor and Consultant of Psychiatry &amp; Psychosomatic Medicine</a:t>
            </a:r>
          </a:p>
          <a:p>
            <a:r>
              <a:rPr lang="en-US" sz="2000" b="1" i="1" dirty="0">
                <a:solidFill>
                  <a:schemeClr val="accent1">
                    <a:lumMod val="75000"/>
                  </a:schemeClr>
                </a:solidFill>
                <a:latin typeface="Times New Roman" panose="02020603050405020304" pitchFamily="18" charset="0"/>
                <a:cs typeface="Times New Roman" panose="02020603050405020304" pitchFamily="18" charset="0"/>
              </a:rPr>
              <a:t>Psychosomatic Unit, Psychiatry Department </a:t>
            </a:r>
          </a:p>
          <a:p>
            <a:r>
              <a:rPr lang="en-US" sz="2000" b="1" i="1" dirty="0">
                <a:solidFill>
                  <a:schemeClr val="accent1">
                    <a:lumMod val="75000"/>
                  </a:schemeClr>
                </a:solidFill>
                <a:latin typeface="Times New Roman" panose="02020603050405020304" pitchFamily="18" charset="0"/>
                <a:cs typeface="Times New Roman" panose="02020603050405020304" pitchFamily="18" charset="0"/>
              </a:rPr>
              <a:t>King Saud University Medical City (KSUMC)</a:t>
            </a:r>
          </a:p>
          <a:p>
            <a:r>
              <a:rPr lang="en-US" sz="2000" b="1" i="1" dirty="0">
                <a:solidFill>
                  <a:schemeClr val="accent1">
                    <a:lumMod val="75000"/>
                  </a:schemeClr>
                </a:solidFill>
                <a:latin typeface="Times New Roman" panose="02020603050405020304" pitchFamily="18" charset="0"/>
                <a:cs typeface="Times New Roman" panose="02020603050405020304" pitchFamily="18" charset="0"/>
              </a:rPr>
              <a:t>1440/1441</a:t>
            </a:r>
          </a:p>
          <a:p>
            <a:r>
              <a:rPr lang="en-US" sz="2000" b="1" i="1" dirty="0">
                <a:solidFill>
                  <a:schemeClr val="accent1">
                    <a:lumMod val="75000"/>
                  </a:schemeClr>
                </a:solidFill>
                <a:latin typeface="Times New Roman" panose="02020603050405020304" pitchFamily="18" charset="0"/>
                <a:cs typeface="Times New Roman" panose="02020603050405020304" pitchFamily="18" charset="0"/>
              </a:rPr>
              <a:t>2019/2020</a:t>
            </a:r>
          </a:p>
          <a:p>
            <a:endParaRPr lang="en-US" dirty="0"/>
          </a:p>
        </p:txBody>
      </p:sp>
    </p:spTree>
    <p:extLst>
      <p:ext uri="{BB962C8B-B14F-4D97-AF65-F5344CB8AC3E}">
        <p14:creationId xmlns:p14="http://schemas.microsoft.com/office/powerpoint/2010/main" val="3865409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DDD07-08FC-D947-BDBA-12089FC03E2F}"/>
              </a:ext>
            </a:extLst>
          </p:cNvPr>
          <p:cNvSpPr>
            <a:spLocks noGrp="1"/>
          </p:cNvSpPr>
          <p:nvPr>
            <p:ph type="title"/>
          </p:nvPr>
        </p:nvSpPr>
        <p:spPr>
          <a:xfrm>
            <a:off x="838200" y="185016"/>
            <a:ext cx="10515600" cy="1325563"/>
          </a:xfrm>
        </p:spPr>
        <p:txBody>
          <a:bodyPr/>
          <a:lstStyle/>
          <a:p>
            <a:r>
              <a:rPr lang="en-US" dirty="0">
                <a:latin typeface="Times New Roman" panose="02020603050405020304" pitchFamily="18" charset="0"/>
                <a:cs typeface="Times New Roman" panose="02020603050405020304" pitchFamily="18" charset="0"/>
              </a:rPr>
              <a:t>Opening (General advices): </a:t>
            </a:r>
            <a:endParaRPr lang="en-US" dirty="0"/>
          </a:p>
        </p:txBody>
      </p:sp>
      <p:sp>
        <p:nvSpPr>
          <p:cNvPr id="3" name="Content Placeholder 2">
            <a:extLst>
              <a:ext uri="{FF2B5EF4-FFF2-40B4-BE49-F238E27FC236}">
                <a16:creationId xmlns:a16="http://schemas.microsoft.com/office/drawing/2014/main" id="{DCC02828-107C-204F-B3E9-57389117CFCD}"/>
              </a:ext>
            </a:extLst>
          </p:cNvPr>
          <p:cNvSpPr>
            <a:spLocks noGrp="1"/>
          </p:cNvSpPr>
          <p:nvPr>
            <p:ph idx="1"/>
          </p:nvPr>
        </p:nvSpPr>
        <p:spPr>
          <a:xfrm>
            <a:off x="838200" y="1825625"/>
            <a:ext cx="10515600" cy="3951720"/>
          </a:xfrm>
        </p:spPr>
        <p:txBody>
          <a:bodyPr>
            <a:normAutofit/>
          </a:bodyPr>
          <a:lstStyle/>
          <a:p>
            <a:pPr>
              <a:buFont typeface="Wingdings" pitchFamily="2" charset="2"/>
              <a:buChar char="Ø"/>
            </a:pPr>
            <a:r>
              <a:rPr lang="en-US" dirty="0">
                <a:latin typeface="Times New Roman" panose="02020603050405020304" pitchFamily="18" charset="0"/>
                <a:ea typeface="Arial" charset="0"/>
                <a:cs typeface="Times New Roman" panose="02020603050405020304" pitchFamily="18" charset="0"/>
              </a:rPr>
              <a:t> </a:t>
            </a:r>
            <a:r>
              <a:rPr lang="en-US" dirty="0">
                <a:solidFill>
                  <a:srgbClr val="FF0000"/>
                </a:solidFill>
                <a:latin typeface="Times New Roman" panose="02020603050405020304" pitchFamily="18" charset="0"/>
                <a:ea typeface="Arial" charset="0"/>
                <a:cs typeface="Times New Roman" panose="02020603050405020304" pitchFamily="18" charset="0"/>
              </a:rPr>
              <a:t>Observe</a:t>
            </a:r>
            <a:r>
              <a:rPr lang="en-US" dirty="0">
                <a:latin typeface="Times New Roman" panose="02020603050405020304" pitchFamily="18" charset="0"/>
                <a:ea typeface="Arial" charset="0"/>
                <a:cs typeface="Times New Roman" panose="02020603050405020304" pitchFamily="18" charset="0"/>
              </a:rPr>
              <a:t> the patient’s nonverbal behavior and </a:t>
            </a:r>
            <a:r>
              <a:rPr lang="en-US" dirty="0">
                <a:solidFill>
                  <a:srgbClr val="FF0000"/>
                </a:solidFill>
                <a:latin typeface="Times New Roman" panose="02020603050405020304" pitchFamily="18" charset="0"/>
                <a:ea typeface="Arial" charset="0"/>
                <a:cs typeface="Times New Roman" panose="02020603050405020304" pitchFamily="18" charset="0"/>
              </a:rPr>
              <a:t>Avoid excessive note-taking</a:t>
            </a:r>
            <a:endParaRPr lang="en-US" dirty="0">
              <a:solidFill>
                <a:srgbClr val="FF0000"/>
              </a:solidFill>
              <a:latin typeface="Times New Roman" panose="02020603050405020304" pitchFamily="18" charset="0"/>
              <a:cs typeface="Times New Roman" panose="02020603050405020304" pitchFamily="18" charset="0"/>
            </a:endParaRPr>
          </a:p>
          <a:p>
            <a:pPr>
              <a:buFont typeface="Wingdings" pitchFamily="2" charset="2"/>
              <a:buChar char="Ø"/>
            </a:pPr>
            <a:r>
              <a:rPr lang="en-US" dirty="0">
                <a:latin typeface="Times New Roman" panose="02020603050405020304" pitchFamily="18" charset="0"/>
                <a:cs typeface="Times New Roman" panose="02020603050405020304" pitchFamily="18" charset="0"/>
              </a:rPr>
              <a:t> With whom you will start  (Patient or his/her relative).</a:t>
            </a:r>
          </a:p>
          <a:p>
            <a:pPr>
              <a:buFont typeface="Wingdings" pitchFamily="2" charset="2"/>
              <a:buChar char="Ø"/>
            </a:pPr>
            <a:r>
              <a:rPr lang="en-US" dirty="0">
                <a:latin typeface="Times New Roman" panose="02020603050405020304" pitchFamily="18" charset="0"/>
                <a:cs typeface="Times New Roman" panose="02020603050405020304" pitchFamily="18" charset="0"/>
              </a:rPr>
              <a:t> Why he come with a relative ? (Psychosis Vs. Neurosis).</a:t>
            </a:r>
          </a:p>
          <a:p>
            <a:pPr>
              <a:buFont typeface="Wingdings" pitchFamily="2" charset="2"/>
              <a:buChar char="Ø"/>
            </a:pPr>
            <a:r>
              <a:rPr lang="en-US" dirty="0">
                <a:latin typeface="Times New Roman" panose="02020603050405020304" pitchFamily="18" charset="0"/>
                <a:cs typeface="Times New Roman" panose="02020603050405020304" pitchFamily="18" charset="0"/>
              </a:rPr>
              <a:t> Diagnose based on criteria and constellation of symptoms that affect </a:t>
            </a:r>
            <a:r>
              <a:rPr lang="en-US" dirty="0">
                <a:solidFill>
                  <a:srgbClr val="FF0000"/>
                </a:solidFill>
                <a:latin typeface="Times New Roman" panose="02020603050405020304" pitchFamily="18" charset="0"/>
                <a:cs typeface="Times New Roman" panose="02020603050405020304" pitchFamily="18" charset="0"/>
              </a:rPr>
              <a:t>functioning level </a:t>
            </a:r>
            <a:r>
              <a:rPr lang="en-US" dirty="0">
                <a:latin typeface="Times New Roman" panose="02020603050405020304" pitchFamily="18" charset="0"/>
                <a:cs typeface="Times New Roman" panose="02020603050405020304" pitchFamily="18" charset="0"/>
              </a:rPr>
              <a:t>(e.g. Social phobia Vs. paranoid schizophrenia).</a:t>
            </a:r>
          </a:p>
          <a:p>
            <a:pPr>
              <a:buFont typeface="Wingdings" pitchFamily="2" charset="2"/>
              <a:buChar char="Ø"/>
            </a:pPr>
            <a:r>
              <a:rPr lang="en-US" dirty="0">
                <a:solidFill>
                  <a:srgbClr val="0070C0"/>
                </a:solidFill>
                <a:latin typeface="Times New Roman" panose="02020603050405020304" pitchFamily="18" charset="0"/>
                <a:cs typeface="Times New Roman" panose="02020603050405020304" pitchFamily="18" charset="0"/>
              </a:rPr>
              <a:t> Start with open ended questions.</a:t>
            </a:r>
          </a:p>
        </p:txBody>
      </p:sp>
      <p:pic>
        <p:nvPicPr>
          <p:cNvPr id="5" name="Picture 4">
            <a:extLst>
              <a:ext uri="{FF2B5EF4-FFF2-40B4-BE49-F238E27FC236}">
                <a16:creationId xmlns:a16="http://schemas.microsoft.com/office/drawing/2014/main" id="{F7C605E3-1CB8-DE40-BF3D-8A546E487743}"/>
              </a:ext>
            </a:extLst>
          </p:cNvPr>
          <p:cNvPicPr>
            <a:picLocks noChangeAspect="1"/>
          </p:cNvPicPr>
          <p:nvPr/>
        </p:nvPicPr>
        <p:blipFill>
          <a:blip r:embed="rId2"/>
          <a:stretch>
            <a:fillRect/>
          </a:stretch>
        </p:blipFill>
        <p:spPr>
          <a:xfrm>
            <a:off x="7606145" y="4699000"/>
            <a:ext cx="3747655" cy="1909618"/>
          </a:xfrm>
          <a:prstGeom prst="rect">
            <a:avLst/>
          </a:prstGeom>
        </p:spPr>
      </p:pic>
    </p:spTree>
    <p:extLst>
      <p:ext uri="{BB962C8B-B14F-4D97-AF65-F5344CB8AC3E}">
        <p14:creationId xmlns:p14="http://schemas.microsoft.com/office/powerpoint/2010/main" val="651721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A1C30-7E92-904B-8F91-B42A3176DA66}"/>
              </a:ext>
            </a:extLst>
          </p:cNvPr>
          <p:cNvSpPr>
            <a:spLocks noGrp="1"/>
          </p:cNvSpPr>
          <p:nvPr>
            <p:ph type="title"/>
          </p:nvPr>
        </p:nvSpPr>
        <p:spPr/>
        <p:txBody>
          <a:bodyPr/>
          <a:lstStyle/>
          <a:p>
            <a:r>
              <a:rPr lang="en-CA" b="1" dirty="0">
                <a:latin typeface="Times New Roman" panose="02020603050405020304" pitchFamily="18" charset="0"/>
                <a:cs typeface="Times New Roman" panose="02020603050405020304" pitchFamily="18" charset="0"/>
              </a:rPr>
              <a:t>Six strategies to develop </a:t>
            </a:r>
            <a:r>
              <a:rPr lang="en-CA" b="1" dirty="0">
                <a:solidFill>
                  <a:srgbClr val="FF0000"/>
                </a:solidFill>
                <a:latin typeface="Times New Roman" panose="02020603050405020304" pitchFamily="18" charset="0"/>
                <a:cs typeface="Times New Roman" panose="02020603050405020304" pitchFamily="18" charset="0"/>
              </a:rPr>
              <a:t>Rapport: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8A654F6-EFA9-B44B-88B4-DCB88962D411}"/>
              </a:ext>
            </a:extLst>
          </p:cNvPr>
          <p:cNvSpPr>
            <a:spLocks noGrp="1"/>
          </p:cNvSpPr>
          <p:nvPr>
            <p:ph sz="half" idx="1"/>
          </p:nvPr>
        </p:nvSpPr>
        <p:spPr>
          <a:xfrm>
            <a:off x="838200" y="1825624"/>
            <a:ext cx="5181600" cy="4616739"/>
          </a:xfrm>
        </p:spPr>
        <p:txBody>
          <a:bodyPr>
            <a:normAutofit/>
          </a:bodyPr>
          <a:lstStyle/>
          <a:p>
            <a:pPr marL="344488" indent="-344488">
              <a:buFont typeface="+mj-lt"/>
              <a:buAutoNum type="arabicPeriod"/>
              <a:defRPr/>
            </a:pPr>
            <a:r>
              <a:rPr lang="en-CA" dirty="0">
                <a:latin typeface="Times New Roman" panose="02020603050405020304" pitchFamily="18" charset="0"/>
                <a:cs typeface="Times New Roman" panose="02020603050405020304" pitchFamily="18" charset="0"/>
              </a:rPr>
              <a:t>Putting patient </a:t>
            </a:r>
            <a:r>
              <a:rPr lang="en-CA" dirty="0">
                <a:solidFill>
                  <a:srgbClr val="FF0000"/>
                </a:solidFill>
                <a:latin typeface="Times New Roman" panose="02020603050405020304" pitchFamily="18" charset="0"/>
                <a:cs typeface="Times New Roman" panose="02020603050405020304" pitchFamily="18" charset="0"/>
              </a:rPr>
              <a:t>at ease.</a:t>
            </a:r>
          </a:p>
          <a:p>
            <a:pPr marL="344488" indent="-344488">
              <a:buFont typeface="+mj-lt"/>
              <a:buAutoNum type="arabicPeriod"/>
              <a:defRPr/>
            </a:pPr>
            <a:r>
              <a:rPr lang="en-CA" dirty="0">
                <a:latin typeface="Times New Roman" panose="02020603050405020304" pitchFamily="18" charset="0"/>
                <a:cs typeface="Times New Roman" panose="02020603050405020304" pitchFamily="18" charset="0"/>
              </a:rPr>
              <a:t>Finding patient’s pain and </a:t>
            </a:r>
            <a:r>
              <a:rPr lang="en-CA" dirty="0">
                <a:solidFill>
                  <a:srgbClr val="FF0000"/>
                </a:solidFill>
                <a:latin typeface="Times New Roman" panose="02020603050405020304" pitchFamily="18" charset="0"/>
                <a:cs typeface="Times New Roman" panose="02020603050405020304" pitchFamily="18" charset="0"/>
              </a:rPr>
              <a:t>expressing compassion.</a:t>
            </a:r>
          </a:p>
          <a:p>
            <a:pPr marL="344488" indent="-344488">
              <a:buFont typeface="+mj-lt"/>
              <a:buAutoNum type="arabicPeriod"/>
              <a:defRPr/>
            </a:pPr>
            <a:r>
              <a:rPr lang="en-CA" dirty="0">
                <a:latin typeface="Times New Roman" panose="02020603050405020304" pitchFamily="18" charset="0"/>
                <a:cs typeface="Times New Roman" panose="02020603050405020304" pitchFamily="18" charset="0"/>
              </a:rPr>
              <a:t>Evaluating patients' insight and </a:t>
            </a:r>
            <a:r>
              <a:rPr lang="en-CA" dirty="0">
                <a:solidFill>
                  <a:srgbClr val="FF0000"/>
                </a:solidFill>
                <a:latin typeface="Times New Roman" panose="02020603050405020304" pitchFamily="18" charset="0"/>
                <a:cs typeface="Times New Roman" panose="02020603050405020304" pitchFamily="18" charset="0"/>
              </a:rPr>
              <a:t>becoming an ally.</a:t>
            </a:r>
          </a:p>
          <a:p>
            <a:pPr marL="344488" indent="-344488">
              <a:buFont typeface="+mj-lt"/>
              <a:buAutoNum type="arabicPeriod"/>
              <a:defRPr/>
            </a:pPr>
            <a:r>
              <a:rPr lang="en-CA" dirty="0">
                <a:latin typeface="Times New Roman" panose="02020603050405020304" pitchFamily="18" charset="0"/>
                <a:cs typeface="Times New Roman" panose="02020603050405020304" pitchFamily="18" charset="0"/>
              </a:rPr>
              <a:t>Showing </a:t>
            </a:r>
            <a:r>
              <a:rPr lang="en-CA" dirty="0">
                <a:solidFill>
                  <a:srgbClr val="FF0000"/>
                </a:solidFill>
                <a:latin typeface="Times New Roman" panose="02020603050405020304" pitchFamily="18" charset="0"/>
                <a:cs typeface="Times New Roman" panose="02020603050405020304" pitchFamily="18" charset="0"/>
              </a:rPr>
              <a:t>expertise.</a:t>
            </a:r>
          </a:p>
          <a:p>
            <a:pPr marL="344488" indent="-344488">
              <a:buFont typeface="+mj-lt"/>
              <a:buAutoNum type="arabicPeriod"/>
              <a:defRPr/>
            </a:pPr>
            <a:r>
              <a:rPr lang="en-CA" dirty="0">
                <a:latin typeface="Times New Roman" panose="02020603050405020304" pitchFamily="18" charset="0"/>
                <a:cs typeface="Times New Roman" panose="02020603050405020304" pitchFamily="18" charset="0"/>
              </a:rPr>
              <a:t>Establishing </a:t>
            </a:r>
            <a:r>
              <a:rPr lang="en-CA" dirty="0">
                <a:solidFill>
                  <a:srgbClr val="FF0000"/>
                </a:solidFill>
                <a:latin typeface="Times New Roman" panose="02020603050405020304" pitchFamily="18" charset="0"/>
                <a:cs typeface="Times New Roman" panose="02020603050405020304" pitchFamily="18" charset="0"/>
              </a:rPr>
              <a:t>authority</a:t>
            </a:r>
            <a:r>
              <a:rPr lang="en-CA" dirty="0">
                <a:latin typeface="Times New Roman" panose="02020603050405020304" pitchFamily="18" charset="0"/>
                <a:cs typeface="Times New Roman" panose="02020603050405020304" pitchFamily="18" charset="0"/>
              </a:rPr>
              <a:t> as physician or therapist.</a:t>
            </a:r>
          </a:p>
          <a:p>
            <a:pPr marL="344488" indent="-344488">
              <a:buFont typeface="+mj-lt"/>
              <a:buAutoNum type="arabicPeriod"/>
              <a:defRPr/>
            </a:pPr>
            <a:r>
              <a:rPr lang="en-CA" dirty="0">
                <a:solidFill>
                  <a:srgbClr val="FF0000"/>
                </a:solidFill>
                <a:latin typeface="Times New Roman" panose="02020603050405020304" pitchFamily="18" charset="0"/>
                <a:cs typeface="Times New Roman" panose="02020603050405020304" pitchFamily="18" charset="0"/>
              </a:rPr>
              <a:t>Balancing</a:t>
            </a:r>
            <a:r>
              <a:rPr lang="en-CA" dirty="0">
                <a:latin typeface="Times New Roman" panose="02020603050405020304" pitchFamily="18" charset="0"/>
                <a:cs typeface="Times New Roman" panose="02020603050405020304" pitchFamily="18" charset="0"/>
              </a:rPr>
              <a:t> the roles of empathic listener, expert, and authority.</a:t>
            </a:r>
          </a:p>
          <a:p>
            <a:pPr marL="0" indent="0">
              <a:buNone/>
            </a:pPr>
            <a:endParaRPr lang="en-US" dirty="0"/>
          </a:p>
        </p:txBody>
      </p:sp>
      <p:pic>
        <p:nvPicPr>
          <p:cNvPr id="5" name="Content Placeholder 4">
            <a:extLst>
              <a:ext uri="{FF2B5EF4-FFF2-40B4-BE49-F238E27FC236}">
                <a16:creationId xmlns:a16="http://schemas.microsoft.com/office/drawing/2014/main" id="{7ADE3218-A67A-5143-8569-C53BFE181C1C}"/>
              </a:ext>
            </a:extLst>
          </p:cNvPr>
          <p:cNvPicPr>
            <a:picLocks noGrp="1" noChangeAspect="1"/>
          </p:cNvPicPr>
          <p:nvPr>
            <p:ph sz="half" idx="2"/>
          </p:nvPr>
        </p:nvPicPr>
        <p:blipFill>
          <a:blip r:embed="rId2"/>
          <a:stretch>
            <a:fillRect/>
          </a:stretch>
        </p:blipFill>
        <p:spPr>
          <a:xfrm>
            <a:off x="6223000" y="1752346"/>
            <a:ext cx="5130800" cy="4763293"/>
          </a:xfrm>
        </p:spPr>
      </p:pic>
    </p:spTree>
    <p:extLst>
      <p:ext uri="{BB962C8B-B14F-4D97-AF65-F5344CB8AC3E}">
        <p14:creationId xmlns:p14="http://schemas.microsoft.com/office/powerpoint/2010/main" val="2287223355"/>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025FE-8108-F340-890C-F725D1F356AB}"/>
              </a:ext>
            </a:extLst>
          </p:cNvPr>
          <p:cNvSpPr>
            <a:spLocks noGrp="1"/>
          </p:cNvSpPr>
          <p:nvPr>
            <p:ph type="title"/>
          </p:nvPr>
        </p:nvSpPr>
        <p:spPr/>
        <p:txBody>
          <a:bodyPr>
            <a:normAutofit/>
          </a:bodyPr>
          <a:lstStyle/>
          <a:p>
            <a:pPr>
              <a:defRPr/>
            </a:pPr>
            <a:r>
              <a:rPr lang="en-CA" dirty="0">
                <a:latin typeface="Times New Roman" panose="02020603050405020304" pitchFamily="18" charset="0"/>
                <a:cs typeface="Times New Roman" panose="02020603050405020304" pitchFamily="18" charset="0"/>
              </a:rPr>
              <a:t>Every Interview has three main components:</a:t>
            </a:r>
            <a:endParaRPr lang="en-US" dirty="0">
              <a:latin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36C8FB90-71A2-6044-9523-80BDB1848FFC}"/>
              </a:ext>
            </a:extLst>
          </p:cNvPr>
          <p:cNvGraphicFramePr/>
          <p:nvPr/>
        </p:nvGraphicFramePr>
        <p:xfrm>
          <a:off x="838200" y="1690688"/>
          <a:ext cx="10515600" cy="32415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828480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E43A8-8342-FD46-AF08-D4196D1CA97B}"/>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Interview </a:t>
            </a:r>
            <a:r>
              <a:rPr lang="en-CA" dirty="0">
                <a:latin typeface="Times New Roman" panose="02020603050405020304" pitchFamily="18" charset="0"/>
                <a:cs typeface="Times New Roman" panose="02020603050405020304" pitchFamily="18" charset="0"/>
              </a:rPr>
              <a:t>Techniques:</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E376CE9-1F64-464D-9A94-ABC78479CB11}"/>
              </a:ext>
            </a:extLst>
          </p:cNvPr>
          <p:cNvSpPr>
            <a:spLocks noGrp="1"/>
          </p:cNvSpPr>
          <p:nvPr>
            <p:ph idx="1"/>
          </p:nvPr>
        </p:nvSpPr>
        <p:spPr/>
        <p:txBody>
          <a:bodyPr/>
          <a:lstStyle/>
          <a:p>
            <a:pPr>
              <a:buFont typeface="Wingdings" pitchFamily="2" charset="2"/>
              <a:buChar char="Ø"/>
            </a:pPr>
            <a:r>
              <a:rPr lang="en-CA" altLang="en-US" dirty="0">
                <a:latin typeface="Times New Roman" panose="02020603050405020304" pitchFamily="18" charset="0"/>
                <a:cs typeface="Times New Roman" panose="02020603050405020304" pitchFamily="18" charset="0"/>
              </a:rPr>
              <a:t> Bay attention to both content &amp; process.</a:t>
            </a:r>
          </a:p>
          <a:p>
            <a:pPr>
              <a:buFont typeface="Wingdings" pitchFamily="2" charset="2"/>
              <a:buChar char="Ø"/>
            </a:pPr>
            <a:r>
              <a:rPr lang="en-CA" altLang="en-US" dirty="0">
                <a:latin typeface="Times New Roman" panose="02020603050405020304" pitchFamily="18" charset="0"/>
                <a:cs typeface="Times New Roman" panose="02020603050405020304" pitchFamily="18" charset="0"/>
              </a:rPr>
              <a:t> Open-ended question versus Closed-ended questions.</a:t>
            </a:r>
          </a:p>
          <a:p>
            <a:pPr>
              <a:buFont typeface="Wingdings" pitchFamily="2" charset="2"/>
              <a:buChar char="Ø"/>
            </a:pPr>
            <a:r>
              <a:rPr lang="en-CA" altLang="en-US" dirty="0">
                <a:solidFill>
                  <a:srgbClr val="FF0000"/>
                </a:solidFill>
                <a:latin typeface="Times New Roman" panose="02020603050405020304" pitchFamily="18" charset="0"/>
                <a:cs typeface="Times New Roman" panose="02020603050405020304" pitchFamily="18" charset="0"/>
              </a:rPr>
              <a:t> REFLECTION: </a:t>
            </a:r>
            <a:r>
              <a:rPr lang="en-CA" altLang="en-US" sz="2400" dirty="0">
                <a:solidFill>
                  <a:srgbClr val="0070C0"/>
                </a:solidFill>
                <a:latin typeface="Times New Roman" panose="02020603050405020304" pitchFamily="18" charset="0"/>
                <a:cs typeface="Times New Roman" panose="02020603050405020304" pitchFamily="18" charset="0"/>
              </a:rPr>
              <a:t>In the technique of reflection, a doctor repeats to a patient in a supportive manner something that the patient has said</a:t>
            </a:r>
            <a:r>
              <a:rPr lang="en-CA" altLang="en-US" dirty="0">
                <a:solidFill>
                  <a:srgbClr val="0070C0"/>
                </a:solidFill>
                <a:latin typeface="Times New Roman" panose="02020603050405020304" pitchFamily="18" charset="0"/>
                <a:cs typeface="Times New Roman" panose="02020603050405020304" pitchFamily="18" charset="0"/>
              </a:rPr>
              <a:t>.</a:t>
            </a:r>
          </a:p>
          <a:p>
            <a:pPr>
              <a:buFont typeface="Wingdings" pitchFamily="2" charset="2"/>
              <a:buChar char="Ø"/>
            </a:pPr>
            <a:r>
              <a:rPr lang="en-CA" altLang="en-US" dirty="0">
                <a:solidFill>
                  <a:srgbClr val="FF0000"/>
                </a:solidFill>
                <a:latin typeface="Times New Roman" panose="02020603050405020304" pitchFamily="18" charset="0"/>
                <a:cs typeface="Times New Roman" panose="02020603050405020304" pitchFamily="18" charset="0"/>
              </a:rPr>
              <a:t> FACILITATION: </a:t>
            </a:r>
            <a:r>
              <a:rPr lang="en-CA" altLang="en-US" sz="2400" dirty="0">
                <a:solidFill>
                  <a:srgbClr val="0070C0"/>
                </a:solidFill>
                <a:latin typeface="Times New Roman" panose="02020603050405020304" pitchFamily="18" charset="0"/>
                <a:cs typeface="Times New Roman" panose="02020603050405020304" pitchFamily="18" charset="0"/>
              </a:rPr>
              <a:t>Doctors help patients continue in the interview by providing both verbal and nonverbal cues</a:t>
            </a:r>
            <a:r>
              <a:rPr lang="en-CA" altLang="en-US" dirty="0">
                <a:solidFill>
                  <a:srgbClr val="0070C0"/>
                </a:solidFill>
                <a:latin typeface="Times New Roman" panose="02020603050405020304" pitchFamily="18" charset="0"/>
                <a:cs typeface="Times New Roman" panose="02020603050405020304" pitchFamily="18" charset="0"/>
              </a:rPr>
              <a:t>.</a:t>
            </a:r>
          </a:p>
          <a:p>
            <a:pPr>
              <a:buFont typeface="Wingdings" pitchFamily="2" charset="2"/>
              <a:buChar char="Ø"/>
            </a:pPr>
            <a:r>
              <a:rPr lang="en-CA" altLang="en-US" dirty="0">
                <a:solidFill>
                  <a:srgbClr val="FF0000"/>
                </a:solidFill>
                <a:latin typeface="Times New Roman" panose="02020603050405020304" pitchFamily="18" charset="0"/>
                <a:cs typeface="Times New Roman" panose="02020603050405020304" pitchFamily="18" charset="0"/>
              </a:rPr>
              <a:t> SILENCE.</a:t>
            </a:r>
          </a:p>
          <a:p>
            <a:pPr marL="0" indent="0">
              <a:buNone/>
            </a:pPr>
            <a:endParaRPr lang="en-US" dirty="0"/>
          </a:p>
        </p:txBody>
      </p:sp>
    </p:spTree>
    <p:extLst>
      <p:ext uri="{BB962C8B-B14F-4D97-AF65-F5344CB8AC3E}">
        <p14:creationId xmlns:p14="http://schemas.microsoft.com/office/powerpoint/2010/main" val="4805462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E43A8-8342-FD46-AF08-D4196D1CA97B}"/>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Interview </a:t>
            </a:r>
            <a:r>
              <a:rPr lang="en-CA" dirty="0">
                <a:latin typeface="Times New Roman" panose="02020603050405020304" pitchFamily="18" charset="0"/>
                <a:cs typeface="Times New Roman" panose="02020603050405020304" pitchFamily="18" charset="0"/>
              </a:rPr>
              <a:t>Techniques:</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E376CE9-1F64-464D-9A94-ABC78479CB11}"/>
              </a:ext>
            </a:extLst>
          </p:cNvPr>
          <p:cNvSpPr>
            <a:spLocks noGrp="1"/>
          </p:cNvSpPr>
          <p:nvPr>
            <p:ph idx="1"/>
          </p:nvPr>
        </p:nvSpPr>
        <p:spPr>
          <a:xfrm>
            <a:off x="838200" y="1690688"/>
            <a:ext cx="10515600" cy="4351338"/>
          </a:xfrm>
        </p:spPr>
        <p:txBody>
          <a:bodyPr/>
          <a:lstStyle/>
          <a:p>
            <a:pPr>
              <a:buFont typeface="Wingdings" pitchFamily="2" charset="2"/>
              <a:buChar char="Ø"/>
            </a:pPr>
            <a:r>
              <a:rPr lang="en-CA" altLang="en-US" sz="2400" dirty="0">
                <a:solidFill>
                  <a:srgbClr val="FF0000"/>
                </a:solidFill>
                <a:latin typeface="Times New Roman" panose="02020603050405020304" pitchFamily="18" charset="0"/>
                <a:cs typeface="Times New Roman" panose="02020603050405020304" pitchFamily="18" charset="0"/>
              </a:rPr>
              <a:t> </a:t>
            </a:r>
            <a:r>
              <a:rPr lang="en-CA" altLang="en-US" dirty="0">
                <a:solidFill>
                  <a:srgbClr val="FF0000"/>
                </a:solidFill>
                <a:latin typeface="Times New Roman" panose="02020603050405020304" pitchFamily="18" charset="0"/>
                <a:cs typeface="Times New Roman" panose="02020603050405020304" pitchFamily="18" charset="0"/>
              </a:rPr>
              <a:t>CONFRONTATION: </a:t>
            </a:r>
            <a:r>
              <a:rPr lang="en-CA" altLang="en-US" sz="2400" dirty="0">
                <a:solidFill>
                  <a:srgbClr val="0070C0"/>
                </a:solidFill>
                <a:latin typeface="Times New Roman" panose="02020603050405020304" pitchFamily="18" charset="0"/>
                <a:cs typeface="Times New Roman" panose="02020603050405020304" pitchFamily="18" charset="0"/>
              </a:rPr>
              <a:t>The technique of confrontation is meant to point out to a patient something that the doctor thinks the patient is not paying attention to, is missing, or is in some way denying</a:t>
            </a:r>
            <a:r>
              <a:rPr lang="en-CA" altLang="en-US" dirty="0">
                <a:latin typeface="Times New Roman" panose="02020603050405020304" pitchFamily="18" charset="0"/>
                <a:cs typeface="Times New Roman" panose="02020603050405020304" pitchFamily="18" charset="0"/>
              </a:rPr>
              <a:t>.</a:t>
            </a:r>
          </a:p>
          <a:p>
            <a:pPr>
              <a:buFont typeface="Wingdings" pitchFamily="2" charset="2"/>
              <a:buChar char="Ø"/>
            </a:pPr>
            <a:r>
              <a:rPr lang="en-CA" altLang="en-US" dirty="0">
                <a:solidFill>
                  <a:srgbClr val="FF0000"/>
                </a:solidFill>
                <a:latin typeface="Times New Roman" panose="02020603050405020304" pitchFamily="18" charset="0"/>
                <a:cs typeface="Times New Roman" panose="02020603050405020304" pitchFamily="18" charset="0"/>
              </a:rPr>
              <a:t> CLARIFICATION: </a:t>
            </a:r>
            <a:r>
              <a:rPr lang="en-CA" altLang="en-US" sz="2400" dirty="0">
                <a:solidFill>
                  <a:srgbClr val="0070C0"/>
                </a:solidFill>
                <a:latin typeface="Times New Roman" panose="02020603050405020304" pitchFamily="18" charset="0"/>
                <a:cs typeface="Times New Roman" panose="02020603050405020304" pitchFamily="18" charset="0"/>
              </a:rPr>
              <a:t>In clarification, doctors attempt to get details from patients about what they have already said</a:t>
            </a:r>
            <a:r>
              <a:rPr lang="en-CA" altLang="en-US" dirty="0">
                <a:solidFill>
                  <a:srgbClr val="0070C0"/>
                </a:solidFill>
                <a:latin typeface="Times New Roman" panose="02020603050405020304" pitchFamily="18" charset="0"/>
                <a:cs typeface="Times New Roman" panose="02020603050405020304" pitchFamily="18" charset="0"/>
              </a:rPr>
              <a:t>.</a:t>
            </a:r>
          </a:p>
          <a:p>
            <a:pPr>
              <a:buFont typeface="Wingdings" pitchFamily="2" charset="2"/>
              <a:buChar char="Ø"/>
            </a:pPr>
            <a:r>
              <a:rPr lang="en-CA" altLang="en-US" dirty="0">
                <a:solidFill>
                  <a:srgbClr val="FF0000"/>
                </a:solidFill>
                <a:latin typeface="Times New Roman" panose="02020603050405020304" pitchFamily="18" charset="0"/>
                <a:cs typeface="Times New Roman" panose="02020603050405020304" pitchFamily="18" charset="0"/>
              </a:rPr>
              <a:t> INTERPRETATION: </a:t>
            </a:r>
            <a:r>
              <a:rPr lang="en-CA" altLang="en-US" sz="2400" dirty="0">
                <a:solidFill>
                  <a:srgbClr val="0070C0"/>
                </a:solidFill>
                <a:latin typeface="Times New Roman" panose="02020603050405020304" pitchFamily="18" charset="0"/>
                <a:cs typeface="Times New Roman" panose="02020603050405020304" pitchFamily="18" charset="0"/>
              </a:rPr>
              <a:t>The technique of interpretation is most often used when a doctor states something about a patient's behavior or thinking that a patient may not be aware of</a:t>
            </a:r>
            <a:r>
              <a:rPr lang="en-CA" altLang="en-US" dirty="0">
                <a:solidFill>
                  <a:srgbClr val="0070C0"/>
                </a:solidFill>
                <a:latin typeface="Times New Roman" panose="02020603050405020304" pitchFamily="18" charset="0"/>
                <a:cs typeface="Times New Roman" panose="02020603050405020304" pitchFamily="18" charset="0"/>
              </a:rPr>
              <a:t>. </a:t>
            </a:r>
          </a:p>
          <a:p>
            <a:pPr>
              <a:buFont typeface="Wingdings" pitchFamily="2" charset="2"/>
              <a:buChar char="Ø"/>
            </a:pPr>
            <a:endParaRPr lang="en-US" dirty="0"/>
          </a:p>
        </p:txBody>
      </p:sp>
    </p:spTree>
    <p:extLst>
      <p:ext uri="{BB962C8B-B14F-4D97-AF65-F5344CB8AC3E}">
        <p14:creationId xmlns:p14="http://schemas.microsoft.com/office/powerpoint/2010/main" val="206164803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E43A8-8342-FD46-AF08-D4196D1CA97B}"/>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Interview </a:t>
            </a:r>
            <a:r>
              <a:rPr lang="en-CA" dirty="0">
                <a:latin typeface="Times New Roman" panose="02020603050405020304" pitchFamily="18" charset="0"/>
                <a:cs typeface="Times New Roman" panose="02020603050405020304" pitchFamily="18" charset="0"/>
              </a:rPr>
              <a:t>Techniques:</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E376CE9-1F64-464D-9A94-ABC78479CB11}"/>
              </a:ext>
            </a:extLst>
          </p:cNvPr>
          <p:cNvSpPr>
            <a:spLocks noGrp="1"/>
          </p:cNvSpPr>
          <p:nvPr>
            <p:ph idx="1"/>
          </p:nvPr>
        </p:nvSpPr>
        <p:spPr/>
        <p:txBody>
          <a:bodyPr/>
          <a:lstStyle/>
          <a:p>
            <a:pPr>
              <a:buFont typeface="Wingdings" pitchFamily="2" charset="2"/>
              <a:buChar char="Ø"/>
            </a:pPr>
            <a:r>
              <a:rPr lang="en-CA" altLang="en-US" dirty="0">
                <a:solidFill>
                  <a:srgbClr val="FF0000"/>
                </a:solidFill>
                <a:latin typeface="Times New Roman" panose="02020603050405020304" pitchFamily="18" charset="0"/>
                <a:cs typeface="Times New Roman" panose="02020603050405020304" pitchFamily="18" charset="0"/>
              </a:rPr>
              <a:t> SUMMATION: </a:t>
            </a:r>
            <a:r>
              <a:rPr lang="en-CA" altLang="en-US" sz="2400" dirty="0">
                <a:solidFill>
                  <a:srgbClr val="0070C0"/>
                </a:solidFill>
                <a:latin typeface="Times New Roman" panose="02020603050405020304" pitchFamily="18" charset="0"/>
                <a:cs typeface="Times New Roman" panose="02020603050405020304" pitchFamily="18" charset="0"/>
              </a:rPr>
              <a:t>Periodically during the interview, a doctor can take a moment and briefly summarize what a patient has said thus far</a:t>
            </a:r>
            <a:r>
              <a:rPr lang="en-CA" altLang="en-US" dirty="0">
                <a:solidFill>
                  <a:srgbClr val="0070C0"/>
                </a:solidFill>
                <a:latin typeface="Times New Roman" panose="02020603050405020304" pitchFamily="18" charset="0"/>
                <a:cs typeface="Times New Roman" panose="02020603050405020304" pitchFamily="18" charset="0"/>
              </a:rPr>
              <a:t>.</a:t>
            </a:r>
          </a:p>
          <a:p>
            <a:pPr>
              <a:buFont typeface="Wingdings" pitchFamily="2" charset="2"/>
              <a:buChar char="Ø"/>
            </a:pPr>
            <a:r>
              <a:rPr lang="en-CA" altLang="en-US" dirty="0">
                <a:solidFill>
                  <a:srgbClr val="FF0000"/>
                </a:solidFill>
                <a:latin typeface="Times New Roman" panose="02020603050405020304" pitchFamily="18" charset="0"/>
                <a:cs typeface="Times New Roman" panose="02020603050405020304" pitchFamily="18" charset="0"/>
              </a:rPr>
              <a:t> EXPLANATION:</a:t>
            </a:r>
            <a:r>
              <a:rPr lang="en-CA" altLang="en-US" dirty="0">
                <a:latin typeface="Times New Roman" panose="02020603050405020304" pitchFamily="18" charset="0"/>
                <a:cs typeface="Times New Roman" panose="02020603050405020304" pitchFamily="18" charset="0"/>
              </a:rPr>
              <a:t> </a:t>
            </a:r>
            <a:r>
              <a:rPr lang="en-CA" altLang="en-US" sz="2400" dirty="0">
                <a:solidFill>
                  <a:srgbClr val="0070C0"/>
                </a:solidFill>
                <a:latin typeface="Times New Roman" panose="02020603050405020304" pitchFamily="18" charset="0"/>
                <a:cs typeface="Times New Roman" panose="02020603050405020304" pitchFamily="18" charset="0"/>
              </a:rPr>
              <a:t>Doctors explain treatment plans to patients in easily understandable language and allow patients to respond and ask questions.</a:t>
            </a:r>
          </a:p>
          <a:p>
            <a:pPr>
              <a:buFont typeface="Wingdings" pitchFamily="2" charset="2"/>
              <a:buChar char="Ø"/>
            </a:pPr>
            <a:r>
              <a:rPr lang="en-CA" altLang="en-US" dirty="0">
                <a:solidFill>
                  <a:srgbClr val="FF0000"/>
                </a:solidFill>
                <a:latin typeface="Times New Roman" panose="02020603050405020304" pitchFamily="18" charset="0"/>
                <a:cs typeface="Times New Roman" panose="02020603050405020304" pitchFamily="18" charset="0"/>
              </a:rPr>
              <a:t> TRANSITION: </a:t>
            </a:r>
            <a:r>
              <a:rPr lang="en-CA" altLang="en-US" sz="2400" dirty="0">
                <a:solidFill>
                  <a:srgbClr val="0070C0"/>
                </a:solidFill>
                <a:latin typeface="Times New Roman" panose="02020603050405020304" pitchFamily="18" charset="0"/>
                <a:cs typeface="Times New Roman" panose="02020603050405020304" pitchFamily="18" charset="0"/>
              </a:rPr>
              <a:t>The technique of transition allows doctors to convey the idea that enough information has been obtained on one subject; the doctor's words encourage patients to continue on to another subject.</a:t>
            </a:r>
            <a:endParaRPr lang="en-US" sz="2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39042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E43A8-8342-FD46-AF08-D4196D1CA97B}"/>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Interview </a:t>
            </a:r>
            <a:r>
              <a:rPr lang="en-CA" dirty="0">
                <a:latin typeface="Times New Roman" panose="02020603050405020304" pitchFamily="18" charset="0"/>
                <a:cs typeface="Times New Roman" panose="02020603050405020304" pitchFamily="18" charset="0"/>
              </a:rPr>
              <a:t>Techniques:</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E376CE9-1F64-464D-9A94-ABC78479CB11}"/>
              </a:ext>
            </a:extLst>
          </p:cNvPr>
          <p:cNvSpPr>
            <a:spLocks noGrp="1"/>
          </p:cNvSpPr>
          <p:nvPr>
            <p:ph idx="1"/>
          </p:nvPr>
        </p:nvSpPr>
        <p:spPr/>
        <p:txBody>
          <a:bodyPr/>
          <a:lstStyle/>
          <a:p>
            <a:pPr>
              <a:buFont typeface="Wingdings" pitchFamily="2" charset="2"/>
              <a:buChar char="Ø"/>
            </a:pPr>
            <a:r>
              <a:rPr lang="en-CA" altLang="en-US" dirty="0">
                <a:solidFill>
                  <a:srgbClr val="FF0000"/>
                </a:solidFill>
                <a:latin typeface="Times New Roman" panose="02020603050405020304" pitchFamily="18" charset="0"/>
                <a:cs typeface="Times New Roman" panose="02020603050405020304" pitchFamily="18" charset="0"/>
              </a:rPr>
              <a:t> SELF-REVELATION: </a:t>
            </a:r>
            <a:r>
              <a:rPr lang="en-CA" altLang="en-US" sz="2400" dirty="0">
                <a:solidFill>
                  <a:srgbClr val="0070C0"/>
                </a:solidFill>
                <a:latin typeface="Times New Roman" panose="02020603050405020304" pitchFamily="18" charset="0"/>
                <a:cs typeface="Times New Roman" panose="02020603050405020304" pitchFamily="18" charset="0"/>
              </a:rPr>
              <a:t>Limited, discreet self-disclosure by physicians may be useful in certain situations, and physicians should feel at ease and should communicate a sense of self-comfort</a:t>
            </a:r>
            <a:r>
              <a:rPr lang="en-CA" altLang="en-US" dirty="0">
                <a:solidFill>
                  <a:srgbClr val="0070C0"/>
                </a:solidFill>
                <a:latin typeface="Times New Roman" panose="02020603050405020304" pitchFamily="18" charset="0"/>
                <a:cs typeface="Times New Roman" panose="02020603050405020304" pitchFamily="18" charset="0"/>
              </a:rPr>
              <a:t>.</a:t>
            </a:r>
          </a:p>
          <a:p>
            <a:pPr>
              <a:buFont typeface="Wingdings" pitchFamily="2" charset="2"/>
              <a:buChar char="Ø"/>
            </a:pPr>
            <a:r>
              <a:rPr lang="en-CA" altLang="en-US" dirty="0">
                <a:solidFill>
                  <a:srgbClr val="FF0000"/>
                </a:solidFill>
                <a:latin typeface="Times New Roman" panose="02020603050405020304" pitchFamily="18" charset="0"/>
                <a:cs typeface="Times New Roman" panose="02020603050405020304" pitchFamily="18" charset="0"/>
              </a:rPr>
              <a:t> POSITIVE REINFORCEMENT.</a:t>
            </a:r>
          </a:p>
          <a:p>
            <a:pPr>
              <a:buFont typeface="Wingdings" pitchFamily="2" charset="2"/>
              <a:buChar char="Ø"/>
            </a:pPr>
            <a:r>
              <a:rPr lang="en-CA" altLang="en-US" dirty="0">
                <a:solidFill>
                  <a:srgbClr val="FF0000"/>
                </a:solidFill>
                <a:latin typeface="Times New Roman" panose="02020603050405020304" pitchFamily="18" charset="0"/>
                <a:cs typeface="Times New Roman" panose="02020603050405020304" pitchFamily="18" charset="0"/>
              </a:rPr>
              <a:t> REASSURANCE.</a:t>
            </a:r>
          </a:p>
          <a:p>
            <a:pPr>
              <a:buFont typeface="Wingdings" pitchFamily="2" charset="2"/>
              <a:buChar char="Ø"/>
            </a:pPr>
            <a:r>
              <a:rPr lang="en-CA" altLang="en-US" dirty="0">
                <a:solidFill>
                  <a:srgbClr val="FF0000"/>
                </a:solidFill>
                <a:latin typeface="Times New Roman" panose="02020603050405020304" pitchFamily="18" charset="0"/>
                <a:cs typeface="Times New Roman" panose="02020603050405020304" pitchFamily="18" charset="0"/>
              </a:rPr>
              <a:t> ADVICE.</a:t>
            </a:r>
          </a:p>
          <a:p>
            <a:pPr>
              <a:buFont typeface="Wingdings" pitchFamily="2" charset="2"/>
              <a:buChar char="Ø"/>
            </a:pPr>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4CC2584-488E-7D43-A282-49245FD468C7}"/>
              </a:ext>
            </a:extLst>
          </p:cNvPr>
          <p:cNvPicPr>
            <a:picLocks noChangeAspect="1"/>
          </p:cNvPicPr>
          <p:nvPr/>
        </p:nvPicPr>
        <p:blipFill>
          <a:blip r:embed="rId2"/>
          <a:stretch>
            <a:fillRect/>
          </a:stretch>
        </p:blipFill>
        <p:spPr>
          <a:xfrm>
            <a:off x="6442365" y="2879581"/>
            <a:ext cx="4911436" cy="3297382"/>
          </a:xfrm>
          <a:prstGeom prst="rect">
            <a:avLst/>
          </a:prstGeom>
        </p:spPr>
      </p:pic>
    </p:spTree>
    <p:extLst>
      <p:ext uri="{BB962C8B-B14F-4D97-AF65-F5344CB8AC3E}">
        <p14:creationId xmlns:p14="http://schemas.microsoft.com/office/powerpoint/2010/main" val="383230167"/>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E43A8-8342-FD46-AF08-D4196D1CA97B}"/>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Interview </a:t>
            </a:r>
            <a:r>
              <a:rPr lang="en-CA" dirty="0">
                <a:latin typeface="Times New Roman" panose="02020603050405020304" pitchFamily="18" charset="0"/>
                <a:cs typeface="Times New Roman" panose="02020603050405020304" pitchFamily="18" charset="0"/>
              </a:rPr>
              <a:t>Techniques:</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E376CE9-1F64-464D-9A94-ABC78479CB11}"/>
              </a:ext>
            </a:extLst>
          </p:cNvPr>
          <p:cNvSpPr>
            <a:spLocks noGrp="1"/>
          </p:cNvSpPr>
          <p:nvPr>
            <p:ph sz="half" idx="1"/>
          </p:nvPr>
        </p:nvSpPr>
        <p:spPr/>
        <p:txBody>
          <a:bodyPr/>
          <a:lstStyle/>
          <a:p>
            <a:pPr>
              <a:buFont typeface="Wingdings" pitchFamily="2" charset="2"/>
              <a:buChar char="Ø"/>
            </a:pPr>
            <a:r>
              <a:rPr lang="en-CA" altLang="en-US" dirty="0">
                <a:solidFill>
                  <a:srgbClr val="FF0000"/>
                </a:solidFill>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rPr>
              <a:t>Transference:</a:t>
            </a:r>
          </a:p>
          <a:p>
            <a:pPr lvl="1">
              <a:buFont typeface="Wingdings" pitchFamily="2" charset="2"/>
              <a:buChar char="Ø"/>
            </a:pPr>
            <a:r>
              <a:rPr lang="en-US" sz="2800" dirty="0">
                <a:latin typeface="Times New Roman" panose="02020603050405020304" pitchFamily="18" charset="0"/>
                <a:cs typeface="Times New Roman" panose="02020603050405020304" pitchFamily="18" charset="0"/>
              </a:rPr>
              <a:t> The patient are transferring feelings toward others in their life onto the physician.</a:t>
            </a:r>
          </a:p>
          <a:p>
            <a:pPr marL="0" indent="0">
              <a:buNone/>
            </a:pPr>
            <a:endParaRPr lang="en-US" dirty="0">
              <a:latin typeface="Times New Roman" panose="02020603050405020304" pitchFamily="18" charset="0"/>
              <a:cs typeface="Times New Roman" panose="02020603050405020304" pitchFamily="18" charset="0"/>
            </a:endParaRPr>
          </a:p>
          <a:p>
            <a:pPr>
              <a:buFont typeface="Wingdings" pitchFamily="2" charset="2"/>
              <a:buChar char="Ø"/>
            </a:pPr>
            <a:r>
              <a:rPr lang="en-US" dirty="0">
                <a:solidFill>
                  <a:srgbClr val="FF0000"/>
                </a:solidFill>
                <a:latin typeface="Times New Roman" panose="02020603050405020304" pitchFamily="18" charset="0"/>
                <a:cs typeface="Times New Roman" panose="02020603050405020304" pitchFamily="18" charset="0"/>
              </a:rPr>
              <a:t> Counter-transference:</a:t>
            </a:r>
          </a:p>
          <a:p>
            <a:pPr lvl="1">
              <a:buFont typeface="Wingdings" pitchFamily="2" charset="2"/>
              <a:buChar char="Ø"/>
            </a:pPr>
            <a:r>
              <a:rPr lang="en-US" sz="2800" dirty="0">
                <a:latin typeface="Times New Roman" panose="02020603050405020304" pitchFamily="18" charset="0"/>
                <a:cs typeface="Times New Roman" panose="02020603050405020304" pitchFamily="18" charset="0"/>
              </a:rPr>
              <a:t> Emotional reactions to the patient from the doctor that often involve the doctor  past experience.</a:t>
            </a:r>
          </a:p>
        </p:txBody>
      </p:sp>
      <p:pic>
        <p:nvPicPr>
          <p:cNvPr id="5" name="Picture 4">
            <a:extLst>
              <a:ext uri="{FF2B5EF4-FFF2-40B4-BE49-F238E27FC236}">
                <a16:creationId xmlns:a16="http://schemas.microsoft.com/office/drawing/2014/main" id="{A55443DC-55CD-9547-8077-04B735E672AF}"/>
              </a:ext>
            </a:extLst>
          </p:cNvPr>
          <p:cNvPicPr>
            <a:picLocks noChangeAspect="1"/>
          </p:cNvPicPr>
          <p:nvPr/>
        </p:nvPicPr>
        <p:blipFill>
          <a:blip r:embed="rId2"/>
          <a:stretch>
            <a:fillRect/>
          </a:stretch>
        </p:blipFill>
        <p:spPr>
          <a:xfrm>
            <a:off x="6692900" y="1690688"/>
            <a:ext cx="4660900" cy="4486275"/>
          </a:xfrm>
          <a:prstGeom prst="rect">
            <a:avLst/>
          </a:prstGeom>
        </p:spPr>
      </p:pic>
    </p:spTree>
    <p:extLst>
      <p:ext uri="{BB962C8B-B14F-4D97-AF65-F5344CB8AC3E}">
        <p14:creationId xmlns:p14="http://schemas.microsoft.com/office/powerpoint/2010/main" val="14850784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6D928AA-8D76-AE44-B763-867F31006F60}"/>
              </a:ext>
            </a:extLst>
          </p:cNvPr>
          <p:cNvGraphicFramePr/>
          <p:nvPr>
            <p:extLst>
              <p:ext uri="{D42A27DB-BD31-4B8C-83A1-F6EECF244321}">
                <p14:modId xmlns:p14="http://schemas.microsoft.com/office/powerpoint/2010/main" val="188390558"/>
              </p:ext>
            </p:extLst>
          </p:nvPr>
        </p:nvGraphicFramePr>
        <p:xfrm>
          <a:off x="838200" y="584957"/>
          <a:ext cx="10515600" cy="5504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883969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F87BBFC-858C-1D43-8379-A684FD87B5D5}"/>
              </a:ext>
            </a:extLst>
          </p:cNvPr>
          <p:cNvGraphicFramePr>
            <a:graphicFrameLocks noGrp="1"/>
          </p:cNvGraphicFramePr>
          <p:nvPr>
            <p:extLst>
              <p:ext uri="{D42A27DB-BD31-4B8C-83A1-F6EECF244321}">
                <p14:modId xmlns:p14="http://schemas.microsoft.com/office/powerpoint/2010/main" val="2666222491"/>
              </p:ext>
            </p:extLst>
          </p:nvPr>
        </p:nvGraphicFramePr>
        <p:xfrm>
          <a:off x="838200" y="822325"/>
          <a:ext cx="10515600" cy="545819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322407108"/>
                    </a:ext>
                  </a:extLst>
                </a:gridCol>
                <a:gridCol w="5257800">
                  <a:extLst>
                    <a:ext uri="{9D8B030D-6E8A-4147-A177-3AD203B41FA5}">
                      <a16:colId xmlns:a16="http://schemas.microsoft.com/office/drawing/2014/main" val="1844367792"/>
                    </a:ext>
                  </a:extLst>
                </a:gridCol>
              </a:tblGrid>
              <a:tr h="1447685">
                <a:tc>
                  <a:txBody>
                    <a:bodyPr/>
                    <a:lstStyle/>
                    <a:p>
                      <a:pPr algn="ctr"/>
                      <a:r>
                        <a:rPr lang="en-US" sz="3200" b="1" dirty="0">
                          <a:latin typeface="Times New Roman" panose="02020603050405020304" pitchFamily="18" charset="0"/>
                          <a:cs typeface="Times New Roman" panose="02020603050405020304" pitchFamily="18" charset="0"/>
                        </a:rPr>
                        <a:t>THE PSYCHIATRIC HISTORY</a:t>
                      </a:r>
                      <a:endParaRPr lang="en-US" sz="3200" dirty="0">
                        <a:latin typeface="Times New Roman" panose="02020603050405020304" pitchFamily="18" charset="0"/>
                        <a:cs typeface="Times New Roman" panose="02020603050405020304" pitchFamily="18" charset="0"/>
                      </a:endParaRPr>
                    </a:p>
                  </a:txBody>
                  <a:tcP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atin typeface="Times New Roman" panose="02020603050405020304" pitchFamily="18" charset="0"/>
                          <a:cs typeface="Times New Roman" panose="02020603050405020304" pitchFamily="18" charset="0"/>
                        </a:rPr>
                        <a:t>THE MENTAL STATUS EXAMINATION</a:t>
                      </a:r>
                      <a:endParaRPr lang="en-CA" sz="3200" b="1" dirty="0">
                        <a:latin typeface="Times New Roman" panose="02020603050405020304" pitchFamily="18" charset="0"/>
                        <a:cs typeface="Times New Roman" panose="02020603050405020304" pitchFamily="18" charset="0"/>
                      </a:endParaRPr>
                    </a:p>
                    <a:p>
                      <a:endParaRPr lang="en-US" dirty="0"/>
                    </a:p>
                  </a:txBody>
                  <a:tcPr>
                    <a:solidFill>
                      <a:schemeClr val="accent6"/>
                    </a:solidFill>
                  </a:tcPr>
                </a:tc>
                <a:extLst>
                  <a:ext uri="{0D108BD9-81ED-4DB2-BD59-A6C34878D82A}">
                    <a16:rowId xmlns:a16="http://schemas.microsoft.com/office/drawing/2014/main" val="326812682"/>
                  </a:ext>
                </a:extLst>
              </a:tr>
              <a:tr h="4010505">
                <a:tc>
                  <a:txBody>
                    <a:bodyPr/>
                    <a:lstStyle/>
                    <a:p>
                      <a:pPr marL="347472" indent="-285750">
                        <a:buFont typeface="Wingdings" pitchFamily="2" charset="2"/>
                        <a:buChar char="Ø"/>
                        <a:defRPr/>
                      </a:pPr>
                      <a:r>
                        <a:rPr lang="en-CA" dirty="0">
                          <a:latin typeface="Times New Roman" panose="02020603050405020304" pitchFamily="18" charset="0"/>
                          <a:cs typeface="Times New Roman" panose="02020603050405020304" pitchFamily="18" charset="0"/>
                        </a:rPr>
                        <a:t>It </a:t>
                      </a:r>
                      <a:r>
                        <a:rPr lang="en-US" dirty="0">
                          <a:latin typeface="Times New Roman" panose="02020603050405020304" pitchFamily="18" charset="0"/>
                          <a:cs typeface="Times New Roman" panose="02020603050405020304" pitchFamily="18" charset="0"/>
                        </a:rPr>
                        <a:t>is the chronological story                                                                                                                                                                        of the patient’s life from birth to present.</a:t>
                      </a:r>
                    </a:p>
                    <a:p>
                      <a:pPr marL="347472" indent="-285750">
                        <a:buFont typeface="Wingdings" pitchFamily="2" charset="2"/>
                        <a:buChar char="Ø"/>
                        <a:defRPr/>
                      </a:pPr>
                      <a:endParaRPr lang="en-US" dirty="0">
                        <a:latin typeface="Times New Roman" panose="02020603050405020304" pitchFamily="18" charset="0"/>
                        <a:cs typeface="Times New Roman" panose="02020603050405020304" pitchFamily="18" charset="0"/>
                      </a:endParaRPr>
                    </a:p>
                    <a:p>
                      <a:pPr marL="347472" indent="-285750">
                        <a:buFont typeface="Wingdings" pitchFamily="2" charset="2"/>
                        <a:buChar char="Ø"/>
                        <a:defRPr/>
                      </a:pPr>
                      <a:endParaRPr lang="en-US" dirty="0">
                        <a:latin typeface="Times New Roman" panose="02020603050405020304" pitchFamily="18" charset="0"/>
                        <a:cs typeface="Times New Roman" panose="02020603050405020304" pitchFamily="18" charset="0"/>
                      </a:endParaRPr>
                    </a:p>
                    <a:p>
                      <a:pPr marL="347472" indent="-285750">
                        <a:buFont typeface="Wingdings" pitchFamily="2" charset="2"/>
                        <a:buChar char="Ø"/>
                        <a:defRPr/>
                      </a:pPr>
                      <a:endParaRPr lang="en-US" dirty="0">
                        <a:latin typeface="Times New Roman" panose="02020603050405020304" pitchFamily="18" charset="0"/>
                        <a:cs typeface="Times New Roman" panose="02020603050405020304" pitchFamily="18" charset="0"/>
                      </a:endParaRPr>
                    </a:p>
                    <a:p>
                      <a:pPr marL="347472" indent="-285750">
                        <a:buFont typeface="Wingdings" pitchFamily="2" charset="2"/>
                        <a:buChar char="Ø"/>
                        <a:defRPr/>
                      </a:pPr>
                      <a:r>
                        <a:rPr lang="en-US" dirty="0">
                          <a:latin typeface="Times New Roman" panose="02020603050405020304" pitchFamily="18" charset="0"/>
                          <a:cs typeface="Times New Roman" panose="02020603050405020304" pitchFamily="18" charset="0"/>
                        </a:rPr>
                        <a:t>It includes information about who the patient is, his problem (Bio-Psycho-Social aspects)  and its possible causes and available support. </a:t>
                      </a:r>
                    </a:p>
                    <a:p>
                      <a:pPr marL="347472" indent="-285750">
                        <a:buFont typeface="Wingdings" pitchFamily="2" charset="2"/>
                        <a:buChar char="Ø"/>
                        <a:defRPr/>
                      </a:pPr>
                      <a:endParaRPr lang="en-US" dirty="0">
                        <a:latin typeface="Times New Roman" panose="02020603050405020304" pitchFamily="18" charset="0"/>
                        <a:cs typeface="Times New Roman" panose="02020603050405020304" pitchFamily="18" charset="0"/>
                      </a:endParaRPr>
                    </a:p>
                    <a:p>
                      <a:pPr marL="347472" indent="-285750">
                        <a:buFont typeface="Wingdings" pitchFamily="2" charset="2"/>
                        <a:buChar char="Ø"/>
                        <a:defRPr/>
                      </a:pPr>
                      <a:endParaRPr lang="en-US" dirty="0">
                        <a:latin typeface="Times New Roman" panose="02020603050405020304" pitchFamily="18" charset="0"/>
                        <a:cs typeface="Times New Roman" panose="02020603050405020304" pitchFamily="18" charset="0"/>
                      </a:endParaRPr>
                    </a:p>
                    <a:p>
                      <a:pPr marL="347472" indent="-285750">
                        <a:buFont typeface="Wingdings" pitchFamily="2" charset="2"/>
                        <a:buChar char="Ø"/>
                        <a:defRPr/>
                      </a:pPr>
                      <a:r>
                        <a:rPr lang="en-US" dirty="0">
                          <a:latin typeface="Times New Roman" panose="02020603050405020304" pitchFamily="18" charset="0"/>
                          <a:cs typeface="Times New Roman" panose="02020603050405020304" pitchFamily="18" charset="0"/>
                        </a:rPr>
                        <a:t>Information elicited both from the patient and from one or more informants.</a:t>
                      </a:r>
                    </a:p>
                    <a:p>
                      <a:endParaRPr lang="en-US" dirty="0"/>
                    </a:p>
                  </a:txBody>
                  <a:tcPr>
                    <a:solidFill>
                      <a:schemeClr val="accent1">
                        <a:lumMod val="60000"/>
                        <a:lumOff val="40000"/>
                      </a:schemeClr>
                    </a:solidFill>
                  </a:tcPr>
                </a:tc>
                <a:tc>
                  <a:txBody>
                    <a:bodyPr/>
                    <a:lstStyle/>
                    <a:p>
                      <a:pPr>
                        <a:buFont typeface="Wingdings" pitchFamily="2" charset="2"/>
                        <a:buChar char="Ø"/>
                      </a:pPr>
                      <a:r>
                        <a:rPr lang="en-US" altLang="en-US" dirty="0">
                          <a:latin typeface="Times New Roman" panose="02020603050405020304" pitchFamily="18" charset="0"/>
                          <a:cs typeface="Times New Roman" panose="02020603050405020304" pitchFamily="18" charset="0"/>
                        </a:rPr>
                        <a:t> MSE is a cross-sectional, systemic documentation of the quality of mental functioning at the time of interview.</a:t>
                      </a:r>
                    </a:p>
                    <a:p>
                      <a:pPr>
                        <a:buFont typeface="Wingdings" pitchFamily="2" charset="2"/>
                        <a:buChar char="Ø"/>
                      </a:pPr>
                      <a:endParaRPr lang="en-US" altLang="en-US" dirty="0">
                        <a:latin typeface="Times New Roman" panose="02020603050405020304" pitchFamily="18" charset="0"/>
                        <a:cs typeface="Times New Roman" panose="02020603050405020304" pitchFamily="18" charset="0"/>
                      </a:endParaRPr>
                    </a:p>
                    <a:p>
                      <a:pPr>
                        <a:buFont typeface="Wingdings" pitchFamily="2" charset="2"/>
                        <a:buChar char="Ø"/>
                      </a:pPr>
                      <a:endParaRPr lang="en-US" altLang="en-US" dirty="0">
                        <a:latin typeface="Times New Roman" panose="02020603050405020304" pitchFamily="18" charset="0"/>
                        <a:cs typeface="Times New Roman" panose="02020603050405020304" pitchFamily="18" charset="0"/>
                      </a:endParaRPr>
                    </a:p>
                    <a:p>
                      <a:pPr>
                        <a:buFont typeface="Wingdings" pitchFamily="2" charset="2"/>
                        <a:buChar char="Ø"/>
                      </a:pPr>
                      <a:r>
                        <a:rPr lang="en-US" altLang="en-US" dirty="0">
                          <a:latin typeface="Times New Roman" panose="02020603050405020304" pitchFamily="18" charset="0"/>
                          <a:cs typeface="Times New Roman" panose="02020603050405020304" pitchFamily="18" charset="0"/>
                        </a:rPr>
                        <a:t> It serves as a baseline for future comparison and to follow the progress of the patient.</a:t>
                      </a:r>
                    </a:p>
                    <a:p>
                      <a:pPr>
                        <a:buFont typeface="Wingdings" pitchFamily="2" charset="2"/>
                        <a:buChar char="Ø"/>
                      </a:pPr>
                      <a:endParaRPr lang="en-US" dirty="0">
                        <a:latin typeface="Times New Roman" panose="02020603050405020304" pitchFamily="18" charset="0"/>
                        <a:cs typeface="Times New Roman" panose="02020603050405020304" pitchFamily="18" charset="0"/>
                      </a:endParaRPr>
                    </a:p>
                    <a:p>
                      <a:pPr>
                        <a:buFont typeface="Wingdings" pitchFamily="2" charset="2"/>
                        <a:buChar char="Ø"/>
                      </a:pPr>
                      <a:endParaRPr lang="en-US" dirty="0">
                        <a:latin typeface="Times New Roman" panose="02020603050405020304" pitchFamily="18" charset="0"/>
                        <a:cs typeface="Times New Roman" panose="02020603050405020304" pitchFamily="18" charset="0"/>
                      </a:endParaRPr>
                    </a:p>
                    <a:p>
                      <a:pPr>
                        <a:buFont typeface="Wingdings" pitchFamily="2" charset="2"/>
                        <a:buChar char="Ø"/>
                      </a:pPr>
                      <a:endParaRPr lang="en-US" dirty="0">
                        <a:latin typeface="Times New Roman" panose="02020603050405020304" pitchFamily="18" charset="0"/>
                        <a:cs typeface="Times New Roman" panose="02020603050405020304" pitchFamily="18" charset="0"/>
                      </a:endParaRPr>
                    </a:p>
                    <a:p>
                      <a:pPr>
                        <a:buFont typeface="Wingdings" pitchFamily="2" charset="2"/>
                        <a:buChar char="Ø"/>
                      </a:pPr>
                      <a:r>
                        <a:rPr lang="en-US" dirty="0">
                          <a:latin typeface="Times New Roman" panose="02020603050405020304" pitchFamily="18" charset="0"/>
                          <a:cs typeface="Times New Roman" panose="02020603050405020304" pitchFamily="18" charset="0"/>
                        </a:rPr>
                        <a:t> Observation of patient’s  feelings, thoughts, perception, and behavior during the interview.</a:t>
                      </a:r>
                      <a:endParaRPr lang="en-US" dirty="0"/>
                    </a:p>
                  </a:txBody>
                  <a:tcPr>
                    <a:solidFill>
                      <a:schemeClr val="accent1">
                        <a:lumMod val="60000"/>
                        <a:lumOff val="40000"/>
                      </a:schemeClr>
                    </a:solidFill>
                  </a:tcPr>
                </a:tc>
                <a:extLst>
                  <a:ext uri="{0D108BD9-81ED-4DB2-BD59-A6C34878D82A}">
                    <a16:rowId xmlns:a16="http://schemas.microsoft.com/office/drawing/2014/main" val="1011640500"/>
                  </a:ext>
                </a:extLst>
              </a:tr>
            </a:tbl>
          </a:graphicData>
        </a:graphic>
      </p:graphicFrame>
    </p:spTree>
    <p:extLst>
      <p:ext uri="{BB962C8B-B14F-4D97-AF65-F5344CB8AC3E}">
        <p14:creationId xmlns:p14="http://schemas.microsoft.com/office/powerpoint/2010/main" val="187182687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3A557D-CA90-A946-9B7D-F3A6F65FE636}"/>
              </a:ext>
            </a:extLst>
          </p:cNvPr>
          <p:cNvPicPr>
            <a:picLocks noChangeAspect="1"/>
          </p:cNvPicPr>
          <p:nvPr/>
        </p:nvPicPr>
        <p:blipFill>
          <a:blip r:embed="rId2"/>
          <a:stretch>
            <a:fillRect/>
          </a:stretch>
        </p:blipFill>
        <p:spPr>
          <a:xfrm>
            <a:off x="7678660" y="744068"/>
            <a:ext cx="3365858" cy="1290246"/>
          </a:xfrm>
          <a:prstGeom prst="rect">
            <a:avLst/>
          </a:prstGeom>
        </p:spPr>
      </p:pic>
      <p:sp>
        <p:nvSpPr>
          <p:cNvPr id="4" name="Content Placeholder 3">
            <a:extLst>
              <a:ext uri="{FF2B5EF4-FFF2-40B4-BE49-F238E27FC236}">
                <a16:creationId xmlns:a16="http://schemas.microsoft.com/office/drawing/2014/main" id="{BBF91589-B5B9-E74D-A070-66A0A04F630F}"/>
              </a:ext>
            </a:extLst>
          </p:cNvPr>
          <p:cNvSpPr>
            <a:spLocks noGrp="1"/>
          </p:cNvSpPr>
          <p:nvPr>
            <p:ph idx="1"/>
          </p:nvPr>
        </p:nvSpPr>
        <p:spPr>
          <a:xfrm>
            <a:off x="528918" y="2034314"/>
            <a:ext cx="10515600" cy="4037293"/>
          </a:xfrm>
        </p:spPr>
        <p:txBody>
          <a:bodyPr>
            <a:normAutofit/>
          </a:bodyPr>
          <a:lstStyle/>
          <a:p>
            <a:pPr marL="0" indent="0" fontAlgn="base">
              <a:buNone/>
            </a:pPr>
            <a:r>
              <a:rPr lang="en-CA" sz="3200" i="1" u="sng" dirty="0">
                <a:latin typeface="Times New Roman" panose="02020603050405020304" pitchFamily="18" charset="0"/>
                <a:cs typeface="Times New Roman" panose="02020603050405020304" pitchFamily="18" charset="0"/>
              </a:rPr>
              <a:t>SPECIAL TAHNKS TO</a:t>
            </a:r>
            <a:r>
              <a:rPr lang="en-CA" sz="3200" u="sng" dirty="0">
                <a:latin typeface="Times New Roman" panose="02020603050405020304" pitchFamily="18" charset="0"/>
                <a:cs typeface="Times New Roman" panose="02020603050405020304" pitchFamily="18" charset="0"/>
              </a:rPr>
              <a:t>: </a:t>
            </a:r>
          </a:p>
          <a:p>
            <a:pPr marL="457200" indent="-457200" fontAlgn="base">
              <a:buFont typeface="+mj-lt"/>
              <a:buAutoNum type="arabicPeriod"/>
            </a:pPr>
            <a:r>
              <a:rPr lang="fr-FR" sz="2200" dirty="0">
                <a:solidFill>
                  <a:schemeClr val="accent1">
                    <a:lumMod val="75000"/>
                  </a:schemeClr>
                </a:solidFill>
                <a:latin typeface="Times New Roman" panose="02020603050405020304" pitchFamily="18" charset="0"/>
                <a:cs typeface="Times New Roman" panose="02020603050405020304" pitchFamily="18" charset="0"/>
              </a:rPr>
              <a:t>Dr. Fahad Alosaimi, MD</a:t>
            </a:r>
            <a:r>
              <a:rPr lang="en-US" sz="2200" dirty="0">
                <a:solidFill>
                  <a:schemeClr val="accent1">
                    <a:lumMod val="75000"/>
                  </a:schemeClr>
                </a:solidFill>
                <a:latin typeface="Times New Roman" panose="02020603050405020304" pitchFamily="18" charset="0"/>
                <a:cs typeface="Times New Roman" panose="02020603050405020304" pitchFamily="18" charset="0"/>
              </a:rPr>
              <a:t>​, </a:t>
            </a:r>
            <a:r>
              <a:rPr lang="fr-FR" sz="2200" dirty="0">
                <a:solidFill>
                  <a:schemeClr val="accent1">
                    <a:lumMod val="75000"/>
                  </a:schemeClr>
                </a:solidFill>
                <a:latin typeface="Times New Roman" panose="02020603050405020304" pitchFamily="18" charset="0"/>
                <a:cs typeface="Times New Roman" panose="02020603050405020304" pitchFamily="18" charset="0"/>
              </a:rPr>
              <a:t>Professor and Consultant</a:t>
            </a:r>
            <a:r>
              <a:rPr lang="en-US" sz="2200" dirty="0">
                <a:solidFill>
                  <a:schemeClr val="accent1">
                    <a:lumMod val="75000"/>
                  </a:schemeClr>
                </a:solidFill>
                <a:latin typeface="Times New Roman" panose="02020603050405020304" pitchFamily="18" charset="0"/>
                <a:cs typeface="Times New Roman" panose="02020603050405020304" pitchFamily="18" charset="0"/>
              </a:rPr>
              <a:t>​ of </a:t>
            </a:r>
            <a:r>
              <a:rPr lang="en-CA" sz="2200" dirty="0">
                <a:solidFill>
                  <a:schemeClr val="accent1">
                    <a:lumMod val="75000"/>
                  </a:schemeClr>
                </a:solidFill>
                <a:latin typeface="Times New Roman" panose="02020603050405020304" pitchFamily="18" charset="0"/>
                <a:cs typeface="Times New Roman" panose="02020603050405020304" pitchFamily="18" charset="0"/>
              </a:rPr>
              <a:t>Psychiatry </a:t>
            </a:r>
            <a:r>
              <a:rPr lang="fr-FR" sz="2200" dirty="0">
                <a:solidFill>
                  <a:schemeClr val="accent1">
                    <a:lumMod val="75000"/>
                  </a:schemeClr>
                </a:solidFill>
                <a:latin typeface="Times New Roman" panose="02020603050405020304" pitchFamily="18" charset="0"/>
                <a:cs typeface="Times New Roman" panose="02020603050405020304" pitchFamily="18" charset="0"/>
              </a:rPr>
              <a:t>&amp; </a:t>
            </a:r>
            <a:r>
              <a:rPr lang="en-US" sz="2200" dirty="0">
                <a:solidFill>
                  <a:schemeClr val="accent1">
                    <a:lumMod val="75000"/>
                  </a:schemeClr>
                </a:solidFill>
                <a:latin typeface="Times New Roman" panose="02020603050405020304" pitchFamily="18" charset="0"/>
                <a:cs typeface="Times New Roman" panose="02020603050405020304" pitchFamily="18" charset="0"/>
              </a:rPr>
              <a:t>Psychosomatic</a:t>
            </a:r>
            <a:r>
              <a:rPr lang="fr-FR" sz="2200"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a:solidFill>
                  <a:schemeClr val="accent1">
                    <a:lumMod val="75000"/>
                  </a:schemeClr>
                </a:solidFill>
                <a:latin typeface="Times New Roman" panose="02020603050405020304" pitchFamily="18" charset="0"/>
                <a:cs typeface="Times New Roman" panose="02020603050405020304" pitchFamily="18" charset="0"/>
              </a:rPr>
              <a:t>medicine</a:t>
            </a:r>
            <a:r>
              <a:rPr lang="fr-FR" sz="2200" dirty="0">
                <a:solidFill>
                  <a:schemeClr val="accent1">
                    <a:lumMod val="75000"/>
                  </a:schemeClr>
                </a:solidFill>
                <a:latin typeface="Times New Roman" panose="02020603050405020304" pitchFamily="18" charset="0"/>
                <a:cs typeface="Times New Roman" panose="02020603050405020304" pitchFamily="18" charset="0"/>
              </a:rPr>
              <a:t>, </a:t>
            </a:r>
            <a:r>
              <a:rPr lang="en-US" sz="2200" dirty="0">
                <a:solidFill>
                  <a:schemeClr val="accent1">
                    <a:lumMod val="75000"/>
                  </a:schemeClr>
                </a:solidFill>
                <a:latin typeface="Times New Roman" panose="02020603050405020304" pitchFamily="18" charset="0"/>
                <a:cs typeface="Times New Roman" panose="02020603050405020304" pitchFamily="18" charset="0"/>
              </a:rPr>
              <a:t>​College</a:t>
            </a:r>
            <a:r>
              <a:rPr lang="fr-FR" sz="2200" dirty="0">
                <a:solidFill>
                  <a:schemeClr val="accent1">
                    <a:lumMod val="75000"/>
                  </a:schemeClr>
                </a:solidFill>
                <a:latin typeface="Times New Roman" panose="02020603050405020304" pitchFamily="18" charset="0"/>
                <a:cs typeface="Times New Roman" panose="02020603050405020304" pitchFamily="18" charset="0"/>
              </a:rPr>
              <a:t> of </a:t>
            </a:r>
            <a:r>
              <a:rPr lang="en-US" sz="2200" dirty="0">
                <a:solidFill>
                  <a:schemeClr val="accent1">
                    <a:lumMod val="75000"/>
                  </a:schemeClr>
                </a:solidFill>
                <a:latin typeface="Times New Roman" panose="02020603050405020304" pitchFamily="18" charset="0"/>
                <a:cs typeface="Times New Roman" panose="02020603050405020304" pitchFamily="18" charset="0"/>
              </a:rPr>
              <a:t>Medicine</a:t>
            </a:r>
            <a:r>
              <a:rPr lang="fr-FR" sz="2200" dirty="0">
                <a:solidFill>
                  <a:schemeClr val="accent1">
                    <a:lumMod val="75000"/>
                  </a:schemeClr>
                </a:solidFill>
                <a:latin typeface="Times New Roman" panose="02020603050405020304" pitchFamily="18" charset="0"/>
                <a:cs typeface="Times New Roman" panose="02020603050405020304" pitchFamily="18" charset="0"/>
              </a:rPr>
              <a:t>, </a:t>
            </a:r>
            <a:r>
              <a:rPr lang="en-CA" sz="2200" dirty="0">
                <a:solidFill>
                  <a:schemeClr val="accent1">
                    <a:lumMod val="75000"/>
                  </a:schemeClr>
                </a:solidFill>
                <a:latin typeface="Times New Roman" panose="02020603050405020304" pitchFamily="18" charset="0"/>
                <a:cs typeface="Times New Roman" panose="02020603050405020304" pitchFamily="18" charset="0"/>
              </a:rPr>
              <a:t>King Saud University</a:t>
            </a:r>
            <a:r>
              <a:rPr lang="en-US" sz="2200" dirty="0">
                <a:solidFill>
                  <a:schemeClr val="accent1">
                    <a:lumMod val="75000"/>
                  </a:schemeClr>
                </a:solidFill>
                <a:latin typeface="Times New Roman" panose="02020603050405020304" pitchFamily="18" charset="0"/>
                <a:cs typeface="Times New Roman" panose="02020603050405020304" pitchFamily="18" charset="0"/>
              </a:rPr>
              <a:t>​</a:t>
            </a:r>
          </a:p>
          <a:p>
            <a:pPr marL="457200" indent="-457200" fontAlgn="base">
              <a:buFont typeface="+mj-lt"/>
              <a:buAutoNum type="arabicPeriod"/>
            </a:pPr>
            <a:endParaRPr lang="en-US" sz="2200" dirty="0">
              <a:solidFill>
                <a:schemeClr val="accent1">
                  <a:lumMod val="75000"/>
                </a:schemeClr>
              </a:solidFill>
              <a:latin typeface="Times New Roman" panose="02020603050405020304" pitchFamily="18" charset="0"/>
              <a:cs typeface="Times New Roman" panose="02020603050405020304" pitchFamily="18" charset="0"/>
            </a:endParaRPr>
          </a:p>
          <a:p>
            <a:pPr marL="457200" indent="-457200" fontAlgn="base">
              <a:buFont typeface="+mj-lt"/>
              <a:buAutoNum type="arabicPeriod"/>
            </a:pPr>
            <a:r>
              <a:rPr lang="en-CA" sz="2200" dirty="0">
                <a:solidFill>
                  <a:schemeClr val="accent1">
                    <a:lumMod val="75000"/>
                  </a:schemeClr>
                </a:solidFill>
                <a:latin typeface="Times New Roman" panose="02020603050405020304" pitchFamily="18" charset="0"/>
                <a:cs typeface="Times New Roman" panose="02020603050405020304" pitchFamily="18" charset="0"/>
              </a:rPr>
              <a:t>Dr. Ahmad Alhadi</a:t>
            </a:r>
            <a:r>
              <a:rPr lang="en-US" sz="2200" dirty="0">
                <a:solidFill>
                  <a:schemeClr val="accent1">
                    <a:lumMod val="75000"/>
                  </a:schemeClr>
                </a:solidFill>
                <a:latin typeface="Times New Roman" panose="02020603050405020304" pitchFamily="18" charset="0"/>
                <a:cs typeface="Times New Roman" panose="02020603050405020304" pitchFamily="18" charset="0"/>
              </a:rPr>
              <a:t>​, MD, </a:t>
            </a:r>
            <a:r>
              <a:rPr lang="en-CA" sz="2200" dirty="0">
                <a:solidFill>
                  <a:schemeClr val="accent1">
                    <a:lumMod val="75000"/>
                  </a:schemeClr>
                </a:solidFill>
                <a:latin typeface="Times New Roman" panose="02020603050405020304" pitchFamily="18" charset="0"/>
                <a:cs typeface="Times New Roman" panose="02020603050405020304" pitchFamily="18" charset="0"/>
              </a:rPr>
              <a:t>Associate Professor and Consultant of Psychiatry and Psychotherapy</a:t>
            </a:r>
            <a:r>
              <a:rPr lang="en-US" sz="2200" dirty="0">
                <a:solidFill>
                  <a:schemeClr val="accent1">
                    <a:lumMod val="75000"/>
                  </a:schemeClr>
                </a:solidFill>
                <a:latin typeface="Times New Roman" panose="02020603050405020304" pitchFamily="18" charset="0"/>
                <a:cs typeface="Times New Roman" panose="02020603050405020304" pitchFamily="18" charset="0"/>
              </a:rPr>
              <a:t>, College of Medicine, King Saud University</a:t>
            </a:r>
          </a:p>
          <a:p>
            <a:pPr marL="457200" indent="-457200" fontAlgn="base">
              <a:buFont typeface="+mj-lt"/>
              <a:buAutoNum type="arabicPeriod"/>
            </a:pPr>
            <a:endParaRPr lang="en-US" sz="2200" dirty="0">
              <a:solidFill>
                <a:schemeClr val="accent1">
                  <a:lumMod val="75000"/>
                </a:schemeClr>
              </a:solidFill>
              <a:latin typeface="Times New Roman" panose="02020603050405020304" pitchFamily="18" charset="0"/>
              <a:cs typeface="Times New Roman" panose="02020603050405020304" pitchFamily="18" charset="0"/>
            </a:endParaRPr>
          </a:p>
          <a:p>
            <a:pPr marL="457200" indent="-457200" fontAlgn="base">
              <a:buFont typeface="+mj-lt"/>
              <a:buAutoNum type="arabicPeriod"/>
            </a:pPr>
            <a:r>
              <a:rPr lang="en-US" sz="2200" dirty="0">
                <a:solidFill>
                  <a:schemeClr val="accent1">
                    <a:lumMod val="75000"/>
                  </a:schemeClr>
                </a:solidFill>
                <a:latin typeface="Times New Roman" panose="02020603050405020304" pitchFamily="18" charset="0"/>
                <a:cs typeface="Times New Roman" panose="02020603050405020304" pitchFamily="18" charset="0"/>
              </a:rPr>
              <a:t>Dr. Mohammed Al-Sughayir, MD, Professor and Consultant of Psychiatry, College of medicine, King Saud University </a:t>
            </a:r>
          </a:p>
          <a:p>
            <a:endParaRPr lang="en-US" dirty="0"/>
          </a:p>
        </p:txBody>
      </p:sp>
    </p:spTree>
    <p:extLst>
      <p:ext uri="{BB962C8B-B14F-4D97-AF65-F5344CB8AC3E}">
        <p14:creationId xmlns:p14="http://schemas.microsoft.com/office/powerpoint/2010/main" val="2879491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EB268-7DE3-5140-9E9A-963A54E18C6B}"/>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THE PSYCHIATRIC HISTORY:</a:t>
            </a:r>
          </a:p>
        </p:txBody>
      </p:sp>
      <p:sp>
        <p:nvSpPr>
          <p:cNvPr id="3" name="Content Placeholder 2">
            <a:extLst>
              <a:ext uri="{FF2B5EF4-FFF2-40B4-BE49-F238E27FC236}">
                <a16:creationId xmlns:a16="http://schemas.microsoft.com/office/drawing/2014/main" id="{14CF87BE-7663-4040-8B33-1EB448E03482}"/>
              </a:ext>
            </a:extLst>
          </p:cNvPr>
          <p:cNvSpPr>
            <a:spLocks noGrp="1"/>
          </p:cNvSpPr>
          <p:nvPr>
            <p:ph idx="1"/>
          </p:nvPr>
        </p:nvSpPr>
        <p:spPr>
          <a:xfrm>
            <a:off x="838200" y="1619611"/>
            <a:ext cx="4897582" cy="5167312"/>
          </a:xfrm>
        </p:spPr>
        <p:txBody>
          <a:bodyPr>
            <a:normAutofit/>
          </a:bodyPr>
          <a:lstStyle/>
          <a:p>
            <a:pPr marL="518922" indent="-457200">
              <a:buFont typeface="Wingdings" pitchFamily="2" charset="2"/>
              <a:buChar char="Ø"/>
              <a:defRPr/>
            </a:pPr>
            <a:r>
              <a:rPr lang="en-US" sz="2400" dirty="0">
                <a:solidFill>
                  <a:srgbClr val="0070C0"/>
                </a:solidFill>
                <a:latin typeface="Times New Roman" panose="02020603050405020304" pitchFamily="18" charset="0"/>
                <a:cs typeface="Times New Roman" panose="02020603050405020304" pitchFamily="18" charset="0"/>
              </a:rPr>
              <a:t>Identification data.</a:t>
            </a:r>
            <a:endParaRPr lang="en-CA" sz="2400" dirty="0">
              <a:solidFill>
                <a:srgbClr val="0070C0"/>
              </a:solidFill>
              <a:latin typeface="Times New Roman" panose="02020603050405020304" pitchFamily="18" charset="0"/>
              <a:cs typeface="Times New Roman" panose="02020603050405020304" pitchFamily="18" charset="0"/>
            </a:endParaRPr>
          </a:p>
          <a:p>
            <a:pPr marL="518922" indent="-457200">
              <a:buFont typeface="Wingdings" pitchFamily="2" charset="2"/>
              <a:buChar char="Ø"/>
              <a:defRPr/>
            </a:pPr>
            <a:r>
              <a:rPr lang="en-US" sz="2400" dirty="0">
                <a:solidFill>
                  <a:srgbClr val="0070C0"/>
                </a:solidFill>
                <a:latin typeface="Times New Roman" panose="02020603050405020304" pitchFamily="18" charset="0"/>
                <a:cs typeface="Times New Roman" panose="02020603050405020304" pitchFamily="18" charset="0"/>
              </a:rPr>
              <a:t>Referral Source.</a:t>
            </a:r>
            <a:endParaRPr lang="en-CA" sz="2400" dirty="0">
              <a:solidFill>
                <a:srgbClr val="0070C0"/>
              </a:solidFill>
              <a:latin typeface="Times New Roman" panose="02020603050405020304" pitchFamily="18" charset="0"/>
              <a:cs typeface="Times New Roman" panose="02020603050405020304" pitchFamily="18" charset="0"/>
            </a:endParaRPr>
          </a:p>
          <a:p>
            <a:pPr marL="518922" indent="-457200">
              <a:buFont typeface="Wingdings" pitchFamily="2" charset="2"/>
              <a:buChar char="Ø"/>
              <a:defRPr/>
            </a:pPr>
            <a:r>
              <a:rPr lang="en-US" sz="2400" dirty="0">
                <a:solidFill>
                  <a:srgbClr val="0070C0"/>
                </a:solidFill>
                <a:latin typeface="Times New Roman" panose="02020603050405020304" pitchFamily="18" charset="0"/>
                <a:cs typeface="Times New Roman" panose="02020603050405020304" pitchFamily="18" charset="0"/>
              </a:rPr>
              <a:t>Chief Complaint.</a:t>
            </a:r>
            <a:endParaRPr lang="en-CA" sz="2400" dirty="0">
              <a:solidFill>
                <a:srgbClr val="0070C0"/>
              </a:solidFill>
              <a:latin typeface="Times New Roman" panose="02020603050405020304" pitchFamily="18" charset="0"/>
              <a:cs typeface="Times New Roman" panose="02020603050405020304" pitchFamily="18" charset="0"/>
            </a:endParaRPr>
          </a:p>
          <a:p>
            <a:pPr marL="518922" indent="-457200">
              <a:buFont typeface="Wingdings" pitchFamily="2" charset="2"/>
              <a:buChar char="Ø"/>
              <a:defRPr/>
            </a:pPr>
            <a:r>
              <a:rPr lang="en-US" sz="2400" dirty="0">
                <a:solidFill>
                  <a:srgbClr val="0070C0"/>
                </a:solidFill>
                <a:latin typeface="Times New Roman" panose="02020603050405020304" pitchFamily="18" charset="0"/>
                <a:cs typeface="Times New Roman" panose="02020603050405020304" pitchFamily="18" charset="0"/>
              </a:rPr>
              <a:t>History of present illness.</a:t>
            </a:r>
          </a:p>
          <a:p>
            <a:pPr marL="518922" indent="-457200">
              <a:buFont typeface="Wingdings" pitchFamily="2" charset="2"/>
              <a:buChar char="Ø"/>
              <a:defRPr/>
            </a:pPr>
            <a:r>
              <a:rPr lang="en-US" sz="2400" dirty="0">
                <a:solidFill>
                  <a:srgbClr val="0070C0"/>
                </a:solidFill>
                <a:latin typeface="Times New Roman" panose="02020603050405020304" pitchFamily="18" charset="0"/>
                <a:cs typeface="Times New Roman" panose="02020603050405020304" pitchFamily="18" charset="0"/>
              </a:rPr>
              <a:t>Past Psychiatric history.</a:t>
            </a:r>
          </a:p>
          <a:p>
            <a:pPr marL="518922" indent="-457200">
              <a:buFont typeface="Wingdings" pitchFamily="2" charset="2"/>
              <a:buChar char="Ø"/>
              <a:defRPr/>
            </a:pPr>
            <a:r>
              <a:rPr lang="en-US" sz="2400" dirty="0">
                <a:solidFill>
                  <a:srgbClr val="0070C0"/>
                </a:solidFill>
                <a:latin typeface="Times New Roman" panose="02020603050405020304" pitchFamily="18" charset="0"/>
                <a:cs typeface="Times New Roman" panose="02020603050405020304" pitchFamily="18" charset="0"/>
              </a:rPr>
              <a:t>Medical history.</a:t>
            </a:r>
            <a:endParaRPr lang="en-CA" sz="2400" dirty="0">
              <a:solidFill>
                <a:srgbClr val="0070C0"/>
              </a:solidFill>
              <a:latin typeface="Times New Roman" panose="02020603050405020304" pitchFamily="18" charset="0"/>
              <a:cs typeface="Times New Roman" panose="02020603050405020304" pitchFamily="18" charset="0"/>
            </a:endParaRPr>
          </a:p>
          <a:p>
            <a:pPr marL="518922" indent="-457200">
              <a:buFont typeface="Wingdings" pitchFamily="2" charset="2"/>
              <a:buChar char="Ø"/>
              <a:defRPr/>
            </a:pPr>
            <a:r>
              <a:rPr lang="en-US" sz="2400" dirty="0">
                <a:solidFill>
                  <a:srgbClr val="0070C0"/>
                </a:solidFill>
                <a:latin typeface="Times New Roman" panose="02020603050405020304" pitchFamily="18" charset="0"/>
                <a:cs typeface="Times New Roman" panose="02020603050405020304" pitchFamily="18" charset="0"/>
              </a:rPr>
              <a:t>Family history.</a:t>
            </a:r>
            <a:endParaRPr lang="en-CA" sz="2400" dirty="0">
              <a:solidFill>
                <a:srgbClr val="0070C0"/>
              </a:solidFill>
              <a:latin typeface="Times New Roman" panose="02020603050405020304" pitchFamily="18" charset="0"/>
              <a:cs typeface="Times New Roman" panose="02020603050405020304" pitchFamily="18" charset="0"/>
            </a:endParaRPr>
          </a:p>
          <a:p>
            <a:pPr marL="518922" indent="-457200">
              <a:buFont typeface="Wingdings" pitchFamily="2" charset="2"/>
              <a:buChar char="Ø"/>
              <a:defRPr/>
            </a:pPr>
            <a:r>
              <a:rPr lang="en-US" sz="2400" dirty="0">
                <a:solidFill>
                  <a:srgbClr val="0070C0"/>
                </a:solidFill>
                <a:latin typeface="Times New Roman" panose="02020603050405020304" pitchFamily="18" charset="0"/>
                <a:cs typeface="Times New Roman" panose="02020603050405020304" pitchFamily="18" charset="0"/>
              </a:rPr>
              <a:t>Personal and Social history.</a:t>
            </a:r>
          </a:p>
          <a:p>
            <a:pPr marL="518922" indent="-457200">
              <a:buFont typeface="Wingdings" pitchFamily="2" charset="2"/>
              <a:buChar char="Ø"/>
              <a:defRPr/>
            </a:pPr>
            <a:r>
              <a:rPr lang="en-US" sz="2400" dirty="0">
                <a:solidFill>
                  <a:srgbClr val="0070C0"/>
                </a:solidFill>
                <a:latin typeface="Times New Roman" panose="02020603050405020304" pitchFamily="18" charset="0"/>
                <a:cs typeface="Times New Roman" panose="02020603050405020304" pitchFamily="18" charset="0"/>
              </a:rPr>
              <a:t>Tobacco and substance abuse.</a:t>
            </a:r>
          </a:p>
          <a:p>
            <a:pPr marL="518922" indent="-457200">
              <a:buFont typeface="Wingdings" pitchFamily="2" charset="2"/>
              <a:buChar char="Ø"/>
              <a:defRPr/>
            </a:pPr>
            <a:r>
              <a:rPr lang="en-US" sz="2400" dirty="0">
                <a:solidFill>
                  <a:srgbClr val="0070C0"/>
                </a:solidFill>
                <a:latin typeface="Times New Roman" panose="02020603050405020304" pitchFamily="18" charset="0"/>
                <a:cs typeface="Times New Roman" panose="02020603050405020304" pitchFamily="18" charset="0"/>
              </a:rPr>
              <a:t>Legal (forensic) problems.</a:t>
            </a:r>
            <a:endParaRPr lang="en-CA" sz="2400" dirty="0">
              <a:solidFill>
                <a:srgbClr val="0070C0"/>
              </a:solidFill>
              <a:latin typeface="Times New Roman" panose="02020603050405020304" pitchFamily="18" charset="0"/>
              <a:cs typeface="Times New Roman" panose="02020603050405020304" pitchFamily="18" charset="0"/>
            </a:endParaRPr>
          </a:p>
          <a:p>
            <a:pPr marL="518922" indent="-457200">
              <a:buFont typeface="Wingdings" pitchFamily="2" charset="2"/>
              <a:buChar char="Ø"/>
              <a:defRPr/>
            </a:pPr>
            <a:r>
              <a:rPr lang="en-US" sz="2400" dirty="0">
                <a:solidFill>
                  <a:srgbClr val="0070C0"/>
                </a:solidFill>
                <a:latin typeface="Times New Roman" panose="02020603050405020304" pitchFamily="18" charset="0"/>
                <a:cs typeface="Times New Roman" panose="02020603050405020304" pitchFamily="18" charset="0"/>
              </a:rPr>
              <a:t>Personality traits.</a:t>
            </a:r>
            <a:endParaRPr lang="en-CA" sz="2400" dirty="0">
              <a:solidFill>
                <a:srgbClr val="0070C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A55D2F10-8895-AC48-BBF4-FEA5D0647F15}"/>
              </a:ext>
            </a:extLst>
          </p:cNvPr>
          <p:cNvPicPr>
            <a:picLocks noChangeAspect="1"/>
          </p:cNvPicPr>
          <p:nvPr/>
        </p:nvPicPr>
        <p:blipFill>
          <a:blip r:embed="rId3"/>
          <a:stretch>
            <a:fillRect/>
          </a:stretch>
        </p:blipFill>
        <p:spPr>
          <a:xfrm>
            <a:off x="6767946" y="1825625"/>
            <a:ext cx="4059381" cy="4755284"/>
          </a:xfrm>
          <a:prstGeom prst="rect">
            <a:avLst/>
          </a:prstGeom>
        </p:spPr>
      </p:pic>
    </p:spTree>
    <p:extLst>
      <p:ext uri="{BB962C8B-B14F-4D97-AF65-F5344CB8AC3E}">
        <p14:creationId xmlns:p14="http://schemas.microsoft.com/office/powerpoint/2010/main" val="3648335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1B3B4-604B-DC4F-BD9A-E0904186CB1B}"/>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Structure of History:</a:t>
            </a:r>
          </a:p>
        </p:txBody>
      </p:sp>
      <p:sp>
        <p:nvSpPr>
          <p:cNvPr id="3" name="Content Placeholder 2">
            <a:extLst>
              <a:ext uri="{FF2B5EF4-FFF2-40B4-BE49-F238E27FC236}">
                <a16:creationId xmlns:a16="http://schemas.microsoft.com/office/drawing/2014/main" id="{024DBCC3-6083-6346-BC24-CE0ADA9D5483}"/>
              </a:ext>
            </a:extLst>
          </p:cNvPr>
          <p:cNvSpPr>
            <a:spLocks noGrp="1"/>
          </p:cNvSpPr>
          <p:nvPr>
            <p:ph sz="half" idx="1"/>
          </p:nvPr>
        </p:nvSpPr>
        <p:spPr>
          <a:xfrm>
            <a:off x="838200" y="1825625"/>
            <a:ext cx="5181600" cy="4741430"/>
          </a:xfrm>
        </p:spPr>
        <p:txBody>
          <a:bodyPr>
            <a:normAutofit/>
          </a:bodyPr>
          <a:lstStyle/>
          <a:p>
            <a:pPr marL="301752" indent="-457200">
              <a:buFont typeface="Wingdings" pitchFamily="2" charset="2"/>
              <a:buChar char="Ø"/>
              <a:defRPr/>
            </a:pPr>
            <a:r>
              <a:rPr lang="en-US" sz="2400" b="1" dirty="0">
                <a:solidFill>
                  <a:srgbClr val="FF0000"/>
                </a:solidFill>
                <a:latin typeface="Times New Roman" panose="02020603050405020304" pitchFamily="18" charset="0"/>
                <a:cs typeface="Times New Roman" panose="02020603050405020304" pitchFamily="18" charset="0"/>
              </a:rPr>
              <a:t>Identification of the Patient:</a:t>
            </a:r>
          </a:p>
          <a:p>
            <a:pPr marL="1216152" lvl="2" indent="-457200">
              <a:buFont typeface="Wingdings" pitchFamily="2" charset="2"/>
              <a:buChar char="Ø"/>
              <a:defRPr/>
            </a:pPr>
            <a:r>
              <a:rPr lang="en-US" dirty="0">
                <a:latin typeface="Times New Roman" panose="02020603050405020304" pitchFamily="18" charset="0"/>
                <a:cs typeface="Times New Roman" panose="02020603050405020304" pitchFamily="18" charset="0"/>
              </a:rPr>
              <a:t>Name, age, gender, marital status, occupation, education, nationality, residency, and religion</a:t>
            </a:r>
          </a:p>
          <a:p>
            <a:pPr marL="301752" indent="-457200">
              <a:buFont typeface="Wingdings" pitchFamily="2" charset="2"/>
              <a:buChar char="Ø"/>
              <a:defRPr/>
            </a:pPr>
            <a:r>
              <a:rPr lang="en-US" sz="2400" b="1" dirty="0">
                <a:solidFill>
                  <a:srgbClr val="FF0000"/>
                </a:solidFill>
                <a:latin typeface="Times New Roman" panose="02020603050405020304" pitchFamily="18" charset="0"/>
                <a:cs typeface="Times New Roman" panose="02020603050405020304" pitchFamily="18" charset="0"/>
              </a:rPr>
              <a:t>Referral Source:</a:t>
            </a:r>
            <a:endParaRPr lang="en-CA" sz="2400" b="1" dirty="0">
              <a:solidFill>
                <a:srgbClr val="FF0000"/>
              </a:solidFill>
              <a:latin typeface="Times New Roman" panose="02020603050405020304" pitchFamily="18" charset="0"/>
              <a:cs typeface="Times New Roman" panose="02020603050405020304" pitchFamily="18" charset="0"/>
            </a:endParaRPr>
          </a:p>
          <a:p>
            <a:pPr marL="1216152" lvl="2" indent="-457200">
              <a:buFont typeface="Wingdings" pitchFamily="2" charset="2"/>
              <a:buChar char="Ø"/>
              <a:defRPr/>
            </a:pPr>
            <a:r>
              <a:rPr lang="en-US" dirty="0">
                <a:latin typeface="Times New Roman" panose="02020603050405020304" pitchFamily="18" charset="0"/>
                <a:cs typeface="Times New Roman" panose="02020603050405020304" pitchFamily="18" charset="0"/>
              </a:rPr>
              <a:t>Brief statement of how the patient came to the clinic and the expectations of the consultation</a:t>
            </a:r>
            <a:r>
              <a:rPr lang="en-US" sz="2200" dirty="0">
                <a:latin typeface="Times New Roman" panose="02020603050405020304" pitchFamily="18" charset="0"/>
                <a:cs typeface="Times New Roman" panose="02020603050405020304" pitchFamily="18" charset="0"/>
              </a:rPr>
              <a:t>.</a:t>
            </a:r>
            <a:endParaRPr lang="en-CA" sz="2200" dirty="0">
              <a:latin typeface="Times New Roman" panose="02020603050405020304" pitchFamily="18" charset="0"/>
              <a:cs typeface="Times New Roman" panose="02020603050405020304" pitchFamily="18" charset="0"/>
            </a:endParaRPr>
          </a:p>
          <a:p>
            <a:pPr marL="518922" indent="-457200">
              <a:buFont typeface="Wingdings" pitchFamily="2" charset="2"/>
              <a:buChar char="Ø"/>
              <a:defRPr/>
            </a:pPr>
            <a:r>
              <a:rPr lang="en-US" sz="2400" b="1" dirty="0">
                <a:solidFill>
                  <a:srgbClr val="FF0000"/>
                </a:solidFill>
                <a:latin typeface="Times New Roman" panose="02020603050405020304" pitchFamily="18" charset="0"/>
                <a:cs typeface="Times New Roman" panose="02020603050405020304" pitchFamily="18" charset="0"/>
              </a:rPr>
              <a:t>Chief Complaint:</a:t>
            </a:r>
            <a:endParaRPr lang="en-CA" sz="2400" b="1" dirty="0">
              <a:solidFill>
                <a:srgbClr val="FF0000"/>
              </a:solidFill>
              <a:latin typeface="Times New Roman" panose="02020603050405020304" pitchFamily="18" charset="0"/>
              <a:cs typeface="Times New Roman" panose="02020603050405020304" pitchFamily="18" charset="0"/>
            </a:endParaRPr>
          </a:p>
          <a:p>
            <a:pPr marL="976122" lvl="1" indent="-457200">
              <a:buFont typeface="Wingdings" pitchFamily="2" charset="2"/>
              <a:buChar char="Ø"/>
              <a:defRPr/>
            </a:pPr>
            <a:r>
              <a:rPr lang="en-US" sz="2000" dirty="0">
                <a:latin typeface="Times New Roman" panose="02020603050405020304" pitchFamily="18" charset="0"/>
                <a:cs typeface="Times New Roman" panose="02020603050405020304" pitchFamily="18" charset="0"/>
              </a:rPr>
              <a:t>Exactly why the patient came to the psychiatrist, preferably in the patient’s own words (a verbatim statement).  </a:t>
            </a:r>
            <a:endParaRPr lang="en-CA" sz="2000" dirty="0">
              <a:latin typeface="Times New Roman" panose="02020603050405020304" pitchFamily="18"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A28B0F01-D43D-0043-92B0-C97DB0083A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4088" y="2170906"/>
            <a:ext cx="4809712" cy="3660775"/>
          </a:xfrm>
          <a:prstGeom prst="rect">
            <a:avLst/>
          </a:prstGeom>
        </p:spPr>
      </p:pic>
    </p:spTree>
    <p:extLst>
      <p:ext uri="{BB962C8B-B14F-4D97-AF65-F5344CB8AC3E}">
        <p14:creationId xmlns:p14="http://schemas.microsoft.com/office/powerpoint/2010/main" val="3924729314"/>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7FE6E-1C3B-0045-8753-D7B01CE0B5F7}"/>
              </a:ext>
            </a:extLst>
          </p:cNvPr>
          <p:cNvSpPr>
            <a:spLocks noGrp="1"/>
          </p:cNvSpPr>
          <p:nvPr>
            <p:ph type="title"/>
          </p:nvPr>
        </p:nvSpPr>
        <p:spPr>
          <a:xfrm>
            <a:off x="838200" y="115743"/>
            <a:ext cx="10515600" cy="1325563"/>
          </a:xfrm>
        </p:spPr>
        <p:txBody>
          <a:bodyPr/>
          <a:lstStyle/>
          <a:p>
            <a:r>
              <a:rPr lang="en-US" dirty="0">
                <a:latin typeface="Times New Roman" panose="02020603050405020304" pitchFamily="18" charset="0"/>
                <a:cs typeface="Times New Roman" panose="02020603050405020304" pitchFamily="18" charset="0"/>
              </a:rPr>
              <a:t>Structure of History:</a:t>
            </a:r>
            <a:endParaRPr lang="en-US" dirty="0"/>
          </a:p>
        </p:txBody>
      </p:sp>
      <p:sp>
        <p:nvSpPr>
          <p:cNvPr id="3" name="Content Placeholder 2">
            <a:extLst>
              <a:ext uri="{FF2B5EF4-FFF2-40B4-BE49-F238E27FC236}">
                <a16:creationId xmlns:a16="http://schemas.microsoft.com/office/drawing/2014/main" id="{56AA1BFB-505F-8E45-90B3-C35166665269}"/>
              </a:ext>
            </a:extLst>
          </p:cNvPr>
          <p:cNvSpPr>
            <a:spLocks noGrp="1"/>
          </p:cNvSpPr>
          <p:nvPr>
            <p:ph idx="1"/>
          </p:nvPr>
        </p:nvSpPr>
        <p:spPr>
          <a:xfrm>
            <a:off x="838200" y="1441306"/>
            <a:ext cx="10515600" cy="4048702"/>
          </a:xfrm>
        </p:spPr>
        <p:txBody>
          <a:bodyPr>
            <a:noAutofit/>
          </a:bodyPr>
          <a:lstStyle/>
          <a:p>
            <a:pPr marL="518922" indent="-457200">
              <a:lnSpc>
                <a:spcPct val="120000"/>
              </a:lnSpc>
              <a:spcBef>
                <a:spcPts val="0"/>
              </a:spcBef>
              <a:spcAft>
                <a:spcPts val="600"/>
              </a:spcAft>
              <a:buFont typeface="Wingdings" pitchFamily="2" charset="2"/>
              <a:buChar char="Ø"/>
              <a:defRPr/>
            </a:pPr>
            <a:r>
              <a:rPr lang="en-US" sz="2400" b="1" dirty="0">
                <a:solidFill>
                  <a:srgbClr val="FF0000"/>
                </a:solidFill>
                <a:latin typeface="Times New Roman" panose="02020603050405020304" pitchFamily="18" charset="0"/>
                <a:cs typeface="Times New Roman" panose="02020603050405020304" pitchFamily="18" charset="0"/>
              </a:rPr>
              <a:t>History of Present Illness:</a:t>
            </a:r>
          </a:p>
          <a:p>
            <a:pPr marL="976122" lvl="1" indent="-457200">
              <a:lnSpc>
                <a:spcPct val="120000"/>
              </a:lnSpc>
              <a:spcBef>
                <a:spcPts val="0"/>
              </a:spcBef>
              <a:spcAft>
                <a:spcPts val="600"/>
              </a:spcAft>
              <a:buFont typeface="Wingdings" pitchFamily="2" charset="2"/>
              <a:buChar char="Ø"/>
              <a:defRPr/>
            </a:pPr>
            <a:r>
              <a:rPr lang="en-US" sz="2000" dirty="0">
                <a:solidFill>
                  <a:srgbClr val="0070C0"/>
                </a:solidFill>
                <a:latin typeface="Times New Roman" panose="02020603050405020304" pitchFamily="18" charset="0"/>
                <a:cs typeface="Times New Roman" panose="02020603050405020304" pitchFamily="18" charset="0"/>
              </a:rPr>
              <a:t>Chronological background of the psychiatric problem</a:t>
            </a:r>
            <a:r>
              <a:rPr lang="en-US" sz="1200" dirty="0">
                <a:solidFill>
                  <a:srgbClr val="0070C0"/>
                </a:solidFill>
                <a:latin typeface="Times New Roman" panose="02020603050405020304" pitchFamily="18" charset="0"/>
                <a:cs typeface="Times New Roman" panose="02020603050405020304" pitchFamily="18" charset="0"/>
              </a:rPr>
              <a:t>: </a:t>
            </a:r>
            <a:r>
              <a:rPr lang="en-US" sz="1600" i="1" u="sng" dirty="0">
                <a:solidFill>
                  <a:srgbClr val="0070C0"/>
                </a:solidFill>
                <a:latin typeface="Times New Roman" panose="02020603050405020304" pitchFamily="18" charset="0"/>
                <a:cs typeface="Times New Roman" panose="02020603050405020304" pitchFamily="18" charset="0"/>
              </a:rPr>
              <a:t>Nature, Onset, Course, Severity, Duration, Effects on the patient (social life, job, family…)</a:t>
            </a:r>
          </a:p>
          <a:p>
            <a:pPr marL="976122" lvl="1" indent="-457200">
              <a:lnSpc>
                <a:spcPct val="120000"/>
              </a:lnSpc>
              <a:spcBef>
                <a:spcPts val="0"/>
              </a:spcBef>
              <a:spcAft>
                <a:spcPts val="600"/>
              </a:spcAft>
              <a:buFont typeface="Wingdings" pitchFamily="2" charset="2"/>
              <a:buChar char="Ø"/>
              <a:defRPr/>
            </a:pPr>
            <a:r>
              <a:rPr lang="en-US" sz="2000" dirty="0">
                <a:solidFill>
                  <a:srgbClr val="0070C0"/>
                </a:solidFill>
                <a:latin typeface="Times New Roman" panose="02020603050405020304" pitchFamily="18" charset="0"/>
                <a:cs typeface="Times New Roman" panose="02020603050405020304" pitchFamily="18" charset="0"/>
              </a:rPr>
              <a:t>Review of the relevant problems. </a:t>
            </a:r>
          </a:p>
          <a:p>
            <a:pPr marL="976122" lvl="1" indent="-457200">
              <a:lnSpc>
                <a:spcPct val="120000"/>
              </a:lnSpc>
              <a:spcBef>
                <a:spcPts val="0"/>
              </a:spcBef>
              <a:spcAft>
                <a:spcPts val="600"/>
              </a:spcAft>
              <a:buFont typeface="Wingdings" pitchFamily="2" charset="2"/>
              <a:buChar char="Ø"/>
              <a:defRPr/>
            </a:pPr>
            <a:r>
              <a:rPr lang="en-US" sz="2000" dirty="0">
                <a:solidFill>
                  <a:srgbClr val="0070C0"/>
                </a:solidFill>
                <a:latin typeface="Times New Roman" panose="02020603050405020304" pitchFamily="18" charset="0"/>
                <a:cs typeface="Times New Roman" panose="02020603050405020304" pitchFamily="18" charset="0"/>
              </a:rPr>
              <a:t>Symptoms not mentioned by the patient (e.g. Sleep, appetite, …)</a:t>
            </a:r>
          </a:p>
          <a:p>
            <a:pPr marL="976122" lvl="1" indent="-457200">
              <a:lnSpc>
                <a:spcPct val="120000"/>
              </a:lnSpc>
              <a:spcBef>
                <a:spcPts val="0"/>
              </a:spcBef>
              <a:spcAft>
                <a:spcPts val="600"/>
              </a:spcAft>
              <a:buFont typeface="Wingdings" pitchFamily="2" charset="2"/>
              <a:buChar char="Ø"/>
              <a:defRPr/>
            </a:pPr>
            <a:r>
              <a:rPr lang="en-US" sz="2000" dirty="0">
                <a:solidFill>
                  <a:srgbClr val="0070C0"/>
                </a:solidFill>
                <a:latin typeface="Times New Roman" panose="02020603050405020304" pitchFamily="18" charset="0"/>
                <a:cs typeface="Times New Roman" panose="02020603050405020304" pitchFamily="18" charset="0"/>
              </a:rPr>
              <a:t>Treatment taken so far (nature and effect).</a:t>
            </a:r>
          </a:p>
          <a:p>
            <a:pPr marL="976122" lvl="1" indent="-457200">
              <a:lnSpc>
                <a:spcPct val="120000"/>
              </a:lnSpc>
              <a:spcBef>
                <a:spcPts val="0"/>
              </a:spcBef>
              <a:spcAft>
                <a:spcPts val="600"/>
              </a:spcAft>
              <a:buFont typeface="Wingdings" pitchFamily="2" charset="2"/>
              <a:buChar char="Ø"/>
              <a:defRPr/>
            </a:pPr>
            <a:r>
              <a:rPr lang="en-US" sz="2000" dirty="0">
                <a:solidFill>
                  <a:srgbClr val="0070C0"/>
                </a:solidFill>
                <a:latin typeface="Times New Roman" panose="02020603050405020304" pitchFamily="18" charset="0"/>
                <a:ea typeface="Arial" charset="0"/>
                <a:cs typeface="Times New Roman" panose="02020603050405020304" pitchFamily="18" charset="0"/>
              </a:rPr>
              <a:t>Important –Ve (e.g. history of mania in depressed patient )</a:t>
            </a:r>
          </a:p>
          <a:p>
            <a:pPr marL="976122" lvl="1" indent="-457200">
              <a:lnSpc>
                <a:spcPct val="120000"/>
              </a:lnSpc>
              <a:spcBef>
                <a:spcPts val="0"/>
              </a:spcBef>
              <a:spcAft>
                <a:spcPts val="600"/>
              </a:spcAft>
              <a:buFont typeface="Wingdings" pitchFamily="2" charset="2"/>
              <a:buChar char="Ø"/>
              <a:defRPr/>
            </a:pPr>
            <a:r>
              <a:rPr lang="en-US" sz="2000" dirty="0">
                <a:solidFill>
                  <a:srgbClr val="0070C0"/>
                </a:solidFill>
                <a:latin typeface="Times New Roman" panose="02020603050405020304" pitchFamily="18" charset="0"/>
                <a:ea typeface="Arial" charset="0"/>
                <a:cs typeface="Times New Roman" panose="02020603050405020304" pitchFamily="18" charset="0"/>
              </a:rPr>
              <a:t>Suicide ,homicide, substance abuse, and organic disease. </a:t>
            </a:r>
            <a:endParaRPr lang="en-CA" sz="2000" dirty="0">
              <a:solidFill>
                <a:srgbClr val="0070C0"/>
              </a:solidFill>
              <a:latin typeface="Times New Roman" panose="02020603050405020304" pitchFamily="18" charset="0"/>
              <a:ea typeface="Arial" charset="0"/>
              <a:cs typeface="Times New Roman" panose="02020603050405020304" pitchFamily="18" charset="0"/>
            </a:endParaRPr>
          </a:p>
        </p:txBody>
      </p:sp>
      <p:pic>
        <p:nvPicPr>
          <p:cNvPr id="5" name="Picture 4">
            <a:extLst>
              <a:ext uri="{FF2B5EF4-FFF2-40B4-BE49-F238E27FC236}">
                <a16:creationId xmlns:a16="http://schemas.microsoft.com/office/drawing/2014/main" id="{BB85D563-7598-6C44-B61B-E655F4FFD767}"/>
              </a:ext>
            </a:extLst>
          </p:cNvPr>
          <p:cNvPicPr>
            <a:picLocks noChangeAspect="1"/>
          </p:cNvPicPr>
          <p:nvPr/>
        </p:nvPicPr>
        <p:blipFill>
          <a:blip r:embed="rId2"/>
          <a:stretch>
            <a:fillRect/>
          </a:stretch>
        </p:blipFill>
        <p:spPr>
          <a:xfrm>
            <a:off x="7952509" y="3740727"/>
            <a:ext cx="3763241" cy="2872509"/>
          </a:xfrm>
          <a:prstGeom prst="rect">
            <a:avLst/>
          </a:prstGeom>
        </p:spPr>
      </p:pic>
    </p:spTree>
    <p:extLst>
      <p:ext uri="{BB962C8B-B14F-4D97-AF65-F5344CB8AC3E}">
        <p14:creationId xmlns:p14="http://schemas.microsoft.com/office/powerpoint/2010/main" val="20018490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7FE6E-1C3B-0045-8753-D7B01CE0B5F7}"/>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Structure of History:</a:t>
            </a:r>
            <a:endParaRPr lang="en-US" dirty="0"/>
          </a:p>
        </p:txBody>
      </p:sp>
      <p:sp>
        <p:nvSpPr>
          <p:cNvPr id="3" name="Content Placeholder 2">
            <a:extLst>
              <a:ext uri="{FF2B5EF4-FFF2-40B4-BE49-F238E27FC236}">
                <a16:creationId xmlns:a16="http://schemas.microsoft.com/office/drawing/2014/main" id="{56AA1BFB-505F-8E45-90B3-C35166665269}"/>
              </a:ext>
            </a:extLst>
          </p:cNvPr>
          <p:cNvSpPr>
            <a:spLocks noGrp="1"/>
          </p:cNvSpPr>
          <p:nvPr>
            <p:ph sz="half" idx="1"/>
          </p:nvPr>
        </p:nvSpPr>
        <p:spPr/>
        <p:txBody>
          <a:bodyPr>
            <a:noAutofit/>
          </a:bodyPr>
          <a:lstStyle/>
          <a:p>
            <a:pPr marL="518922" indent="-457200">
              <a:lnSpc>
                <a:spcPct val="120000"/>
              </a:lnSpc>
              <a:spcBef>
                <a:spcPts val="0"/>
              </a:spcBef>
              <a:spcAft>
                <a:spcPts val="600"/>
              </a:spcAft>
              <a:buFont typeface="Wingdings" pitchFamily="2" charset="2"/>
              <a:buChar char="Ø"/>
              <a:defRPr/>
            </a:pPr>
            <a:r>
              <a:rPr lang="en-US" sz="2400" b="1" dirty="0">
                <a:solidFill>
                  <a:srgbClr val="FF0000"/>
                </a:solidFill>
                <a:latin typeface="Times New Roman" panose="02020603050405020304" pitchFamily="18" charset="0"/>
                <a:ea typeface="Arial" charset="0"/>
                <a:cs typeface="Times New Roman" panose="02020603050405020304" pitchFamily="18" charset="0"/>
              </a:rPr>
              <a:t>Past Psychiatric History:</a:t>
            </a:r>
          </a:p>
          <a:p>
            <a:pPr marL="976122" lvl="1" indent="-457200">
              <a:lnSpc>
                <a:spcPct val="120000"/>
              </a:lnSpc>
              <a:spcBef>
                <a:spcPts val="0"/>
              </a:spcBef>
              <a:spcAft>
                <a:spcPts val="600"/>
              </a:spcAft>
              <a:buFont typeface="Wingdings" pitchFamily="2" charset="2"/>
              <a:buChar char="Ø"/>
              <a:defRPr/>
            </a:pPr>
            <a:r>
              <a:rPr lang="en-CA" sz="2000" dirty="0">
                <a:latin typeface="Times New Roman" panose="02020603050405020304" pitchFamily="18" charset="0"/>
                <a:cs typeface="Times New Roman" panose="02020603050405020304" pitchFamily="18" charset="0"/>
              </a:rPr>
              <a:t>Any previous psychiatric illness (nature, dates, treatment, outcome). </a:t>
            </a:r>
          </a:p>
          <a:p>
            <a:pPr marL="518922" lvl="1" indent="0">
              <a:lnSpc>
                <a:spcPct val="120000"/>
              </a:lnSpc>
              <a:spcBef>
                <a:spcPts val="0"/>
              </a:spcBef>
              <a:spcAft>
                <a:spcPts val="600"/>
              </a:spcAft>
              <a:buNone/>
              <a:defRPr/>
            </a:pPr>
            <a:endParaRPr lang="en-CA" sz="2200" dirty="0">
              <a:latin typeface="Times New Roman" panose="02020603050405020304" pitchFamily="18" charset="0"/>
              <a:cs typeface="Times New Roman" panose="02020603050405020304" pitchFamily="18" charset="0"/>
            </a:endParaRPr>
          </a:p>
          <a:p>
            <a:pPr marL="518922" indent="-457200">
              <a:lnSpc>
                <a:spcPct val="120000"/>
              </a:lnSpc>
              <a:spcBef>
                <a:spcPts val="0"/>
              </a:spcBef>
              <a:spcAft>
                <a:spcPts val="600"/>
              </a:spcAft>
              <a:buFont typeface="Wingdings" pitchFamily="2" charset="2"/>
              <a:buChar char="Ø"/>
              <a:defRPr/>
            </a:pPr>
            <a:r>
              <a:rPr lang="en-US" sz="2400" b="1" dirty="0">
                <a:solidFill>
                  <a:srgbClr val="FF0000"/>
                </a:solidFill>
                <a:latin typeface="Times New Roman" panose="02020603050405020304" pitchFamily="18" charset="0"/>
                <a:cs typeface="Times New Roman" panose="02020603050405020304" pitchFamily="18" charset="0"/>
              </a:rPr>
              <a:t>Medical history:</a:t>
            </a:r>
          </a:p>
          <a:p>
            <a:pPr marL="976122" lvl="1" indent="-457200">
              <a:lnSpc>
                <a:spcPct val="120000"/>
              </a:lnSpc>
              <a:spcBef>
                <a:spcPts val="0"/>
              </a:spcBef>
              <a:spcAft>
                <a:spcPts val="600"/>
              </a:spcAft>
              <a:buFont typeface="Wingdings" pitchFamily="2" charset="2"/>
              <a:buChar char="Ø"/>
              <a:defRPr/>
            </a:pPr>
            <a:r>
              <a:rPr lang="en-CA" sz="2000" dirty="0">
                <a:latin typeface="Times New Roman" panose="02020603050405020304" pitchFamily="18" charset="0"/>
                <a:cs typeface="Times New Roman" panose="02020603050405020304" pitchFamily="18" charset="0"/>
              </a:rPr>
              <a:t>All major illnesses should be listed</a:t>
            </a:r>
          </a:p>
        </p:txBody>
      </p:sp>
      <p:sp>
        <p:nvSpPr>
          <p:cNvPr id="4" name="Content Placeholder 3">
            <a:extLst>
              <a:ext uri="{FF2B5EF4-FFF2-40B4-BE49-F238E27FC236}">
                <a16:creationId xmlns:a16="http://schemas.microsoft.com/office/drawing/2014/main" id="{B7098036-1C2D-C842-BB1A-96B7ECA6DBBC}"/>
              </a:ext>
            </a:extLst>
          </p:cNvPr>
          <p:cNvSpPr>
            <a:spLocks noGrp="1"/>
          </p:cNvSpPr>
          <p:nvPr>
            <p:ph sz="half" idx="2"/>
          </p:nvPr>
        </p:nvSpPr>
        <p:spPr>
          <a:xfrm>
            <a:off x="6172200" y="1825624"/>
            <a:ext cx="5181600" cy="4727575"/>
          </a:xfrm>
        </p:spPr>
        <p:txBody>
          <a:bodyPr>
            <a:normAutofit/>
          </a:bodyPr>
          <a:lstStyle/>
          <a:p>
            <a:pPr marL="518922" indent="-457200">
              <a:lnSpc>
                <a:spcPct val="120000"/>
              </a:lnSpc>
              <a:spcBef>
                <a:spcPts val="0"/>
              </a:spcBef>
              <a:spcAft>
                <a:spcPts val="600"/>
              </a:spcAft>
              <a:buFont typeface="Wingdings" pitchFamily="2" charset="2"/>
              <a:buChar char="Ø"/>
              <a:defRPr/>
            </a:pPr>
            <a:r>
              <a:rPr lang="en-US" altLang="en-US" sz="2400" b="1" dirty="0">
                <a:solidFill>
                  <a:srgbClr val="FF0000"/>
                </a:solidFill>
                <a:latin typeface="Times New Roman" panose="02020603050405020304" pitchFamily="18" charset="0"/>
                <a:cs typeface="Times New Roman" panose="02020603050405020304" pitchFamily="18" charset="0"/>
              </a:rPr>
              <a:t>Family History:</a:t>
            </a:r>
            <a:endParaRPr lang="en-CA" altLang="en-US" sz="2400" b="1" dirty="0">
              <a:solidFill>
                <a:srgbClr val="FF0000"/>
              </a:solidFill>
              <a:latin typeface="Times New Roman" panose="02020603050405020304" pitchFamily="18" charset="0"/>
              <a:cs typeface="Times New Roman" panose="02020603050405020304" pitchFamily="18" charset="0"/>
            </a:endParaRPr>
          </a:p>
          <a:p>
            <a:pPr marL="976122" lvl="1" indent="-457200">
              <a:lnSpc>
                <a:spcPct val="120000"/>
              </a:lnSpc>
              <a:spcBef>
                <a:spcPts val="0"/>
              </a:spcBef>
              <a:spcAft>
                <a:spcPts val="600"/>
              </a:spcAft>
              <a:buFont typeface="Wingdings" pitchFamily="2" charset="2"/>
              <a:buChar char="Ø"/>
              <a:defRPr/>
            </a:pPr>
            <a:r>
              <a:rPr lang="en-US" altLang="en-US" sz="2000" dirty="0">
                <a:latin typeface="Times New Roman" panose="02020603050405020304" pitchFamily="18" charset="0"/>
                <a:cs typeface="Times New Roman" panose="02020603050405020304" pitchFamily="18" charset="0"/>
              </a:rPr>
              <a:t>Ask about mental illnesses in first and second-degree relatives (grand parents, uncles, aunts, nephews, &amp; nieces).</a:t>
            </a:r>
          </a:p>
          <a:p>
            <a:pPr marL="976122" lvl="1" indent="-457200">
              <a:lnSpc>
                <a:spcPct val="120000"/>
              </a:lnSpc>
              <a:spcBef>
                <a:spcPts val="0"/>
              </a:spcBef>
              <a:spcAft>
                <a:spcPts val="600"/>
              </a:spcAft>
              <a:buFont typeface="Wingdings" pitchFamily="2" charset="2"/>
              <a:buChar char="Ø"/>
              <a:defRPr/>
            </a:pPr>
            <a:r>
              <a:rPr lang="en-US" altLang="en-US" sz="2000" dirty="0">
                <a:latin typeface="Times New Roman" panose="02020603050405020304" pitchFamily="18" charset="0"/>
                <a:cs typeface="Times New Roman" panose="02020603050405020304" pitchFamily="18" charset="0"/>
              </a:rPr>
              <a:t>Mother and father: current age (if died mention age and cause of death, and patient’s age at that time).</a:t>
            </a:r>
          </a:p>
          <a:p>
            <a:endParaRPr lang="en-US" dirty="0"/>
          </a:p>
        </p:txBody>
      </p:sp>
      <p:pic>
        <p:nvPicPr>
          <p:cNvPr id="5" name="Picture 4">
            <a:extLst>
              <a:ext uri="{FF2B5EF4-FFF2-40B4-BE49-F238E27FC236}">
                <a16:creationId xmlns:a16="http://schemas.microsoft.com/office/drawing/2014/main" id="{0E2D449B-9CA5-ED47-B143-7619AEA385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7636" y="4793673"/>
            <a:ext cx="2556164" cy="1759525"/>
          </a:xfrm>
          <a:prstGeom prst="rect">
            <a:avLst/>
          </a:prstGeom>
        </p:spPr>
      </p:pic>
    </p:spTree>
    <p:extLst>
      <p:ext uri="{BB962C8B-B14F-4D97-AF65-F5344CB8AC3E}">
        <p14:creationId xmlns:p14="http://schemas.microsoft.com/office/powerpoint/2010/main" val="35747012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7FE6E-1C3B-0045-8753-D7B01CE0B5F7}"/>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Structure of History:</a:t>
            </a:r>
            <a:endParaRPr lang="en-US" dirty="0"/>
          </a:p>
        </p:txBody>
      </p:sp>
      <p:sp>
        <p:nvSpPr>
          <p:cNvPr id="10" name="Content Placeholder 9">
            <a:extLst>
              <a:ext uri="{FF2B5EF4-FFF2-40B4-BE49-F238E27FC236}">
                <a16:creationId xmlns:a16="http://schemas.microsoft.com/office/drawing/2014/main" id="{28F818FD-FD7B-934C-9F05-D83584E46135}"/>
              </a:ext>
            </a:extLst>
          </p:cNvPr>
          <p:cNvSpPr>
            <a:spLocks noGrp="1"/>
          </p:cNvSpPr>
          <p:nvPr>
            <p:ph sz="half" idx="1"/>
          </p:nvPr>
        </p:nvSpPr>
        <p:spPr>
          <a:xfrm>
            <a:off x="838200" y="1825625"/>
            <a:ext cx="5181600" cy="4699866"/>
          </a:xfrm>
        </p:spPr>
        <p:txBody>
          <a:bodyPr>
            <a:normAutofit/>
          </a:bodyPr>
          <a:lstStyle/>
          <a:p>
            <a:pPr>
              <a:buFont typeface="Wingdings" pitchFamily="2" charset="2"/>
              <a:buChar char="Ø"/>
            </a:pPr>
            <a:r>
              <a:rPr lang="en-US" sz="2400" b="1" dirty="0">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Personal and Social history:</a:t>
            </a: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 Birth &amp; Early development</a:t>
            </a:r>
            <a:endParaRPr lang="en-CA" sz="2000" dirty="0">
              <a:latin typeface="Times New Roman" panose="02020603050405020304" pitchFamily="18" charset="0"/>
              <a:cs typeface="Times New Roman" panose="02020603050405020304" pitchFamily="18" charset="0"/>
            </a:endParaRP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 School</a:t>
            </a:r>
            <a:endParaRPr lang="en-CA" sz="2000" dirty="0">
              <a:latin typeface="Times New Roman" panose="02020603050405020304" pitchFamily="18" charset="0"/>
              <a:cs typeface="Times New Roman" panose="02020603050405020304" pitchFamily="18" charset="0"/>
            </a:endParaRP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 Occupations</a:t>
            </a:r>
            <a:endParaRPr lang="en-CA" sz="2000" dirty="0">
              <a:latin typeface="Times New Roman" panose="02020603050405020304" pitchFamily="18" charset="0"/>
              <a:cs typeface="Times New Roman" panose="02020603050405020304" pitchFamily="18" charset="0"/>
            </a:endParaRP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 Puberty</a:t>
            </a:r>
            <a:r>
              <a:rPr lang="en-CA" sz="2000" dirty="0">
                <a:latin typeface="Times New Roman" panose="02020603050405020304" pitchFamily="18" charset="0"/>
                <a:cs typeface="Times New Roman" panose="02020603050405020304" pitchFamily="18" charset="0"/>
              </a:rPr>
              <a:t> &amp; </a:t>
            </a:r>
            <a:r>
              <a:rPr lang="en-US" sz="2000" dirty="0">
                <a:latin typeface="Times New Roman" panose="02020603050405020304" pitchFamily="18" charset="0"/>
                <a:cs typeface="Times New Roman" panose="02020603050405020304" pitchFamily="18" charset="0"/>
              </a:rPr>
              <a:t>Adolescence.</a:t>
            </a:r>
            <a:endParaRPr lang="en-CA" sz="2000" dirty="0">
              <a:latin typeface="Times New Roman" panose="02020603050405020304" pitchFamily="18" charset="0"/>
              <a:cs typeface="Times New Roman" panose="02020603050405020304" pitchFamily="18" charset="0"/>
            </a:endParaRP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 Marital history.</a:t>
            </a:r>
            <a:endParaRPr lang="en-CA" sz="2000" dirty="0">
              <a:latin typeface="Times New Roman" panose="02020603050405020304" pitchFamily="18" charset="0"/>
              <a:cs typeface="Times New Roman" panose="02020603050405020304" pitchFamily="18" charset="0"/>
            </a:endParaRP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 Current social situation. </a:t>
            </a:r>
          </a:p>
          <a:p>
            <a:pPr marL="457200" lvl="1" indent="0">
              <a:buNone/>
            </a:pPr>
            <a:endParaRPr lang="en-US" sz="2000" dirty="0">
              <a:latin typeface="Times New Roman" panose="02020603050405020304" pitchFamily="18" charset="0"/>
              <a:cs typeface="Times New Roman" panose="02020603050405020304" pitchFamily="18" charset="0"/>
            </a:endParaRPr>
          </a:p>
          <a:p>
            <a:pPr>
              <a:buFont typeface="Wingdings" pitchFamily="2" charset="2"/>
              <a:buChar char="Ø"/>
            </a:pPr>
            <a:r>
              <a:rPr lang="en-US" sz="2400" b="1" dirty="0">
                <a:solidFill>
                  <a:srgbClr val="FF0000"/>
                </a:solidFill>
                <a:latin typeface="Times New Roman" panose="02020603050405020304" pitchFamily="18" charset="0"/>
                <a:cs typeface="Times New Roman" panose="02020603050405020304" pitchFamily="18" charset="0"/>
              </a:rPr>
              <a:t> Tobacco and substance abuse.</a:t>
            </a:r>
          </a:p>
          <a:p>
            <a:pPr marL="0" indent="0">
              <a:buNone/>
            </a:pPr>
            <a:endParaRPr lang="en-US" sz="2400" b="1" dirty="0">
              <a:solidFill>
                <a:srgbClr val="FF0000"/>
              </a:solidFill>
              <a:latin typeface="Times New Roman" panose="02020603050405020304" pitchFamily="18" charset="0"/>
              <a:cs typeface="Times New Roman" panose="02020603050405020304" pitchFamily="18" charset="0"/>
            </a:endParaRPr>
          </a:p>
          <a:p>
            <a:pPr>
              <a:buFont typeface="Wingdings" pitchFamily="2" charset="2"/>
              <a:buChar char="Ø"/>
            </a:pPr>
            <a:r>
              <a:rPr lang="en-US" sz="2400" b="1" dirty="0">
                <a:solidFill>
                  <a:srgbClr val="FF0000"/>
                </a:solidFill>
                <a:latin typeface="Times New Roman" panose="02020603050405020304" pitchFamily="18" charset="0"/>
                <a:cs typeface="Times New Roman" panose="02020603050405020304" pitchFamily="18" charset="0"/>
              </a:rPr>
              <a:t> Legal (forensic) problems.</a:t>
            </a:r>
            <a:endParaRPr lang="en-CA" sz="2400" b="1" dirty="0">
              <a:solidFill>
                <a:srgbClr val="FF0000"/>
              </a:solidFill>
              <a:latin typeface="Times New Roman" panose="02020603050405020304" pitchFamily="18" charset="0"/>
              <a:cs typeface="Times New Roman" panose="02020603050405020304" pitchFamily="18" charset="0"/>
            </a:endParaRPr>
          </a:p>
          <a:p>
            <a:endParaRPr lang="en-US" dirty="0"/>
          </a:p>
        </p:txBody>
      </p:sp>
      <p:pic>
        <p:nvPicPr>
          <p:cNvPr id="13" name="Picture 12">
            <a:extLst>
              <a:ext uri="{FF2B5EF4-FFF2-40B4-BE49-F238E27FC236}">
                <a16:creationId xmlns:a16="http://schemas.microsoft.com/office/drawing/2014/main" id="{07A98A09-7598-4647-9572-A248D5AF0B49}"/>
              </a:ext>
            </a:extLst>
          </p:cNvPr>
          <p:cNvPicPr>
            <a:picLocks noChangeAspect="1"/>
          </p:cNvPicPr>
          <p:nvPr/>
        </p:nvPicPr>
        <p:blipFill>
          <a:blip r:embed="rId2"/>
          <a:stretch>
            <a:fillRect/>
          </a:stretch>
        </p:blipFill>
        <p:spPr>
          <a:xfrm>
            <a:off x="6311900" y="1825625"/>
            <a:ext cx="5041900" cy="2441575"/>
          </a:xfrm>
          <a:prstGeom prst="rect">
            <a:avLst/>
          </a:prstGeom>
        </p:spPr>
      </p:pic>
      <p:pic>
        <p:nvPicPr>
          <p:cNvPr id="14" name="Picture 13">
            <a:extLst>
              <a:ext uri="{FF2B5EF4-FFF2-40B4-BE49-F238E27FC236}">
                <a16:creationId xmlns:a16="http://schemas.microsoft.com/office/drawing/2014/main" id="{85796F39-5810-B84C-8099-5A7307A9A5C6}"/>
              </a:ext>
            </a:extLst>
          </p:cNvPr>
          <p:cNvPicPr>
            <a:picLocks noChangeAspect="1"/>
          </p:cNvPicPr>
          <p:nvPr/>
        </p:nvPicPr>
        <p:blipFill>
          <a:blip r:embed="rId3"/>
          <a:stretch>
            <a:fillRect/>
          </a:stretch>
        </p:blipFill>
        <p:spPr>
          <a:xfrm>
            <a:off x="6311900" y="4402137"/>
            <a:ext cx="2319435" cy="1249796"/>
          </a:xfrm>
          <a:prstGeom prst="rect">
            <a:avLst/>
          </a:prstGeom>
        </p:spPr>
      </p:pic>
      <p:pic>
        <p:nvPicPr>
          <p:cNvPr id="15" name="Picture 14">
            <a:extLst>
              <a:ext uri="{FF2B5EF4-FFF2-40B4-BE49-F238E27FC236}">
                <a16:creationId xmlns:a16="http://schemas.microsoft.com/office/drawing/2014/main" id="{ECAA662E-AF98-CE4D-95F3-E4BF69EB6444}"/>
              </a:ext>
            </a:extLst>
          </p:cNvPr>
          <p:cNvPicPr>
            <a:picLocks noChangeAspect="1"/>
          </p:cNvPicPr>
          <p:nvPr/>
        </p:nvPicPr>
        <p:blipFill>
          <a:blip r:embed="rId4"/>
          <a:stretch>
            <a:fillRect/>
          </a:stretch>
        </p:blipFill>
        <p:spPr>
          <a:xfrm>
            <a:off x="9034365" y="5167746"/>
            <a:ext cx="2319435" cy="1249796"/>
          </a:xfrm>
          <a:prstGeom prst="rect">
            <a:avLst/>
          </a:prstGeom>
        </p:spPr>
      </p:pic>
    </p:spTree>
    <p:extLst>
      <p:ext uri="{BB962C8B-B14F-4D97-AF65-F5344CB8AC3E}">
        <p14:creationId xmlns:p14="http://schemas.microsoft.com/office/powerpoint/2010/main" val="8490187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7FE6E-1C3B-0045-8753-D7B01CE0B5F7}"/>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Structure of History:</a:t>
            </a:r>
            <a:endParaRPr lang="en-US" dirty="0"/>
          </a:p>
        </p:txBody>
      </p:sp>
      <p:sp>
        <p:nvSpPr>
          <p:cNvPr id="10" name="Content Placeholder 9">
            <a:extLst>
              <a:ext uri="{FF2B5EF4-FFF2-40B4-BE49-F238E27FC236}">
                <a16:creationId xmlns:a16="http://schemas.microsoft.com/office/drawing/2014/main" id="{28F818FD-FD7B-934C-9F05-D83584E46135}"/>
              </a:ext>
            </a:extLst>
          </p:cNvPr>
          <p:cNvSpPr>
            <a:spLocks noGrp="1"/>
          </p:cNvSpPr>
          <p:nvPr>
            <p:ph sz="half" idx="1"/>
          </p:nvPr>
        </p:nvSpPr>
        <p:spPr>
          <a:xfrm>
            <a:off x="838199" y="1825625"/>
            <a:ext cx="6005945" cy="4062556"/>
          </a:xfrm>
        </p:spPr>
        <p:txBody>
          <a:bodyPr>
            <a:normAutofit/>
          </a:bodyPr>
          <a:lstStyle/>
          <a:p>
            <a:pPr marL="745236" lvl="1" indent="-342900">
              <a:buFont typeface="Wingdings" pitchFamily="2" charset="2"/>
              <a:buChar char="Ø"/>
              <a:defRPr/>
            </a:pPr>
            <a:r>
              <a:rPr lang="en-US" b="1" dirty="0">
                <a:solidFill>
                  <a:srgbClr val="FF0000"/>
                </a:solidFill>
                <a:latin typeface="Times New Roman" panose="02020603050405020304" pitchFamily="18" charset="0"/>
                <a:cs typeface="Times New Roman" panose="02020603050405020304" pitchFamily="18" charset="0"/>
              </a:rPr>
              <a:t>Personality Traits:</a:t>
            </a:r>
            <a:r>
              <a:rPr lang="en-US" dirty="0">
                <a:solidFill>
                  <a:srgbClr val="FF0000"/>
                </a:solidFill>
                <a:latin typeface="Times New Roman" panose="02020603050405020304" pitchFamily="18" charset="0"/>
                <a:cs typeface="Times New Roman" panose="02020603050405020304" pitchFamily="18" charset="0"/>
              </a:rPr>
              <a:t> </a:t>
            </a:r>
            <a:endParaRPr lang="en-CA" dirty="0">
              <a:solidFill>
                <a:srgbClr val="FF0000"/>
              </a:solidFill>
              <a:latin typeface="Times New Roman" panose="02020603050405020304" pitchFamily="18" charset="0"/>
              <a:cs typeface="Times New Roman" panose="02020603050405020304" pitchFamily="18" charset="0"/>
            </a:endParaRPr>
          </a:p>
          <a:p>
            <a:pPr marL="1202436" lvl="2" indent="-342900">
              <a:buFont typeface="Wingdings" pitchFamily="2" charset="2"/>
              <a:buChar char="Ø"/>
              <a:defRPr/>
            </a:pPr>
            <a:r>
              <a:rPr lang="en-US" dirty="0">
                <a:latin typeface="Times New Roman" panose="02020603050405020304" pitchFamily="18" charset="0"/>
                <a:cs typeface="Times New Roman" panose="02020603050405020304" pitchFamily="18" charset="0"/>
              </a:rPr>
              <a:t>Attitude to self (self-appraisal, performance, satisfaction, past achievements, and failures, future).</a:t>
            </a:r>
            <a:endParaRPr lang="en-CA" dirty="0">
              <a:latin typeface="Times New Roman" panose="02020603050405020304" pitchFamily="18" charset="0"/>
              <a:cs typeface="Times New Roman" panose="02020603050405020304" pitchFamily="18" charset="0"/>
            </a:endParaRPr>
          </a:p>
          <a:p>
            <a:pPr marL="1145286" lvl="2" indent="-285750">
              <a:buFont typeface="Wingdings" pitchFamily="2" charset="2"/>
              <a:buChar char="Ø"/>
              <a:defRPr/>
            </a:pPr>
            <a:r>
              <a:rPr lang="en-US" dirty="0">
                <a:latin typeface="Times New Roman" panose="02020603050405020304" pitchFamily="18" charset="0"/>
                <a:cs typeface="Times New Roman" panose="02020603050405020304" pitchFamily="18" charset="0"/>
              </a:rPr>
              <a:t>Moral and religious attitudes and standards.</a:t>
            </a:r>
            <a:endParaRPr lang="en-CA" dirty="0">
              <a:latin typeface="Times New Roman" panose="02020603050405020304" pitchFamily="18" charset="0"/>
              <a:cs typeface="Times New Roman" panose="02020603050405020304" pitchFamily="18" charset="0"/>
            </a:endParaRPr>
          </a:p>
          <a:p>
            <a:pPr marL="1145286" lvl="2" indent="-285750">
              <a:buFont typeface="Wingdings" pitchFamily="2" charset="2"/>
              <a:buChar char="Ø"/>
              <a:defRPr/>
            </a:pPr>
            <a:r>
              <a:rPr lang="en-US" dirty="0">
                <a:latin typeface="Times New Roman" panose="02020603050405020304" pitchFamily="18" charset="0"/>
                <a:cs typeface="Times New Roman" panose="02020603050405020304" pitchFamily="18" charset="0"/>
              </a:rPr>
              <a:t>Prevailing mood and emotions.</a:t>
            </a:r>
            <a:endParaRPr lang="en-CA" dirty="0">
              <a:latin typeface="Times New Roman" panose="02020603050405020304" pitchFamily="18" charset="0"/>
              <a:cs typeface="Times New Roman" panose="02020603050405020304" pitchFamily="18" charset="0"/>
            </a:endParaRPr>
          </a:p>
          <a:p>
            <a:pPr marL="1145286" lvl="2" indent="-285750">
              <a:buFont typeface="Wingdings" pitchFamily="2" charset="2"/>
              <a:buChar char="Ø"/>
              <a:defRPr/>
            </a:pPr>
            <a:r>
              <a:rPr lang="en-US" dirty="0">
                <a:latin typeface="Times New Roman" panose="02020603050405020304" pitchFamily="18" charset="0"/>
                <a:cs typeface="Times New Roman" panose="02020603050405020304" pitchFamily="18" charset="0"/>
              </a:rPr>
              <a:t>Reaction to stress (ability to tolerate frustration and disappointments, pattern of coping strategies).</a:t>
            </a:r>
          </a:p>
          <a:p>
            <a:pPr marL="1145286" lvl="2" indent="-285750">
              <a:buFont typeface="Wingdings" pitchFamily="2" charset="2"/>
              <a:buChar char="Ø"/>
              <a:defRPr/>
            </a:pPr>
            <a:r>
              <a:rPr lang="en-US" dirty="0">
                <a:latin typeface="Times New Roman" panose="02020603050405020304" pitchFamily="18" charset="0"/>
                <a:cs typeface="Times New Roman" panose="02020603050405020304" pitchFamily="18" charset="0"/>
              </a:rPr>
              <a:t>Personal interests, habits, hobbies and leisure activities.</a:t>
            </a:r>
          </a:p>
          <a:p>
            <a:pPr marL="1145286" lvl="2" indent="-285750">
              <a:buFont typeface="Wingdings" pitchFamily="2" charset="2"/>
              <a:buChar char="Ø"/>
              <a:defRPr/>
            </a:pPr>
            <a:r>
              <a:rPr lang="en-US" dirty="0">
                <a:latin typeface="Times New Roman" panose="02020603050405020304" pitchFamily="18" charset="0"/>
                <a:cs typeface="Times New Roman" panose="02020603050405020304" pitchFamily="18" charset="0"/>
              </a:rPr>
              <a:t>Interpersonal relationships.</a:t>
            </a:r>
          </a:p>
        </p:txBody>
      </p:sp>
      <p:pic>
        <p:nvPicPr>
          <p:cNvPr id="7" name="Content Placeholder 3" descr="A close up of a logo&#10;&#10;Description generated with high confidence">
            <a:extLst>
              <a:ext uri="{FF2B5EF4-FFF2-40B4-BE49-F238E27FC236}">
                <a16:creationId xmlns:a16="http://schemas.microsoft.com/office/drawing/2014/main" id="{873CA466-ABA1-0048-B71E-21A3EB328926}"/>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259782" y="1825624"/>
            <a:ext cx="4094018" cy="4062557"/>
          </a:xfrm>
          <a:prstGeom prst="rect">
            <a:avLst/>
          </a:prstGeom>
        </p:spPr>
      </p:pic>
    </p:spTree>
    <p:extLst>
      <p:ext uri="{BB962C8B-B14F-4D97-AF65-F5344CB8AC3E}">
        <p14:creationId xmlns:p14="http://schemas.microsoft.com/office/powerpoint/2010/main" val="18405081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F9932-C2B8-204F-82BB-120E10144DF1}"/>
              </a:ext>
            </a:extLst>
          </p:cNvPr>
          <p:cNvSpPr>
            <a:spLocks noGrp="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The Mental Status Examination( MSE) </a:t>
            </a:r>
            <a:endParaRPr lang="en-US"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1D33764-1D67-0747-B16C-58329CF595DE}"/>
              </a:ext>
            </a:extLst>
          </p:cNvPr>
          <p:cNvPicPr>
            <a:picLocks noChangeAspect="1"/>
          </p:cNvPicPr>
          <p:nvPr/>
        </p:nvPicPr>
        <p:blipFill>
          <a:blip r:embed="rId2"/>
          <a:stretch>
            <a:fillRect/>
          </a:stretch>
        </p:blipFill>
        <p:spPr>
          <a:xfrm>
            <a:off x="6449291" y="1690688"/>
            <a:ext cx="3269673" cy="4130386"/>
          </a:xfrm>
          <a:prstGeom prst="rect">
            <a:avLst/>
          </a:prstGeom>
        </p:spPr>
      </p:pic>
      <p:pic>
        <p:nvPicPr>
          <p:cNvPr id="11" name="Picture 10">
            <a:extLst>
              <a:ext uri="{FF2B5EF4-FFF2-40B4-BE49-F238E27FC236}">
                <a16:creationId xmlns:a16="http://schemas.microsoft.com/office/drawing/2014/main" id="{C9DD73BA-AC60-0F4A-884D-320CCA9DD6B2}"/>
              </a:ext>
            </a:extLst>
          </p:cNvPr>
          <p:cNvPicPr>
            <a:picLocks noChangeAspect="1"/>
          </p:cNvPicPr>
          <p:nvPr/>
        </p:nvPicPr>
        <p:blipFill>
          <a:blip r:embed="rId3"/>
          <a:stretch>
            <a:fillRect/>
          </a:stretch>
        </p:blipFill>
        <p:spPr>
          <a:xfrm>
            <a:off x="1544782" y="1678133"/>
            <a:ext cx="3269673" cy="4130386"/>
          </a:xfrm>
          <a:prstGeom prst="rect">
            <a:avLst/>
          </a:prstGeom>
        </p:spPr>
      </p:pic>
    </p:spTree>
    <p:extLst>
      <p:ext uri="{BB962C8B-B14F-4D97-AF65-F5344CB8AC3E}">
        <p14:creationId xmlns:p14="http://schemas.microsoft.com/office/powerpoint/2010/main" val="39619045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F7DF2-DFC4-4F44-8093-6CD63672A918}"/>
              </a:ext>
            </a:extLst>
          </p:cNvPr>
          <p:cNvSpPr>
            <a:spLocks noGrp="1"/>
          </p:cNvSpPr>
          <p:nvPr>
            <p:ph type="title"/>
          </p:nvPr>
        </p:nvSpPr>
        <p:spPr>
          <a:xfrm>
            <a:off x="838200" y="420543"/>
            <a:ext cx="10515600" cy="826365"/>
          </a:xfrm>
        </p:spPr>
        <p:txBody>
          <a:bodyPr/>
          <a:lstStyle/>
          <a:p>
            <a:r>
              <a:rPr lang="en-US" altLang="en-US" dirty="0">
                <a:latin typeface="Times New Roman" panose="02020603050405020304" pitchFamily="18" charset="0"/>
                <a:cs typeface="Times New Roman" panose="02020603050405020304" pitchFamily="18" charset="0"/>
              </a:rPr>
              <a:t>Outlines of MSE:</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B528581-4941-2243-989E-E6AEE886577E}"/>
              </a:ext>
            </a:extLst>
          </p:cNvPr>
          <p:cNvSpPr>
            <a:spLocks noGrp="1"/>
          </p:cNvSpPr>
          <p:nvPr>
            <p:ph idx="1"/>
          </p:nvPr>
        </p:nvSpPr>
        <p:spPr>
          <a:xfrm>
            <a:off x="838200" y="1246909"/>
            <a:ext cx="10515600" cy="5472545"/>
          </a:xfrm>
        </p:spPr>
        <p:txBody>
          <a:bodyPr>
            <a:noAutofit/>
          </a:bodyPr>
          <a:lstStyle/>
          <a:p>
            <a:pPr>
              <a:buFont typeface="Wingdings" pitchFamily="2" charset="2"/>
              <a:buChar char="Ø"/>
              <a:defRPr/>
            </a:pPr>
            <a:r>
              <a:rPr lang="en-US" sz="2000" dirty="0">
                <a:solidFill>
                  <a:srgbClr val="FF0000"/>
                </a:solidFill>
                <a:latin typeface="Times New Roman" panose="02020603050405020304" pitchFamily="18" charset="0"/>
                <a:cs typeface="Times New Roman" panose="02020603050405020304" pitchFamily="18" charset="0"/>
              </a:rPr>
              <a:t> A</a:t>
            </a:r>
            <a:r>
              <a:rPr lang="en-US" sz="2000" dirty="0">
                <a:latin typeface="Times New Roman" panose="02020603050405020304" pitchFamily="18" charset="0"/>
                <a:cs typeface="Times New Roman" panose="02020603050405020304" pitchFamily="18" charset="0"/>
              </a:rPr>
              <a:t>ppearance</a:t>
            </a:r>
            <a:r>
              <a:rPr lang="en-CA" sz="2000" dirty="0">
                <a:latin typeface="Times New Roman" panose="02020603050405020304" pitchFamily="18" charset="0"/>
                <a:cs typeface="Times New Roman" panose="02020603050405020304" pitchFamily="18" charset="0"/>
              </a:rPr>
              <a:t> , </a:t>
            </a:r>
            <a:r>
              <a:rPr lang="en-US" sz="2000" dirty="0">
                <a:solidFill>
                  <a:srgbClr val="FF0000"/>
                </a:solidFill>
                <a:latin typeface="Times New Roman" panose="02020603050405020304" pitchFamily="18" charset="0"/>
                <a:cs typeface="Times New Roman" panose="02020603050405020304" pitchFamily="18" charset="0"/>
              </a:rPr>
              <a:t>B</a:t>
            </a:r>
            <a:r>
              <a:rPr lang="en-US" sz="2000" dirty="0">
                <a:latin typeface="Times New Roman" panose="02020603050405020304" pitchFamily="18" charset="0"/>
                <a:cs typeface="Times New Roman" panose="02020603050405020304" pitchFamily="18" charset="0"/>
              </a:rPr>
              <a:t>ehaviour</a:t>
            </a:r>
            <a:r>
              <a:rPr lang="en-CA" sz="2000" dirty="0">
                <a:latin typeface="Times New Roman" panose="02020603050405020304" pitchFamily="18" charset="0"/>
                <a:cs typeface="Times New Roman" panose="02020603050405020304" pitchFamily="18" charset="0"/>
              </a:rPr>
              <a:t> &amp; </a:t>
            </a:r>
            <a:r>
              <a:rPr lang="en-US" sz="2000" dirty="0">
                <a:latin typeface="Times New Roman" panose="02020603050405020304" pitchFamily="18" charset="0"/>
                <a:cs typeface="Times New Roman" panose="02020603050405020304" pitchFamily="18" charset="0"/>
              </a:rPr>
              <a:t>Attitude (</a:t>
            </a:r>
            <a:r>
              <a:rPr lang="en-US" sz="2000" dirty="0">
                <a:solidFill>
                  <a:srgbClr val="FF0000"/>
                </a:solidFill>
                <a:latin typeface="Times New Roman" panose="02020603050405020304" pitchFamily="18" charset="0"/>
                <a:cs typeface="Times New Roman" panose="02020603050405020304" pitchFamily="18" charset="0"/>
              </a:rPr>
              <a:t>C</a:t>
            </a:r>
            <a:r>
              <a:rPr lang="en-US" sz="2000" dirty="0">
                <a:latin typeface="Times New Roman" panose="02020603050405020304" pitchFamily="18" charset="0"/>
                <a:cs typeface="Times New Roman" panose="02020603050405020304" pitchFamily="18" charset="0"/>
              </a:rPr>
              <a:t>ooperativeness)</a:t>
            </a:r>
            <a:endParaRPr lang="en-CA" sz="2000" dirty="0">
              <a:latin typeface="Times New Roman" panose="02020603050405020304" pitchFamily="18" charset="0"/>
              <a:cs typeface="Times New Roman" panose="02020603050405020304" pitchFamily="18" charset="0"/>
            </a:endParaRPr>
          </a:p>
          <a:p>
            <a:pPr>
              <a:buFont typeface="Wingdings" pitchFamily="2" charset="2"/>
              <a:buChar char="Ø"/>
              <a:defRPr/>
            </a:pPr>
            <a:r>
              <a:rPr lang="en-US" sz="2000" dirty="0">
                <a:latin typeface="Times New Roman" panose="02020603050405020304" pitchFamily="18" charset="0"/>
                <a:cs typeface="Times New Roman" panose="02020603050405020304" pitchFamily="18" charset="0"/>
              </a:rPr>
              <a:t> Speech</a:t>
            </a:r>
            <a:endParaRPr lang="en-CA" sz="2000" dirty="0">
              <a:latin typeface="Times New Roman" panose="02020603050405020304" pitchFamily="18" charset="0"/>
              <a:cs typeface="Times New Roman" panose="02020603050405020304" pitchFamily="18" charset="0"/>
            </a:endParaRPr>
          </a:p>
          <a:p>
            <a:pPr>
              <a:buFont typeface="Wingdings" pitchFamily="2" charset="2"/>
              <a:buChar char="Ø"/>
              <a:defRPr/>
            </a:pPr>
            <a:r>
              <a:rPr lang="en-US" sz="2000" dirty="0">
                <a:latin typeface="Times New Roman" panose="02020603050405020304" pitchFamily="18" charset="0"/>
                <a:cs typeface="Times New Roman" panose="02020603050405020304" pitchFamily="18" charset="0"/>
              </a:rPr>
              <a:t> Mood &amp; Affect</a:t>
            </a:r>
            <a:endParaRPr lang="en-CA" sz="2000" dirty="0">
              <a:latin typeface="Times New Roman" panose="02020603050405020304" pitchFamily="18" charset="0"/>
              <a:cs typeface="Times New Roman" panose="02020603050405020304" pitchFamily="18" charset="0"/>
            </a:endParaRPr>
          </a:p>
          <a:p>
            <a:pPr>
              <a:buFont typeface="Wingdings" pitchFamily="2" charset="2"/>
              <a:buChar char="Ø"/>
              <a:defRPr/>
            </a:pPr>
            <a:r>
              <a:rPr lang="en-US" sz="2000" dirty="0">
                <a:latin typeface="Times New Roman" panose="02020603050405020304" pitchFamily="18" charset="0"/>
                <a:cs typeface="Times New Roman" panose="02020603050405020304" pitchFamily="18" charset="0"/>
              </a:rPr>
              <a:t> Thoughts</a:t>
            </a:r>
          </a:p>
          <a:p>
            <a:pPr>
              <a:buFont typeface="Wingdings" pitchFamily="2" charset="2"/>
              <a:buChar char="Ø"/>
              <a:defRPr/>
            </a:pPr>
            <a:r>
              <a:rPr lang="en-US" sz="2000" dirty="0">
                <a:latin typeface="Times New Roman" panose="02020603050405020304" pitchFamily="18" charset="0"/>
                <a:cs typeface="Times New Roman" panose="02020603050405020304" pitchFamily="18" charset="0"/>
              </a:rPr>
              <a:t> Perception</a:t>
            </a:r>
            <a:r>
              <a:rPr lang="en-CA" sz="2000" dirty="0">
                <a:latin typeface="Times New Roman" panose="02020603050405020304" pitchFamily="18" charset="0"/>
                <a:cs typeface="Times New Roman" panose="02020603050405020304" pitchFamily="18" charset="0"/>
              </a:rPr>
              <a:t>s</a:t>
            </a:r>
          </a:p>
          <a:p>
            <a:pPr>
              <a:buFont typeface="Wingdings" pitchFamily="2" charset="2"/>
              <a:buChar char="Ø"/>
              <a:defRPr/>
            </a:pPr>
            <a:r>
              <a:rPr lang="en-US" sz="2000" dirty="0">
                <a:latin typeface="Times New Roman" panose="02020603050405020304" pitchFamily="18" charset="0"/>
                <a:cs typeface="Times New Roman" panose="02020603050405020304" pitchFamily="18" charset="0"/>
              </a:rPr>
              <a:t> Cognitive functions:</a:t>
            </a:r>
            <a:endParaRPr lang="en-CA" sz="2000" dirty="0">
              <a:latin typeface="Times New Roman" panose="02020603050405020304" pitchFamily="18" charset="0"/>
              <a:cs typeface="Times New Roman" panose="02020603050405020304" pitchFamily="18" charset="0"/>
            </a:endParaRPr>
          </a:p>
          <a:p>
            <a:pPr marL="937260" lvl="2" indent="-342900">
              <a:buClr>
                <a:schemeClr val="accent3"/>
              </a:buClr>
              <a:buFont typeface="Wingdings" pitchFamily="2" charset="2"/>
              <a:buChar char="Ø"/>
              <a:defRPr/>
            </a:pPr>
            <a:r>
              <a:rPr lang="en-US" dirty="0">
                <a:solidFill>
                  <a:srgbClr val="0070C0"/>
                </a:solidFill>
                <a:latin typeface="Times New Roman" panose="02020603050405020304" pitchFamily="18" charset="0"/>
                <a:cs typeface="Times New Roman" panose="02020603050405020304" pitchFamily="18" charset="0"/>
              </a:rPr>
              <a:t>Consciousness level</a:t>
            </a:r>
            <a:endParaRPr lang="en-CA" dirty="0">
              <a:solidFill>
                <a:srgbClr val="0070C0"/>
              </a:solidFill>
              <a:latin typeface="Times New Roman" panose="02020603050405020304" pitchFamily="18" charset="0"/>
              <a:cs typeface="Times New Roman" panose="02020603050405020304" pitchFamily="18" charset="0"/>
            </a:endParaRPr>
          </a:p>
          <a:p>
            <a:pPr marL="937260" lvl="2" indent="-342900">
              <a:buClr>
                <a:schemeClr val="accent3"/>
              </a:buClr>
              <a:buFont typeface="Wingdings" pitchFamily="2" charset="2"/>
              <a:buChar char="Ø"/>
              <a:defRPr/>
            </a:pPr>
            <a:r>
              <a:rPr lang="en-US" dirty="0">
                <a:solidFill>
                  <a:srgbClr val="0070C0"/>
                </a:solidFill>
                <a:latin typeface="Times New Roman" panose="02020603050405020304" pitchFamily="18" charset="0"/>
                <a:cs typeface="Times New Roman" panose="02020603050405020304" pitchFamily="18" charset="0"/>
              </a:rPr>
              <a:t>Orientation (Time, Place, Person)</a:t>
            </a:r>
          </a:p>
          <a:p>
            <a:pPr marL="937260" lvl="2" indent="-342900">
              <a:buClr>
                <a:schemeClr val="accent3"/>
              </a:buClr>
              <a:buFont typeface="Wingdings" pitchFamily="2" charset="2"/>
              <a:buChar char="Ø"/>
              <a:defRPr/>
            </a:pPr>
            <a:r>
              <a:rPr lang="en-US" dirty="0">
                <a:solidFill>
                  <a:srgbClr val="0070C0"/>
                </a:solidFill>
                <a:latin typeface="Times New Roman" panose="02020603050405020304" pitchFamily="18" charset="0"/>
                <a:cs typeface="Times New Roman" panose="02020603050405020304" pitchFamily="18" charset="0"/>
              </a:rPr>
              <a:t>Attention</a:t>
            </a:r>
            <a:r>
              <a:rPr lang="en-CA" dirty="0">
                <a:solidFill>
                  <a:srgbClr val="0070C0"/>
                </a:solidFill>
                <a:latin typeface="Times New Roman" panose="02020603050405020304" pitchFamily="18" charset="0"/>
                <a:cs typeface="Times New Roman" panose="02020603050405020304" pitchFamily="18" charset="0"/>
              </a:rPr>
              <a:t> &amp; </a:t>
            </a:r>
            <a:r>
              <a:rPr lang="en-US" dirty="0">
                <a:solidFill>
                  <a:srgbClr val="0070C0"/>
                </a:solidFill>
                <a:latin typeface="Times New Roman" panose="02020603050405020304" pitchFamily="18" charset="0"/>
                <a:cs typeface="Times New Roman" panose="02020603050405020304" pitchFamily="18" charset="0"/>
              </a:rPr>
              <a:t>concentration</a:t>
            </a:r>
            <a:endParaRPr lang="en-CA" dirty="0">
              <a:solidFill>
                <a:srgbClr val="0070C0"/>
              </a:solidFill>
              <a:latin typeface="Times New Roman" panose="02020603050405020304" pitchFamily="18" charset="0"/>
              <a:cs typeface="Times New Roman" panose="02020603050405020304" pitchFamily="18" charset="0"/>
            </a:endParaRPr>
          </a:p>
          <a:p>
            <a:pPr marL="937260" lvl="2" indent="-342900">
              <a:buClr>
                <a:schemeClr val="accent3"/>
              </a:buClr>
              <a:buFont typeface="Wingdings" pitchFamily="2" charset="2"/>
              <a:buChar char="Ø"/>
              <a:defRPr/>
            </a:pPr>
            <a:r>
              <a:rPr lang="en-US" dirty="0">
                <a:solidFill>
                  <a:srgbClr val="0070C0"/>
                </a:solidFill>
                <a:latin typeface="Times New Roman" panose="02020603050405020304" pitchFamily="18" charset="0"/>
                <a:cs typeface="Times New Roman" panose="02020603050405020304" pitchFamily="18" charset="0"/>
              </a:rPr>
              <a:t>Memory</a:t>
            </a:r>
          </a:p>
          <a:p>
            <a:pPr marL="937260" lvl="2" indent="-342900">
              <a:buClr>
                <a:schemeClr val="accent3"/>
              </a:buClr>
              <a:buFont typeface="Wingdings" pitchFamily="2" charset="2"/>
              <a:buChar char="Ø"/>
              <a:defRPr/>
            </a:pPr>
            <a:r>
              <a:rPr lang="en-US" dirty="0">
                <a:solidFill>
                  <a:srgbClr val="0070C0"/>
                </a:solidFill>
                <a:latin typeface="Times New Roman" panose="02020603050405020304" pitchFamily="18" charset="0"/>
                <a:cs typeface="Times New Roman" panose="02020603050405020304" pitchFamily="18" charset="0"/>
              </a:rPr>
              <a:t>Language and Reading</a:t>
            </a:r>
          </a:p>
          <a:p>
            <a:pPr marL="937260" lvl="2" indent="-342900">
              <a:buClr>
                <a:schemeClr val="accent3"/>
              </a:buClr>
              <a:buFont typeface="Wingdings" pitchFamily="2" charset="2"/>
              <a:buChar char="Ø"/>
              <a:defRPr/>
            </a:pPr>
            <a:r>
              <a:rPr lang="en-US" dirty="0">
                <a:solidFill>
                  <a:srgbClr val="0070C0"/>
                </a:solidFill>
                <a:latin typeface="Times New Roman" panose="02020603050405020304" pitchFamily="18" charset="0"/>
                <a:cs typeface="Times New Roman" panose="02020603050405020304" pitchFamily="18" charset="0"/>
              </a:rPr>
              <a:t>Visuospatial ability</a:t>
            </a:r>
            <a:endParaRPr lang="en-CA" dirty="0">
              <a:solidFill>
                <a:srgbClr val="0070C0"/>
              </a:solidFill>
              <a:latin typeface="Times New Roman" panose="02020603050405020304" pitchFamily="18" charset="0"/>
              <a:cs typeface="Times New Roman" panose="02020603050405020304" pitchFamily="18" charset="0"/>
            </a:endParaRPr>
          </a:p>
          <a:p>
            <a:pPr marL="937260" lvl="2" indent="-342900">
              <a:buClr>
                <a:schemeClr val="accent3"/>
              </a:buClr>
              <a:buFont typeface="Wingdings" pitchFamily="2" charset="2"/>
              <a:buChar char="Ø"/>
              <a:defRPr/>
            </a:pPr>
            <a:r>
              <a:rPr lang="en-US" dirty="0">
                <a:solidFill>
                  <a:srgbClr val="0070C0"/>
                </a:solidFill>
                <a:latin typeface="Times New Roman" panose="02020603050405020304" pitchFamily="18" charset="0"/>
                <a:cs typeface="Times New Roman" panose="02020603050405020304" pitchFamily="18" charset="0"/>
              </a:rPr>
              <a:t>Abstract thinking</a:t>
            </a:r>
            <a:endParaRPr lang="en-CA" dirty="0">
              <a:solidFill>
                <a:srgbClr val="0070C0"/>
              </a:solidFill>
              <a:latin typeface="Times New Roman" panose="02020603050405020304" pitchFamily="18" charset="0"/>
              <a:cs typeface="Times New Roman" panose="02020603050405020304" pitchFamily="18" charset="0"/>
            </a:endParaRPr>
          </a:p>
          <a:p>
            <a:pPr>
              <a:buFont typeface="Wingdings" pitchFamily="2" charset="2"/>
              <a:buChar char="Ø"/>
              <a:defRPr/>
            </a:pPr>
            <a:r>
              <a:rPr lang="en-US" sz="2000" dirty="0">
                <a:latin typeface="Times New Roman" panose="02020603050405020304" pitchFamily="18" charset="0"/>
                <a:cs typeface="Times New Roman" panose="02020603050405020304" pitchFamily="18" charset="0"/>
              </a:rPr>
              <a:t> Judgment </a:t>
            </a:r>
            <a:r>
              <a:rPr lang="en-CA" sz="2000" dirty="0">
                <a:latin typeface="Times New Roman" panose="02020603050405020304" pitchFamily="18" charset="0"/>
                <a:cs typeface="Times New Roman" panose="02020603050405020304" pitchFamily="18" charset="0"/>
              </a:rPr>
              <a:t>&amp;</a:t>
            </a:r>
            <a:r>
              <a:rPr lang="en-US" sz="2000" dirty="0">
                <a:latin typeface="Times New Roman" panose="02020603050405020304" pitchFamily="18" charset="0"/>
                <a:cs typeface="Times New Roman" panose="02020603050405020304" pitchFamily="18" charset="0"/>
              </a:rPr>
              <a:t> Insight</a:t>
            </a:r>
            <a:endParaRPr lang="en-CA" sz="20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8E01426-AC63-4F4E-A135-D0068FB442C3}"/>
              </a:ext>
            </a:extLst>
          </p:cNvPr>
          <p:cNvPicPr>
            <a:picLocks noChangeAspect="1"/>
          </p:cNvPicPr>
          <p:nvPr/>
        </p:nvPicPr>
        <p:blipFill>
          <a:blip r:embed="rId2"/>
          <a:stretch>
            <a:fillRect/>
          </a:stretch>
        </p:blipFill>
        <p:spPr>
          <a:xfrm>
            <a:off x="7038109" y="1551708"/>
            <a:ext cx="4315691" cy="4862946"/>
          </a:xfrm>
          <a:prstGeom prst="rect">
            <a:avLst/>
          </a:prstGeom>
        </p:spPr>
      </p:pic>
    </p:spTree>
    <p:extLst>
      <p:ext uri="{BB962C8B-B14F-4D97-AF65-F5344CB8AC3E}">
        <p14:creationId xmlns:p14="http://schemas.microsoft.com/office/powerpoint/2010/main" val="375209775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32125-199B-6449-8463-3D6E14A81CDA}"/>
              </a:ext>
            </a:extLst>
          </p:cNvPr>
          <p:cNvSpPr>
            <a:spLocks noGrp="1"/>
          </p:cNvSpPr>
          <p:nvPr>
            <p:ph type="title"/>
          </p:nvPr>
        </p:nvSpPr>
        <p:spPr>
          <a:xfrm>
            <a:off x="838200" y="240435"/>
            <a:ext cx="10515600" cy="1020330"/>
          </a:xfrm>
        </p:spPr>
        <p:txBody>
          <a:bodyPr/>
          <a:lstStyle/>
          <a:p>
            <a:r>
              <a:rPr lang="en-US" altLang="en-US" dirty="0">
                <a:latin typeface="Times New Roman" panose="02020603050405020304" pitchFamily="18" charset="0"/>
                <a:cs typeface="Times New Roman" panose="02020603050405020304" pitchFamily="18" charset="0"/>
              </a:rPr>
              <a:t>MSE:</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6989EA7-4D7A-034A-86DD-21565FEF7616}"/>
              </a:ext>
            </a:extLst>
          </p:cNvPr>
          <p:cNvSpPr>
            <a:spLocks noGrp="1"/>
          </p:cNvSpPr>
          <p:nvPr>
            <p:ph idx="1"/>
          </p:nvPr>
        </p:nvSpPr>
        <p:spPr>
          <a:xfrm>
            <a:off x="838200" y="1260765"/>
            <a:ext cx="10515600" cy="3976253"/>
          </a:xfrm>
        </p:spPr>
        <p:txBody>
          <a:bodyPr>
            <a:normAutofit/>
          </a:bodyPr>
          <a:lstStyle/>
          <a:p>
            <a:pPr>
              <a:buFont typeface="Wingdings" pitchFamily="2" charset="2"/>
              <a:buChar char="Ø"/>
              <a:defRPr/>
            </a:pPr>
            <a:r>
              <a:rPr lang="en-US" sz="2400" b="1" u="sng" dirty="0">
                <a:solidFill>
                  <a:srgbClr val="FF0000"/>
                </a:solidFill>
                <a:latin typeface="Times New Roman" panose="02020603050405020304" pitchFamily="18" charset="0"/>
                <a:cs typeface="Times New Roman" panose="02020603050405020304" pitchFamily="18" charset="0"/>
              </a:rPr>
              <a:t> Appearance:</a:t>
            </a:r>
          </a:p>
          <a:p>
            <a:pPr lvl="1">
              <a:buFont typeface="Wingdings" pitchFamily="2" charset="2"/>
              <a:buChar char="Ø"/>
              <a:defRPr/>
            </a:pPr>
            <a:r>
              <a:rPr lang="en-CA" sz="2000" dirty="0">
                <a:latin typeface="Times New Roman" panose="02020603050405020304" pitchFamily="18" charset="0"/>
                <a:cs typeface="Times New Roman" panose="02020603050405020304" pitchFamily="18" charset="0"/>
              </a:rPr>
              <a:t> Include </a:t>
            </a:r>
            <a:r>
              <a:rPr lang="en-US" sz="2000" dirty="0">
                <a:latin typeface="Times New Roman" panose="02020603050405020304" pitchFamily="18" charset="0"/>
                <a:cs typeface="Times New Roman" panose="02020603050405020304" pitchFamily="18" charset="0"/>
              </a:rPr>
              <a:t>body build, self-care, </a:t>
            </a:r>
            <a:r>
              <a:rPr lang="en-CA" sz="2000" dirty="0">
                <a:latin typeface="Times New Roman" panose="02020603050405020304" pitchFamily="18" charset="0"/>
                <a:cs typeface="Times New Roman" panose="02020603050405020304" pitchFamily="18" charset="0"/>
              </a:rPr>
              <a:t>clothes ,</a:t>
            </a:r>
            <a:r>
              <a:rPr lang="en-US" sz="2000" dirty="0">
                <a:latin typeface="Times New Roman" panose="02020603050405020304" pitchFamily="18" charset="0"/>
                <a:cs typeface="Times New Roman" panose="02020603050405020304" pitchFamily="18" charset="0"/>
              </a:rPr>
              <a:t>grooming, </a:t>
            </a:r>
            <a:r>
              <a:rPr lang="en-CA" sz="2000" dirty="0">
                <a:latin typeface="Times New Roman" panose="02020603050405020304" pitchFamily="18" charset="0"/>
                <a:cs typeface="Times New Roman" panose="02020603050405020304" pitchFamily="18" charset="0"/>
              </a:rPr>
              <a:t>hair, nails, </a:t>
            </a:r>
            <a:r>
              <a:rPr lang="en-US" sz="2000" dirty="0">
                <a:latin typeface="Times New Roman" panose="02020603050405020304" pitchFamily="18" charset="0"/>
                <a:cs typeface="Times New Roman" panose="02020603050405020304" pitchFamily="18" charset="0"/>
              </a:rPr>
              <a:t>facial expressions, and any unusual features (e.g. weight loss)</a:t>
            </a:r>
            <a:endParaRPr lang="en-US" sz="2200" dirty="0">
              <a:latin typeface="Times New Roman" panose="02020603050405020304" pitchFamily="18" charset="0"/>
              <a:cs typeface="Times New Roman" panose="02020603050405020304" pitchFamily="18" charset="0"/>
            </a:endParaRPr>
          </a:p>
          <a:p>
            <a:pPr>
              <a:buFont typeface="Wingdings" pitchFamily="2" charset="2"/>
              <a:buChar char="Ø"/>
              <a:defRPr/>
            </a:pPr>
            <a:r>
              <a:rPr lang="en-US" sz="2400" b="1" u="sng" dirty="0">
                <a:solidFill>
                  <a:srgbClr val="FF0000"/>
                </a:solidFill>
                <a:latin typeface="Times New Roman" panose="02020603050405020304" pitchFamily="18" charset="0"/>
                <a:cs typeface="Times New Roman" panose="02020603050405020304" pitchFamily="18" charset="0"/>
              </a:rPr>
              <a:t> </a:t>
            </a:r>
            <a:r>
              <a:rPr lang="en-US" sz="2400" b="1" u="sng" dirty="0" err="1">
                <a:solidFill>
                  <a:srgbClr val="FF0000"/>
                </a:solidFill>
                <a:latin typeface="Times New Roman" panose="02020603050405020304" pitchFamily="18" charset="0"/>
                <a:cs typeface="Times New Roman" panose="02020603050405020304" pitchFamily="18" charset="0"/>
              </a:rPr>
              <a:t>Behaviour</a:t>
            </a:r>
            <a:r>
              <a:rPr lang="en-US" sz="2400" b="1" u="sng" dirty="0">
                <a:solidFill>
                  <a:srgbClr val="FF0000"/>
                </a:solidFill>
                <a:latin typeface="Times New Roman" panose="02020603050405020304" pitchFamily="18" charset="0"/>
                <a:cs typeface="Times New Roman" panose="02020603050405020304" pitchFamily="18" charset="0"/>
              </a:rPr>
              <a:t>:</a:t>
            </a:r>
          </a:p>
          <a:p>
            <a:pPr lvl="1">
              <a:buFont typeface="Wingdings" pitchFamily="2" charset="2"/>
              <a:buChar char="Ø"/>
              <a:defRPr/>
            </a:pPr>
            <a:r>
              <a:rPr lang="en-CA" sz="2000" dirty="0">
                <a:latin typeface="Times New Roman" panose="02020603050405020304" pitchFamily="18" charset="0"/>
                <a:cs typeface="Times New Roman" panose="02020603050405020304" pitchFamily="18" charset="0"/>
              </a:rPr>
              <a:t> Both the quantitative and qualitative aspects.</a:t>
            </a:r>
          </a:p>
          <a:p>
            <a:pPr lvl="1">
              <a:buFont typeface="Wingdings" pitchFamily="2" charset="2"/>
              <a:buChar char="Ø"/>
              <a:defRPr/>
            </a:pPr>
            <a:r>
              <a:rPr lang="en-US" sz="2000" dirty="0">
                <a:latin typeface="Times New Roman" panose="02020603050405020304" pitchFamily="18" charset="0"/>
                <a:cs typeface="Times New Roman" panose="02020603050405020304" pitchFamily="18" charset="0"/>
              </a:rPr>
              <a:t> Note level of activity, posture, eye to eye contact and unusual movements (tics, grimacing, tremor, disinhibited behaviour, hallucinatory gestures,…etc.)</a:t>
            </a:r>
          </a:p>
          <a:p>
            <a:pPr>
              <a:buFont typeface="Wingdings" pitchFamily="2" charset="2"/>
              <a:buChar char="Ø"/>
              <a:defRPr/>
            </a:pPr>
            <a:r>
              <a:rPr lang="en-US" sz="2400" b="1" u="sng" dirty="0">
                <a:solidFill>
                  <a:srgbClr val="FF0000"/>
                </a:solidFill>
                <a:latin typeface="Times New Roman" panose="02020603050405020304" pitchFamily="18" charset="0"/>
                <a:cs typeface="Times New Roman" panose="02020603050405020304" pitchFamily="18" charset="0"/>
              </a:rPr>
              <a:t> Attitude:</a:t>
            </a:r>
          </a:p>
          <a:p>
            <a:pPr lvl="1">
              <a:buFont typeface="Wingdings" pitchFamily="2" charset="2"/>
              <a:buChar char="Ø"/>
              <a:defRPr/>
            </a:pPr>
            <a:r>
              <a:rPr lang="en-US" sz="2000" dirty="0">
                <a:latin typeface="Times New Roman" panose="02020603050405020304" pitchFamily="18" charset="0"/>
                <a:cs typeface="Times New Roman" panose="02020603050405020304" pitchFamily="18" charset="0"/>
              </a:rPr>
              <a:t> Note the patient’s attitude (verbal&amp; non verbal) during the interview (interested, bored, cooperative, uncooperative, sarcastic, guarded or aggressive)</a:t>
            </a:r>
            <a:endParaRPr lang="en-CA" sz="2000" dirty="0">
              <a:latin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76125883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109C0-192B-804C-BCD4-D0A95263D45A}"/>
              </a:ext>
            </a:extLst>
          </p:cNvPr>
          <p:cNvSpPr>
            <a:spLocks noGrp="1"/>
          </p:cNvSpPr>
          <p:nvPr>
            <p:ph type="title"/>
          </p:nvPr>
        </p:nvSpPr>
        <p:spPr/>
        <p:txBody>
          <a:bodyPr/>
          <a:lstStyle/>
          <a:p>
            <a:r>
              <a:rPr lang="en-CA" altLang="en-US" dirty="0">
                <a:latin typeface="Times New Roman" panose="02020603050405020304" pitchFamily="18" charset="0"/>
                <a:cs typeface="Times New Roman" panose="02020603050405020304" pitchFamily="18" charset="0"/>
              </a:rPr>
              <a:t>Impression?!</a:t>
            </a:r>
            <a:endParaRPr lang="en-US" dirty="0">
              <a:latin typeface="Times New Roman" panose="02020603050405020304" pitchFamily="18" charset="0"/>
              <a:cs typeface="Times New Roman" panose="02020603050405020304" pitchFamily="18" charset="0"/>
            </a:endParaRPr>
          </a:p>
        </p:txBody>
      </p:sp>
      <p:pic>
        <p:nvPicPr>
          <p:cNvPr id="3" name="Content Placeholder 3" descr="SCZ.jpg">
            <a:extLst>
              <a:ext uri="{FF2B5EF4-FFF2-40B4-BE49-F238E27FC236}">
                <a16:creationId xmlns:a16="http://schemas.microsoft.com/office/drawing/2014/main" id="{3B14F5A5-63B8-D64B-B576-8D2E3304DD82}"/>
              </a:ext>
            </a:extLst>
          </p:cNvPr>
          <p:cNvPicPr>
            <a:picLocks noChangeAspect="1"/>
          </p:cNvPicPr>
          <p:nvPr/>
        </p:nvPicPr>
        <p:blipFill>
          <a:blip r:embed="rId2"/>
          <a:srcRect l="-13095" r="-13095"/>
          <a:stretch>
            <a:fillRect/>
          </a:stretch>
        </p:blipFill>
        <p:spPr>
          <a:xfrm>
            <a:off x="838200" y="1690688"/>
            <a:ext cx="10515600" cy="4525963"/>
          </a:xfrm>
          <a:prstGeom prst="rect">
            <a:avLst/>
          </a:prstGeom>
        </p:spPr>
      </p:pic>
    </p:spTree>
    <p:extLst>
      <p:ext uri="{BB962C8B-B14F-4D97-AF65-F5344CB8AC3E}">
        <p14:creationId xmlns:p14="http://schemas.microsoft.com/office/powerpoint/2010/main" val="63552800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E943A-4618-2F42-9D11-7DDCFD33C8AA}"/>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Objectives: </a:t>
            </a:r>
          </a:p>
        </p:txBody>
      </p:sp>
      <p:sp>
        <p:nvSpPr>
          <p:cNvPr id="3" name="Content Placeholder 2">
            <a:extLst>
              <a:ext uri="{FF2B5EF4-FFF2-40B4-BE49-F238E27FC236}">
                <a16:creationId xmlns:a16="http://schemas.microsoft.com/office/drawing/2014/main" id="{12BA98EC-0FF3-3E49-85B0-1BBD5D1273AF}"/>
              </a:ext>
            </a:extLst>
          </p:cNvPr>
          <p:cNvSpPr>
            <a:spLocks noGrp="1"/>
          </p:cNvSpPr>
          <p:nvPr>
            <p:ph idx="1"/>
          </p:nvPr>
        </p:nvSpPr>
        <p:spPr/>
        <p:txBody>
          <a:bodyPr/>
          <a:lstStyle/>
          <a:p>
            <a:pPr>
              <a:buFont typeface="Wingdings" pitchFamily="2" charset="2"/>
              <a:buChar char="Ø"/>
            </a:pPr>
            <a:r>
              <a:rPr lang="en-US" dirty="0">
                <a:latin typeface="Times New Roman" panose="02020603050405020304" pitchFamily="18" charset="0"/>
                <a:cs typeface="Times New Roman" panose="02020603050405020304" pitchFamily="18" charset="0"/>
              </a:rPr>
              <a:t> To describe History taking in psychiatry.</a:t>
            </a:r>
          </a:p>
          <a:p>
            <a:pPr marL="0" indent="0">
              <a:buNone/>
            </a:pPr>
            <a:endParaRPr lang="en-US" dirty="0">
              <a:latin typeface="Times New Roman" panose="02020603050405020304" pitchFamily="18" charset="0"/>
              <a:cs typeface="Times New Roman" panose="02020603050405020304" pitchFamily="18" charset="0"/>
            </a:endParaRPr>
          </a:p>
          <a:p>
            <a:pPr>
              <a:buFont typeface="Wingdings" pitchFamily="2" charset="2"/>
              <a:buChar char="Ø"/>
            </a:pPr>
            <a:r>
              <a:rPr lang="en-US" dirty="0">
                <a:latin typeface="Times New Roman" panose="02020603050405020304" pitchFamily="18" charset="0"/>
                <a:cs typeface="Times New Roman" panose="02020603050405020304" pitchFamily="18" charset="0"/>
              </a:rPr>
              <a:t> To see how to take Psychiatric History.</a:t>
            </a:r>
          </a:p>
          <a:p>
            <a:pPr marL="0" indent="0">
              <a:buNone/>
            </a:pPr>
            <a:endParaRPr lang="en-US" dirty="0">
              <a:latin typeface="Times New Roman" panose="02020603050405020304" pitchFamily="18" charset="0"/>
              <a:cs typeface="Times New Roman" panose="02020603050405020304" pitchFamily="18" charset="0"/>
            </a:endParaRPr>
          </a:p>
          <a:p>
            <a:pPr fontAlgn="base">
              <a:buFont typeface="Wingdings" pitchFamily="2" charset="2"/>
              <a:buChar char="Ø"/>
            </a:pPr>
            <a:r>
              <a:rPr lang="en-US" dirty="0">
                <a:latin typeface="Times New Roman" panose="02020603050405020304" pitchFamily="18" charset="0"/>
                <a:cs typeface="Times New Roman" panose="02020603050405020304" pitchFamily="18" charset="0"/>
              </a:rPr>
              <a:t> To describe MSE component.​</a:t>
            </a:r>
          </a:p>
          <a:p>
            <a:pPr marL="0" indent="0" fontAlgn="base">
              <a:buNone/>
            </a:pPr>
            <a:endParaRPr lang="en-US" dirty="0">
              <a:latin typeface="Times New Roman" panose="02020603050405020304" pitchFamily="18" charset="0"/>
              <a:cs typeface="Times New Roman" panose="02020603050405020304" pitchFamily="18" charset="0"/>
            </a:endParaRPr>
          </a:p>
          <a:p>
            <a:pPr fontAlgn="base">
              <a:buFont typeface="Wingdings" pitchFamily="2" charset="2"/>
              <a:buChar char="Ø"/>
            </a:pPr>
            <a:r>
              <a:rPr lang="en-US" dirty="0">
                <a:latin typeface="Times New Roman" panose="02020603050405020304" pitchFamily="18" charset="0"/>
                <a:cs typeface="Times New Roman" panose="02020603050405020304" pitchFamily="18" charset="0"/>
              </a:rPr>
              <a:t> To see how to do MSE.​</a:t>
            </a:r>
          </a:p>
          <a:p>
            <a:pPr marL="0" indent="0">
              <a:buNone/>
            </a:pPr>
            <a:endParaRPr lang="en-US" dirty="0"/>
          </a:p>
          <a:p>
            <a:endParaRPr lang="en-US" dirty="0"/>
          </a:p>
        </p:txBody>
      </p:sp>
      <p:pic>
        <p:nvPicPr>
          <p:cNvPr id="4" name="Picture 3">
            <a:extLst>
              <a:ext uri="{FF2B5EF4-FFF2-40B4-BE49-F238E27FC236}">
                <a16:creationId xmlns:a16="http://schemas.microsoft.com/office/drawing/2014/main" id="{85A3CD10-444F-684A-A4E1-7EB623F7F880}"/>
              </a:ext>
            </a:extLst>
          </p:cNvPr>
          <p:cNvPicPr>
            <a:picLocks noChangeAspect="1"/>
          </p:cNvPicPr>
          <p:nvPr/>
        </p:nvPicPr>
        <p:blipFill>
          <a:blip r:embed="rId2"/>
          <a:stretch>
            <a:fillRect/>
          </a:stretch>
        </p:blipFill>
        <p:spPr>
          <a:xfrm>
            <a:off x="7439891" y="1825626"/>
            <a:ext cx="3913909" cy="4351338"/>
          </a:xfrm>
          <a:prstGeom prst="rect">
            <a:avLst/>
          </a:prstGeom>
        </p:spPr>
      </p:pic>
    </p:spTree>
    <p:extLst>
      <p:ext uri="{BB962C8B-B14F-4D97-AF65-F5344CB8AC3E}">
        <p14:creationId xmlns:p14="http://schemas.microsoft.com/office/powerpoint/2010/main" val="2585915889"/>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109C0-192B-804C-BCD4-D0A95263D45A}"/>
              </a:ext>
            </a:extLst>
          </p:cNvPr>
          <p:cNvSpPr>
            <a:spLocks noGrp="1"/>
          </p:cNvSpPr>
          <p:nvPr>
            <p:ph type="title"/>
          </p:nvPr>
        </p:nvSpPr>
        <p:spPr/>
        <p:txBody>
          <a:bodyPr/>
          <a:lstStyle/>
          <a:p>
            <a:r>
              <a:rPr lang="en-CA" altLang="en-US" dirty="0">
                <a:latin typeface="Times New Roman" panose="02020603050405020304" pitchFamily="18" charset="0"/>
                <a:cs typeface="Times New Roman" panose="02020603050405020304" pitchFamily="18" charset="0"/>
              </a:rPr>
              <a:t>Impression?!</a:t>
            </a:r>
            <a:endParaRPr lang="en-US" dirty="0">
              <a:latin typeface="Times New Roman" panose="02020603050405020304" pitchFamily="18" charset="0"/>
              <a:cs typeface="Times New Roman" panose="02020603050405020304" pitchFamily="18" charset="0"/>
            </a:endParaRPr>
          </a:p>
        </p:txBody>
      </p:sp>
      <p:pic>
        <p:nvPicPr>
          <p:cNvPr id="4" name="Content Placeholder 3" descr="dep.jpg">
            <a:extLst>
              <a:ext uri="{FF2B5EF4-FFF2-40B4-BE49-F238E27FC236}">
                <a16:creationId xmlns:a16="http://schemas.microsoft.com/office/drawing/2014/main" id="{24F51DA6-78EC-094A-8537-D6E274C642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063750" y="1690688"/>
            <a:ext cx="8064500" cy="4824412"/>
          </a:xfrm>
          <a:prstGeom prst="rect">
            <a:avLst/>
          </a:prstGeom>
        </p:spPr>
      </p:pic>
    </p:spTree>
    <p:extLst>
      <p:ext uri="{BB962C8B-B14F-4D97-AF65-F5344CB8AC3E}">
        <p14:creationId xmlns:p14="http://schemas.microsoft.com/office/powerpoint/2010/main" val="2295735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109C0-192B-804C-BCD4-D0A95263D45A}"/>
              </a:ext>
            </a:extLst>
          </p:cNvPr>
          <p:cNvSpPr>
            <a:spLocks noGrp="1"/>
          </p:cNvSpPr>
          <p:nvPr>
            <p:ph type="title"/>
          </p:nvPr>
        </p:nvSpPr>
        <p:spPr/>
        <p:txBody>
          <a:bodyPr/>
          <a:lstStyle/>
          <a:p>
            <a:r>
              <a:rPr lang="en-CA" altLang="en-US" dirty="0">
                <a:latin typeface="Times New Roman" panose="02020603050405020304" pitchFamily="18" charset="0"/>
                <a:cs typeface="Times New Roman" panose="02020603050405020304" pitchFamily="18" charset="0"/>
              </a:rPr>
              <a:t>Impression?!</a:t>
            </a:r>
            <a:endParaRPr lang="en-US" dirty="0">
              <a:latin typeface="Times New Roman" panose="02020603050405020304" pitchFamily="18" charset="0"/>
              <a:cs typeface="Times New Roman" panose="02020603050405020304" pitchFamily="18" charset="0"/>
            </a:endParaRPr>
          </a:p>
        </p:txBody>
      </p:sp>
      <p:pic>
        <p:nvPicPr>
          <p:cNvPr id="5" name="Content Placeholder 3" descr="mania.jpg">
            <a:extLst>
              <a:ext uri="{FF2B5EF4-FFF2-40B4-BE49-F238E27FC236}">
                <a16:creationId xmlns:a16="http://schemas.microsoft.com/office/drawing/2014/main" id="{01F3317A-76CC-A54C-B01B-19CBD418D2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207418" y="1690688"/>
            <a:ext cx="7777163" cy="4470400"/>
          </a:xfrm>
          <a:prstGeom prst="rect">
            <a:avLst/>
          </a:prstGeom>
        </p:spPr>
      </p:pic>
    </p:spTree>
    <p:extLst>
      <p:ext uri="{BB962C8B-B14F-4D97-AF65-F5344CB8AC3E}">
        <p14:creationId xmlns:p14="http://schemas.microsoft.com/office/powerpoint/2010/main" val="69188975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109C0-192B-804C-BCD4-D0A95263D45A}"/>
              </a:ext>
            </a:extLst>
          </p:cNvPr>
          <p:cNvSpPr>
            <a:spLocks noGrp="1"/>
          </p:cNvSpPr>
          <p:nvPr>
            <p:ph type="title"/>
          </p:nvPr>
        </p:nvSpPr>
        <p:spPr/>
        <p:txBody>
          <a:bodyPr/>
          <a:lstStyle/>
          <a:p>
            <a:r>
              <a:rPr lang="en-CA" altLang="en-US" dirty="0">
                <a:latin typeface="Times New Roman" panose="02020603050405020304" pitchFamily="18" charset="0"/>
                <a:cs typeface="Times New Roman" panose="02020603050405020304" pitchFamily="18" charset="0"/>
              </a:rPr>
              <a:t>Impression?!</a:t>
            </a:r>
            <a:endParaRPr lang="en-US" dirty="0">
              <a:latin typeface="Times New Roman" panose="02020603050405020304" pitchFamily="18" charset="0"/>
              <a:cs typeface="Times New Roman" panose="02020603050405020304" pitchFamily="18" charset="0"/>
            </a:endParaRPr>
          </a:p>
        </p:txBody>
      </p:sp>
      <p:pic>
        <p:nvPicPr>
          <p:cNvPr id="4" name="Content Placeholder 3" descr="Social-anxiety-disorder.jpg">
            <a:extLst>
              <a:ext uri="{FF2B5EF4-FFF2-40B4-BE49-F238E27FC236}">
                <a16:creationId xmlns:a16="http://schemas.microsoft.com/office/drawing/2014/main" id="{D5FA7326-AFB1-5A48-8114-AD957D6EE5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992312" y="1690688"/>
            <a:ext cx="8207375" cy="4537075"/>
          </a:xfrm>
          <a:prstGeom prst="rect">
            <a:avLst/>
          </a:prstGeom>
        </p:spPr>
      </p:pic>
    </p:spTree>
    <p:extLst>
      <p:ext uri="{BB962C8B-B14F-4D97-AF65-F5344CB8AC3E}">
        <p14:creationId xmlns:p14="http://schemas.microsoft.com/office/powerpoint/2010/main" val="262807661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32125-199B-6449-8463-3D6E14A81CDA}"/>
              </a:ext>
            </a:extLst>
          </p:cNvPr>
          <p:cNvSpPr>
            <a:spLocks noGrp="1"/>
          </p:cNvSpPr>
          <p:nvPr>
            <p:ph type="title"/>
          </p:nvPr>
        </p:nvSpPr>
        <p:spPr>
          <a:xfrm>
            <a:off x="838200" y="240435"/>
            <a:ext cx="10515600" cy="1020330"/>
          </a:xfrm>
        </p:spPr>
        <p:txBody>
          <a:bodyPr/>
          <a:lstStyle/>
          <a:p>
            <a:r>
              <a:rPr lang="en-US" altLang="en-US" dirty="0">
                <a:latin typeface="Times New Roman" panose="02020603050405020304" pitchFamily="18" charset="0"/>
                <a:cs typeface="Times New Roman" panose="02020603050405020304" pitchFamily="18" charset="0"/>
              </a:rPr>
              <a:t>MSE</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6989EA7-4D7A-034A-86DD-21565FEF7616}"/>
              </a:ext>
            </a:extLst>
          </p:cNvPr>
          <p:cNvSpPr>
            <a:spLocks noGrp="1"/>
          </p:cNvSpPr>
          <p:nvPr>
            <p:ph idx="1"/>
          </p:nvPr>
        </p:nvSpPr>
        <p:spPr>
          <a:xfrm>
            <a:off x="838200" y="1260766"/>
            <a:ext cx="10515600" cy="3325090"/>
          </a:xfrm>
        </p:spPr>
        <p:txBody>
          <a:bodyPr>
            <a:normAutofit/>
          </a:bodyPr>
          <a:lstStyle/>
          <a:p>
            <a:pPr>
              <a:buFont typeface="Wingdings" pitchFamily="2" charset="2"/>
              <a:buChar char="Ø"/>
            </a:pPr>
            <a:r>
              <a:rPr lang="en-US" altLang="en-US" b="1" u="sng" dirty="0">
                <a:solidFill>
                  <a:srgbClr val="FF0000"/>
                </a:solidFill>
                <a:latin typeface="Times New Roman" panose="02020603050405020304" pitchFamily="18" charset="0"/>
                <a:cs typeface="Times New Roman" panose="02020603050405020304" pitchFamily="18" charset="0"/>
              </a:rPr>
              <a:t> </a:t>
            </a:r>
            <a:r>
              <a:rPr lang="en-US" altLang="en-US" sz="2400" b="1" u="sng" dirty="0">
                <a:solidFill>
                  <a:srgbClr val="FF0000"/>
                </a:solidFill>
                <a:latin typeface="Times New Roman" panose="02020603050405020304" pitchFamily="18" charset="0"/>
                <a:cs typeface="Times New Roman" panose="02020603050405020304" pitchFamily="18" charset="0"/>
              </a:rPr>
              <a:t>Speech:</a:t>
            </a:r>
          </a:p>
          <a:p>
            <a:pPr lvl="1">
              <a:buFont typeface="Wingdings" pitchFamily="2" charset="2"/>
              <a:buChar char="Ø"/>
            </a:pPr>
            <a:r>
              <a:rPr lang="en-CA" altLang="en-US" sz="2000" dirty="0">
                <a:latin typeface="Times New Roman" panose="02020603050405020304" pitchFamily="18" charset="0"/>
                <a:cs typeface="Times New Roman" panose="02020603050405020304" pitchFamily="18" charset="0"/>
              </a:rPr>
              <a:t> Speech can be described in terms of its quantity, rate of production, and quality</a:t>
            </a:r>
          </a:p>
          <a:p>
            <a:pPr lvl="1">
              <a:buFont typeface="Wingdings" pitchFamily="2" charset="2"/>
              <a:buChar char="Ø"/>
            </a:pPr>
            <a:r>
              <a:rPr lang="en-US" altLang="en-US" sz="2000" dirty="0">
                <a:latin typeface="Times New Roman" panose="02020603050405020304" pitchFamily="18" charset="0"/>
                <a:cs typeface="Times New Roman" panose="02020603050405020304" pitchFamily="18" charset="0"/>
              </a:rPr>
              <a:t> Listen to and describe how the patient speaks, noting</a:t>
            </a:r>
            <a:r>
              <a:rPr lang="en-US" altLang="en-US" sz="2200" dirty="0">
                <a:latin typeface="Times New Roman" panose="02020603050405020304" pitchFamily="18" charset="0"/>
                <a:cs typeface="Times New Roman" panose="02020603050405020304" pitchFamily="18" charset="0"/>
              </a:rPr>
              <a:t>:</a:t>
            </a:r>
            <a:endParaRPr lang="en-CA" altLang="en-US" sz="2200" dirty="0">
              <a:latin typeface="Times New Roman" panose="02020603050405020304" pitchFamily="18" charset="0"/>
              <a:cs typeface="Times New Roman" panose="02020603050405020304" pitchFamily="18" charset="0"/>
            </a:endParaRPr>
          </a:p>
          <a:p>
            <a:pPr lvl="2">
              <a:buFont typeface="Wingdings" pitchFamily="2" charset="2"/>
              <a:buChar char="Ø"/>
            </a:pPr>
            <a:r>
              <a:rPr lang="en-US" altLang="en-US" dirty="0">
                <a:solidFill>
                  <a:srgbClr val="0070C0"/>
                </a:solidFill>
                <a:latin typeface="Times New Roman" panose="02020603050405020304" pitchFamily="18" charset="0"/>
                <a:cs typeface="Times New Roman" panose="02020603050405020304" pitchFamily="18" charset="0"/>
              </a:rPr>
              <a:t> Coherence</a:t>
            </a:r>
          </a:p>
          <a:p>
            <a:pPr lvl="2">
              <a:buFont typeface="Wingdings" pitchFamily="2" charset="2"/>
              <a:buChar char="Ø"/>
            </a:pPr>
            <a:r>
              <a:rPr lang="en-US" altLang="en-US" dirty="0">
                <a:solidFill>
                  <a:srgbClr val="0070C0"/>
                </a:solidFill>
                <a:latin typeface="Times New Roman" panose="02020603050405020304" pitchFamily="18" charset="0"/>
                <a:cs typeface="Times New Roman" panose="02020603050405020304" pitchFamily="18" charset="0"/>
              </a:rPr>
              <a:t> Spontaneity</a:t>
            </a:r>
          </a:p>
          <a:p>
            <a:pPr lvl="2">
              <a:buFont typeface="Wingdings" pitchFamily="2" charset="2"/>
              <a:buChar char="Ø"/>
            </a:pPr>
            <a:r>
              <a:rPr lang="en-US" altLang="en-US" dirty="0">
                <a:solidFill>
                  <a:srgbClr val="0070C0"/>
                </a:solidFill>
                <a:latin typeface="Times New Roman" panose="02020603050405020304" pitchFamily="18" charset="0"/>
                <a:cs typeface="Times New Roman" panose="02020603050405020304" pitchFamily="18" charset="0"/>
              </a:rPr>
              <a:t> Volume, flow &amp; tone    </a:t>
            </a:r>
            <a:endParaRPr lang="en-CA" altLang="en-US" dirty="0">
              <a:solidFill>
                <a:srgbClr val="0070C0"/>
              </a:solidFill>
              <a:latin typeface="Times New Roman" panose="02020603050405020304" pitchFamily="18" charset="0"/>
              <a:cs typeface="Times New Roman" panose="02020603050405020304" pitchFamily="18" charset="0"/>
            </a:endParaRPr>
          </a:p>
          <a:p>
            <a:pPr lvl="2">
              <a:buFont typeface="Wingdings" pitchFamily="2" charset="2"/>
              <a:buChar char="Ø"/>
            </a:pPr>
            <a:r>
              <a:rPr lang="en-US" altLang="en-US" dirty="0">
                <a:solidFill>
                  <a:srgbClr val="0070C0"/>
                </a:solidFill>
                <a:latin typeface="Times New Roman" panose="02020603050405020304" pitchFamily="18" charset="0"/>
                <a:cs typeface="Times New Roman" panose="02020603050405020304" pitchFamily="18" charset="0"/>
              </a:rPr>
              <a:t> Continuity  </a:t>
            </a:r>
          </a:p>
          <a:p>
            <a:pPr lvl="2">
              <a:buFont typeface="Wingdings" pitchFamily="2" charset="2"/>
              <a:buChar char="Ø"/>
            </a:pPr>
            <a:r>
              <a:rPr lang="en-US" altLang="en-US" dirty="0">
                <a:solidFill>
                  <a:srgbClr val="0070C0"/>
                </a:solidFill>
                <a:latin typeface="Times New Roman" panose="02020603050405020304" pitchFamily="18" charset="0"/>
                <a:cs typeface="Times New Roman" panose="02020603050405020304" pitchFamily="18" charset="0"/>
              </a:rPr>
              <a:t> Speech impairments (stuttering, dysarthria,. </a:t>
            </a:r>
            <a:r>
              <a:rPr lang="en-US" altLang="en-US" dirty="0" err="1">
                <a:solidFill>
                  <a:srgbClr val="0070C0"/>
                </a:solidFill>
                <a:latin typeface="Times New Roman" panose="02020603050405020304" pitchFamily="18" charset="0"/>
                <a:cs typeface="Times New Roman" panose="02020603050405020304" pitchFamily="18" charset="0"/>
              </a:rPr>
              <a:t>etc</a:t>
            </a:r>
            <a:r>
              <a:rPr lang="en-US" altLang="en-US" dirty="0">
                <a:solidFill>
                  <a:srgbClr val="0070C0"/>
                </a:solidFill>
                <a:latin typeface="Times New Roman" panose="02020603050405020304" pitchFamily="18" charset="0"/>
                <a:cs typeface="Times New Roman" panose="02020603050405020304" pitchFamily="18" charset="0"/>
              </a:rPr>
              <a:t>)</a:t>
            </a:r>
            <a:endParaRPr lang="en-CA" altLang="en-US" dirty="0">
              <a:solidFill>
                <a:srgbClr val="0070C0"/>
              </a:solidFill>
              <a:latin typeface="Times New Roman" panose="02020603050405020304" pitchFamily="18" charset="0"/>
              <a:cs typeface="Times New Roman" panose="02020603050405020304" pitchFamily="18" charset="0"/>
            </a:endParaRPr>
          </a:p>
          <a:p>
            <a:pPr marL="0" indent="0">
              <a:buNone/>
            </a:pPr>
            <a:endParaRPr lang="en-US" dirty="0"/>
          </a:p>
        </p:txBody>
      </p:sp>
      <p:pic>
        <p:nvPicPr>
          <p:cNvPr id="4" name="Picture 3">
            <a:extLst>
              <a:ext uri="{FF2B5EF4-FFF2-40B4-BE49-F238E27FC236}">
                <a16:creationId xmlns:a16="http://schemas.microsoft.com/office/drawing/2014/main" id="{83C45407-4C92-7247-B7F2-E37D045B802F}"/>
              </a:ext>
            </a:extLst>
          </p:cNvPr>
          <p:cNvPicPr>
            <a:picLocks noChangeAspect="1"/>
          </p:cNvPicPr>
          <p:nvPr/>
        </p:nvPicPr>
        <p:blipFill>
          <a:blip r:embed="rId2"/>
          <a:stretch>
            <a:fillRect/>
          </a:stretch>
        </p:blipFill>
        <p:spPr>
          <a:xfrm>
            <a:off x="7512627" y="2535382"/>
            <a:ext cx="3841173" cy="3851564"/>
          </a:xfrm>
          <a:prstGeom prst="rect">
            <a:avLst/>
          </a:prstGeom>
        </p:spPr>
      </p:pic>
    </p:spTree>
    <p:extLst>
      <p:ext uri="{BB962C8B-B14F-4D97-AF65-F5344CB8AC3E}">
        <p14:creationId xmlns:p14="http://schemas.microsoft.com/office/powerpoint/2010/main" val="3970561161"/>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32125-199B-6449-8463-3D6E14A81CDA}"/>
              </a:ext>
            </a:extLst>
          </p:cNvPr>
          <p:cNvSpPr>
            <a:spLocks noGrp="1"/>
          </p:cNvSpPr>
          <p:nvPr>
            <p:ph type="title"/>
          </p:nvPr>
        </p:nvSpPr>
        <p:spPr>
          <a:xfrm>
            <a:off x="838200" y="240435"/>
            <a:ext cx="10515600" cy="1020330"/>
          </a:xfrm>
        </p:spPr>
        <p:txBody>
          <a:bodyPr/>
          <a:lstStyle/>
          <a:p>
            <a:r>
              <a:rPr lang="en-US" altLang="en-US" dirty="0">
                <a:latin typeface="Times New Roman" panose="02020603050405020304" pitchFamily="18" charset="0"/>
                <a:cs typeface="Times New Roman" panose="02020603050405020304" pitchFamily="18" charset="0"/>
              </a:rPr>
              <a:t>MSE</a:t>
            </a:r>
            <a:endParaRPr lang="en-US" dirty="0">
              <a:latin typeface="Times New Roman" panose="02020603050405020304" pitchFamily="18"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C3B03433-47C4-FF46-B8CE-5FFFA6F8A440}"/>
              </a:ext>
            </a:extLst>
          </p:cNvPr>
          <p:cNvSpPr>
            <a:spLocks noGrp="1"/>
          </p:cNvSpPr>
          <p:nvPr>
            <p:ph idx="1"/>
          </p:nvPr>
        </p:nvSpPr>
        <p:spPr>
          <a:xfrm>
            <a:off x="838200" y="1310019"/>
            <a:ext cx="10515600" cy="3799320"/>
          </a:xfrm>
        </p:spPr>
        <p:txBody>
          <a:bodyPr/>
          <a:lstStyle/>
          <a:p>
            <a:pPr>
              <a:buFont typeface="Wingdings" pitchFamily="2" charset="2"/>
              <a:buChar char="Ø"/>
            </a:pPr>
            <a:r>
              <a:rPr lang="en-US" sz="2400" b="1" u="sng" dirty="0">
                <a:solidFill>
                  <a:srgbClr val="FF0000"/>
                </a:solidFill>
                <a:latin typeface="Times New Roman" panose="02020603050405020304" pitchFamily="18" charset="0"/>
                <a:cs typeface="Times New Roman" panose="02020603050405020304" pitchFamily="18" charset="0"/>
              </a:rPr>
              <a:t> Mood:</a:t>
            </a: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Euthymic</a:t>
            </a: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low , depressed.</a:t>
            </a: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expansive ,elated</a:t>
            </a: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Irritable.</a:t>
            </a:r>
          </a:p>
          <a:p>
            <a:pPr>
              <a:buFont typeface="Wingdings" pitchFamily="2" charset="2"/>
              <a:buChar char="Ø"/>
            </a:pPr>
            <a:r>
              <a:rPr lang="en-US" sz="2400" b="1" u="sng" dirty="0">
                <a:solidFill>
                  <a:srgbClr val="FF0000"/>
                </a:solidFill>
                <a:latin typeface="Times New Roman" panose="02020603050405020304" pitchFamily="18" charset="0"/>
                <a:cs typeface="Times New Roman" panose="02020603050405020304" pitchFamily="18" charset="0"/>
              </a:rPr>
              <a:t> Affect:</a:t>
            </a: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Appropriate ,inappropriate </a:t>
            </a: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Restricted , blunted ,flat </a:t>
            </a: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Labile  </a:t>
            </a:r>
          </a:p>
        </p:txBody>
      </p:sp>
      <p:pic>
        <p:nvPicPr>
          <p:cNvPr id="7" name="Content Placeholder 3" descr="faces.jpg">
            <a:extLst>
              <a:ext uri="{FF2B5EF4-FFF2-40B4-BE49-F238E27FC236}">
                <a16:creationId xmlns:a16="http://schemas.microsoft.com/office/drawing/2014/main" id="{CDB08683-D5A6-E140-A4CA-ADB85CF75A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400964" y="1260765"/>
            <a:ext cx="5952836" cy="3573171"/>
          </a:xfrm>
          <a:prstGeom prst="rect">
            <a:avLst/>
          </a:prstGeom>
        </p:spPr>
      </p:pic>
      <p:sp>
        <p:nvSpPr>
          <p:cNvPr id="8" name="Rectangle 7">
            <a:extLst>
              <a:ext uri="{FF2B5EF4-FFF2-40B4-BE49-F238E27FC236}">
                <a16:creationId xmlns:a16="http://schemas.microsoft.com/office/drawing/2014/main" id="{E4C29338-8269-5B4C-8962-3745F1FE03EF}"/>
              </a:ext>
            </a:extLst>
          </p:cNvPr>
          <p:cNvSpPr/>
          <p:nvPr/>
        </p:nvSpPr>
        <p:spPr>
          <a:xfrm>
            <a:off x="5329382" y="5007880"/>
            <a:ext cx="6096000" cy="1692771"/>
          </a:xfrm>
          <a:prstGeom prst="rect">
            <a:avLst/>
          </a:prstGeom>
        </p:spPr>
        <p:txBody>
          <a:bodyPr>
            <a:spAutoFit/>
          </a:bodyPr>
          <a:lstStyle/>
          <a:p>
            <a:pPr>
              <a:buFont typeface="Wingdings" pitchFamily="2" charset="2"/>
              <a:buChar char="Ø"/>
            </a:pPr>
            <a:r>
              <a:rPr lang="en-US" altLang="en-US" sz="2400" dirty="0">
                <a:solidFill>
                  <a:srgbClr val="0070C0"/>
                </a:solidFill>
                <a:latin typeface="Times New Roman" panose="02020603050405020304" pitchFamily="18" charset="0"/>
                <a:cs typeface="Times New Roman" panose="02020603050405020304" pitchFamily="18" charset="0"/>
              </a:rPr>
              <a:t> Note any affect abnormalities in:</a:t>
            </a:r>
          </a:p>
          <a:p>
            <a:pPr lvl="1">
              <a:buFont typeface="Wingdings" pitchFamily="2" charset="2"/>
              <a:buChar char="Ø"/>
            </a:pPr>
            <a:r>
              <a:rPr lang="en-US" altLang="en-US" sz="2000" dirty="0">
                <a:solidFill>
                  <a:srgbClr val="0070C0"/>
                </a:solidFill>
                <a:latin typeface="Times New Roman" panose="02020603050405020304" pitchFamily="18" charset="0"/>
                <a:cs typeface="Times New Roman" panose="02020603050405020304" pitchFamily="18" charset="0"/>
              </a:rPr>
              <a:t> Its nature (e.g. anxiety, depression, elation…)</a:t>
            </a:r>
          </a:p>
          <a:p>
            <a:pPr lvl="1">
              <a:buFont typeface="Wingdings" pitchFamily="2" charset="2"/>
              <a:buChar char="Ø"/>
            </a:pPr>
            <a:r>
              <a:rPr lang="en-US" altLang="en-US" sz="2000" dirty="0">
                <a:solidFill>
                  <a:srgbClr val="0070C0"/>
                </a:solidFill>
                <a:latin typeface="Times New Roman" panose="02020603050405020304" pitchFamily="18" charset="0"/>
                <a:cs typeface="Times New Roman" panose="02020603050405020304" pitchFamily="18" charset="0"/>
              </a:rPr>
              <a:t> Its variability (constricted affect, labile affect..).</a:t>
            </a:r>
          </a:p>
          <a:p>
            <a:pPr lvl="1">
              <a:buFont typeface="Wingdings" pitchFamily="2" charset="2"/>
              <a:buChar char="Ø"/>
            </a:pPr>
            <a:r>
              <a:rPr lang="en-US" altLang="en-US" sz="2000" dirty="0">
                <a:solidFill>
                  <a:srgbClr val="0070C0"/>
                </a:solidFill>
                <a:latin typeface="Times New Roman" panose="02020603050405020304" pitchFamily="18" charset="0"/>
                <a:cs typeface="Times New Roman" panose="02020603050405020304" pitchFamily="18" charset="0"/>
              </a:rPr>
              <a:t> Its appropriateness whether the affect is to the thought content</a:t>
            </a:r>
            <a:endParaRPr lang="en-US" dirty="0">
              <a:solidFill>
                <a:srgbClr val="0070C0"/>
              </a:solidFill>
            </a:endParaRPr>
          </a:p>
        </p:txBody>
      </p:sp>
    </p:spTree>
    <p:extLst>
      <p:ext uri="{BB962C8B-B14F-4D97-AF65-F5344CB8AC3E}">
        <p14:creationId xmlns:p14="http://schemas.microsoft.com/office/powerpoint/2010/main" val="544302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additive="base">
                                        <p:cTn id="2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718731F2-2D36-C449-B929-EF3CEB294A30}"/>
              </a:ext>
            </a:extLst>
          </p:cNvPr>
          <p:cNvGraphicFramePr>
            <a:graphicFrameLocks/>
          </p:cNvGraphicFramePr>
          <p:nvPr>
            <p:extLst>
              <p:ext uri="{D42A27DB-BD31-4B8C-83A1-F6EECF244321}">
                <p14:modId xmlns:p14="http://schemas.microsoft.com/office/powerpoint/2010/main" val="2519191233"/>
              </p:ext>
            </p:extLst>
          </p:nvPr>
        </p:nvGraphicFramePr>
        <p:xfrm>
          <a:off x="838200" y="1027906"/>
          <a:ext cx="10515600" cy="4796008"/>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465708">
                <a:tc>
                  <a:txBody>
                    <a:bodyPr/>
                    <a:lstStyle/>
                    <a:p>
                      <a:pPr algn="ctr"/>
                      <a:r>
                        <a:rPr lang="en-US" sz="3200" dirty="0">
                          <a:latin typeface="Times New Roman" panose="02020603050405020304" pitchFamily="18" charset="0"/>
                          <a:cs typeface="Times New Roman" panose="02020603050405020304" pitchFamily="18" charset="0"/>
                        </a:rPr>
                        <a:t>Mood </a:t>
                      </a:r>
                    </a:p>
                  </a:txBody>
                  <a:tcPr/>
                </a:tc>
                <a:tc>
                  <a:txBody>
                    <a:bodyPr/>
                    <a:lstStyle/>
                    <a:p>
                      <a:pPr algn="ctr"/>
                      <a:r>
                        <a:rPr lang="en-US" sz="3200" dirty="0">
                          <a:latin typeface="Times New Roman" panose="02020603050405020304" pitchFamily="18" charset="0"/>
                          <a:cs typeface="Times New Roman" panose="02020603050405020304" pitchFamily="18" charset="0"/>
                        </a:rPr>
                        <a:t>Affect </a:t>
                      </a:r>
                    </a:p>
                  </a:txBody>
                  <a:tcPr/>
                </a:tc>
                <a:extLst>
                  <a:ext uri="{0D108BD9-81ED-4DB2-BD59-A6C34878D82A}">
                    <a16:rowId xmlns:a16="http://schemas.microsoft.com/office/drawing/2014/main" val="10000"/>
                  </a:ext>
                </a:extLst>
              </a:tr>
              <a:tr h="4216888">
                <a:tc>
                  <a:txBody>
                    <a:bodyPr/>
                    <a:lstStyle/>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rPr>
                        <a:t>The long term feeling state through which all experience are filtered</a:t>
                      </a: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endPar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endPar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rPr>
                        <a:t>The emotional background</a:t>
                      </a: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endPar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rPr>
                        <a:t>Last days to weeks</a:t>
                      </a: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endPar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rPr>
                        <a:t>Changes spontaneously, not related to internal or external stimuli</a:t>
                      </a: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endPar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rPr>
                        <a:t>Symptom (ask patient)</a:t>
                      </a:r>
                    </a:p>
                    <a:p>
                      <a:endParaRPr lang="en-US" dirty="0"/>
                    </a:p>
                  </a:txBody>
                  <a:tcPr/>
                </a:tc>
                <a:tc>
                  <a:txBody>
                    <a:bodyPr/>
                    <a:lstStyle/>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rPr>
                        <a:t>The visible and audible manifestations of the patents emotional response to external and internal events</a:t>
                      </a: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endPar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rPr>
                        <a:t>The emotional foreground</a:t>
                      </a: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endPar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rPr>
                        <a:t>Momentary, seconds to hours</a:t>
                      </a: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endPar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rPr>
                        <a:t>Changes according to internal &amp; external stimuli</a:t>
                      </a: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endPar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endPar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rPr>
                        <a:t>Observed by others (sign ) (Current  emotional state)</a:t>
                      </a:r>
                      <a:endParaRPr kumimoji="0" lang="en-CA"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endParaRPr>
                    </a:p>
                    <a:p>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36930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32125-199B-6449-8463-3D6E14A81CDA}"/>
              </a:ext>
            </a:extLst>
          </p:cNvPr>
          <p:cNvSpPr>
            <a:spLocks noGrp="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MSE</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6989EA7-4D7A-034A-86DD-21565FEF7616}"/>
              </a:ext>
            </a:extLst>
          </p:cNvPr>
          <p:cNvSpPr>
            <a:spLocks noGrp="1"/>
          </p:cNvSpPr>
          <p:nvPr>
            <p:ph idx="1"/>
          </p:nvPr>
        </p:nvSpPr>
        <p:spPr>
          <a:xfrm>
            <a:off x="838200" y="1825625"/>
            <a:ext cx="10515600" cy="4351338"/>
          </a:xfrm>
        </p:spPr>
        <p:txBody>
          <a:bodyPr>
            <a:normAutofit/>
          </a:bodyPr>
          <a:lstStyle/>
          <a:p>
            <a:pPr>
              <a:buFont typeface="Wingdings" pitchFamily="2" charset="2"/>
              <a:buChar char="Ø"/>
            </a:pPr>
            <a:r>
              <a:rPr lang="en-US" altLang="en-US" b="1" dirty="0">
                <a:solidFill>
                  <a:srgbClr val="FF0000"/>
                </a:solidFill>
                <a:latin typeface="Times New Roman" panose="02020603050405020304" pitchFamily="18" charset="0"/>
                <a:cs typeface="Times New Roman" panose="02020603050405020304" pitchFamily="18" charset="0"/>
              </a:rPr>
              <a:t> </a:t>
            </a:r>
            <a:r>
              <a:rPr lang="en-US" b="1" u="sng" dirty="0">
                <a:solidFill>
                  <a:srgbClr val="FF0000"/>
                </a:solidFill>
                <a:latin typeface="Times New Roman" panose="02020603050405020304" pitchFamily="18" charset="0"/>
                <a:cs typeface="Times New Roman" panose="02020603050405020304" pitchFamily="18" charset="0"/>
              </a:rPr>
              <a:t>Thoughts:</a:t>
            </a:r>
            <a:endParaRPr lang="en-US" altLang="en-US" b="1" u="sng" dirty="0">
              <a:solidFill>
                <a:srgbClr val="FF0000"/>
              </a:solidFill>
              <a:latin typeface="Times New Roman" panose="02020603050405020304" pitchFamily="18" charset="0"/>
              <a:cs typeface="Times New Roman" panose="02020603050405020304" pitchFamily="18" charset="0"/>
            </a:endParaRPr>
          </a:p>
          <a:p>
            <a:pPr>
              <a:buFont typeface="Wingdings" pitchFamily="2" charset="2"/>
              <a:buChar char="Ø"/>
            </a:pPr>
            <a:endParaRPr lang="en-US" dirty="0"/>
          </a:p>
        </p:txBody>
      </p:sp>
      <p:pic>
        <p:nvPicPr>
          <p:cNvPr id="4" name="Picture 3">
            <a:extLst>
              <a:ext uri="{FF2B5EF4-FFF2-40B4-BE49-F238E27FC236}">
                <a16:creationId xmlns:a16="http://schemas.microsoft.com/office/drawing/2014/main" id="{1652919B-D61B-9243-B69A-E318B4BDC04D}"/>
              </a:ext>
            </a:extLst>
          </p:cNvPr>
          <p:cNvPicPr>
            <a:picLocks noChangeAspect="1"/>
          </p:cNvPicPr>
          <p:nvPr/>
        </p:nvPicPr>
        <p:blipFill>
          <a:blip r:embed="rId2"/>
          <a:stretch>
            <a:fillRect/>
          </a:stretch>
        </p:blipFill>
        <p:spPr>
          <a:xfrm>
            <a:off x="916556" y="2540000"/>
            <a:ext cx="10358887" cy="3771900"/>
          </a:xfrm>
          <a:prstGeom prst="rect">
            <a:avLst/>
          </a:prstGeom>
        </p:spPr>
      </p:pic>
    </p:spTree>
    <p:extLst>
      <p:ext uri="{BB962C8B-B14F-4D97-AF65-F5344CB8AC3E}">
        <p14:creationId xmlns:p14="http://schemas.microsoft.com/office/powerpoint/2010/main" val="610226136"/>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32125-199B-6449-8463-3D6E14A81CDA}"/>
              </a:ext>
            </a:extLst>
          </p:cNvPr>
          <p:cNvSpPr>
            <a:spLocks noGrp="1"/>
          </p:cNvSpPr>
          <p:nvPr>
            <p:ph type="title"/>
          </p:nvPr>
        </p:nvSpPr>
        <p:spPr>
          <a:xfrm>
            <a:off x="838200" y="240435"/>
            <a:ext cx="10515600" cy="1020330"/>
          </a:xfrm>
        </p:spPr>
        <p:txBody>
          <a:bodyPr/>
          <a:lstStyle/>
          <a:p>
            <a:r>
              <a:rPr lang="en-US" altLang="en-US" dirty="0">
                <a:latin typeface="Times New Roman" panose="02020603050405020304" pitchFamily="18" charset="0"/>
                <a:cs typeface="Times New Roman" panose="02020603050405020304" pitchFamily="18" charset="0"/>
              </a:rPr>
              <a:t>MSE</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6989EA7-4D7A-034A-86DD-21565FEF7616}"/>
              </a:ext>
            </a:extLst>
          </p:cNvPr>
          <p:cNvSpPr>
            <a:spLocks noGrp="1"/>
          </p:cNvSpPr>
          <p:nvPr>
            <p:ph idx="1"/>
          </p:nvPr>
        </p:nvSpPr>
        <p:spPr>
          <a:xfrm>
            <a:off x="838200" y="1260766"/>
            <a:ext cx="7114309" cy="4294907"/>
          </a:xfrm>
        </p:spPr>
        <p:txBody>
          <a:bodyPr>
            <a:normAutofit/>
          </a:bodyPr>
          <a:lstStyle/>
          <a:p>
            <a:pPr>
              <a:buFont typeface="Wingdings" pitchFamily="2" charset="2"/>
              <a:buChar char="Ø"/>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sz="2400" b="1" u="sng" dirty="0">
                <a:solidFill>
                  <a:srgbClr val="FF0000"/>
                </a:solidFill>
                <a:latin typeface="Times New Roman" panose="02020603050405020304" pitchFamily="18" charset="0"/>
                <a:cs typeface="Times New Roman" panose="02020603050405020304" pitchFamily="18" charset="0"/>
              </a:rPr>
              <a:t>Thoughts:</a:t>
            </a:r>
            <a:endParaRPr lang="en-US" altLang="en-US" sz="2400" b="1" u="sng" dirty="0">
              <a:solidFill>
                <a:srgbClr val="FF0000"/>
              </a:solidFill>
              <a:latin typeface="Times New Roman" panose="02020603050405020304" pitchFamily="18" charset="0"/>
              <a:cs typeface="Times New Roman" panose="02020603050405020304" pitchFamily="18" charset="0"/>
            </a:endParaRPr>
          </a:p>
          <a:p>
            <a:pPr lvl="1">
              <a:buFont typeface="Wingdings" pitchFamily="2" charset="2"/>
              <a:buChar char="Ø"/>
            </a:pPr>
            <a:r>
              <a:rPr lang="en-US" sz="2000" b="1" i="1" u="sng" dirty="0">
                <a:solidFill>
                  <a:srgbClr val="0070C0"/>
                </a:solidFill>
                <a:latin typeface="Times New Roman" panose="02020603050405020304" pitchFamily="18" charset="0"/>
                <a:cs typeface="Times New Roman" panose="02020603050405020304" pitchFamily="18" charset="0"/>
              </a:rPr>
              <a:t>Thought stream:</a:t>
            </a:r>
          </a:p>
          <a:p>
            <a:pPr lvl="2">
              <a:buFont typeface="Wingdings" pitchFamily="2" charset="2"/>
              <a:buChar char="Ø"/>
            </a:pPr>
            <a:r>
              <a:rPr lang="en-US" dirty="0">
                <a:solidFill>
                  <a:srgbClr val="7030A0"/>
                </a:solidFill>
                <a:latin typeface="Times New Roman" panose="02020603050405020304" pitchFamily="18" charset="0"/>
                <a:cs typeface="Times New Roman" panose="02020603050405020304" pitchFamily="18" charset="0"/>
              </a:rPr>
              <a:t>Pressured thought, poverty of thought, and thought block</a:t>
            </a:r>
            <a:endParaRPr lang="en-US" sz="2800" dirty="0">
              <a:solidFill>
                <a:srgbClr val="7030A0"/>
              </a:solidFill>
              <a:latin typeface="Times New Roman" panose="02020603050405020304" pitchFamily="18" charset="0"/>
              <a:cs typeface="Times New Roman" panose="02020603050405020304" pitchFamily="18" charset="0"/>
            </a:endParaRPr>
          </a:p>
          <a:p>
            <a:pPr lvl="2">
              <a:buFont typeface="Wingdings" pitchFamily="2" charset="2"/>
              <a:buChar char="Ø"/>
            </a:pPr>
            <a:endParaRPr lang="en-US" sz="2000" b="1" u="sng" dirty="0">
              <a:latin typeface="Times New Roman" panose="02020603050405020304" pitchFamily="18" charset="0"/>
              <a:cs typeface="Times New Roman" panose="02020603050405020304" pitchFamily="18" charset="0"/>
            </a:endParaRPr>
          </a:p>
          <a:p>
            <a:pPr lvl="1">
              <a:buFont typeface="Wingdings" pitchFamily="2" charset="2"/>
              <a:buChar char="Ø"/>
            </a:pPr>
            <a:r>
              <a:rPr lang="en-US" sz="2000" b="1" i="1" u="sng" dirty="0">
                <a:solidFill>
                  <a:srgbClr val="0070C0"/>
                </a:solidFill>
                <a:latin typeface="Times New Roman" panose="02020603050405020304" pitchFamily="18" charset="0"/>
                <a:cs typeface="Times New Roman" panose="02020603050405020304" pitchFamily="18" charset="0"/>
              </a:rPr>
              <a:t>Thought form:</a:t>
            </a:r>
          </a:p>
          <a:p>
            <a:pPr lvl="2">
              <a:buFont typeface="Wingdings" pitchFamily="2" charset="2"/>
              <a:buChar char="Ø"/>
            </a:pPr>
            <a:r>
              <a:rPr lang="en-US" dirty="0">
                <a:solidFill>
                  <a:srgbClr val="7030A0"/>
                </a:solidFill>
                <a:latin typeface="Times New Roman" panose="02020603050405020304" pitchFamily="18" charset="0"/>
                <a:cs typeface="Times New Roman" panose="02020603050405020304" pitchFamily="18" charset="0"/>
              </a:rPr>
              <a:t>Flight of ideas, loss of association, and perseveration.</a:t>
            </a:r>
          </a:p>
          <a:p>
            <a:pPr>
              <a:buFont typeface="Wingdings" pitchFamily="2" charset="2"/>
              <a:buChar char="Ø"/>
            </a:pPr>
            <a:endParaRPr lang="en-US" sz="2000" dirty="0">
              <a:latin typeface="Times New Roman" panose="02020603050405020304" pitchFamily="18" charset="0"/>
              <a:cs typeface="Times New Roman" panose="02020603050405020304" pitchFamily="18" charset="0"/>
            </a:endParaRPr>
          </a:p>
          <a:p>
            <a:pPr lvl="1">
              <a:buFont typeface="Wingdings" pitchFamily="2" charset="2"/>
              <a:buChar char="Ø"/>
            </a:pPr>
            <a:r>
              <a:rPr lang="en-US" sz="2000" b="1" i="1" u="sng" dirty="0">
                <a:solidFill>
                  <a:srgbClr val="0070C0"/>
                </a:solidFill>
                <a:latin typeface="Times New Roman" panose="02020603050405020304" pitchFamily="18" charset="0"/>
                <a:cs typeface="Times New Roman" panose="02020603050405020304" pitchFamily="18" charset="0"/>
              </a:rPr>
              <a:t>Thought content:</a:t>
            </a:r>
          </a:p>
          <a:p>
            <a:pPr lvl="2">
              <a:buFont typeface="Wingdings" pitchFamily="2" charset="2"/>
              <a:buChar char="Ø"/>
            </a:pPr>
            <a:r>
              <a:rPr lang="en-US" dirty="0">
                <a:solidFill>
                  <a:srgbClr val="7030A0"/>
                </a:solidFill>
                <a:latin typeface="Times New Roman" panose="02020603050405020304" pitchFamily="18" charset="0"/>
                <a:cs typeface="Times New Roman" panose="02020603050405020304" pitchFamily="18" charset="0"/>
              </a:rPr>
              <a:t>Delusion, obsession and, overvalued ideas.  </a:t>
            </a:r>
          </a:p>
          <a:p>
            <a:pPr>
              <a:buFont typeface="Wingdings" pitchFamily="2" charset="2"/>
              <a:buChar char="Ø"/>
            </a:pPr>
            <a:endParaRPr lang="en-US" dirty="0"/>
          </a:p>
        </p:txBody>
      </p:sp>
      <p:pic>
        <p:nvPicPr>
          <p:cNvPr id="5" name="Picture 4">
            <a:extLst>
              <a:ext uri="{FF2B5EF4-FFF2-40B4-BE49-F238E27FC236}">
                <a16:creationId xmlns:a16="http://schemas.microsoft.com/office/drawing/2014/main" id="{F69CF2E5-959F-2048-9370-C1A0608E14D4}"/>
              </a:ext>
            </a:extLst>
          </p:cNvPr>
          <p:cNvPicPr>
            <a:picLocks noChangeAspect="1"/>
          </p:cNvPicPr>
          <p:nvPr/>
        </p:nvPicPr>
        <p:blipFill>
          <a:blip r:embed="rId2"/>
          <a:stretch>
            <a:fillRect/>
          </a:stretch>
        </p:blipFill>
        <p:spPr>
          <a:xfrm>
            <a:off x="7952509" y="1193801"/>
            <a:ext cx="3747655" cy="4428835"/>
          </a:xfrm>
          <a:prstGeom prst="rect">
            <a:avLst/>
          </a:prstGeom>
        </p:spPr>
      </p:pic>
    </p:spTree>
    <p:extLst>
      <p:ext uri="{BB962C8B-B14F-4D97-AF65-F5344CB8AC3E}">
        <p14:creationId xmlns:p14="http://schemas.microsoft.com/office/powerpoint/2010/main" val="3883559279"/>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32125-199B-6449-8463-3D6E14A81CDA}"/>
              </a:ext>
            </a:extLst>
          </p:cNvPr>
          <p:cNvSpPr>
            <a:spLocks noGrp="1"/>
          </p:cNvSpPr>
          <p:nvPr>
            <p:ph type="title"/>
          </p:nvPr>
        </p:nvSpPr>
        <p:spPr>
          <a:xfrm>
            <a:off x="838200" y="94521"/>
            <a:ext cx="10515600" cy="1020330"/>
          </a:xfrm>
        </p:spPr>
        <p:txBody>
          <a:bodyPr/>
          <a:lstStyle/>
          <a:p>
            <a:r>
              <a:rPr lang="en-US" altLang="en-US" dirty="0">
                <a:latin typeface="Times New Roman" panose="02020603050405020304" pitchFamily="18" charset="0"/>
                <a:cs typeface="Times New Roman" panose="02020603050405020304" pitchFamily="18" charset="0"/>
              </a:rPr>
              <a:t>MSE</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6989EA7-4D7A-034A-86DD-21565FEF7616}"/>
              </a:ext>
            </a:extLst>
          </p:cNvPr>
          <p:cNvSpPr>
            <a:spLocks noGrp="1"/>
          </p:cNvSpPr>
          <p:nvPr>
            <p:ph idx="1"/>
          </p:nvPr>
        </p:nvSpPr>
        <p:spPr>
          <a:xfrm>
            <a:off x="838200" y="1114851"/>
            <a:ext cx="7114309" cy="5597234"/>
          </a:xfrm>
        </p:spPr>
        <p:txBody>
          <a:bodyPr>
            <a:normAutofit/>
          </a:bodyPr>
          <a:lstStyle/>
          <a:p>
            <a:pPr>
              <a:buFont typeface="Wingdings" pitchFamily="2" charset="2"/>
              <a:buChar char="Ø"/>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sz="2400" b="1" u="sng" dirty="0">
                <a:solidFill>
                  <a:srgbClr val="FF0000"/>
                </a:solidFill>
                <a:latin typeface="Times New Roman" panose="02020603050405020304" pitchFamily="18" charset="0"/>
                <a:cs typeface="Times New Roman" panose="02020603050405020304" pitchFamily="18" charset="0"/>
              </a:rPr>
              <a:t>Thoughts:</a:t>
            </a:r>
          </a:p>
          <a:p>
            <a:pPr>
              <a:buFont typeface="Wingdings" pitchFamily="2" charset="2"/>
              <a:buChar char="Ø"/>
            </a:pPr>
            <a:r>
              <a:rPr lang="en-US" sz="2400" b="1" i="1" u="sng" dirty="0">
                <a:solidFill>
                  <a:srgbClr val="0070C0"/>
                </a:solidFill>
                <a:latin typeface="Times New Roman" panose="02020603050405020304" pitchFamily="18" charset="0"/>
                <a:cs typeface="Times New Roman" panose="02020603050405020304" pitchFamily="18" charset="0"/>
              </a:rPr>
              <a:t>Thought form:</a:t>
            </a:r>
            <a:endParaRPr lang="en-US" sz="2400" b="1" u="sng" dirty="0">
              <a:solidFill>
                <a:srgbClr val="FF0000"/>
              </a:solidFill>
              <a:latin typeface="Times New Roman" panose="02020603050405020304" pitchFamily="18" charset="0"/>
              <a:cs typeface="Times New Roman" panose="02020603050405020304" pitchFamily="18" charset="0"/>
            </a:endParaRPr>
          </a:p>
          <a:p>
            <a:pPr marL="742950" lvl="1" indent="-285750">
              <a:buFont typeface="Wingdings" pitchFamily="2" charset="2"/>
              <a:buChar char="Ø"/>
            </a:pPr>
            <a:r>
              <a:rPr lang="en-CA" b="1" i="1" u="sng" dirty="0">
                <a:solidFill>
                  <a:srgbClr val="00B050"/>
                </a:solidFill>
                <a:latin typeface="Times New Roman" panose="02020603050405020304" pitchFamily="18" charset="0"/>
                <a:cs typeface="Times New Roman" panose="02020603050405020304" pitchFamily="18" charset="0"/>
              </a:rPr>
              <a:t>The way in which a person puts together ideas and associations</a:t>
            </a:r>
          </a:p>
          <a:p>
            <a:pPr marL="742950" lvl="1" indent="-285750">
              <a:buFont typeface="Wingdings" pitchFamily="2" charset="2"/>
              <a:buChar char="Ø"/>
            </a:pPr>
            <a:r>
              <a:rPr lang="en-CA" b="1" i="1" u="sng" dirty="0">
                <a:solidFill>
                  <a:srgbClr val="00B050"/>
                </a:solidFill>
                <a:latin typeface="Times New Roman" panose="02020603050405020304" pitchFamily="18" charset="0"/>
                <a:cs typeface="Times New Roman" panose="02020603050405020304" pitchFamily="18" charset="0"/>
              </a:rPr>
              <a:t>Examples:</a:t>
            </a:r>
          </a:p>
          <a:p>
            <a:pPr marL="1371600" lvl="2" indent="-457200">
              <a:buFont typeface="+mj-lt"/>
              <a:buAutoNum type="arabicPeriod"/>
            </a:pPr>
            <a:r>
              <a:rPr lang="en-CA" sz="2400" dirty="0">
                <a:latin typeface="Times New Roman" panose="02020603050405020304" pitchFamily="18" charset="0"/>
                <a:cs typeface="Times New Roman" panose="02020603050405020304" pitchFamily="18" charset="0"/>
              </a:rPr>
              <a:t>Goal-directed thinking</a:t>
            </a:r>
          </a:p>
          <a:p>
            <a:pPr marL="1371600" lvl="2" indent="-457200">
              <a:buFont typeface="+mj-lt"/>
              <a:buAutoNum type="arabicPeriod"/>
            </a:pPr>
            <a:r>
              <a:rPr lang="en-CA" sz="2400" dirty="0">
                <a:latin typeface="Times New Roman" panose="02020603050405020304" pitchFamily="18" charset="0"/>
                <a:cs typeface="Times New Roman" panose="02020603050405020304" pitchFamily="18" charset="0"/>
              </a:rPr>
              <a:t>Circumstantiality</a:t>
            </a:r>
          </a:p>
          <a:p>
            <a:pPr marL="1371600" lvl="2" indent="-457200">
              <a:buFont typeface="+mj-lt"/>
              <a:buAutoNum type="arabicPeriod"/>
            </a:pPr>
            <a:r>
              <a:rPr lang="en-CA" sz="2400" dirty="0">
                <a:latin typeface="Times New Roman" panose="02020603050405020304" pitchFamily="18" charset="0"/>
                <a:cs typeface="Times New Roman" panose="02020603050405020304" pitchFamily="18" charset="0"/>
              </a:rPr>
              <a:t>Tangentiality</a:t>
            </a:r>
          </a:p>
          <a:p>
            <a:pPr marL="1371600" lvl="2" indent="-457200">
              <a:buFont typeface="+mj-lt"/>
              <a:buAutoNum type="arabicPeriod"/>
            </a:pPr>
            <a:r>
              <a:rPr lang="en-CA" sz="2400" dirty="0">
                <a:latin typeface="Times New Roman" panose="02020603050405020304" pitchFamily="18" charset="0"/>
                <a:cs typeface="Times New Roman" panose="02020603050405020304" pitchFamily="18" charset="0"/>
              </a:rPr>
              <a:t>Flight of ideas</a:t>
            </a:r>
          </a:p>
          <a:p>
            <a:pPr marL="1371600" lvl="2" indent="-457200">
              <a:buFont typeface="+mj-lt"/>
              <a:buAutoNum type="arabicPeriod"/>
            </a:pPr>
            <a:r>
              <a:rPr lang="en-CA" sz="2400" dirty="0">
                <a:latin typeface="Times New Roman" panose="02020603050405020304" pitchFamily="18" charset="0"/>
                <a:cs typeface="Times New Roman" panose="02020603050405020304" pitchFamily="18" charset="0"/>
              </a:rPr>
              <a:t>Loosening of associations or derailment</a:t>
            </a:r>
          </a:p>
          <a:p>
            <a:pPr marL="1371600" lvl="2" indent="-457200">
              <a:buFont typeface="+mj-lt"/>
              <a:buAutoNum type="arabicPeriod"/>
            </a:pPr>
            <a:r>
              <a:rPr lang="en-CA" sz="2400" dirty="0">
                <a:latin typeface="Times New Roman" panose="02020603050405020304" pitchFamily="18" charset="0"/>
                <a:cs typeface="Times New Roman" panose="02020603050405020304" pitchFamily="18" charset="0"/>
              </a:rPr>
              <a:t>Word salad or incoherence</a:t>
            </a:r>
          </a:p>
          <a:p>
            <a:pPr marL="1371600" lvl="2" indent="-457200">
              <a:buFont typeface="+mj-lt"/>
              <a:buAutoNum type="arabicPeriod"/>
            </a:pPr>
            <a:r>
              <a:rPr lang="en-CA" sz="2400" dirty="0">
                <a:latin typeface="Times New Roman" panose="02020603050405020304" pitchFamily="18" charset="0"/>
                <a:cs typeface="Times New Roman" panose="02020603050405020304" pitchFamily="18" charset="0"/>
              </a:rPr>
              <a:t>Neologisms</a:t>
            </a:r>
          </a:p>
          <a:p>
            <a:pPr marL="1371600" lvl="2" indent="-457200">
              <a:buFont typeface="+mj-lt"/>
              <a:buAutoNum type="arabicPeriod"/>
            </a:pPr>
            <a:r>
              <a:rPr lang="en-CA" sz="2400" dirty="0">
                <a:latin typeface="Times New Roman" panose="02020603050405020304" pitchFamily="18" charset="0"/>
                <a:cs typeface="Times New Roman" panose="02020603050405020304" pitchFamily="18" charset="0"/>
              </a:rPr>
              <a:t>Clang associations (Rhyming)</a:t>
            </a:r>
          </a:p>
          <a:p>
            <a:pPr marL="1371600" lvl="2" indent="-457200">
              <a:buFont typeface="+mj-lt"/>
              <a:buAutoNum type="arabicPeriod"/>
            </a:pPr>
            <a:r>
              <a:rPr lang="en-CA" sz="2400" dirty="0">
                <a:latin typeface="Times New Roman" panose="02020603050405020304" pitchFamily="18" charset="0"/>
                <a:cs typeface="Times New Roman" panose="02020603050405020304" pitchFamily="18" charset="0"/>
              </a:rPr>
              <a:t>Thought blocking</a:t>
            </a:r>
          </a:p>
          <a:p>
            <a:pPr lvl="1">
              <a:buFont typeface="Wingdings" pitchFamily="2" charset="2"/>
              <a:buChar char="Ø"/>
            </a:pPr>
            <a:endParaRPr lang="en-US" altLang="en-US" sz="2000" b="1" u="sng" dirty="0">
              <a:solidFill>
                <a:srgbClr val="FF0000"/>
              </a:solidFill>
              <a:latin typeface="Times New Roman" panose="02020603050405020304" pitchFamily="18" charset="0"/>
              <a:cs typeface="Times New Roman" panose="02020603050405020304" pitchFamily="18" charset="0"/>
            </a:endParaRPr>
          </a:p>
          <a:p>
            <a:pPr>
              <a:buFont typeface="Wingdings" pitchFamily="2" charset="2"/>
              <a:buChar char="Ø"/>
            </a:pPr>
            <a:endParaRPr lang="en-US" dirty="0"/>
          </a:p>
        </p:txBody>
      </p:sp>
      <p:sp>
        <p:nvSpPr>
          <p:cNvPr id="6" name="TextBox 5">
            <a:extLst>
              <a:ext uri="{FF2B5EF4-FFF2-40B4-BE49-F238E27FC236}">
                <a16:creationId xmlns:a16="http://schemas.microsoft.com/office/drawing/2014/main" id="{05EAD0E4-5D32-2A4F-A072-9BDF896AC646}"/>
              </a:ext>
            </a:extLst>
          </p:cNvPr>
          <p:cNvSpPr txBox="1"/>
          <p:nvPr/>
        </p:nvSpPr>
        <p:spPr>
          <a:xfrm>
            <a:off x="8753213" y="3041907"/>
            <a:ext cx="2303837" cy="461665"/>
          </a:xfrm>
          <a:prstGeom prst="rect">
            <a:avLst/>
          </a:prstGeom>
          <a:noFill/>
        </p:spPr>
        <p:txBody>
          <a:bodyPr wrap="none" rtlCol="0">
            <a:spAutoFit/>
          </a:bodyPr>
          <a:lstStyle/>
          <a:p>
            <a:pPr algn="ctr"/>
            <a:r>
              <a:rPr lang="en-US" sz="2400" b="1" i="1" dirty="0">
                <a:solidFill>
                  <a:srgbClr val="7030A0"/>
                </a:solidFill>
                <a:latin typeface="Times New Roman" panose="02020603050405020304" pitchFamily="18" charset="0"/>
                <a:cs typeface="Times New Roman" panose="02020603050405020304" pitchFamily="18" charset="0"/>
              </a:rPr>
              <a:t>Most organized </a:t>
            </a:r>
          </a:p>
        </p:txBody>
      </p:sp>
      <p:sp>
        <p:nvSpPr>
          <p:cNvPr id="7" name="Down Arrow 6">
            <a:extLst>
              <a:ext uri="{FF2B5EF4-FFF2-40B4-BE49-F238E27FC236}">
                <a16:creationId xmlns:a16="http://schemas.microsoft.com/office/drawing/2014/main" id="{EEDBF66C-C5D5-A743-9B7D-D29A6A8AFE3C}"/>
              </a:ext>
            </a:extLst>
          </p:cNvPr>
          <p:cNvSpPr/>
          <p:nvPr/>
        </p:nvSpPr>
        <p:spPr>
          <a:xfrm>
            <a:off x="9662815" y="3808803"/>
            <a:ext cx="484632" cy="19382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4E47463-9E5E-2947-B6C5-15578017AEF0}"/>
              </a:ext>
            </a:extLst>
          </p:cNvPr>
          <p:cNvSpPr txBox="1"/>
          <p:nvPr/>
        </p:nvSpPr>
        <p:spPr>
          <a:xfrm>
            <a:off x="8653827" y="6052268"/>
            <a:ext cx="2502608" cy="461665"/>
          </a:xfrm>
          <a:prstGeom prst="rect">
            <a:avLst/>
          </a:prstGeom>
          <a:noFill/>
        </p:spPr>
        <p:txBody>
          <a:bodyPr wrap="none" rtlCol="0">
            <a:spAutoFit/>
          </a:bodyPr>
          <a:lstStyle/>
          <a:p>
            <a:pPr algn="ctr"/>
            <a:r>
              <a:rPr lang="en-US" sz="2400" b="1" i="1" dirty="0">
                <a:solidFill>
                  <a:srgbClr val="7030A0"/>
                </a:solidFill>
                <a:latin typeface="Times New Roman" panose="02020603050405020304" pitchFamily="18" charset="0"/>
                <a:cs typeface="Times New Roman" panose="02020603050405020304" pitchFamily="18" charset="0"/>
              </a:rPr>
              <a:t>Most disorganized</a:t>
            </a:r>
          </a:p>
        </p:txBody>
      </p:sp>
    </p:spTree>
    <p:extLst>
      <p:ext uri="{BB962C8B-B14F-4D97-AF65-F5344CB8AC3E}">
        <p14:creationId xmlns:p14="http://schemas.microsoft.com/office/powerpoint/2010/main" val="2506308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32125-199B-6449-8463-3D6E14A81CDA}"/>
              </a:ext>
            </a:extLst>
          </p:cNvPr>
          <p:cNvSpPr>
            <a:spLocks noGrp="1"/>
          </p:cNvSpPr>
          <p:nvPr>
            <p:ph type="title"/>
          </p:nvPr>
        </p:nvSpPr>
        <p:spPr>
          <a:xfrm>
            <a:off x="838200" y="240435"/>
            <a:ext cx="10515600" cy="1020330"/>
          </a:xfrm>
        </p:spPr>
        <p:txBody>
          <a:bodyPr/>
          <a:lstStyle/>
          <a:p>
            <a:r>
              <a:rPr lang="en-US" altLang="en-US" dirty="0">
                <a:latin typeface="Times New Roman" panose="02020603050405020304" pitchFamily="18" charset="0"/>
                <a:cs typeface="Times New Roman" panose="02020603050405020304" pitchFamily="18" charset="0"/>
              </a:rPr>
              <a:t>MSE</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6989EA7-4D7A-034A-86DD-21565FEF7616}"/>
              </a:ext>
            </a:extLst>
          </p:cNvPr>
          <p:cNvSpPr>
            <a:spLocks noGrp="1"/>
          </p:cNvSpPr>
          <p:nvPr>
            <p:ph idx="1"/>
          </p:nvPr>
        </p:nvSpPr>
        <p:spPr>
          <a:xfrm>
            <a:off x="838200" y="1260766"/>
            <a:ext cx="7114309" cy="4954297"/>
          </a:xfrm>
        </p:spPr>
        <p:txBody>
          <a:bodyPr>
            <a:normAutofit/>
          </a:bodyPr>
          <a:lstStyle/>
          <a:p>
            <a:pPr>
              <a:buFont typeface="Wingdings" pitchFamily="2" charset="2"/>
              <a:buChar char="Ø"/>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sz="2400" b="1" u="sng" dirty="0">
                <a:solidFill>
                  <a:srgbClr val="FF0000"/>
                </a:solidFill>
                <a:latin typeface="Times New Roman" panose="02020603050405020304" pitchFamily="18" charset="0"/>
                <a:cs typeface="Times New Roman" panose="02020603050405020304" pitchFamily="18" charset="0"/>
              </a:rPr>
              <a:t>Thoughts:</a:t>
            </a:r>
          </a:p>
          <a:p>
            <a:pPr marL="285750" indent="-285750">
              <a:buFont typeface="Wingdings" pitchFamily="2" charset="2"/>
              <a:buChar char="Ø"/>
            </a:pPr>
            <a:r>
              <a:rPr lang="en-US" sz="2400" b="1" i="1" u="sng" dirty="0">
                <a:solidFill>
                  <a:srgbClr val="0070C0"/>
                </a:solidFill>
                <a:latin typeface="Times New Roman" panose="02020603050405020304" pitchFamily="18" charset="0"/>
                <a:cs typeface="Times New Roman" panose="02020603050405020304" pitchFamily="18" charset="0"/>
              </a:rPr>
              <a:t>Thought content:</a:t>
            </a:r>
          </a:p>
          <a:p>
            <a:pPr marL="742950" lvl="1" indent="-285750">
              <a:buFont typeface="Wingdings" pitchFamily="2" charset="2"/>
              <a:buChar char="Ø"/>
            </a:pPr>
            <a:r>
              <a:rPr lang="en-CA" dirty="0">
                <a:solidFill>
                  <a:srgbClr val="00B050"/>
                </a:solidFill>
                <a:latin typeface="Times New Roman" panose="02020603050405020304" pitchFamily="18" charset="0"/>
                <a:cs typeface="Times New Roman" panose="02020603050405020304" pitchFamily="18" charset="0"/>
              </a:rPr>
              <a:t>What a person is actually thinking about.</a:t>
            </a:r>
          </a:p>
          <a:p>
            <a:pPr marL="742950" lvl="1" indent="-285750">
              <a:buFont typeface="Wingdings" pitchFamily="2" charset="2"/>
              <a:buChar char="Ø"/>
            </a:pPr>
            <a:r>
              <a:rPr lang="en-CA" dirty="0">
                <a:solidFill>
                  <a:srgbClr val="00B050"/>
                </a:solidFill>
                <a:latin typeface="Times New Roman" panose="02020603050405020304" pitchFamily="18" charset="0"/>
                <a:cs typeface="Times New Roman" panose="02020603050405020304" pitchFamily="18" charset="0"/>
              </a:rPr>
              <a:t>Examples:</a:t>
            </a:r>
          </a:p>
          <a:p>
            <a:pPr marL="1371600" lvl="2" indent="-457200">
              <a:buFont typeface="+mj-lt"/>
              <a:buAutoNum type="arabicPeriod"/>
            </a:pPr>
            <a:r>
              <a:rPr lang="en-CA" sz="2400" dirty="0">
                <a:latin typeface="Times New Roman" panose="02020603050405020304" pitchFamily="18" charset="0"/>
                <a:cs typeface="Times New Roman" panose="02020603050405020304" pitchFamily="18" charset="0"/>
              </a:rPr>
              <a:t>Delusions</a:t>
            </a:r>
          </a:p>
          <a:p>
            <a:pPr marL="1371600" lvl="2" indent="-457200">
              <a:buFont typeface="+mj-lt"/>
              <a:buAutoNum type="arabicPeriod"/>
            </a:pPr>
            <a:r>
              <a:rPr lang="en-CA" sz="2400" dirty="0">
                <a:latin typeface="Times New Roman" panose="02020603050405020304" pitchFamily="18" charset="0"/>
                <a:cs typeface="Times New Roman" panose="02020603050405020304" pitchFamily="18" charset="0"/>
              </a:rPr>
              <a:t>Preoccupations</a:t>
            </a:r>
          </a:p>
          <a:p>
            <a:pPr marL="1371600" lvl="2" indent="-457200">
              <a:buFont typeface="+mj-lt"/>
              <a:buAutoNum type="arabicPeriod"/>
            </a:pPr>
            <a:r>
              <a:rPr lang="en-CA" sz="2400" dirty="0">
                <a:latin typeface="Times New Roman" panose="02020603050405020304" pitchFamily="18" charset="0"/>
                <a:cs typeface="Times New Roman" panose="02020603050405020304" pitchFamily="18" charset="0"/>
              </a:rPr>
              <a:t>Obsessions and compulsions</a:t>
            </a:r>
          </a:p>
          <a:p>
            <a:pPr marL="1371600" lvl="2" indent="-457200">
              <a:buFont typeface="+mj-lt"/>
              <a:buAutoNum type="arabicPeriod"/>
            </a:pPr>
            <a:r>
              <a:rPr lang="en-CA" sz="2400" dirty="0">
                <a:latin typeface="Times New Roman" panose="02020603050405020304" pitchFamily="18" charset="0"/>
                <a:cs typeface="Times New Roman" panose="02020603050405020304" pitchFamily="18" charset="0"/>
              </a:rPr>
              <a:t>Phobias</a:t>
            </a:r>
          </a:p>
          <a:p>
            <a:pPr marL="1371600" lvl="2" indent="-457200">
              <a:buFont typeface="+mj-lt"/>
              <a:buAutoNum type="arabicPeriod"/>
            </a:pPr>
            <a:r>
              <a:rPr lang="en-CA" sz="2400" dirty="0">
                <a:latin typeface="Times New Roman" panose="02020603050405020304" pitchFamily="18" charset="0"/>
                <a:cs typeface="Times New Roman" panose="02020603050405020304" pitchFamily="18" charset="0"/>
              </a:rPr>
              <a:t>Suicidal or homicidal ideas</a:t>
            </a:r>
          </a:p>
          <a:p>
            <a:pPr marL="1371600" lvl="2" indent="-457200">
              <a:buFont typeface="+mj-lt"/>
              <a:buAutoNum type="arabicPeriod"/>
            </a:pPr>
            <a:r>
              <a:rPr lang="en-CA" sz="2400" dirty="0">
                <a:latin typeface="Times New Roman" panose="02020603050405020304" pitchFamily="18" charset="0"/>
                <a:cs typeface="Times New Roman" panose="02020603050405020304" pitchFamily="18" charset="0"/>
              </a:rPr>
              <a:t>Ideas of reference and influence</a:t>
            </a:r>
          </a:p>
          <a:p>
            <a:pPr marL="1371600" lvl="2" indent="-457200">
              <a:buFont typeface="+mj-lt"/>
              <a:buAutoNum type="arabicPeriod"/>
            </a:pPr>
            <a:r>
              <a:rPr lang="en-CA" sz="2400" dirty="0">
                <a:latin typeface="Times New Roman" panose="02020603050405020304" pitchFamily="18" charset="0"/>
                <a:cs typeface="Times New Roman" panose="02020603050405020304" pitchFamily="18" charset="0"/>
              </a:rPr>
              <a:t>Poverty of thoughts</a:t>
            </a:r>
          </a:p>
          <a:p>
            <a:pPr>
              <a:buFont typeface="Wingdings" pitchFamily="2" charset="2"/>
              <a:buChar char="Ø"/>
            </a:pPr>
            <a:endParaRPr lang="en-US" sz="2400" b="1" u="sng" dirty="0">
              <a:solidFill>
                <a:srgbClr val="FF0000"/>
              </a:solidFill>
              <a:latin typeface="Times New Roman" panose="02020603050405020304" pitchFamily="18" charset="0"/>
              <a:cs typeface="Times New Roman" panose="02020603050405020304" pitchFamily="18" charset="0"/>
            </a:endParaRPr>
          </a:p>
          <a:p>
            <a:pPr lvl="1">
              <a:buFont typeface="Wingdings" pitchFamily="2" charset="2"/>
              <a:buChar char="Ø"/>
            </a:pPr>
            <a:endParaRPr lang="en-US" altLang="en-US" sz="2000" b="1" u="sng" dirty="0">
              <a:solidFill>
                <a:srgbClr val="FF0000"/>
              </a:solidFill>
              <a:latin typeface="Times New Roman" panose="02020603050405020304" pitchFamily="18" charset="0"/>
              <a:cs typeface="Times New Roman" panose="02020603050405020304" pitchFamily="18" charset="0"/>
            </a:endParaRPr>
          </a:p>
          <a:p>
            <a:pPr>
              <a:buFont typeface="Wingdings" pitchFamily="2" charset="2"/>
              <a:buChar char="Ø"/>
            </a:pPr>
            <a:endParaRPr lang="en-US" dirty="0"/>
          </a:p>
        </p:txBody>
      </p:sp>
      <p:pic>
        <p:nvPicPr>
          <p:cNvPr id="5" name="Picture 4">
            <a:extLst>
              <a:ext uri="{FF2B5EF4-FFF2-40B4-BE49-F238E27FC236}">
                <a16:creationId xmlns:a16="http://schemas.microsoft.com/office/drawing/2014/main" id="{A4DA19DF-6002-6F49-9063-E644521AF81E}"/>
              </a:ext>
            </a:extLst>
          </p:cNvPr>
          <p:cNvPicPr>
            <a:picLocks noChangeAspect="1"/>
          </p:cNvPicPr>
          <p:nvPr/>
        </p:nvPicPr>
        <p:blipFill>
          <a:blip r:embed="rId2"/>
          <a:stretch>
            <a:fillRect/>
          </a:stretch>
        </p:blipFill>
        <p:spPr>
          <a:xfrm>
            <a:off x="7070725" y="1612900"/>
            <a:ext cx="4283075" cy="4250027"/>
          </a:xfrm>
          <a:prstGeom prst="rect">
            <a:avLst/>
          </a:prstGeom>
        </p:spPr>
      </p:pic>
    </p:spTree>
    <p:extLst>
      <p:ext uri="{BB962C8B-B14F-4D97-AF65-F5344CB8AC3E}">
        <p14:creationId xmlns:p14="http://schemas.microsoft.com/office/powerpoint/2010/main" val="425763730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F0395-D4EA-364E-8CD2-1BF7C0364CE1}"/>
              </a:ext>
            </a:extLst>
          </p:cNvPr>
          <p:cNvSpPr>
            <a:spLocks noGrp="1"/>
          </p:cNvSpPr>
          <p:nvPr>
            <p:ph type="title"/>
          </p:nvPr>
        </p:nvSpPr>
        <p:spPr/>
        <p:txBody>
          <a:bodyPr/>
          <a:lstStyle/>
          <a:p>
            <a:r>
              <a:rPr lang="en-CA" dirty="0">
                <a:latin typeface="Times New Roman" panose="02020603050405020304" pitchFamily="18" charset="0"/>
                <a:cs typeface="Times New Roman" panose="02020603050405020304" pitchFamily="18" charset="0"/>
              </a:rPr>
              <a:t>Introduction:</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67AF52C-F466-8F44-9F0F-BF170C3B72E0}"/>
              </a:ext>
            </a:extLst>
          </p:cNvPr>
          <p:cNvSpPr>
            <a:spLocks noGrp="1"/>
          </p:cNvSpPr>
          <p:nvPr>
            <p:ph idx="1"/>
          </p:nvPr>
        </p:nvSpPr>
        <p:spPr/>
        <p:txBody>
          <a:bodyPr>
            <a:normAutofit/>
          </a:bodyPr>
          <a:lstStyle/>
          <a:p>
            <a:pPr marL="539496" indent="-457200">
              <a:buFont typeface="Wingdings" pitchFamily="2" charset="2"/>
              <a:buChar char="Ø"/>
              <a:defRPr/>
            </a:pPr>
            <a:r>
              <a:rPr lang="en-CA" dirty="0">
                <a:latin typeface="Times New Roman" panose="02020603050405020304" pitchFamily="18" charset="0"/>
                <a:cs typeface="Times New Roman" panose="02020603050405020304" pitchFamily="18" charset="0"/>
              </a:rPr>
              <a:t>One supreme skill of any physician is </a:t>
            </a:r>
            <a:r>
              <a:rPr lang="en-CA" b="1" i="1" u="sng" dirty="0">
                <a:solidFill>
                  <a:srgbClr val="FF0000"/>
                </a:solidFill>
                <a:latin typeface="Times New Roman" panose="02020603050405020304" pitchFamily="18" charset="0"/>
                <a:cs typeface="Times New Roman" panose="02020603050405020304" pitchFamily="18" charset="0"/>
              </a:rPr>
              <a:t>active listening.</a:t>
            </a:r>
          </a:p>
          <a:p>
            <a:pPr marL="539496" indent="-457200">
              <a:buFont typeface="Wingdings" pitchFamily="2" charset="2"/>
              <a:buChar char="Ø"/>
              <a:defRPr/>
            </a:pPr>
            <a:r>
              <a:rPr lang="en-CA" dirty="0">
                <a:latin typeface="Times New Roman" panose="02020603050405020304" pitchFamily="18" charset="0"/>
                <a:cs typeface="Times New Roman" panose="02020603050405020304" pitchFamily="18" charset="0"/>
              </a:rPr>
              <a:t>Physicians should monitor :</a:t>
            </a:r>
          </a:p>
          <a:p>
            <a:pPr marL="996696" lvl="1" indent="-457200">
              <a:buFont typeface="Wingdings" pitchFamily="2" charset="2"/>
              <a:buChar char="Ø"/>
              <a:defRPr/>
            </a:pPr>
            <a:r>
              <a:rPr lang="en-CA" dirty="0">
                <a:solidFill>
                  <a:srgbClr val="0070C0"/>
                </a:solidFill>
                <a:latin typeface="Times New Roman" panose="02020603050405020304" pitchFamily="18" charset="0"/>
                <a:cs typeface="Times New Roman" panose="02020603050405020304" pitchFamily="18" charset="0"/>
              </a:rPr>
              <a:t>The content: </a:t>
            </a:r>
            <a:r>
              <a:rPr lang="en-CA" dirty="0">
                <a:solidFill>
                  <a:srgbClr val="7030A0"/>
                </a:solidFill>
                <a:latin typeface="Times New Roman" panose="02020603050405020304" pitchFamily="18" charset="0"/>
                <a:cs typeface="Times New Roman" panose="02020603050405020304" pitchFamily="18" charset="0"/>
              </a:rPr>
              <a:t>of the interaction (what patient and doctor say to each other) </a:t>
            </a:r>
          </a:p>
          <a:p>
            <a:pPr marL="996696" lvl="1" indent="-457200">
              <a:buFont typeface="Wingdings" pitchFamily="2" charset="2"/>
              <a:buChar char="Ø"/>
              <a:defRPr/>
            </a:pPr>
            <a:r>
              <a:rPr lang="en-CA" dirty="0">
                <a:solidFill>
                  <a:srgbClr val="0070C0"/>
                </a:solidFill>
                <a:latin typeface="Times New Roman" panose="02020603050405020304" pitchFamily="18" charset="0"/>
                <a:cs typeface="Times New Roman" panose="02020603050405020304" pitchFamily="18" charset="0"/>
              </a:rPr>
              <a:t>The process: </a:t>
            </a:r>
            <a:r>
              <a:rPr lang="en-CA" dirty="0">
                <a:solidFill>
                  <a:srgbClr val="7030A0"/>
                </a:solidFill>
                <a:latin typeface="Times New Roman" panose="02020603050405020304" pitchFamily="18" charset="0"/>
                <a:cs typeface="Times New Roman" panose="02020603050405020304" pitchFamily="18" charset="0"/>
              </a:rPr>
              <a:t>(what patient and doctor may not say but clearly convey in many other ways). </a:t>
            </a:r>
          </a:p>
          <a:p>
            <a:pPr marL="539496" indent="-457200">
              <a:buFont typeface="Wingdings" pitchFamily="2" charset="2"/>
              <a:buChar char="Ø"/>
              <a:defRPr/>
            </a:pPr>
            <a:r>
              <a:rPr lang="en-CA" dirty="0">
                <a:latin typeface="Times New Roman" panose="02020603050405020304" pitchFamily="18" charset="0"/>
                <a:cs typeface="Times New Roman" panose="02020603050405020304" pitchFamily="18" charset="0"/>
              </a:rPr>
              <a:t>Physicians </a:t>
            </a:r>
            <a:r>
              <a:rPr lang="en-CA" b="1" i="1" u="sng" dirty="0">
                <a:solidFill>
                  <a:srgbClr val="FF0000"/>
                </a:solidFill>
                <a:latin typeface="Times New Roman" panose="02020603050405020304" pitchFamily="18" charset="0"/>
                <a:cs typeface="Times New Roman" panose="02020603050405020304" pitchFamily="18" charset="0"/>
              </a:rPr>
              <a:t>should be sensitive to the effects </a:t>
            </a:r>
            <a:r>
              <a:rPr lang="en-CA" dirty="0">
                <a:latin typeface="Times New Roman" panose="02020603050405020304" pitchFamily="18" charset="0"/>
                <a:cs typeface="Times New Roman" panose="02020603050405020304" pitchFamily="18" charset="0"/>
              </a:rPr>
              <a:t>of patient history/background, culture, environment, and psychology on the </a:t>
            </a:r>
            <a:r>
              <a:rPr lang="en-CA" b="1" i="1" u="sng" dirty="0">
                <a:solidFill>
                  <a:srgbClr val="FF0000"/>
                </a:solidFill>
                <a:latin typeface="Times New Roman" panose="02020603050405020304" pitchFamily="18" charset="0"/>
                <a:cs typeface="Times New Roman" panose="02020603050405020304" pitchFamily="18" charset="0"/>
              </a:rPr>
              <a:t>doctor–patient relationship</a:t>
            </a:r>
          </a:p>
          <a:p>
            <a:pPr marL="996696" lvl="1" indent="-457200">
              <a:buFont typeface="Wingdings" pitchFamily="2" charset="2"/>
              <a:buChar char="Ø"/>
              <a:defRPr/>
            </a:pPr>
            <a:r>
              <a:rPr lang="en-CA" dirty="0">
                <a:solidFill>
                  <a:srgbClr val="0070C0"/>
                </a:solidFill>
                <a:latin typeface="Times New Roman" panose="02020603050405020304" pitchFamily="18" charset="0"/>
                <a:cs typeface="Times New Roman" panose="02020603050405020304" pitchFamily="18" charset="0"/>
              </a:rPr>
              <a:t>Because patients are multifaceted people.</a:t>
            </a:r>
          </a:p>
          <a:p>
            <a:pPr marL="996696" lvl="1" indent="-457200">
              <a:buFont typeface="Wingdings" pitchFamily="2" charset="2"/>
              <a:buChar char="Ø"/>
              <a:defRPr/>
            </a:pPr>
            <a:r>
              <a:rPr lang="en-CA" dirty="0">
                <a:solidFill>
                  <a:srgbClr val="0070C0"/>
                </a:solidFill>
                <a:latin typeface="Times New Roman" panose="02020603050405020304" pitchFamily="18" charset="0"/>
                <a:cs typeface="Times New Roman" panose="02020603050405020304" pitchFamily="18" charset="0"/>
              </a:rPr>
              <a:t>Physician should not consider disease/syndromes only.</a:t>
            </a:r>
          </a:p>
        </p:txBody>
      </p:sp>
    </p:spTree>
    <p:extLst>
      <p:ext uri="{BB962C8B-B14F-4D97-AF65-F5344CB8AC3E}">
        <p14:creationId xmlns:p14="http://schemas.microsoft.com/office/powerpoint/2010/main" val="91881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0B41AE26-AD1A-2A48-BF49-BDBBFB9F2090}"/>
              </a:ext>
            </a:extLst>
          </p:cNvPr>
          <p:cNvGraphicFramePr>
            <a:graphicFrameLocks/>
          </p:cNvGraphicFramePr>
          <p:nvPr>
            <p:extLst>
              <p:ext uri="{D42A27DB-BD31-4B8C-83A1-F6EECF244321}">
                <p14:modId xmlns:p14="http://schemas.microsoft.com/office/powerpoint/2010/main" val="156919919"/>
              </p:ext>
            </p:extLst>
          </p:nvPr>
        </p:nvGraphicFramePr>
        <p:xfrm>
          <a:off x="838200" y="789708"/>
          <a:ext cx="10515600" cy="5221167"/>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409263">
                <a:tc>
                  <a:txBody>
                    <a:bodyPr/>
                    <a:lstStyle/>
                    <a:p>
                      <a:pPr algn="ctr"/>
                      <a:r>
                        <a:rPr lang="en-CA" sz="3200" dirty="0">
                          <a:latin typeface="Times New Roman" panose="02020603050405020304" pitchFamily="18" charset="0"/>
                          <a:cs typeface="Times New Roman" panose="02020603050405020304" pitchFamily="18" charset="0"/>
                        </a:rPr>
                        <a:t>Forms (Process)</a:t>
                      </a:r>
                    </a:p>
                  </a:txBody>
                  <a:tcPr/>
                </a:tc>
                <a:tc>
                  <a:txBody>
                    <a:bodyPr/>
                    <a:lstStyle/>
                    <a:p>
                      <a:pPr algn="ctr"/>
                      <a:r>
                        <a:rPr lang="en-CA" sz="3200" dirty="0">
                          <a:latin typeface="Times New Roman" panose="02020603050405020304" pitchFamily="18" charset="0"/>
                          <a:cs typeface="Times New Roman" panose="02020603050405020304" pitchFamily="18" charset="0"/>
                        </a:rPr>
                        <a:t>Contents</a:t>
                      </a:r>
                    </a:p>
                  </a:txBody>
                  <a:tcPr/>
                </a:tc>
                <a:extLst>
                  <a:ext uri="{0D108BD9-81ED-4DB2-BD59-A6C34878D82A}">
                    <a16:rowId xmlns:a16="http://schemas.microsoft.com/office/drawing/2014/main" val="10000"/>
                  </a:ext>
                </a:extLst>
              </a:tr>
              <a:tr h="4642047">
                <a:tc>
                  <a:txBody>
                    <a:bodyPr/>
                    <a:lstStyle/>
                    <a:p>
                      <a:pPr marL="285750" indent="-285750">
                        <a:buFont typeface="Wingdings" pitchFamily="2" charset="2"/>
                        <a:buChar char="Ø"/>
                      </a:pPr>
                      <a:r>
                        <a:rPr lang="en-CA" dirty="0">
                          <a:latin typeface="Times New Roman" panose="02020603050405020304" pitchFamily="18" charset="0"/>
                          <a:cs typeface="Times New Roman" panose="02020603050405020304" pitchFamily="18" charset="0"/>
                        </a:rPr>
                        <a:t>The way in which a person puts together ideas and associations.</a:t>
                      </a:r>
                    </a:p>
                    <a:p>
                      <a:pPr marL="285750" indent="-285750">
                        <a:buFont typeface="Wingdings" pitchFamily="2" charset="2"/>
                        <a:buChar char="Ø"/>
                      </a:pPr>
                      <a:endParaRPr lang="en-CA" dirty="0">
                        <a:latin typeface="Times New Roman" panose="02020603050405020304" pitchFamily="18" charset="0"/>
                        <a:cs typeface="Times New Roman" panose="02020603050405020304" pitchFamily="18" charset="0"/>
                      </a:endParaRPr>
                    </a:p>
                    <a:p>
                      <a:pPr marL="285750" indent="-285750">
                        <a:buFont typeface="Wingdings" pitchFamily="2" charset="2"/>
                        <a:buChar char="Ø"/>
                      </a:pPr>
                      <a:r>
                        <a:rPr lang="en-CA" dirty="0">
                          <a:latin typeface="Times New Roman" panose="02020603050405020304" pitchFamily="18" charset="0"/>
                          <a:cs typeface="Times New Roman" panose="02020603050405020304" pitchFamily="18" charset="0"/>
                        </a:rPr>
                        <a:t>Examples:</a:t>
                      </a:r>
                    </a:p>
                    <a:p>
                      <a:pPr marL="342900" indent="-342900">
                        <a:buFont typeface="+mj-lt"/>
                        <a:buAutoNum type="arabicPeriod"/>
                      </a:pPr>
                      <a:r>
                        <a:rPr lang="en-CA" dirty="0">
                          <a:latin typeface="Times New Roman" panose="02020603050405020304" pitchFamily="18" charset="0"/>
                          <a:cs typeface="Times New Roman" panose="02020603050405020304" pitchFamily="18" charset="0"/>
                        </a:rPr>
                        <a:t>Goal-directed thinking</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CA" dirty="0">
                          <a:latin typeface="Times New Roman" panose="02020603050405020304" pitchFamily="18" charset="0"/>
                          <a:cs typeface="Times New Roman" panose="02020603050405020304" pitchFamily="18" charset="0"/>
                        </a:rPr>
                        <a:t>Circumstantiality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CA" dirty="0">
                          <a:latin typeface="Times New Roman" panose="02020603050405020304" pitchFamily="18" charset="0"/>
                          <a:cs typeface="Times New Roman" panose="02020603050405020304" pitchFamily="18" charset="0"/>
                        </a:rPr>
                        <a:t>Tangentiality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CA" dirty="0">
                          <a:latin typeface="Times New Roman" panose="02020603050405020304" pitchFamily="18" charset="0"/>
                          <a:cs typeface="Times New Roman" panose="02020603050405020304" pitchFamily="18" charset="0"/>
                        </a:rPr>
                        <a:t>Flight of ideas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CA" dirty="0">
                          <a:latin typeface="Times New Roman" panose="02020603050405020304" pitchFamily="18" charset="0"/>
                          <a:cs typeface="Times New Roman" panose="02020603050405020304" pitchFamily="18" charset="0"/>
                        </a:rPr>
                        <a:t>Loosening of associations or derailment</a:t>
                      </a:r>
                    </a:p>
                    <a:p>
                      <a:pPr marL="342900" indent="-342900">
                        <a:buFont typeface="+mj-lt"/>
                        <a:buAutoNum type="arabicPeriod"/>
                      </a:pPr>
                      <a:r>
                        <a:rPr lang="en-CA" dirty="0">
                          <a:latin typeface="Times New Roman" panose="02020603050405020304" pitchFamily="18" charset="0"/>
                          <a:cs typeface="Times New Roman" panose="02020603050405020304" pitchFamily="18" charset="0"/>
                        </a:rPr>
                        <a:t>Word salad or incoherence</a:t>
                      </a:r>
                    </a:p>
                    <a:p>
                      <a:pPr marL="342900" indent="-342900">
                        <a:buFont typeface="+mj-lt"/>
                        <a:buAutoNum type="arabicPeriod"/>
                      </a:pPr>
                      <a:r>
                        <a:rPr lang="en-CA" dirty="0">
                          <a:latin typeface="Times New Roman" panose="02020603050405020304" pitchFamily="18" charset="0"/>
                          <a:cs typeface="Times New Roman" panose="02020603050405020304" pitchFamily="18" charset="0"/>
                        </a:rPr>
                        <a:t>Neologisms</a:t>
                      </a:r>
                    </a:p>
                    <a:p>
                      <a:pPr marL="342900" indent="-342900">
                        <a:buFont typeface="+mj-lt"/>
                        <a:buAutoNum type="arabicPeriod"/>
                      </a:pPr>
                      <a:r>
                        <a:rPr lang="en-CA" dirty="0">
                          <a:latin typeface="Times New Roman" panose="02020603050405020304" pitchFamily="18" charset="0"/>
                          <a:cs typeface="Times New Roman" panose="02020603050405020304" pitchFamily="18" charset="0"/>
                        </a:rPr>
                        <a:t>Clang associations (Rhyming)</a:t>
                      </a:r>
                    </a:p>
                    <a:p>
                      <a:pPr marL="342900" indent="-342900">
                        <a:buFont typeface="+mj-lt"/>
                        <a:buAutoNum type="arabicPeriod"/>
                      </a:pPr>
                      <a:r>
                        <a:rPr lang="en-CA" dirty="0">
                          <a:latin typeface="Times New Roman" panose="02020603050405020304" pitchFamily="18" charset="0"/>
                          <a:cs typeface="Times New Roman" panose="02020603050405020304" pitchFamily="18" charset="0"/>
                        </a:rPr>
                        <a:t>Thought blocking</a:t>
                      </a:r>
                    </a:p>
                    <a:p>
                      <a:endParaRPr lang="en-CA" dirty="0"/>
                    </a:p>
                  </a:txBody>
                  <a:tcPr/>
                </a:tc>
                <a:tc>
                  <a:txBody>
                    <a:bodyPr/>
                    <a:lstStyle/>
                    <a:p>
                      <a:pPr marL="285750" indent="-285750">
                        <a:buFont typeface="Wingdings" pitchFamily="2" charset="2"/>
                        <a:buChar char="Ø"/>
                      </a:pPr>
                      <a:r>
                        <a:rPr lang="en-CA" dirty="0">
                          <a:latin typeface="Times New Roman" panose="02020603050405020304" pitchFamily="18" charset="0"/>
                          <a:cs typeface="Times New Roman" panose="02020603050405020304" pitchFamily="18" charset="0"/>
                        </a:rPr>
                        <a:t>What a person is actually thinking about.</a:t>
                      </a:r>
                    </a:p>
                    <a:p>
                      <a:pPr marL="285750" indent="-285750">
                        <a:buFont typeface="Wingdings" pitchFamily="2" charset="2"/>
                        <a:buChar char="Ø"/>
                      </a:pPr>
                      <a:endParaRPr lang="en-CA" dirty="0">
                        <a:latin typeface="Times New Roman" panose="02020603050405020304" pitchFamily="18" charset="0"/>
                        <a:cs typeface="Times New Roman" panose="02020603050405020304" pitchFamily="18" charset="0"/>
                      </a:endParaRPr>
                    </a:p>
                    <a:p>
                      <a:pPr marL="285750" indent="-285750">
                        <a:buFont typeface="Wingdings" pitchFamily="2" charset="2"/>
                        <a:buChar char="Ø"/>
                      </a:pPr>
                      <a:endParaRPr lang="en-CA" dirty="0">
                        <a:latin typeface="Times New Roman" panose="02020603050405020304" pitchFamily="18" charset="0"/>
                        <a:cs typeface="Times New Roman" panose="02020603050405020304" pitchFamily="18" charset="0"/>
                      </a:endParaRPr>
                    </a:p>
                    <a:p>
                      <a:pPr marL="285750" indent="-285750">
                        <a:buFont typeface="Wingdings" pitchFamily="2" charset="2"/>
                        <a:buChar char="Ø"/>
                      </a:pPr>
                      <a:r>
                        <a:rPr lang="en-CA" dirty="0">
                          <a:latin typeface="Times New Roman" panose="02020603050405020304" pitchFamily="18" charset="0"/>
                          <a:cs typeface="Times New Roman" panose="02020603050405020304" pitchFamily="18" charset="0"/>
                        </a:rPr>
                        <a:t>Examples:</a:t>
                      </a:r>
                    </a:p>
                    <a:p>
                      <a:pPr marL="342900" indent="-342900">
                        <a:buFont typeface="+mj-lt"/>
                        <a:buAutoNum type="arabicPeriod"/>
                      </a:pPr>
                      <a:r>
                        <a:rPr lang="en-CA" dirty="0">
                          <a:latin typeface="Times New Roman" panose="02020603050405020304" pitchFamily="18" charset="0"/>
                          <a:cs typeface="Times New Roman" panose="02020603050405020304" pitchFamily="18" charset="0"/>
                        </a:rPr>
                        <a:t>Delusions</a:t>
                      </a:r>
                    </a:p>
                    <a:p>
                      <a:pPr marL="342900" indent="-342900">
                        <a:buFont typeface="+mj-lt"/>
                        <a:buAutoNum type="arabicPeriod"/>
                      </a:pPr>
                      <a:r>
                        <a:rPr lang="en-CA" dirty="0">
                          <a:latin typeface="Times New Roman" panose="02020603050405020304" pitchFamily="18" charset="0"/>
                          <a:cs typeface="Times New Roman" panose="02020603050405020304" pitchFamily="18" charset="0"/>
                        </a:rPr>
                        <a:t>Preoccupations</a:t>
                      </a:r>
                    </a:p>
                    <a:p>
                      <a:pPr marL="342900" indent="-342900">
                        <a:buFont typeface="+mj-lt"/>
                        <a:buAutoNum type="arabicPeriod"/>
                      </a:pPr>
                      <a:r>
                        <a:rPr lang="en-CA" dirty="0">
                          <a:latin typeface="Times New Roman" panose="02020603050405020304" pitchFamily="18" charset="0"/>
                          <a:cs typeface="Times New Roman" panose="02020603050405020304" pitchFamily="18" charset="0"/>
                        </a:rPr>
                        <a:t>Obsessions and compulsions</a:t>
                      </a:r>
                    </a:p>
                    <a:p>
                      <a:pPr marL="342900" indent="-342900">
                        <a:buFont typeface="+mj-lt"/>
                        <a:buAutoNum type="arabicPeriod"/>
                      </a:pPr>
                      <a:r>
                        <a:rPr lang="en-CA" dirty="0">
                          <a:latin typeface="Times New Roman" panose="02020603050405020304" pitchFamily="18" charset="0"/>
                          <a:cs typeface="Times New Roman" panose="02020603050405020304" pitchFamily="18" charset="0"/>
                        </a:rPr>
                        <a:t>Phobias</a:t>
                      </a:r>
                    </a:p>
                    <a:p>
                      <a:pPr marL="342900" indent="-342900">
                        <a:buFont typeface="+mj-lt"/>
                        <a:buAutoNum type="arabicPeriod"/>
                      </a:pPr>
                      <a:r>
                        <a:rPr lang="en-CA" dirty="0">
                          <a:latin typeface="Times New Roman" panose="02020603050405020304" pitchFamily="18" charset="0"/>
                          <a:cs typeface="Times New Roman" panose="02020603050405020304" pitchFamily="18" charset="0"/>
                        </a:rPr>
                        <a:t>Suicidal or homicidal ideas</a:t>
                      </a:r>
                    </a:p>
                    <a:p>
                      <a:pPr marL="342900" indent="-342900">
                        <a:buFont typeface="+mj-lt"/>
                        <a:buAutoNum type="arabicPeriod"/>
                      </a:pPr>
                      <a:r>
                        <a:rPr lang="en-CA" dirty="0">
                          <a:latin typeface="Times New Roman" panose="02020603050405020304" pitchFamily="18" charset="0"/>
                          <a:cs typeface="Times New Roman" panose="02020603050405020304" pitchFamily="18" charset="0"/>
                        </a:rPr>
                        <a:t>Ideas of reference and influence</a:t>
                      </a:r>
                    </a:p>
                    <a:p>
                      <a:pPr marL="342900" indent="-342900">
                        <a:buFont typeface="+mj-lt"/>
                        <a:buAutoNum type="arabicPeriod"/>
                      </a:pPr>
                      <a:r>
                        <a:rPr lang="en-CA" dirty="0">
                          <a:latin typeface="Times New Roman" panose="02020603050405020304" pitchFamily="18" charset="0"/>
                          <a:cs typeface="Times New Roman" panose="02020603050405020304" pitchFamily="18" charset="0"/>
                        </a:rPr>
                        <a:t>Poverty of thoughts</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48139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32125-199B-6449-8463-3D6E14A81CDA}"/>
              </a:ext>
            </a:extLst>
          </p:cNvPr>
          <p:cNvSpPr>
            <a:spLocks noGrp="1"/>
          </p:cNvSpPr>
          <p:nvPr>
            <p:ph type="title"/>
          </p:nvPr>
        </p:nvSpPr>
        <p:spPr>
          <a:xfrm>
            <a:off x="838200" y="126423"/>
            <a:ext cx="10515600" cy="1020330"/>
          </a:xfrm>
        </p:spPr>
        <p:txBody>
          <a:bodyPr/>
          <a:lstStyle/>
          <a:p>
            <a:r>
              <a:rPr lang="en-US" altLang="en-US" dirty="0">
                <a:latin typeface="Times New Roman" panose="02020603050405020304" pitchFamily="18" charset="0"/>
                <a:cs typeface="Times New Roman" panose="02020603050405020304" pitchFamily="18" charset="0"/>
              </a:rPr>
              <a:t>MSE</a:t>
            </a:r>
            <a:endParaRPr lang="en-US" dirty="0">
              <a:latin typeface="Times New Roman" panose="02020603050405020304" pitchFamily="18"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24174239-98B3-7843-9999-5E0360CC5819}"/>
              </a:ext>
            </a:extLst>
          </p:cNvPr>
          <p:cNvSpPr>
            <a:spLocks noGrp="1"/>
          </p:cNvSpPr>
          <p:nvPr>
            <p:ph idx="1"/>
          </p:nvPr>
        </p:nvSpPr>
        <p:spPr>
          <a:xfrm>
            <a:off x="838201" y="980496"/>
            <a:ext cx="8402781" cy="4976959"/>
          </a:xfrm>
        </p:spPr>
        <p:txBody>
          <a:bodyPr>
            <a:normAutofit/>
          </a:bodyPr>
          <a:lstStyle/>
          <a:p>
            <a:pPr>
              <a:buFont typeface="Wingdings" pitchFamily="2" charset="2"/>
              <a:buChar char="Ø"/>
            </a:pPr>
            <a:r>
              <a:rPr lang="en-US" sz="2400" b="1" u="sng" dirty="0">
                <a:solidFill>
                  <a:srgbClr val="FF0000"/>
                </a:solidFill>
                <a:latin typeface="Times New Roman" panose="02020603050405020304" pitchFamily="18" charset="0"/>
                <a:cs typeface="Times New Roman" panose="02020603050405020304" pitchFamily="18" charset="0"/>
              </a:rPr>
              <a:t> Perception:</a:t>
            </a:r>
          </a:p>
          <a:p>
            <a:pPr lvl="1">
              <a:buFont typeface="Wingdings" pitchFamily="2" charset="2"/>
              <a:buChar char="Ø"/>
            </a:pPr>
            <a:r>
              <a:rPr lang="en-US" sz="2000" b="1" u="sng" dirty="0">
                <a:solidFill>
                  <a:srgbClr val="0070C0"/>
                </a:solidFill>
                <a:latin typeface="Times New Roman" panose="02020603050405020304" pitchFamily="18" charset="0"/>
                <a:ea typeface="Arial" charset="0"/>
                <a:cs typeface="Times New Roman" panose="02020603050405020304" pitchFamily="18" charset="0"/>
              </a:rPr>
              <a:t> Illusion:</a:t>
            </a:r>
            <a:r>
              <a:rPr lang="en-US" sz="2000" b="1" dirty="0">
                <a:solidFill>
                  <a:srgbClr val="0070C0"/>
                </a:solidFill>
                <a:latin typeface="Times New Roman" panose="02020603050405020304" pitchFamily="18" charset="0"/>
                <a:ea typeface="Arial" charset="0"/>
                <a:cs typeface="Times New Roman" panose="02020603050405020304" pitchFamily="18" charset="0"/>
              </a:rPr>
              <a:t> </a:t>
            </a:r>
            <a:r>
              <a:rPr lang="en-US" sz="2000" dirty="0">
                <a:latin typeface="Times New Roman" panose="02020603050405020304" pitchFamily="18" charset="0"/>
                <a:ea typeface="Arial" charset="0"/>
                <a:cs typeface="Times New Roman" panose="02020603050405020304" pitchFamily="18" charset="0"/>
              </a:rPr>
              <a:t>Misperception of external stimulus.</a:t>
            </a:r>
          </a:p>
          <a:p>
            <a:pPr lvl="1">
              <a:buFont typeface="Wingdings" pitchFamily="2" charset="2"/>
              <a:buChar char="Ø"/>
            </a:pPr>
            <a:r>
              <a:rPr lang="en-US" sz="2000" b="1" u="sng" dirty="0">
                <a:solidFill>
                  <a:srgbClr val="0070C0"/>
                </a:solidFill>
                <a:latin typeface="Times New Roman" panose="02020603050405020304" pitchFamily="18" charset="0"/>
                <a:ea typeface="Arial" charset="0"/>
                <a:cs typeface="Times New Roman" panose="02020603050405020304" pitchFamily="18" charset="0"/>
              </a:rPr>
              <a:t> Hallucinations</a:t>
            </a:r>
            <a:r>
              <a:rPr lang="en-US" sz="2000" b="1" dirty="0">
                <a:solidFill>
                  <a:srgbClr val="0070C0"/>
                </a:solidFill>
                <a:latin typeface="Times New Roman" panose="02020603050405020304" pitchFamily="18" charset="0"/>
                <a:ea typeface="Arial" charset="0"/>
                <a:cs typeface="Times New Roman" panose="02020603050405020304" pitchFamily="18" charset="0"/>
              </a:rPr>
              <a:t>: </a:t>
            </a:r>
            <a:r>
              <a:rPr lang="en-US" sz="2000" dirty="0">
                <a:latin typeface="Times New Roman" panose="02020603050405020304" pitchFamily="18" charset="0"/>
                <a:ea typeface="Arial" charset="0"/>
                <a:cs typeface="Times New Roman" panose="02020603050405020304" pitchFamily="18" charset="0"/>
              </a:rPr>
              <a:t>No external stimulus </a:t>
            </a:r>
            <a:endParaRPr lang="en-CA" sz="2000" dirty="0">
              <a:latin typeface="Times New Roman" panose="02020603050405020304" pitchFamily="18" charset="0"/>
              <a:ea typeface="Arial" charset="0"/>
              <a:cs typeface="Times New Roman" panose="02020603050405020304" pitchFamily="18" charset="0"/>
            </a:endParaRPr>
          </a:p>
          <a:p>
            <a:pPr lvl="2">
              <a:buFont typeface="Wingdings" charset="2"/>
              <a:buChar char="Ø"/>
            </a:pPr>
            <a:r>
              <a:rPr lang="en-CA" dirty="0">
                <a:solidFill>
                  <a:srgbClr val="00B050"/>
                </a:solidFill>
                <a:latin typeface="Times New Roman" panose="02020603050405020304" pitchFamily="18" charset="0"/>
                <a:ea typeface="Arial" charset="0"/>
                <a:cs typeface="Times New Roman" panose="02020603050405020304" pitchFamily="18" charset="0"/>
              </a:rPr>
              <a:t> Which sensory system (e.g. auditory, visual..etc...)</a:t>
            </a:r>
          </a:p>
          <a:p>
            <a:pPr lvl="2">
              <a:buFont typeface="Wingdings" charset="2"/>
              <a:buChar char="Ø"/>
            </a:pPr>
            <a:r>
              <a:rPr lang="en-US" dirty="0">
                <a:solidFill>
                  <a:srgbClr val="00B050"/>
                </a:solidFill>
                <a:latin typeface="Times New Roman" panose="02020603050405020304" pitchFamily="18" charset="0"/>
                <a:ea typeface="Arial" charset="0"/>
                <a:cs typeface="Times New Roman" panose="02020603050405020304" pitchFamily="18" charset="0"/>
              </a:rPr>
              <a:t> Content</a:t>
            </a:r>
          </a:p>
          <a:p>
            <a:pPr lvl="2">
              <a:buFont typeface="Wingdings" charset="2"/>
              <a:buChar char="Ø"/>
            </a:pPr>
            <a:r>
              <a:rPr lang="en-US" dirty="0">
                <a:solidFill>
                  <a:srgbClr val="00B050"/>
                </a:solidFill>
                <a:latin typeface="Times New Roman" panose="02020603050405020304" pitchFamily="18" charset="0"/>
                <a:ea typeface="Arial" charset="0"/>
                <a:cs typeface="Times New Roman" panose="02020603050405020304" pitchFamily="18" charset="0"/>
              </a:rPr>
              <a:t> Third person Vs Second person</a:t>
            </a:r>
            <a:endParaRPr lang="en-CA" dirty="0">
              <a:solidFill>
                <a:srgbClr val="00B050"/>
              </a:solidFill>
              <a:latin typeface="Times New Roman" panose="02020603050405020304" pitchFamily="18" charset="0"/>
              <a:ea typeface="Arial" charset="0"/>
              <a:cs typeface="Times New Roman" panose="02020603050405020304" pitchFamily="18" charset="0"/>
            </a:endParaRPr>
          </a:p>
          <a:p>
            <a:pPr lvl="2">
              <a:buFont typeface="Wingdings" charset="2"/>
              <a:buChar char="Ø"/>
            </a:pPr>
            <a:r>
              <a:rPr lang="en-US" dirty="0">
                <a:solidFill>
                  <a:srgbClr val="00B050"/>
                </a:solidFill>
                <a:latin typeface="Times New Roman" panose="02020603050405020304" pitchFamily="18" charset="0"/>
                <a:ea typeface="Arial" charset="0"/>
                <a:cs typeface="Times New Roman" panose="02020603050405020304" pitchFamily="18" charset="0"/>
              </a:rPr>
              <a:t> Patient  reaction to hallucination</a:t>
            </a:r>
          </a:p>
          <a:p>
            <a:pPr lvl="2">
              <a:buFont typeface="Wingdings" charset="2"/>
              <a:buChar char="Ø"/>
            </a:pPr>
            <a:r>
              <a:rPr lang="en-CA" dirty="0">
                <a:solidFill>
                  <a:srgbClr val="00B050"/>
                </a:solidFill>
                <a:latin typeface="Times New Roman" panose="02020603050405020304" pitchFamily="18" charset="0"/>
                <a:ea typeface="ＭＳ Ｐゴシック" charset="-128"/>
                <a:cs typeface="Times New Roman" panose="02020603050405020304" pitchFamily="18" charset="0"/>
              </a:rPr>
              <a:t> Hypnagogic hallucinations hypnopompic hallucinations</a:t>
            </a:r>
          </a:p>
          <a:p>
            <a:pPr lvl="2">
              <a:buFont typeface="Wingdings" charset="2"/>
              <a:buChar char="Ø"/>
            </a:pPr>
            <a:r>
              <a:rPr lang="en-CA" dirty="0">
                <a:solidFill>
                  <a:srgbClr val="00B050"/>
                </a:solidFill>
                <a:latin typeface="Times New Roman" panose="02020603050405020304" pitchFamily="18" charset="0"/>
                <a:ea typeface="ＭＳ Ｐゴシック" charset="-128"/>
                <a:cs typeface="Times New Roman" panose="02020603050405020304" pitchFamily="18" charset="0"/>
              </a:rPr>
              <a:t> Pseudo hallucinations</a:t>
            </a:r>
          </a:p>
          <a:p>
            <a:pPr lvl="1">
              <a:buFont typeface="Wingdings" charset="2"/>
              <a:buChar char="Ø"/>
            </a:pPr>
            <a:r>
              <a:rPr lang="en-CA" sz="2000" b="1" u="sng" dirty="0">
                <a:solidFill>
                  <a:srgbClr val="0070C0"/>
                </a:solidFill>
                <a:latin typeface="Times New Roman" panose="02020603050405020304" pitchFamily="18" charset="0"/>
                <a:ea typeface="ＭＳ Ｐゴシック" charset="-128"/>
                <a:cs typeface="Times New Roman" panose="02020603050405020304" pitchFamily="18" charset="0"/>
              </a:rPr>
              <a:t> Depersonalization and derealization: </a:t>
            </a:r>
            <a:r>
              <a:rPr lang="en-CA" sz="2000" dirty="0">
                <a:latin typeface="Times New Roman" panose="02020603050405020304" pitchFamily="18" charset="0"/>
                <a:ea typeface="ＭＳ Ｐゴシック" charset="-128"/>
                <a:cs typeface="Times New Roman" panose="02020603050405020304" pitchFamily="18" charset="0"/>
              </a:rPr>
              <a:t>extreme feelings of detachment from the self or the environment</a:t>
            </a:r>
          </a:p>
          <a:p>
            <a:pPr lvl="1">
              <a:buFont typeface="Wingdings" charset="2"/>
              <a:buChar char="Ø"/>
            </a:pPr>
            <a:r>
              <a:rPr lang="en-CA" sz="2000" b="1" u="sng" dirty="0">
                <a:solidFill>
                  <a:srgbClr val="0070C0"/>
                </a:solidFill>
                <a:latin typeface="Times New Roman" panose="02020603050405020304" pitchFamily="18" charset="0"/>
                <a:ea typeface="ＭＳ Ｐゴシック" charset="-128"/>
                <a:cs typeface="Times New Roman" panose="02020603050405020304" pitchFamily="18" charset="0"/>
              </a:rPr>
              <a:t> Formication</a:t>
            </a:r>
            <a:r>
              <a:rPr lang="en-CA" sz="2000" dirty="0">
                <a:solidFill>
                  <a:srgbClr val="0070C0"/>
                </a:solidFill>
                <a:latin typeface="Times New Roman" panose="02020603050405020304" pitchFamily="18" charset="0"/>
                <a:ea typeface="ＭＳ Ｐゴシック" charset="-128"/>
                <a:cs typeface="Times New Roman" panose="02020603050405020304" pitchFamily="18" charset="0"/>
              </a:rPr>
              <a:t>: </a:t>
            </a:r>
            <a:r>
              <a:rPr lang="en-CA" sz="2000" dirty="0">
                <a:latin typeface="Times New Roman" panose="02020603050405020304" pitchFamily="18" charset="0"/>
                <a:ea typeface="ＭＳ Ｐゴシック" charset="-128"/>
                <a:cs typeface="Times New Roman" panose="02020603050405020304" pitchFamily="18" charset="0"/>
              </a:rPr>
              <a:t>The feeling of bugs crawling on or under the skin</a:t>
            </a:r>
          </a:p>
        </p:txBody>
      </p:sp>
      <p:pic>
        <p:nvPicPr>
          <p:cNvPr id="8" name="Picture 7">
            <a:extLst>
              <a:ext uri="{FF2B5EF4-FFF2-40B4-BE49-F238E27FC236}">
                <a16:creationId xmlns:a16="http://schemas.microsoft.com/office/drawing/2014/main" id="{C5BE8DB6-A54B-CC4E-BF67-7A00DB99DD7B}"/>
              </a:ext>
            </a:extLst>
          </p:cNvPr>
          <p:cNvPicPr>
            <a:picLocks noChangeAspect="1"/>
          </p:cNvPicPr>
          <p:nvPr/>
        </p:nvPicPr>
        <p:blipFill>
          <a:blip r:embed="rId2"/>
          <a:stretch>
            <a:fillRect/>
          </a:stretch>
        </p:blipFill>
        <p:spPr>
          <a:xfrm>
            <a:off x="7897092" y="1146753"/>
            <a:ext cx="3456708" cy="2815647"/>
          </a:xfrm>
          <a:prstGeom prst="rect">
            <a:avLst/>
          </a:prstGeom>
        </p:spPr>
      </p:pic>
    </p:spTree>
    <p:extLst>
      <p:ext uri="{BB962C8B-B14F-4D97-AF65-F5344CB8AC3E}">
        <p14:creationId xmlns:p14="http://schemas.microsoft.com/office/powerpoint/2010/main" val="1253943990"/>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32125-199B-6449-8463-3D6E14A81CDA}"/>
              </a:ext>
            </a:extLst>
          </p:cNvPr>
          <p:cNvSpPr>
            <a:spLocks noGrp="1"/>
          </p:cNvSpPr>
          <p:nvPr>
            <p:ph type="title"/>
          </p:nvPr>
        </p:nvSpPr>
        <p:spPr>
          <a:xfrm>
            <a:off x="838200" y="126423"/>
            <a:ext cx="10515600" cy="1020330"/>
          </a:xfrm>
        </p:spPr>
        <p:txBody>
          <a:bodyPr/>
          <a:lstStyle/>
          <a:p>
            <a:r>
              <a:rPr lang="en-US" altLang="en-US" dirty="0">
                <a:latin typeface="Times New Roman" panose="02020603050405020304" pitchFamily="18" charset="0"/>
                <a:cs typeface="Times New Roman" panose="02020603050405020304" pitchFamily="18" charset="0"/>
              </a:rPr>
              <a:t>MSE</a:t>
            </a:r>
            <a:endParaRPr lang="en-US" dirty="0">
              <a:latin typeface="Times New Roman" panose="02020603050405020304" pitchFamily="18"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24174239-98B3-7843-9999-5E0360CC5819}"/>
              </a:ext>
            </a:extLst>
          </p:cNvPr>
          <p:cNvSpPr>
            <a:spLocks noGrp="1"/>
          </p:cNvSpPr>
          <p:nvPr>
            <p:ph idx="1"/>
          </p:nvPr>
        </p:nvSpPr>
        <p:spPr>
          <a:xfrm>
            <a:off x="838201" y="980496"/>
            <a:ext cx="10515599" cy="5420304"/>
          </a:xfrm>
        </p:spPr>
        <p:txBody>
          <a:bodyPr>
            <a:normAutofit/>
          </a:bodyPr>
          <a:lstStyle/>
          <a:p>
            <a:pPr>
              <a:buFont typeface="Wingdings" pitchFamily="2" charset="2"/>
              <a:buChar char="Ø"/>
            </a:pPr>
            <a:r>
              <a:rPr lang="en-US" sz="2400" b="1" u="sng" dirty="0">
                <a:solidFill>
                  <a:srgbClr val="FF0000"/>
                </a:solidFill>
                <a:latin typeface="Times New Roman" panose="02020603050405020304" pitchFamily="18" charset="0"/>
                <a:cs typeface="Times New Roman" panose="02020603050405020304" pitchFamily="18" charset="0"/>
              </a:rPr>
              <a:t> Cognitive functions:</a:t>
            </a:r>
          </a:p>
          <a:p>
            <a:pPr lvl="1">
              <a:buFont typeface="Wingdings" pitchFamily="2" charset="2"/>
              <a:buChar char="Ø"/>
            </a:pPr>
            <a:r>
              <a:rPr lang="en-US" sz="2000" dirty="0">
                <a:solidFill>
                  <a:srgbClr val="0070C0"/>
                </a:solidFill>
                <a:latin typeface="Times New Roman" panose="02020603050405020304" pitchFamily="18" charset="0"/>
                <a:cs typeface="Times New Roman" panose="02020603050405020304" pitchFamily="18" charset="0"/>
              </a:rPr>
              <a:t> Consciousness level and orientation </a:t>
            </a:r>
          </a:p>
          <a:p>
            <a:pPr lvl="1">
              <a:buFont typeface="Wingdings" pitchFamily="2" charset="2"/>
              <a:buChar char="Ø"/>
            </a:pPr>
            <a:r>
              <a:rPr lang="en-US" sz="2000" dirty="0">
                <a:solidFill>
                  <a:srgbClr val="0070C0"/>
                </a:solidFill>
                <a:latin typeface="Times New Roman" panose="02020603050405020304" pitchFamily="18" charset="0"/>
                <a:cs typeface="Times New Roman" panose="02020603050405020304" pitchFamily="18" charset="0"/>
              </a:rPr>
              <a:t> Attention and concentration : e.g. Serial 7 test </a:t>
            </a:r>
          </a:p>
          <a:p>
            <a:pPr lvl="1">
              <a:buFont typeface="Wingdings" pitchFamily="2" charset="2"/>
              <a:buChar char="Ø"/>
            </a:pPr>
            <a:r>
              <a:rPr lang="en-US" sz="2000" dirty="0">
                <a:solidFill>
                  <a:srgbClr val="0070C0"/>
                </a:solidFill>
                <a:latin typeface="Times New Roman" panose="02020603050405020304" pitchFamily="18" charset="0"/>
                <a:cs typeface="Times New Roman" panose="02020603050405020304" pitchFamily="18" charset="0"/>
              </a:rPr>
              <a:t> Memory:</a:t>
            </a:r>
          </a:p>
          <a:p>
            <a:pPr marL="1371600" lvl="2" indent="-457200">
              <a:buFont typeface="+mj-lt"/>
              <a:buAutoNum type="arabicPeriod"/>
            </a:pPr>
            <a:r>
              <a:rPr lang="en-CA" i="1" dirty="0">
                <a:solidFill>
                  <a:srgbClr val="00B050"/>
                </a:solidFill>
                <a:latin typeface="Times New Roman" panose="02020603050405020304" pitchFamily="18" charset="0"/>
                <a:cs typeface="Times New Roman" panose="02020603050405020304" pitchFamily="18" charset="0"/>
              </a:rPr>
              <a:t>Immediate memory</a:t>
            </a:r>
          </a:p>
          <a:p>
            <a:pPr marL="1371600" lvl="2" indent="-457200">
              <a:buFont typeface="+mj-lt"/>
              <a:buAutoNum type="arabicPeriod"/>
            </a:pPr>
            <a:r>
              <a:rPr lang="en-CA" i="1" dirty="0">
                <a:solidFill>
                  <a:srgbClr val="00B050"/>
                </a:solidFill>
                <a:latin typeface="Times New Roman" panose="02020603050405020304" pitchFamily="18" charset="0"/>
                <a:cs typeface="Times New Roman" panose="02020603050405020304" pitchFamily="18" charset="0"/>
              </a:rPr>
              <a:t>Short term recall</a:t>
            </a:r>
            <a:endParaRPr lang="en-CA" dirty="0">
              <a:solidFill>
                <a:srgbClr val="00B050"/>
              </a:solidFill>
              <a:latin typeface="Times New Roman" panose="02020603050405020304" pitchFamily="18" charset="0"/>
              <a:cs typeface="Times New Roman" panose="02020603050405020304" pitchFamily="18" charset="0"/>
            </a:endParaRPr>
          </a:p>
          <a:p>
            <a:pPr marL="1371600" lvl="2" indent="-457200">
              <a:buFont typeface="+mj-lt"/>
              <a:buAutoNum type="arabicPeriod"/>
            </a:pPr>
            <a:r>
              <a:rPr lang="en-CA" i="1" dirty="0">
                <a:solidFill>
                  <a:srgbClr val="00B050"/>
                </a:solidFill>
                <a:latin typeface="Times New Roman" panose="02020603050405020304" pitchFamily="18" charset="0"/>
                <a:cs typeface="Times New Roman" panose="02020603050405020304" pitchFamily="18" charset="0"/>
              </a:rPr>
              <a:t>Recent memory</a:t>
            </a:r>
            <a:endParaRPr lang="en-CA" dirty="0">
              <a:solidFill>
                <a:srgbClr val="00B050"/>
              </a:solidFill>
              <a:latin typeface="Times New Roman" panose="02020603050405020304" pitchFamily="18" charset="0"/>
              <a:cs typeface="Times New Roman" panose="02020603050405020304" pitchFamily="18" charset="0"/>
            </a:endParaRPr>
          </a:p>
          <a:p>
            <a:pPr marL="1371600" lvl="2" indent="-457200">
              <a:buFont typeface="+mj-lt"/>
              <a:buAutoNum type="arabicPeriod"/>
            </a:pPr>
            <a:r>
              <a:rPr lang="en-CA" i="1" dirty="0">
                <a:solidFill>
                  <a:srgbClr val="00B050"/>
                </a:solidFill>
                <a:latin typeface="Times New Roman" panose="02020603050405020304" pitchFamily="18" charset="0"/>
                <a:cs typeface="Times New Roman" panose="02020603050405020304" pitchFamily="18" charset="0"/>
              </a:rPr>
              <a:t>Remote memory </a:t>
            </a:r>
            <a:r>
              <a:rPr lang="en-CA" dirty="0">
                <a:solidFill>
                  <a:srgbClr val="00B050"/>
                </a:solidFill>
                <a:latin typeface="Times New Roman" panose="02020603050405020304" pitchFamily="18" charset="0"/>
                <a:cs typeface="Times New Roman" panose="02020603050405020304" pitchFamily="18" charset="0"/>
              </a:rPr>
              <a:t>(long-term memory)</a:t>
            </a:r>
          </a:p>
          <a:p>
            <a:pPr lvl="1">
              <a:buFont typeface="Wingdings" pitchFamily="2" charset="2"/>
              <a:buChar char="Ø"/>
            </a:pPr>
            <a:r>
              <a:rPr lang="en-US" altLang="en-US" sz="2000" b="1" dirty="0">
                <a:solidFill>
                  <a:srgbClr val="0070C0"/>
                </a:solidFill>
                <a:latin typeface="Times New Roman" panose="02020603050405020304" pitchFamily="18" charset="0"/>
                <a:cs typeface="Times New Roman" panose="02020603050405020304" pitchFamily="18" charset="0"/>
              </a:rPr>
              <a:t>Language and Reading: (When brain pathology is suspected)</a:t>
            </a:r>
            <a:endParaRPr lang="en-CA" altLang="en-US" sz="2000" dirty="0">
              <a:solidFill>
                <a:srgbClr val="0070C0"/>
              </a:solidFill>
              <a:latin typeface="Times New Roman" panose="02020603050405020304" pitchFamily="18" charset="0"/>
              <a:cs typeface="Times New Roman" panose="02020603050405020304" pitchFamily="18" charset="0"/>
            </a:endParaRPr>
          </a:p>
          <a:p>
            <a:pPr lvl="2">
              <a:buFont typeface="Wingdings" pitchFamily="2" charset="2"/>
              <a:buChar char="Ø"/>
            </a:pPr>
            <a:r>
              <a:rPr lang="en-US" altLang="en-US" dirty="0">
                <a:solidFill>
                  <a:srgbClr val="00B050"/>
                </a:solidFill>
                <a:latin typeface="Times New Roman" panose="02020603050405020304" pitchFamily="18" charset="0"/>
                <a:cs typeface="Times New Roman" panose="02020603050405020304" pitchFamily="18" charset="0"/>
              </a:rPr>
              <a:t> Nominal aphasia:  </a:t>
            </a:r>
            <a:r>
              <a:rPr lang="en-US" altLang="en-US" dirty="0">
                <a:latin typeface="Times New Roman" panose="02020603050405020304" pitchFamily="18" charset="0"/>
                <a:cs typeface="Times New Roman" panose="02020603050405020304" pitchFamily="18" charset="0"/>
              </a:rPr>
              <a:t>name two objects (e.g. a pen and a watch )</a:t>
            </a:r>
            <a:endParaRPr lang="en-CA" altLang="en-US" dirty="0">
              <a:latin typeface="Times New Roman" panose="02020603050405020304" pitchFamily="18" charset="0"/>
              <a:cs typeface="Times New Roman" panose="02020603050405020304" pitchFamily="18" charset="0"/>
            </a:endParaRPr>
          </a:p>
          <a:p>
            <a:pPr lvl="2">
              <a:buFont typeface="Wingdings" pitchFamily="2" charset="2"/>
              <a:buChar char="Ø"/>
            </a:pPr>
            <a:r>
              <a:rPr lang="en-US" altLang="en-US" dirty="0">
                <a:solidFill>
                  <a:srgbClr val="00B050"/>
                </a:solidFill>
                <a:latin typeface="Times New Roman" panose="02020603050405020304" pitchFamily="18" charset="0"/>
                <a:cs typeface="Times New Roman" panose="02020603050405020304" pitchFamily="18" charset="0"/>
              </a:rPr>
              <a:t> Expressive aphasia: </a:t>
            </a:r>
            <a:r>
              <a:rPr lang="en-US" altLang="en-US" dirty="0">
                <a:latin typeface="Times New Roman" panose="02020603050405020304" pitchFamily="18" charset="0"/>
                <a:cs typeface="Times New Roman" panose="02020603050405020304" pitchFamily="18" charset="0"/>
              </a:rPr>
              <a:t>repeat after you certain words</a:t>
            </a:r>
            <a:endParaRPr lang="en-CA" altLang="en-US" dirty="0">
              <a:latin typeface="Times New Roman" panose="02020603050405020304" pitchFamily="18" charset="0"/>
              <a:cs typeface="Times New Roman" panose="02020603050405020304" pitchFamily="18" charset="0"/>
            </a:endParaRPr>
          </a:p>
          <a:p>
            <a:pPr lvl="2">
              <a:buFont typeface="Wingdings" pitchFamily="2" charset="2"/>
              <a:buChar char="Ø"/>
            </a:pPr>
            <a:r>
              <a:rPr lang="en-US" altLang="en-US" dirty="0">
                <a:solidFill>
                  <a:srgbClr val="00B050"/>
                </a:solidFill>
                <a:latin typeface="Times New Roman" panose="02020603050405020304" pitchFamily="18" charset="0"/>
                <a:cs typeface="Times New Roman" panose="02020603050405020304" pitchFamily="18" charset="0"/>
              </a:rPr>
              <a:t> Receptive aphasia: </a:t>
            </a:r>
            <a:r>
              <a:rPr lang="en-US" altLang="en-US" dirty="0">
                <a:latin typeface="Times New Roman" panose="02020603050405020304" pitchFamily="18" charset="0"/>
                <a:cs typeface="Times New Roman" panose="02020603050405020304" pitchFamily="18" charset="0"/>
              </a:rPr>
              <a:t>carry out a verbal command</a:t>
            </a:r>
            <a:endParaRPr lang="en-CA" altLang="en-US" dirty="0">
              <a:latin typeface="Times New Roman" panose="02020603050405020304" pitchFamily="18" charset="0"/>
              <a:cs typeface="Times New Roman" panose="02020603050405020304" pitchFamily="18" charset="0"/>
            </a:endParaRPr>
          </a:p>
          <a:p>
            <a:pPr lvl="2">
              <a:buFont typeface="Wingdings" pitchFamily="2" charset="2"/>
              <a:buChar char="Ø"/>
            </a:pPr>
            <a:r>
              <a:rPr lang="en-US" altLang="en-US" dirty="0">
                <a:solidFill>
                  <a:srgbClr val="00B050"/>
                </a:solidFill>
                <a:latin typeface="Times New Roman" panose="02020603050405020304" pitchFamily="18" charset="0"/>
                <a:cs typeface="Times New Roman" panose="02020603050405020304" pitchFamily="18" charset="0"/>
              </a:rPr>
              <a:t> Reading comprehension: </a:t>
            </a:r>
            <a:r>
              <a:rPr lang="en-US" altLang="en-US" dirty="0">
                <a:latin typeface="Times New Roman" panose="02020603050405020304" pitchFamily="18" charset="0"/>
                <a:cs typeface="Times New Roman" panose="02020603050405020304" pitchFamily="18" charset="0"/>
              </a:rPr>
              <a:t>read a sentence with written command (e.g. close your eyes)</a:t>
            </a:r>
          </a:p>
          <a:p>
            <a:pPr lvl="1">
              <a:buFont typeface="Wingdings" pitchFamily="2" charset="2"/>
              <a:buChar char="Ø"/>
            </a:pPr>
            <a:r>
              <a:rPr lang="en-US" altLang="en-US" sz="2000" b="1" dirty="0">
                <a:solidFill>
                  <a:srgbClr val="0070C0"/>
                </a:solidFill>
                <a:latin typeface="Times New Roman" panose="02020603050405020304" pitchFamily="18" charset="0"/>
                <a:cs typeface="Times New Roman" panose="02020603050405020304" pitchFamily="18" charset="0"/>
              </a:rPr>
              <a:t>Visuospatial Ability: (When brain pathology is suspected)</a:t>
            </a:r>
            <a:r>
              <a:rPr lang="en-CA"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dirty="0">
                <a:latin typeface="Times New Roman" panose="02020603050405020304" pitchFamily="18" charset="0"/>
                <a:cs typeface="Times New Roman" panose="02020603050405020304" pitchFamily="18" charset="0"/>
              </a:rPr>
              <a:t>Ask the patient to copy a figure such as interlocking pentagons</a:t>
            </a:r>
            <a:endParaRPr lang="en-CA" altLang="en-US" sz="2000" dirty="0">
              <a:latin typeface="Times New Roman" panose="02020603050405020304" pitchFamily="18" charset="0"/>
              <a:cs typeface="Times New Roman" panose="02020603050405020304" pitchFamily="18" charset="0"/>
            </a:endParaRPr>
          </a:p>
          <a:p>
            <a:pPr>
              <a:buFont typeface="Wingdings" pitchFamily="2" charset="2"/>
              <a:buChar char="Ø"/>
            </a:pPr>
            <a:endParaRPr lang="en-CA" dirty="0">
              <a:latin typeface="Times New Roman" panose="02020603050405020304" pitchFamily="18" charset="0"/>
              <a:cs typeface="Times New Roman" panose="02020603050405020304" pitchFamily="18" charset="0"/>
            </a:endParaRPr>
          </a:p>
          <a:p>
            <a:pPr>
              <a:buFont typeface="Wingdings" pitchFamily="2" charset="2"/>
              <a:buChar char="Ø"/>
            </a:pPr>
            <a:endParaRPr lang="en-CA" sz="2000" dirty="0">
              <a:latin typeface="Times New Roman" panose="02020603050405020304" pitchFamily="18" charset="0"/>
              <a:ea typeface="ＭＳ Ｐゴシック" charset="-128"/>
              <a:cs typeface="Times New Roman" panose="02020603050405020304" pitchFamily="18" charset="0"/>
            </a:endParaRPr>
          </a:p>
        </p:txBody>
      </p:sp>
    </p:spTree>
    <p:extLst>
      <p:ext uri="{BB962C8B-B14F-4D97-AF65-F5344CB8AC3E}">
        <p14:creationId xmlns:p14="http://schemas.microsoft.com/office/powerpoint/2010/main" val="2287499338"/>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4A7C9-FD73-674C-A4EB-10E8CD20E8F7}"/>
              </a:ext>
            </a:extLst>
          </p:cNvPr>
          <p:cNvSpPr>
            <a:spLocks noGrp="1"/>
          </p:cNvSpPr>
          <p:nvPr>
            <p:ph type="title"/>
          </p:nvPr>
        </p:nvSpPr>
        <p:spPr>
          <a:xfrm>
            <a:off x="838200" y="365125"/>
            <a:ext cx="10515600" cy="951057"/>
          </a:xfrm>
        </p:spPr>
        <p:txBody>
          <a:bodyPr/>
          <a:lstStyle/>
          <a:p>
            <a:r>
              <a:rPr lang="en-US" dirty="0">
                <a:latin typeface="Times New Roman" panose="02020603050405020304" pitchFamily="18" charset="0"/>
                <a:cs typeface="Times New Roman" panose="02020603050405020304" pitchFamily="18" charset="0"/>
              </a:rPr>
              <a:t>Formal Cognitive testing (MMSE)</a:t>
            </a:r>
          </a:p>
        </p:txBody>
      </p:sp>
      <p:pic>
        <p:nvPicPr>
          <p:cNvPr id="7170" name="Picture 2" descr="/var/folders/sn/yzqqh0l94p9f08fk9m05ttr40000gn/T/com.microsoft.Powerpoint/WebArchiveCopyPasteTempFiles/Z">
            <a:extLst>
              <a:ext uri="{FF2B5EF4-FFF2-40B4-BE49-F238E27FC236}">
                <a16:creationId xmlns:a16="http://schemas.microsoft.com/office/drawing/2014/main" id="{7955E0C3-D2B2-7D43-B822-5780E9C3CF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382" y="1316182"/>
            <a:ext cx="8664431" cy="5417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018977"/>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4A7C9-FD73-674C-A4EB-10E8CD20E8F7}"/>
              </a:ext>
            </a:extLst>
          </p:cNvPr>
          <p:cNvSpPr>
            <a:spLocks noGrp="1"/>
          </p:cNvSpPr>
          <p:nvPr>
            <p:ph type="title"/>
          </p:nvPr>
        </p:nvSpPr>
        <p:spPr>
          <a:xfrm>
            <a:off x="838200" y="365125"/>
            <a:ext cx="10515600" cy="964911"/>
          </a:xfrm>
        </p:spPr>
        <p:txBody>
          <a:bodyPr/>
          <a:lstStyle/>
          <a:p>
            <a:r>
              <a:rPr lang="en-US" dirty="0">
                <a:latin typeface="Times New Roman" panose="02020603050405020304" pitchFamily="18" charset="0"/>
                <a:cs typeface="Times New Roman" panose="02020603050405020304" pitchFamily="18" charset="0"/>
              </a:rPr>
              <a:t>Formal Cognitive testing(</a:t>
            </a:r>
            <a:r>
              <a:rPr lang="en-CA" dirty="0">
                <a:latin typeface="Times New Roman" panose="02020603050405020304" pitchFamily="18" charset="0"/>
                <a:cs typeface="Times New Roman" panose="02020603050405020304" pitchFamily="18" charset="0"/>
              </a:rPr>
              <a:t>MOCA</a:t>
            </a:r>
            <a:r>
              <a:rPr lang="en-US" dirty="0">
                <a:latin typeface="Times New Roman" panose="02020603050405020304" pitchFamily="18" charset="0"/>
                <a:cs typeface="Times New Roman" panose="02020603050405020304" pitchFamily="18" charset="0"/>
              </a:rPr>
              <a:t>)</a:t>
            </a:r>
          </a:p>
        </p:txBody>
      </p:sp>
      <p:pic>
        <p:nvPicPr>
          <p:cNvPr id="8194" name="Picture 2" descr="/var/folders/sn/yzqqh0l94p9f08fk9m05ttr40000gn/T/com.microsoft.Powerpoint/WebArchiveCopyPasteTempFiles/2Q==">
            <a:extLst>
              <a:ext uri="{FF2B5EF4-FFF2-40B4-BE49-F238E27FC236}">
                <a16:creationId xmlns:a16="http://schemas.microsoft.com/office/drawing/2014/main" id="{D1848BA0-DC8E-C44D-8F1B-CB7C3901C2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8509" y="1330036"/>
            <a:ext cx="6830291" cy="5527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017502"/>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32125-199B-6449-8463-3D6E14A81CDA}"/>
              </a:ext>
            </a:extLst>
          </p:cNvPr>
          <p:cNvSpPr>
            <a:spLocks noGrp="1"/>
          </p:cNvSpPr>
          <p:nvPr>
            <p:ph type="title"/>
          </p:nvPr>
        </p:nvSpPr>
        <p:spPr>
          <a:xfrm>
            <a:off x="838200" y="126423"/>
            <a:ext cx="10515600" cy="1020330"/>
          </a:xfrm>
        </p:spPr>
        <p:txBody>
          <a:bodyPr/>
          <a:lstStyle/>
          <a:p>
            <a:r>
              <a:rPr lang="en-US" altLang="en-US" dirty="0">
                <a:latin typeface="Times New Roman" panose="02020603050405020304" pitchFamily="18" charset="0"/>
                <a:cs typeface="Times New Roman" panose="02020603050405020304" pitchFamily="18" charset="0"/>
              </a:rPr>
              <a:t>MSE</a:t>
            </a:r>
            <a:endParaRPr lang="en-US" dirty="0">
              <a:latin typeface="Times New Roman" panose="02020603050405020304" pitchFamily="18"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24174239-98B3-7843-9999-5E0360CC5819}"/>
              </a:ext>
            </a:extLst>
          </p:cNvPr>
          <p:cNvSpPr>
            <a:spLocks noGrp="1"/>
          </p:cNvSpPr>
          <p:nvPr>
            <p:ph idx="1"/>
          </p:nvPr>
        </p:nvSpPr>
        <p:spPr>
          <a:xfrm>
            <a:off x="838201" y="980496"/>
            <a:ext cx="10515599" cy="3051177"/>
          </a:xfrm>
        </p:spPr>
        <p:txBody>
          <a:bodyPr>
            <a:normAutofit/>
          </a:bodyPr>
          <a:lstStyle/>
          <a:p>
            <a:pPr>
              <a:buFont typeface="Wingdings" pitchFamily="2" charset="2"/>
              <a:buChar char="Ø"/>
            </a:pPr>
            <a:r>
              <a:rPr lang="en-US" sz="2400" b="1" u="sng" dirty="0">
                <a:solidFill>
                  <a:srgbClr val="FF0000"/>
                </a:solidFill>
                <a:latin typeface="Times New Roman" panose="02020603050405020304" pitchFamily="18" charset="0"/>
                <a:cs typeface="Times New Roman" panose="02020603050405020304" pitchFamily="18" charset="0"/>
              </a:rPr>
              <a:t> Cognitive functions:</a:t>
            </a:r>
          </a:p>
          <a:p>
            <a:pPr>
              <a:buFont typeface="Wingdings" pitchFamily="2" charset="2"/>
              <a:buChar char="Ø"/>
              <a:defRPr/>
            </a:pPr>
            <a:r>
              <a:rPr lang="en-US" sz="2000" b="1" dirty="0">
                <a:solidFill>
                  <a:srgbClr val="0070C0"/>
                </a:solidFill>
                <a:latin typeface="Times New Roman" panose="02020603050405020304" pitchFamily="18" charset="0"/>
                <a:cs typeface="Times New Roman" panose="02020603050405020304" pitchFamily="18" charset="0"/>
              </a:rPr>
              <a:t>Abstract Thinking:</a:t>
            </a:r>
            <a:r>
              <a:rPr lang="en-US" sz="2000" dirty="0">
                <a:solidFill>
                  <a:srgbClr val="0070C0"/>
                </a:solidFill>
                <a:latin typeface="Times New Roman" panose="02020603050405020304" pitchFamily="18" charset="0"/>
                <a:cs typeface="Times New Roman" panose="02020603050405020304" pitchFamily="18" charset="0"/>
              </a:rPr>
              <a:t> </a:t>
            </a:r>
            <a:endParaRPr lang="en-CA" sz="2000" dirty="0">
              <a:solidFill>
                <a:srgbClr val="0070C0"/>
              </a:solidFill>
              <a:latin typeface="Times New Roman" panose="02020603050405020304" pitchFamily="18" charset="0"/>
              <a:cs typeface="Times New Roman" panose="02020603050405020304" pitchFamily="18" charset="0"/>
            </a:endParaRPr>
          </a:p>
          <a:p>
            <a:pPr lvl="1">
              <a:buFont typeface="Wingdings" pitchFamily="2" charset="2"/>
              <a:buChar char="Ø"/>
              <a:defRPr/>
            </a:pPr>
            <a:r>
              <a:rPr lang="en-US" sz="2000" dirty="0">
                <a:latin typeface="Times New Roman" panose="02020603050405020304" pitchFamily="18" charset="0"/>
                <a:cs typeface="Times New Roman" panose="02020603050405020304" pitchFamily="18" charset="0"/>
              </a:rPr>
              <a:t> It is the ability to deal with concepts and to make appropriate inference.  </a:t>
            </a:r>
          </a:p>
          <a:p>
            <a:pPr lvl="1">
              <a:buFont typeface="Wingdings" pitchFamily="2" charset="2"/>
              <a:buChar char="Ø"/>
              <a:defRPr/>
            </a:pPr>
            <a:r>
              <a:rPr lang="en-US" sz="2000" dirty="0">
                <a:latin typeface="Times New Roman" panose="02020603050405020304" pitchFamily="18" charset="0"/>
                <a:cs typeface="Times New Roman" panose="02020603050405020304" pitchFamily="18" charset="0"/>
              </a:rPr>
              <a:t> It can be tested by :</a:t>
            </a:r>
          </a:p>
          <a:p>
            <a:pPr marL="800100" lvl="1" indent="-342900">
              <a:buFont typeface="+mj-lt"/>
              <a:buAutoNum type="arabicPeriod"/>
              <a:defRPr/>
            </a:pPr>
            <a:r>
              <a:rPr lang="en-US" sz="2000" dirty="0">
                <a:solidFill>
                  <a:srgbClr val="0070C0"/>
                </a:solidFill>
                <a:latin typeface="Times New Roman" panose="02020603050405020304" pitchFamily="18" charset="0"/>
                <a:cs typeface="Times New Roman" panose="02020603050405020304" pitchFamily="18" charset="0"/>
              </a:rPr>
              <a:t>Similarities:  </a:t>
            </a:r>
            <a:r>
              <a:rPr lang="en-US" sz="2000" dirty="0">
                <a:solidFill>
                  <a:srgbClr val="00B050"/>
                </a:solidFill>
                <a:latin typeface="Times New Roman" panose="02020603050405020304" pitchFamily="18" charset="0"/>
                <a:cs typeface="Times New Roman" panose="02020603050405020304" pitchFamily="18" charset="0"/>
              </a:rPr>
              <a:t>ask the patient to tell you the similarity between 2 things (e.g. car and train), and the difference between 2 things (e.g. book and notebook)</a:t>
            </a:r>
          </a:p>
          <a:p>
            <a:pPr marL="800100" lvl="1" indent="-342900">
              <a:buFont typeface="+mj-lt"/>
              <a:buAutoNum type="arabicPeriod"/>
              <a:defRPr/>
            </a:pPr>
            <a:r>
              <a:rPr lang="en-US" sz="2000" dirty="0">
                <a:solidFill>
                  <a:srgbClr val="0070C0"/>
                </a:solidFill>
                <a:latin typeface="Times New Roman" panose="02020603050405020304" pitchFamily="18" charset="0"/>
                <a:cs typeface="Times New Roman" panose="02020603050405020304" pitchFamily="18" charset="0"/>
              </a:rPr>
              <a:t>Proverbs: </a:t>
            </a:r>
            <a:r>
              <a:rPr lang="en-US" sz="2000" dirty="0">
                <a:solidFill>
                  <a:srgbClr val="00B050"/>
                </a:solidFill>
                <a:latin typeface="Times New Roman" panose="02020603050405020304" pitchFamily="18" charset="0"/>
                <a:cs typeface="Times New Roman" panose="02020603050405020304" pitchFamily="18" charset="0"/>
              </a:rPr>
              <a:t>ask the patient to interpret one or two proverbs (e.g. people in glass houses should not throw stones) the patient may give a concrete answer (e.g. stones will break the glass)</a:t>
            </a:r>
            <a:endParaRPr lang="en-CA" sz="2000" dirty="0">
              <a:solidFill>
                <a:srgbClr val="00B050"/>
              </a:solidFill>
              <a:latin typeface="Times New Roman" panose="02020603050405020304" pitchFamily="18" charset="0"/>
              <a:cs typeface="Times New Roman" panose="02020603050405020304" pitchFamily="18" charset="0"/>
            </a:endParaRPr>
          </a:p>
          <a:p>
            <a:pPr marL="0" indent="0" fontAlgn="base">
              <a:buNone/>
            </a:pPr>
            <a:endParaRPr lang="en-CA" dirty="0">
              <a:solidFill>
                <a:srgbClr val="00B050"/>
              </a:solidFill>
              <a:latin typeface="Times New Roman" panose="02020603050405020304" pitchFamily="18" charset="0"/>
              <a:cs typeface="Times New Roman" panose="02020603050405020304" pitchFamily="18" charset="0"/>
            </a:endParaRPr>
          </a:p>
          <a:p>
            <a:pPr>
              <a:buFont typeface="Wingdings" pitchFamily="2" charset="2"/>
              <a:buChar char="Ø"/>
            </a:pPr>
            <a:endParaRPr lang="en-CA" sz="2000" dirty="0">
              <a:latin typeface="Times New Roman" panose="02020603050405020304" pitchFamily="18" charset="0"/>
              <a:ea typeface="ＭＳ Ｐゴシック" charset="-128"/>
              <a:cs typeface="Times New Roman" panose="02020603050405020304" pitchFamily="18" charset="0"/>
            </a:endParaRPr>
          </a:p>
        </p:txBody>
      </p:sp>
      <p:pic>
        <p:nvPicPr>
          <p:cNvPr id="3" name="Picture 2">
            <a:extLst>
              <a:ext uri="{FF2B5EF4-FFF2-40B4-BE49-F238E27FC236}">
                <a16:creationId xmlns:a16="http://schemas.microsoft.com/office/drawing/2014/main" id="{3E9EF21E-7D28-264F-82A3-0825F92A8263}"/>
              </a:ext>
            </a:extLst>
          </p:cNvPr>
          <p:cNvPicPr>
            <a:picLocks noChangeAspect="1"/>
          </p:cNvPicPr>
          <p:nvPr/>
        </p:nvPicPr>
        <p:blipFill>
          <a:blip r:embed="rId2"/>
          <a:stretch>
            <a:fillRect/>
          </a:stretch>
        </p:blipFill>
        <p:spPr>
          <a:xfrm>
            <a:off x="5458691" y="4031673"/>
            <a:ext cx="5895109" cy="2272145"/>
          </a:xfrm>
          <a:prstGeom prst="rect">
            <a:avLst/>
          </a:prstGeom>
        </p:spPr>
      </p:pic>
    </p:spTree>
    <p:extLst>
      <p:ext uri="{BB962C8B-B14F-4D97-AF65-F5344CB8AC3E}">
        <p14:creationId xmlns:p14="http://schemas.microsoft.com/office/powerpoint/2010/main" val="39006327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32125-199B-6449-8463-3D6E14A81CDA}"/>
              </a:ext>
            </a:extLst>
          </p:cNvPr>
          <p:cNvSpPr>
            <a:spLocks noGrp="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MSE</a:t>
            </a:r>
            <a:endParaRPr lang="en-US" dirty="0">
              <a:latin typeface="Times New Roman" panose="02020603050405020304" pitchFamily="18"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24174239-98B3-7843-9999-5E0360CC5819}"/>
              </a:ext>
            </a:extLst>
          </p:cNvPr>
          <p:cNvSpPr>
            <a:spLocks noGrp="1"/>
          </p:cNvSpPr>
          <p:nvPr>
            <p:ph sz="half" idx="1"/>
          </p:nvPr>
        </p:nvSpPr>
        <p:spPr/>
        <p:txBody>
          <a:bodyPr>
            <a:normAutofit/>
          </a:bodyPr>
          <a:lstStyle/>
          <a:p>
            <a:pPr>
              <a:buFont typeface="Wingdings" pitchFamily="2" charset="2"/>
              <a:buChar char="Ø"/>
            </a:pPr>
            <a:r>
              <a:rPr lang="en-US" sz="2400" b="1" dirty="0">
                <a:solidFill>
                  <a:srgbClr val="FF0000"/>
                </a:solidFill>
                <a:latin typeface="Times New Roman" panose="02020603050405020304" pitchFamily="18" charset="0"/>
                <a:cs typeface="Times New Roman" panose="02020603050405020304" pitchFamily="18" charset="0"/>
              </a:rPr>
              <a:t> </a:t>
            </a:r>
            <a:r>
              <a:rPr lang="en-US" sz="2400" b="1" u="sng" dirty="0">
                <a:solidFill>
                  <a:srgbClr val="FF0000"/>
                </a:solidFill>
                <a:latin typeface="Times New Roman" panose="02020603050405020304" pitchFamily="18" charset="0"/>
                <a:cs typeface="Times New Roman" panose="02020603050405020304" pitchFamily="18" charset="0"/>
              </a:rPr>
              <a:t>Judgment: </a:t>
            </a:r>
            <a:r>
              <a:rPr lang="en-CA" sz="2000" dirty="0">
                <a:latin typeface="Times New Roman" panose="02020603050405020304" pitchFamily="18" charset="0"/>
                <a:cs typeface="Times New Roman" panose="02020603050405020304" pitchFamily="18" charset="0"/>
              </a:rPr>
              <a:t>​</a:t>
            </a:r>
          </a:p>
          <a:p>
            <a:pPr lvl="1" fontAlgn="base">
              <a:buFont typeface="Wingdings" pitchFamily="2" charset="2"/>
              <a:buChar char="Ø"/>
            </a:pPr>
            <a:r>
              <a:rPr lang="en-US" sz="2000" dirty="0">
                <a:latin typeface="Times New Roman" panose="02020603050405020304" pitchFamily="18" charset="0"/>
                <a:cs typeface="Times New Roman" panose="02020603050405020304" pitchFamily="18" charset="0"/>
              </a:rPr>
              <a:t> The patient’s predicted response and behaviour in imaginary situation.​</a:t>
            </a:r>
          </a:p>
          <a:p>
            <a:pPr lvl="1" fontAlgn="base">
              <a:buFont typeface="Wingdings" pitchFamily="2" charset="2"/>
              <a:buChar char="Ø"/>
            </a:pPr>
            <a:r>
              <a:rPr lang="en-US" sz="2000" dirty="0">
                <a:latin typeface="Times New Roman" panose="02020603050405020304" pitchFamily="18" charset="0"/>
                <a:cs typeface="Times New Roman" panose="02020603050405020304" pitchFamily="18" charset="0"/>
              </a:rPr>
              <a:t> From recent history.​</a:t>
            </a:r>
          </a:p>
          <a:p>
            <a:pPr fontAlgn="base">
              <a:buFont typeface="Wingdings" pitchFamily="2" charset="2"/>
              <a:buChar char="Ø"/>
            </a:pPr>
            <a:r>
              <a:rPr lang="en-US" sz="2400" b="1" i="1" u="sng" dirty="0">
                <a:solidFill>
                  <a:srgbClr val="FF0000"/>
                </a:solidFill>
                <a:latin typeface="Times New Roman" panose="02020603050405020304" pitchFamily="18" charset="0"/>
                <a:cs typeface="Times New Roman" panose="02020603050405020304" pitchFamily="18" charset="0"/>
              </a:rPr>
              <a:t> Insight: </a:t>
            </a:r>
            <a:r>
              <a:rPr lang="en-US" sz="2400" dirty="0">
                <a:solidFill>
                  <a:srgbClr val="FF0000"/>
                </a:solidFill>
                <a:latin typeface="Times New Roman" panose="02020603050405020304" pitchFamily="18" charset="0"/>
                <a:cs typeface="Times New Roman" panose="02020603050405020304" pitchFamily="18" charset="0"/>
              </a:rPr>
              <a:t> </a:t>
            </a:r>
            <a:r>
              <a:rPr lang="en-CA" sz="2000" dirty="0">
                <a:latin typeface="Times New Roman" panose="02020603050405020304" pitchFamily="18" charset="0"/>
                <a:cs typeface="Times New Roman" panose="02020603050405020304" pitchFamily="18" charset="0"/>
              </a:rPr>
              <a:t>​</a:t>
            </a:r>
          </a:p>
          <a:p>
            <a:pPr lvl="1" fontAlgn="base">
              <a:buFont typeface="Wingdings" pitchFamily="2" charset="2"/>
              <a:buChar char="Ø"/>
            </a:pPr>
            <a:r>
              <a:rPr lang="en-US" sz="2000" dirty="0">
                <a:latin typeface="Times New Roman" panose="02020603050405020304" pitchFamily="18" charset="0"/>
                <a:cs typeface="Times New Roman" panose="02020603050405020304" pitchFamily="18" charset="0"/>
              </a:rPr>
              <a:t> The degree of awareness and understanding the patient has that he or she is mentally ill.</a:t>
            </a:r>
          </a:p>
          <a:p>
            <a:pPr marL="457200" lvl="1" indent="0">
              <a:buNone/>
              <a:defRPr/>
            </a:pPr>
            <a:endParaRPr lang="en-CA" sz="2000" dirty="0">
              <a:latin typeface="Times New Roman" panose="02020603050405020304" pitchFamily="18" charset="0"/>
              <a:cs typeface="Times New Roman" panose="02020603050405020304" pitchFamily="18" charset="0"/>
            </a:endParaRPr>
          </a:p>
          <a:p>
            <a:pPr fontAlgn="base">
              <a:buFont typeface="Wingdings" pitchFamily="2" charset="2"/>
              <a:buChar char="Ø"/>
            </a:pPr>
            <a:endParaRPr lang="en-US" sz="2400" dirty="0">
              <a:latin typeface="Times New Roman" panose="02020603050405020304" pitchFamily="18" charset="0"/>
              <a:cs typeface="Times New Roman" panose="02020603050405020304" pitchFamily="18" charset="0"/>
            </a:endParaRPr>
          </a:p>
          <a:p>
            <a:pPr>
              <a:buFont typeface="Wingdings" pitchFamily="2" charset="2"/>
              <a:buChar char="Ø"/>
              <a:defRPr/>
            </a:pPr>
            <a:endParaRPr lang="en-CA" dirty="0">
              <a:latin typeface="Times New Roman" panose="02020603050405020304" pitchFamily="18" charset="0"/>
              <a:cs typeface="Times New Roman" panose="02020603050405020304" pitchFamily="18" charset="0"/>
            </a:endParaRPr>
          </a:p>
          <a:p>
            <a:pPr>
              <a:buFont typeface="Wingdings" pitchFamily="2" charset="2"/>
              <a:buChar char="Ø"/>
            </a:pPr>
            <a:endParaRPr lang="en-CA" sz="2000" dirty="0">
              <a:latin typeface="Times New Roman" panose="02020603050405020304" pitchFamily="18" charset="0"/>
              <a:ea typeface="ＭＳ Ｐゴシック" charset="-128"/>
              <a:cs typeface="Times New Roman" panose="02020603050405020304" pitchFamily="18" charset="0"/>
            </a:endParaRPr>
          </a:p>
        </p:txBody>
      </p:sp>
      <p:pic>
        <p:nvPicPr>
          <p:cNvPr id="4" name="Content Placeholder 3">
            <a:extLst>
              <a:ext uri="{FF2B5EF4-FFF2-40B4-BE49-F238E27FC236}">
                <a16:creationId xmlns:a16="http://schemas.microsoft.com/office/drawing/2014/main" id="{9F8DC7F1-822D-304C-BBD8-45787B7F7760}"/>
              </a:ext>
            </a:extLst>
          </p:cNvPr>
          <p:cNvPicPr>
            <a:picLocks noGrp="1" noChangeAspect="1"/>
          </p:cNvPicPr>
          <p:nvPr>
            <p:ph sz="half" idx="2"/>
          </p:nvPr>
        </p:nvPicPr>
        <p:blipFill>
          <a:blip r:embed="rId2"/>
          <a:stretch>
            <a:fillRect/>
          </a:stretch>
        </p:blipFill>
        <p:spPr>
          <a:xfrm>
            <a:off x="6276109" y="1825625"/>
            <a:ext cx="5077691" cy="4351338"/>
          </a:xfrm>
        </p:spPr>
      </p:pic>
    </p:spTree>
    <p:extLst>
      <p:ext uri="{BB962C8B-B14F-4D97-AF65-F5344CB8AC3E}">
        <p14:creationId xmlns:p14="http://schemas.microsoft.com/office/powerpoint/2010/main" val="23275308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32125-199B-6449-8463-3D6E14A81CDA}"/>
              </a:ext>
            </a:extLst>
          </p:cNvPr>
          <p:cNvSpPr>
            <a:spLocks noGrp="1"/>
          </p:cNvSpPr>
          <p:nvPr>
            <p:ph type="title"/>
          </p:nvPr>
        </p:nvSpPr>
        <p:spPr>
          <a:xfrm>
            <a:off x="838200" y="126423"/>
            <a:ext cx="10515600" cy="1020330"/>
          </a:xfrm>
        </p:spPr>
        <p:txBody>
          <a:bodyPr/>
          <a:lstStyle/>
          <a:p>
            <a:r>
              <a:rPr lang="en-US" altLang="en-US" dirty="0">
                <a:latin typeface="Times New Roman" panose="02020603050405020304" pitchFamily="18" charset="0"/>
                <a:cs typeface="Times New Roman" panose="02020603050405020304" pitchFamily="18" charset="0"/>
              </a:rPr>
              <a:t>MSE</a:t>
            </a:r>
            <a:endParaRPr lang="en-US" dirty="0">
              <a:latin typeface="Times New Roman" panose="02020603050405020304" pitchFamily="18"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24174239-98B3-7843-9999-5E0360CC5819}"/>
              </a:ext>
            </a:extLst>
          </p:cNvPr>
          <p:cNvSpPr>
            <a:spLocks noGrp="1"/>
          </p:cNvSpPr>
          <p:nvPr>
            <p:ph idx="1"/>
          </p:nvPr>
        </p:nvSpPr>
        <p:spPr>
          <a:xfrm>
            <a:off x="838201" y="1028700"/>
            <a:ext cx="10515599" cy="3917374"/>
          </a:xfrm>
        </p:spPr>
        <p:txBody>
          <a:bodyPr>
            <a:normAutofit/>
          </a:bodyPr>
          <a:lstStyle/>
          <a:p>
            <a:pPr>
              <a:buFont typeface="Wingdings" pitchFamily="2" charset="2"/>
              <a:buChar char="Ø"/>
              <a:defRPr/>
            </a:pPr>
            <a:r>
              <a:rPr lang="en-CA" altLang="en-US" sz="2400" b="1" u="sng" dirty="0">
                <a:solidFill>
                  <a:srgbClr val="FF0000"/>
                </a:solidFill>
                <a:latin typeface="Times New Roman" panose="02020603050405020304" pitchFamily="18" charset="0"/>
                <a:cs typeface="Times New Roman" panose="02020603050405020304" pitchFamily="18" charset="0"/>
              </a:rPr>
              <a:t> levels of insight:</a:t>
            </a:r>
            <a:endParaRPr lang="en-CA" sz="2400" b="1" u="sng" dirty="0">
              <a:solidFill>
                <a:srgbClr val="FF0000"/>
              </a:solidFill>
              <a:latin typeface="Times New Roman" panose="02020603050405020304" pitchFamily="18" charset="0"/>
              <a:cs typeface="Times New Roman" panose="02020603050405020304" pitchFamily="18" charset="0"/>
            </a:endParaRPr>
          </a:p>
          <a:p>
            <a:pPr lvl="1">
              <a:buFont typeface="Wingdings" pitchFamily="2" charset="2"/>
              <a:buChar char="Ø"/>
              <a:defRPr/>
            </a:pPr>
            <a:r>
              <a:rPr lang="en-CA" sz="2000" b="1" dirty="0">
                <a:latin typeface="Times New Roman" panose="02020603050405020304" pitchFamily="18" charset="0"/>
                <a:cs typeface="Times New Roman" panose="02020603050405020304" pitchFamily="18" charset="0"/>
              </a:rPr>
              <a:t> </a:t>
            </a:r>
            <a:r>
              <a:rPr lang="en-CA" sz="2000" b="1" dirty="0">
                <a:solidFill>
                  <a:srgbClr val="0070C0"/>
                </a:solidFill>
                <a:latin typeface="Times New Roman" panose="02020603050405020304" pitchFamily="18" charset="0"/>
                <a:cs typeface="Times New Roman" panose="02020603050405020304" pitchFamily="18" charset="0"/>
              </a:rPr>
              <a:t>Complete denial </a:t>
            </a:r>
            <a:r>
              <a:rPr lang="en-CA" sz="2000" dirty="0">
                <a:latin typeface="Times New Roman" panose="02020603050405020304" pitchFamily="18" charset="0"/>
                <a:cs typeface="Times New Roman" panose="02020603050405020304" pitchFamily="18" charset="0"/>
              </a:rPr>
              <a:t>of illness</a:t>
            </a:r>
          </a:p>
          <a:p>
            <a:pPr lvl="1">
              <a:buFont typeface="Wingdings" pitchFamily="2" charset="2"/>
              <a:buChar char="Ø"/>
              <a:defRPr/>
            </a:pPr>
            <a:r>
              <a:rPr lang="en-CA" sz="2000" b="1" dirty="0">
                <a:latin typeface="Times New Roman" panose="02020603050405020304" pitchFamily="18" charset="0"/>
                <a:cs typeface="Times New Roman" panose="02020603050405020304" pitchFamily="18" charset="0"/>
              </a:rPr>
              <a:t> </a:t>
            </a:r>
            <a:r>
              <a:rPr lang="en-CA" sz="2000" b="1" dirty="0">
                <a:solidFill>
                  <a:srgbClr val="0070C0"/>
                </a:solidFill>
                <a:latin typeface="Times New Roman" panose="02020603050405020304" pitchFamily="18" charset="0"/>
                <a:cs typeface="Times New Roman" panose="02020603050405020304" pitchFamily="18" charset="0"/>
              </a:rPr>
              <a:t>Slight awareness </a:t>
            </a:r>
            <a:r>
              <a:rPr lang="en-CA" sz="2000" dirty="0">
                <a:latin typeface="Times New Roman" panose="02020603050405020304" pitchFamily="18" charset="0"/>
                <a:cs typeface="Times New Roman" panose="02020603050405020304" pitchFamily="18" charset="0"/>
              </a:rPr>
              <a:t>of being sick and needing help but denying it at the same time</a:t>
            </a:r>
          </a:p>
          <a:p>
            <a:pPr lvl="1">
              <a:buFont typeface="Wingdings" pitchFamily="2" charset="2"/>
              <a:buChar char="Ø"/>
              <a:defRPr/>
            </a:pPr>
            <a:r>
              <a:rPr lang="en-CA" sz="2000" dirty="0">
                <a:latin typeface="Times New Roman" panose="02020603050405020304" pitchFamily="18" charset="0"/>
                <a:cs typeface="Times New Roman" panose="02020603050405020304" pitchFamily="18" charset="0"/>
              </a:rPr>
              <a:t> Awareness of being sick but </a:t>
            </a:r>
            <a:r>
              <a:rPr lang="en-CA" sz="2000" b="1" dirty="0">
                <a:solidFill>
                  <a:srgbClr val="0070C0"/>
                </a:solidFill>
                <a:latin typeface="Times New Roman" panose="02020603050405020304" pitchFamily="18" charset="0"/>
                <a:cs typeface="Times New Roman" panose="02020603050405020304" pitchFamily="18" charset="0"/>
              </a:rPr>
              <a:t>blaming it on others</a:t>
            </a:r>
            <a:r>
              <a:rPr lang="en-CA" sz="2000" dirty="0">
                <a:latin typeface="Times New Roman" panose="02020603050405020304" pitchFamily="18" charset="0"/>
                <a:cs typeface="Times New Roman" panose="02020603050405020304" pitchFamily="18" charset="0"/>
              </a:rPr>
              <a:t>, on external factors, or on organic factors</a:t>
            </a:r>
          </a:p>
          <a:p>
            <a:pPr lvl="1">
              <a:buFont typeface="Wingdings" pitchFamily="2" charset="2"/>
              <a:buChar char="Ø"/>
              <a:defRPr/>
            </a:pPr>
            <a:r>
              <a:rPr lang="en-CA" sz="2000" dirty="0">
                <a:latin typeface="Times New Roman" panose="02020603050405020304" pitchFamily="18" charset="0"/>
                <a:cs typeface="Times New Roman" panose="02020603050405020304" pitchFamily="18" charset="0"/>
              </a:rPr>
              <a:t> Awareness that illness is </a:t>
            </a:r>
            <a:r>
              <a:rPr lang="en-CA" sz="2000" b="1" dirty="0">
                <a:latin typeface="Times New Roman" panose="02020603050405020304" pitchFamily="18" charset="0"/>
                <a:cs typeface="Times New Roman" panose="02020603050405020304" pitchFamily="18" charset="0"/>
              </a:rPr>
              <a:t>due to something unknown </a:t>
            </a:r>
            <a:r>
              <a:rPr lang="en-CA" sz="2000" dirty="0">
                <a:latin typeface="Times New Roman" panose="02020603050405020304" pitchFamily="18" charset="0"/>
                <a:cs typeface="Times New Roman" panose="02020603050405020304" pitchFamily="18" charset="0"/>
              </a:rPr>
              <a:t>in the patient</a:t>
            </a:r>
          </a:p>
          <a:p>
            <a:pPr lvl="1">
              <a:buFont typeface="Wingdings" pitchFamily="2" charset="2"/>
              <a:buChar char="Ø"/>
              <a:defRPr/>
            </a:pPr>
            <a:r>
              <a:rPr lang="en-CA" sz="2000" b="1" dirty="0">
                <a:latin typeface="Times New Roman" panose="02020603050405020304" pitchFamily="18" charset="0"/>
                <a:cs typeface="Times New Roman" panose="02020603050405020304" pitchFamily="18" charset="0"/>
              </a:rPr>
              <a:t> </a:t>
            </a:r>
            <a:r>
              <a:rPr lang="en-CA" sz="2000" b="1" dirty="0">
                <a:solidFill>
                  <a:srgbClr val="0070C0"/>
                </a:solidFill>
                <a:latin typeface="Times New Roman" panose="02020603050405020304" pitchFamily="18" charset="0"/>
                <a:cs typeface="Times New Roman" panose="02020603050405020304" pitchFamily="18" charset="0"/>
              </a:rPr>
              <a:t>Intellectual insight: </a:t>
            </a:r>
            <a:r>
              <a:rPr lang="en-CA" sz="2000" dirty="0">
                <a:latin typeface="Times New Roman" panose="02020603050405020304" pitchFamily="18" charset="0"/>
                <a:cs typeface="Times New Roman" panose="02020603050405020304" pitchFamily="18" charset="0"/>
              </a:rPr>
              <a:t>admission that the patient is ill and that symptoms or failures in social adjustment are due to the patient's own particular irrational feelings or disturbances without applying this knowledge to future experiences</a:t>
            </a:r>
          </a:p>
          <a:p>
            <a:pPr lvl="1">
              <a:buFont typeface="Wingdings" pitchFamily="2" charset="2"/>
              <a:buChar char="Ø"/>
              <a:defRPr/>
            </a:pPr>
            <a:r>
              <a:rPr lang="en-CA" sz="2000" b="1" dirty="0">
                <a:latin typeface="Times New Roman" panose="02020603050405020304" pitchFamily="18" charset="0"/>
                <a:cs typeface="Times New Roman" panose="02020603050405020304" pitchFamily="18" charset="0"/>
              </a:rPr>
              <a:t> </a:t>
            </a:r>
            <a:r>
              <a:rPr lang="en-CA" sz="2000" b="1" dirty="0">
                <a:solidFill>
                  <a:srgbClr val="0070C0"/>
                </a:solidFill>
                <a:latin typeface="Times New Roman" panose="02020603050405020304" pitchFamily="18" charset="0"/>
                <a:cs typeface="Times New Roman" panose="02020603050405020304" pitchFamily="18" charset="0"/>
              </a:rPr>
              <a:t>True emotional insight</a:t>
            </a:r>
            <a:r>
              <a:rPr lang="en-CA" sz="2000" b="1" dirty="0">
                <a:latin typeface="Times New Roman" panose="02020603050405020304" pitchFamily="18" charset="0"/>
                <a:cs typeface="Times New Roman" panose="02020603050405020304" pitchFamily="18" charset="0"/>
              </a:rPr>
              <a:t>: </a:t>
            </a:r>
            <a:r>
              <a:rPr lang="en-CA" sz="2000" dirty="0">
                <a:latin typeface="Times New Roman" panose="02020603050405020304" pitchFamily="18" charset="0"/>
                <a:cs typeface="Times New Roman" panose="02020603050405020304" pitchFamily="18" charset="0"/>
              </a:rPr>
              <a:t>emotional awareness of the motives and feelings within the patient and the important people in his or her life, which can lead to basic changes in behavior</a:t>
            </a:r>
          </a:p>
          <a:p>
            <a:pPr marL="457200" lvl="1" indent="0">
              <a:buNone/>
              <a:defRPr/>
            </a:pPr>
            <a:endParaRPr lang="en-CA" dirty="0">
              <a:latin typeface="Times New Roman" panose="02020603050405020304" pitchFamily="18" charset="0"/>
              <a:cs typeface="Times New Roman" panose="02020603050405020304" pitchFamily="18" charset="0"/>
            </a:endParaRPr>
          </a:p>
          <a:p>
            <a:pPr>
              <a:buFont typeface="Wingdings" pitchFamily="2" charset="2"/>
              <a:buChar char="Ø"/>
            </a:pPr>
            <a:endParaRPr lang="en-CA" sz="2000" dirty="0">
              <a:latin typeface="Times New Roman" panose="02020603050405020304" pitchFamily="18" charset="0"/>
              <a:ea typeface="ＭＳ Ｐゴシック" charset="-128"/>
              <a:cs typeface="Times New Roman" panose="02020603050405020304" pitchFamily="18" charset="0"/>
            </a:endParaRPr>
          </a:p>
        </p:txBody>
      </p:sp>
      <p:pic>
        <p:nvPicPr>
          <p:cNvPr id="4" name="Picture 3">
            <a:extLst>
              <a:ext uri="{FF2B5EF4-FFF2-40B4-BE49-F238E27FC236}">
                <a16:creationId xmlns:a16="http://schemas.microsoft.com/office/drawing/2014/main" id="{58AAFE8B-6E9F-8D41-AE64-9314E4364A05}"/>
              </a:ext>
            </a:extLst>
          </p:cNvPr>
          <p:cNvPicPr>
            <a:picLocks noChangeAspect="1"/>
          </p:cNvPicPr>
          <p:nvPr/>
        </p:nvPicPr>
        <p:blipFill>
          <a:blip r:embed="rId2"/>
          <a:stretch>
            <a:fillRect/>
          </a:stretch>
        </p:blipFill>
        <p:spPr>
          <a:xfrm>
            <a:off x="7647709" y="4668982"/>
            <a:ext cx="4544291" cy="2204605"/>
          </a:xfrm>
          <a:prstGeom prst="rect">
            <a:avLst/>
          </a:prstGeom>
        </p:spPr>
      </p:pic>
      <p:sp>
        <p:nvSpPr>
          <p:cNvPr id="3" name="TextBox 2">
            <a:extLst>
              <a:ext uri="{FF2B5EF4-FFF2-40B4-BE49-F238E27FC236}">
                <a16:creationId xmlns:a16="http://schemas.microsoft.com/office/drawing/2014/main" id="{C3D89600-41E0-B046-AE3D-136D182B379D}"/>
              </a:ext>
            </a:extLst>
          </p:cNvPr>
          <p:cNvSpPr txBox="1"/>
          <p:nvPr/>
        </p:nvSpPr>
        <p:spPr>
          <a:xfrm>
            <a:off x="2119746" y="4946074"/>
            <a:ext cx="5527963" cy="1107996"/>
          </a:xfrm>
          <a:prstGeom prst="rect">
            <a:avLst/>
          </a:prstGeom>
          <a:noFill/>
        </p:spPr>
        <p:txBody>
          <a:bodyPr wrap="square" rtlCol="0">
            <a:spAutoFit/>
          </a:bodyPr>
          <a:lstStyle/>
          <a:p>
            <a:r>
              <a:rPr lang="en-CA" sz="2400" b="1" i="1" u="sng" dirty="0">
                <a:solidFill>
                  <a:srgbClr val="FF0000"/>
                </a:solidFill>
                <a:latin typeface="Times New Roman" panose="02020603050405020304" pitchFamily="18" charset="0"/>
                <a:cs typeface="Times New Roman" panose="02020603050405020304" pitchFamily="18" charset="0"/>
              </a:rPr>
              <a:t>Patient’s compliance with psychiatric treatment depends on his insight. </a:t>
            </a:r>
          </a:p>
          <a:p>
            <a:endParaRPr lang="en-US" dirty="0"/>
          </a:p>
        </p:txBody>
      </p:sp>
    </p:spTree>
    <p:extLst>
      <p:ext uri="{BB962C8B-B14F-4D97-AF65-F5344CB8AC3E}">
        <p14:creationId xmlns:p14="http://schemas.microsoft.com/office/powerpoint/2010/main" val="78109355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025FE-8108-F340-890C-F725D1F356AB}"/>
              </a:ext>
            </a:extLst>
          </p:cNvPr>
          <p:cNvSpPr>
            <a:spLocks noGrp="1"/>
          </p:cNvSpPr>
          <p:nvPr>
            <p:ph type="title"/>
          </p:nvPr>
        </p:nvSpPr>
        <p:spPr/>
        <p:txBody>
          <a:bodyPr>
            <a:normAutofit/>
          </a:bodyPr>
          <a:lstStyle/>
          <a:p>
            <a:pPr>
              <a:defRPr/>
            </a:pPr>
            <a:r>
              <a:rPr lang="en-CA" dirty="0">
                <a:latin typeface="Times New Roman" panose="02020603050405020304" pitchFamily="18" charset="0"/>
                <a:cs typeface="Times New Roman" panose="02020603050405020304" pitchFamily="18" charset="0"/>
              </a:rPr>
              <a:t>Every Interview has three main components:</a:t>
            </a:r>
            <a:endParaRPr lang="en-US" dirty="0">
              <a:latin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36C8FB90-71A2-6044-9523-80BDB1848FFC}"/>
              </a:ext>
            </a:extLst>
          </p:cNvPr>
          <p:cNvGraphicFramePr/>
          <p:nvPr/>
        </p:nvGraphicFramePr>
        <p:xfrm>
          <a:off x="838200" y="1690688"/>
          <a:ext cx="10515600" cy="32415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0196013"/>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A0D41-89EE-6646-89F1-85510A6CE47E}"/>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Closing</a:t>
            </a:r>
          </a:p>
        </p:txBody>
      </p:sp>
      <p:sp>
        <p:nvSpPr>
          <p:cNvPr id="3" name="Content Placeholder 2">
            <a:extLst>
              <a:ext uri="{FF2B5EF4-FFF2-40B4-BE49-F238E27FC236}">
                <a16:creationId xmlns:a16="http://schemas.microsoft.com/office/drawing/2014/main" id="{0122A574-EC46-FB41-90F4-5951C1BC5393}"/>
              </a:ext>
            </a:extLst>
          </p:cNvPr>
          <p:cNvSpPr>
            <a:spLocks noGrp="1"/>
          </p:cNvSpPr>
          <p:nvPr>
            <p:ph idx="1"/>
          </p:nvPr>
        </p:nvSpPr>
        <p:spPr/>
        <p:txBody>
          <a:bodyPr>
            <a:noAutofit/>
          </a:bodyPr>
          <a:lstStyle/>
          <a:p>
            <a:pPr>
              <a:buFont typeface="Wingdings" pitchFamily="2" charset="2"/>
              <a:buChar char="Ø"/>
            </a:pPr>
            <a:r>
              <a:rPr lang="en-US" sz="2000" dirty="0">
                <a:latin typeface="Times New Roman" panose="02020603050405020304" pitchFamily="18" charset="0"/>
                <a:cs typeface="Times New Roman" panose="02020603050405020304" pitchFamily="18" charset="0"/>
              </a:rPr>
              <a:t> Differential diagnoses.</a:t>
            </a:r>
          </a:p>
          <a:p>
            <a:pPr>
              <a:buFont typeface="Wingdings" pitchFamily="2" charset="2"/>
              <a:buChar char="Ø"/>
            </a:pPr>
            <a:r>
              <a:rPr lang="en-US" sz="2000" dirty="0">
                <a:latin typeface="Times New Roman" panose="02020603050405020304" pitchFamily="18" charset="0"/>
                <a:cs typeface="Times New Roman" panose="02020603050405020304" pitchFamily="18" charset="0"/>
              </a:rPr>
              <a:t> Provisional (working ) diagnosis.</a:t>
            </a:r>
          </a:p>
          <a:p>
            <a:pPr>
              <a:buFont typeface="Wingdings" pitchFamily="2" charset="2"/>
              <a:buChar char="Ø"/>
            </a:pPr>
            <a:r>
              <a:rPr lang="en-US" sz="2000" dirty="0">
                <a:latin typeface="Times New Roman" panose="02020603050405020304" pitchFamily="18" charset="0"/>
                <a:cs typeface="Times New Roman" panose="02020603050405020304" pitchFamily="18" charset="0"/>
              </a:rPr>
              <a:t> Investigations.</a:t>
            </a:r>
          </a:p>
          <a:p>
            <a:pPr>
              <a:buFont typeface="Wingdings" pitchFamily="2" charset="2"/>
              <a:buChar char="Ø"/>
            </a:pPr>
            <a:r>
              <a:rPr lang="en-US" sz="2000" dirty="0">
                <a:latin typeface="Times New Roman" panose="02020603050405020304" pitchFamily="18" charset="0"/>
                <a:cs typeface="Times New Roman" panose="02020603050405020304" pitchFamily="18" charset="0"/>
              </a:rPr>
              <a:t> Management: </a:t>
            </a: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 (Acute Vs .chronic ) </a:t>
            </a: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 Outpatient Vs. inpatient .</a:t>
            </a: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 Bio-Psycho-Social treatment </a:t>
            </a:r>
          </a:p>
          <a:p>
            <a:pPr>
              <a:buFont typeface="Wingdings" pitchFamily="2" charset="2"/>
              <a:buChar char="Ø"/>
            </a:pPr>
            <a:r>
              <a:rPr lang="en-US" sz="2000" dirty="0">
                <a:latin typeface="Times New Roman" panose="02020603050405020304" pitchFamily="18" charset="0"/>
                <a:cs typeface="Times New Roman" panose="02020603050405020304" pitchFamily="18" charset="0"/>
              </a:rPr>
              <a:t> Full explanation about the plan (S/E, efficacy, risk of addiction, and any other questions from the patient)</a:t>
            </a:r>
          </a:p>
          <a:p>
            <a:pPr>
              <a:buFont typeface="Wingdings" pitchFamily="2" charset="2"/>
              <a:buChar char="Ø"/>
            </a:pPr>
            <a:r>
              <a:rPr lang="en-CA" sz="2000" dirty="0">
                <a:latin typeface="Times New Roman" panose="02020603050405020304" pitchFamily="18" charset="0"/>
                <a:ea typeface="Arial" charset="0"/>
                <a:cs typeface="Times New Roman" panose="02020603050405020304" pitchFamily="18" charset="0"/>
              </a:rPr>
              <a:t> Doctors explain treatment plans to patients in easily understandable language and allow patients to respond and ask questions.</a:t>
            </a:r>
            <a:endParaRPr lang="en-US" sz="2000" dirty="0">
              <a:latin typeface="Times New Roman" panose="02020603050405020304" pitchFamily="18" charset="0"/>
              <a:cs typeface="Times New Roman" panose="02020603050405020304" pitchFamily="18" charset="0"/>
            </a:endParaRPr>
          </a:p>
          <a:p>
            <a:pPr>
              <a:buFont typeface="Wingdings" pitchFamily="2" charset="2"/>
              <a:buChar char="Ø"/>
            </a:pPr>
            <a:r>
              <a:rPr lang="en-US" sz="2000" dirty="0">
                <a:latin typeface="Times New Roman" panose="02020603050405020304" pitchFamily="18" charset="0"/>
                <a:cs typeface="Times New Roman" panose="02020603050405020304" pitchFamily="18" charset="0"/>
              </a:rPr>
              <a:t> Prognosis.</a:t>
            </a:r>
          </a:p>
        </p:txBody>
      </p:sp>
    </p:spTree>
    <p:extLst>
      <p:ext uri="{BB962C8B-B14F-4D97-AF65-F5344CB8AC3E}">
        <p14:creationId xmlns:p14="http://schemas.microsoft.com/office/powerpoint/2010/main" val="2493215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4CDB60BF-0EFB-C243-88A4-C8381DFB86E7}"/>
              </a:ext>
            </a:extLst>
          </p:cNvPr>
          <p:cNvGraphicFramePr>
            <a:graphicFrameLocks/>
          </p:cNvGraphicFramePr>
          <p:nvPr>
            <p:extLst>
              <p:ext uri="{D42A27DB-BD31-4B8C-83A1-F6EECF244321}">
                <p14:modId xmlns:p14="http://schemas.microsoft.com/office/powerpoint/2010/main" val="148581210"/>
              </p:ext>
            </p:extLst>
          </p:nvPr>
        </p:nvGraphicFramePr>
        <p:xfrm>
          <a:off x="838200" y="365125"/>
          <a:ext cx="10515600" cy="6174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544367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445955-58E0-124B-9CA3-1CC7123556F0}"/>
              </a:ext>
            </a:extLst>
          </p:cNvPr>
          <p:cNvSpPr>
            <a:spLocks noGrp="1"/>
          </p:cNvSpPr>
          <p:nvPr>
            <p:ph idx="1"/>
          </p:nvPr>
        </p:nvSpPr>
        <p:spPr>
          <a:xfrm>
            <a:off x="838200" y="734291"/>
            <a:ext cx="10515600" cy="4655127"/>
          </a:xfrm>
        </p:spPr>
        <p:txBody>
          <a:bodyPr/>
          <a:lstStyle/>
          <a:p>
            <a:pPr>
              <a:buFont typeface="Wingdings" pitchFamily="2" charset="2"/>
              <a:buChar char="Ø"/>
            </a:pPr>
            <a:r>
              <a:rPr lang="en-US" dirty="0">
                <a:solidFill>
                  <a:srgbClr val="FF0000"/>
                </a:solidFill>
                <a:latin typeface="Times New Roman" panose="02020603050405020304" pitchFamily="18" charset="0"/>
                <a:cs typeface="Times New Roman" panose="02020603050405020304" pitchFamily="18" charset="0"/>
              </a:rPr>
              <a:t> Professional Boundaries</a:t>
            </a:r>
          </a:p>
          <a:p>
            <a:pPr>
              <a:buFont typeface="Wingdings" pitchFamily="2" charset="2"/>
              <a:buChar char="Ø"/>
            </a:pPr>
            <a:endParaRPr lang="en-US" dirty="0">
              <a:latin typeface="Times New Roman" panose="02020603050405020304" pitchFamily="18" charset="0"/>
              <a:cs typeface="Times New Roman" panose="02020603050405020304" pitchFamily="18" charset="0"/>
            </a:endParaRPr>
          </a:p>
          <a:p>
            <a:pPr>
              <a:buFont typeface="Wingdings" pitchFamily="2" charset="2"/>
              <a:buChar char="Ø"/>
            </a:pPr>
            <a:r>
              <a:rPr lang="en-US" dirty="0">
                <a:solidFill>
                  <a:srgbClr val="FF0000"/>
                </a:solidFill>
                <a:latin typeface="Times New Roman" panose="02020603050405020304" pitchFamily="18" charset="0"/>
                <a:cs typeface="Times New Roman" panose="02020603050405020304" pitchFamily="18" charset="0"/>
              </a:rPr>
              <a:t> Difficult Doctor-Patient: (Relationships)</a:t>
            </a:r>
          </a:p>
          <a:p>
            <a:pPr lvl="1">
              <a:buFont typeface="Wingdings" pitchFamily="2" charset="2"/>
              <a:buChar char="Ø"/>
            </a:pPr>
            <a:r>
              <a:rPr lang="en-US" sz="2800" dirty="0">
                <a:solidFill>
                  <a:srgbClr val="0070C0"/>
                </a:solidFill>
                <a:latin typeface="Times New Roman" panose="02020603050405020304" pitchFamily="18" charset="0"/>
                <a:cs typeface="Times New Roman" panose="02020603050405020304" pitchFamily="18" charset="0"/>
              </a:rPr>
              <a:t> The Seductive Patient.</a:t>
            </a:r>
          </a:p>
          <a:p>
            <a:pPr lvl="1">
              <a:buFont typeface="Wingdings" pitchFamily="2" charset="2"/>
              <a:buChar char="Ø"/>
            </a:pPr>
            <a:r>
              <a:rPr lang="en-US" sz="2800" dirty="0">
                <a:solidFill>
                  <a:srgbClr val="0070C0"/>
                </a:solidFill>
                <a:latin typeface="Times New Roman" panose="02020603050405020304" pitchFamily="18" charset="0"/>
                <a:cs typeface="Times New Roman" panose="02020603050405020304" pitchFamily="18" charset="0"/>
              </a:rPr>
              <a:t> The “Hateful” Patient.</a:t>
            </a:r>
          </a:p>
          <a:p>
            <a:pPr lvl="1">
              <a:buFont typeface="Wingdings" pitchFamily="2" charset="2"/>
              <a:buChar char="Ø"/>
            </a:pPr>
            <a:r>
              <a:rPr lang="en-US" sz="2800" dirty="0">
                <a:solidFill>
                  <a:srgbClr val="0070C0"/>
                </a:solidFill>
                <a:latin typeface="Times New Roman" panose="02020603050405020304" pitchFamily="18" charset="0"/>
                <a:cs typeface="Times New Roman" panose="02020603050405020304" pitchFamily="18" charset="0"/>
              </a:rPr>
              <a:t> The Patient With a Thousand Symptoms.</a:t>
            </a:r>
          </a:p>
          <a:p>
            <a:pPr lvl="1">
              <a:buFont typeface="Wingdings" pitchFamily="2" charset="2"/>
              <a:buChar char="Ø"/>
            </a:pPr>
            <a:r>
              <a:rPr lang="en-US" sz="2800" dirty="0">
                <a:solidFill>
                  <a:srgbClr val="0070C0"/>
                </a:solidFill>
                <a:latin typeface="Times New Roman" panose="02020603050405020304" pitchFamily="18" charset="0"/>
                <a:cs typeface="Times New Roman" panose="02020603050405020304" pitchFamily="18" charset="0"/>
              </a:rPr>
              <a:t> The Patient in the Hospital Setting.</a:t>
            </a:r>
          </a:p>
          <a:p>
            <a:pPr lvl="1">
              <a:buFont typeface="Wingdings" pitchFamily="2" charset="2"/>
              <a:buChar char="Ø"/>
            </a:pPr>
            <a:r>
              <a:rPr lang="en-US" sz="2800" dirty="0">
                <a:solidFill>
                  <a:srgbClr val="0070C0"/>
                </a:solidFill>
                <a:latin typeface="Times New Roman" panose="02020603050405020304" pitchFamily="18" charset="0"/>
                <a:cs typeface="Times New Roman" panose="02020603050405020304" pitchFamily="18" charset="0"/>
              </a:rPr>
              <a:t> The Mentally Disturbed Patient.</a:t>
            </a:r>
          </a:p>
          <a:p>
            <a:pPr lvl="1">
              <a:buFont typeface="Wingdings" pitchFamily="2" charset="2"/>
              <a:buChar char="Ø"/>
            </a:pPr>
            <a:r>
              <a:rPr lang="en-US" sz="2800" dirty="0">
                <a:solidFill>
                  <a:srgbClr val="0070C0"/>
                </a:solidFill>
                <a:latin typeface="Times New Roman" panose="02020603050405020304" pitchFamily="18" charset="0"/>
                <a:cs typeface="Times New Roman" panose="02020603050405020304" pitchFamily="18" charset="0"/>
              </a:rPr>
              <a:t> The Dying Patient.</a:t>
            </a:r>
            <a:endParaRPr lang="en-CA" sz="2800" dirty="0">
              <a:solidFill>
                <a:srgbClr val="0070C0"/>
              </a:solidFill>
              <a:latin typeface="Times New Roman" panose="02020603050405020304" pitchFamily="18"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431EFC6A-0D05-8F4B-B830-17B48F18366A}"/>
              </a:ext>
            </a:extLst>
          </p:cNvPr>
          <p:cNvPicPr>
            <a:picLocks noChangeAspect="1"/>
          </p:cNvPicPr>
          <p:nvPr/>
        </p:nvPicPr>
        <p:blipFill>
          <a:blip r:embed="rId2"/>
          <a:stretch>
            <a:fillRect/>
          </a:stretch>
        </p:blipFill>
        <p:spPr>
          <a:xfrm>
            <a:off x="7093527" y="3726872"/>
            <a:ext cx="4260273" cy="2978727"/>
          </a:xfrm>
          <a:prstGeom prst="rect">
            <a:avLst/>
          </a:prstGeom>
        </p:spPr>
      </p:pic>
    </p:spTree>
    <p:extLst>
      <p:ext uri="{BB962C8B-B14F-4D97-AF65-F5344CB8AC3E}">
        <p14:creationId xmlns:p14="http://schemas.microsoft.com/office/powerpoint/2010/main" val="9861002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0F086E-E9AB-AE45-91C3-DDFD9619B8B3}"/>
              </a:ext>
            </a:extLst>
          </p:cNvPr>
          <p:cNvPicPr>
            <a:picLocks noChangeAspect="1"/>
          </p:cNvPicPr>
          <p:nvPr/>
        </p:nvPicPr>
        <p:blipFill>
          <a:blip r:embed="rId2"/>
          <a:stretch>
            <a:fillRect/>
          </a:stretch>
        </p:blipFill>
        <p:spPr>
          <a:xfrm>
            <a:off x="824345" y="720438"/>
            <a:ext cx="10515600" cy="5153890"/>
          </a:xfrm>
          <a:prstGeom prst="rect">
            <a:avLst/>
          </a:prstGeom>
        </p:spPr>
      </p:pic>
    </p:spTree>
    <p:extLst>
      <p:ext uri="{BB962C8B-B14F-4D97-AF65-F5344CB8AC3E}">
        <p14:creationId xmlns:p14="http://schemas.microsoft.com/office/powerpoint/2010/main" val="3099118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CE1EF-3A3F-F245-A1F6-E82321868556}"/>
              </a:ext>
            </a:extLst>
          </p:cNvPr>
          <p:cNvSpPr>
            <a:spLocks noGrp="1"/>
          </p:cNvSpPr>
          <p:nvPr>
            <p:ph type="title"/>
          </p:nvPr>
        </p:nvSpPr>
        <p:spPr/>
        <p:txBody>
          <a:bodyPr/>
          <a:lstStyle/>
          <a:p>
            <a:r>
              <a:rPr lang="en-CA" dirty="0">
                <a:latin typeface="Times New Roman" panose="02020603050405020304" pitchFamily="18" charset="0"/>
                <a:cs typeface="Times New Roman" panose="02020603050405020304" pitchFamily="18" charset="0"/>
              </a:rPr>
              <a:t>Introduction:</a:t>
            </a:r>
            <a:endParaRPr lang="en-US" dirty="0"/>
          </a:p>
        </p:txBody>
      </p:sp>
      <p:sp>
        <p:nvSpPr>
          <p:cNvPr id="3" name="Content Placeholder 2">
            <a:extLst>
              <a:ext uri="{FF2B5EF4-FFF2-40B4-BE49-F238E27FC236}">
                <a16:creationId xmlns:a16="http://schemas.microsoft.com/office/drawing/2014/main" id="{CFEA403F-9EED-0441-9830-2DE8964FFF42}"/>
              </a:ext>
            </a:extLst>
          </p:cNvPr>
          <p:cNvSpPr>
            <a:spLocks noGrp="1"/>
          </p:cNvSpPr>
          <p:nvPr>
            <p:ph idx="1"/>
          </p:nvPr>
        </p:nvSpPr>
        <p:spPr>
          <a:xfrm>
            <a:off x="838200" y="1825625"/>
            <a:ext cx="10515600" cy="3231284"/>
          </a:xfrm>
        </p:spPr>
        <p:txBody>
          <a:bodyPr/>
          <a:lstStyle/>
          <a:p>
            <a:pPr marL="518922" indent="-457200">
              <a:buFont typeface="Wingdings" pitchFamily="2" charset="2"/>
              <a:buChar char="Ø"/>
              <a:defRPr/>
            </a:pPr>
            <a:r>
              <a:rPr lang="en-CA" dirty="0">
                <a:latin typeface="Times New Roman" panose="02020603050405020304" pitchFamily="18" charset="0"/>
                <a:cs typeface="Times New Roman" panose="02020603050405020304" pitchFamily="18" charset="0"/>
              </a:rPr>
              <a:t>The more that </a:t>
            </a:r>
            <a:r>
              <a:rPr lang="en-CA" dirty="0">
                <a:solidFill>
                  <a:srgbClr val="FF0000"/>
                </a:solidFill>
                <a:latin typeface="Times New Roman" panose="02020603050405020304" pitchFamily="18" charset="0"/>
                <a:cs typeface="Times New Roman" panose="02020603050405020304" pitchFamily="18" charset="0"/>
              </a:rPr>
              <a:t>doctors understand themselves</a:t>
            </a:r>
            <a:r>
              <a:rPr lang="en-CA" dirty="0">
                <a:latin typeface="Times New Roman" panose="02020603050405020304" pitchFamily="18" charset="0"/>
                <a:cs typeface="Times New Roman" panose="02020603050405020304" pitchFamily="18" charset="0"/>
              </a:rPr>
              <a:t>, the more secure they feel, and the better able they are to </a:t>
            </a:r>
            <a:r>
              <a:rPr lang="en-CA" dirty="0">
                <a:solidFill>
                  <a:srgbClr val="FF0000"/>
                </a:solidFill>
                <a:latin typeface="Times New Roman" panose="02020603050405020304" pitchFamily="18" charset="0"/>
                <a:cs typeface="Times New Roman" panose="02020603050405020304" pitchFamily="18" charset="0"/>
              </a:rPr>
              <a:t>modify destructive attitudes.</a:t>
            </a:r>
          </a:p>
          <a:p>
            <a:pPr marL="61722" indent="0">
              <a:buNone/>
              <a:defRPr/>
            </a:pPr>
            <a:endParaRPr lang="en-CA" dirty="0">
              <a:latin typeface="Times New Roman" panose="02020603050405020304" pitchFamily="18" charset="0"/>
              <a:cs typeface="Times New Roman" panose="02020603050405020304" pitchFamily="18" charset="0"/>
            </a:endParaRPr>
          </a:p>
          <a:p>
            <a:pPr marL="518922" indent="-457200">
              <a:buFont typeface="Wingdings" pitchFamily="2" charset="2"/>
              <a:buChar char="Ø"/>
              <a:defRPr/>
            </a:pPr>
            <a:r>
              <a:rPr lang="en-CA" dirty="0">
                <a:latin typeface="Times New Roman" panose="02020603050405020304" pitchFamily="18" charset="0"/>
                <a:cs typeface="Times New Roman" panose="02020603050405020304" pitchFamily="18" charset="0"/>
              </a:rPr>
              <a:t>Increased </a:t>
            </a:r>
            <a:r>
              <a:rPr lang="en-CA" dirty="0">
                <a:solidFill>
                  <a:srgbClr val="FF0000"/>
                </a:solidFill>
                <a:latin typeface="Times New Roman" panose="02020603050405020304" pitchFamily="18" charset="0"/>
                <a:cs typeface="Times New Roman" panose="02020603050405020304" pitchFamily="18" charset="0"/>
              </a:rPr>
              <a:t>flexibility</a:t>
            </a:r>
            <a:r>
              <a:rPr lang="en-CA" dirty="0">
                <a:latin typeface="Times New Roman" panose="02020603050405020304" pitchFamily="18" charset="0"/>
                <a:cs typeface="Times New Roman" panose="02020603050405020304" pitchFamily="18" charset="0"/>
              </a:rPr>
              <a:t> leads to a responsiveness to the subtle interplay between doctor and patient and also </a:t>
            </a:r>
            <a:r>
              <a:rPr lang="en-CA" dirty="0">
                <a:solidFill>
                  <a:srgbClr val="0070C0"/>
                </a:solidFill>
                <a:latin typeface="Times New Roman" panose="02020603050405020304" pitchFamily="18" charset="0"/>
                <a:cs typeface="Times New Roman" panose="02020603050405020304" pitchFamily="18" charset="0"/>
              </a:rPr>
              <a:t>assumes a certain tolerance for the uncertainty present in any clinical situation with any patient.</a:t>
            </a:r>
          </a:p>
          <a:p>
            <a:pPr marL="0" indent="0">
              <a:buNone/>
            </a:pPr>
            <a:endParaRPr lang="en-US" dirty="0"/>
          </a:p>
        </p:txBody>
      </p:sp>
      <p:pic>
        <p:nvPicPr>
          <p:cNvPr id="5" name="Picture 4">
            <a:extLst>
              <a:ext uri="{FF2B5EF4-FFF2-40B4-BE49-F238E27FC236}">
                <a16:creationId xmlns:a16="http://schemas.microsoft.com/office/drawing/2014/main" id="{0519A7DF-67A2-7643-8929-E82666939E7C}"/>
              </a:ext>
            </a:extLst>
          </p:cNvPr>
          <p:cNvPicPr>
            <a:picLocks noChangeAspect="1"/>
          </p:cNvPicPr>
          <p:nvPr/>
        </p:nvPicPr>
        <p:blipFill>
          <a:blip r:embed="rId2"/>
          <a:stretch>
            <a:fillRect/>
          </a:stretch>
        </p:blipFill>
        <p:spPr>
          <a:xfrm>
            <a:off x="6851073" y="4558146"/>
            <a:ext cx="4502727" cy="1898073"/>
          </a:xfrm>
          <a:prstGeom prst="rect">
            <a:avLst/>
          </a:prstGeom>
        </p:spPr>
      </p:pic>
    </p:spTree>
    <p:extLst>
      <p:ext uri="{BB962C8B-B14F-4D97-AF65-F5344CB8AC3E}">
        <p14:creationId xmlns:p14="http://schemas.microsoft.com/office/powerpoint/2010/main" val="645576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2BD9A-C3BE-624C-8626-B7E45B672343}"/>
              </a:ext>
            </a:extLst>
          </p:cNvPr>
          <p:cNvSpPr>
            <a:spLocks noGrp="1"/>
          </p:cNvSpPr>
          <p:nvPr>
            <p:ph type="title"/>
          </p:nvPr>
        </p:nvSpPr>
        <p:spPr>
          <a:xfrm>
            <a:off x="838200" y="115743"/>
            <a:ext cx="10515600" cy="1325563"/>
          </a:xfrm>
        </p:spPr>
        <p:txBody>
          <a:bodyPr/>
          <a:lstStyle/>
          <a:p>
            <a:r>
              <a:rPr lang="en-US" dirty="0">
                <a:latin typeface="Times New Roman" panose="02020603050405020304" pitchFamily="18" charset="0"/>
                <a:cs typeface="Times New Roman" panose="02020603050405020304" pitchFamily="18" charset="0"/>
              </a:rPr>
              <a:t>Goals for Psychiatric Interview: </a:t>
            </a:r>
          </a:p>
        </p:txBody>
      </p:sp>
      <p:sp>
        <p:nvSpPr>
          <p:cNvPr id="3" name="Content Placeholder 2">
            <a:extLst>
              <a:ext uri="{FF2B5EF4-FFF2-40B4-BE49-F238E27FC236}">
                <a16:creationId xmlns:a16="http://schemas.microsoft.com/office/drawing/2014/main" id="{CBE968A7-320E-A74B-89E9-022ED8E563C6}"/>
              </a:ext>
            </a:extLst>
          </p:cNvPr>
          <p:cNvSpPr>
            <a:spLocks noGrp="1"/>
          </p:cNvSpPr>
          <p:nvPr>
            <p:ph idx="1"/>
          </p:nvPr>
        </p:nvSpPr>
        <p:spPr>
          <a:xfrm>
            <a:off x="838200" y="1441306"/>
            <a:ext cx="10515600" cy="5028767"/>
          </a:xfrm>
        </p:spPr>
        <p:txBody>
          <a:bodyPr>
            <a:normAutofit/>
          </a:bodyPr>
          <a:lstStyle/>
          <a:p>
            <a:pPr>
              <a:buFont typeface="Wingdings" pitchFamily="2" charset="2"/>
              <a:buChar char="Ø"/>
            </a:pPr>
            <a:r>
              <a:rPr lang="en-US" dirty="0">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rPr>
              <a:t>Obtain</a:t>
            </a:r>
            <a:r>
              <a:rPr lang="en-US" dirty="0">
                <a:latin typeface="Times New Roman" panose="02020603050405020304" pitchFamily="18" charset="0"/>
                <a:cs typeface="Times New Roman" panose="02020603050405020304" pitchFamily="18" charset="0"/>
              </a:rPr>
              <a:t> the </a:t>
            </a:r>
            <a:r>
              <a:rPr lang="en-US" dirty="0">
                <a:solidFill>
                  <a:srgbClr val="0070C0"/>
                </a:solidFill>
                <a:latin typeface="Times New Roman" panose="02020603050405020304" pitchFamily="18" charset="0"/>
                <a:cs typeface="Times New Roman" panose="02020603050405020304" pitchFamily="18" charset="0"/>
              </a:rPr>
              <a:t>necessary information </a:t>
            </a:r>
            <a:r>
              <a:rPr lang="en-US" dirty="0">
                <a:latin typeface="Times New Roman" panose="02020603050405020304" pitchFamily="18" charset="0"/>
                <a:cs typeface="Times New Roman" panose="02020603050405020304" pitchFamily="18" charset="0"/>
              </a:rPr>
              <a:t>to make a diagnosis.</a:t>
            </a:r>
          </a:p>
          <a:p>
            <a:pPr>
              <a:buFont typeface="Wingdings" pitchFamily="2" charset="2"/>
              <a:buChar char="Ø"/>
            </a:pPr>
            <a:endParaRPr lang="en-US" dirty="0">
              <a:latin typeface="Times New Roman" panose="02020603050405020304" pitchFamily="18" charset="0"/>
              <a:cs typeface="Times New Roman" panose="02020603050405020304" pitchFamily="18" charset="0"/>
            </a:endParaRPr>
          </a:p>
          <a:p>
            <a:pPr>
              <a:buFont typeface="Wingdings" pitchFamily="2" charset="2"/>
              <a:buChar char="Ø"/>
            </a:pPr>
            <a:r>
              <a:rPr lang="en-US" dirty="0">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rPr>
              <a:t>Understand</a:t>
            </a:r>
            <a:r>
              <a:rPr lang="en-US" dirty="0">
                <a:latin typeface="Times New Roman" panose="02020603050405020304" pitchFamily="18" charset="0"/>
                <a:cs typeface="Times New Roman" panose="02020603050405020304" pitchFamily="18" charset="0"/>
              </a:rPr>
              <a:t> the </a:t>
            </a:r>
            <a:r>
              <a:rPr lang="en-US" dirty="0">
                <a:solidFill>
                  <a:srgbClr val="0070C0"/>
                </a:solidFill>
                <a:latin typeface="Times New Roman" panose="02020603050405020304" pitchFamily="18" charset="0"/>
                <a:cs typeface="Times New Roman" panose="02020603050405020304" pitchFamily="18" charset="0"/>
              </a:rPr>
              <a:t>person</a:t>
            </a:r>
            <a:r>
              <a:rPr lang="en-US" dirty="0">
                <a:latin typeface="Times New Roman" panose="02020603050405020304" pitchFamily="18" charset="0"/>
                <a:cs typeface="Times New Roman" panose="02020603050405020304" pitchFamily="18" charset="0"/>
              </a:rPr>
              <a:t> with the illness.</a:t>
            </a:r>
          </a:p>
          <a:p>
            <a:pPr>
              <a:buFont typeface="Wingdings" pitchFamily="2" charset="2"/>
              <a:buChar char="Ø"/>
            </a:pPr>
            <a:endParaRPr lang="en-US" dirty="0">
              <a:latin typeface="Times New Roman" panose="02020603050405020304" pitchFamily="18" charset="0"/>
              <a:cs typeface="Times New Roman" panose="02020603050405020304" pitchFamily="18" charset="0"/>
            </a:endParaRPr>
          </a:p>
          <a:p>
            <a:pPr>
              <a:buFont typeface="Wingdings" pitchFamily="2" charset="2"/>
              <a:buChar char="Ø"/>
            </a:pPr>
            <a:r>
              <a:rPr lang="en-US" dirty="0">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rPr>
              <a:t>Understand</a:t>
            </a:r>
            <a:r>
              <a:rPr lang="en-US" dirty="0">
                <a:latin typeface="Times New Roman" panose="02020603050405020304" pitchFamily="18" charset="0"/>
                <a:cs typeface="Times New Roman" panose="02020603050405020304" pitchFamily="18" charset="0"/>
              </a:rPr>
              <a:t> the </a:t>
            </a:r>
            <a:r>
              <a:rPr lang="en-US" dirty="0">
                <a:solidFill>
                  <a:srgbClr val="0070C0"/>
                </a:solidFill>
                <a:latin typeface="Times New Roman" panose="02020603050405020304" pitchFamily="18" charset="0"/>
                <a:cs typeface="Times New Roman" panose="02020603050405020304" pitchFamily="18" charset="0"/>
              </a:rPr>
              <a:t>circumstances</a:t>
            </a:r>
            <a:r>
              <a:rPr lang="en-US" dirty="0">
                <a:latin typeface="Times New Roman" panose="02020603050405020304" pitchFamily="18" charset="0"/>
                <a:cs typeface="Times New Roman" panose="02020603050405020304" pitchFamily="18" charset="0"/>
              </a:rPr>
              <a:t> of the patient.</a:t>
            </a:r>
          </a:p>
          <a:p>
            <a:pPr marL="0" indent="0">
              <a:buNone/>
            </a:pPr>
            <a:endParaRPr lang="en-US" dirty="0">
              <a:latin typeface="Times New Roman" panose="02020603050405020304" pitchFamily="18" charset="0"/>
              <a:cs typeface="Times New Roman" panose="02020603050405020304" pitchFamily="18" charset="0"/>
            </a:endParaRPr>
          </a:p>
          <a:p>
            <a:pPr>
              <a:buFont typeface="Wingdings" pitchFamily="2" charset="2"/>
              <a:buChar char="Ø"/>
            </a:pPr>
            <a:r>
              <a:rPr lang="en-US" dirty="0">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rPr>
              <a:t>Form</a:t>
            </a:r>
            <a:r>
              <a:rPr lang="en-US" dirty="0">
                <a:latin typeface="Times New Roman" panose="02020603050405020304" pitchFamily="18" charset="0"/>
                <a:cs typeface="Times New Roman" panose="02020603050405020304" pitchFamily="18" charset="0"/>
              </a:rPr>
              <a:t> a </a:t>
            </a:r>
            <a:r>
              <a:rPr lang="en-US" dirty="0">
                <a:solidFill>
                  <a:srgbClr val="0070C0"/>
                </a:solidFill>
                <a:latin typeface="Times New Roman" panose="02020603050405020304" pitchFamily="18" charset="0"/>
                <a:cs typeface="Times New Roman" panose="02020603050405020304" pitchFamily="18" charset="0"/>
              </a:rPr>
              <a:t>therapeutic relationship</a:t>
            </a:r>
            <a:r>
              <a:rPr lang="en-US" dirty="0">
                <a:latin typeface="Times New Roman" panose="02020603050405020304" pitchFamily="18" charset="0"/>
                <a:cs typeface="Times New Roman" panose="02020603050405020304" pitchFamily="18" charset="0"/>
              </a:rPr>
              <a:t> with the patient. (</a:t>
            </a:r>
            <a:r>
              <a:rPr lang="en-US" dirty="0">
                <a:solidFill>
                  <a:srgbClr val="FF0000"/>
                </a:solidFill>
                <a:latin typeface="Times New Roman" panose="02020603050405020304" pitchFamily="18" charset="0"/>
                <a:cs typeface="Times New Roman" panose="02020603050405020304" pitchFamily="18" charset="0"/>
              </a:rPr>
              <a:t>rapport</a:t>
            </a:r>
            <a:r>
              <a:rPr lang="en-US" dirty="0">
                <a:latin typeface="Times New Roman" panose="02020603050405020304" pitchFamily="18" charset="0"/>
                <a:cs typeface="Times New Roman" panose="02020603050405020304" pitchFamily="18" charset="0"/>
              </a:rPr>
              <a:t>).</a:t>
            </a:r>
          </a:p>
          <a:p>
            <a:pPr marL="0" indent="0">
              <a:buNone/>
            </a:pPr>
            <a:endParaRPr lang="en-US" dirty="0">
              <a:latin typeface="Times New Roman" panose="02020603050405020304" pitchFamily="18" charset="0"/>
              <a:cs typeface="Times New Roman" panose="02020603050405020304" pitchFamily="18" charset="0"/>
            </a:endParaRPr>
          </a:p>
          <a:p>
            <a:pPr>
              <a:buFont typeface="Wingdings" pitchFamily="2" charset="2"/>
              <a:buChar char="Ø"/>
            </a:pPr>
            <a:r>
              <a:rPr lang="en-US" dirty="0">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rPr>
              <a:t>Provide</a:t>
            </a:r>
            <a:r>
              <a:rPr lang="en-US" dirty="0">
                <a:latin typeface="Times New Roman" panose="02020603050405020304" pitchFamily="18" charset="0"/>
                <a:cs typeface="Times New Roman" panose="02020603050405020304" pitchFamily="18" charset="0"/>
              </a:rPr>
              <a:t> the patient with </a:t>
            </a:r>
            <a:r>
              <a:rPr lang="en-US" dirty="0">
                <a:solidFill>
                  <a:srgbClr val="0070C0"/>
                </a:solidFill>
                <a:latin typeface="Times New Roman" panose="02020603050405020304" pitchFamily="18" charset="0"/>
                <a:cs typeface="Times New Roman" panose="02020603050405020304" pitchFamily="18" charset="0"/>
              </a:rPr>
              <a:t>information</a:t>
            </a:r>
            <a:r>
              <a:rPr lang="en-US" dirty="0">
                <a:latin typeface="Times New Roman" panose="02020603050405020304" pitchFamily="18" charset="0"/>
                <a:cs typeface="Times New Roman" panose="02020603050405020304" pitchFamily="18" charset="0"/>
              </a:rPr>
              <a:t> about the illness, recommendation, and prognosis.</a:t>
            </a:r>
          </a:p>
        </p:txBody>
      </p:sp>
      <p:pic>
        <p:nvPicPr>
          <p:cNvPr id="4" name="Picture 3">
            <a:extLst>
              <a:ext uri="{FF2B5EF4-FFF2-40B4-BE49-F238E27FC236}">
                <a16:creationId xmlns:a16="http://schemas.microsoft.com/office/drawing/2014/main" id="{950F5860-E9D2-FC4A-BD42-B64F91EC3C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2618" y="2557050"/>
            <a:ext cx="3616035" cy="2797277"/>
          </a:xfrm>
          <a:prstGeom prst="rect">
            <a:avLst/>
          </a:prstGeom>
        </p:spPr>
      </p:pic>
    </p:spTree>
    <p:extLst>
      <p:ext uri="{BB962C8B-B14F-4D97-AF65-F5344CB8AC3E}">
        <p14:creationId xmlns:p14="http://schemas.microsoft.com/office/powerpoint/2010/main" val="6236670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025FE-8108-F340-890C-F725D1F356AB}"/>
              </a:ext>
            </a:extLst>
          </p:cNvPr>
          <p:cNvSpPr>
            <a:spLocks noGrp="1"/>
          </p:cNvSpPr>
          <p:nvPr>
            <p:ph type="title"/>
          </p:nvPr>
        </p:nvSpPr>
        <p:spPr/>
        <p:txBody>
          <a:bodyPr>
            <a:normAutofit/>
          </a:bodyPr>
          <a:lstStyle/>
          <a:p>
            <a:pPr>
              <a:defRPr/>
            </a:pPr>
            <a:r>
              <a:rPr lang="en-CA" dirty="0">
                <a:latin typeface="Times New Roman" panose="02020603050405020304" pitchFamily="18" charset="0"/>
                <a:cs typeface="Times New Roman" panose="02020603050405020304" pitchFamily="18" charset="0"/>
              </a:rPr>
              <a:t>Every Interview has three main components:</a:t>
            </a:r>
            <a:endParaRPr lang="en-US" dirty="0">
              <a:latin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36C8FB90-71A2-6044-9523-80BDB1848FFC}"/>
              </a:ext>
            </a:extLst>
          </p:cNvPr>
          <p:cNvGraphicFramePr/>
          <p:nvPr>
            <p:extLst>
              <p:ext uri="{D42A27DB-BD31-4B8C-83A1-F6EECF244321}">
                <p14:modId xmlns:p14="http://schemas.microsoft.com/office/powerpoint/2010/main" val="1053359004"/>
              </p:ext>
            </p:extLst>
          </p:nvPr>
        </p:nvGraphicFramePr>
        <p:xfrm>
          <a:off x="838200" y="1690688"/>
          <a:ext cx="10515600" cy="32415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D5F082DB-53C5-6A41-AB74-B5DAB260431D}"/>
              </a:ext>
            </a:extLst>
          </p:cNvPr>
          <p:cNvSpPr txBox="1"/>
          <p:nvPr/>
        </p:nvSpPr>
        <p:spPr>
          <a:xfrm>
            <a:off x="3280063" y="4932218"/>
            <a:ext cx="5631873" cy="954107"/>
          </a:xfrm>
          <a:prstGeom prst="rect">
            <a:avLst/>
          </a:prstGeom>
          <a:noFill/>
        </p:spPr>
        <p:txBody>
          <a:bodyPr wrap="square" rtlCol="0">
            <a:spAutoFit/>
          </a:bodyPr>
          <a:lstStyle/>
          <a:p>
            <a:r>
              <a:rPr lang="en-CA" sz="2800" b="1" dirty="0">
                <a:solidFill>
                  <a:srgbClr val="0070C0"/>
                </a:solidFill>
                <a:latin typeface="Times New Roman" panose="02020603050405020304" pitchFamily="18" charset="0"/>
                <a:cs typeface="Times New Roman" panose="02020603050405020304" pitchFamily="18" charset="0"/>
              </a:rPr>
              <a:t>Balance in monitoring Content Vs Process during the interview</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87425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2F234-77B8-3D47-AE3D-BA8E36D851F5}"/>
              </a:ext>
            </a:extLst>
          </p:cNvPr>
          <p:cNvSpPr>
            <a:spLocks noGrp="1"/>
          </p:cNvSpPr>
          <p:nvPr>
            <p:ph type="title"/>
          </p:nvPr>
        </p:nvSpPr>
        <p:spPr>
          <a:xfrm>
            <a:off x="838200" y="143452"/>
            <a:ext cx="10515600" cy="1325563"/>
          </a:xfrm>
        </p:spPr>
        <p:txBody>
          <a:bodyPr/>
          <a:lstStyle/>
          <a:p>
            <a:r>
              <a:rPr lang="en-US" dirty="0">
                <a:latin typeface="Times New Roman" panose="02020603050405020304" pitchFamily="18" charset="0"/>
                <a:cs typeface="Times New Roman" panose="02020603050405020304" pitchFamily="18" charset="0"/>
              </a:rPr>
              <a:t>Opening (General advices): </a:t>
            </a:r>
          </a:p>
        </p:txBody>
      </p:sp>
      <p:sp>
        <p:nvSpPr>
          <p:cNvPr id="3" name="Content Placeholder 2">
            <a:extLst>
              <a:ext uri="{FF2B5EF4-FFF2-40B4-BE49-F238E27FC236}">
                <a16:creationId xmlns:a16="http://schemas.microsoft.com/office/drawing/2014/main" id="{13E68AEE-795D-9D4A-A669-905D0FDEC5E8}"/>
              </a:ext>
            </a:extLst>
          </p:cNvPr>
          <p:cNvSpPr>
            <a:spLocks noGrp="1"/>
          </p:cNvSpPr>
          <p:nvPr>
            <p:ph idx="1"/>
          </p:nvPr>
        </p:nvSpPr>
        <p:spPr>
          <a:xfrm>
            <a:off x="838200" y="1357745"/>
            <a:ext cx="10515600" cy="3602182"/>
          </a:xfrm>
        </p:spPr>
        <p:txBody>
          <a:bodyPr>
            <a:normAutofit/>
          </a:bodyPr>
          <a:lstStyle/>
          <a:p>
            <a:pPr lvl="1">
              <a:buFont typeface="Wingdings" pitchFamily="2" charset="2"/>
              <a:buChar char="Ø"/>
            </a:pPr>
            <a:r>
              <a:rPr lang="en-US" sz="2800" dirty="0">
                <a:latin typeface="Times New Roman" panose="02020603050405020304" pitchFamily="18" charset="0"/>
                <a:ea typeface="Arial" charset="0"/>
                <a:cs typeface="Times New Roman" panose="02020603050405020304" pitchFamily="18" charset="0"/>
              </a:rPr>
              <a:t> </a:t>
            </a:r>
            <a:r>
              <a:rPr lang="en-US" sz="2800" dirty="0">
                <a:solidFill>
                  <a:srgbClr val="FF0000"/>
                </a:solidFill>
                <a:latin typeface="Times New Roman" panose="02020603050405020304" pitchFamily="18" charset="0"/>
                <a:ea typeface="Arial" charset="0"/>
                <a:cs typeface="Times New Roman" panose="02020603050405020304" pitchFamily="18" charset="0"/>
              </a:rPr>
              <a:t>Introduce yourself </a:t>
            </a:r>
            <a:r>
              <a:rPr lang="en-US" sz="2800" dirty="0">
                <a:latin typeface="Times New Roman" panose="02020603050405020304" pitchFamily="18" charset="0"/>
                <a:ea typeface="Arial" charset="0"/>
                <a:cs typeface="Times New Roman" panose="02020603050405020304" pitchFamily="18" charset="0"/>
              </a:rPr>
              <a:t>and </a:t>
            </a:r>
            <a:r>
              <a:rPr lang="en-US" sz="2800" dirty="0">
                <a:solidFill>
                  <a:srgbClr val="FF0000"/>
                </a:solidFill>
                <a:latin typeface="Times New Roman" panose="02020603050405020304" pitchFamily="18" charset="0"/>
                <a:ea typeface="Arial" charset="0"/>
                <a:cs typeface="Times New Roman" panose="02020603050405020304" pitchFamily="18" charset="0"/>
              </a:rPr>
              <a:t>greet </a:t>
            </a:r>
            <a:r>
              <a:rPr lang="en-US" sz="2800" dirty="0">
                <a:latin typeface="Times New Roman" panose="02020603050405020304" pitchFamily="18" charset="0"/>
                <a:ea typeface="Arial" charset="0"/>
                <a:cs typeface="Times New Roman" panose="02020603050405020304" pitchFamily="18" charset="0"/>
              </a:rPr>
              <a:t>the patient by name.</a:t>
            </a:r>
            <a:endParaRPr lang="en-US" sz="2800" dirty="0">
              <a:latin typeface="Times New Roman" panose="02020603050405020304" pitchFamily="18" charset="0"/>
              <a:cs typeface="Times New Roman" panose="02020603050405020304" pitchFamily="18" charset="0"/>
            </a:endParaRPr>
          </a:p>
          <a:p>
            <a:pPr lvl="1">
              <a:buFont typeface="Wingdings" pitchFamily="2" charset="2"/>
              <a:buChar char="Ø"/>
            </a:pPr>
            <a:r>
              <a:rPr lang="en-US" sz="2800" dirty="0">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Reassure privacy </a:t>
            </a:r>
            <a:r>
              <a:rPr lang="en-US" sz="2800" dirty="0">
                <a:latin typeface="Times New Roman" panose="02020603050405020304" pitchFamily="18" charset="0"/>
                <a:cs typeface="Times New Roman" panose="02020603050405020304" pitchFamily="18" charset="0"/>
              </a:rPr>
              <a:t>and </a:t>
            </a:r>
            <a:r>
              <a:rPr lang="en-US" sz="2800" dirty="0">
                <a:solidFill>
                  <a:srgbClr val="FF0000"/>
                </a:solidFill>
                <a:latin typeface="Times New Roman" panose="02020603050405020304" pitchFamily="18" charset="0"/>
                <a:cs typeface="Times New Roman" panose="02020603050405020304" pitchFamily="18" charset="0"/>
              </a:rPr>
              <a:t>confidentiality.</a:t>
            </a:r>
          </a:p>
          <a:p>
            <a:pPr lvl="1">
              <a:buFont typeface="Wingdings" pitchFamily="2" charset="2"/>
              <a:buChar char="Ø"/>
            </a:pPr>
            <a:r>
              <a:rPr lang="en-US" sz="2800" dirty="0">
                <a:latin typeface="Times New Roman" panose="02020603050405020304" pitchFamily="18" charset="0"/>
                <a:cs typeface="Times New Roman" panose="02020603050405020304" pitchFamily="18" charset="0"/>
              </a:rPr>
              <a:t> separate room.</a:t>
            </a:r>
          </a:p>
          <a:p>
            <a:pPr lvl="1">
              <a:buFont typeface="Wingdings" pitchFamily="2" charset="2"/>
              <a:buChar char="Ø"/>
            </a:pPr>
            <a:r>
              <a:rPr lang="en-US" sz="2800" dirty="0">
                <a:latin typeface="Times New Roman" panose="02020603050405020304" pitchFamily="18" charset="0"/>
                <a:cs typeface="Times New Roman" panose="02020603050405020304" pitchFamily="18" charset="0"/>
              </a:rPr>
              <a:t> L-shaped position and </a:t>
            </a:r>
            <a:r>
              <a:rPr lang="en-US" sz="2800" dirty="0">
                <a:latin typeface="Times New Roman" panose="02020603050405020304" pitchFamily="18" charset="0"/>
                <a:ea typeface="Arial" charset="0"/>
                <a:cs typeface="Times New Roman" panose="02020603050405020304" pitchFamily="18" charset="0"/>
              </a:rPr>
              <a:t>private comfortable setting</a:t>
            </a:r>
            <a:r>
              <a:rPr lang="en-US" sz="2800" dirty="0">
                <a:latin typeface="Times New Roman" panose="02020603050405020304" pitchFamily="18" charset="0"/>
                <a:cs typeface="Times New Roman" panose="02020603050405020304" pitchFamily="18" charset="0"/>
              </a:rPr>
              <a:t> .</a:t>
            </a:r>
          </a:p>
          <a:p>
            <a:pPr lvl="1">
              <a:buFont typeface="Wingdings" pitchFamily="2" charset="2"/>
              <a:buChar char="Ø"/>
            </a:pPr>
            <a:r>
              <a:rPr lang="en-US" sz="2800" dirty="0">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Suitable distance </a:t>
            </a:r>
            <a:r>
              <a:rPr lang="en-US" sz="2800" dirty="0">
                <a:latin typeface="Times New Roman" panose="02020603050405020304" pitchFamily="18" charset="0"/>
                <a:cs typeface="Times New Roman" panose="02020603050405020304" pitchFamily="18" charset="0"/>
              </a:rPr>
              <a:t>(e.g. with geriatric ,with aggressive patient)</a:t>
            </a:r>
          </a:p>
          <a:p>
            <a:pPr lvl="1">
              <a:buFont typeface="Wingdings" pitchFamily="2" charset="2"/>
              <a:buChar char="Ø"/>
            </a:pPr>
            <a:r>
              <a:rPr lang="en-US" sz="2800" dirty="0">
                <a:latin typeface="Times New Roman" panose="02020603050405020304" pitchFamily="18" charset="0"/>
                <a:ea typeface="Arial" charset="0"/>
                <a:cs typeface="Times New Roman" panose="02020603050405020304" pitchFamily="18" charset="0"/>
              </a:rPr>
              <a:t> </a:t>
            </a:r>
            <a:r>
              <a:rPr lang="en-US" sz="2800" dirty="0">
                <a:solidFill>
                  <a:srgbClr val="0070C0"/>
                </a:solidFill>
                <a:latin typeface="Times New Roman" panose="02020603050405020304" pitchFamily="18" charset="0"/>
                <a:ea typeface="Arial" charset="0"/>
                <a:cs typeface="Times New Roman" panose="02020603050405020304" pitchFamily="18" charset="0"/>
              </a:rPr>
              <a:t>Be supportive, attentive, non judgmental and encouraging</a:t>
            </a:r>
            <a:r>
              <a:rPr lang="en-US" sz="2800" dirty="0">
                <a:latin typeface="Times New Roman" panose="02020603050405020304" pitchFamily="18" charset="0"/>
                <a:ea typeface="Arial"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lvl="1">
              <a:buFont typeface="Wingdings" pitchFamily="2" charset="2"/>
              <a:buChar char="Ø"/>
            </a:pPr>
            <a:r>
              <a:rPr lang="en-US" sz="2800" dirty="0">
                <a:latin typeface="Times New Roman" panose="02020603050405020304" pitchFamily="18" charset="0"/>
                <a:cs typeface="Times New Roman" panose="02020603050405020304" pitchFamily="18" charset="0"/>
              </a:rPr>
              <a:t> Explain about ,yourself ,the purpose of interview, and expected time needed.</a:t>
            </a:r>
          </a:p>
        </p:txBody>
      </p:sp>
      <p:pic>
        <p:nvPicPr>
          <p:cNvPr id="4" name="Picture 3">
            <a:extLst>
              <a:ext uri="{FF2B5EF4-FFF2-40B4-BE49-F238E27FC236}">
                <a16:creationId xmlns:a16="http://schemas.microsoft.com/office/drawing/2014/main" id="{2EC9ACA1-BB13-BC43-8431-1FFDA0542FBD}"/>
              </a:ext>
            </a:extLst>
          </p:cNvPr>
          <p:cNvPicPr>
            <a:picLocks noChangeAspect="1"/>
          </p:cNvPicPr>
          <p:nvPr/>
        </p:nvPicPr>
        <p:blipFill>
          <a:blip r:embed="rId2"/>
          <a:stretch>
            <a:fillRect/>
          </a:stretch>
        </p:blipFill>
        <p:spPr>
          <a:xfrm>
            <a:off x="5112327" y="4544291"/>
            <a:ext cx="6241473" cy="2083956"/>
          </a:xfrm>
          <a:prstGeom prst="rect">
            <a:avLst/>
          </a:prstGeom>
        </p:spPr>
      </p:pic>
    </p:spTree>
    <p:extLst>
      <p:ext uri="{BB962C8B-B14F-4D97-AF65-F5344CB8AC3E}">
        <p14:creationId xmlns:p14="http://schemas.microsoft.com/office/powerpoint/2010/main" val="17645980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5031</TotalTime>
  <Words>2707</Words>
  <Application>Microsoft Office PowerPoint</Application>
  <PresentationFormat>شاشة عريضة</PresentationFormat>
  <Paragraphs>395</Paragraphs>
  <Slides>51</Slides>
  <Notes>1</Notes>
  <HiddenSlides>0</HiddenSlides>
  <MMClips>0</MMClips>
  <ScaleCrop>false</ScaleCrop>
  <HeadingPairs>
    <vt:vector size="6" baseType="variant">
      <vt:variant>
        <vt:lpstr>الخطوط المستخدمة</vt:lpstr>
      </vt:variant>
      <vt:variant>
        <vt:i4>5</vt:i4>
      </vt:variant>
      <vt:variant>
        <vt:lpstr>نسق</vt:lpstr>
      </vt:variant>
      <vt:variant>
        <vt:i4>1</vt:i4>
      </vt:variant>
      <vt:variant>
        <vt:lpstr>عناوين الشرائح</vt:lpstr>
      </vt:variant>
      <vt:variant>
        <vt:i4>51</vt:i4>
      </vt:variant>
    </vt:vector>
  </HeadingPairs>
  <TitlesOfParts>
    <vt:vector size="57" baseType="lpstr">
      <vt:lpstr>Arial</vt:lpstr>
      <vt:lpstr>Calibri</vt:lpstr>
      <vt:lpstr>Calibri Light</vt:lpstr>
      <vt:lpstr>Times New Roman</vt:lpstr>
      <vt:lpstr>Wingdings</vt:lpstr>
      <vt:lpstr>Office Theme</vt:lpstr>
      <vt:lpstr>HISTORY TAKING AND MENTAL STATE EXAMINATION (MSE)</vt:lpstr>
      <vt:lpstr>عرض تقديمي في PowerPoint</vt:lpstr>
      <vt:lpstr>Objectives: </vt:lpstr>
      <vt:lpstr>Introduction:</vt:lpstr>
      <vt:lpstr>عرض تقديمي في PowerPoint</vt:lpstr>
      <vt:lpstr>Introduction:</vt:lpstr>
      <vt:lpstr>Goals for Psychiatric Interview: </vt:lpstr>
      <vt:lpstr>Every Interview has three main components:</vt:lpstr>
      <vt:lpstr>Opening (General advices): </vt:lpstr>
      <vt:lpstr>Opening (General advices): </vt:lpstr>
      <vt:lpstr>Six strategies to develop Rapport:</vt:lpstr>
      <vt:lpstr>Every Interview has three main components:</vt:lpstr>
      <vt:lpstr>Interview Techniques:</vt:lpstr>
      <vt:lpstr>Interview Techniques:</vt:lpstr>
      <vt:lpstr>Interview Techniques:</vt:lpstr>
      <vt:lpstr>Interview Techniques:</vt:lpstr>
      <vt:lpstr>Interview Techniques:</vt:lpstr>
      <vt:lpstr>عرض تقديمي في PowerPoint</vt:lpstr>
      <vt:lpstr>عرض تقديمي في PowerPoint</vt:lpstr>
      <vt:lpstr>THE PSYCHIATRIC HISTORY:</vt:lpstr>
      <vt:lpstr>Structure of History:</vt:lpstr>
      <vt:lpstr>Structure of History:</vt:lpstr>
      <vt:lpstr>Structure of History:</vt:lpstr>
      <vt:lpstr>Structure of History:</vt:lpstr>
      <vt:lpstr>Structure of History:</vt:lpstr>
      <vt:lpstr>The Mental Status Examination( MSE) </vt:lpstr>
      <vt:lpstr>Outlines of MSE:</vt:lpstr>
      <vt:lpstr>MSE:</vt:lpstr>
      <vt:lpstr>Impression?!</vt:lpstr>
      <vt:lpstr>Impression?!</vt:lpstr>
      <vt:lpstr>Impression?!</vt:lpstr>
      <vt:lpstr>Impression?!</vt:lpstr>
      <vt:lpstr>MSE</vt:lpstr>
      <vt:lpstr>MSE</vt:lpstr>
      <vt:lpstr>عرض تقديمي في PowerPoint</vt:lpstr>
      <vt:lpstr>MSE</vt:lpstr>
      <vt:lpstr>MSE</vt:lpstr>
      <vt:lpstr>MSE</vt:lpstr>
      <vt:lpstr>MSE</vt:lpstr>
      <vt:lpstr>عرض تقديمي في PowerPoint</vt:lpstr>
      <vt:lpstr>MSE</vt:lpstr>
      <vt:lpstr>MSE</vt:lpstr>
      <vt:lpstr>Formal Cognitive testing (MMSE)</vt:lpstr>
      <vt:lpstr>Formal Cognitive testing(MOCA)</vt:lpstr>
      <vt:lpstr>MSE</vt:lpstr>
      <vt:lpstr>MSE</vt:lpstr>
      <vt:lpstr>MSE</vt:lpstr>
      <vt:lpstr>Every Interview has three main components:</vt:lpstr>
      <vt:lpstr>Closing</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 TAKING AND MENTAL STATE EXAMINATION (MSE)</dc:title>
  <dc:creator>Microsoft Office User</dc:creator>
  <cp:lastModifiedBy>رنيم الغامدي</cp:lastModifiedBy>
  <cp:revision>176</cp:revision>
  <dcterms:created xsi:type="dcterms:W3CDTF">2019-08-24T15:38:35Z</dcterms:created>
  <dcterms:modified xsi:type="dcterms:W3CDTF">2020-02-19T05:59:58Z</dcterms:modified>
</cp:coreProperties>
</file>